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7"/>
  </p:notesMasterIdLst>
  <p:sldIdLst>
    <p:sldId id="404" r:id="rId2"/>
    <p:sldId id="406" r:id="rId3"/>
    <p:sldId id="407" r:id="rId4"/>
    <p:sldId id="408" r:id="rId5"/>
    <p:sldId id="409" r:id="rId6"/>
    <p:sldId id="411" r:id="rId7"/>
    <p:sldId id="412" r:id="rId8"/>
    <p:sldId id="413" r:id="rId9"/>
    <p:sldId id="425" r:id="rId10"/>
    <p:sldId id="428" r:id="rId11"/>
    <p:sldId id="430" r:id="rId12"/>
    <p:sldId id="419" r:id="rId13"/>
    <p:sldId id="423" r:id="rId14"/>
    <p:sldId id="414" r:id="rId15"/>
    <p:sldId id="421" r:id="rId16"/>
    <p:sldId id="415" r:id="rId17"/>
    <p:sldId id="416" r:id="rId18"/>
    <p:sldId id="418" r:id="rId19"/>
    <p:sldId id="420" r:id="rId20"/>
    <p:sldId id="422" r:id="rId21"/>
    <p:sldId id="424" r:id="rId22"/>
    <p:sldId id="410" r:id="rId23"/>
    <p:sldId id="426" r:id="rId24"/>
    <p:sldId id="427" r:id="rId25"/>
    <p:sldId id="429" r:id="rId26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49263" rtl="0" eaLnBrk="0" fontAlgn="base" hangingPunct="0">
      <a:lnSpc>
        <a:spcPct val="80000"/>
      </a:lnSpc>
      <a:spcBef>
        <a:spcPct val="0"/>
      </a:spcBef>
      <a:spcAft>
        <a:spcPct val="0"/>
      </a:spcAft>
      <a:buClr>
        <a:srgbClr val="003366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3399FF"/>
    <a:srgbClr val="FF3300"/>
    <a:srgbClr val="FF3399"/>
    <a:srgbClr val="66CCFF"/>
    <a:srgbClr val="0080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26" autoAdjust="0"/>
    <p:restoredTop sz="93073" autoAdjust="0"/>
  </p:normalViewPr>
  <p:slideViewPr>
    <p:cSldViewPr>
      <p:cViewPr varScale="1">
        <p:scale>
          <a:sx n="82" d="100"/>
          <a:sy n="82" d="100"/>
        </p:scale>
        <p:origin x="-141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2" y="287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4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951" tIns="47476" rIns="94951" bIns="47476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2725" y="0"/>
            <a:ext cx="3071813" cy="50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02/01/08</a:t>
            </a:r>
          </a:p>
        </p:txBody>
      </p:sp>
      <p:sp>
        <p:nvSpPr>
          <p:cNvPr id="23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6763"/>
            <a:ext cx="5113338" cy="3835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946150" y="4862513"/>
            <a:ext cx="5202238" cy="4602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Ladislav Andricek, MPI Munich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2725" y="9723438"/>
            <a:ext cx="3071813" cy="50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6447" tIns="48223" rIns="96447" bIns="48223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>
                <a:srgbClr val="000000"/>
              </a:buClr>
              <a:tabLst>
                <a:tab pos="0" algn="l"/>
                <a:tab pos="464866" algn="l"/>
                <a:tab pos="931380" algn="l"/>
                <a:tab pos="1397894" algn="l"/>
                <a:tab pos="1864409" algn="l"/>
                <a:tab pos="2330922" algn="l"/>
                <a:tab pos="2797437" algn="l"/>
                <a:tab pos="3263951" algn="l"/>
                <a:tab pos="3730465" algn="l"/>
                <a:tab pos="4196979" algn="l"/>
                <a:tab pos="4663494" algn="l"/>
                <a:tab pos="5130008" algn="l"/>
                <a:tab pos="5596522" algn="l"/>
                <a:tab pos="6063036" algn="l"/>
                <a:tab pos="6529551" algn="l"/>
                <a:tab pos="6996064" algn="l"/>
                <a:tab pos="7462579" algn="l"/>
                <a:tab pos="7929093" algn="l"/>
                <a:tab pos="8395607" algn="l"/>
                <a:tab pos="8862121" algn="l"/>
                <a:tab pos="93286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7C5D2B-938F-4D68-A41D-C2BA8F53E75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3715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96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5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5" y="119063"/>
            <a:ext cx="2055813" cy="56864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19063"/>
            <a:ext cx="6016625" cy="56864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28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88" y="119063"/>
            <a:ext cx="7980362" cy="4794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284288"/>
            <a:ext cx="8224838" cy="4521200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4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84288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9825" y="1284288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2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60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8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51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92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"/>
          <p:cNvSpPr>
            <a:spLocks noChangeShapeType="1"/>
          </p:cNvSpPr>
          <p:nvPr/>
        </p:nvSpPr>
        <p:spPr bwMode="auto">
          <a:xfrm>
            <a:off x="0" y="684213"/>
            <a:ext cx="9144000" cy="12700"/>
          </a:xfrm>
          <a:prstGeom prst="line">
            <a:avLst/>
          </a:prstGeom>
          <a:noFill/>
          <a:ln w="57240">
            <a:solidFill>
              <a:srgbClr val="8DD6C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63575" y="6499225"/>
            <a:ext cx="8480425" cy="1588"/>
          </a:xfrm>
          <a:prstGeom prst="line">
            <a:avLst/>
          </a:prstGeom>
          <a:noFill/>
          <a:ln w="19080">
            <a:solidFill>
              <a:srgbClr val="00BAB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77813" y="0"/>
            <a:ext cx="390525" cy="6858000"/>
          </a:xfrm>
          <a:prstGeom prst="rect">
            <a:avLst/>
          </a:prstGeom>
          <a:solidFill>
            <a:srgbClr val="E8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0"/>
            <a:ext cx="282575" cy="6858000"/>
          </a:xfrm>
          <a:prstGeom prst="rect">
            <a:avLst/>
          </a:prstGeom>
          <a:solidFill>
            <a:srgbClr val="8DD6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55650" y="6572250"/>
            <a:ext cx="5616575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11.05.2015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5381625" y="6570663"/>
            <a:ext cx="3594100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>
                <a:srgbClr val="242492"/>
              </a:buClr>
              <a:buFont typeface="Comic Sans MS" pitchFamily="6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 i="1">
                <a:solidFill>
                  <a:srgbClr val="24249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672" y="119063"/>
            <a:ext cx="7344816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84288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269619" y="6597352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4825455-BBAD-4716-8EAB-7281C1C1B5FF}" type="slidenum">
              <a:rPr lang="de-DE" sz="1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53389"/>
            <a:ext cx="951334" cy="55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P_os_logo_cmy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"/>
            <a:ext cx="683568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2pPr>
      <a:lvl3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3pPr>
      <a:lvl4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4pPr>
      <a:lvl5pPr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5pPr>
      <a:lvl6pPr marL="4572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6pPr>
      <a:lvl7pPr marL="9144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7pPr>
      <a:lvl8pPr marL="13716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8pPr>
      <a:lvl9pPr marL="1828800" algn="ctr" defTabSz="449263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rgbClr val="003366"/>
        </a:buClr>
        <a:buSzPct val="100000"/>
        <a:buFont typeface="Comic Sans MS" pitchFamily="66" charset="0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38138" indent="-33813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ea typeface="+mn-ea"/>
          <a:cs typeface="Arial" pitchFamily="34" charset="0"/>
        </a:defRPr>
      </a:lvl1pPr>
      <a:lvl2pPr marL="738188" indent="-280988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2pPr>
      <a:lvl3pPr marL="1143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8A8AD8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3pPr>
      <a:lvl4pPr marL="1600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4pPr>
      <a:lvl5pPr marL="20574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Arial" pitchFamily="34" charset="0"/>
          <a:cs typeface="Arial" pitchFamily="34" charset="0"/>
        </a:defRPr>
      </a:lvl5pPr>
      <a:lvl6pPr marL="25146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110000"/>
        </a:lnSpc>
        <a:spcBef>
          <a:spcPts val="350"/>
        </a:spcBef>
        <a:spcAft>
          <a:spcPct val="0"/>
        </a:spcAft>
        <a:buClr>
          <a:srgbClr val="242492"/>
        </a:buClr>
        <a:buSzPct val="65000"/>
        <a:buFont typeface="Comic Sans MS" pitchFamily="66" charset="0"/>
        <a:defRPr sz="14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814959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Updates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smtClean="0">
                <a:solidFill>
                  <a:srgbClr val="002060"/>
                </a:solidFill>
              </a:rPr>
              <a:t>EMCM</a:t>
            </a:r>
            <a:r>
              <a:rPr lang="de-DE" sz="4000" dirty="0" smtClean="0"/>
              <a:t> </a:t>
            </a:r>
            <a:r>
              <a:rPr lang="de-DE" sz="4000" dirty="0" err="1" smtClean="0"/>
              <a:t>Testing</a:t>
            </a:r>
            <a:endParaRPr lang="en-US" sz="4000" dirty="0" smtClean="0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90994" y="3429000"/>
            <a:ext cx="6337418" cy="1584176"/>
          </a:xfrm>
        </p:spPr>
        <p:txBody>
          <a:bodyPr/>
          <a:lstStyle/>
          <a:p>
            <a:pPr eaLnBrk="1" hangingPunct="1"/>
            <a:r>
              <a:rPr lang="de-DE" sz="2400" dirty="0" smtClean="0">
                <a:latin typeface="Arial" charset="0"/>
              </a:rPr>
              <a:t>Jakob Haidl, Christian Koffmane,</a:t>
            </a:r>
          </a:p>
          <a:p>
            <a:pPr eaLnBrk="1" hangingPunct="1"/>
            <a:r>
              <a:rPr lang="de-DE" sz="2400" u="sng" dirty="0" smtClean="0">
                <a:latin typeface="Arial" charset="0"/>
              </a:rPr>
              <a:t>Felix Müller</a:t>
            </a:r>
            <a:r>
              <a:rPr lang="de-DE" sz="2400" dirty="0" smtClean="0">
                <a:latin typeface="Arial" charset="0"/>
              </a:rPr>
              <a:t>, Martin Ritter, Manfred Valentan</a:t>
            </a:r>
            <a:endParaRPr lang="en-US" sz="2400" dirty="0" smtClean="0">
              <a:latin typeface="Arial" charset="0"/>
            </a:endParaRPr>
          </a:p>
        </p:txBody>
      </p:sp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764704"/>
            <a:ext cx="9969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4704"/>
            <a:ext cx="1250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827584" y="4743588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marL="447675" indent="8413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v3.2)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84138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Setups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 source</a:t>
            </a:r>
          </a:p>
          <a:p>
            <a:pPr marL="4508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DCD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ADC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curves</a:t>
            </a:r>
          </a:p>
          <a:p>
            <a:pPr marL="4508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Matrix / Switcher Sequence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24" y="4743588"/>
            <a:ext cx="2450176" cy="154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25995"/>
            <a:ext cx="1656692" cy="41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ADC </a:t>
            </a:r>
            <a:r>
              <a:rPr lang="de-DE" dirty="0" err="1" smtClean="0"/>
              <a:t>curves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695500"/>
            <a:ext cx="5688631" cy="578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bgerundetes Rechteck 5"/>
          <p:cNvSpPr/>
          <p:nvPr/>
        </p:nvSpPr>
        <p:spPr bwMode="auto">
          <a:xfrm>
            <a:off x="3635897" y="618431"/>
            <a:ext cx="1440160" cy="2016224"/>
          </a:xfrm>
          <a:prstGeom prst="roundRect">
            <a:avLst/>
          </a:prstGeom>
          <a:noFill/>
          <a:ln w="571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14169" y="2775588"/>
            <a:ext cx="1345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064</a:t>
            </a:r>
          </a:p>
          <a:p>
            <a:pPr>
              <a:lnSpc>
                <a:spcPct val="150000"/>
              </a:lnSpc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3993709" y="2132856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 mV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9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74" y="1124744"/>
            <a:ext cx="3456384" cy="31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3926" y="4581128"/>
            <a:ext cx="8143680" cy="136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EMCM W18-3</a:t>
            </a:r>
          </a:p>
          <a:p>
            <a:pPr>
              <a:lnSpc>
                <a:spcPct val="120000"/>
              </a:lnSpc>
            </a:pPr>
            <a:endParaRPr lang="en-US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E07: ARR_128x16_ST_SD_SCG_Z075_TS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 drains (electrical), 16 row (electrical), no capacitive coupled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Cleargate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surrounding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Cleargate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75µm pixel size, Type save (referred to the p+ implant around the clear), 6µm gate length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11.05.2015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19th DEPFET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3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Matrix - Operation</a:t>
            </a:r>
            <a:endParaRPr lang="en-US" dirty="0"/>
          </a:p>
        </p:txBody>
      </p:sp>
      <p:sp>
        <p:nvSpPr>
          <p:cNvPr id="5" name="Geschweifte Klammer links 4"/>
          <p:cNvSpPr/>
          <p:nvPr/>
        </p:nvSpPr>
        <p:spPr bwMode="auto">
          <a:xfrm>
            <a:off x="1403648" y="3933056"/>
            <a:ext cx="288032" cy="1800200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1259632" y="899922"/>
            <a:ext cx="7315201" cy="5486400"/>
            <a:chOff x="1259632" y="899922"/>
            <a:chExt cx="7315201" cy="5486400"/>
          </a:xfrm>
        </p:grpSpPr>
        <p:pic>
          <p:nvPicPr>
            <p:cNvPr id="4" name="Picture 2" descr="D:\pxdtest2\matrix_row_without_clear\matrix_row_without_clear_16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899922"/>
              <a:ext cx="7315201" cy="548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6821500" y="1240421"/>
              <a:ext cx="198772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467544" y="4590012"/>
            <a:ext cx="108012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167-180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Sample Point </a:t>
            </a:r>
            <a:r>
              <a:rPr lang="de-DE" dirty="0" err="1" smtClean="0"/>
              <a:t>Curve</a:t>
            </a:r>
            <a:endParaRPr lang="en-US" dirty="0"/>
          </a:p>
        </p:txBody>
      </p:sp>
      <p:pic>
        <p:nvPicPr>
          <p:cNvPr id="2050" name="Picture 2" descr="D:\pxdtest2\sampling_curve_542_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91" y="83671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39752" y="1332796"/>
            <a:ext cx="241925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D:\pxdtest2\sampling_curve_558_2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xdtest2\sampling_curve_582_2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7" y="1868198"/>
            <a:ext cx="4753439" cy="35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0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Matrix </a:t>
            </a:r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61" y="1659185"/>
            <a:ext cx="5589227" cy="371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>
            <a:off x="2995222" y="1227137"/>
            <a:ext cx="0" cy="4786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1567428" y="1966416"/>
            <a:ext cx="960519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sw_frame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 bwMode="auto">
          <a:xfrm>
            <a:off x="3165319" y="1752499"/>
            <a:ext cx="0" cy="4786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222055" y="1752499"/>
            <a:ext cx="0" cy="478605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7020272" y="5949280"/>
            <a:ext cx="201622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Switcher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(1)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64319"/>
              </p:ext>
            </p:extLst>
          </p:nvPr>
        </p:nvGraphicFramePr>
        <p:xfrm>
          <a:off x="1187624" y="1052736"/>
          <a:ext cx="777686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25"/>
                <a:gridCol w="1109425"/>
                <a:gridCol w="1109425"/>
                <a:gridCol w="1109425"/>
                <a:gridCol w="1109425"/>
                <a:gridCol w="222973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Clear/ Gate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 bwMode="auto">
          <a:xfrm>
            <a:off x="539552" y="1844824"/>
            <a:ext cx="57606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Geschweifte Klammer links 5"/>
          <p:cNvSpPr/>
          <p:nvPr/>
        </p:nvSpPr>
        <p:spPr bwMode="auto">
          <a:xfrm>
            <a:off x="971600" y="1772816"/>
            <a:ext cx="216024" cy="648072"/>
          </a:xfrm>
          <a:prstGeom prst="leftBrace">
            <a:avLst/>
          </a:prstGeom>
          <a:solidFill>
            <a:schemeClr val="bg1"/>
          </a:solidFill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674" y="1902953"/>
            <a:ext cx="925253" cy="3877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de-DE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(2)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056000"/>
              </p:ext>
            </p:extLst>
          </p:nvPr>
        </p:nvGraphicFramePr>
        <p:xfrm>
          <a:off x="1187624" y="1052736"/>
          <a:ext cx="777686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25"/>
                <a:gridCol w="1109425"/>
                <a:gridCol w="1109425"/>
                <a:gridCol w="1109425"/>
                <a:gridCol w="1109425"/>
                <a:gridCol w="222973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Clear/ Gate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 bwMode="auto">
          <a:xfrm>
            <a:off x="539552" y="1844824"/>
            <a:ext cx="57606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52937"/>
            <a:ext cx="5400599" cy="35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 bwMode="auto">
          <a:xfrm>
            <a:off x="2195736" y="2863744"/>
            <a:ext cx="1152128" cy="3642023"/>
          </a:xfrm>
          <a:prstGeom prst="rect">
            <a:avLst/>
          </a:prstGeom>
          <a:solidFill>
            <a:srgbClr val="00B8FF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(3)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63954"/>
              </p:ext>
            </p:extLst>
          </p:nvPr>
        </p:nvGraphicFramePr>
        <p:xfrm>
          <a:off x="1187624" y="1052736"/>
          <a:ext cx="777686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25"/>
                <a:gridCol w="1109425"/>
                <a:gridCol w="1109425"/>
                <a:gridCol w="1109425"/>
                <a:gridCol w="1109425"/>
                <a:gridCol w="222973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Clear/ Gate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 bwMode="auto">
          <a:xfrm>
            <a:off x="539552" y="2204864"/>
            <a:ext cx="57606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52937"/>
            <a:ext cx="5400599" cy="35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3347864" y="2852937"/>
            <a:ext cx="1152128" cy="3642023"/>
          </a:xfrm>
          <a:prstGeom prst="rect">
            <a:avLst/>
          </a:prstGeom>
          <a:solidFill>
            <a:srgbClr val="00B8FF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7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(4)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36845"/>
              </p:ext>
            </p:extLst>
          </p:nvPr>
        </p:nvGraphicFramePr>
        <p:xfrm>
          <a:off x="1187624" y="1052736"/>
          <a:ext cx="7776864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425"/>
                <a:gridCol w="1109425"/>
                <a:gridCol w="1109425"/>
                <a:gridCol w="1109425"/>
                <a:gridCol w="1109425"/>
                <a:gridCol w="222973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Clear/ Gate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Idle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row1</a:t>
                      </a:r>
                      <a:endParaRPr lang="en-US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 bwMode="auto">
          <a:xfrm>
            <a:off x="539552" y="2605570"/>
            <a:ext cx="57606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52937"/>
            <a:ext cx="5400599" cy="35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4499992" y="2826269"/>
            <a:ext cx="1152128" cy="3642023"/>
          </a:xfrm>
          <a:prstGeom prst="rect">
            <a:avLst/>
          </a:prstGeom>
          <a:solidFill>
            <a:srgbClr val="00B8FF">
              <a:alpha val="2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9" name="Textfeld 8"/>
          <p:cNvSpPr txBox="1"/>
          <p:nvPr/>
        </p:nvSpPr>
        <p:spPr>
          <a:xfrm>
            <a:off x="2165091" y="3789040"/>
            <a:ext cx="4397358" cy="38779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+~210ns </a:t>
            </a:r>
            <a:r>
              <a:rPr lang="de-DE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endParaRPr lang="de-DE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65091" y="3789040"/>
            <a:ext cx="4397358" cy="6832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Þ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+~210ns </a:t>
            </a:r>
            <a:r>
              <a:rPr lang="de-DE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</a:t>
            </a:r>
            <a:endParaRPr lang="de-DE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/>
              <a:buChar char="Þ"/>
            </a:pPr>
            <a:r>
              <a:rPr lang="de-DE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</a:t>
            </a:r>
            <a:r>
              <a:rPr lang="de-DE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Switcher</a:t>
            </a:r>
            <a:r>
              <a:rPr lang="de-DE" dirty="0" smtClean="0"/>
              <a:t> </a:t>
            </a:r>
            <a:r>
              <a:rPr lang="de-DE" dirty="0" err="1" smtClean="0"/>
              <a:t>Sequence</a:t>
            </a:r>
            <a:r>
              <a:rPr lang="de-DE" dirty="0" smtClean="0"/>
              <a:t> (5)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994934"/>
              </p:ext>
            </p:extLst>
          </p:nvPr>
        </p:nvGraphicFramePr>
        <p:xfrm>
          <a:off x="1187624" y="1052736"/>
          <a:ext cx="7632848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880"/>
                <a:gridCol w="1088880"/>
                <a:gridCol w="1088880"/>
                <a:gridCol w="1088880"/>
                <a:gridCol w="1088880"/>
                <a:gridCol w="218844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StrC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CLK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Clear/ Gate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row1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row2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row3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row4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row1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191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Activate </a:t>
                      </a:r>
                      <a:r>
                        <a:rPr lang="de-DE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192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Gerade Verbindung mit Pfeil 6"/>
          <p:cNvCxnSpPr/>
          <p:nvPr/>
        </p:nvCxnSpPr>
        <p:spPr bwMode="auto">
          <a:xfrm>
            <a:off x="539552" y="4149080"/>
            <a:ext cx="576064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1115616" y="4653136"/>
            <a:ext cx="7704856" cy="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180-Grad-Pfeil 2"/>
          <p:cNvSpPr/>
          <p:nvPr/>
        </p:nvSpPr>
        <p:spPr bwMode="auto">
          <a:xfrm>
            <a:off x="2411760" y="1196752"/>
            <a:ext cx="360040" cy="280831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22349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674" y="4158358"/>
            <a:ext cx="925253" cy="3877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de-DE" sz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eschweifte Klammer links 10"/>
          <p:cNvSpPr/>
          <p:nvPr/>
        </p:nvSpPr>
        <p:spPr bwMode="auto">
          <a:xfrm>
            <a:off x="971600" y="3937911"/>
            <a:ext cx="216024" cy="648072"/>
          </a:xfrm>
          <a:prstGeom prst="leftBrace">
            <a:avLst/>
          </a:prstGeom>
          <a:solidFill>
            <a:schemeClr val="bg1"/>
          </a:solidFill>
          <a:ln w="38100" cap="flat" cmpd="sng" algn="ctr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82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- DHE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3403" y="924198"/>
            <a:ext cx="8224838" cy="4521200"/>
          </a:xfrm>
        </p:spPr>
        <p:txBody>
          <a:bodyPr/>
          <a:lstStyle/>
          <a:p>
            <a:r>
              <a:rPr lang="en-US" dirty="0" smtClean="0"/>
              <a:t>Upgrade to DHEv3.2 (replacement of 1 Infiniband cable - 1x RJ45 &amp; 1x Infiniband cable)</a:t>
            </a:r>
          </a:p>
          <a:p>
            <a:r>
              <a:rPr lang="en-US" dirty="0" smtClean="0"/>
              <a:t>	New DHE </a:t>
            </a:r>
            <a:r>
              <a:rPr lang="en-US" b="1" dirty="0" smtClean="0"/>
              <a:t>only</a:t>
            </a:r>
            <a:r>
              <a:rPr lang="en-US" dirty="0" smtClean="0"/>
              <a:t> works with </a:t>
            </a:r>
            <a:r>
              <a:rPr lang="en-US" b="1" dirty="0" smtClean="0"/>
              <a:t>DHPT</a:t>
            </a:r>
            <a:r>
              <a:rPr lang="en-US" dirty="0" smtClean="0"/>
              <a:t> (removed: FCK &amp; RST (required for DHP0.2))</a:t>
            </a:r>
          </a:p>
          <a:p>
            <a:r>
              <a:rPr lang="en-US" dirty="0" smtClean="0"/>
              <a:t>	</a:t>
            </a:r>
            <a:r>
              <a:rPr lang="en-US" b="1" dirty="0" smtClean="0"/>
              <a:t>Current Source</a:t>
            </a:r>
            <a:r>
              <a:rPr lang="en-US" dirty="0" smtClean="0"/>
              <a:t> is integrated (problems occurred with external current source (connector)</a:t>
            </a:r>
          </a:p>
          <a:p>
            <a:r>
              <a:rPr lang="en-US" dirty="0" smtClean="0"/>
              <a:t>	New </a:t>
            </a:r>
            <a:r>
              <a:rPr lang="en-US" dirty="0" err="1" smtClean="0"/>
              <a:t>DataPatchPanel</a:t>
            </a:r>
            <a:r>
              <a:rPr lang="en-US" dirty="0" smtClean="0"/>
              <a:t> for EMCM equipped with DHPT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772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85610"/>
            <a:ext cx="2232248" cy="197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4020367" cy="19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178126" y="5334517"/>
            <a:ext cx="1372492" cy="4862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 is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>
            <a:stCxn id="4" idx="3"/>
          </p:cNvCxnSpPr>
          <p:nvPr/>
        </p:nvCxnSpPr>
        <p:spPr bwMode="auto">
          <a:xfrm flipV="1">
            <a:off x="5550618" y="5577660"/>
            <a:ext cx="1397646" cy="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hteck 10"/>
          <p:cNvSpPr/>
          <p:nvPr/>
        </p:nvSpPr>
        <p:spPr>
          <a:xfrm>
            <a:off x="755576" y="6128774"/>
            <a:ext cx="763284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Description: http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twiki.hll.mpg.de/bin/view/DepfetInternal/EMCM_dpp</a:t>
            </a:r>
          </a:p>
          <a:p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www.hephy.at/hephydb/cakephp/hephydb/db_files/view/1175/Item/13276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11.05.2015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19th DEPFET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4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1260111" y="1336552"/>
            <a:ext cx="8496465" cy="5044776"/>
            <a:chOff x="647534" y="1336552"/>
            <a:chExt cx="8496465" cy="5044776"/>
          </a:xfrm>
        </p:grpSpPr>
        <p:pic>
          <p:nvPicPr>
            <p:cNvPr id="6" name="Picture 2" descr="D:\pxdtest2\matrix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34" y="1336552"/>
              <a:ext cx="8496465" cy="504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feld 16"/>
            <p:cNvSpPr txBox="1"/>
            <p:nvPr/>
          </p:nvSpPr>
          <p:spPr>
            <a:xfrm>
              <a:off x="5536704" y="1734024"/>
              <a:ext cx="115416" cy="9848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Matrix </a:t>
            </a:r>
            <a:r>
              <a:rPr lang="de-DE" dirty="0" smtClean="0"/>
              <a:t>W22-E07</a:t>
            </a:r>
            <a:endParaRPr lang="en-US" dirty="0"/>
          </a:p>
        </p:txBody>
      </p:sp>
      <p:sp>
        <p:nvSpPr>
          <p:cNvPr id="7" name="Geschweifte Klammer links 6"/>
          <p:cNvSpPr/>
          <p:nvPr/>
        </p:nvSpPr>
        <p:spPr bwMode="auto">
          <a:xfrm>
            <a:off x="1800201" y="4072856"/>
            <a:ext cx="288032" cy="900100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81" y="4149080"/>
            <a:ext cx="96051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165-180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2831" y="5085184"/>
            <a:ext cx="96051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151-164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eschweifte Klammer links 9"/>
          <p:cNvSpPr/>
          <p:nvPr/>
        </p:nvSpPr>
        <p:spPr bwMode="auto">
          <a:xfrm>
            <a:off x="1800201" y="4979988"/>
            <a:ext cx="288032" cy="821060"/>
          </a:xfrm>
          <a:prstGeom prst="leftBrace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362653" y="5252308"/>
            <a:ext cx="1326004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de-DE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376265" y="4404248"/>
            <a:ext cx="1402948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de-DE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62653" y="2996952"/>
            <a:ext cx="1326004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de-DE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76265" y="2148892"/>
            <a:ext cx="1402948" cy="3139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de-DE" sz="1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11" name="Textfeld 10"/>
          <p:cNvSpPr txBox="1"/>
          <p:nvPr/>
        </p:nvSpPr>
        <p:spPr>
          <a:xfrm>
            <a:off x="1068023" y="1040227"/>
            <a:ext cx="457849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consecuitive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readouts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320MHz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Consecutively Readout</a:t>
            </a:r>
            <a:endParaRPr lang="en-US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547664" y="1326976"/>
            <a:ext cx="6451105" cy="4838328"/>
            <a:chOff x="1547664" y="1326976"/>
            <a:chExt cx="6451105" cy="4838328"/>
          </a:xfrm>
        </p:grpSpPr>
        <p:pic>
          <p:nvPicPr>
            <p:cNvPr id="3074" name="Picture 2" descr="D:\pxdtest2\matrix_row_without_clear_00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326976"/>
              <a:ext cx="6451105" cy="4838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feld 5"/>
            <p:cNvSpPr txBox="1"/>
            <p:nvPr/>
          </p:nvSpPr>
          <p:spPr>
            <a:xfrm>
              <a:off x="6444208" y="1600461"/>
              <a:ext cx="198772" cy="1723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feld 8"/>
          <p:cNvSpPr txBox="1"/>
          <p:nvPr/>
        </p:nvSpPr>
        <p:spPr>
          <a:xfrm>
            <a:off x="611560" y="5922160"/>
            <a:ext cx="2419252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>
            <a:stCxn id="12" idx="3"/>
          </p:cNvCxnSpPr>
          <p:nvPr/>
        </p:nvCxnSpPr>
        <p:spPr bwMode="auto">
          <a:xfrm>
            <a:off x="1695892" y="2813560"/>
            <a:ext cx="616880" cy="39376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395536" y="2420888"/>
            <a:ext cx="1300356" cy="785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 without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94450" y="4581128"/>
            <a:ext cx="1300356" cy="785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 without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mit Pfeil 14"/>
          <p:cNvCxnSpPr>
            <a:stCxn id="14" idx="3"/>
          </p:cNvCxnSpPr>
          <p:nvPr/>
        </p:nvCxnSpPr>
        <p:spPr bwMode="auto">
          <a:xfrm flipV="1">
            <a:off x="1794806" y="4968289"/>
            <a:ext cx="464356" cy="5511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19th DEPFET workshop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809592"/>
            <a:ext cx="6490879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 is readout consecutively 12 times (frame readout time: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1,68µs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off Clear in one row =&gt; DCD needs „recovery time“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8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2411760" y="879004"/>
            <a:ext cx="5019675" cy="501675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000" y="1052736"/>
            <a:ext cx="8224838" cy="4968552"/>
          </a:xfrm>
        </p:spPr>
        <p:txBody>
          <a:bodyPr/>
          <a:lstStyle/>
          <a:p>
            <a:r>
              <a:rPr lang="en-US" sz="1600" b="1" dirty="0" smtClean="0"/>
              <a:t>Remarks</a:t>
            </a:r>
            <a:r>
              <a:rPr lang="en-US" sz="1600" dirty="0" smtClean="0"/>
              <a:t>:</a:t>
            </a:r>
          </a:p>
          <a:p>
            <a:pPr indent="-16510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	Use water as cooling medium for EMCM</a:t>
            </a:r>
          </a:p>
          <a:p>
            <a:pPr indent="-16510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	Cooling is essential (DHE) </a:t>
            </a:r>
            <a:r>
              <a:rPr lang="en-US" dirty="0" smtClean="0"/>
              <a:t>(cooling block must be </a:t>
            </a:r>
            <a:r>
              <a:rPr lang="en-US" dirty="0" err="1" smtClean="0"/>
              <a:t>removeable</a:t>
            </a:r>
            <a:r>
              <a:rPr lang="en-US" dirty="0" smtClean="0"/>
              <a:t>)</a:t>
            </a:r>
            <a:endParaRPr lang="en-US" sz="1600" dirty="0" smtClean="0"/>
          </a:p>
          <a:p>
            <a:pPr indent="-16510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/>
              <a:t>	Data loss (5%-15%) )</a:t>
            </a:r>
          </a:p>
          <a:p>
            <a:r>
              <a:rPr lang="en-US" sz="1600" dirty="0" smtClean="0"/>
              <a:t>Structure </a:t>
            </a:r>
            <a:r>
              <a:rPr lang="en-US" sz="1600" dirty="0" err="1" smtClean="0"/>
              <a:t>svn</a:t>
            </a:r>
            <a:r>
              <a:rPr lang="en-US" sz="1600" dirty="0" smtClean="0"/>
              <a:t> repository (discussion in </a:t>
            </a:r>
            <a:r>
              <a:rPr lang="en-US" sz="1600" dirty="0" err="1" smtClean="0"/>
              <a:t>Seeon</a:t>
            </a:r>
            <a:r>
              <a:rPr lang="en-US" sz="1600" dirty="0" smtClean="0"/>
              <a:t>)</a:t>
            </a:r>
          </a:p>
          <a:p>
            <a:r>
              <a:rPr lang="en-US" sz="1600" dirty="0" err="1" smtClean="0"/>
              <a:t>Docstrings</a:t>
            </a:r>
            <a:r>
              <a:rPr lang="en-US" sz="1600" dirty="0" smtClean="0"/>
              <a:t> =&gt; Overview of existing functions</a:t>
            </a:r>
          </a:p>
          <a:p>
            <a:endParaRPr lang="en-US" sz="1600" dirty="0" smtClean="0"/>
          </a:p>
          <a:p>
            <a:r>
              <a:rPr lang="en-US" sz="1600" dirty="0" smtClean="0"/>
              <a:t>ADC curve analysis (find linear range, DNL, INL …)</a:t>
            </a:r>
          </a:p>
          <a:p>
            <a:r>
              <a:rPr lang="en-US" sz="1600" dirty="0" smtClean="0"/>
              <a:t>Optimize Synchronization (switcher sequence, sampling point)</a:t>
            </a:r>
          </a:p>
          <a:p>
            <a:r>
              <a:rPr lang="en-US" sz="1600" dirty="0" smtClean="0"/>
              <a:t>Adjust Sampling Point – take curve</a:t>
            </a:r>
          </a:p>
          <a:p>
            <a:r>
              <a:rPr lang="en-US" sz="1600" dirty="0" smtClean="0"/>
              <a:t>Optimize DEPFET voltages</a:t>
            </a:r>
          </a:p>
          <a:p>
            <a:r>
              <a:rPr lang="en-US" sz="1600" dirty="0" smtClean="0"/>
              <a:t>Record pedestals, noise</a:t>
            </a:r>
          </a:p>
          <a:p>
            <a:r>
              <a:rPr lang="en-US" sz="1600" dirty="0" smtClean="0"/>
              <a:t>Matrix Pixel Mapping</a:t>
            </a:r>
          </a:p>
          <a:p>
            <a:r>
              <a:rPr lang="en-US" sz="1600" dirty="0" smtClean="0"/>
              <a:t>Impinge with a laser (S/N - optimization)</a:t>
            </a:r>
          </a:p>
          <a:p>
            <a:r>
              <a:rPr lang="en-US" sz="1600" dirty="0" smtClean="0"/>
              <a:t>Upload Pedestals for </a:t>
            </a:r>
            <a:r>
              <a:rPr lang="en-US" sz="1600" dirty="0" err="1" smtClean="0"/>
              <a:t>ZeroSuppressed</a:t>
            </a:r>
            <a:r>
              <a:rPr lang="en-US" sz="1600" dirty="0" smtClean="0"/>
              <a:t> Readout</a:t>
            </a: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915816" y="6153632"/>
            <a:ext cx="4644220" cy="264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curves: https://hll.mpg.de/~fmu984/adc_curve/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11.05.2015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19th DEPFET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0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ADC </a:t>
            </a:r>
            <a:r>
              <a:rPr lang="de-DE" dirty="0" err="1"/>
              <a:t>curves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751740"/>
            <a:ext cx="5328591" cy="56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221951" y="2929642"/>
            <a:ext cx="177659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curves: https://hll.mpg.de/~fmu984/adc_curve/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0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ADC </a:t>
            </a:r>
            <a:r>
              <a:rPr lang="de-DE" dirty="0" err="1"/>
              <a:t>curves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514970" cy="570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221951" y="2929642"/>
            <a:ext cx="177659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curves: https://hll.mpg.de/~fmu984/adc_curve/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9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ADC </a:t>
            </a:r>
            <a:r>
              <a:rPr lang="de-DE" dirty="0" err="1"/>
              <a:t>curves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93307"/>
            <a:ext cx="5474747" cy="564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7221951" y="2929642"/>
            <a:ext cx="177659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curves: https://hll.mpg.de/~fmu984/adc_curve/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3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Setups in HLL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724128" y="1484447"/>
            <a:ext cx="237597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EMCM Setup (pxdtest2)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50305" y="3863107"/>
            <a:ext cx="2375971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EMCM Setup (pxdtest3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508104" y="5661248"/>
            <a:ext cx="172354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Probecard 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62778"/>
            <a:ext cx="3751956" cy="28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75" y="804343"/>
            <a:ext cx="3611433" cy="27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 Verbindung mit Pfeil 8"/>
          <p:cNvCxnSpPr>
            <a:stCxn id="5" idx="1"/>
          </p:cNvCxnSpPr>
          <p:nvPr/>
        </p:nvCxnSpPr>
        <p:spPr bwMode="auto">
          <a:xfrm flipH="1">
            <a:off x="4788024" y="1629102"/>
            <a:ext cx="936104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Gerade Verbindung mit Pfeil 13"/>
          <p:cNvCxnSpPr>
            <a:stCxn id="6" idx="3"/>
          </p:cNvCxnSpPr>
          <p:nvPr/>
        </p:nvCxnSpPr>
        <p:spPr bwMode="auto">
          <a:xfrm>
            <a:off x="4026276" y="4007762"/>
            <a:ext cx="761748" cy="14465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75" y="4169054"/>
            <a:ext cx="2953843" cy="221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Gerade Verbindung mit Pfeil 17"/>
          <p:cNvCxnSpPr>
            <a:stCxn id="7" idx="1"/>
          </p:cNvCxnSpPr>
          <p:nvPr/>
        </p:nvCxnSpPr>
        <p:spPr bwMode="auto">
          <a:xfrm flipH="1" flipV="1">
            <a:off x="2509496" y="5445224"/>
            <a:ext cx="2998608" cy="36067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5926555"/>
            <a:ext cx="2227605" cy="55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2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pxdtest3 @ HLL using W17-3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5" y="910553"/>
            <a:ext cx="6001477" cy="448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68144" y="3429000"/>
            <a:ext cx="297002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Mounting is currently prepared in the workshop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796674" y="5024579"/>
            <a:ext cx="4041491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alcohol as cooling medium</a:t>
            </a:r>
          </a:p>
          <a:p>
            <a:pPr marL="285750" indent="-285750">
              <a:lnSpc>
                <a:spcPct val="120000"/>
              </a:lnSpc>
              <a:buFont typeface="Symbol"/>
              <a:buChar char="Þ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glue dissolves</a:t>
            </a:r>
          </a:p>
          <a:p>
            <a:pPr marL="285750" indent="-285750">
              <a:lnSpc>
                <a:spcPct val="120000"/>
              </a:lnSpc>
              <a:buFont typeface="Symbol"/>
              <a:buChar char="Þ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pipes are congested (no active cooling)</a:t>
            </a:r>
          </a:p>
          <a:p>
            <a:pPr marL="285750" indent="-285750">
              <a:lnSpc>
                <a:spcPct val="120000"/>
              </a:lnSpc>
              <a:buFont typeface="Symbol"/>
              <a:buChar char="Þ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drops from glue of the chamber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3347864" y="4005064"/>
            <a:ext cx="360040" cy="167232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2863604" y="5906005"/>
            <a:ext cx="83227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leaking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>
            <a:stCxn id="11" idx="1"/>
          </p:cNvCxnSpPr>
          <p:nvPr/>
        </p:nvCxnSpPr>
        <p:spPr bwMode="auto">
          <a:xfrm flipH="1" flipV="1">
            <a:off x="6817419" y="1700808"/>
            <a:ext cx="850925" cy="14465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feld 10"/>
          <p:cNvSpPr txBox="1"/>
          <p:nvPr/>
        </p:nvSpPr>
        <p:spPr>
          <a:xfrm>
            <a:off x="7668344" y="1700808"/>
            <a:ext cx="832279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829061" y="910553"/>
            <a:ext cx="2315057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RJ45 cable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 Verbindung mit Pfeil 14"/>
          <p:cNvCxnSpPr>
            <a:stCxn id="13" idx="1"/>
          </p:cNvCxnSpPr>
          <p:nvPr/>
        </p:nvCxnSpPr>
        <p:spPr bwMode="auto">
          <a:xfrm flipH="1">
            <a:off x="6718661" y="1055208"/>
            <a:ext cx="110400" cy="7232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7178626" y="1268760"/>
            <a:ext cx="1811714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PowerPatchPanel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 Verbindung mit Pfeil 23"/>
          <p:cNvCxnSpPr>
            <a:stCxn id="23" idx="1"/>
          </p:cNvCxnSpPr>
          <p:nvPr/>
        </p:nvCxnSpPr>
        <p:spPr bwMode="auto">
          <a:xfrm flipH="1">
            <a:off x="6718661" y="1413415"/>
            <a:ext cx="459965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Gerade Verbindung mit Pfeil 26"/>
          <p:cNvCxnSpPr>
            <a:stCxn id="29" idx="3"/>
          </p:cNvCxnSpPr>
          <p:nvPr/>
        </p:nvCxnSpPr>
        <p:spPr bwMode="auto">
          <a:xfrm>
            <a:off x="3527885" y="1138214"/>
            <a:ext cx="1476163" cy="13054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feld 28"/>
          <p:cNvSpPr txBox="1"/>
          <p:nvPr/>
        </p:nvSpPr>
        <p:spPr>
          <a:xfrm>
            <a:off x="2455155" y="993559"/>
            <a:ext cx="1072730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Infiniband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1043608" y="1503831"/>
            <a:ext cx="1164101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DHP_IO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GNDA</a:t>
            </a:r>
          </a:p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Curmon_P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Gerade Verbindung mit Pfeil 31"/>
          <p:cNvCxnSpPr>
            <a:stCxn id="31" idx="3"/>
          </p:cNvCxnSpPr>
          <p:nvPr/>
        </p:nvCxnSpPr>
        <p:spPr bwMode="auto">
          <a:xfrm>
            <a:off x="2207709" y="1845463"/>
            <a:ext cx="1488174" cy="64743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Gerade Verbindung mit Pfeil 34"/>
          <p:cNvCxnSpPr/>
          <p:nvPr/>
        </p:nvCxnSpPr>
        <p:spPr bwMode="auto">
          <a:xfrm>
            <a:off x="2207709" y="1845463"/>
            <a:ext cx="1620217" cy="86345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Gerade Verbindung mit Pfeil 38"/>
          <p:cNvCxnSpPr/>
          <p:nvPr/>
        </p:nvCxnSpPr>
        <p:spPr bwMode="auto">
          <a:xfrm>
            <a:off x="2207709" y="1845462"/>
            <a:ext cx="1320176" cy="43172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umsplatzhalt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11.05.2015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19th DEPFET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908720"/>
            <a:ext cx="8224838" cy="5400600"/>
          </a:xfrm>
        </p:spPr>
        <p:txBody>
          <a:bodyPr/>
          <a:lstStyle/>
          <a:p>
            <a:r>
              <a:rPr lang="en-US" b="1" dirty="0" smtClean="0"/>
              <a:t>Goal for all setups: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Common operating system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All PCs are running with Scientific Linux 6.x (HLL, MPP, </a:t>
            </a:r>
            <a:r>
              <a:rPr lang="en-US" dirty="0" err="1" smtClean="0">
                <a:solidFill>
                  <a:srgbClr val="C00000"/>
                </a:solidFill>
              </a:rPr>
              <a:t>Göttingen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Common folder structure (~/cs-studio ~/epics ~/system-</a:t>
            </a:r>
            <a:r>
              <a:rPr lang="en-US" dirty="0" err="1" smtClean="0"/>
              <a:t>config</a:t>
            </a:r>
            <a:r>
              <a:rPr lang="en-US" dirty="0" smtClean="0"/>
              <a:t> ….)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Installation script: system-installation and system-configuration – settings for own PC can be easily set in an </a:t>
            </a:r>
            <a:r>
              <a:rPr lang="en-US" dirty="0" err="1" smtClean="0">
                <a:solidFill>
                  <a:srgbClr val="C00000"/>
                </a:solidFill>
              </a:rPr>
              <a:t>ini</a:t>
            </a:r>
            <a:r>
              <a:rPr lang="en-US" dirty="0" smtClean="0">
                <a:solidFill>
                  <a:srgbClr val="C00000"/>
                </a:solidFill>
              </a:rPr>
              <a:t>-file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svn</a:t>
            </a:r>
            <a:r>
              <a:rPr lang="en-US" dirty="0" smtClean="0">
                <a:solidFill>
                  <a:srgbClr val="C00000"/>
                </a:solidFill>
              </a:rPr>
              <a:t>: https://belle2.cc.kek.jp/svn/groups/pxdonline/epics/trunk/pxd-testsetup/system-config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Common connections (PS, DHE) – 1 PC for 1 setup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2 Network cards (Internet &amp; Setup (</a:t>
            </a:r>
            <a:r>
              <a:rPr lang="en-US" dirty="0" err="1" smtClean="0">
                <a:solidFill>
                  <a:srgbClr val="C00000"/>
                </a:solidFill>
              </a:rPr>
              <a:t>SlowControl</a:t>
            </a:r>
            <a:r>
              <a:rPr lang="en-US" dirty="0" smtClean="0">
                <a:solidFill>
                  <a:srgbClr val="C00000"/>
                </a:solidFill>
              </a:rPr>
              <a:t> DHE,PS, HS-link)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Common Software / Measurements &amp; Analysis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Python environment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svn</a:t>
            </a:r>
            <a:r>
              <a:rPr lang="en-US" dirty="0" smtClean="0">
                <a:solidFill>
                  <a:srgbClr val="C00000"/>
                </a:solidFill>
              </a:rPr>
              <a:t>: https://belle2.cc.kek.jp/svn/groups/pxdonline/epics/trunk/css/analysis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svn</a:t>
            </a:r>
            <a:r>
              <a:rPr lang="en-US" dirty="0" smtClean="0">
                <a:solidFill>
                  <a:srgbClr val="C00000"/>
                </a:solidFill>
              </a:rPr>
              <a:t>: https://belle2.cc.kek.jp/svn/groups/pxdonline/epics/trunk/css/dhh)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Keep track of devices (which device is used in which setup)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C00000"/>
                </a:solidFill>
              </a:rPr>
              <a:t>DataBase</a:t>
            </a:r>
            <a:r>
              <a:rPr lang="en-US" dirty="0" smtClean="0">
                <a:solidFill>
                  <a:srgbClr val="C00000"/>
                </a:solidFill>
              </a:rPr>
              <a:t> http://www.hephy.at/hephydb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(ask Manfred for access)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/>
              <a:t>Issue Tracker (common discussions, bug report, information etc.)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https://belle2.cc.kek.jp/redmine/projects/pxdhardware</a:t>
            </a:r>
          </a:p>
          <a:p>
            <a:pPr lvl="1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(ask Manfred for access)</a:t>
            </a:r>
          </a:p>
          <a:p>
            <a:pPr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11.05.2015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Felix Müller, 19th DEPFET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3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DHHv3.2 Internal </a:t>
            </a:r>
            <a:r>
              <a:rPr lang="de-DE" dirty="0" err="1" smtClean="0"/>
              <a:t>Current</a:t>
            </a:r>
            <a:r>
              <a:rPr lang="de-DE" dirty="0" smtClean="0"/>
              <a:t> Source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83" y="838735"/>
            <a:ext cx="7481971" cy="56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1556792"/>
            <a:ext cx="201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248µA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65536 steps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16-35 DACs (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settings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per ADU (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G=1, G=4)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04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Internal </a:t>
            </a:r>
            <a:r>
              <a:rPr lang="de-DE" dirty="0" err="1" smtClean="0"/>
              <a:t>Current</a:t>
            </a:r>
            <a:r>
              <a:rPr lang="de-DE" dirty="0" smtClean="0"/>
              <a:t> Source </a:t>
            </a:r>
            <a:r>
              <a:rPr lang="de-DE" dirty="0" err="1" smtClean="0"/>
              <a:t>of</a:t>
            </a:r>
            <a:r>
              <a:rPr lang="de-DE" dirty="0" smtClean="0"/>
              <a:t> DCDs W18-3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28" y="764704"/>
            <a:ext cx="4589805" cy="344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18407"/>
            <a:ext cx="5112568" cy="38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64089" y="1268760"/>
            <a:ext cx="230425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Source (sigmirror0,1,2)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ADCs /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adc-curve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71600" y="4719032"/>
            <a:ext cx="3448252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DHE: 3,815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/DAC</a:t>
            </a:r>
          </a:p>
          <a:p>
            <a:pPr>
              <a:lnSpc>
                <a:spcPct val="12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DCD: ~80 ±4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/DAC</a:t>
            </a:r>
          </a:p>
          <a:p>
            <a:pPr>
              <a:lnSpc>
                <a:spcPct val="12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not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ADC-</a:t>
            </a:r>
            <a:r>
              <a:rPr lang="de-DE" dirty="0" err="1" smtClean="0"/>
              <a:t>Curves</a:t>
            </a:r>
            <a:r>
              <a:rPr lang="de-DE" dirty="0" smtClean="0"/>
              <a:t>: </a:t>
            </a:r>
            <a:r>
              <a:rPr lang="de-DE" dirty="0" err="1" smtClean="0"/>
              <a:t>Gains</a:t>
            </a:r>
            <a:r>
              <a:rPr lang="de-DE" dirty="0" smtClean="0"/>
              <a:t> (EMCM W17-3)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5"/>
            <a:ext cx="5673620" cy="572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26" y="864591"/>
            <a:ext cx="3259841" cy="266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6876256" y="3861048"/>
                <a:ext cx="867032" cy="500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de-DE" sz="1600" b="0" i="1" smtClean="0">
                          <a:solidFill>
                            <a:srgbClr val="00206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3861048"/>
                <a:ext cx="867032" cy="500009"/>
              </a:xfrm>
              <a:prstGeom prst="rect">
                <a:avLst/>
              </a:prstGeom>
              <a:blipFill rotWithShape="1">
                <a:blip r:embed="rId4"/>
                <a:stretch>
                  <a:fillRect t="-609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159857"/>
              </p:ext>
            </p:extLst>
          </p:nvPr>
        </p:nvGraphicFramePr>
        <p:xfrm>
          <a:off x="5735190" y="4489224"/>
          <a:ext cx="3384377" cy="1926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1512168"/>
                <a:gridCol w="648072"/>
              </a:tblGrid>
              <a:tr h="385242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Gain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En30 (30k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LowGain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En30 (30k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HighGain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(2h)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En60 (60k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LowGain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(30k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(2l)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5242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En60 (60k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HighGain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(15k</a:t>
                      </a:r>
                      <a:r>
                        <a:rPr lang="el-GR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849787" y="2849804"/>
                <a:ext cx="1153393" cy="4624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600" b="1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134.4</m:t>
                      </m:r>
                      <m:f>
                        <m:f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nA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DAC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787" y="2849804"/>
                <a:ext cx="1153393" cy="462434"/>
              </a:xfrm>
              <a:prstGeom prst="rect">
                <a:avLst/>
              </a:prstGeom>
              <a:blipFill rotWithShape="1">
                <a:blip r:embed="rId5"/>
                <a:stretch>
                  <a:fillRect t="-526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716016" y="2839635"/>
                <a:ext cx="1026755" cy="4634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600" b="1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de-DE" sz="1600" b="1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4.6</m:t>
                      </m:r>
                      <m:f>
                        <m:f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nA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DAC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839635"/>
                <a:ext cx="1026755" cy="463460"/>
              </a:xfrm>
              <a:prstGeom prst="rect">
                <a:avLst/>
              </a:prstGeom>
              <a:blipFill rotWithShape="1">
                <a:blip r:embed="rId6"/>
                <a:stretch>
                  <a:fillRect t="-5263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1834431" y="5733256"/>
                <a:ext cx="1037976" cy="4634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600" b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9</m:t>
                      </m:r>
                      <m:r>
                        <m:rPr>
                          <m:nor/>
                        </m:rPr>
                        <a:rPr lang="de-DE" sz="1600" b="1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0.</m:t>
                      </m:r>
                      <m:r>
                        <a:rPr lang="de-DE" sz="1600" b="1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  <m:f>
                        <m:f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nA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DAC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431" y="5733256"/>
                <a:ext cx="1037976" cy="463460"/>
              </a:xfrm>
              <a:prstGeom prst="rect">
                <a:avLst/>
              </a:prstGeom>
              <a:blipFill rotWithShape="1">
                <a:blip r:embed="rId7"/>
                <a:stretch>
                  <a:fillRect t="-5195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697372" y="5733256"/>
                <a:ext cx="1026756" cy="4634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e-DE" sz="1600" b="1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de-DE" sz="1600" b="1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3.4</m:t>
                      </m:r>
                      <m:f>
                        <m:fPr>
                          <m:ctrlPr>
                            <a:rPr lang="de-DE" sz="1600" b="1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nA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sz="1600" b="1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DAC</m:t>
                          </m:r>
                        </m:den>
                      </m:f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72" y="5733256"/>
                <a:ext cx="1026756" cy="463460"/>
              </a:xfrm>
              <a:prstGeom prst="rect">
                <a:avLst/>
              </a:prstGeom>
              <a:blipFill rotWithShape="1">
                <a:blip r:embed="rId8"/>
                <a:stretch>
                  <a:fillRect t="-5195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1475656" y="2519139"/>
            <a:ext cx="1175322" cy="28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I=33.2µA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35428" y="2535132"/>
            <a:ext cx="1175322" cy="28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I=20.9µA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75656" y="5443946"/>
            <a:ext cx="1003801" cy="28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I=22µA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44750" y="5443946"/>
            <a:ext cx="1175322" cy="28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de-DE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I=14.4µA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umsplatzhalt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12" name="Fußzeilenplatzhalt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18" name="Textfeld 17"/>
          <p:cNvSpPr txBox="1"/>
          <p:nvPr/>
        </p:nvSpPr>
        <p:spPr>
          <a:xfrm>
            <a:off x="7103343" y="3535944"/>
            <a:ext cx="2016224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de-DE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DCD </a:t>
            </a:r>
            <a:r>
              <a:rPr lang="de-DE" sz="1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 bwMode="auto">
          <a:xfrm>
            <a:off x="7956376" y="2519139"/>
            <a:ext cx="792088" cy="561882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20" name="Abgerundetes Rechteck 19"/>
          <p:cNvSpPr/>
          <p:nvPr/>
        </p:nvSpPr>
        <p:spPr bwMode="auto">
          <a:xfrm>
            <a:off x="6839535" y="980728"/>
            <a:ext cx="1271920" cy="504056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3366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ADC </a:t>
            </a:r>
            <a:r>
              <a:rPr lang="de-DE" dirty="0" err="1" smtClean="0"/>
              <a:t>curves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64703"/>
            <a:ext cx="5420536" cy="570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14169" y="2567583"/>
            <a:ext cx="1480662" cy="78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064</a:t>
            </a:r>
          </a:p>
          <a:p>
            <a:pPr>
              <a:lnSpc>
                <a:spcPct val="150000"/>
              </a:lnSpc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1100mV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83968" y="2660872"/>
            <a:ext cx="6751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G=1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462056" y="2643995"/>
            <a:ext cx="149432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G=2</a:t>
            </a:r>
          </a:p>
          <a:p>
            <a:pPr algn="ctr"/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HighGain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736759" y="5292496"/>
            <a:ext cx="14366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G=2</a:t>
            </a:r>
          </a:p>
          <a:p>
            <a:pPr algn="ctr"/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LowGain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871623" y="5415606"/>
            <a:ext cx="675185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G=4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11.05.2015</a:t>
            </a:r>
            <a:endParaRPr lang="en-GB"/>
          </a:p>
        </p:txBody>
      </p:sp>
      <p:sp>
        <p:nvSpPr>
          <p:cNvPr id="9" name="Fußzeilenplatzhalt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Felix Müller, 19th DEPFET workshop</a:t>
            </a:r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703504" y="3789040"/>
            <a:ext cx="1564240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endParaRPr lang="de-D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de-DE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MIN, MAX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PP_HLL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3366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MPP_HLL</Template>
  <TotalTime>0</TotalTime>
  <Words>1196</Words>
  <Application>Microsoft Office PowerPoint</Application>
  <PresentationFormat>Bildschirmpräsentation (4:3)</PresentationFormat>
  <Paragraphs>518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MPP_HLL</vt:lpstr>
      <vt:lpstr>Updates of EMCM Testing</vt:lpstr>
      <vt:lpstr>Hardware - DHE</vt:lpstr>
      <vt:lpstr>Setups in HLL</vt:lpstr>
      <vt:lpstr>pxdtest3 @ HLL using W17-3</vt:lpstr>
      <vt:lpstr>Software</vt:lpstr>
      <vt:lpstr>DHHv3.2 Internal Current Source</vt:lpstr>
      <vt:lpstr>Internal Current Source of DCDs W18-3</vt:lpstr>
      <vt:lpstr>ADC-Curves: Gains (EMCM W17-3)</vt:lpstr>
      <vt:lpstr>ADC curves</vt:lpstr>
      <vt:lpstr>ADC curves</vt:lpstr>
      <vt:lpstr>Matrix</vt:lpstr>
      <vt:lpstr>Matrix - Operation</vt:lpstr>
      <vt:lpstr>Sample Point Curve</vt:lpstr>
      <vt:lpstr>Matrix Switcher Sequence</vt:lpstr>
      <vt:lpstr>Switcher Sequence (1)</vt:lpstr>
      <vt:lpstr>Switcher Sequence (2)</vt:lpstr>
      <vt:lpstr>Switcher Sequence (3)</vt:lpstr>
      <vt:lpstr>Switcher Sequence (4)</vt:lpstr>
      <vt:lpstr>Switcher Sequence (5)</vt:lpstr>
      <vt:lpstr>Matrix W22-E07</vt:lpstr>
      <vt:lpstr>Consecutively Readout</vt:lpstr>
      <vt:lpstr>Summary &amp; Outlook</vt:lpstr>
      <vt:lpstr>ADC curves</vt:lpstr>
      <vt:lpstr>ADC curves</vt:lpstr>
      <vt:lpstr>ADC curves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Felix Müller</dc:creator>
  <cp:lastModifiedBy>Felix Müller</cp:lastModifiedBy>
  <cp:revision>42</cp:revision>
  <cp:lastPrinted>2012-02-06T08:36:01Z</cp:lastPrinted>
  <dcterms:created xsi:type="dcterms:W3CDTF">2015-05-08T11:50:59Z</dcterms:created>
  <dcterms:modified xsi:type="dcterms:W3CDTF">2015-05-11T15:58:44Z</dcterms:modified>
</cp:coreProperties>
</file>