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1"/>
  </p:sldMasterIdLst>
  <p:notesMasterIdLst>
    <p:notesMasterId r:id="rId23"/>
  </p:notesMasterIdLst>
  <p:sldIdLst>
    <p:sldId id="583" r:id="rId2"/>
    <p:sldId id="584" r:id="rId3"/>
    <p:sldId id="587" r:id="rId4"/>
    <p:sldId id="586" r:id="rId5"/>
    <p:sldId id="585" r:id="rId6"/>
    <p:sldId id="589" r:id="rId7"/>
    <p:sldId id="590" r:id="rId8"/>
    <p:sldId id="591" r:id="rId9"/>
    <p:sldId id="592" r:id="rId10"/>
    <p:sldId id="593" r:id="rId11"/>
    <p:sldId id="594" r:id="rId12"/>
    <p:sldId id="595" r:id="rId13"/>
    <p:sldId id="596" r:id="rId14"/>
    <p:sldId id="597" r:id="rId15"/>
    <p:sldId id="598" r:id="rId16"/>
    <p:sldId id="599" r:id="rId17"/>
    <p:sldId id="600" r:id="rId18"/>
    <p:sldId id="601" r:id="rId19"/>
    <p:sldId id="602" r:id="rId20"/>
    <p:sldId id="603" r:id="rId21"/>
    <p:sldId id="604" r:id="rId22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0000"/>
    <a:srgbClr val="FF0000"/>
    <a:srgbClr val="FFFF00"/>
    <a:srgbClr val="FF6600"/>
    <a:srgbClr val="3399FF"/>
    <a:srgbClr val="FF5050"/>
    <a:srgbClr val="FFFF71"/>
    <a:srgbClr val="3333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7" autoAdjust="0"/>
    <p:restoredTop sz="99492" autoAdjust="0"/>
  </p:normalViewPr>
  <p:slideViewPr>
    <p:cSldViewPr>
      <p:cViewPr>
        <p:scale>
          <a:sx n="80" d="100"/>
          <a:sy n="80" d="100"/>
        </p:scale>
        <p:origin x="-112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670" y="-10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C64FE3-6EEA-43CE-BADA-756C43F34E7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42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FFED19-719B-4E87-927E-9FEDA59E2F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12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01013" y="0"/>
            <a:ext cx="1042987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867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‹Nr.›</a:t>
            </a:fld>
            <a:endParaRPr lang="ja-JP" altLang="en-US"/>
          </a:p>
        </p:txBody>
      </p: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971600" y="0"/>
            <a:ext cx="7128792" cy="82867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4ACCC89-107F-4D0B-A8FD-45493F52269E}" type="datetime3">
              <a:rPr lang="en-US" smtClean="0"/>
              <a:pPr>
                <a:defRPr/>
              </a:pPr>
              <a:t>12 May 2015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67936" y="6381750"/>
            <a:ext cx="57606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00D52-9017-4E27-87B9-56C89B8832A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027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5E84AB-6C80-4E4D-B843-FDA9605F1D2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67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0"/>
            <a:ext cx="712879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				</a:t>
            </a:r>
          </a:p>
        </p:txBody>
      </p:sp>
      <p:sp>
        <p:nvSpPr>
          <p:cNvPr id="1362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597650"/>
            <a:ext cx="539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5FD4E496-7071-41B1-8C53-D6F54F32977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8101013" y="0"/>
            <a:ext cx="10429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0" y="908050"/>
            <a:ext cx="9144000" cy="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6623774"/>
            <a:ext cx="32031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2"/>
                </a:solidFill>
              </a:rPr>
              <a:t>DEPFET</a:t>
            </a:r>
            <a:r>
              <a:rPr lang="en-US" sz="1100" b="1" baseline="0" dirty="0" smtClean="0">
                <a:solidFill>
                  <a:schemeClr val="accent2"/>
                </a:solidFill>
              </a:rPr>
              <a:t> Workshop, </a:t>
            </a:r>
            <a:r>
              <a:rPr lang="en-US" sz="1100" b="1" baseline="0" dirty="0" err="1" smtClean="0">
                <a:solidFill>
                  <a:schemeClr val="accent2"/>
                </a:solidFill>
              </a:rPr>
              <a:t>Kloster</a:t>
            </a:r>
            <a:r>
              <a:rPr lang="en-US" sz="1100" b="1" baseline="0" dirty="0" smtClean="0">
                <a:solidFill>
                  <a:schemeClr val="accent2"/>
                </a:solidFill>
              </a:rPr>
              <a:t> </a:t>
            </a:r>
            <a:r>
              <a:rPr lang="en-US" sz="1100" b="1" baseline="0" dirty="0" err="1" smtClean="0">
                <a:solidFill>
                  <a:schemeClr val="accent2"/>
                </a:solidFill>
              </a:rPr>
              <a:t>Seeon</a:t>
            </a:r>
            <a:r>
              <a:rPr lang="en-US" sz="1100" b="1" baseline="0" dirty="0" smtClean="0">
                <a:solidFill>
                  <a:schemeClr val="accent2"/>
                </a:solidFill>
              </a:rPr>
              <a:t>, May 2015</a:t>
            </a:r>
            <a:endParaRPr lang="en-US" sz="1100" b="1" dirty="0">
              <a:solidFill>
                <a:schemeClr val="accent2"/>
              </a:solidFill>
            </a:endParaRPr>
          </a:p>
        </p:txBody>
      </p:sp>
      <p:pic>
        <p:nvPicPr>
          <p:cNvPr id="9" name="Picture 9" descr="MPP_os_logo_cmyk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0" y="0"/>
            <a:ext cx="97929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7" r:id="rId2"/>
    <p:sldLayoutId id="2147483758" r:id="rId3"/>
    <p:sldLayoutId id="2147483759" r:id="rId4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130000"/>
        </a:lnSpc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42852"/>
            <a:ext cx="8839200" cy="63976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Mechanics &amp; </a:t>
            </a:r>
            <a:r>
              <a:rPr lang="en-US" altLang="ja-JP" sz="4000" dirty="0" err="1" smtClean="0"/>
              <a:t>IBBelle</a:t>
            </a:r>
            <a:endParaRPr lang="en-US" altLang="ja-JP" sz="4000" dirty="0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5724525" y="1762125"/>
            <a:ext cx="34194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kumimoji="1" lang="ja-JP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294967295"/>
          </p:nvPr>
        </p:nvSpPr>
        <p:spPr>
          <a:xfrm>
            <a:off x="8676456" y="6525344"/>
            <a:ext cx="396106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00AE0D-ACA8-8A46-9BDC-9A47C6CCCDB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971600" y="1052736"/>
            <a:ext cx="665919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 news on PXD Mechanics in general</a:t>
            </a:r>
          </a:p>
          <a:p>
            <a:endParaRPr lang="en-GB" dirty="0"/>
          </a:p>
          <a:p>
            <a:r>
              <a:rPr lang="en-GB" dirty="0" smtClean="0"/>
              <a:t>Cooling blocks for thermal mock up are at DESY</a:t>
            </a:r>
          </a:p>
          <a:p>
            <a:endParaRPr lang="en-GB" dirty="0"/>
          </a:p>
          <a:p>
            <a:r>
              <a:rPr lang="en-GB" dirty="0" smtClean="0"/>
              <a:t>2 more blocks delivered (no surface treatment, for pressure tests)</a:t>
            </a:r>
          </a:p>
          <a:p>
            <a:r>
              <a:rPr lang="en-GB" dirty="0" smtClean="0"/>
              <a:t>8 more blocks in work (with surface treatment)</a:t>
            </a:r>
          </a:p>
          <a:p>
            <a:endParaRPr lang="en-GB" dirty="0" smtClean="0"/>
          </a:p>
          <a:p>
            <a:r>
              <a:rPr lang="en-GB" dirty="0" smtClean="0"/>
              <a:t>Some issues with electrical resistance between blocks (see next slides)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3" y="3100362"/>
            <a:ext cx="8300190" cy="364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22001" y="1496511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Unit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8438"/>
            <a:ext cx="4824536" cy="4786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46" y="2960948"/>
            <a:ext cx="2365100" cy="37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79512" y="3501008"/>
            <a:ext cx="27366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Pumps delivered (2 sets)</a:t>
            </a:r>
          </a:p>
          <a:p>
            <a:r>
              <a:rPr lang="en-GB" dirty="0" smtClean="0"/>
              <a:t>Frame is ready</a:t>
            </a:r>
          </a:p>
          <a:p>
            <a:r>
              <a:rPr lang="en-GB" dirty="0" smtClean="0"/>
              <a:t>Assembly about to start</a:t>
            </a:r>
            <a:endParaRPr lang="en-GB" dirty="0"/>
          </a:p>
        </p:txBody>
      </p:sp>
      <p:sp>
        <p:nvSpPr>
          <p:cNvPr id="8" name="Ellipse 7"/>
          <p:cNvSpPr/>
          <p:nvPr/>
        </p:nvSpPr>
        <p:spPr>
          <a:xfrm>
            <a:off x="1079612" y="1592796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65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340768"/>
            <a:ext cx="2989076" cy="456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4149080"/>
            <a:ext cx="1739910" cy="262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1725921" cy="262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Cabinet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274029" y="1304764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/>
          <p:cNvSpPr/>
          <p:nvPr/>
        </p:nvSpPr>
        <p:spPr>
          <a:xfrm>
            <a:off x="2627784" y="1412776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feld 1"/>
          <p:cNvSpPr txBox="1"/>
          <p:nvPr/>
        </p:nvSpPr>
        <p:spPr>
          <a:xfrm>
            <a:off x="274029" y="3356992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Cabinet ready</a:t>
            </a:r>
          </a:p>
          <a:p>
            <a:r>
              <a:rPr lang="en-GB" dirty="0" smtClean="0"/>
              <a:t>Next: cabling </a:t>
            </a:r>
          </a:p>
        </p:txBody>
      </p:sp>
    </p:spTree>
    <p:extLst>
      <p:ext uri="{BB962C8B-B14F-4D97-AF65-F5344CB8AC3E}">
        <p14:creationId xmlns:p14="http://schemas.microsoft.com/office/powerpoint/2010/main" val="418505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95736" y="-243408"/>
            <a:ext cx="5105400" cy="1173162"/>
          </a:xfrm>
        </p:spPr>
        <p:txBody>
          <a:bodyPr/>
          <a:lstStyle/>
          <a:p>
            <a:r>
              <a:rPr lang="en-US" dirty="0" err="1" smtClean="0"/>
              <a:t>IBBelle</a:t>
            </a:r>
            <a:r>
              <a:rPr lang="en-US" dirty="0" smtClean="0"/>
              <a:t> base frame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448780"/>
            <a:ext cx="7432663" cy="44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07604" y="5985284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Adjustable feet</a:t>
            </a:r>
          </a:p>
          <a:p>
            <a:r>
              <a:rPr lang="en-GB" dirty="0" smtClean="0"/>
              <a:t>Can be put on wheels (bogies)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3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505" y="3009664"/>
            <a:ext cx="5376863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IBBelle</a:t>
            </a:r>
            <a:r>
              <a:rPr lang="en-US" dirty="0" smtClean="0"/>
              <a:t> base frame</a:t>
            </a:r>
            <a:endParaRPr lang="de-DE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73556" y="1268760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llipse 5"/>
          <p:cNvSpPr/>
          <p:nvPr/>
        </p:nvSpPr>
        <p:spPr>
          <a:xfrm>
            <a:off x="359532" y="2528900"/>
            <a:ext cx="3204356" cy="360040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/>
          <p:cNvSpPr txBox="1"/>
          <p:nvPr/>
        </p:nvSpPr>
        <p:spPr>
          <a:xfrm>
            <a:off x="3563888" y="1508591"/>
            <a:ext cx="41729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Frame assemble</a:t>
            </a:r>
          </a:p>
          <a:p>
            <a:r>
              <a:rPr lang="en-GB" dirty="0" smtClean="0"/>
              <a:t>Wooden panels ordered</a:t>
            </a:r>
          </a:p>
          <a:p>
            <a:endParaRPr lang="en-GB" dirty="0"/>
          </a:p>
          <a:p>
            <a:r>
              <a:rPr lang="en-GB" dirty="0" smtClean="0"/>
              <a:t>Next: put Cabinet and frames in </a:t>
            </a:r>
            <a:r>
              <a:rPr lang="en-GB" dirty="0" err="1" smtClean="0"/>
              <a:t>poition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62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Weight</a:t>
            </a:r>
            <a:r>
              <a:rPr lang="de-DE" dirty="0" smtClean="0"/>
              <a:t>: ~ 4t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9" b="99790" l="2929" r="98326">
                        <a14:foregroundMark x1="78522" y1="49106" x2="78522" y2="49106"/>
                        <a14:foregroundMark x1="78661" y1="52261" x2="78940" y2="52681"/>
                        <a14:foregroundMark x1="78661" y1="56887" x2="78661" y2="56887"/>
                        <a14:foregroundMark x1="78801" y1="55836" x2="78801" y2="55836"/>
                        <a14:backgroundMark x1="82845" y1="30284" x2="82845" y2="30284"/>
                        <a14:backgroundMark x1="89958" y1="47424" x2="89958" y2="47424"/>
                        <a14:backgroundMark x1="89819" y1="68244" x2="89819" y2="68244"/>
                        <a14:backgroundMark x1="91911" y1="82965" x2="91911" y2="82965"/>
                        <a14:backgroundMark x1="86471" y1="57939" x2="85914" y2="57518"/>
                        <a14:backgroundMark x1="10739" y1="67403" x2="10739" y2="67403"/>
                        <a14:backgroundMark x1="16318" y1="77497" x2="16318" y2="77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6" y="1785675"/>
            <a:ext cx="2164947" cy="287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70048" y="1141122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ca. 600kg</a:t>
            </a:r>
            <a:endParaRPr lang="de-DE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67" b="97730" l="1308" r="96314">
                        <a14:foregroundMark x1="42212" y1="5824" x2="42212" y2="5824"/>
                        <a14:backgroundMark x1="6421" y1="5627" x2="6421" y2="5627"/>
                        <a14:backgroundMark x1="87039" y1="7502" x2="87039" y2="7502"/>
                        <a14:backgroundMark x1="88823" y1="6713" x2="88823" y2="6713"/>
                        <a14:backgroundMark x1="88823" y1="6713" x2="88823" y2="6713"/>
                        <a14:backgroundMark x1="93341" y1="27838" x2="93341" y2="27838"/>
                        <a14:backgroundMark x1="78478" y1="64166" x2="78478" y2="64166"/>
                        <a14:backgroundMark x1="78478" y1="64166" x2="78478" y2="64166"/>
                        <a14:backgroundMark x1="78478" y1="64166" x2="78478" y2="64166"/>
                        <a14:backgroundMark x1="78478" y1="64166" x2="78478" y2="64166"/>
                        <a14:backgroundMark x1="78478" y1="64166" x2="78478" y2="64166"/>
                        <a14:backgroundMark x1="13199" y1="19842" x2="13199" y2="19842"/>
                        <a14:backgroundMark x1="13199" y1="19842" x2="13199" y2="19842"/>
                        <a14:backgroundMark x1="13199" y1="19842" x2="13199" y2="19842"/>
                        <a14:backgroundMark x1="40071" y1="7502" x2="40071" y2="7502"/>
                        <a14:backgroundMark x1="36266" y1="19447" x2="36266" y2="19447"/>
                        <a14:backgroundMark x1="36266" y1="19447" x2="36266" y2="19447"/>
                        <a14:backgroundMark x1="36266" y1="19447" x2="36266" y2="19447"/>
                        <a14:backgroundMark x1="45065" y1="8095" x2="45065" y2="8095"/>
                        <a14:backgroundMark x1="45065" y1="8095" x2="45065" y2="8095"/>
                        <a14:backgroundMark x1="43401" y1="7897" x2="43401" y2="7897"/>
                        <a14:backgroundMark x1="43282" y1="7897" x2="43282" y2="7897"/>
                        <a14:backgroundMark x1="38763" y1="7404" x2="38763" y2="7404"/>
                        <a14:backgroundMark x1="38763" y1="7404" x2="38763" y2="7404"/>
                        <a14:backgroundMark x1="38763" y1="7404" x2="38763" y2="7404"/>
                        <a14:backgroundMark x1="47325" y1="8193" x2="47325" y2="8193"/>
                        <a14:backgroundMark x1="47562" y1="7996" x2="47562" y2="7996"/>
                        <a14:backgroundMark x1="47562" y1="7996" x2="47562" y2="7996"/>
                        <a14:backgroundMark x1="29489" y1="9576" x2="29489" y2="9576"/>
                        <a14:backgroundMark x1="38169" y1="10464" x2="38169" y2="10464"/>
                        <a14:backgroundMark x1="38169" y1="10464" x2="38169" y2="10464"/>
                        <a14:backgroundMark x1="38169" y1="10464" x2="38169" y2="10464"/>
                        <a14:backgroundMark x1="40190" y1="10563" x2="40190" y2="10563"/>
                        <a14:backgroundMark x1="40190" y1="10563" x2="40190" y2="10563"/>
                        <a14:backgroundMark x1="28062" y1="9378" x2="28062" y2="9378"/>
                        <a14:backgroundMark x1="28062" y1="9378" x2="28062" y2="9378"/>
                        <a14:backgroundMark x1="23424" y1="9279" x2="23424" y2="9279"/>
                        <a14:backgroundMark x1="23424" y1="9279" x2="23424" y2="9279"/>
                        <a14:backgroundMark x1="22592" y1="12142" x2="22592" y2="12142"/>
                        <a14:backgroundMark x1="22592" y1="12142" x2="22592" y2="12142"/>
                        <a14:backgroundMark x1="9037" y1="84995" x2="9037" y2="84995"/>
                        <a14:backgroundMark x1="68014" y1="85587" x2="68014" y2="85587"/>
                        <a14:backgroundMark x1="44946" y1="73248" x2="44946" y2="73248"/>
                        <a14:backgroundMark x1="49108" y1="74038" x2="49108" y2="74038"/>
                        <a14:backgroundMark x1="53746" y1="75222" x2="53746" y2="75222"/>
                        <a14:backgroundMark x1="57075" y1="75420" x2="57075" y2="75420"/>
                        <a14:backgroundMark x1="66112" y1="75617" x2="66112" y2="75617"/>
                        <a14:backgroundMark x1="72057" y1="77295" x2="72057" y2="77295"/>
                        <a14:backgroundMark x1="51486" y1="55183" x2="51486" y2="55183"/>
                        <a14:backgroundMark x1="40904" y1="37710" x2="40904" y2="37710"/>
                        <a14:backgroundMark x1="41141" y1="35143" x2="41141" y2="35143"/>
                        <a14:backgroundMark x1="41379" y1="30602" x2="41379" y2="3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770" y="1969214"/>
            <a:ext cx="2310265" cy="2782757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014062" y="1157500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ca.400kg</a:t>
            </a:r>
            <a:endParaRPr lang="de-DE" sz="3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76" b="98237" l="2025" r="96400">
                        <a14:backgroundMark x1="16985" y1="13915" x2="16985" y2="13915"/>
                        <a14:backgroundMark x1="22835" y1="14193" x2="22835" y2="14193"/>
                        <a14:backgroundMark x1="24634" y1="14378" x2="24634" y2="14378"/>
                        <a14:backgroundMark x1="22047" y1="14007" x2="22047" y2="14007"/>
                        <a14:backgroundMark x1="17885" y1="13729" x2="17885" y2="13729"/>
                        <a14:backgroundMark x1="43195" y1="11039" x2="43195" y2="11039"/>
                        <a14:backgroundMark x1="47807" y1="12059" x2="47807" y2="12059"/>
                        <a14:backgroundMark x1="49044" y1="11967" x2="49044" y2="11967"/>
                        <a14:backgroundMark x1="46907" y1="11967" x2="46907" y2="11967"/>
                        <a14:backgroundMark x1="44544" y1="11132" x2="44544" y2="11132"/>
                        <a14:backgroundMark x1="41620" y1="11132" x2="41620" y2="11132"/>
                        <a14:backgroundMark x1="78065" y1="28293" x2="78065" y2="28293"/>
                        <a14:backgroundMark x1="71879" y1="27180" x2="71879" y2="27180"/>
                        <a14:backgroundMark x1="82115" y1="42764" x2="82115" y2="42764"/>
                        <a14:backgroundMark x1="79640" y1="40631" x2="79640" y2="40631"/>
                        <a14:backgroundMark x1="79640" y1="37477" x2="79640" y2="37477"/>
                        <a14:backgroundMark x1="73228" y1="55102" x2="73228" y2="55102"/>
                        <a14:backgroundMark x1="31384" y1="53896" x2="31834" y2="53896"/>
                        <a14:backgroundMark x1="43982" y1="55751" x2="43982" y2="55751"/>
                        <a14:backgroundMark x1="47694" y1="56494" x2="47694" y2="56494"/>
                        <a14:backgroundMark x1="37683" y1="54824" x2="37683" y2="54824"/>
                        <a14:backgroundMark x1="36445" y1="54453" x2="36445" y2="54453"/>
                        <a14:backgroundMark x1="29246" y1="53432" x2="29246" y2="53432"/>
                        <a14:backgroundMark x1="18110" y1="87848" x2="18110" y2="87848"/>
                        <a14:backgroundMark x1="73341" y1="74397" x2="73341" y2="74397"/>
                        <a14:backgroundMark x1="67604" y1="74212" x2="67604" y2="74212"/>
                        <a14:backgroundMark x1="67829" y1="85158" x2="67829" y2="85158"/>
                        <a14:backgroundMark x1="74916" y1="83952" x2="74916" y2="83952"/>
                        <a14:backgroundMark x1="73003" y1="21800" x2="73003" y2="21800"/>
                        <a14:backgroundMark x1="26997" y1="53154" x2="26997" y2="53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576" y="1957418"/>
            <a:ext cx="2339773" cy="283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5671353" y="1189667"/>
            <a:ext cx="1846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 smtClean="0"/>
              <a:t>ca.800kg</a:t>
            </a:r>
            <a:endParaRPr lang="de-DE" sz="32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0" r="100000">
                        <a14:backgroundMark x1="16695" y1="9965" x2="16695" y2="9965"/>
                        <a14:backgroundMark x1="88308" y1="7168" x2="88308" y2="7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65204"/>
            <a:ext cx="3348372" cy="107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71500" y="4869160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ca. 500kg</a:t>
            </a:r>
            <a:endParaRPr lang="de-DE" sz="3600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23" b="97977" l="1635" r="960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221" y="4617132"/>
            <a:ext cx="1380907" cy="195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550686" y="5769260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/>
              <a:t>ca. 1000kg</a:t>
            </a:r>
            <a:endParaRPr lang="de-DE" sz="3600" dirty="0"/>
          </a:p>
        </p:txBody>
      </p:sp>
      <p:sp>
        <p:nvSpPr>
          <p:cNvPr id="4" name="Textfeld 3"/>
          <p:cNvSpPr txBox="1"/>
          <p:nvPr/>
        </p:nvSpPr>
        <p:spPr>
          <a:xfrm>
            <a:off x="107504" y="6372036"/>
            <a:ext cx="624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Crane at KEK: max load 4.5t + 25% (include support lever!)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56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components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35849" y="134076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/>
              <a:t>Manifold Boxes</a:t>
            </a:r>
          </a:p>
          <a:p>
            <a:pPr marL="457200" indent="-457200">
              <a:buFontTx/>
              <a:buChar char="-"/>
            </a:pPr>
            <a:r>
              <a:rPr lang="en-US" sz="3200" dirty="0" smtClean="0"/>
              <a:t>In work</a:t>
            </a:r>
          </a:p>
          <a:p>
            <a:endParaRPr lang="en-US" sz="3200" dirty="0"/>
          </a:p>
          <a:p>
            <a:endParaRPr lang="en-US" sz="3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2096852"/>
            <a:ext cx="4145719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4" y="2557646"/>
            <a:ext cx="2160240" cy="2053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449" y="4182998"/>
            <a:ext cx="2038800" cy="244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67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35849" y="177281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/>
              <a:t>Junction </a:t>
            </a:r>
            <a:r>
              <a:rPr lang="en-US" sz="3200" dirty="0" smtClean="0"/>
              <a:t>box</a:t>
            </a:r>
          </a:p>
          <a:p>
            <a:pPr marL="457200" indent="-457200">
              <a:buFontTx/>
              <a:buChar char="-"/>
            </a:pPr>
            <a:r>
              <a:rPr lang="en-US" sz="3200" dirty="0" smtClean="0"/>
              <a:t>In work</a:t>
            </a:r>
            <a:endParaRPr lang="en-US" sz="3200" dirty="0"/>
          </a:p>
          <a:p>
            <a:endParaRPr lang="en-US" sz="3200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" b="100000" l="0" r="100000">
                        <a14:foregroundMark x1="24501" y1="6712" x2="24501" y2="6712"/>
                        <a14:foregroundMark x1="28229" y1="16214" x2="28229" y2="16214"/>
                        <a14:foregroundMark x1="28229" y1="16214" x2="28229" y2="16214"/>
                        <a14:foregroundMark x1="28229" y1="16214" x2="28229" y2="16214"/>
                        <a14:foregroundMark x1="41278" y1="15686" x2="41278" y2="15686"/>
                        <a14:foregroundMark x1="41278" y1="15686" x2="41278" y2="15686"/>
                        <a14:foregroundMark x1="92410" y1="34615" x2="92410" y2="34615"/>
                        <a14:foregroundMark x1="33555" y1="7391" x2="33555" y2="7391"/>
                        <a14:foregroundMark x1="33555" y1="7391" x2="33555" y2="7391"/>
                        <a14:foregroundMark x1="81225" y1="14329" x2="81225" y2="14329"/>
                        <a14:foregroundMark x1="80959" y1="12519" x2="80959" y2="12519"/>
                        <a14:foregroundMark x1="79627" y1="9502" x2="79627" y2="9502"/>
                        <a14:foregroundMark x1="88682" y1="26697" x2="88682" y2="26697"/>
                        <a14:foregroundMark x1="95206" y1="50528" x2="95206" y2="50528"/>
                        <a14:foregroundMark x1="94274" y1="67949" x2="94274" y2="67949"/>
                        <a14:foregroundMark x1="90546" y1="90950" x2="90546" y2="90950"/>
                        <a14:foregroundMark x1="86818" y1="95551" x2="86818" y2="95551"/>
                        <a14:foregroundMark x1="66578" y1="55656" x2="66578" y2="55656"/>
                        <a14:foregroundMark x1="66312" y1="52941" x2="66312" y2="52941"/>
                        <a14:foregroundMark x1="66312" y1="52941" x2="66312" y2="52941"/>
                        <a14:foregroundMark x1="65646" y1="47360" x2="65646" y2="47360"/>
                        <a14:foregroundMark x1="65646" y1="47360" x2="65646" y2="47360"/>
                        <a14:foregroundMark x1="84288" y1="37934" x2="84288" y2="37934"/>
                        <a14:foregroundMark x1="84288" y1="37934" x2="84288" y2="37934"/>
                        <a14:foregroundMark x1="54727" y1="51584" x2="54727" y2="51584"/>
                        <a14:foregroundMark x1="54727" y1="51584" x2="54727" y2="51584"/>
                        <a14:foregroundMark x1="54727" y1="51584" x2="54727" y2="51584"/>
                        <a14:foregroundMark x1="34754" y1="50528" x2="34754" y2="50528"/>
                        <a14:foregroundMark x1="34754" y1="50528" x2="34754" y2="50528"/>
                        <a14:foregroundMark x1="39814" y1="59125" x2="39814" y2="59125"/>
                        <a14:foregroundMark x1="39814" y1="59125" x2="39814" y2="59125"/>
                        <a14:foregroundMark x1="37017" y1="73982" x2="37017" y2="73982"/>
                        <a14:foregroundMark x1="37017" y1="73982" x2="37017" y2="73982"/>
                        <a14:foregroundMark x1="45672" y1="73605" x2="45672" y2="73605"/>
                        <a14:foregroundMark x1="45672" y1="73605" x2="45672" y2="73605"/>
                        <a14:foregroundMark x1="50999" y1="73303" x2="50999" y2="73303"/>
                        <a14:foregroundMark x1="51265" y1="73303" x2="51265" y2="73303"/>
                        <a14:foregroundMark x1="65646" y1="75189" x2="65646" y2="75189"/>
                        <a14:foregroundMark x1="65646" y1="75189" x2="65646" y2="75189"/>
                        <a14:foregroundMark x1="65912" y1="83183" x2="65912" y2="83183"/>
                        <a14:foregroundMark x1="65912" y1="83183" x2="65912" y2="83183"/>
                        <a14:foregroundMark x1="83089" y1="78959" x2="83089" y2="78959"/>
                        <a14:foregroundMark x1="82423" y1="77376" x2="82423" y2="77376"/>
                        <a14:foregroundMark x1="83089" y1="75792" x2="83089" y2="75792"/>
                        <a14:foregroundMark x1="84687" y1="73982" x2="84687" y2="73982"/>
                        <a14:foregroundMark x1="84687" y1="70814" x2="84687" y2="70814"/>
                        <a14:foregroundMark x1="84687" y1="68326" x2="84687" y2="68326"/>
                        <a14:foregroundMark x1="68442" y1="57768" x2="68442" y2="57768"/>
                        <a14:foregroundMark x1="64714" y1="66893" x2="64714" y2="66893"/>
                        <a14:foregroundMark x1="45672" y1="63575" x2="45672" y2="63575"/>
                        <a14:foregroundMark x1="50732" y1="14630" x2="50732" y2="14630"/>
                        <a14:foregroundMark x1="46871" y1="15008" x2="46871" y2="15008"/>
                        <a14:foregroundMark x1="24767" y1="16742" x2="24767" y2="16742"/>
                        <a14:foregroundMark x1="36352" y1="15535" x2="36352" y2="15535"/>
                        <a14:foregroundMark x1="31957" y1="15686" x2="31957" y2="15686"/>
                        <a14:foregroundMark x1="21704" y1="15913" x2="21704" y2="15913"/>
                        <a14:foregroundMark x1="66844" y1="49095" x2="66844" y2="49095"/>
                        <a14:backgroundMark x1="1247" y1="21398" x2="1247" y2="21398"/>
                        <a14:backgroundMark x1="1372" y1="46751" x2="1372" y2="46751"/>
                        <a14:backgroundMark x1="1621" y1="65607" x2="1621" y2="65607"/>
                        <a14:backgroundMark x1="95137" y1="97105" x2="95137" y2="97105"/>
                        <a14:backgroundMark x1="27681" y1="94774" x2="27681" y2="94774"/>
                        <a14:backgroundMark x1="68828" y1="99364" x2="68828" y2="99364"/>
                        <a14:backgroundMark x1="88653" y1="97669" x2="88653" y2="97669"/>
                        <a14:backgroundMark x1="91147" y1="97316" x2="91147" y2="97316"/>
                        <a14:backgroundMark x1="93392" y1="94986" x2="93392" y2="94986"/>
                        <a14:backgroundMark x1="86160" y1="98517" x2="86160" y2="98517"/>
                        <a14:backgroundMark x1="84663" y1="98305" x2="84663" y2="98305"/>
                        <a14:backgroundMark x1="97382" y1="82910" x2="97382" y2="82910"/>
                        <a14:backgroundMark x1="97756" y1="87500" x2="97756" y2="87500"/>
                        <a14:backgroundMark x1="97880" y1="91525" x2="97880" y2="91525"/>
                        <a14:backgroundMark x1="97880" y1="91314" x2="97880" y2="91314"/>
                        <a14:backgroundMark x1="97880" y1="90395" x2="97880" y2="90395"/>
                        <a14:backgroundMark x1="97257" y1="89477" x2="97257" y2="89477"/>
                        <a14:backgroundMark x1="97007" y1="81073" x2="97007" y2="81073"/>
                        <a14:backgroundMark x1="98254" y1="63277" x2="98254" y2="63277"/>
                        <a14:backgroundMark x1="98254" y1="60099" x2="98254" y2="60099"/>
                        <a14:backgroundMark x1="98628" y1="48517" x2="98628" y2="48517"/>
                        <a14:backgroundMark x1="98504" y1="43715" x2="98504" y2="43715"/>
                        <a14:backgroundMark x1="98628" y1="39195" x2="98628" y2="39195"/>
                        <a14:backgroundMark x1="19077" y1="93715" x2="19077" y2="93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268760"/>
            <a:ext cx="3119991" cy="55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07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32059" y="0"/>
            <a:ext cx="6159388" cy="929754"/>
          </a:xfrm>
        </p:spPr>
        <p:txBody>
          <a:bodyPr/>
          <a:lstStyle/>
          <a:p>
            <a:r>
              <a:rPr lang="en-US" dirty="0" smtClean="0"/>
              <a:t>Components for flex tubes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235848" y="1412776"/>
            <a:ext cx="77565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Dismountable &amp; rotatable concentric </a:t>
            </a:r>
            <a:r>
              <a:rPr lang="en-US" sz="2000" dirty="0" smtClean="0"/>
              <a:t>joint (at </a:t>
            </a:r>
            <a:r>
              <a:rPr lang="en-US" sz="2000" dirty="0" smtClean="0"/>
              <a:t>manifold)</a:t>
            </a:r>
          </a:p>
          <a:p>
            <a:r>
              <a:rPr lang="en-US" sz="2000" dirty="0" smtClean="0"/>
              <a:t>- In work </a:t>
            </a:r>
            <a:endParaRPr lang="en-GB" sz="2000" dirty="0"/>
          </a:p>
          <a:p>
            <a:endParaRPr lang="en-US" sz="32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4" y="2564904"/>
            <a:ext cx="6418789" cy="343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89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8" y="2744924"/>
            <a:ext cx="677473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261272" y="0"/>
            <a:ext cx="5979368" cy="908720"/>
          </a:xfrm>
        </p:spPr>
        <p:txBody>
          <a:bodyPr/>
          <a:lstStyle/>
          <a:p>
            <a:r>
              <a:rPr lang="en-US" dirty="0" smtClean="0"/>
              <a:t>Components for flex tubes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971600" y="1664804"/>
            <a:ext cx="3954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Split (in-flow and return) at Belle side</a:t>
            </a:r>
          </a:p>
          <a:p>
            <a:r>
              <a:rPr lang="en-GB" sz="1800" dirty="0" smtClean="0"/>
              <a:t>- In work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43331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 Lines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1525143"/>
            <a:ext cx="331580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26391" y="2117197"/>
            <a:ext cx="36975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Need to decide where to produce</a:t>
            </a:r>
          </a:p>
          <a:p>
            <a:endParaRPr lang="en-GB" dirty="0"/>
          </a:p>
          <a:p>
            <a:r>
              <a:rPr lang="en-GB" dirty="0" smtClean="0"/>
              <a:t>CERN willing to help</a:t>
            </a:r>
          </a:p>
          <a:p>
            <a:r>
              <a:rPr lang="en-GB" dirty="0" smtClean="0"/>
              <a:t>But need manpower</a:t>
            </a:r>
          </a:p>
          <a:p>
            <a:endParaRPr lang="en-GB" dirty="0"/>
          </a:p>
          <a:p>
            <a:r>
              <a:rPr lang="en-GB" dirty="0" smtClean="0"/>
              <a:t>To be discussed</a:t>
            </a:r>
          </a:p>
          <a:p>
            <a:endParaRPr lang="en-GB" dirty="0"/>
          </a:p>
          <a:p>
            <a:r>
              <a:rPr lang="en-GB" dirty="0" smtClean="0"/>
              <a:t>Material can be ordered once exact length is known</a:t>
            </a:r>
          </a:p>
        </p:txBody>
      </p:sp>
    </p:spTree>
    <p:extLst>
      <p:ext uri="{BB962C8B-B14F-4D97-AF65-F5344CB8AC3E}">
        <p14:creationId xmlns:p14="http://schemas.microsoft.com/office/powerpoint/2010/main" val="145742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2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Blocks</a:t>
            </a:r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83" y="980728"/>
            <a:ext cx="8300190" cy="364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384388" y="4581128"/>
            <a:ext cx="458010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 proper grounding: R &lt; 0.5 </a:t>
            </a:r>
            <a:r>
              <a:rPr lang="en-GB" dirty="0">
                <a:latin typeface="Symbol" panose="05050102010706020507" pitchFamily="18" charset="2"/>
              </a:rPr>
              <a:t>W</a:t>
            </a:r>
            <a:r>
              <a:rPr lang="en-GB" dirty="0" smtClean="0"/>
              <a:t> between </a:t>
            </a:r>
            <a:r>
              <a:rPr lang="en-GB" dirty="0" smtClean="0"/>
              <a:t>blocks</a:t>
            </a:r>
          </a:p>
          <a:p>
            <a:r>
              <a:rPr lang="en-GB" dirty="0" smtClean="0"/>
              <a:t>(translates into &lt; 1 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  <a:r>
              <a:rPr lang="en-GB" dirty="0" smtClean="0"/>
              <a:t> for half shelf)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shelf: 0.6 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shelf: 1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</a:p>
          <a:p>
            <a:endParaRPr lang="en-GB" dirty="0">
              <a:latin typeface="Symbol" panose="05050102010706020507" pitchFamily="18" charset="2"/>
            </a:endParaRPr>
          </a:p>
          <a:p>
            <a:r>
              <a:rPr lang="en-GB" dirty="0" smtClean="0">
                <a:latin typeface="+mj-lt"/>
              </a:rPr>
              <a:t>Some variations (aging?) observed</a:t>
            </a:r>
          </a:p>
          <a:p>
            <a:r>
              <a:rPr lang="en-GB" dirty="0" smtClean="0">
                <a:latin typeface="+mj-lt"/>
              </a:rPr>
              <a:t>(2.9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  <a:r>
              <a:rPr lang="en-GB" dirty="0" smtClean="0">
                <a:latin typeface="+mj-lt"/>
              </a:rPr>
              <a:t>  =&gt; 3.6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  <a:r>
              <a:rPr lang="en-GB" dirty="0" smtClean="0">
                <a:latin typeface="+mj-lt"/>
              </a:rPr>
              <a:t>  in 9 months for one tube)</a:t>
            </a:r>
            <a:endParaRPr lang="en-GB" dirty="0"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67544" y="4621734"/>
            <a:ext cx="35910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Electrical connection between blocks:</a:t>
            </a:r>
          </a:p>
          <a:p>
            <a:r>
              <a:rPr lang="en-GB" dirty="0" smtClean="0"/>
              <a:t>4 carbon </a:t>
            </a:r>
            <a:r>
              <a:rPr lang="en-GB" dirty="0" smtClean="0"/>
              <a:t>tubes </a:t>
            </a:r>
            <a:r>
              <a:rPr lang="en-GB" dirty="0" smtClean="0"/>
              <a:t>(also for air cooling)</a:t>
            </a:r>
          </a:p>
          <a:p>
            <a:r>
              <a:rPr lang="en-GB" dirty="0" smtClean="0"/>
              <a:t>Al coated</a:t>
            </a:r>
          </a:p>
          <a:p>
            <a:r>
              <a:rPr lang="en-GB" dirty="0" smtClean="0"/>
              <a:t>Connected to block via silver loaded</a:t>
            </a:r>
          </a:p>
          <a:p>
            <a:r>
              <a:rPr lang="en-GB" dirty="0" smtClean="0"/>
              <a:t>Epoxy and silver loaded paint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1062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Location at KEK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45" y="1343025"/>
            <a:ext cx="679132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71600" y="245689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Old PS, will be removed</a:t>
            </a:r>
          </a:p>
          <a:p>
            <a:r>
              <a:rPr lang="en-GB" dirty="0" smtClean="0"/>
              <a:t>Ok for </a:t>
            </a:r>
            <a:r>
              <a:rPr lang="en-GB" dirty="0" err="1" smtClean="0"/>
              <a:t>IBBelle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5472100" y="260090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New PS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4644009" y="533721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Can these pillars/tubes be removed for 2</a:t>
            </a:r>
            <a:r>
              <a:rPr lang="en-GB" baseline="30000" dirty="0" smtClean="0">
                <a:solidFill>
                  <a:srgbClr val="FF0000"/>
                </a:solidFill>
              </a:rPr>
              <a:t>nd</a:t>
            </a:r>
            <a:r>
              <a:rPr lang="en-GB" dirty="0" smtClean="0">
                <a:solidFill>
                  <a:srgbClr val="FF0000"/>
                </a:solidFill>
              </a:rPr>
              <a:t> unit</a:t>
            </a:r>
            <a:r>
              <a:rPr lang="en-GB" dirty="0" smtClean="0"/>
              <a:t>?</a:t>
            </a:r>
            <a:endParaRPr lang="en-GB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4355976" y="4293096"/>
            <a:ext cx="382802" cy="936104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 flipV="1">
            <a:off x="4547377" y="3681028"/>
            <a:ext cx="191401" cy="154817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H="1" flipV="1">
            <a:off x="4261208" y="2785574"/>
            <a:ext cx="477570" cy="244362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4644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>
          <a:xfrm>
            <a:off x="8696456" y="6381750"/>
            <a:ext cx="457200" cy="476250"/>
          </a:xfrm>
        </p:spPr>
        <p:txBody>
          <a:bodyPr/>
          <a:lstStyle/>
          <a:p>
            <a:pPr>
              <a:defRPr/>
            </a:pPr>
            <a:fld id="{2F5E84AB-6C80-4E4D-B843-FDA9605F1D2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2699792" y="2563832"/>
            <a:ext cx="4140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 err="1" smtClean="0"/>
              <a:t>Thanks</a:t>
            </a:r>
            <a:endParaRPr lang="de-DE" sz="8000" dirty="0"/>
          </a:p>
        </p:txBody>
      </p:sp>
    </p:spTree>
    <p:extLst>
      <p:ext uri="{BB962C8B-B14F-4D97-AF65-F5344CB8AC3E}">
        <p14:creationId xmlns:p14="http://schemas.microsoft.com/office/powerpoint/2010/main" val="345101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3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Thermal Cycling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9"/>
            <a:ext cx="7704856" cy="468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5877272"/>
            <a:ext cx="6959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Thermal cycling -40°C - +50°C</a:t>
            </a:r>
          </a:p>
          <a:p>
            <a:r>
              <a:rPr lang="en-GB" dirty="0" smtClean="0"/>
              <a:t>No dramatic changes, but slight increase of resistivity, seems to saturate…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639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4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Irradiations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85" y="1628799"/>
            <a:ext cx="9024390" cy="23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4509120"/>
            <a:ext cx="8085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Neutron irradiations: 2x10^12n/cm²: no or only slight changes (but some tracks broken)</a:t>
            </a:r>
          </a:p>
          <a:p>
            <a:r>
              <a:rPr lang="en-GB" dirty="0" smtClean="0"/>
              <a:t>Gamma Irradiations: 130kRad (Co60): slight increase of resistance (200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  <a:r>
              <a:rPr lang="en-GB" dirty="0" smtClean="0"/>
              <a:t> -&gt; 250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958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setups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01" y="1268760"/>
            <a:ext cx="8986521" cy="3322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5013176"/>
            <a:ext cx="7585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Spring loaded contact has best conductivity and does not rely on conductive paint</a:t>
            </a:r>
          </a:p>
          <a:p>
            <a:r>
              <a:rPr lang="en-GB" dirty="0" smtClean="0"/>
              <a:t>Need to modify cooling blocks to integrate spring tube (to be studied)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2699792" y="1124744"/>
            <a:ext cx="18469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Bare tube: ~0.8 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  <a:endParaRPr lang="en-GB" dirty="0">
              <a:latin typeface="Symbol" panose="05050102010706020507" pitchFamily="18" charset="2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461324" y="1700808"/>
            <a:ext cx="86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~7.1 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  <a:endParaRPr lang="en-GB" dirty="0">
              <a:latin typeface="Symbol" panose="05050102010706020507" pitchFamily="18" charset="2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508104" y="2586390"/>
            <a:ext cx="86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~4.5 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  <a:endParaRPr lang="en-GB" dirty="0">
              <a:latin typeface="Symbol" panose="05050102010706020507" pitchFamily="18" charset="2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64088" y="3378478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~40 M</a:t>
            </a:r>
            <a:r>
              <a:rPr lang="en-GB" dirty="0" smtClean="0">
                <a:latin typeface="Symbol" panose="05050102010706020507" pitchFamily="18" charset="2"/>
              </a:rPr>
              <a:t>W/220 </a:t>
            </a:r>
            <a:r>
              <a:rPr lang="en-GB" dirty="0" smtClean="0">
                <a:latin typeface="+mj-lt"/>
              </a:rPr>
              <a:t>k</a:t>
            </a:r>
            <a:r>
              <a:rPr lang="en-GB" dirty="0" smtClean="0">
                <a:latin typeface="Symbol" panose="05050102010706020507" pitchFamily="18" charset="2"/>
              </a:rPr>
              <a:t>W  -&gt; 3-10 W</a:t>
            </a:r>
            <a:endParaRPr lang="en-GB" dirty="0">
              <a:latin typeface="Symbol" panose="05050102010706020507" pitchFamily="18" charset="2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613724" y="4098558"/>
            <a:ext cx="862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~1.3 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  <a:endParaRPr lang="en-GB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62897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2356" y="62496"/>
            <a:ext cx="5105400" cy="846224"/>
          </a:xfrm>
        </p:spPr>
        <p:txBody>
          <a:bodyPr/>
          <a:lstStyle/>
          <a:p>
            <a:r>
              <a:rPr lang="en-US" dirty="0" err="1" smtClean="0"/>
              <a:t>IBBelle</a:t>
            </a:r>
            <a:r>
              <a:rPr lang="en-US" dirty="0" smtClean="0"/>
              <a:t> 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3" y="2199059"/>
            <a:ext cx="6270848" cy="167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 descr="H:\DT_new_webpage\ATLAS_IBL\IBL_USA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4437112"/>
            <a:ext cx="6270848" cy="175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bgerundetes Rechteck 4"/>
          <p:cNvSpPr/>
          <p:nvPr/>
        </p:nvSpPr>
        <p:spPr>
          <a:xfrm>
            <a:off x="5076056" y="2312876"/>
            <a:ext cx="2304256" cy="1296144"/>
          </a:xfrm>
          <a:prstGeom prst="roundRect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2303748" y="2492896"/>
            <a:ext cx="1008112" cy="1116124"/>
          </a:xfrm>
          <a:prstGeom prst="roundRect">
            <a:avLst/>
          </a:prstGeom>
          <a:ln w="28575">
            <a:solidFill>
              <a:srgbClr val="3333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259633" y="1124744"/>
            <a:ext cx="6733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Original plan: copy IBL unit, assembly in a 40’ container</a:t>
            </a:r>
          </a:p>
          <a:p>
            <a:r>
              <a:rPr lang="en-GB" dirty="0" smtClean="0"/>
              <a:t>However: no space in Tsukuba hall, extra building too expensive</a:t>
            </a:r>
          </a:p>
          <a:p>
            <a:r>
              <a:rPr lang="en-GB" dirty="0" smtClean="0"/>
              <a:t>=&gt; Use only one unit to fit in 20’ container and in Tsukuba hall</a:t>
            </a:r>
            <a:endParaRPr lang="en-GB" dirty="0"/>
          </a:p>
        </p:txBody>
      </p:sp>
      <p:pic>
        <p:nvPicPr>
          <p:cNvPr id="10" name="Picture 2" descr="http://ictr-phe12.web.cern.ch/ICTR-PHE12/images/logos/cer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3958" y1="55389" x2="23958" y2="55389"/>
                        <a14:foregroundMark x1="35156" y1="74251" x2="35156" y2="74251"/>
                        <a14:foregroundMark x1="48177" y1="79641" x2="48177" y2="79641"/>
                        <a14:foregroundMark x1="75781" y1="60778" x2="75781" y2="60778"/>
                        <a14:foregroundMark x1="45052" y1="41916" x2="45052" y2="41916"/>
                        <a14:foregroundMark x1="49219" y1="41916" x2="49219" y2="41916"/>
                        <a14:foregroundMark x1="34635" y1="42216" x2="34635" y2="42216"/>
                        <a14:foregroundMark x1="24740" y1="42515" x2="24740" y2="42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415571"/>
            <a:ext cx="1254040" cy="109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925383" y="4581128"/>
            <a:ext cx="762000" cy="114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804248" y="3861048"/>
            <a:ext cx="28803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algn="l"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Sven .Vogt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Tel</a:t>
            </a:r>
            <a:r>
              <a:rPr lang="de-DE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.:+49 </a:t>
            </a:r>
            <a:r>
              <a:rPr lang="de-DE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8932354336</a:t>
            </a:r>
          </a:p>
          <a:p>
            <a:pPr algn="ctr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de-DE" sz="1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  <a:ea typeface="+mn-ea"/>
                <a:cs typeface="Times New Roman" charset="0"/>
              </a:rPr>
              <a:t>E-Mail:vog@mpp.mpg.de</a:t>
            </a:r>
            <a:endParaRPr lang="de-DE" sz="1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  <a:ea typeface="+mn-ea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600" y="368077"/>
            <a:ext cx="7128792" cy="828675"/>
          </a:xfrm>
        </p:spPr>
        <p:txBody>
          <a:bodyPr/>
          <a:lstStyle/>
          <a:p>
            <a:r>
              <a:rPr lang="en-US" dirty="0" err="1" smtClean="0"/>
              <a:t>IBBelle</a:t>
            </a:r>
            <a:r>
              <a:rPr lang="en-US" dirty="0" smtClean="0"/>
              <a:t> for VXD</a:t>
            </a:r>
            <a:br>
              <a:rPr lang="en-US" dirty="0" smtClean="0"/>
            </a:br>
            <a:r>
              <a:rPr lang="en-US" sz="2000" dirty="0" smtClean="0">
                <a:solidFill>
                  <a:schemeClr val="tx1"/>
                </a:solidFill>
              </a:rPr>
              <a:t>option: add 2</a:t>
            </a:r>
            <a:r>
              <a:rPr lang="en-US" sz="2000" baseline="30000" dirty="0" smtClean="0">
                <a:solidFill>
                  <a:schemeClr val="tx1"/>
                </a:solidFill>
              </a:rPr>
              <a:t>nd</a:t>
            </a:r>
            <a:r>
              <a:rPr lang="en-US" sz="2000" dirty="0" smtClean="0">
                <a:solidFill>
                  <a:schemeClr val="tx1"/>
                </a:solidFill>
              </a:rPr>
              <a:t> unit later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1259632" y="1412776"/>
            <a:ext cx="6408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/>
              <a:t>CO2 </a:t>
            </a:r>
            <a:r>
              <a:rPr lang="de-DE" sz="3200" dirty="0" err="1"/>
              <a:t>base</a:t>
            </a:r>
            <a:r>
              <a:rPr lang="de-DE" sz="3200" dirty="0"/>
              <a:t> </a:t>
            </a:r>
            <a:r>
              <a:rPr lang="de-DE" sz="3200" dirty="0" err="1"/>
              <a:t>frame</a:t>
            </a:r>
            <a:r>
              <a:rPr lang="de-DE" sz="3200" dirty="0"/>
              <a:t> </a:t>
            </a:r>
            <a:r>
              <a:rPr lang="de-DE" sz="3200" dirty="0" smtClean="0"/>
              <a:t> für 1 Einheit</a:t>
            </a:r>
            <a:endParaRPr lang="en-US" sz="3200" dirty="0" smtClean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5" y="1395403"/>
            <a:ext cx="7506463" cy="530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3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Akku</a:t>
            </a:r>
            <a:r>
              <a:rPr lang="en-US" dirty="0" smtClean="0"/>
              <a:t> Unit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1484784"/>
            <a:ext cx="4068452" cy="490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73556" y="1496511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87524" y="3938144"/>
            <a:ext cx="3095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Heat exchanger re-designed</a:t>
            </a:r>
          </a:p>
          <a:p>
            <a:r>
              <a:rPr lang="en-GB" dirty="0" err="1" smtClean="0"/>
              <a:t>Akku</a:t>
            </a:r>
            <a:r>
              <a:rPr lang="en-GB" dirty="0" smtClean="0"/>
              <a:t> ordered</a:t>
            </a:r>
          </a:p>
          <a:p>
            <a:r>
              <a:rPr lang="en-GB" dirty="0" smtClean="0"/>
              <a:t>Frame in work</a:t>
            </a:r>
          </a:p>
        </p:txBody>
      </p:sp>
      <p:sp>
        <p:nvSpPr>
          <p:cNvPr id="7" name="Ellipse 6"/>
          <p:cNvSpPr/>
          <p:nvPr/>
        </p:nvSpPr>
        <p:spPr>
          <a:xfrm>
            <a:off x="1799692" y="1592796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4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Chiller</a:t>
            </a:r>
            <a:r>
              <a:rPr lang="de-DE" dirty="0" smtClean="0"/>
              <a:t> Unit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B00D52-9017-4E27-87B9-56C89B8832A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96912"/>
            <a:ext cx="4392488" cy="492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43436" r="42273" b="17698"/>
          <a:stretch/>
        </p:blipFill>
        <p:spPr bwMode="auto">
          <a:xfrm>
            <a:off x="73556" y="1496511"/>
            <a:ext cx="3361867" cy="175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llipse 6"/>
          <p:cNvSpPr/>
          <p:nvPr/>
        </p:nvSpPr>
        <p:spPr>
          <a:xfrm>
            <a:off x="323528" y="1702788"/>
            <a:ext cx="936104" cy="1582196"/>
          </a:xfrm>
          <a:prstGeom prst="ellips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323528" y="3861048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Chiller ordered</a:t>
            </a:r>
          </a:p>
          <a:p>
            <a:r>
              <a:rPr lang="en-GB" dirty="0" smtClean="0"/>
              <a:t>Frame in 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72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cedure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Procedure</Template>
  <TotalTime>0</TotalTime>
  <Words>511</Words>
  <Application>Microsoft Office PowerPoint</Application>
  <PresentationFormat>Bildschirmpräsentation (4:3)</PresentationFormat>
  <Paragraphs>123</Paragraphs>
  <Slides>21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Procedure</vt:lpstr>
      <vt:lpstr>Mechanics &amp; IBBelle</vt:lpstr>
      <vt:lpstr>Cooling Blocks</vt:lpstr>
      <vt:lpstr>Thermal Cycling</vt:lpstr>
      <vt:lpstr>Irradiations</vt:lpstr>
      <vt:lpstr>Test setups</vt:lpstr>
      <vt:lpstr>IBBelle  </vt:lpstr>
      <vt:lpstr>IBBelle for VXD option: add 2nd unit later</vt:lpstr>
      <vt:lpstr>Akku Unit</vt:lpstr>
      <vt:lpstr>Chiller Unit</vt:lpstr>
      <vt:lpstr>CO2 Unit</vt:lpstr>
      <vt:lpstr>Control Cabinet</vt:lpstr>
      <vt:lpstr>IBBelle base frame</vt:lpstr>
      <vt:lpstr>IBBelle base frame</vt:lpstr>
      <vt:lpstr>Weight: ~ 4t</vt:lpstr>
      <vt:lpstr>Other components</vt:lpstr>
      <vt:lpstr>PowerPoint-Präsentation</vt:lpstr>
      <vt:lpstr>Components for flex tubes</vt:lpstr>
      <vt:lpstr>Components for flex tubes</vt:lpstr>
      <vt:lpstr>Flex Lines</vt:lpstr>
      <vt:lpstr>Location at KEK</vt:lpstr>
      <vt:lpstr>PowerPoint-Präsentation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2015-05-06T12:31:13Z</dcterms:created>
  <dcterms:modified xsi:type="dcterms:W3CDTF">2015-05-13T06:59:59Z</dcterms:modified>
</cp:coreProperties>
</file>