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7" r:id="rId3"/>
    <p:sldId id="375" r:id="rId4"/>
    <p:sldId id="396" r:id="rId5"/>
    <p:sldId id="376" r:id="rId6"/>
    <p:sldId id="381" r:id="rId7"/>
    <p:sldId id="394" r:id="rId8"/>
    <p:sldId id="398" r:id="rId9"/>
    <p:sldId id="397" r:id="rId10"/>
    <p:sldId id="391" r:id="rId11"/>
    <p:sldId id="380" r:id="rId12"/>
  </p:sldIdLst>
  <p:sldSz cx="9144000" cy="6858000" type="screen4x3"/>
  <p:notesSz cx="9875838" cy="6670675"/>
  <p:defaultTextStyle>
    <a:defPPr>
      <a:defRPr lang="en-US"/>
    </a:defPPr>
    <a:lvl1pPr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CCFF"/>
    <a:srgbClr val="66FFFF"/>
    <a:srgbClr val="0099FF"/>
    <a:srgbClr val="2A1BEB"/>
    <a:srgbClr val="00FF00"/>
    <a:srgbClr val="DBD9E7"/>
    <a:srgbClr val="AFAFFF"/>
    <a:srgbClr val="7979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64" autoAdjust="0"/>
  </p:normalViewPr>
  <p:slideViewPr>
    <p:cSldViewPr>
      <p:cViewPr>
        <p:scale>
          <a:sx n="75" d="100"/>
          <a:sy n="75" d="100"/>
        </p:scale>
        <p:origin x="-2580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3006" y="-102"/>
      </p:cViewPr>
      <p:guideLst>
        <p:guide orient="horz" pos="2102"/>
        <p:guide pos="31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975" y="1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35950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975" y="6335950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2BC351F-6E91-460D-BE32-C19826B4870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00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975" y="1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0" y="500063"/>
            <a:ext cx="3335338" cy="2500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35950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975" y="6335950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803D7F9-FAF6-443E-B929-0F0EFB9553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67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89624-3956-4CD4-B125-7C25D80E57E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349" y="3168517"/>
            <a:ext cx="7901141" cy="3001695"/>
          </a:xfrm>
          <a:prstGeom prst="rect">
            <a:avLst/>
          </a:prstGeom>
          <a:noFill/>
          <a:ln/>
        </p:spPr>
        <p:txBody>
          <a:bodyPr lIns="91998" tIns="45999" rIns="91998" bIns="45999"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168650"/>
            <a:ext cx="7900988" cy="3001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3D7F9-FAF6-443E-B929-0F0EFB9553A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rgbClr val="DBD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623175" cy="1752600"/>
          </a:xfrm>
        </p:spPr>
        <p:txBody>
          <a:bodyPr/>
          <a:lstStyle>
            <a:lvl1pPr>
              <a:defRPr sz="3800" baseline="0">
                <a:solidFill>
                  <a:srgbClr val="2A1BEB"/>
                </a:solidFill>
                <a:latin typeface="Calibri" pitchFamily="34" charset="0"/>
              </a:defRPr>
            </a:lvl1pPr>
          </a:lstStyle>
          <a:p>
            <a:r>
              <a:rPr lang="es-ES_tradnl" altLang="en-US" dirty="0"/>
              <a:t>Haga clic para cambiar el estilo de título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aseline="0">
                <a:solidFill>
                  <a:srgbClr val="B1EBA5"/>
                </a:solidFill>
                <a:latin typeface="Calibri" pitchFamily="34" charset="0"/>
              </a:defRPr>
            </a:lvl1pPr>
          </a:lstStyle>
          <a:p>
            <a:r>
              <a:rPr lang="es-ES_tradnl" altLang="en-US" dirty="0"/>
              <a:t>Haga clic para modificar el estilo de subtítulo del patrón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60A9A-8E4E-4AFB-9D1A-F003B1F357B4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7150"/>
            <a:ext cx="2057400" cy="60737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7150"/>
            <a:ext cx="6019800" cy="60737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449CD-1180-4CB2-9AF6-626245424195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150"/>
            <a:ext cx="73914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90BD-82AF-4BA6-8AF4-E2685C1A08B2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400800"/>
            <a:ext cx="5334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fld id="{6FE4F4B8-546B-4655-8B7D-7E5F0E211980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3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67056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39297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r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7086600" cy="1155700"/>
          </a:xfrm>
        </p:spPr>
        <p:txBody>
          <a:bodyPr/>
          <a:lstStyle>
            <a:lvl1pPr>
              <a:defRPr sz="3600" cap="none" baseline="0">
                <a:solidFill>
                  <a:srgbClr val="AFAFFF"/>
                </a:solidFill>
              </a:defRPr>
            </a:lvl1pPr>
          </a:lstStyle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800600"/>
          </a:xfrm>
        </p:spPr>
        <p:txBody>
          <a:bodyPr/>
          <a:lstStyle>
            <a:lvl1pPr>
              <a:buFont typeface="Calibri" pitchFamily="34" charset="0"/>
              <a:buChar char="—"/>
              <a:defRPr/>
            </a:lvl1pPr>
            <a:lvl2pPr>
              <a:buFont typeface="Calibri" pitchFamily="34" charset="0"/>
              <a:buChar char="_"/>
              <a:defRPr baseline="0">
                <a:solidFill>
                  <a:srgbClr val="AFAFFF"/>
                </a:solidFill>
              </a:defRPr>
            </a:lvl2pPr>
            <a:lvl3pPr marL="671512" indent="0">
              <a:buNone/>
              <a:defRPr/>
            </a:lvl3pPr>
            <a:lvl4pPr marL="1366837" indent="-342900">
              <a:buClr>
                <a:schemeClr val="tx1"/>
              </a:buClr>
              <a:buFont typeface="Wingdings" pitchFamily="2" charset="2"/>
              <a:buChar char="Ø"/>
              <a:defRPr baseline="0">
                <a:solidFill>
                  <a:srgbClr val="2A1BEB"/>
                </a:solidFill>
              </a:defRPr>
            </a:lvl4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endParaRPr lang="en-US" noProof="0" dirty="0" smtClean="0"/>
          </a:p>
          <a:p>
            <a:pPr lvl="2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1558" y="6340512"/>
            <a:ext cx="533400" cy="457200"/>
          </a:xfrm>
          <a:ln/>
        </p:spPr>
        <p:txBody>
          <a:bodyPr/>
          <a:lstStyle>
            <a:lvl1pPr>
              <a:defRPr baseline="0">
                <a:solidFill>
                  <a:srgbClr val="7030A0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76400" y="6350560"/>
            <a:ext cx="66294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  <p:pic>
        <p:nvPicPr>
          <p:cNvPr id="7" name="Picture 9" descr="ifca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0" y="144627"/>
            <a:ext cx="863600" cy="115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01BB1-A4E5-4CEC-B091-8ACFFDAEC89A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DE43-9046-40B6-9ECD-6CF60B9EE82C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61DB-E64A-4CB6-B58B-2F2F71CA86DB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881D0-A6CF-4285-99E9-6602BDE09BB5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69B5E-57AA-4CCE-B6AB-07EDB346C168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5902-2274-4511-8B80-8B310CDDAAD8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103AD-C0A3-401B-8E6F-D73B23F9D791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 bwMode="auto">
          <a:xfrm>
            <a:off x="72000" y="72000"/>
            <a:ext cx="9000000" cy="63360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AFA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"/>
            <a:ext cx="7010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 smtClean="0"/>
              <a:t>Haga clic para cambiar el estilo de título	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 smtClean="0"/>
              <a:t>Haga clic para modificar el estilo de texto del patrón</a:t>
            </a:r>
          </a:p>
          <a:p>
            <a:pPr lvl="1"/>
            <a:r>
              <a:rPr lang="es-ES_tradnl" altLang="en-US" dirty="0" smtClean="0"/>
              <a:t>Segundo nivel</a:t>
            </a:r>
          </a:p>
          <a:p>
            <a:pPr lvl="2"/>
            <a:r>
              <a:rPr lang="es-ES_tradnl" altLang="en-US" dirty="0" smtClean="0"/>
              <a:t>Tercer nivel</a:t>
            </a:r>
          </a:p>
          <a:p>
            <a:pPr lvl="3"/>
            <a:r>
              <a:rPr lang="es-ES_tradnl" altLang="en-US" dirty="0" smtClean="0"/>
              <a:t>Cuarto nivel</a:t>
            </a:r>
          </a:p>
          <a:p>
            <a:pPr lvl="4"/>
            <a:r>
              <a:rPr lang="es-ES_tradnl" altLang="en-US" dirty="0" smtClean="0"/>
              <a:t>Quinto nivel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1952" y="631455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 baseline="0">
                <a:solidFill>
                  <a:srgbClr val="7030A0"/>
                </a:solidFill>
                <a:latin typeface="+mn-lt"/>
              </a:defRPr>
            </a:lvl1pPr>
          </a:lstStyle>
          <a:p>
            <a:pPr>
              <a:defRPr/>
            </a:pPr>
            <a:fld id="{729B781D-1B07-4E9C-8182-19D4D52035FB}" type="slidenum">
              <a:rPr lang="es-ES_tradnl" altLang="en-US" smtClean="0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324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 cap="none" baseline="0" smtClean="0">
                <a:solidFill>
                  <a:srgbClr val="7030A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aseline="0">
          <a:solidFill>
            <a:srgbClr val="AFAFFF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3E58"/>
        </a:buClr>
        <a:buSzPct val="65000"/>
        <a:buFont typeface="Wingdings" pitchFamily="2" charset="2"/>
        <a:buChar char="n"/>
        <a:defRPr sz="3000">
          <a:solidFill>
            <a:srgbClr val="0E3E58"/>
          </a:solidFill>
          <a:latin typeface="Calibri" pitchFamily="34" charset="0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47A4E3"/>
        </a:buClr>
        <a:buSzPct val="60000"/>
        <a:buFont typeface="Wingdings" pitchFamily="2" charset="2"/>
        <a:buChar char="q"/>
        <a:defRPr sz="2600">
          <a:solidFill>
            <a:srgbClr val="2A1BEB"/>
          </a:solidFill>
          <a:latin typeface="Calibri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2A1BEB"/>
        </a:buClr>
        <a:buSzPct val="65000"/>
        <a:buFont typeface="Wingdings" pitchFamily="2" charset="2"/>
        <a:buChar char="n"/>
        <a:defRPr sz="2200">
          <a:solidFill>
            <a:srgbClr val="2A1BEB"/>
          </a:solidFill>
          <a:latin typeface="Calibri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Calibri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163" y="0"/>
            <a:ext cx="8785237" cy="1676400"/>
          </a:xfrm>
        </p:spPr>
        <p:txBody>
          <a:bodyPr/>
          <a:lstStyle/>
          <a:p>
            <a:r>
              <a:rPr lang="en-US" sz="4000" dirty="0" smtClean="0">
                <a:solidFill>
                  <a:srgbClr val="00B0F0"/>
                </a:solidFill>
              </a:rPr>
              <a:t>Readiness of the FOS monitor for </a:t>
            </a:r>
            <a:r>
              <a:rPr lang="en-US" sz="4000" dirty="0" err="1" smtClean="0">
                <a:solidFill>
                  <a:srgbClr val="00B0F0"/>
                </a:solidFill>
              </a:rPr>
              <a:t>DESY’s</a:t>
            </a:r>
            <a:r>
              <a:rPr lang="en-US" sz="4000" dirty="0" smtClean="0">
                <a:solidFill>
                  <a:srgbClr val="00B0F0"/>
                </a:solidFill>
              </a:rPr>
              <a:t> thermo-mechanical  mock-up.</a:t>
            </a:r>
            <a:r>
              <a:rPr lang="en-US" sz="3200" dirty="0">
                <a:solidFill>
                  <a:srgbClr val="DBD9E7"/>
                </a:solidFill>
              </a:rPr>
              <a:t/>
            </a:r>
            <a:br>
              <a:rPr lang="en-US" sz="3200" dirty="0">
                <a:solidFill>
                  <a:srgbClr val="DBD9E7"/>
                </a:solidFill>
              </a:rPr>
            </a:br>
            <a:r>
              <a:rPr lang="en-US" sz="3200" dirty="0" smtClean="0">
                <a:solidFill>
                  <a:srgbClr val="DBD9E7"/>
                </a:solidFill>
              </a:rPr>
              <a:t/>
            </a:r>
            <a:br>
              <a:rPr lang="en-US" sz="3200" dirty="0" smtClean="0">
                <a:solidFill>
                  <a:srgbClr val="DBD9E7"/>
                </a:solidFill>
              </a:rPr>
            </a:br>
            <a:r>
              <a:rPr lang="en-US" sz="3200" dirty="0" err="1" smtClean="0">
                <a:solidFill>
                  <a:srgbClr val="DBD9E7"/>
                </a:solidFill>
              </a:rPr>
              <a:t>Kloster</a:t>
            </a:r>
            <a:r>
              <a:rPr lang="en-US" sz="3200" dirty="0" smtClean="0">
                <a:solidFill>
                  <a:srgbClr val="DBD9E7"/>
                </a:solidFill>
              </a:rPr>
              <a:t>  </a:t>
            </a:r>
            <a:r>
              <a:rPr lang="en-US" sz="3200" dirty="0" err="1" smtClean="0">
                <a:solidFill>
                  <a:srgbClr val="DBD9E7"/>
                </a:solidFill>
              </a:rPr>
              <a:t>Seeon</a:t>
            </a:r>
            <a:r>
              <a:rPr lang="en-US" sz="3200" dirty="0" smtClean="0">
                <a:solidFill>
                  <a:srgbClr val="DBD9E7"/>
                </a:solidFill>
              </a:rPr>
              <a:t>, </a:t>
            </a:r>
            <a:r>
              <a:rPr lang="en-US" sz="3200" noProof="0" dirty="0" smtClean="0">
                <a:solidFill>
                  <a:srgbClr val="DBD9E7"/>
                </a:solidFill>
              </a:rPr>
              <a:t> May </a:t>
            </a:r>
            <a:r>
              <a:rPr lang="en-US" sz="3200" dirty="0" smtClean="0">
                <a:solidFill>
                  <a:srgbClr val="DBD9E7"/>
                </a:solidFill>
              </a:rPr>
              <a:t>19</a:t>
            </a:r>
            <a:r>
              <a:rPr lang="en-US" sz="3200" baseline="30000" noProof="0" dirty="0" err="1" smtClean="0">
                <a:solidFill>
                  <a:srgbClr val="DBD9E7"/>
                </a:solidFill>
              </a:rPr>
              <a:t>th</a:t>
            </a:r>
            <a:r>
              <a:rPr lang="en-US" sz="3200" noProof="0" dirty="0" smtClean="0">
                <a:solidFill>
                  <a:srgbClr val="DBD9E7"/>
                </a:solidFill>
              </a:rPr>
              <a:t>  </a:t>
            </a:r>
            <a:r>
              <a:rPr lang="en-US" sz="3200" noProof="0" dirty="0" err="1" smtClean="0">
                <a:solidFill>
                  <a:srgbClr val="DBD9E7"/>
                </a:solidFill>
              </a:rPr>
              <a:t>DEPFET</a:t>
            </a:r>
            <a:r>
              <a:rPr lang="en-US" sz="3200" noProof="0" dirty="0" smtClean="0">
                <a:solidFill>
                  <a:srgbClr val="DBD9E7"/>
                </a:solidFill>
              </a:rPr>
              <a:t> Workshop</a:t>
            </a:r>
            <a:r>
              <a:rPr lang="en-US" sz="3600" noProof="0" dirty="0"/>
              <a:t/>
            </a:r>
            <a:br>
              <a:rPr lang="en-US" sz="3600" noProof="0" dirty="0"/>
            </a:br>
            <a:r>
              <a:rPr lang="en-US" sz="3600" noProof="0" dirty="0" smtClean="0"/>
              <a:t/>
            </a:r>
            <a:br>
              <a:rPr lang="en-US" sz="3600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 		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52400" y="3617236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0" dirty="0" smtClean="0"/>
              <a:t>D. </a:t>
            </a:r>
            <a:r>
              <a:rPr lang="en-US" sz="2400" i="0" dirty="0" err="1" smtClean="0"/>
              <a:t>Moya</a:t>
            </a:r>
            <a:r>
              <a:rPr lang="en-US" sz="2400" i="0" dirty="0" smtClean="0"/>
              <a:t>, I. Vila, A. L. </a:t>
            </a:r>
            <a:r>
              <a:rPr lang="en-US" sz="2400" i="0" dirty="0" err="1" smtClean="0"/>
              <a:t>Virto</a:t>
            </a:r>
            <a:r>
              <a:rPr lang="en-US" sz="2400" i="0" dirty="0" smtClean="0"/>
              <a:t>., </a:t>
            </a:r>
            <a:r>
              <a:rPr lang="en-US" sz="2400" i="0" dirty="0" err="1" smtClean="0"/>
              <a:t>J.González</a:t>
            </a:r>
            <a:endParaRPr lang="en-US" sz="1600" i="0" dirty="0"/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 smtClean="0">
                <a:solidFill>
                  <a:srgbClr val="AFAFFF"/>
                </a:solidFill>
              </a:rPr>
              <a:t>Instituto de Física de Cantabria (</a:t>
            </a:r>
            <a:r>
              <a:rPr lang="en-US" i="0" dirty="0" err="1" smtClean="0">
                <a:solidFill>
                  <a:srgbClr val="AFAFFF"/>
                </a:solidFill>
              </a:rPr>
              <a:t>CSIC-UC</a:t>
            </a:r>
            <a:r>
              <a:rPr lang="en-US" sz="1800" i="0" dirty="0" smtClean="0">
                <a:solidFill>
                  <a:srgbClr val="AFAFFF"/>
                </a:solidFill>
              </a:rPr>
              <a:t>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" y="4637909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0" dirty="0" smtClean="0"/>
              <a:t>G. </a:t>
            </a:r>
            <a:r>
              <a:rPr lang="en-US" sz="2400" i="0" dirty="0" err="1" smtClean="0"/>
              <a:t>Carrión</a:t>
            </a:r>
            <a:r>
              <a:rPr lang="en-US" sz="2400" i="0" dirty="0" smtClean="0"/>
              <a:t>, M. </a:t>
            </a:r>
            <a:r>
              <a:rPr lang="en-US" sz="2400" i="0" dirty="0" err="1" smtClean="0"/>
              <a:t>Frövel</a:t>
            </a:r>
            <a:r>
              <a:rPr lang="en-US" sz="2400" i="0" dirty="0" smtClean="0"/>
              <a:t>.</a:t>
            </a:r>
            <a:endParaRPr lang="en-US" sz="1600" i="0" dirty="0"/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 err="1" smtClean="0">
                <a:solidFill>
                  <a:srgbClr val="AFAFFF"/>
                </a:solidFill>
              </a:rPr>
              <a:t>Instituto</a:t>
            </a:r>
            <a:r>
              <a:rPr lang="en-US" i="0" dirty="0" smtClean="0">
                <a:solidFill>
                  <a:srgbClr val="AFAFFF"/>
                </a:solidFill>
              </a:rPr>
              <a:t> </a:t>
            </a:r>
            <a:r>
              <a:rPr lang="en-US" i="0" dirty="0" err="1" smtClean="0">
                <a:solidFill>
                  <a:srgbClr val="AFAFFF"/>
                </a:solidFill>
              </a:rPr>
              <a:t>Nacional</a:t>
            </a:r>
            <a:r>
              <a:rPr lang="en-US" i="0" dirty="0" smtClean="0">
                <a:solidFill>
                  <a:srgbClr val="AFAFFF"/>
                </a:solidFill>
              </a:rPr>
              <a:t> de </a:t>
            </a:r>
            <a:r>
              <a:rPr lang="en-US" i="0" dirty="0" err="1" smtClean="0">
                <a:solidFill>
                  <a:srgbClr val="AFAFFF"/>
                </a:solidFill>
              </a:rPr>
              <a:t>Técnica</a:t>
            </a:r>
            <a:r>
              <a:rPr lang="en-US" i="0" dirty="0" smtClean="0">
                <a:solidFill>
                  <a:srgbClr val="AFAFFF"/>
                </a:solidFill>
              </a:rPr>
              <a:t> </a:t>
            </a:r>
            <a:r>
              <a:rPr lang="en-US" i="0" dirty="0" err="1" smtClean="0">
                <a:solidFill>
                  <a:srgbClr val="AFAFFF"/>
                </a:solidFill>
              </a:rPr>
              <a:t>Aeronautica</a:t>
            </a:r>
            <a:r>
              <a:rPr lang="en-US" i="0" dirty="0" smtClean="0">
                <a:solidFill>
                  <a:srgbClr val="AFAFFF"/>
                </a:solidFill>
              </a:rPr>
              <a:t> (</a:t>
            </a:r>
            <a:r>
              <a:rPr lang="en-US" i="0" dirty="0" err="1" smtClean="0">
                <a:solidFill>
                  <a:srgbClr val="AFAFFF"/>
                </a:solidFill>
              </a:rPr>
              <a:t>INTA</a:t>
            </a:r>
            <a:r>
              <a:rPr lang="en-US" sz="1800" i="0" dirty="0" smtClean="0">
                <a:solidFill>
                  <a:srgbClr val="AFAF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7086600" cy="774700"/>
          </a:xfrm>
        </p:spPr>
        <p:txBody>
          <a:bodyPr/>
          <a:lstStyle/>
          <a:p>
            <a:r>
              <a:rPr lang="es-ES_tradnl" dirty="0" smtClean="0"/>
              <a:t>R/O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fibers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10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76200" y="1752600"/>
            <a:ext cx="8839200" cy="3352800"/>
          </a:xfrm>
        </p:spPr>
        <p:txBody>
          <a:bodyPr/>
          <a:lstStyle/>
          <a:p>
            <a:r>
              <a:rPr lang="en-US" sz="3200" dirty="0" smtClean="0"/>
              <a:t>For </a:t>
            </a:r>
            <a:r>
              <a:rPr lang="en-US" sz="3200" dirty="0" err="1" smtClean="0"/>
              <a:t>PXD</a:t>
            </a:r>
            <a:r>
              <a:rPr lang="en-US" sz="3200" dirty="0" smtClean="0"/>
              <a:t> mock-up DAQ ready: Readout integrated in epics similar to the test beam ( it is expected to be integrated smoothly)</a:t>
            </a:r>
          </a:p>
          <a:p>
            <a:r>
              <a:rPr lang="en-US" sz="3200" dirty="0" smtClean="0"/>
              <a:t>The </a:t>
            </a:r>
            <a:r>
              <a:rPr lang="en-US" sz="3200" dirty="0" err="1" smtClean="0"/>
              <a:t>SVD</a:t>
            </a:r>
            <a:r>
              <a:rPr lang="en-US" sz="3200" dirty="0" smtClean="0"/>
              <a:t> fiber monitor will use the same interrogating unit. How should be proceed with the read integration ?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978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800600"/>
          </a:xfrm>
        </p:spPr>
        <p:txBody>
          <a:bodyPr/>
          <a:lstStyle/>
          <a:p>
            <a:r>
              <a:rPr lang="en-US" dirty="0" smtClean="0"/>
              <a:t>Next week: final check  on the kind of tubing to be used for the humidly fibers (Teflon or steel) </a:t>
            </a:r>
          </a:p>
          <a:p>
            <a:r>
              <a:rPr lang="en-US" dirty="0" smtClean="0"/>
              <a:t>Assuming installation of fibers in the PXD mock-up during the first </a:t>
            </a:r>
            <a:r>
              <a:rPr lang="en-US" dirty="0" smtClean="0"/>
              <a:t>half </a:t>
            </a:r>
            <a:r>
              <a:rPr lang="en-US" dirty="0" smtClean="0"/>
              <a:t>of June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11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12014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Outline</a:t>
            </a:r>
            <a:endParaRPr lang="en-U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105400"/>
          </a:xfrm>
        </p:spPr>
        <p:txBody>
          <a:bodyPr/>
          <a:lstStyle/>
          <a:p>
            <a:r>
              <a:rPr lang="en-US" sz="4400" dirty="0" smtClean="0"/>
              <a:t>Status and issues concerning the FOS integration in </a:t>
            </a:r>
            <a:r>
              <a:rPr lang="en-US" sz="4400" dirty="0" err="1" smtClean="0"/>
              <a:t>DESY’s</a:t>
            </a:r>
            <a:r>
              <a:rPr lang="en-US" sz="4400" dirty="0" smtClean="0"/>
              <a:t> thermo-mechanical mock-up.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2</a:t>
            </a:fld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27877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cables and sensors for the mock-up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3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  <p:pic>
        <p:nvPicPr>
          <p:cNvPr id="6" name="Picture 2" descr="C:\Users\MOYAD\AppData\Local\Temp\Desy_setup_fiberdistribution-1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8"/>
          <a:stretch/>
        </p:blipFill>
        <p:spPr bwMode="auto">
          <a:xfrm>
            <a:off x="453304" y="1524000"/>
            <a:ext cx="823739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 de flecha"/>
          <p:cNvCxnSpPr/>
          <p:nvPr/>
        </p:nvCxnSpPr>
        <p:spPr bwMode="auto">
          <a:xfrm flipH="1">
            <a:off x="3048000" y="1447800"/>
            <a:ext cx="2438400" cy="762000"/>
          </a:xfrm>
          <a:prstGeom prst="straightConnector1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10 CuadroTexto"/>
          <p:cNvSpPr txBox="1"/>
          <p:nvPr/>
        </p:nvSpPr>
        <p:spPr>
          <a:xfrm>
            <a:off x="4553022" y="1133360"/>
            <a:ext cx="3188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 cables with four sensors</a:t>
            </a:r>
            <a:endParaRPr lang="en-US" dirty="0"/>
          </a:p>
        </p:txBody>
      </p:sp>
      <p:cxnSp>
        <p:nvCxnSpPr>
          <p:cNvPr id="12" name="11 Conector recto de flecha"/>
          <p:cNvCxnSpPr/>
          <p:nvPr/>
        </p:nvCxnSpPr>
        <p:spPr bwMode="auto">
          <a:xfrm flipH="1">
            <a:off x="3810000" y="1471914"/>
            <a:ext cx="1676400" cy="890286"/>
          </a:xfrm>
          <a:prstGeom prst="straightConnector1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17 Conector recto"/>
          <p:cNvCxnSpPr/>
          <p:nvPr/>
        </p:nvCxnSpPr>
        <p:spPr bwMode="auto">
          <a:xfrm>
            <a:off x="5486400" y="1600200"/>
            <a:ext cx="76200" cy="1143000"/>
          </a:xfrm>
          <a:prstGeom prst="line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18 Conector recto"/>
          <p:cNvCxnSpPr/>
          <p:nvPr/>
        </p:nvCxnSpPr>
        <p:spPr bwMode="auto">
          <a:xfrm>
            <a:off x="5562600" y="1600200"/>
            <a:ext cx="245480" cy="1143000"/>
          </a:xfrm>
          <a:prstGeom prst="line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4" name="23 CuadroTexto"/>
          <p:cNvSpPr txBox="1"/>
          <p:nvPr/>
        </p:nvSpPr>
        <p:spPr>
          <a:xfrm>
            <a:off x="226239" y="5926238"/>
            <a:ext cx="6022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FOS with not specific support (see next table)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Mock</a:t>
            </a:r>
            <a:r>
              <a:rPr lang="es-ES_tradnl" dirty="0" smtClean="0"/>
              <a:t>-up </a:t>
            </a:r>
            <a:r>
              <a:rPr lang="es-ES_tradnl" dirty="0" err="1" smtClean="0"/>
              <a:t>Fibers</a:t>
            </a:r>
            <a:r>
              <a:rPr lang="es-ES_tradnl" dirty="0" smtClean="0"/>
              <a:t> </a:t>
            </a:r>
            <a:r>
              <a:rPr lang="es-ES_tradnl" dirty="0" err="1" smtClean="0"/>
              <a:t>routing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4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0" y="838200"/>
            <a:ext cx="8534400" cy="3352800"/>
          </a:xfrm>
        </p:spPr>
        <p:txBody>
          <a:bodyPr/>
          <a:lstStyle/>
          <a:p>
            <a:r>
              <a:rPr lang="en-US" sz="2400" dirty="0" smtClean="0"/>
              <a:t>For humidity fibers the routing will be the same as for the final solution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s-ES_tradnl" sz="2800" dirty="0"/>
          </a:p>
          <a:p>
            <a:endParaRPr lang="es-ES_tradnl" sz="2800" dirty="0" smtClean="0"/>
          </a:p>
          <a:p>
            <a:endParaRPr lang="es-ES_tradnl" sz="2800" dirty="0"/>
          </a:p>
          <a:p>
            <a:endParaRPr lang="es-ES_tradnl" sz="2800" dirty="0" smtClean="0"/>
          </a:p>
          <a:p>
            <a:endParaRPr lang="es-ES_tradnl" sz="2800" dirty="0"/>
          </a:p>
          <a:p>
            <a:endParaRPr lang="es-ES_tradnl" sz="2800" dirty="0" smtClean="0"/>
          </a:p>
          <a:p>
            <a:endParaRPr lang="es-ES_tradnl" sz="2400" dirty="0"/>
          </a:p>
          <a:p>
            <a:r>
              <a:rPr lang="en-US" sz="2400" dirty="0" smtClean="0"/>
              <a:t>Teflon protected fibers( temperature) routed above the ring (The diameter is not small enough)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 b="536"/>
          <a:stretch/>
        </p:blipFill>
        <p:spPr>
          <a:xfrm>
            <a:off x="685800" y="1752600"/>
            <a:ext cx="7235371" cy="31925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6 Elipse"/>
          <p:cNvSpPr/>
          <p:nvPr/>
        </p:nvSpPr>
        <p:spPr bwMode="auto">
          <a:xfrm>
            <a:off x="2514600" y="3048000"/>
            <a:ext cx="1066800" cy="1066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lang="es-ES" dirty="0" smtClean="0">
              <a:solidFill>
                <a:schemeClr val="bg1"/>
              </a:solidFill>
            </a:endParaRPr>
          </a:p>
        </p:txBody>
      </p:sp>
      <p:cxnSp>
        <p:nvCxnSpPr>
          <p:cNvPr id="10" name="9 Conector recto de flecha"/>
          <p:cNvCxnSpPr>
            <a:endCxn id="7" idx="0"/>
          </p:cNvCxnSpPr>
          <p:nvPr/>
        </p:nvCxnSpPr>
        <p:spPr bwMode="auto">
          <a:xfrm>
            <a:off x="1524000" y="1600200"/>
            <a:ext cx="1524000" cy="14478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236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 at </a:t>
            </a:r>
            <a:r>
              <a:rPr lang="en-US" dirty="0" err="1" smtClean="0"/>
              <a:t>DESY</a:t>
            </a:r>
            <a:r>
              <a:rPr lang="en-US" dirty="0" smtClean="0"/>
              <a:t> test beam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5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849680"/>
              </p:ext>
            </p:extLst>
          </p:nvPr>
        </p:nvGraphicFramePr>
        <p:xfrm>
          <a:off x="461120" y="1066800"/>
          <a:ext cx="7920880" cy="4597065"/>
        </p:xfrm>
        <a:graphic>
          <a:graphicData uri="http://schemas.openxmlformats.org/drawingml/2006/table">
            <a:tbl>
              <a:tblPr/>
              <a:tblGrid>
                <a:gridCol w="1697331"/>
                <a:gridCol w="1182989"/>
                <a:gridCol w="1890210"/>
                <a:gridCol w="977252"/>
                <a:gridCol w="2173098"/>
              </a:tblGrid>
              <a:tr h="30018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Fibres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for PXD thermal set-up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Fibre Nº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of sensors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protection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parameter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top of PXD  on 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top of PXD  on 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top of PXD  on 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top of PXD  on 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broken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top of PXD  on 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 + humidity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OS-4210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sensor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define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polyimida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define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 + humidity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Fibre 2 polyimida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define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 + humidity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00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SN89356/0003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sensors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January 2015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Beam sensors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2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7467600" cy="850900"/>
          </a:xfrm>
        </p:spPr>
        <p:txBody>
          <a:bodyPr/>
          <a:lstStyle/>
          <a:p>
            <a:r>
              <a:rPr lang="en-US" dirty="0" smtClean="0"/>
              <a:t>Mock-up: Basic Fiber layout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6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3352800"/>
          </a:xfrm>
        </p:spPr>
        <p:txBody>
          <a:bodyPr/>
          <a:lstStyle/>
          <a:p>
            <a:pPr algn="just"/>
            <a:r>
              <a:rPr lang="en-US" sz="2800" dirty="0" smtClean="0"/>
              <a:t>Three fibers mounted inside a sealed Teflon tubing (0.9 mm ext. diameter) to prevent humidity sensitivity of the </a:t>
            </a:r>
            <a:r>
              <a:rPr lang="en-US" sz="2800" dirty="0" err="1" smtClean="0"/>
              <a:t>FBG</a:t>
            </a:r>
            <a:r>
              <a:rPr lang="en-US" sz="2800" dirty="0" smtClean="0"/>
              <a:t> sensors.</a:t>
            </a:r>
          </a:p>
          <a:p>
            <a:pPr algn="just"/>
            <a:r>
              <a:rPr lang="en-US" sz="2800" dirty="0" smtClean="0"/>
              <a:t>Additional fiber sensible to humidity partially inside a Teflon or steel tubing outside the sensitive volume.</a:t>
            </a:r>
          </a:p>
          <a:p>
            <a:pPr algn="just"/>
            <a:r>
              <a:rPr lang="en-US" sz="2800" dirty="0" smtClean="0"/>
              <a:t>Temperature sensitivity of the </a:t>
            </a:r>
            <a:r>
              <a:rPr lang="en-US" sz="2800" dirty="0" err="1" smtClean="0"/>
              <a:t>FBGs</a:t>
            </a:r>
            <a:r>
              <a:rPr lang="en-US" sz="2800" dirty="0" smtClean="0"/>
              <a:t> in the fibers from calibrations</a:t>
            </a:r>
          </a:p>
          <a:p>
            <a:pPr algn="just"/>
            <a:r>
              <a:rPr lang="en-US" sz="2800" dirty="0" smtClean="0"/>
              <a:t>The strain-induced temperature offsets to be determined just after the fiber fixation in the mock-up (requires precise temperature and humidity measurement at the fixation time using reference sensors).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132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Protected fibers </a:t>
            </a:r>
            <a:r>
              <a:rPr lang="en-US" dirty="0"/>
              <a:t>t</a:t>
            </a:r>
            <a:r>
              <a:rPr lang="en-US" dirty="0" smtClean="0"/>
              <a:t>hermal </a:t>
            </a:r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7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3352800"/>
          </a:xfrm>
        </p:spPr>
        <p:txBody>
          <a:bodyPr/>
          <a:lstStyle/>
          <a:p>
            <a:r>
              <a:rPr lang="en-US" sz="2400" dirty="0" smtClean="0"/>
              <a:t>Test beam fibers: same calibration parameters used</a:t>
            </a:r>
          </a:p>
          <a:p>
            <a:r>
              <a:rPr lang="en-US" sz="2400" dirty="0" smtClean="0"/>
              <a:t>All the new fibers calibrated with temperature and the temperature sensitivity have been obtained.(</a:t>
            </a:r>
            <a:r>
              <a:rPr lang="en-US" sz="2400" dirty="0" smtClean="0">
                <a:latin typeface="Symbol" pitchFamily="18" charset="2"/>
              </a:rPr>
              <a:t>s </a:t>
            </a:r>
            <a:r>
              <a:rPr lang="en-US" sz="2400" dirty="0"/>
              <a:t>&lt;</a:t>
            </a:r>
            <a:r>
              <a:rPr lang="en-US" sz="2400" dirty="0" smtClean="0"/>
              <a:t> </a:t>
            </a:r>
            <a:r>
              <a:rPr lang="en-US" sz="2400" dirty="0" smtClean="0"/>
              <a:t>10 pm ( 1ºC) for almost all </a:t>
            </a:r>
            <a:r>
              <a:rPr lang="en-US" sz="2400" dirty="0" smtClean="0"/>
              <a:t>sensors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/>
              <a:t> </a:t>
            </a:r>
            <a:endParaRPr lang="en-US" sz="2800" dirty="0" smtClean="0"/>
          </a:p>
        </p:txBody>
      </p:sp>
      <p:pic>
        <p:nvPicPr>
          <p:cNvPr id="1026" name="Picture 2" descr="C:\Users\MOYAD\Documents\depfet\DESY_PXD_thermomechanicalsetup\calibracionfibrasdepfet\desysetuptempcalibra\finalanalisis\Fibres_51_52_53_Teflon protected\LESS10HUMIDITY\sensor1\TC_F51_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76500"/>
            <a:ext cx="4670513" cy="370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YAD\Documents\depfet\DESY_PXD_thermomechanicalsetup\calibracionfibrasdepfet\desysetuptempcalibra\finalanalisis\Fibres_51_52_53_Teflon protected\LESS10HUMIDITY\sensor1\TC_F51_S1_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90208"/>
            <a:ext cx="4495800" cy="389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7086600" cy="622300"/>
          </a:xfrm>
        </p:spPr>
        <p:txBody>
          <a:bodyPr/>
          <a:lstStyle/>
          <a:p>
            <a:r>
              <a:rPr lang="en-US" dirty="0" smtClean="0"/>
              <a:t>Strain reproducibility test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8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990600"/>
          </a:xfrm>
        </p:spPr>
        <p:txBody>
          <a:bodyPr/>
          <a:lstStyle/>
          <a:p>
            <a:r>
              <a:rPr lang="es-ES_tradnl" sz="2800" dirty="0" err="1" smtClean="0"/>
              <a:t>Check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repeteability</a:t>
            </a:r>
            <a:r>
              <a:rPr lang="es-ES_tradnl" sz="2800" dirty="0" smtClean="0"/>
              <a:t> of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FBG </a:t>
            </a:r>
            <a:r>
              <a:rPr lang="es-ES_tradnl" sz="2800" dirty="0" err="1" smtClean="0"/>
              <a:t>sensors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readout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during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several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fibre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fixing</a:t>
            </a:r>
            <a:r>
              <a:rPr lang="es-ES_tradnl" sz="2800" dirty="0"/>
              <a:t> </a:t>
            </a:r>
            <a:r>
              <a:rPr lang="es-ES_tradnl" sz="2800" dirty="0" smtClean="0"/>
              <a:t>test (3 times) . </a:t>
            </a:r>
            <a:endParaRPr lang="en-US" sz="2800" dirty="0" smtClean="0"/>
          </a:p>
        </p:txBody>
      </p:sp>
      <p:grpSp>
        <p:nvGrpSpPr>
          <p:cNvPr id="7" name="6 Grupo"/>
          <p:cNvGrpSpPr/>
          <p:nvPr/>
        </p:nvGrpSpPr>
        <p:grpSpPr>
          <a:xfrm>
            <a:off x="176969" y="2209800"/>
            <a:ext cx="8790062" cy="3725952"/>
            <a:chOff x="277738" y="1676398"/>
            <a:chExt cx="8790062" cy="3725952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2209800"/>
              <a:ext cx="5320916" cy="319255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" name="10 CuadroTexto"/>
            <p:cNvSpPr txBox="1"/>
            <p:nvPr/>
          </p:nvSpPr>
          <p:spPr>
            <a:xfrm>
              <a:off x="1573138" y="1676399"/>
              <a:ext cx="236220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err="1" smtClean="0"/>
                <a:t>Teflon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protected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fibers</a:t>
              </a:r>
              <a:endParaRPr lang="en-US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3612958" y="1676398"/>
              <a:ext cx="236220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err="1" smtClean="0"/>
                <a:t>Temperature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reference</a:t>
              </a:r>
              <a:r>
                <a:rPr lang="es-ES_tradnl" dirty="0" smtClean="0"/>
                <a:t> sensor</a:t>
              </a:r>
              <a:endParaRPr lang="en-US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6781800" y="4572000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err="1" smtClean="0"/>
                <a:t>Thermohygrometer</a:t>
              </a:r>
              <a:endParaRPr lang="en-US" dirty="0"/>
            </a:p>
          </p:txBody>
        </p:sp>
        <p:cxnSp>
          <p:nvCxnSpPr>
            <p:cNvPr id="14" name="13 Conector recto de flecha"/>
            <p:cNvCxnSpPr/>
            <p:nvPr/>
          </p:nvCxnSpPr>
          <p:spPr bwMode="auto">
            <a:xfrm>
              <a:off x="2754238" y="2267331"/>
              <a:ext cx="446162" cy="1085469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14 Conector recto de flecha"/>
            <p:cNvCxnSpPr/>
            <p:nvPr/>
          </p:nvCxnSpPr>
          <p:spPr bwMode="auto">
            <a:xfrm flipH="1">
              <a:off x="4495800" y="2267330"/>
              <a:ext cx="152400" cy="93307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15 Conector recto de flecha"/>
            <p:cNvCxnSpPr>
              <a:stCxn id="13" idx="1"/>
            </p:cNvCxnSpPr>
            <p:nvPr/>
          </p:nvCxnSpPr>
          <p:spPr bwMode="auto">
            <a:xfrm flipH="1" flipV="1">
              <a:off x="5029200" y="3962402"/>
              <a:ext cx="1752600" cy="778875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16 Conector recto de flecha"/>
            <p:cNvCxnSpPr/>
            <p:nvPr/>
          </p:nvCxnSpPr>
          <p:spPr bwMode="auto">
            <a:xfrm flipV="1">
              <a:off x="1420026" y="3618976"/>
              <a:ext cx="408774" cy="343426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17 Conector recto de flecha"/>
            <p:cNvCxnSpPr/>
            <p:nvPr/>
          </p:nvCxnSpPr>
          <p:spPr bwMode="auto">
            <a:xfrm flipV="1">
              <a:off x="1420026" y="3048000"/>
              <a:ext cx="4555132" cy="914402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18 CuadroTexto"/>
            <p:cNvSpPr txBox="1"/>
            <p:nvPr/>
          </p:nvSpPr>
          <p:spPr>
            <a:xfrm>
              <a:off x="277738" y="3543826"/>
              <a:ext cx="1295400" cy="83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err="1" smtClean="0"/>
                <a:t>Fibers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locking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points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952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7086600" cy="622300"/>
          </a:xfrm>
        </p:spPr>
        <p:txBody>
          <a:bodyPr/>
          <a:lstStyle/>
          <a:p>
            <a:r>
              <a:rPr lang="en-US" dirty="0" smtClean="0"/>
              <a:t>Strain reproducibility test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9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19th DEPFET workshop, may 13th,2015, kloster seeon.</a:t>
            </a:r>
            <a:endParaRPr lang="es-ES_tradnl" alt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3352800"/>
          </a:xfrm>
        </p:spPr>
        <p:txBody>
          <a:bodyPr/>
          <a:lstStyle/>
          <a:p>
            <a:r>
              <a:rPr lang="es-ES_tradnl" sz="2800" dirty="0" err="1" smtClean="0"/>
              <a:t>Very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good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repeteability</a:t>
            </a:r>
            <a:r>
              <a:rPr lang="es-ES_tradnl" sz="2800" dirty="0" smtClean="0"/>
              <a:t> ( </a:t>
            </a:r>
            <a:r>
              <a:rPr lang="es-ES_tradnl" sz="2800" dirty="0" smtClean="0">
                <a:latin typeface="Symbol" panose="05050102010706020507" pitchFamily="18" charset="2"/>
              </a:rPr>
              <a:t>s </a:t>
            </a:r>
            <a:r>
              <a:rPr lang="es-ES_tradnl" sz="2800" dirty="0" smtClean="0"/>
              <a:t>&lt; 5 pm)</a:t>
            </a:r>
            <a:endParaRPr lang="en-US" sz="2800" dirty="0" smtClean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484295"/>
              </p:ext>
            </p:extLst>
          </p:nvPr>
        </p:nvGraphicFramePr>
        <p:xfrm>
          <a:off x="2438400" y="1905000"/>
          <a:ext cx="4038599" cy="4267199"/>
        </p:xfrm>
        <a:graphic>
          <a:graphicData uri="http://schemas.openxmlformats.org/drawingml/2006/table">
            <a:tbl>
              <a:tblPr/>
              <a:tblGrid>
                <a:gridCol w="931089"/>
                <a:gridCol w="931089"/>
                <a:gridCol w="1245332"/>
                <a:gridCol w="931089"/>
              </a:tblGrid>
              <a:tr h="68436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Mean </a:t>
                      </a:r>
                      <a:r>
                        <a:rPr lang="es-E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ofset</a:t>
                      </a: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s-E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nm</a:t>
                      </a: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s</a:t>
                      </a: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(pm)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32205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Fibra 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F51-S1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1530,0027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952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F51-S2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1540,1130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952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F51-S3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1549,8907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952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F51-S4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1559,8850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30863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Fibra 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F52-S1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1529,9430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952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F52-S2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1540,0732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952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F52-S3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1549,9356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952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F52-S4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1559,6151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30863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Fibra 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F53-S1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1529,9510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952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F53-S2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1540,1448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952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F53-S3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1549,9159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817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F53-S4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1559,9192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0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e">
  <a:themeElements>
    <a:clrScheme name="Bord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dirty="0" smtClean="0">
            <a:solidFill>
              <a:schemeClr val="bg1"/>
            </a:solidFill>
          </a:defRPr>
        </a:defPPr>
      </a:lstStyle>
    </a:spDef>
    <a:lnDef>
      <a:spPr bwMode="auto">
        <a:noFill/>
        <a:ln w="25400" cap="flat" cmpd="sng" algn="ctr">
          <a:solidFill>
            <a:srgbClr val="2A1BEB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680</Words>
  <Application>Microsoft Office PowerPoint</Application>
  <PresentationFormat>Presentación en pantalla (4:3)</PresentationFormat>
  <Paragraphs>170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Borde</vt:lpstr>
      <vt:lpstr>Readiness of the FOS monitor for DESY’s thermo-mechanical  mock-up.  Kloster  Seeon,  May 19th  DEPFET Workshop      </vt:lpstr>
      <vt:lpstr>Outline</vt:lpstr>
      <vt:lpstr>Fiber cables and sensors for the mock-up</vt:lpstr>
      <vt:lpstr>Mock-up Fibers routing</vt:lpstr>
      <vt:lpstr>FOS at DESY test beam</vt:lpstr>
      <vt:lpstr>Mock-up: Basic Fiber layout</vt:lpstr>
      <vt:lpstr>Protected fibers thermal calibration</vt:lpstr>
      <vt:lpstr>Strain reproducibility test </vt:lpstr>
      <vt:lpstr>Strain reproducibility test results</vt:lpstr>
      <vt:lpstr>R/O of the fibers</vt:lpstr>
      <vt:lpstr>Plans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2011-06-18T11:47:30Z</dcterms:created>
  <dcterms:modified xsi:type="dcterms:W3CDTF">2015-05-13T07:41:28Z</dcterms:modified>
</cp:coreProperties>
</file>