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0" r:id="rId1"/>
    <p:sldMasterId id="2147483729" r:id="rId2"/>
    <p:sldMasterId id="2147483753" r:id="rId3"/>
  </p:sldMasterIdLst>
  <p:notesMasterIdLst>
    <p:notesMasterId r:id="rId39"/>
  </p:notesMasterIdLst>
  <p:handoutMasterIdLst>
    <p:handoutMasterId r:id="rId40"/>
  </p:handoutMasterIdLst>
  <p:sldIdLst>
    <p:sldId id="557" r:id="rId4"/>
    <p:sldId id="693" r:id="rId5"/>
    <p:sldId id="677" r:id="rId6"/>
    <p:sldId id="665" r:id="rId7"/>
    <p:sldId id="703" r:id="rId8"/>
    <p:sldId id="709" r:id="rId9"/>
    <p:sldId id="705" r:id="rId10"/>
    <p:sldId id="708" r:id="rId11"/>
    <p:sldId id="710" r:id="rId12"/>
    <p:sldId id="712" r:id="rId13"/>
    <p:sldId id="718" r:id="rId14"/>
    <p:sldId id="733" r:id="rId15"/>
    <p:sldId id="730" r:id="rId16"/>
    <p:sldId id="714" r:id="rId17"/>
    <p:sldId id="719" r:id="rId18"/>
    <p:sldId id="715" r:id="rId19"/>
    <p:sldId id="716" r:id="rId20"/>
    <p:sldId id="734" r:id="rId21"/>
    <p:sldId id="735" r:id="rId22"/>
    <p:sldId id="724" r:id="rId23"/>
    <p:sldId id="732" r:id="rId24"/>
    <p:sldId id="728" r:id="rId25"/>
    <p:sldId id="727" r:id="rId26"/>
    <p:sldId id="725" r:id="rId27"/>
    <p:sldId id="726" r:id="rId28"/>
    <p:sldId id="673" r:id="rId29"/>
    <p:sldId id="711" r:id="rId30"/>
    <p:sldId id="729" r:id="rId31"/>
    <p:sldId id="720" r:id="rId32"/>
    <p:sldId id="700" r:id="rId33"/>
    <p:sldId id="682" r:id="rId34"/>
    <p:sldId id="695" r:id="rId35"/>
    <p:sldId id="684" r:id="rId36"/>
    <p:sldId id="696" r:id="rId37"/>
    <p:sldId id="697" r:id="rId38"/>
  </p:sldIdLst>
  <p:sldSz cx="9144000" cy="6858000" type="screen4x3"/>
  <p:notesSz cx="6797675" cy="9872663"/>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DFD"/>
    <a:srgbClr val="FC6985"/>
    <a:srgbClr val="5E958A"/>
    <a:srgbClr val="1DFF7D"/>
    <a:srgbClr val="FFB852"/>
    <a:srgbClr val="FFFCD4"/>
    <a:srgbClr val="D8FFA9"/>
    <a:srgbClr val="FF89FF"/>
    <a:srgbClr val="F08041"/>
    <a:srgbClr val="83C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78" autoAdjust="0"/>
    <p:restoredTop sz="99051" autoAdjust="0"/>
  </p:normalViewPr>
  <p:slideViewPr>
    <p:cSldViewPr snapToObjects="1">
      <p:cViewPr varScale="1">
        <p:scale>
          <a:sx n="79" d="100"/>
          <a:sy n="79" d="100"/>
        </p:scale>
        <p:origin x="-1080" y="-96"/>
      </p:cViewPr>
      <p:guideLst>
        <p:guide orient="horz" pos="2160"/>
        <p:guide pos="2880"/>
      </p:guideLst>
    </p:cSldViewPr>
  </p:slideViewPr>
  <p:outlineViewPr>
    <p:cViewPr>
      <p:scale>
        <a:sx n="33" d="100"/>
        <a:sy n="33" d="100"/>
      </p:scale>
      <p:origin x="0" y="544"/>
    </p:cViewPr>
  </p:outlineViewPr>
  <p:notesTextViewPr>
    <p:cViewPr>
      <p:scale>
        <a:sx n="100" d="100"/>
        <a:sy n="100" d="100"/>
      </p:scale>
      <p:origin x="0" y="0"/>
    </p:cViewPr>
  </p:notesTextViewPr>
  <p:sorterViewPr>
    <p:cViewPr>
      <p:scale>
        <a:sx n="50" d="100"/>
        <a:sy n="50" d="100"/>
      </p:scale>
      <p:origin x="0" y="0"/>
    </p:cViewPr>
  </p:sorterViewPr>
  <p:notesViewPr>
    <p:cSldViewPr snapToObjects="1">
      <p:cViewPr varScale="1">
        <p:scale>
          <a:sx n="76" d="100"/>
          <a:sy n="76" d="100"/>
        </p:scale>
        <p:origin x="-4000" y="-104"/>
      </p:cViewPr>
      <p:guideLst>
        <p:guide orient="horz" pos="3108"/>
        <p:guide pos="214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3"/>
            <a:ext cx="2944342" cy="49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t" anchorCtr="0" compatLnSpc="1">
            <a:prstTxWarp prst="textNoShape">
              <a:avLst/>
            </a:prstTxWarp>
          </a:bodyPr>
          <a:lstStyle>
            <a:lvl1pPr defTabSz="928162" eaLnBrk="0" hangingPunct="0">
              <a:defRPr sz="1200">
                <a:latin typeface="Times New Roman" pitchFamily="18" charset="0"/>
              </a:defRPr>
            </a:lvl1pPr>
          </a:lstStyle>
          <a:p>
            <a:endParaRPr lang="de-DE"/>
          </a:p>
        </p:txBody>
      </p:sp>
      <p:sp>
        <p:nvSpPr>
          <p:cNvPr id="16387" name="Rectangle 3"/>
          <p:cNvSpPr>
            <a:spLocks noGrp="1" noChangeArrowheads="1"/>
          </p:cNvSpPr>
          <p:nvPr>
            <p:ph type="dt" sz="quarter" idx="1"/>
          </p:nvPr>
        </p:nvSpPr>
        <p:spPr bwMode="auto">
          <a:xfrm>
            <a:off x="3853336" y="3"/>
            <a:ext cx="2944341" cy="49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t" anchorCtr="0" compatLnSpc="1">
            <a:prstTxWarp prst="textNoShape">
              <a:avLst/>
            </a:prstTxWarp>
          </a:bodyPr>
          <a:lstStyle>
            <a:lvl1pPr algn="r" defTabSz="928162" eaLnBrk="0" hangingPunct="0">
              <a:defRPr sz="1200">
                <a:latin typeface="Times New Roman" pitchFamily="18" charset="0"/>
              </a:defRPr>
            </a:lvl1pPr>
          </a:lstStyle>
          <a:p>
            <a:fld id="{3823203A-83E1-4CF0-A5C0-C052A7EAF596}" type="datetime1">
              <a:rPr lang="en-US"/>
              <a:pPr/>
              <a:t>5/11/2015</a:t>
            </a:fld>
            <a:endParaRPr lang="en-US"/>
          </a:p>
        </p:txBody>
      </p:sp>
      <p:sp>
        <p:nvSpPr>
          <p:cNvPr id="16388" name="Rectangle 4"/>
          <p:cNvSpPr>
            <a:spLocks noGrp="1" noChangeArrowheads="1"/>
          </p:cNvSpPr>
          <p:nvPr>
            <p:ph type="ftr" sz="quarter" idx="2"/>
          </p:nvPr>
        </p:nvSpPr>
        <p:spPr bwMode="auto">
          <a:xfrm>
            <a:off x="1" y="9379568"/>
            <a:ext cx="2944342" cy="49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b" anchorCtr="0" compatLnSpc="1">
            <a:prstTxWarp prst="textNoShape">
              <a:avLst/>
            </a:prstTxWarp>
          </a:bodyPr>
          <a:lstStyle>
            <a:lvl1pPr defTabSz="928162" eaLnBrk="0" hangingPunct="0">
              <a:defRPr sz="1200">
                <a:latin typeface="Times New Roman" pitchFamily="18" charset="0"/>
              </a:defRPr>
            </a:lvl1pPr>
          </a:lstStyle>
          <a:p>
            <a:r>
              <a:rPr lang="en-US" smtClean="0"/>
              <a:t>Paola Avella, MPI Munich</a:t>
            </a:r>
            <a:endParaRPr lang="en-US"/>
          </a:p>
        </p:txBody>
      </p:sp>
      <p:sp>
        <p:nvSpPr>
          <p:cNvPr id="16389" name="Rectangle 5"/>
          <p:cNvSpPr>
            <a:spLocks noGrp="1" noChangeArrowheads="1"/>
          </p:cNvSpPr>
          <p:nvPr>
            <p:ph type="sldNum" sz="quarter" idx="3"/>
          </p:nvPr>
        </p:nvSpPr>
        <p:spPr bwMode="auto">
          <a:xfrm>
            <a:off x="3853336" y="9379568"/>
            <a:ext cx="2944341" cy="49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b" anchorCtr="0" compatLnSpc="1">
            <a:prstTxWarp prst="textNoShape">
              <a:avLst/>
            </a:prstTxWarp>
          </a:bodyPr>
          <a:lstStyle>
            <a:lvl1pPr algn="r" defTabSz="928162" eaLnBrk="0" hangingPunct="0">
              <a:defRPr sz="1200">
                <a:latin typeface="Times New Roman" pitchFamily="18" charset="0"/>
              </a:defRPr>
            </a:lvl1pPr>
          </a:lstStyle>
          <a:p>
            <a:fld id="{04DB44E3-EF61-4CE5-A62A-E50044EB258B}" type="slidenum">
              <a:rPr lang="en-US"/>
              <a:pPr/>
              <a:t>‹Nr.›</a:t>
            </a:fld>
            <a:endParaRPr lang="en-US"/>
          </a:p>
        </p:txBody>
      </p:sp>
    </p:spTree>
    <p:extLst>
      <p:ext uri="{BB962C8B-B14F-4D97-AF65-F5344CB8AC3E}">
        <p14:creationId xmlns:p14="http://schemas.microsoft.com/office/powerpoint/2010/main" val="13024905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3"/>
            <a:ext cx="2944342" cy="49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t" anchorCtr="0" compatLnSpc="1">
            <a:prstTxWarp prst="textNoShape">
              <a:avLst/>
            </a:prstTxWarp>
          </a:bodyPr>
          <a:lstStyle>
            <a:lvl1pPr defTabSz="928162" eaLnBrk="0" hangingPunct="0">
              <a:defRPr sz="1200">
                <a:latin typeface="Times New Roman" pitchFamily="18" charset="0"/>
              </a:defRPr>
            </a:lvl1pPr>
          </a:lstStyle>
          <a:p>
            <a:endParaRPr lang="de-DE"/>
          </a:p>
        </p:txBody>
      </p:sp>
      <p:sp>
        <p:nvSpPr>
          <p:cNvPr id="14339" name="Rectangle 3"/>
          <p:cNvSpPr>
            <a:spLocks noGrp="1" noChangeArrowheads="1"/>
          </p:cNvSpPr>
          <p:nvPr>
            <p:ph type="dt" idx="1"/>
          </p:nvPr>
        </p:nvSpPr>
        <p:spPr bwMode="auto">
          <a:xfrm>
            <a:off x="3853336" y="3"/>
            <a:ext cx="2944341" cy="49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t" anchorCtr="0" compatLnSpc="1">
            <a:prstTxWarp prst="textNoShape">
              <a:avLst/>
            </a:prstTxWarp>
          </a:bodyPr>
          <a:lstStyle>
            <a:lvl1pPr algn="r" defTabSz="928162" eaLnBrk="0" hangingPunct="0">
              <a:defRPr sz="1200">
                <a:latin typeface="Times New Roman" pitchFamily="18" charset="0"/>
              </a:defRPr>
            </a:lvl1pPr>
          </a:lstStyle>
          <a:p>
            <a:fld id="{6583CEBF-66FE-4B9F-A2DF-31B925163911}" type="datetime1">
              <a:rPr lang="en-US"/>
              <a:pPr/>
              <a:t>5/11/2015</a:t>
            </a:fld>
            <a:endParaRPr lang="en-US"/>
          </a:p>
        </p:txBody>
      </p:sp>
      <p:sp>
        <p:nvSpPr>
          <p:cNvPr id="15364" name="Rectangle 4"/>
          <p:cNvSpPr>
            <a:spLocks noGrp="1" noRot="1" noChangeAspect="1" noChangeArrowheads="1" noTextEdit="1"/>
          </p:cNvSpPr>
          <p:nvPr>
            <p:ph type="sldImg" idx="2"/>
          </p:nvPr>
        </p:nvSpPr>
        <p:spPr bwMode="auto">
          <a:xfrm>
            <a:off x="933450" y="739775"/>
            <a:ext cx="4937125"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05952" y="4689017"/>
            <a:ext cx="4985772" cy="444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1" y="9379568"/>
            <a:ext cx="2944342" cy="49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b" anchorCtr="0" compatLnSpc="1">
            <a:prstTxWarp prst="textNoShape">
              <a:avLst/>
            </a:prstTxWarp>
          </a:bodyPr>
          <a:lstStyle>
            <a:lvl1pPr defTabSz="928162" eaLnBrk="0" hangingPunct="0">
              <a:defRPr sz="1200">
                <a:latin typeface="Times New Roman" pitchFamily="18" charset="0"/>
              </a:defRPr>
            </a:lvl1pPr>
          </a:lstStyle>
          <a:p>
            <a:r>
              <a:rPr lang="en-US" smtClean="0"/>
              <a:t>Paola Avella, MPI Munich</a:t>
            </a:r>
            <a:endParaRPr lang="en-US"/>
          </a:p>
        </p:txBody>
      </p:sp>
      <p:sp>
        <p:nvSpPr>
          <p:cNvPr id="14343" name="Rectangle 7"/>
          <p:cNvSpPr>
            <a:spLocks noGrp="1" noChangeArrowheads="1"/>
          </p:cNvSpPr>
          <p:nvPr>
            <p:ph type="sldNum" sz="quarter" idx="5"/>
          </p:nvPr>
        </p:nvSpPr>
        <p:spPr bwMode="auto">
          <a:xfrm>
            <a:off x="3853336" y="9379568"/>
            <a:ext cx="2944341" cy="49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b" anchorCtr="0" compatLnSpc="1">
            <a:prstTxWarp prst="textNoShape">
              <a:avLst/>
            </a:prstTxWarp>
          </a:bodyPr>
          <a:lstStyle>
            <a:lvl1pPr algn="r" defTabSz="928162" eaLnBrk="0" hangingPunct="0">
              <a:defRPr sz="1200">
                <a:latin typeface="Times New Roman" pitchFamily="18" charset="0"/>
              </a:defRPr>
            </a:lvl1pPr>
          </a:lstStyle>
          <a:p>
            <a:fld id="{10A674CA-299F-4D44-AA6B-709E46DA859F}" type="slidenum">
              <a:rPr lang="en-US"/>
              <a:pPr/>
              <a:t>‹Nr.›</a:t>
            </a:fld>
            <a:endParaRPr lang="en-US"/>
          </a:p>
        </p:txBody>
      </p:sp>
    </p:spTree>
    <p:extLst>
      <p:ext uri="{BB962C8B-B14F-4D97-AF65-F5344CB8AC3E}">
        <p14:creationId xmlns:p14="http://schemas.microsoft.com/office/powerpoint/2010/main" val="244892536"/>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1</a:t>
            </a:fld>
            <a:endParaRPr lang="en-US"/>
          </a:p>
        </p:txBody>
      </p:sp>
    </p:spTree>
    <p:extLst>
      <p:ext uri="{BB962C8B-B14F-4D97-AF65-F5344CB8AC3E}">
        <p14:creationId xmlns:p14="http://schemas.microsoft.com/office/powerpoint/2010/main" val="70607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10</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11</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12</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13</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14</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15</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16</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17</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18</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19</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2</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20</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21</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22</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23</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24</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25</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26</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27</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28</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29</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3</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30</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31</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32</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33</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34</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35</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 compliance and range for ALL the SMUs</a:t>
            </a:r>
            <a:r>
              <a:rPr lang="en-GB" baseline="0" dirty="0" smtClean="0"/>
              <a:t> is 1 mA</a:t>
            </a:r>
          </a:p>
          <a:p>
            <a:r>
              <a:rPr lang="en-GB" baseline="0" dirty="0" smtClean="0"/>
              <a:t>7 SMUs are switched on ALMOST in parallel </a:t>
            </a:r>
            <a:r>
              <a:rPr lang="en-GB" baseline="0" dirty="0" smtClean="0">
                <a:sym typeface="Wingdings" panose="05000000000000000000" pitchFamily="2" charset="2"/>
              </a:rPr>
              <a:t> total current expected in the source is still &lt; 1 mA</a:t>
            </a:r>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4</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5</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6</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7</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8</a:t>
            </a:fld>
            <a:endParaRPr lang="en-US"/>
          </a:p>
        </p:txBody>
      </p:sp>
    </p:spTree>
    <p:extLst>
      <p:ext uri="{BB962C8B-B14F-4D97-AF65-F5344CB8AC3E}">
        <p14:creationId xmlns:p14="http://schemas.microsoft.com/office/powerpoint/2010/main" val="114051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Paola Avella, MPI Munich</a:t>
            </a:r>
            <a:endParaRPr lang="en-US"/>
          </a:p>
        </p:txBody>
      </p:sp>
      <p:sp>
        <p:nvSpPr>
          <p:cNvPr id="6" name="Slide Number Placeholder 5"/>
          <p:cNvSpPr>
            <a:spLocks noGrp="1"/>
          </p:cNvSpPr>
          <p:nvPr>
            <p:ph type="sldNum" sz="quarter" idx="12"/>
          </p:nvPr>
        </p:nvSpPr>
        <p:spPr/>
        <p:txBody>
          <a:bodyPr/>
          <a:lstStyle/>
          <a:p>
            <a:fld id="{10A674CA-299F-4D44-AA6B-709E46DA859F}" type="slidenum">
              <a:rPr lang="en-US" smtClean="0"/>
              <a:pPr/>
              <a:t>9</a:t>
            </a:fld>
            <a:endParaRPr lang="en-US"/>
          </a:p>
        </p:txBody>
      </p:sp>
    </p:spTree>
    <p:extLst>
      <p:ext uri="{BB962C8B-B14F-4D97-AF65-F5344CB8AC3E}">
        <p14:creationId xmlns:p14="http://schemas.microsoft.com/office/powerpoint/2010/main" val="114051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19063" y="0"/>
            <a:ext cx="133350" cy="6669088"/>
          </a:xfrm>
          <a:prstGeom prst="rect">
            <a:avLst/>
          </a:prstGeom>
          <a:solidFill>
            <a:srgbClr val="C9DBD8"/>
          </a:solidFill>
          <a:ln w="9525">
            <a:solidFill>
              <a:srgbClr val="C9DBD8"/>
            </a:solidFill>
            <a:miter lim="800000"/>
            <a:headEnd/>
            <a:tailEnd/>
          </a:ln>
          <a:effectLst/>
        </p:spPr>
        <p:txBody>
          <a:bodyPr wrap="none" anchor="ctr"/>
          <a:lstStyle/>
          <a:p>
            <a:pPr algn="ctr" eaLnBrk="0" hangingPunct="0">
              <a:spcBef>
                <a:spcPct val="50000"/>
              </a:spcBef>
              <a:defRPr/>
            </a:pPr>
            <a:endParaRPr lang="en-US"/>
          </a:p>
        </p:txBody>
      </p:sp>
      <p:sp>
        <p:nvSpPr>
          <p:cNvPr id="5" name="Rectangle 3"/>
          <p:cNvSpPr>
            <a:spLocks noChangeArrowheads="1"/>
          </p:cNvSpPr>
          <p:nvPr/>
        </p:nvSpPr>
        <p:spPr bwMode="auto">
          <a:xfrm>
            <a:off x="252413" y="0"/>
            <a:ext cx="131762" cy="6858000"/>
          </a:xfrm>
          <a:prstGeom prst="rect">
            <a:avLst/>
          </a:prstGeom>
          <a:solidFill>
            <a:srgbClr val="E6F2F2"/>
          </a:solidFill>
          <a:ln w="9525">
            <a:solidFill>
              <a:srgbClr val="E6F2F2"/>
            </a:solidFill>
            <a:miter lim="800000"/>
            <a:headEnd/>
            <a:tailEnd/>
          </a:ln>
          <a:effectLst/>
        </p:spPr>
        <p:txBody>
          <a:bodyPr wrap="none" anchor="ctr"/>
          <a:lstStyle/>
          <a:p>
            <a:pPr algn="ctr" eaLnBrk="0" hangingPunct="0">
              <a:spcBef>
                <a:spcPct val="50000"/>
              </a:spcBef>
              <a:defRPr/>
            </a:pPr>
            <a:endParaRPr lang="en-US"/>
          </a:p>
        </p:txBody>
      </p:sp>
      <p:sp>
        <p:nvSpPr>
          <p:cNvPr id="6" name="Rectangle 4"/>
          <p:cNvSpPr>
            <a:spLocks noChangeArrowheads="1"/>
          </p:cNvSpPr>
          <p:nvPr/>
        </p:nvSpPr>
        <p:spPr bwMode="auto">
          <a:xfrm>
            <a:off x="0" y="6669088"/>
            <a:ext cx="9144000" cy="215900"/>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p>
        </p:txBody>
      </p:sp>
      <p:sp>
        <p:nvSpPr>
          <p:cNvPr id="7" name="Rectangle 6"/>
          <p:cNvSpPr>
            <a:spLocks noChangeArrowheads="1"/>
          </p:cNvSpPr>
          <p:nvPr/>
        </p:nvSpPr>
        <p:spPr bwMode="auto">
          <a:xfrm>
            <a:off x="0" y="0"/>
            <a:ext cx="119063" cy="6669088"/>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p>
        </p:txBody>
      </p:sp>
      <p:sp>
        <p:nvSpPr>
          <p:cNvPr id="8" name="Rectangle 7"/>
          <p:cNvSpPr>
            <a:spLocks noChangeArrowheads="1"/>
          </p:cNvSpPr>
          <p:nvPr/>
        </p:nvSpPr>
        <p:spPr bwMode="auto">
          <a:xfrm>
            <a:off x="0" y="-26988"/>
            <a:ext cx="9144000" cy="142876"/>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p>
        </p:txBody>
      </p:sp>
      <p:pic>
        <p:nvPicPr>
          <p:cNvPr id="9" name="Picture 12" descr="hll-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42875"/>
            <a:ext cx="19208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MPP_os_logo_cmy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117475"/>
            <a:ext cx="15303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29" name="Rectangle 5"/>
          <p:cNvSpPr>
            <a:spLocks noGrp="1" noChangeArrowheads="1"/>
          </p:cNvSpPr>
          <p:nvPr>
            <p:ph type="ctrTitle"/>
          </p:nvPr>
        </p:nvSpPr>
        <p:spPr>
          <a:xfrm>
            <a:off x="685800" y="2130425"/>
            <a:ext cx="7772400" cy="1470025"/>
          </a:xfrm>
        </p:spPr>
        <p:txBody>
          <a:bodyPr/>
          <a:lstStyle>
            <a:lvl1pPr algn="ctr">
              <a:defRPr/>
            </a:lvl1pPr>
          </a:lstStyle>
          <a:p>
            <a:r>
              <a:rPr lang="en-US" dirty="0"/>
              <a:t>Click to edit Master title style</a:t>
            </a:r>
          </a:p>
        </p:txBody>
      </p:sp>
      <p:sp>
        <p:nvSpPr>
          <p:cNvPr id="1639435" name="Rectangle 11"/>
          <p:cNvSpPr>
            <a:spLocks noGrp="1" noChangeArrowheads="1"/>
          </p:cNvSpPr>
          <p:nvPr>
            <p:ph type="subTitle" idx="1"/>
          </p:nvPr>
        </p:nvSpPr>
        <p:spPr>
          <a:xfrm>
            <a:off x="1371600" y="4664075"/>
            <a:ext cx="6400800" cy="1285875"/>
          </a:xfrm>
        </p:spPr>
        <p:txBody>
          <a:bodyPr/>
          <a:lstStyle>
            <a:lvl1pPr marL="0" indent="0" algn="ctr">
              <a:defRPr/>
            </a:lvl1pPr>
          </a:lstStyle>
          <a:p>
            <a:r>
              <a:rPr lang="en-US"/>
              <a:t>Click to edit Master subtitle style</a:t>
            </a:r>
          </a:p>
        </p:txBody>
      </p:sp>
      <p:sp>
        <p:nvSpPr>
          <p:cNvPr id="11" name="Rectangle 9"/>
          <p:cNvSpPr>
            <a:spLocks noGrp="1" noChangeArrowheads="1"/>
          </p:cNvSpPr>
          <p:nvPr>
            <p:ph type="dt" sz="half" idx="10"/>
          </p:nvPr>
        </p:nvSpPr>
        <p:spPr>
          <a:xfrm>
            <a:off x="457200" y="6245225"/>
            <a:ext cx="2133600" cy="476250"/>
          </a:xfrm>
        </p:spPr>
        <p:txBody>
          <a:bodyPr/>
          <a:lstStyle>
            <a:lvl1pPr>
              <a:defRPr/>
            </a:lvl1pPr>
          </a:lstStyle>
          <a:p>
            <a:pPr>
              <a:defRPr/>
            </a:pPr>
            <a:r>
              <a:rPr lang="en-US" smtClean="0"/>
              <a:t>17 April 2015</a:t>
            </a:r>
            <a:endParaRPr lang="de-DE"/>
          </a:p>
        </p:txBody>
      </p:sp>
      <p:sp>
        <p:nvSpPr>
          <p:cNvPr id="12" name="Rectangle 10"/>
          <p:cNvSpPr>
            <a:spLocks noGrp="1" noChangeArrowheads="1"/>
          </p:cNvSpPr>
          <p:nvPr>
            <p:ph type="ftr" sz="quarter" idx="11"/>
          </p:nvPr>
        </p:nvSpPr>
        <p:spPr>
          <a:xfrm>
            <a:off x="3124200" y="6245225"/>
            <a:ext cx="2895600" cy="476250"/>
          </a:xfrm>
        </p:spPr>
        <p:txBody>
          <a:bodyPr/>
          <a:lstStyle>
            <a:lvl1pPr>
              <a:defRPr/>
            </a:lvl1pPr>
          </a:lstStyle>
          <a:p>
            <a:pPr>
              <a:defRPr/>
            </a:pPr>
            <a:r>
              <a:rPr lang="sv-SE" smtClean="0"/>
              <a:t>P. Avella, MPP &amp; HLL</a:t>
            </a:r>
            <a:endParaRPr lang="de-DE" dirty="0"/>
          </a:p>
        </p:txBody>
      </p:sp>
      <p:sp>
        <p:nvSpPr>
          <p:cNvPr id="13" name="Rectangle 14"/>
          <p:cNvSpPr>
            <a:spLocks noGrp="1" noChangeArrowheads="1"/>
          </p:cNvSpPr>
          <p:nvPr>
            <p:ph type="sldNum" sz="quarter" idx="12"/>
          </p:nvPr>
        </p:nvSpPr>
        <p:spPr>
          <a:xfrm>
            <a:off x="6553200" y="6245225"/>
            <a:ext cx="2133600" cy="476250"/>
          </a:xfrm>
        </p:spPr>
        <p:txBody>
          <a:bodyPr/>
          <a:lstStyle>
            <a:lvl1pPr>
              <a:defRPr/>
            </a:lvl1pPr>
          </a:lstStyle>
          <a:p>
            <a:pPr>
              <a:defRPr/>
            </a:pPr>
            <a:fld id="{162BEFA3-AC85-4731-B519-8F92E713A5F4}" type="slidenum">
              <a:rPr lang="en-US"/>
              <a:pPr>
                <a:defRPr/>
              </a:pPr>
              <a:t>‹Nr.›</a:t>
            </a:fld>
            <a:endParaRPr lang="en-US"/>
          </a:p>
        </p:txBody>
      </p:sp>
    </p:spTree>
    <p:extLst>
      <p:ext uri="{BB962C8B-B14F-4D97-AF65-F5344CB8AC3E}">
        <p14:creationId xmlns:p14="http://schemas.microsoft.com/office/powerpoint/2010/main" val="98528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6" name="Rectangle 14"/>
          <p:cNvSpPr>
            <a:spLocks noGrp="1" noChangeArrowheads="1"/>
          </p:cNvSpPr>
          <p:nvPr>
            <p:ph type="sldNum" sz="quarter" idx="12"/>
          </p:nvPr>
        </p:nvSpPr>
        <p:spPr>
          <a:ln/>
        </p:spPr>
        <p:txBody>
          <a:bodyPr/>
          <a:lstStyle>
            <a:lvl1pPr>
              <a:defRPr/>
            </a:lvl1pPr>
          </a:lstStyle>
          <a:p>
            <a:pPr>
              <a:defRPr/>
            </a:pPr>
            <a:fld id="{A8733502-630D-4EA7-8E07-747254EB2DCA}" type="slidenum">
              <a:rPr lang="en-US"/>
              <a:pPr>
                <a:defRPr/>
              </a:pPr>
              <a:t>‹Nr.›</a:t>
            </a:fld>
            <a:endParaRPr lang="en-US"/>
          </a:p>
        </p:txBody>
      </p:sp>
    </p:spTree>
    <p:extLst>
      <p:ext uri="{BB962C8B-B14F-4D97-AF65-F5344CB8AC3E}">
        <p14:creationId xmlns:p14="http://schemas.microsoft.com/office/powerpoint/2010/main" val="220898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188913"/>
            <a:ext cx="2090738" cy="5830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5763" y="188913"/>
            <a:ext cx="6122987" cy="5830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6" name="Rectangle 14"/>
          <p:cNvSpPr>
            <a:spLocks noGrp="1" noChangeArrowheads="1"/>
          </p:cNvSpPr>
          <p:nvPr>
            <p:ph type="sldNum" sz="quarter" idx="12"/>
          </p:nvPr>
        </p:nvSpPr>
        <p:spPr>
          <a:ln/>
        </p:spPr>
        <p:txBody>
          <a:bodyPr/>
          <a:lstStyle>
            <a:lvl1pPr>
              <a:defRPr/>
            </a:lvl1pPr>
          </a:lstStyle>
          <a:p>
            <a:pPr>
              <a:defRPr/>
            </a:pPr>
            <a:fld id="{6D25313C-D926-4B93-BAFE-921EF7FC4F79}" type="slidenum">
              <a:rPr lang="en-US"/>
              <a:pPr>
                <a:defRPr/>
              </a:pPr>
              <a:t>‹Nr.›</a:t>
            </a:fld>
            <a:endParaRPr lang="en-US"/>
          </a:p>
        </p:txBody>
      </p:sp>
    </p:spTree>
    <p:extLst>
      <p:ext uri="{BB962C8B-B14F-4D97-AF65-F5344CB8AC3E}">
        <p14:creationId xmlns:p14="http://schemas.microsoft.com/office/powerpoint/2010/main" val="4216475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66040"/>
            <a:ext cx="8686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990600"/>
            <a:ext cx="4267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267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6200" y="6553200"/>
            <a:ext cx="2133600" cy="457200"/>
          </a:xfrm>
        </p:spPr>
        <p:txBody>
          <a:bodyPr/>
          <a:lstStyle>
            <a:lvl1pPr>
              <a:defRPr/>
            </a:lvl1pPr>
          </a:lstStyle>
          <a:p>
            <a:pPr>
              <a:defRPr/>
            </a:pPr>
            <a:r>
              <a:rPr lang="en-US" smtClean="0"/>
              <a:t>17 April 2015</a:t>
            </a:r>
            <a:endParaRPr lang="en-US"/>
          </a:p>
        </p:txBody>
      </p:sp>
      <p:sp>
        <p:nvSpPr>
          <p:cNvPr id="6" name="Footer Placeholder 5"/>
          <p:cNvSpPr>
            <a:spLocks noGrp="1"/>
          </p:cNvSpPr>
          <p:nvPr>
            <p:ph type="ftr" sz="quarter" idx="11"/>
          </p:nvPr>
        </p:nvSpPr>
        <p:spPr>
          <a:xfrm>
            <a:off x="1522413" y="6553200"/>
            <a:ext cx="6651625" cy="244475"/>
          </a:xfrm>
        </p:spPr>
        <p:txBody>
          <a:bodyPr/>
          <a:lstStyle>
            <a:lvl1pPr>
              <a:defRPr/>
            </a:lvl1pPr>
          </a:lstStyle>
          <a:p>
            <a:pPr>
              <a:defRPr/>
            </a:pPr>
            <a:r>
              <a:rPr lang="sv-SE" smtClean="0"/>
              <a:t>P. Avella, MPP &amp; HLL</a:t>
            </a:r>
            <a:endParaRPr lang="en-US"/>
          </a:p>
        </p:txBody>
      </p:sp>
      <p:sp>
        <p:nvSpPr>
          <p:cNvPr id="7" name="Slide Number Placeholder 6"/>
          <p:cNvSpPr>
            <a:spLocks noGrp="1"/>
          </p:cNvSpPr>
          <p:nvPr>
            <p:ph type="sldNum" sz="quarter" idx="12"/>
          </p:nvPr>
        </p:nvSpPr>
        <p:spPr>
          <a:xfrm>
            <a:off x="7010400" y="6553200"/>
            <a:ext cx="2133600" cy="457200"/>
          </a:xfrm>
        </p:spPr>
        <p:txBody>
          <a:bodyPr/>
          <a:lstStyle>
            <a:lvl1pPr>
              <a:defRPr/>
            </a:lvl1pPr>
          </a:lstStyle>
          <a:p>
            <a:pPr>
              <a:defRPr/>
            </a:pPr>
            <a:fld id="{DB761401-4029-4F86-A151-96939C8BE348}" type="slidenum">
              <a:rPr lang="en-US"/>
              <a:pPr>
                <a:defRPr/>
              </a:pPr>
              <a:t>‹Nr.›</a:t>
            </a:fld>
            <a:endParaRPr lang="en-US"/>
          </a:p>
        </p:txBody>
      </p:sp>
    </p:spTree>
    <p:extLst>
      <p:ext uri="{BB962C8B-B14F-4D97-AF65-F5344CB8AC3E}">
        <p14:creationId xmlns:p14="http://schemas.microsoft.com/office/powerpoint/2010/main" val="1626741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66040"/>
            <a:ext cx="86868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990600"/>
            <a:ext cx="8686800" cy="5486400"/>
          </a:xfrm>
        </p:spPr>
        <p:txBody>
          <a:bodyPr/>
          <a:lstStyle/>
          <a:p>
            <a:pPr lvl="0"/>
            <a:endParaRPr lang="en-US" noProof="0"/>
          </a:p>
        </p:txBody>
      </p:sp>
      <p:sp>
        <p:nvSpPr>
          <p:cNvPr id="4" name="Date Placeholder 3"/>
          <p:cNvSpPr>
            <a:spLocks noGrp="1"/>
          </p:cNvSpPr>
          <p:nvPr>
            <p:ph type="dt" sz="half" idx="10"/>
          </p:nvPr>
        </p:nvSpPr>
        <p:spPr>
          <a:xfrm>
            <a:off x="76200" y="6553200"/>
            <a:ext cx="2133600" cy="457200"/>
          </a:xfrm>
        </p:spPr>
        <p:txBody>
          <a:bodyPr/>
          <a:lstStyle>
            <a:lvl1pPr>
              <a:defRPr/>
            </a:lvl1pPr>
          </a:lstStyle>
          <a:p>
            <a:pPr>
              <a:defRPr/>
            </a:pPr>
            <a:r>
              <a:rPr lang="en-US" smtClean="0"/>
              <a:t>17 April 2015</a:t>
            </a:r>
            <a:endParaRPr lang="en-US"/>
          </a:p>
        </p:txBody>
      </p:sp>
      <p:sp>
        <p:nvSpPr>
          <p:cNvPr id="5" name="Footer Placeholder 4"/>
          <p:cNvSpPr>
            <a:spLocks noGrp="1"/>
          </p:cNvSpPr>
          <p:nvPr>
            <p:ph type="ftr" sz="quarter" idx="11"/>
          </p:nvPr>
        </p:nvSpPr>
        <p:spPr>
          <a:xfrm>
            <a:off x="1522413" y="6553200"/>
            <a:ext cx="6651625" cy="244475"/>
          </a:xfrm>
        </p:spPr>
        <p:txBody>
          <a:bodyPr/>
          <a:lstStyle>
            <a:lvl1pPr>
              <a:defRPr/>
            </a:lvl1pPr>
          </a:lstStyle>
          <a:p>
            <a:pPr>
              <a:defRPr/>
            </a:pPr>
            <a:r>
              <a:rPr lang="sv-SE" smtClean="0"/>
              <a:t>P. Avella, MPP &amp; HLL</a:t>
            </a:r>
            <a:endParaRPr lang="en-US"/>
          </a:p>
        </p:txBody>
      </p:sp>
      <p:sp>
        <p:nvSpPr>
          <p:cNvPr id="6" name="Slide Number Placeholder 5"/>
          <p:cNvSpPr>
            <a:spLocks noGrp="1"/>
          </p:cNvSpPr>
          <p:nvPr>
            <p:ph type="sldNum" sz="quarter" idx="12"/>
          </p:nvPr>
        </p:nvSpPr>
        <p:spPr>
          <a:xfrm>
            <a:off x="7010400" y="6553200"/>
            <a:ext cx="2133600" cy="457200"/>
          </a:xfrm>
        </p:spPr>
        <p:txBody>
          <a:bodyPr/>
          <a:lstStyle>
            <a:lvl1pPr>
              <a:defRPr/>
            </a:lvl1pPr>
          </a:lstStyle>
          <a:p>
            <a:pPr>
              <a:defRPr/>
            </a:pPr>
            <a:fld id="{8CDCB476-DC73-4B2B-ACDD-CD49DA6AF004}" type="slidenum">
              <a:rPr lang="en-US"/>
              <a:pPr>
                <a:defRPr/>
              </a:pPr>
              <a:t>‹Nr.›</a:t>
            </a:fld>
            <a:endParaRPr lang="en-US"/>
          </a:p>
        </p:txBody>
      </p:sp>
    </p:spTree>
    <p:extLst>
      <p:ext uri="{BB962C8B-B14F-4D97-AF65-F5344CB8AC3E}">
        <p14:creationId xmlns:p14="http://schemas.microsoft.com/office/powerpoint/2010/main" val="1534908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385763" y="188913"/>
            <a:ext cx="7772400" cy="6096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22288" y="1493838"/>
            <a:ext cx="8229600" cy="4525962"/>
          </a:xfrm>
        </p:spPr>
        <p:txBody>
          <a:bodyPr/>
          <a:lstStyle/>
          <a:p>
            <a:endParaRPr lang="de-DE"/>
          </a:p>
        </p:txBody>
      </p:sp>
      <p:sp>
        <p:nvSpPr>
          <p:cNvPr id="4" name="Datumsplatzhalter 3"/>
          <p:cNvSpPr>
            <a:spLocks noGrp="1"/>
          </p:cNvSpPr>
          <p:nvPr>
            <p:ph type="dt" sz="half" idx="10"/>
          </p:nvPr>
        </p:nvSpPr>
        <p:spPr>
          <a:xfrm>
            <a:off x="215900" y="6669088"/>
            <a:ext cx="6192838" cy="188912"/>
          </a:xfrm>
        </p:spPr>
        <p:txBody>
          <a:bodyPr/>
          <a:lstStyle>
            <a:lvl1pPr>
              <a:defRPr smtClean="0"/>
            </a:lvl1pPr>
          </a:lstStyle>
          <a:p>
            <a:pPr>
              <a:defRPr/>
            </a:pPr>
            <a:r>
              <a:rPr lang="en-US" smtClean="0"/>
              <a:t>17 April 2015</a:t>
            </a:r>
            <a:endParaRPr lang="de-DE"/>
          </a:p>
        </p:txBody>
      </p:sp>
      <p:sp>
        <p:nvSpPr>
          <p:cNvPr id="5" name="Fußzeilenplatzhalter 4"/>
          <p:cNvSpPr>
            <a:spLocks noGrp="1"/>
          </p:cNvSpPr>
          <p:nvPr>
            <p:ph type="ftr" sz="quarter" idx="11"/>
          </p:nvPr>
        </p:nvSpPr>
        <p:spPr>
          <a:xfrm>
            <a:off x="6408738" y="6677025"/>
            <a:ext cx="2343150" cy="180975"/>
          </a:xfrm>
        </p:spPr>
        <p:txBody>
          <a:bodyPr/>
          <a:lstStyle>
            <a:lvl1pPr>
              <a:defRPr smtClean="0"/>
            </a:lvl1pPr>
          </a:lstStyle>
          <a:p>
            <a:pPr>
              <a:defRPr/>
            </a:pPr>
            <a:r>
              <a:rPr lang="sv-SE" smtClean="0"/>
              <a:t>P. Avella, MPP &amp; HLL</a:t>
            </a:r>
            <a:endParaRPr lang="de-DE"/>
          </a:p>
        </p:txBody>
      </p:sp>
      <p:sp>
        <p:nvSpPr>
          <p:cNvPr id="6" name="Foliennummernplatzhalter 5"/>
          <p:cNvSpPr>
            <a:spLocks noGrp="1"/>
          </p:cNvSpPr>
          <p:nvPr>
            <p:ph type="sldNum" sz="quarter" idx="12"/>
          </p:nvPr>
        </p:nvSpPr>
        <p:spPr>
          <a:xfrm>
            <a:off x="8229600" y="6638925"/>
            <a:ext cx="914400" cy="219075"/>
          </a:xfrm>
        </p:spPr>
        <p:txBody>
          <a:bodyPr/>
          <a:lstStyle>
            <a:lvl1pPr>
              <a:defRPr smtClean="0"/>
            </a:lvl1pPr>
          </a:lstStyle>
          <a:p>
            <a:pPr>
              <a:defRPr/>
            </a:pPr>
            <a:fld id="{308C090F-89E5-499B-B2FB-C59C6736A28F}" type="slidenum">
              <a:rPr lang="en-US"/>
              <a:pPr>
                <a:defRPr/>
              </a:pPr>
              <a:t>‹Nr.›</a:t>
            </a:fld>
            <a:endParaRPr lang="en-US"/>
          </a:p>
        </p:txBody>
      </p:sp>
    </p:spTree>
    <p:extLst>
      <p:ext uri="{BB962C8B-B14F-4D97-AF65-F5344CB8AC3E}">
        <p14:creationId xmlns:p14="http://schemas.microsoft.com/office/powerpoint/2010/main" val="1060362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85763" y="188913"/>
            <a:ext cx="7772400" cy="609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22288" y="1493838"/>
            <a:ext cx="4038600" cy="45259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13288" y="1493838"/>
            <a:ext cx="4038600" cy="45259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215900" y="6669088"/>
            <a:ext cx="6192838" cy="188912"/>
          </a:xfrm>
        </p:spPr>
        <p:txBody>
          <a:bodyPr/>
          <a:lstStyle>
            <a:lvl1pPr>
              <a:defRPr smtClean="0"/>
            </a:lvl1pPr>
          </a:lstStyle>
          <a:p>
            <a:pPr>
              <a:defRPr/>
            </a:pPr>
            <a:r>
              <a:rPr lang="en-US" smtClean="0"/>
              <a:t>17 April 2015</a:t>
            </a:r>
            <a:endParaRPr lang="de-DE"/>
          </a:p>
        </p:txBody>
      </p:sp>
      <p:sp>
        <p:nvSpPr>
          <p:cNvPr id="6" name="Fußzeilenplatzhalter 5"/>
          <p:cNvSpPr>
            <a:spLocks noGrp="1"/>
          </p:cNvSpPr>
          <p:nvPr>
            <p:ph type="ftr" sz="quarter" idx="11"/>
          </p:nvPr>
        </p:nvSpPr>
        <p:spPr>
          <a:xfrm>
            <a:off x="6408738" y="6677025"/>
            <a:ext cx="2343150" cy="180975"/>
          </a:xfrm>
        </p:spPr>
        <p:txBody>
          <a:bodyPr/>
          <a:lstStyle>
            <a:lvl1pPr>
              <a:defRPr smtClean="0"/>
            </a:lvl1pPr>
          </a:lstStyle>
          <a:p>
            <a:pPr>
              <a:defRPr/>
            </a:pPr>
            <a:r>
              <a:rPr lang="sv-SE" smtClean="0"/>
              <a:t>P. Avella, MPP &amp; HLL</a:t>
            </a:r>
            <a:endParaRPr lang="de-DE"/>
          </a:p>
        </p:txBody>
      </p:sp>
      <p:sp>
        <p:nvSpPr>
          <p:cNvPr id="7" name="Foliennummernplatzhalter 6"/>
          <p:cNvSpPr>
            <a:spLocks noGrp="1"/>
          </p:cNvSpPr>
          <p:nvPr>
            <p:ph type="sldNum" sz="quarter" idx="12"/>
          </p:nvPr>
        </p:nvSpPr>
        <p:spPr>
          <a:xfrm>
            <a:off x="8229600" y="6638925"/>
            <a:ext cx="914400" cy="219075"/>
          </a:xfrm>
        </p:spPr>
        <p:txBody>
          <a:bodyPr/>
          <a:lstStyle>
            <a:lvl1pPr>
              <a:defRPr smtClean="0"/>
            </a:lvl1pPr>
          </a:lstStyle>
          <a:p>
            <a:pPr>
              <a:defRPr/>
            </a:pPr>
            <a:fld id="{521755FE-CDAE-4721-A866-B28755D0AF3A}" type="slidenum">
              <a:rPr lang="en-US"/>
              <a:pPr>
                <a:defRPr/>
              </a:pPr>
              <a:t>‹Nr.›</a:t>
            </a:fld>
            <a:endParaRPr lang="en-US"/>
          </a:p>
        </p:txBody>
      </p:sp>
    </p:spTree>
    <p:extLst>
      <p:ext uri="{BB962C8B-B14F-4D97-AF65-F5344CB8AC3E}">
        <p14:creationId xmlns:p14="http://schemas.microsoft.com/office/powerpoint/2010/main" val="2655232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GB"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5" name="TextBox 4"/>
          <p:cNvSpPr txBox="1"/>
          <p:nvPr/>
        </p:nvSpPr>
        <p:spPr>
          <a:xfrm>
            <a:off x="437444" y="6745111"/>
            <a:ext cx="184666" cy="307777"/>
          </a:xfrm>
          <a:prstGeom prst="rect">
            <a:avLst/>
          </a:prstGeom>
          <a:noFill/>
        </p:spPr>
        <p:txBody>
          <a:bodyPr wrap="none" rtlCol="0">
            <a:spAutoFit/>
          </a:bodyPr>
          <a:lstStyle/>
          <a:p>
            <a:endParaRPr lang="en-GB"/>
          </a:p>
        </p:txBody>
      </p:sp>
      <p:pic>
        <p:nvPicPr>
          <p:cNvPr id="6" name="Picture 16" descr="MPP_os_logo_cmy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117475"/>
            <a:ext cx="15303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7601"/>
            <a:ext cx="8229600" cy="5428342"/>
          </a:xfrm>
        </p:spPr>
        <p:txBody>
          <a:bodyPr/>
          <a:lstStyle>
            <a:lvl1pPr>
              <a:defRPr sz="2800"/>
            </a:lvl1pPr>
            <a:lvl2pPr>
              <a:defRPr sz="2400"/>
            </a:lvl2pPr>
            <a:lvl3pPr>
              <a:defRPr sz="20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Text Placeholder 12"/>
          <p:cNvSpPr>
            <a:spLocks noGrp="1"/>
          </p:cNvSpPr>
          <p:nvPr>
            <p:ph type="body" sz="quarter" idx="10"/>
          </p:nvPr>
        </p:nvSpPr>
        <p:spPr>
          <a:xfrm>
            <a:off x="471715" y="239033"/>
            <a:ext cx="7532914" cy="566511"/>
          </a:xfrm>
        </p:spPr>
        <p:txBody>
          <a:bodyPr>
            <a:normAutofit/>
          </a:bodyPr>
          <a:lstStyle>
            <a:lvl1pPr>
              <a:buNone/>
              <a:defRPr sz="2800"/>
            </a:lvl1pPr>
            <a:lvl2pPr>
              <a:defRPr sz="2800"/>
            </a:lvl2pPr>
          </a:lstStyle>
          <a:p>
            <a:pPr lvl="0"/>
            <a:r>
              <a:rPr lang="en-GB" smtClean="0"/>
              <a:t>Click to edit Master text styles</a:t>
            </a:r>
          </a:p>
          <a:p>
            <a:pPr lvl="1"/>
            <a:r>
              <a:rPr lang="en-GB" smtClean="0"/>
              <a:t>Second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latin typeface="Arial" pitchFamily="34" charset="0"/>
                <a:cs typeface="Arial" pitchFamily="34" charset="0"/>
              </a:defRPr>
            </a:lvl1pPr>
          </a:lstStyle>
          <a:p>
            <a:r>
              <a:rPr lang="en-GB"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0" name="Text Placeholder 12"/>
          <p:cNvSpPr>
            <a:spLocks noGrp="1"/>
          </p:cNvSpPr>
          <p:nvPr>
            <p:ph type="body" sz="quarter" idx="10"/>
          </p:nvPr>
        </p:nvSpPr>
        <p:spPr>
          <a:xfrm>
            <a:off x="471715" y="239033"/>
            <a:ext cx="7532914" cy="566511"/>
          </a:xfrm>
        </p:spPr>
        <p:txBody>
          <a:bodyPr/>
          <a:lstStyle>
            <a:lvl1pPr>
              <a:buNone/>
              <a:defRPr/>
            </a:lvl1pPr>
          </a:lstStyle>
          <a:p>
            <a:pPr lvl="0"/>
            <a:r>
              <a:rPr lang="en-GB" smtClean="0"/>
              <a:t>Click to edit Master text styles</a:t>
            </a:r>
          </a:p>
          <a:p>
            <a:pPr lvl="1"/>
            <a:r>
              <a:rPr lang="en-GB" smtClean="0"/>
              <a:t>Second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6" name="Rectangle 14"/>
          <p:cNvSpPr>
            <a:spLocks noGrp="1" noChangeArrowheads="1"/>
          </p:cNvSpPr>
          <p:nvPr>
            <p:ph type="sldNum" sz="quarter" idx="12"/>
          </p:nvPr>
        </p:nvSpPr>
        <p:spPr>
          <a:ln/>
        </p:spPr>
        <p:txBody>
          <a:bodyPr/>
          <a:lstStyle>
            <a:lvl1pPr>
              <a:defRPr/>
            </a:lvl1pPr>
          </a:lstStyle>
          <a:p>
            <a:pPr>
              <a:defRPr/>
            </a:pPr>
            <a:fld id="{AB24BF3B-B04A-485F-A78A-C09F059E71C9}" type="slidenum">
              <a:rPr lang="en-US"/>
              <a:pPr>
                <a:defRPr/>
              </a:pPr>
              <a:t>‹Nr.›</a:t>
            </a:fld>
            <a:endParaRPr lang="en-US"/>
          </a:p>
        </p:txBody>
      </p:sp>
    </p:spTree>
    <p:extLst>
      <p:ext uri="{BB962C8B-B14F-4D97-AF65-F5344CB8AC3E}">
        <p14:creationId xmlns:p14="http://schemas.microsoft.com/office/powerpoint/2010/main" val="215636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9243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741714"/>
            <a:ext cx="4040188" cy="48405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5025" y="109969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1748971"/>
            <a:ext cx="4041775" cy="4833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Rectangle 5"/>
          <p:cNvSpPr txBox="1">
            <a:spLocks noChangeArrowheads="1"/>
          </p:cNvSpPr>
          <p:nvPr/>
        </p:nvSpPr>
        <p:spPr bwMode="auto">
          <a:xfrm>
            <a:off x="385763" y="188913"/>
            <a:ext cx="7772400" cy="609600"/>
          </a:xfrm>
          <a:prstGeom prst="rect">
            <a:avLst/>
          </a:prstGeom>
          <a:noFill/>
          <a:ln w="9525">
            <a:noFill/>
            <a:miter lim="800000"/>
            <a:headEnd/>
            <a:tailEnd/>
          </a:ln>
        </p:spPr>
        <p:txBody>
          <a:bodyPr vert="horz" wrap="square" lIns="64008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DE" sz="3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13" name="Text Placeholder 12"/>
          <p:cNvSpPr>
            <a:spLocks noGrp="1"/>
          </p:cNvSpPr>
          <p:nvPr>
            <p:ph type="body" sz="quarter" idx="10"/>
          </p:nvPr>
        </p:nvSpPr>
        <p:spPr>
          <a:xfrm>
            <a:off x="471715" y="239033"/>
            <a:ext cx="7532914" cy="566511"/>
          </a:xfrm>
        </p:spPr>
        <p:txBody>
          <a:bodyPr>
            <a:normAutofit/>
          </a:bodyPr>
          <a:lstStyle>
            <a:lvl1pPr>
              <a:buNone/>
              <a:defRPr sz="2800"/>
            </a:lvl1pPr>
            <a:lvl2pPr>
              <a:defRPr sz="2800"/>
            </a:lvl2pPr>
          </a:lstStyle>
          <a:p>
            <a:pPr lvl="0"/>
            <a:r>
              <a:rPr lang="en-GB" smtClean="0"/>
              <a:t>Click to edit Master text styles</a:t>
            </a:r>
          </a:p>
          <a:p>
            <a:pPr lvl="1"/>
            <a:r>
              <a:rPr lang="en-GB" smtClean="0"/>
              <a:t>Second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Text Placeholder 12"/>
          <p:cNvSpPr>
            <a:spLocks noGrp="1"/>
          </p:cNvSpPr>
          <p:nvPr>
            <p:ph type="body" sz="quarter" idx="10"/>
          </p:nvPr>
        </p:nvSpPr>
        <p:spPr>
          <a:xfrm>
            <a:off x="471715" y="239033"/>
            <a:ext cx="7532914" cy="566511"/>
          </a:xfrm>
        </p:spPr>
        <p:txBody>
          <a:bodyPr/>
          <a:lstStyle>
            <a:lvl1pPr>
              <a:buNone/>
              <a:defRPr/>
            </a:lvl1pPr>
          </a:lstStyle>
          <a:p>
            <a:pPr lvl="0"/>
            <a:r>
              <a:rPr lang="en-GB" smtClean="0"/>
              <a:t>Click to edit Master text styles</a:t>
            </a:r>
          </a:p>
          <a:p>
            <a:pPr lvl="1"/>
            <a:r>
              <a:rPr lang="en-GB" smtClean="0"/>
              <a:t>Second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7" name="Footer Placeholder 9"/>
          <p:cNvSpPr>
            <a:spLocks noGrp="1"/>
          </p:cNvSpPr>
          <p:nvPr>
            <p:ph type="ftr" sz="quarter" idx="4294967295"/>
          </p:nvPr>
        </p:nvSpPr>
        <p:spPr>
          <a:xfrm>
            <a:off x="7077075" y="6677025"/>
            <a:ext cx="2546350" cy="180975"/>
          </a:xfrm>
          <a:prstGeom prst="rect">
            <a:avLst/>
          </a:prstGeom>
          <a:noFill/>
        </p:spPr>
        <p:txBody>
          <a:bodyPr/>
          <a:lstStyle/>
          <a:p>
            <a:pPr>
              <a:defRPr/>
            </a:pPr>
            <a:r>
              <a:rPr lang="sv-SE" smtClean="0"/>
              <a:t>P. Avella, MPP &amp; HLL</a:t>
            </a:r>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5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79388" y="6669088"/>
            <a:ext cx="3311525" cy="188912"/>
          </a:xfrm>
          <a:prstGeom prst="rect">
            <a:avLst/>
          </a:prstGeom>
        </p:spPr>
        <p:txBody>
          <a:bodyPr/>
          <a:lstStyle>
            <a:lvl1pPr>
              <a:defRPr smtClean="0"/>
            </a:lvl1pPr>
          </a:lstStyle>
          <a:p>
            <a:pPr>
              <a:defRPr/>
            </a:pPr>
            <a:r>
              <a:rPr lang="en-US"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‹Nr.›</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79388" y="6669088"/>
            <a:ext cx="3311525" cy="188912"/>
          </a:xfrm>
          <a:prstGeom prst="rect">
            <a:avLst/>
          </a:prstGeom>
        </p:spPr>
        <p:txBody>
          <a:bodyPr/>
          <a:lstStyle>
            <a:lvl1pPr>
              <a:defRPr/>
            </a:lvl1pPr>
          </a:lstStyle>
          <a:p>
            <a:pPr>
              <a:defRPr/>
            </a:pPr>
            <a:r>
              <a:rPr lang="en-US"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‹Nr.›</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63675" y="136525"/>
            <a:ext cx="7543800" cy="757238"/>
          </a:xfrm>
          <a:prstGeom prst="rect">
            <a:avLst/>
          </a:prstGeom>
        </p:spPr>
        <p:txBody>
          <a:bodyPr/>
          <a:lstStyle/>
          <a:p>
            <a:r>
              <a:rPr lang="en-GB" smtClean="0"/>
              <a:t>Click to edit Master title style</a:t>
            </a:r>
            <a:endParaRPr lang="de-DE"/>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a:p>
        </p:txBody>
      </p:sp>
      <p:sp>
        <p:nvSpPr>
          <p:cNvPr id="4" name="Rectangle 7"/>
          <p:cNvSpPr>
            <a:spLocks noGrp="1" noChangeArrowheads="1"/>
          </p:cNvSpPr>
          <p:nvPr>
            <p:ph type="dt" sz="half" idx="10"/>
          </p:nvPr>
        </p:nvSpPr>
        <p:spPr>
          <a:xfrm>
            <a:off x="0" y="5616575"/>
            <a:ext cx="1371600" cy="692150"/>
          </a:xfrm>
          <a:prstGeom prst="rect">
            <a:avLst/>
          </a:prstGeom>
          <a:ln/>
        </p:spPr>
        <p:txBody>
          <a:bodyPr/>
          <a:lstStyle>
            <a:lvl1pPr>
              <a:defRPr/>
            </a:lvl1pPr>
          </a:lstStyle>
          <a:p>
            <a:pPr>
              <a:defRPr/>
            </a:pPr>
            <a:r>
              <a:rPr lang="en-US" smtClean="0"/>
              <a:t>17 April 2015</a:t>
            </a:r>
            <a:endParaRPr lang="de-DE"/>
          </a:p>
        </p:txBody>
      </p:sp>
      <p:sp>
        <p:nvSpPr>
          <p:cNvPr id="5" name="Rectangle 11"/>
          <p:cNvSpPr>
            <a:spLocks noGrp="1" noChangeArrowheads="1"/>
          </p:cNvSpPr>
          <p:nvPr>
            <p:ph type="sldNum" sz="quarter" idx="11"/>
          </p:nvPr>
        </p:nvSpPr>
        <p:spPr>
          <a:xfrm>
            <a:off x="0" y="6381750"/>
            <a:ext cx="1331913" cy="476250"/>
          </a:xfrm>
          <a:prstGeom prst="rect">
            <a:avLst/>
          </a:prstGeom>
          <a:ln/>
        </p:spPr>
        <p:txBody>
          <a:bodyPr/>
          <a:lstStyle>
            <a:lvl1pPr>
              <a:defRPr/>
            </a:lvl1pPr>
          </a:lstStyle>
          <a:p>
            <a:pPr>
              <a:defRPr/>
            </a:pPr>
            <a:fld id="{3DE7E4C8-7EF0-46C7-A5CA-92130283E299}" type="slidenum">
              <a:rPr lang="en-US" smtClean="0"/>
              <a:pPr>
                <a:defRPr/>
              </a:pPr>
              <a:t>‹Nr.›</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6" name="Rectangle 14"/>
          <p:cNvSpPr>
            <a:spLocks noGrp="1" noChangeArrowheads="1"/>
          </p:cNvSpPr>
          <p:nvPr>
            <p:ph type="sldNum" sz="quarter" idx="12"/>
          </p:nvPr>
        </p:nvSpPr>
        <p:spPr>
          <a:ln/>
        </p:spPr>
        <p:txBody>
          <a:bodyPr/>
          <a:lstStyle>
            <a:lvl1pPr>
              <a:defRPr/>
            </a:lvl1pPr>
          </a:lstStyle>
          <a:p>
            <a:pPr>
              <a:defRPr/>
            </a:pPr>
            <a:fld id="{DDA4E622-CA3A-4EFE-AC73-92FF8097AE81}" type="slidenum">
              <a:rPr lang="en-US"/>
              <a:pPr>
                <a:defRPr/>
              </a:pPr>
              <a:t>‹Nr.›</a:t>
            </a:fld>
            <a:endParaRPr lang="en-US"/>
          </a:p>
        </p:txBody>
      </p:sp>
    </p:spTree>
    <p:extLst>
      <p:ext uri="{BB962C8B-B14F-4D97-AF65-F5344CB8AC3E}">
        <p14:creationId xmlns:p14="http://schemas.microsoft.com/office/powerpoint/2010/main" val="3317213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s-ES"/>
          </a:p>
        </p:txBody>
      </p:sp>
      <p:sp>
        <p:nvSpPr>
          <p:cNvPr id="3" name="Rectangle 9"/>
          <p:cNvSpPr>
            <a:spLocks noGrp="1" noChangeArrowheads="1"/>
          </p:cNvSpPr>
          <p:nvPr>
            <p:ph type="dt" sz="half" idx="10"/>
          </p:nvPr>
        </p:nvSpPr>
        <p:spPr>
          <a:xfrm>
            <a:off x="431800" y="6669088"/>
            <a:ext cx="3311525" cy="188912"/>
          </a:xfrm>
          <a:prstGeom prst="rect">
            <a:avLst/>
          </a:prstGeom>
        </p:spPr>
        <p:txBody>
          <a:bodyPr/>
          <a:lstStyle>
            <a:lvl1pPr eaLnBrk="1" fontAlgn="auto" hangingPunct="1">
              <a:spcAft>
                <a:spcPts val="0"/>
              </a:spcAft>
              <a:defRPr/>
            </a:lvl1pPr>
          </a:lstStyle>
          <a:p>
            <a:pPr>
              <a:defRPr/>
            </a:pPr>
            <a:r>
              <a:rPr lang="en-US"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p:spPr>
        <p:txBody>
          <a:bodyPr/>
          <a:lstStyle>
            <a:lvl1pPr eaLnBrk="1" fontAlgn="auto" hangingPunct="1">
              <a:spcAft>
                <a:spcPts val="0"/>
              </a:spcAft>
              <a:defRPr/>
            </a:lvl1pPr>
          </a:lstStyle>
          <a:p>
            <a:pPr>
              <a:defRPr/>
            </a:pPr>
            <a:r>
              <a:rPr lang="sv-SE" smtClean="0"/>
              <a:t>P. Avella, MPP &amp; HLL</a:t>
            </a:r>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79388" y="6669088"/>
            <a:ext cx="3311525" cy="188912"/>
          </a:xfrm>
          <a:prstGeom prst="rect">
            <a:avLst/>
          </a:prstGeom>
        </p:spPr>
        <p:txBody>
          <a:bodyPr/>
          <a:lstStyle>
            <a:lvl1pPr>
              <a:defRPr/>
            </a:lvl1pPr>
          </a:lstStyle>
          <a:p>
            <a:pPr>
              <a:defRPr/>
            </a:pPr>
            <a:r>
              <a:rPr lang="en-US"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‹Nr.›</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47638" y="6669088"/>
            <a:ext cx="3311525" cy="188912"/>
          </a:xfrm>
          <a:prstGeom prst="rect">
            <a:avLst/>
          </a:prstGeom>
          <a:ln/>
        </p:spPr>
        <p:txBody>
          <a:bodyPr/>
          <a:lstStyle>
            <a:lvl1pPr>
              <a:defRPr/>
            </a:lvl1pPr>
          </a:lstStyle>
          <a:p>
            <a:pPr>
              <a:defRPr/>
            </a:pPr>
            <a:r>
              <a:rPr lang="en-US"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a:ln/>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‹Nr.›</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4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47638" y="6669088"/>
            <a:ext cx="3311525" cy="188912"/>
          </a:xfrm>
          <a:prstGeom prst="rect">
            <a:avLst/>
          </a:prstGeom>
          <a:ln/>
        </p:spPr>
        <p:txBody>
          <a:bodyPr/>
          <a:lstStyle>
            <a:lvl1pPr>
              <a:defRPr/>
            </a:lvl1pPr>
          </a:lstStyle>
          <a:p>
            <a:pPr>
              <a:defRPr/>
            </a:pPr>
            <a:r>
              <a:rPr lang="en-US"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a:ln/>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‹Nr.›</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6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47638" y="6669088"/>
            <a:ext cx="3311525" cy="188912"/>
          </a:xfrm>
          <a:prstGeom prst="rect">
            <a:avLst/>
          </a:prstGeom>
          <a:ln/>
        </p:spPr>
        <p:txBody>
          <a:bodyPr/>
          <a:lstStyle>
            <a:lvl1pPr>
              <a:defRPr/>
            </a:lvl1pPr>
          </a:lstStyle>
          <a:p>
            <a:pPr>
              <a:defRPr/>
            </a:pPr>
            <a:r>
              <a:rPr lang="en-US"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a:ln/>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‹Nr.›</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7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47638" y="6669088"/>
            <a:ext cx="3311525" cy="188912"/>
          </a:xfrm>
          <a:prstGeom prst="rect">
            <a:avLst/>
          </a:prstGeom>
          <a:ln/>
        </p:spPr>
        <p:txBody>
          <a:bodyPr/>
          <a:lstStyle>
            <a:lvl1pPr>
              <a:defRPr/>
            </a:lvl1pPr>
          </a:lstStyle>
          <a:p>
            <a:pPr>
              <a:defRPr/>
            </a:pPr>
            <a:r>
              <a:rPr lang="en-US"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a:ln/>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‹Nr.›</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8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47638" y="6669088"/>
            <a:ext cx="3311525" cy="188912"/>
          </a:xfrm>
          <a:prstGeom prst="rect">
            <a:avLst/>
          </a:prstGeom>
          <a:ln/>
        </p:spPr>
        <p:txBody>
          <a:bodyPr/>
          <a:lstStyle>
            <a:lvl1pPr>
              <a:defRPr/>
            </a:lvl1pPr>
          </a:lstStyle>
          <a:p>
            <a:pPr>
              <a:defRPr/>
            </a:pPr>
            <a:r>
              <a:rPr lang="en-US"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a:ln/>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‹Nr.›</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9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47638" y="6669088"/>
            <a:ext cx="3311525" cy="188912"/>
          </a:xfrm>
          <a:prstGeom prst="rect">
            <a:avLst/>
          </a:prstGeom>
          <a:ln/>
        </p:spPr>
        <p:txBody>
          <a:bodyPr/>
          <a:lstStyle>
            <a:lvl1pPr>
              <a:defRPr/>
            </a:lvl1pPr>
          </a:lstStyle>
          <a:p>
            <a:pPr>
              <a:defRPr/>
            </a:pPr>
            <a:r>
              <a:rPr lang="en-US"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a:ln/>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‹Nr.›</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215900" y="6669088"/>
            <a:ext cx="6192838" cy="188912"/>
          </a:xfrm>
          <a:prstGeom prst="rect">
            <a:avLst/>
          </a:prstGeom>
          <a:ln/>
        </p:spPr>
        <p:txBody>
          <a:bodyPr/>
          <a:lstStyle>
            <a:lvl1pPr>
              <a:defRPr/>
            </a:lvl1pPr>
          </a:lstStyle>
          <a:p>
            <a:pPr>
              <a:defRPr/>
            </a:pPr>
            <a:r>
              <a:rPr lang="en-US" smtClean="0"/>
              <a:t>17 April 2015</a:t>
            </a:r>
            <a:endParaRPr lang="de-DE"/>
          </a:p>
        </p:txBody>
      </p:sp>
      <p:sp>
        <p:nvSpPr>
          <p:cNvPr id="3" name="Rectangle 10"/>
          <p:cNvSpPr>
            <a:spLocks noGrp="1" noChangeArrowheads="1"/>
          </p:cNvSpPr>
          <p:nvPr>
            <p:ph type="ftr" sz="quarter" idx="11"/>
          </p:nvPr>
        </p:nvSpPr>
        <p:spPr>
          <a:xfrm>
            <a:off x="6408738" y="6677025"/>
            <a:ext cx="2343150" cy="180975"/>
          </a:xfrm>
          <a:prstGeom prst="rect">
            <a:avLst/>
          </a:prstGeom>
          <a:ln/>
        </p:spPr>
        <p:txBody>
          <a:bodyPr/>
          <a:lstStyle>
            <a:lvl1pPr>
              <a:defRPr/>
            </a:lvl1pPr>
          </a:lstStyle>
          <a:p>
            <a:pPr>
              <a:defRPr/>
            </a:pPr>
            <a:r>
              <a:rPr lang="sv-SE" smtClean="0"/>
              <a:t>P. Avella, MPP &amp; HLL</a:t>
            </a:r>
            <a:endParaRPr lang="de-DE"/>
          </a:p>
        </p:txBody>
      </p:sp>
      <p:sp>
        <p:nvSpPr>
          <p:cNvPr id="4" name="Rectangle 14"/>
          <p:cNvSpPr>
            <a:spLocks noGrp="1" noChangeArrowheads="1"/>
          </p:cNvSpPr>
          <p:nvPr>
            <p:ph type="sldNum" sz="quarter" idx="12"/>
          </p:nvPr>
        </p:nvSpPr>
        <p:spPr>
          <a:xfrm>
            <a:off x="8229600" y="6638925"/>
            <a:ext cx="914400" cy="219075"/>
          </a:xfrm>
          <a:prstGeom prst="rect">
            <a:avLst/>
          </a:prstGeom>
          <a:ln/>
        </p:spPr>
        <p:txBody>
          <a:bodyPr/>
          <a:lstStyle>
            <a:lvl1pPr>
              <a:defRPr/>
            </a:lvl1pPr>
          </a:lstStyle>
          <a:p>
            <a:pPr>
              <a:defRPr/>
            </a:pPr>
            <a:fld id="{9AC41A7A-08A7-4E1B-8BBC-A0FB74A0B89E}" type="slidenum">
              <a:rPr lang="en-US"/>
              <a:pPr>
                <a:defRPr/>
              </a:pPr>
              <a:t>‹Nr.›</a:t>
            </a:fld>
            <a:endParaRPr lang="en-US"/>
          </a:p>
        </p:txBody>
      </p:sp>
    </p:spTree>
    <p:extLst>
      <p:ext uri="{BB962C8B-B14F-4D97-AF65-F5344CB8AC3E}">
        <p14:creationId xmlns:p14="http://schemas.microsoft.com/office/powerpoint/2010/main" val="3175067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19063" y="0"/>
            <a:ext cx="133350" cy="6669088"/>
          </a:xfrm>
          <a:prstGeom prst="rect">
            <a:avLst/>
          </a:prstGeom>
          <a:solidFill>
            <a:srgbClr val="C9DBD8"/>
          </a:solidFill>
          <a:ln w="9525">
            <a:solidFill>
              <a:srgbClr val="C9DBD8"/>
            </a:solidFill>
            <a:miter lim="800000"/>
            <a:headEnd/>
            <a:tailEnd/>
          </a:ln>
          <a:effectLst/>
        </p:spPr>
        <p:txBody>
          <a:bodyPr wrap="none" anchor="ctr"/>
          <a:lstStyle/>
          <a:p>
            <a:pPr algn="ctr" eaLnBrk="0" hangingPunct="0">
              <a:spcBef>
                <a:spcPct val="50000"/>
              </a:spcBef>
              <a:defRPr/>
            </a:pPr>
            <a:endParaRPr lang="en-US"/>
          </a:p>
        </p:txBody>
      </p:sp>
      <p:sp>
        <p:nvSpPr>
          <p:cNvPr id="5" name="Rectangle 3"/>
          <p:cNvSpPr>
            <a:spLocks noChangeArrowheads="1"/>
          </p:cNvSpPr>
          <p:nvPr/>
        </p:nvSpPr>
        <p:spPr bwMode="auto">
          <a:xfrm>
            <a:off x="252413" y="0"/>
            <a:ext cx="131762" cy="6858000"/>
          </a:xfrm>
          <a:prstGeom prst="rect">
            <a:avLst/>
          </a:prstGeom>
          <a:solidFill>
            <a:srgbClr val="E6F2F2"/>
          </a:solidFill>
          <a:ln w="9525">
            <a:solidFill>
              <a:srgbClr val="E6F2F2"/>
            </a:solidFill>
            <a:miter lim="800000"/>
            <a:headEnd/>
            <a:tailEnd/>
          </a:ln>
          <a:effectLst/>
        </p:spPr>
        <p:txBody>
          <a:bodyPr wrap="none" anchor="ctr"/>
          <a:lstStyle/>
          <a:p>
            <a:pPr algn="ctr" eaLnBrk="0" hangingPunct="0">
              <a:spcBef>
                <a:spcPct val="50000"/>
              </a:spcBef>
              <a:defRPr/>
            </a:pPr>
            <a:endParaRPr lang="en-US"/>
          </a:p>
        </p:txBody>
      </p:sp>
      <p:sp>
        <p:nvSpPr>
          <p:cNvPr id="6" name="Rectangle 4"/>
          <p:cNvSpPr>
            <a:spLocks noChangeArrowheads="1"/>
          </p:cNvSpPr>
          <p:nvPr/>
        </p:nvSpPr>
        <p:spPr bwMode="auto">
          <a:xfrm>
            <a:off x="0" y="6669088"/>
            <a:ext cx="9144000" cy="215900"/>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p>
        </p:txBody>
      </p:sp>
      <p:sp>
        <p:nvSpPr>
          <p:cNvPr id="7" name="Rectangle 6"/>
          <p:cNvSpPr>
            <a:spLocks noChangeArrowheads="1"/>
          </p:cNvSpPr>
          <p:nvPr/>
        </p:nvSpPr>
        <p:spPr bwMode="auto">
          <a:xfrm>
            <a:off x="0" y="0"/>
            <a:ext cx="119063" cy="6669088"/>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p>
        </p:txBody>
      </p:sp>
      <p:sp>
        <p:nvSpPr>
          <p:cNvPr id="8" name="Rectangle 7"/>
          <p:cNvSpPr>
            <a:spLocks noChangeArrowheads="1"/>
          </p:cNvSpPr>
          <p:nvPr/>
        </p:nvSpPr>
        <p:spPr bwMode="auto">
          <a:xfrm>
            <a:off x="0" y="-26988"/>
            <a:ext cx="9144000" cy="142876"/>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p>
        </p:txBody>
      </p:sp>
      <p:pic>
        <p:nvPicPr>
          <p:cNvPr id="9" name="Picture 12" descr="hll-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42875"/>
            <a:ext cx="19208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MPP_os_logo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7475"/>
            <a:ext cx="15303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29" name="Rectangle 5"/>
          <p:cNvSpPr>
            <a:spLocks noGrp="1" noChangeArrowheads="1"/>
          </p:cNvSpPr>
          <p:nvPr>
            <p:ph type="ctrTitle"/>
          </p:nvPr>
        </p:nvSpPr>
        <p:spPr>
          <a:xfrm>
            <a:off x="685800" y="2130425"/>
            <a:ext cx="7772400" cy="1470025"/>
          </a:xfrm>
        </p:spPr>
        <p:txBody>
          <a:bodyPr/>
          <a:lstStyle>
            <a:lvl1pPr algn="ctr">
              <a:defRPr/>
            </a:lvl1pPr>
          </a:lstStyle>
          <a:p>
            <a:r>
              <a:rPr lang="en-GB" smtClean="0"/>
              <a:t>Click to edit Master title style</a:t>
            </a:r>
            <a:endParaRPr lang="en-US" dirty="0"/>
          </a:p>
        </p:txBody>
      </p:sp>
      <p:sp>
        <p:nvSpPr>
          <p:cNvPr id="1639435" name="Rectangle 11"/>
          <p:cNvSpPr>
            <a:spLocks noGrp="1" noChangeArrowheads="1"/>
          </p:cNvSpPr>
          <p:nvPr>
            <p:ph type="subTitle" idx="1"/>
          </p:nvPr>
        </p:nvSpPr>
        <p:spPr>
          <a:xfrm>
            <a:off x="1371600" y="4664075"/>
            <a:ext cx="6400800" cy="1285875"/>
          </a:xfrm>
        </p:spPr>
        <p:txBody>
          <a:bodyPr/>
          <a:lstStyle>
            <a:lvl1pPr marL="0" indent="0" algn="ctr">
              <a:defRPr/>
            </a:lvl1pPr>
          </a:lstStyle>
          <a:p>
            <a:r>
              <a:rPr lang="en-GB" smtClean="0"/>
              <a:t>Click to edit Master subtitle style</a:t>
            </a:r>
            <a:endParaRPr lang="en-US"/>
          </a:p>
        </p:txBody>
      </p:sp>
      <p:sp>
        <p:nvSpPr>
          <p:cNvPr id="11" name="Rectangle 9"/>
          <p:cNvSpPr>
            <a:spLocks noGrp="1" noChangeArrowheads="1"/>
          </p:cNvSpPr>
          <p:nvPr>
            <p:ph type="dt" sz="half" idx="10"/>
          </p:nvPr>
        </p:nvSpPr>
        <p:spPr>
          <a:xfrm>
            <a:off x="457200" y="6245225"/>
            <a:ext cx="2133600" cy="476250"/>
          </a:xfrm>
        </p:spPr>
        <p:txBody>
          <a:bodyPr/>
          <a:lstStyle>
            <a:lvl1pPr>
              <a:defRPr/>
            </a:lvl1pPr>
          </a:lstStyle>
          <a:p>
            <a:pPr>
              <a:defRPr/>
            </a:pPr>
            <a:r>
              <a:rPr lang="en-US" smtClean="0"/>
              <a:t>17 April 2015</a:t>
            </a:r>
            <a:endParaRPr lang="de-DE"/>
          </a:p>
        </p:txBody>
      </p:sp>
      <p:sp>
        <p:nvSpPr>
          <p:cNvPr id="12" name="Rectangle 10"/>
          <p:cNvSpPr>
            <a:spLocks noGrp="1" noChangeArrowheads="1"/>
          </p:cNvSpPr>
          <p:nvPr>
            <p:ph type="ftr" sz="quarter" idx="11"/>
          </p:nvPr>
        </p:nvSpPr>
        <p:spPr>
          <a:xfrm>
            <a:off x="3124200" y="6245225"/>
            <a:ext cx="2895600" cy="476250"/>
          </a:xfrm>
        </p:spPr>
        <p:txBody>
          <a:bodyPr/>
          <a:lstStyle>
            <a:lvl1pPr>
              <a:defRPr/>
            </a:lvl1pPr>
          </a:lstStyle>
          <a:p>
            <a:pPr>
              <a:defRPr/>
            </a:pPr>
            <a:r>
              <a:rPr lang="sv-SE" smtClean="0"/>
              <a:t>P. Avella, MPP &amp; HLL</a:t>
            </a:r>
            <a:endParaRPr lang="de-DE" dirty="0"/>
          </a:p>
        </p:txBody>
      </p:sp>
      <p:sp>
        <p:nvSpPr>
          <p:cNvPr id="13" name="Rectangle 14"/>
          <p:cNvSpPr>
            <a:spLocks noGrp="1" noChangeArrowheads="1"/>
          </p:cNvSpPr>
          <p:nvPr>
            <p:ph type="sldNum" sz="quarter" idx="12"/>
          </p:nvPr>
        </p:nvSpPr>
        <p:spPr>
          <a:xfrm>
            <a:off x="6553200" y="6245225"/>
            <a:ext cx="2133600" cy="476250"/>
          </a:xfrm>
        </p:spPr>
        <p:txBody>
          <a:bodyPr/>
          <a:lstStyle>
            <a:lvl1pPr>
              <a:defRPr/>
            </a:lvl1pPr>
          </a:lstStyle>
          <a:p>
            <a:pPr>
              <a:defRPr/>
            </a:pPr>
            <a:fld id="{162BEFA3-AC85-4731-B519-8F92E713A5F4}" type="slidenum">
              <a:rPr lang="en-US"/>
              <a:pPr>
                <a:defRPr/>
              </a:pPr>
              <a:t>‹Nr.›</a:t>
            </a:fld>
            <a:endParaRPr lang="en-US"/>
          </a:p>
        </p:txBody>
      </p:sp>
      <p:pic>
        <p:nvPicPr>
          <p:cNvPr id="14" name="Picture 16" descr="MPP_os_logo_cmy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117475"/>
            <a:ext cx="15303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28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2288"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3288"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7" name="Rectangle 14"/>
          <p:cNvSpPr>
            <a:spLocks noGrp="1" noChangeArrowheads="1"/>
          </p:cNvSpPr>
          <p:nvPr>
            <p:ph type="sldNum" sz="quarter" idx="12"/>
          </p:nvPr>
        </p:nvSpPr>
        <p:spPr>
          <a:ln/>
        </p:spPr>
        <p:txBody>
          <a:bodyPr/>
          <a:lstStyle>
            <a:lvl1pPr>
              <a:defRPr/>
            </a:lvl1pPr>
          </a:lstStyle>
          <a:p>
            <a:pPr>
              <a:defRPr/>
            </a:pPr>
            <a:fld id="{F8AC1F46-9E05-47A8-A203-2A8B21A35E0D}" type="slidenum">
              <a:rPr lang="en-US"/>
              <a:pPr>
                <a:defRPr/>
              </a:pPr>
              <a:t>‹Nr.›</a:t>
            </a:fld>
            <a:endParaRPr lang="en-US"/>
          </a:p>
        </p:txBody>
      </p:sp>
    </p:spTree>
    <p:extLst>
      <p:ext uri="{BB962C8B-B14F-4D97-AF65-F5344CB8AC3E}">
        <p14:creationId xmlns:p14="http://schemas.microsoft.com/office/powerpoint/2010/main" val="30771997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6" name="Rectangle 14"/>
          <p:cNvSpPr>
            <a:spLocks noGrp="1" noChangeArrowheads="1"/>
          </p:cNvSpPr>
          <p:nvPr>
            <p:ph type="sldNum" sz="quarter" idx="12"/>
          </p:nvPr>
        </p:nvSpPr>
        <p:spPr>
          <a:ln/>
        </p:spPr>
        <p:txBody>
          <a:bodyPr/>
          <a:lstStyle>
            <a:lvl1pPr>
              <a:defRPr/>
            </a:lvl1pPr>
          </a:lstStyle>
          <a:p>
            <a:pPr>
              <a:defRPr/>
            </a:pPr>
            <a:fld id="{AB24BF3B-B04A-485F-A78A-C09F059E71C9}" type="slidenum">
              <a:rPr lang="en-US"/>
              <a:pPr>
                <a:defRPr/>
              </a:pPr>
              <a:t>‹Nr.›</a:t>
            </a:fld>
            <a:endParaRPr lang="en-US"/>
          </a:p>
        </p:txBody>
      </p:sp>
    </p:spTree>
    <p:extLst>
      <p:ext uri="{BB962C8B-B14F-4D97-AF65-F5344CB8AC3E}">
        <p14:creationId xmlns:p14="http://schemas.microsoft.com/office/powerpoint/2010/main" val="215636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6" name="Rectangle 14"/>
          <p:cNvSpPr>
            <a:spLocks noGrp="1" noChangeArrowheads="1"/>
          </p:cNvSpPr>
          <p:nvPr>
            <p:ph type="sldNum" sz="quarter" idx="12"/>
          </p:nvPr>
        </p:nvSpPr>
        <p:spPr>
          <a:ln/>
        </p:spPr>
        <p:txBody>
          <a:bodyPr/>
          <a:lstStyle>
            <a:lvl1pPr>
              <a:defRPr/>
            </a:lvl1pPr>
          </a:lstStyle>
          <a:p>
            <a:pPr>
              <a:defRPr/>
            </a:pPr>
            <a:fld id="{DDA4E622-CA3A-4EFE-AC73-92FF8097AE81}" type="slidenum">
              <a:rPr lang="en-US"/>
              <a:pPr>
                <a:defRPr/>
              </a:pPr>
              <a:t>‹Nr.›</a:t>
            </a:fld>
            <a:endParaRPr lang="en-US"/>
          </a:p>
        </p:txBody>
      </p:sp>
    </p:spTree>
    <p:extLst>
      <p:ext uri="{BB962C8B-B14F-4D97-AF65-F5344CB8AC3E}">
        <p14:creationId xmlns:p14="http://schemas.microsoft.com/office/powerpoint/2010/main" val="3317213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22288"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13288"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7" name="Rectangle 14"/>
          <p:cNvSpPr>
            <a:spLocks noGrp="1" noChangeArrowheads="1"/>
          </p:cNvSpPr>
          <p:nvPr>
            <p:ph type="sldNum" sz="quarter" idx="12"/>
          </p:nvPr>
        </p:nvSpPr>
        <p:spPr>
          <a:ln/>
        </p:spPr>
        <p:txBody>
          <a:bodyPr/>
          <a:lstStyle>
            <a:lvl1pPr>
              <a:defRPr/>
            </a:lvl1pPr>
          </a:lstStyle>
          <a:p>
            <a:pPr>
              <a:defRPr/>
            </a:pPr>
            <a:fld id="{F8AC1F46-9E05-47A8-A203-2A8B21A35E0D}" type="slidenum">
              <a:rPr lang="en-US"/>
              <a:pPr>
                <a:defRPr/>
              </a:pPr>
              <a:t>‹Nr.›</a:t>
            </a:fld>
            <a:endParaRPr lang="en-US"/>
          </a:p>
        </p:txBody>
      </p:sp>
    </p:spTree>
    <p:extLst>
      <p:ext uri="{BB962C8B-B14F-4D97-AF65-F5344CB8AC3E}">
        <p14:creationId xmlns:p14="http://schemas.microsoft.com/office/powerpoint/2010/main" val="3077199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802"/>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8"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9" name="Rectangle 14"/>
          <p:cNvSpPr>
            <a:spLocks noGrp="1" noChangeArrowheads="1"/>
          </p:cNvSpPr>
          <p:nvPr>
            <p:ph type="sldNum" sz="quarter" idx="12"/>
          </p:nvPr>
        </p:nvSpPr>
        <p:spPr>
          <a:ln/>
        </p:spPr>
        <p:txBody>
          <a:bodyPr/>
          <a:lstStyle>
            <a:lvl1pPr>
              <a:defRPr/>
            </a:lvl1pPr>
          </a:lstStyle>
          <a:p>
            <a:pPr>
              <a:defRPr/>
            </a:pPr>
            <a:fld id="{4F539F55-F8C4-47A0-B45F-E531876E64BD}" type="slidenum">
              <a:rPr lang="en-US"/>
              <a:pPr>
                <a:defRPr/>
              </a:pPr>
              <a:t>‹Nr.›</a:t>
            </a:fld>
            <a:endParaRPr lang="en-US"/>
          </a:p>
        </p:txBody>
      </p:sp>
    </p:spTree>
    <p:extLst>
      <p:ext uri="{BB962C8B-B14F-4D97-AF65-F5344CB8AC3E}">
        <p14:creationId xmlns:p14="http://schemas.microsoft.com/office/powerpoint/2010/main" val="1510819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4"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5" name="Rectangle 14"/>
          <p:cNvSpPr>
            <a:spLocks noGrp="1" noChangeArrowheads="1"/>
          </p:cNvSpPr>
          <p:nvPr>
            <p:ph type="sldNum" sz="quarter" idx="12"/>
          </p:nvPr>
        </p:nvSpPr>
        <p:spPr>
          <a:ln/>
        </p:spPr>
        <p:txBody>
          <a:bodyPr/>
          <a:lstStyle>
            <a:lvl1pPr>
              <a:defRPr/>
            </a:lvl1pPr>
          </a:lstStyle>
          <a:p>
            <a:pPr>
              <a:defRPr/>
            </a:pPr>
            <a:fld id="{441C4729-A3DC-4D89-9694-02DB10FAB133}" type="slidenum">
              <a:rPr lang="en-US"/>
              <a:pPr>
                <a:defRPr/>
              </a:pPr>
              <a:t>‹Nr.›</a:t>
            </a:fld>
            <a:endParaRPr lang="en-US"/>
          </a:p>
        </p:txBody>
      </p:sp>
    </p:spTree>
    <p:extLst>
      <p:ext uri="{BB962C8B-B14F-4D97-AF65-F5344CB8AC3E}">
        <p14:creationId xmlns:p14="http://schemas.microsoft.com/office/powerpoint/2010/main" val="1294213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3"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4" name="Rectangle 14"/>
          <p:cNvSpPr>
            <a:spLocks noGrp="1" noChangeArrowheads="1"/>
          </p:cNvSpPr>
          <p:nvPr>
            <p:ph type="sldNum" sz="quarter" idx="12"/>
          </p:nvPr>
        </p:nvSpPr>
        <p:spPr>
          <a:ln/>
        </p:spPr>
        <p:txBody>
          <a:bodyPr/>
          <a:lstStyle>
            <a:lvl1pPr>
              <a:defRPr/>
            </a:lvl1pPr>
          </a:lstStyle>
          <a:p>
            <a:pPr>
              <a:defRPr/>
            </a:pPr>
            <a:fld id="{9AC41A7A-08A7-4E1B-8BBC-A0FB74A0B89E}" type="slidenum">
              <a:rPr lang="en-US"/>
              <a:pPr>
                <a:defRPr/>
              </a:pPr>
              <a:t>‹Nr.›</a:t>
            </a:fld>
            <a:endParaRPr lang="en-US"/>
          </a:p>
        </p:txBody>
      </p:sp>
    </p:spTree>
    <p:extLst>
      <p:ext uri="{BB962C8B-B14F-4D97-AF65-F5344CB8AC3E}">
        <p14:creationId xmlns:p14="http://schemas.microsoft.com/office/powerpoint/2010/main" val="3175067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7" name="Rectangle 14"/>
          <p:cNvSpPr>
            <a:spLocks noGrp="1" noChangeArrowheads="1"/>
          </p:cNvSpPr>
          <p:nvPr>
            <p:ph type="sldNum" sz="quarter" idx="12"/>
          </p:nvPr>
        </p:nvSpPr>
        <p:spPr>
          <a:ln/>
        </p:spPr>
        <p:txBody>
          <a:bodyPr/>
          <a:lstStyle>
            <a:lvl1pPr>
              <a:defRPr/>
            </a:lvl1pPr>
          </a:lstStyle>
          <a:p>
            <a:pPr>
              <a:defRPr/>
            </a:pPr>
            <a:fld id="{4CC1E41A-3A6A-4371-B2BB-56AF9510A76E}" type="slidenum">
              <a:rPr lang="en-US"/>
              <a:pPr>
                <a:defRPr/>
              </a:pPr>
              <a:t>‹Nr.›</a:t>
            </a:fld>
            <a:endParaRPr lang="en-US"/>
          </a:p>
        </p:txBody>
      </p:sp>
    </p:spTree>
    <p:extLst>
      <p:ext uri="{BB962C8B-B14F-4D97-AF65-F5344CB8AC3E}">
        <p14:creationId xmlns:p14="http://schemas.microsoft.com/office/powerpoint/2010/main" val="3976348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7" name="Rectangle 14"/>
          <p:cNvSpPr>
            <a:spLocks noGrp="1" noChangeArrowheads="1"/>
          </p:cNvSpPr>
          <p:nvPr>
            <p:ph type="sldNum" sz="quarter" idx="12"/>
          </p:nvPr>
        </p:nvSpPr>
        <p:spPr>
          <a:ln/>
        </p:spPr>
        <p:txBody>
          <a:bodyPr/>
          <a:lstStyle>
            <a:lvl1pPr>
              <a:defRPr/>
            </a:lvl1pPr>
          </a:lstStyle>
          <a:p>
            <a:pPr>
              <a:defRPr/>
            </a:pPr>
            <a:fld id="{A6AF5A2C-58D1-4062-A77C-62E335212EB0}" type="slidenum">
              <a:rPr lang="en-US"/>
              <a:pPr>
                <a:defRPr/>
              </a:pPr>
              <a:t>‹Nr.›</a:t>
            </a:fld>
            <a:endParaRPr lang="en-US"/>
          </a:p>
        </p:txBody>
      </p:sp>
    </p:spTree>
    <p:extLst>
      <p:ext uri="{BB962C8B-B14F-4D97-AF65-F5344CB8AC3E}">
        <p14:creationId xmlns:p14="http://schemas.microsoft.com/office/powerpoint/2010/main" val="23701667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6" name="Rectangle 14"/>
          <p:cNvSpPr>
            <a:spLocks noGrp="1" noChangeArrowheads="1"/>
          </p:cNvSpPr>
          <p:nvPr>
            <p:ph type="sldNum" sz="quarter" idx="12"/>
          </p:nvPr>
        </p:nvSpPr>
        <p:spPr>
          <a:ln/>
        </p:spPr>
        <p:txBody>
          <a:bodyPr/>
          <a:lstStyle>
            <a:lvl1pPr>
              <a:defRPr/>
            </a:lvl1pPr>
          </a:lstStyle>
          <a:p>
            <a:pPr>
              <a:defRPr/>
            </a:pPr>
            <a:fld id="{A8733502-630D-4EA7-8E07-747254EB2DCA}" type="slidenum">
              <a:rPr lang="en-US"/>
              <a:pPr>
                <a:defRPr/>
              </a:pPr>
              <a:t>‹Nr.›</a:t>
            </a:fld>
            <a:endParaRPr lang="en-US"/>
          </a:p>
        </p:txBody>
      </p:sp>
    </p:spTree>
    <p:extLst>
      <p:ext uri="{BB962C8B-B14F-4D97-AF65-F5344CB8AC3E}">
        <p14:creationId xmlns:p14="http://schemas.microsoft.com/office/powerpoint/2010/main" val="22089874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188913"/>
            <a:ext cx="2090738" cy="583088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85763" y="188913"/>
            <a:ext cx="6122987" cy="583088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6" name="Rectangle 14"/>
          <p:cNvSpPr>
            <a:spLocks noGrp="1" noChangeArrowheads="1"/>
          </p:cNvSpPr>
          <p:nvPr>
            <p:ph type="sldNum" sz="quarter" idx="12"/>
          </p:nvPr>
        </p:nvSpPr>
        <p:spPr>
          <a:ln/>
        </p:spPr>
        <p:txBody>
          <a:bodyPr/>
          <a:lstStyle>
            <a:lvl1pPr>
              <a:defRPr/>
            </a:lvl1pPr>
          </a:lstStyle>
          <a:p>
            <a:pPr>
              <a:defRPr/>
            </a:pPr>
            <a:fld id="{6D25313C-D926-4B93-BAFE-921EF7FC4F79}" type="slidenum">
              <a:rPr lang="en-US"/>
              <a:pPr>
                <a:defRPr/>
              </a:pPr>
              <a:t>‹Nr.›</a:t>
            </a:fld>
            <a:endParaRPr lang="en-US"/>
          </a:p>
        </p:txBody>
      </p:sp>
    </p:spTree>
    <p:extLst>
      <p:ext uri="{BB962C8B-B14F-4D97-AF65-F5344CB8AC3E}">
        <p14:creationId xmlns:p14="http://schemas.microsoft.com/office/powerpoint/2010/main" val="42164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802"/>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8"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9" name="Rectangle 14"/>
          <p:cNvSpPr>
            <a:spLocks noGrp="1" noChangeArrowheads="1"/>
          </p:cNvSpPr>
          <p:nvPr>
            <p:ph type="sldNum" sz="quarter" idx="12"/>
          </p:nvPr>
        </p:nvSpPr>
        <p:spPr>
          <a:ln/>
        </p:spPr>
        <p:txBody>
          <a:bodyPr/>
          <a:lstStyle>
            <a:lvl1pPr>
              <a:defRPr/>
            </a:lvl1pPr>
          </a:lstStyle>
          <a:p>
            <a:pPr>
              <a:defRPr/>
            </a:pPr>
            <a:fld id="{4F539F55-F8C4-47A0-B45F-E531876E64BD}" type="slidenum">
              <a:rPr lang="en-US"/>
              <a:pPr>
                <a:defRPr/>
              </a:pPr>
              <a:t>‹Nr.›</a:t>
            </a:fld>
            <a:endParaRPr lang="en-US"/>
          </a:p>
        </p:txBody>
      </p:sp>
    </p:spTree>
    <p:extLst>
      <p:ext uri="{BB962C8B-B14F-4D97-AF65-F5344CB8AC3E}">
        <p14:creationId xmlns:p14="http://schemas.microsoft.com/office/powerpoint/2010/main" val="15108196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66040"/>
            <a:ext cx="8686800" cy="113982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228600" y="990600"/>
            <a:ext cx="4267200" cy="54864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990600"/>
            <a:ext cx="4267200" cy="54864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76200" y="6553200"/>
            <a:ext cx="2133600" cy="457200"/>
          </a:xfrm>
        </p:spPr>
        <p:txBody>
          <a:bodyPr/>
          <a:lstStyle>
            <a:lvl1pPr>
              <a:defRPr/>
            </a:lvl1pPr>
          </a:lstStyle>
          <a:p>
            <a:pPr>
              <a:defRPr/>
            </a:pPr>
            <a:r>
              <a:rPr lang="en-US" smtClean="0"/>
              <a:t>17 April 2015</a:t>
            </a:r>
            <a:endParaRPr lang="en-US"/>
          </a:p>
        </p:txBody>
      </p:sp>
      <p:sp>
        <p:nvSpPr>
          <p:cNvPr id="6" name="Footer Placeholder 5"/>
          <p:cNvSpPr>
            <a:spLocks noGrp="1"/>
          </p:cNvSpPr>
          <p:nvPr>
            <p:ph type="ftr" sz="quarter" idx="11"/>
          </p:nvPr>
        </p:nvSpPr>
        <p:spPr>
          <a:xfrm>
            <a:off x="1522413" y="6553200"/>
            <a:ext cx="6651625" cy="244475"/>
          </a:xfrm>
        </p:spPr>
        <p:txBody>
          <a:bodyPr/>
          <a:lstStyle>
            <a:lvl1pPr>
              <a:defRPr/>
            </a:lvl1pPr>
          </a:lstStyle>
          <a:p>
            <a:pPr>
              <a:defRPr/>
            </a:pPr>
            <a:r>
              <a:rPr lang="sv-SE" smtClean="0"/>
              <a:t>P. Avella, MPP &amp; HLL</a:t>
            </a:r>
            <a:endParaRPr lang="en-US"/>
          </a:p>
        </p:txBody>
      </p:sp>
      <p:sp>
        <p:nvSpPr>
          <p:cNvPr id="7" name="Slide Number Placeholder 6"/>
          <p:cNvSpPr>
            <a:spLocks noGrp="1"/>
          </p:cNvSpPr>
          <p:nvPr>
            <p:ph type="sldNum" sz="quarter" idx="12"/>
          </p:nvPr>
        </p:nvSpPr>
        <p:spPr>
          <a:xfrm>
            <a:off x="7010400" y="6553200"/>
            <a:ext cx="2133600" cy="457200"/>
          </a:xfrm>
        </p:spPr>
        <p:txBody>
          <a:bodyPr/>
          <a:lstStyle>
            <a:lvl1pPr>
              <a:defRPr/>
            </a:lvl1pPr>
          </a:lstStyle>
          <a:p>
            <a:pPr>
              <a:defRPr/>
            </a:pPr>
            <a:fld id="{DB761401-4029-4F86-A151-96939C8BE348}" type="slidenum">
              <a:rPr lang="en-US"/>
              <a:pPr>
                <a:defRPr/>
              </a:pPr>
              <a:t>‹Nr.›</a:t>
            </a:fld>
            <a:endParaRPr lang="en-US"/>
          </a:p>
        </p:txBody>
      </p:sp>
    </p:spTree>
    <p:extLst>
      <p:ext uri="{BB962C8B-B14F-4D97-AF65-F5344CB8AC3E}">
        <p14:creationId xmlns:p14="http://schemas.microsoft.com/office/powerpoint/2010/main" val="1626741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66040"/>
            <a:ext cx="8686800" cy="1139825"/>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228600" y="990600"/>
            <a:ext cx="8686800" cy="5486400"/>
          </a:xfrm>
        </p:spPr>
        <p:txBody>
          <a:bodyPr/>
          <a:lstStyle/>
          <a:p>
            <a:pPr lvl="0"/>
            <a:r>
              <a:rPr lang="en-GB" noProof="0" smtClean="0"/>
              <a:t>Click icon to add table</a:t>
            </a:r>
            <a:endParaRPr lang="en-US" noProof="0"/>
          </a:p>
        </p:txBody>
      </p:sp>
      <p:sp>
        <p:nvSpPr>
          <p:cNvPr id="4" name="Date Placeholder 3"/>
          <p:cNvSpPr>
            <a:spLocks noGrp="1"/>
          </p:cNvSpPr>
          <p:nvPr>
            <p:ph type="dt" sz="half" idx="10"/>
          </p:nvPr>
        </p:nvSpPr>
        <p:spPr>
          <a:xfrm>
            <a:off x="76200" y="6553200"/>
            <a:ext cx="2133600" cy="457200"/>
          </a:xfrm>
        </p:spPr>
        <p:txBody>
          <a:bodyPr/>
          <a:lstStyle>
            <a:lvl1pPr>
              <a:defRPr/>
            </a:lvl1pPr>
          </a:lstStyle>
          <a:p>
            <a:pPr>
              <a:defRPr/>
            </a:pPr>
            <a:r>
              <a:rPr lang="en-US" smtClean="0"/>
              <a:t>17 April 2015</a:t>
            </a:r>
            <a:endParaRPr lang="en-US"/>
          </a:p>
        </p:txBody>
      </p:sp>
      <p:sp>
        <p:nvSpPr>
          <p:cNvPr id="5" name="Footer Placeholder 4"/>
          <p:cNvSpPr>
            <a:spLocks noGrp="1"/>
          </p:cNvSpPr>
          <p:nvPr>
            <p:ph type="ftr" sz="quarter" idx="11"/>
          </p:nvPr>
        </p:nvSpPr>
        <p:spPr>
          <a:xfrm>
            <a:off x="1522413" y="6553200"/>
            <a:ext cx="6651625" cy="244475"/>
          </a:xfrm>
        </p:spPr>
        <p:txBody>
          <a:bodyPr/>
          <a:lstStyle>
            <a:lvl1pPr>
              <a:defRPr/>
            </a:lvl1pPr>
          </a:lstStyle>
          <a:p>
            <a:pPr>
              <a:defRPr/>
            </a:pPr>
            <a:r>
              <a:rPr lang="sv-SE" smtClean="0"/>
              <a:t>P. Avella, MPP &amp; HLL</a:t>
            </a:r>
            <a:endParaRPr lang="en-US"/>
          </a:p>
        </p:txBody>
      </p:sp>
      <p:sp>
        <p:nvSpPr>
          <p:cNvPr id="6" name="Slide Number Placeholder 5"/>
          <p:cNvSpPr>
            <a:spLocks noGrp="1"/>
          </p:cNvSpPr>
          <p:nvPr>
            <p:ph type="sldNum" sz="quarter" idx="12"/>
          </p:nvPr>
        </p:nvSpPr>
        <p:spPr>
          <a:xfrm>
            <a:off x="7010400" y="6553200"/>
            <a:ext cx="2133600" cy="457200"/>
          </a:xfrm>
        </p:spPr>
        <p:txBody>
          <a:bodyPr/>
          <a:lstStyle>
            <a:lvl1pPr>
              <a:defRPr/>
            </a:lvl1pPr>
          </a:lstStyle>
          <a:p>
            <a:pPr>
              <a:defRPr/>
            </a:pPr>
            <a:fld id="{8CDCB476-DC73-4B2B-ACDD-CD49DA6AF004}" type="slidenum">
              <a:rPr lang="en-US"/>
              <a:pPr>
                <a:defRPr/>
              </a:pPr>
              <a:t>‹Nr.›</a:t>
            </a:fld>
            <a:endParaRPr lang="en-US"/>
          </a:p>
        </p:txBody>
      </p:sp>
    </p:spTree>
    <p:extLst>
      <p:ext uri="{BB962C8B-B14F-4D97-AF65-F5344CB8AC3E}">
        <p14:creationId xmlns:p14="http://schemas.microsoft.com/office/powerpoint/2010/main" val="1534908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385763" y="188913"/>
            <a:ext cx="7772400" cy="609600"/>
          </a:xfrm>
        </p:spPr>
        <p:txBody>
          <a:bodyPr/>
          <a:lstStyle/>
          <a:p>
            <a:r>
              <a:rPr lang="en-GB" smtClean="0"/>
              <a:t>Click to edit Master title style</a:t>
            </a:r>
            <a:endParaRPr lang="de-DE"/>
          </a:p>
        </p:txBody>
      </p:sp>
      <p:sp>
        <p:nvSpPr>
          <p:cNvPr id="3" name="Tabellenplatzhalter 2"/>
          <p:cNvSpPr>
            <a:spLocks noGrp="1"/>
          </p:cNvSpPr>
          <p:nvPr>
            <p:ph type="tbl" idx="1"/>
          </p:nvPr>
        </p:nvSpPr>
        <p:spPr>
          <a:xfrm>
            <a:off x="522288" y="1493838"/>
            <a:ext cx="8229600" cy="4525962"/>
          </a:xfrm>
        </p:spPr>
        <p:txBody>
          <a:bodyPr/>
          <a:lstStyle/>
          <a:p>
            <a:r>
              <a:rPr lang="en-GB" smtClean="0"/>
              <a:t>Click icon to add table</a:t>
            </a:r>
            <a:endParaRPr lang="de-DE"/>
          </a:p>
        </p:txBody>
      </p:sp>
      <p:sp>
        <p:nvSpPr>
          <p:cNvPr id="4" name="Datumsplatzhalter 3"/>
          <p:cNvSpPr>
            <a:spLocks noGrp="1"/>
          </p:cNvSpPr>
          <p:nvPr>
            <p:ph type="dt" sz="half" idx="10"/>
          </p:nvPr>
        </p:nvSpPr>
        <p:spPr>
          <a:xfrm>
            <a:off x="215900" y="6669088"/>
            <a:ext cx="6192838" cy="188912"/>
          </a:xfrm>
        </p:spPr>
        <p:txBody>
          <a:bodyPr/>
          <a:lstStyle>
            <a:lvl1pPr>
              <a:defRPr smtClean="0"/>
            </a:lvl1pPr>
          </a:lstStyle>
          <a:p>
            <a:pPr>
              <a:defRPr/>
            </a:pPr>
            <a:r>
              <a:rPr lang="en-US" smtClean="0"/>
              <a:t>17 April 2015</a:t>
            </a:r>
            <a:endParaRPr lang="de-DE"/>
          </a:p>
        </p:txBody>
      </p:sp>
      <p:sp>
        <p:nvSpPr>
          <p:cNvPr id="5" name="Fußzeilenplatzhalter 4"/>
          <p:cNvSpPr>
            <a:spLocks noGrp="1"/>
          </p:cNvSpPr>
          <p:nvPr>
            <p:ph type="ftr" sz="quarter" idx="11"/>
          </p:nvPr>
        </p:nvSpPr>
        <p:spPr>
          <a:xfrm>
            <a:off x="6408738" y="6677025"/>
            <a:ext cx="2343150" cy="180975"/>
          </a:xfrm>
        </p:spPr>
        <p:txBody>
          <a:bodyPr/>
          <a:lstStyle>
            <a:lvl1pPr>
              <a:defRPr smtClean="0"/>
            </a:lvl1pPr>
          </a:lstStyle>
          <a:p>
            <a:pPr>
              <a:defRPr/>
            </a:pPr>
            <a:r>
              <a:rPr lang="sv-SE" smtClean="0"/>
              <a:t>P. Avella, MPP &amp; HLL</a:t>
            </a:r>
            <a:endParaRPr lang="de-DE"/>
          </a:p>
        </p:txBody>
      </p:sp>
      <p:sp>
        <p:nvSpPr>
          <p:cNvPr id="6" name="Foliennummernplatzhalter 5"/>
          <p:cNvSpPr>
            <a:spLocks noGrp="1"/>
          </p:cNvSpPr>
          <p:nvPr>
            <p:ph type="sldNum" sz="quarter" idx="12"/>
          </p:nvPr>
        </p:nvSpPr>
        <p:spPr>
          <a:xfrm>
            <a:off x="8229600" y="6638925"/>
            <a:ext cx="914400" cy="219075"/>
          </a:xfrm>
        </p:spPr>
        <p:txBody>
          <a:bodyPr/>
          <a:lstStyle>
            <a:lvl1pPr>
              <a:defRPr smtClean="0"/>
            </a:lvl1pPr>
          </a:lstStyle>
          <a:p>
            <a:pPr>
              <a:defRPr/>
            </a:pPr>
            <a:fld id="{308C090F-89E5-499B-B2FB-C59C6736A28F}" type="slidenum">
              <a:rPr lang="en-US"/>
              <a:pPr>
                <a:defRPr/>
              </a:pPr>
              <a:t>‹Nr.›</a:t>
            </a:fld>
            <a:endParaRPr lang="en-US"/>
          </a:p>
        </p:txBody>
      </p:sp>
    </p:spTree>
    <p:extLst>
      <p:ext uri="{BB962C8B-B14F-4D97-AF65-F5344CB8AC3E}">
        <p14:creationId xmlns:p14="http://schemas.microsoft.com/office/powerpoint/2010/main" val="10603623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85763" y="188913"/>
            <a:ext cx="7772400" cy="609600"/>
          </a:xfrm>
        </p:spPr>
        <p:txBody>
          <a:bodyPr/>
          <a:lstStyle/>
          <a:p>
            <a:r>
              <a:rPr lang="en-GB" smtClean="0"/>
              <a:t>Click to edit Master title style</a:t>
            </a:r>
            <a:endParaRPr lang="de-DE"/>
          </a:p>
        </p:txBody>
      </p:sp>
      <p:sp>
        <p:nvSpPr>
          <p:cNvPr id="3" name="Textplatzhalter 2"/>
          <p:cNvSpPr>
            <a:spLocks noGrp="1"/>
          </p:cNvSpPr>
          <p:nvPr>
            <p:ph type="body" sz="half" idx="1"/>
          </p:nvPr>
        </p:nvSpPr>
        <p:spPr>
          <a:xfrm>
            <a:off x="522288" y="1493838"/>
            <a:ext cx="4038600" cy="452596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a:p>
        </p:txBody>
      </p:sp>
      <p:sp>
        <p:nvSpPr>
          <p:cNvPr id="4" name="Inhaltsplatzhalter 3"/>
          <p:cNvSpPr>
            <a:spLocks noGrp="1"/>
          </p:cNvSpPr>
          <p:nvPr>
            <p:ph sz="half" idx="2"/>
          </p:nvPr>
        </p:nvSpPr>
        <p:spPr>
          <a:xfrm>
            <a:off x="4713288" y="1493838"/>
            <a:ext cx="4038600" cy="452596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a:p>
        </p:txBody>
      </p:sp>
      <p:sp>
        <p:nvSpPr>
          <p:cNvPr id="5" name="Datumsplatzhalter 4"/>
          <p:cNvSpPr>
            <a:spLocks noGrp="1"/>
          </p:cNvSpPr>
          <p:nvPr>
            <p:ph type="dt" sz="half" idx="10"/>
          </p:nvPr>
        </p:nvSpPr>
        <p:spPr>
          <a:xfrm>
            <a:off x="215900" y="6669088"/>
            <a:ext cx="6192838" cy="188912"/>
          </a:xfrm>
        </p:spPr>
        <p:txBody>
          <a:bodyPr/>
          <a:lstStyle>
            <a:lvl1pPr>
              <a:defRPr smtClean="0"/>
            </a:lvl1pPr>
          </a:lstStyle>
          <a:p>
            <a:pPr>
              <a:defRPr/>
            </a:pPr>
            <a:r>
              <a:rPr lang="en-US" smtClean="0"/>
              <a:t>17 April 2015</a:t>
            </a:r>
            <a:endParaRPr lang="de-DE"/>
          </a:p>
        </p:txBody>
      </p:sp>
      <p:sp>
        <p:nvSpPr>
          <p:cNvPr id="6" name="Fußzeilenplatzhalter 5"/>
          <p:cNvSpPr>
            <a:spLocks noGrp="1"/>
          </p:cNvSpPr>
          <p:nvPr>
            <p:ph type="ftr" sz="quarter" idx="11"/>
          </p:nvPr>
        </p:nvSpPr>
        <p:spPr>
          <a:xfrm>
            <a:off x="6408738" y="6677025"/>
            <a:ext cx="2343150" cy="180975"/>
          </a:xfrm>
        </p:spPr>
        <p:txBody>
          <a:bodyPr/>
          <a:lstStyle>
            <a:lvl1pPr>
              <a:defRPr smtClean="0"/>
            </a:lvl1pPr>
          </a:lstStyle>
          <a:p>
            <a:pPr>
              <a:defRPr/>
            </a:pPr>
            <a:r>
              <a:rPr lang="sv-SE" smtClean="0"/>
              <a:t>P. Avella, MPP &amp; HLL</a:t>
            </a:r>
            <a:endParaRPr lang="de-DE"/>
          </a:p>
        </p:txBody>
      </p:sp>
      <p:sp>
        <p:nvSpPr>
          <p:cNvPr id="7" name="Foliennummernplatzhalter 6"/>
          <p:cNvSpPr>
            <a:spLocks noGrp="1"/>
          </p:cNvSpPr>
          <p:nvPr>
            <p:ph type="sldNum" sz="quarter" idx="12"/>
          </p:nvPr>
        </p:nvSpPr>
        <p:spPr>
          <a:xfrm>
            <a:off x="8229600" y="6638925"/>
            <a:ext cx="914400" cy="219075"/>
          </a:xfrm>
        </p:spPr>
        <p:txBody>
          <a:bodyPr/>
          <a:lstStyle>
            <a:lvl1pPr>
              <a:defRPr smtClean="0"/>
            </a:lvl1pPr>
          </a:lstStyle>
          <a:p>
            <a:pPr>
              <a:defRPr/>
            </a:pPr>
            <a:fld id="{521755FE-CDAE-4721-A866-B28755D0AF3A}" type="slidenum">
              <a:rPr lang="en-US"/>
              <a:pPr>
                <a:defRPr/>
              </a:pPr>
              <a:t>‹Nr.›</a:t>
            </a:fld>
            <a:endParaRPr lang="en-US"/>
          </a:p>
        </p:txBody>
      </p:sp>
    </p:spTree>
    <p:extLst>
      <p:ext uri="{BB962C8B-B14F-4D97-AF65-F5344CB8AC3E}">
        <p14:creationId xmlns:p14="http://schemas.microsoft.com/office/powerpoint/2010/main" val="265523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4"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5" name="Rectangle 14"/>
          <p:cNvSpPr>
            <a:spLocks noGrp="1" noChangeArrowheads="1"/>
          </p:cNvSpPr>
          <p:nvPr>
            <p:ph type="sldNum" sz="quarter" idx="12"/>
          </p:nvPr>
        </p:nvSpPr>
        <p:spPr>
          <a:ln/>
        </p:spPr>
        <p:txBody>
          <a:bodyPr/>
          <a:lstStyle>
            <a:lvl1pPr>
              <a:defRPr/>
            </a:lvl1pPr>
          </a:lstStyle>
          <a:p>
            <a:pPr>
              <a:defRPr/>
            </a:pPr>
            <a:fld id="{441C4729-A3DC-4D89-9694-02DB10FAB133}" type="slidenum">
              <a:rPr lang="en-US"/>
              <a:pPr>
                <a:defRPr/>
              </a:pPr>
              <a:t>‹Nr.›</a:t>
            </a:fld>
            <a:endParaRPr lang="en-US"/>
          </a:p>
        </p:txBody>
      </p:sp>
    </p:spTree>
    <p:extLst>
      <p:ext uri="{BB962C8B-B14F-4D97-AF65-F5344CB8AC3E}">
        <p14:creationId xmlns:p14="http://schemas.microsoft.com/office/powerpoint/2010/main" val="129421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3"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4" name="Rectangle 14"/>
          <p:cNvSpPr>
            <a:spLocks noGrp="1" noChangeArrowheads="1"/>
          </p:cNvSpPr>
          <p:nvPr>
            <p:ph type="sldNum" sz="quarter" idx="12"/>
          </p:nvPr>
        </p:nvSpPr>
        <p:spPr>
          <a:ln/>
        </p:spPr>
        <p:txBody>
          <a:bodyPr/>
          <a:lstStyle>
            <a:lvl1pPr>
              <a:defRPr/>
            </a:lvl1pPr>
          </a:lstStyle>
          <a:p>
            <a:pPr>
              <a:defRPr/>
            </a:pPr>
            <a:fld id="{9AC41A7A-08A7-4E1B-8BBC-A0FB74A0B89E}" type="slidenum">
              <a:rPr lang="en-US"/>
              <a:pPr>
                <a:defRPr/>
              </a:pPr>
              <a:t>‹Nr.›</a:t>
            </a:fld>
            <a:endParaRPr lang="en-US"/>
          </a:p>
        </p:txBody>
      </p:sp>
    </p:spTree>
    <p:extLst>
      <p:ext uri="{BB962C8B-B14F-4D97-AF65-F5344CB8AC3E}">
        <p14:creationId xmlns:p14="http://schemas.microsoft.com/office/powerpoint/2010/main" val="3175067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7" name="Rectangle 14"/>
          <p:cNvSpPr>
            <a:spLocks noGrp="1" noChangeArrowheads="1"/>
          </p:cNvSpPr>
          <p:nvPr>
            <p:ph type="sldNum" sz="quarter" idx="12"/>
          </p:nvPr>
        </p:nvSpPr>
        <p:spPr>
          <a:ln/>
        </p:spPr>
        <p:txBody>
          <a:bodyPr/>
          <a:lstStyle>
            <a:lvl1pPr>
              <a:defRPr/>
            </a:lvl1pPr>
          </a:lstStyle>
          <a:p>
            <a:pPr>
              <a:defRPr/>
            </a:pPr>
            <a:fld id="{4CC1E41A-3A6A-4371-B2BB-56AF9510A76E}" type="slidenum">
              <a:rPr lang="en-US"/>
              <a:pPr>
                <a:defRPr/>
              </a:pPr>
              <a:t>‹Nr.›</a:t>
            </a:fld>
            <a:endParaRPr lang="en-US"/>
          </a:p>
        </p:txBody>
      </p:sp>
    </p:spTree>
    <p:extLst>
      <p:ext uri="{BB962C8B-B14F-4D97-AF65-F5344CB8AC3E}">
        <p14:creationId xmlns:p14="http://schemas.microsoft.com/office/powerpoint/2010/main" val="397634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17 April 2015</a:t>
            </a: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7" name="Rectangle 14"/>
          <p:cNvSpPr>
            <a:spLocks noGrp="1" noChangeArrowheads="1"/>
          </p:cNvSpPr>
          <p:nvPr>
            <p:ph type="sldNum" sz="quarter" idx="12"/>
          </p:nvPr>
        </p:nvSpPr>
        <p:spPr>
          <a:ln/>
        </p:spPr>
        <p:txBody>
          <a:bodyPr/>
          <a:lstStyle>
            <a:lvl1pPr>
              <a:defRPr/>
            </a:lvl1pPr>
          </a:lstStyle>
          <a:p>
            <a:pPr>
              <a:defRPr/>
            </a:pPr>
            <a:fld id="{A6AF5A2C-58D1-4062-A77C-62E335212EB0}" type="slidenum">
              <a:rPr lang="en-US"/>
              <a:pPr>
                <a:defRPr/>
              </a:pPr>
              <a:t>‹Nr.›</a:t>
            </a:fld>
            <a:endParaRPr lang="en-US"/>
          </a:p>
        </p:txBody>
      </p:sp>
    </p:spTree>
    <p:extLst>
      <p:ext uri="{BB962C8B-B14F-4D97-AF65-F5344CB8AC3E}">
        <p14:creationId xmlns:p14="http://schemas.microsoft.com/office/powerpoint/2010/main" val="237016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image" Target="../media/image4.pn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1.png"/><Relationship Id="rId2" Type="http://schemas.openxmlformats.org/officeDocument/2006/relationships/slideLayout" Target="../slideLayouts/slideLayout40.xml"/><Relationship Id="rId16"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3074" name="Rectangle 2"/>
          <p:cNvSpPr>
            <a:spLocks noChangeArrowheads="1"/>
          </p:cNvSpPr>
          <p:nvPr/>
        </p:nvSpPr>
        <p:spPr bwMode="auto">
          <a:xfrm>
            <a:off x="119063" y="0"/>
            <a:ext cx="133350" cy="6669088"/>
          </a:xfrm>
          <a:prstGeom prst="rect">
            <a:avLst/>
          </a:prstGeom>
          <a:solidFill>
            <a:srgbClr val="C9DBD8"/>
          </a:solidFill>
          <a:ln w="9525">
            <a:solidFill>
              <a:srgbClr val="C9DBD8"/>
            </a:solidFill>
            <a:miter lim="800000"/>
            <a:headEnd/>
            <a:tailEnd/>
          </a:ln>
          <a:effectLst/>
        </p:spPr>
        <p:txBody>
          <a:bodyPr wrap="none" anchor="ctr"/>
          <a:lstStyle/>
          <a:p>
            <a:pPr algn="ctr" eaLnBrk="0" hangingPunct="0">
              <a:spcBef>
                <a:spcPct val="50000"/>
              </a:spcBef>
              <a:defRPr/>
            </a:pPr>
            <a:endParaRPr lang="en-US"/>
          </a:p>
        </p:txBody>
      </p:sp>
      <p:sp>
        <p:nvSpPr>
          <p:cNvPr id="1283075" name="Rectangle 3"/>
          <p:cNvSpPr>
            <a:spLocks noChangeArrowheads="1"/>
          </p:cNvSpPr>
          <p:nvPr/>
        </p:nvSpPr>
        <p:spPr bwMode="auto">
          <a:xfrm>
            <a:off x="252413" y="0"/>
            <a:ext cx="131762" cy="6858000"/>
          </a:xfrm>
          <a:prstGeom prst="rect">
            <a:avLst/>
          </a:prstGeom>
          <a:solidFill>
            <a:srgbClr val="E6F2F2"/>
          </a:solidFill>
          <a:ln w="9525">
            <a:solidFill>
              <a:srgbClr val="E6F2F2"/>
            </a:solidFill>
            <a:miter lim="800000"/>
            <a:headEnd/>
            <a:tailEnd/>
          </a:ln>
          <a:effectLst/>
        </p:spPr>
        <p:txBody>
          <a:bodyPr wrap="none" anchor="ctr"/>
          <a:lstStyle/>
          <a:p>
            <a:pPr algn="ctr" eaLnBrk="0" hangingPunct="0">
              <a:spcBef>
                <a:spcPct val="50000"/>
              </a:spcBef>
              <a:defRPr/>
            </a:pPr>
            <a:endParaRPr lang="en-US"/>
          </a:p>
        </p:txBody>
      </p:sp>
      <p:sp>
        <p:nvSpPr>
          <p:cNvPr id="1283076" name="Rectangle 4"/>
          <p:cNvSpPr>
            <a:spLocks noChangeArrowheads="1"/>
          </p:cNvSpPr>
          <p:nvPr/>
        </p:nvSpPr>
        <p:spPr bwMode="auto">
          <a:xfrm>
            <a:off x="0" y="6669088"/>
            <a:ext cx="9144000" cy="215900"/>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p>
        </p:txBody>
      </p:sp>
      <p:sp>
        <p:nvSpPr>
          <p:cNvPr id="1029" name="Rectangle 5"/>
          <p:cNvSpPr>
            <a:spLocks noGrp="1" noChangeArrowheads="1"/>
          </p:cNvSpPr>
          <p:nvPr>
            <p:ph type="title"/>
          </p:nvPr>
        </p:nvSpPr>
        <p:spPr bwMode="auto">
          <a:xfrm>
            <a:off x="385763" y="188913"/>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80" tIns="45720" rIns="91440" bIns="45720" numCol="1" anchor="ctr" anchorCtr="0" compatLnSpc="1">
            <a:prstTxWarp prst="textNoShape">
              <a:avLst/>
            </a:prstTxWarp>
          </a:bodyPr>
          <a:lstStyle/>
          <a:p>
            <a:pPr lvl="0"/>
            <a:r>
              <a:rPr lang="de-DE" smtClean="0"/>
              <a:t>Title</a:t>
            </a:r>
          </a:p>
        </p:txBody>
      </p:sp>
      <p:sp>
        <p:nvSpPr>
          <p:cNvPr id="1283078" name="Rectangle 6"/>
          <p:cNvSpPr>
            <a:spLocks noChangeArrowheads="1"/>
          </p:cNvSpPr>
          <p:nvPr/>
        </p:nvSpPr>
        <p:spPr bwMode="auto">
          <a:xfrm>
            <a:off x="0" y="0"/>
            <a:ext cx="119063" cy="6669088"/>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p>
        </p:txBody>
      </p:sp>
      <p:sp>
        <p:nvSpPr>
          <p:cNvPr id="1283079" name="Rectangle 7"/>
          <p:cNvSpPr>
            <a:spLocks noChangeArrowheads="1"/>
          </p:cNvSpPr>
          <p:nvPr/>
        </p:nvSpPr>
        <p:spPr bwMode="auto">
          <a:xfrm>
            <a:off x="0" y="-26988"/>
            <a:ext cx="9144000" cy="142876"/>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p>
        </p:txBody>
      </p:sp>
      <p:sp>
        <p:nvSpPr>
          <p:cNvPr id="1283080" name="Line 8"/>
          <p:cNvSpPr>
            <a:spLocks noChangeShapeType="1"/>
          </p:cNvSpPr>
          <p:nvPr/>
        </p:nvSpPr>
        <p:spPr bwMode="auto">
          <a:xfrm>
            <a:off x="296863" y="908050"/>
            <a:ext cx="7124700" cy="0"/>
          </a:xfrm>
          <a:prstGeom prst="line">
            <a:avLst/>
          </a:prstGeom>
          <a:noFill/>
          <a:ln w="38100">
            <a:solidFill>
              <a:srgbClr val="E6F2F2"/>
            </a:solidFill>
            <a:round/>
            <a:headEnd/>
            <a:tailEnd/>
          </a:ln>
          <a:effectLst/>
        </p:spPr>
        <p:txBody>
          <a:bodyPr wrap="none" anchor="ctr"/>
          <a:lstStyle/>
          <a:p>
            <a:pPr algn="ctr" eaLnBrk="0" hangingPunct="0">
              <a:spcBef>
                <a:spcPct val="50000"/>
              </a:spcBef>
              <a:defRPr/>
            </a:pPr>
            <a:endParaRPr lang="en-US"/>
          </a:p>
        </p:txBody>
      </p:sp>
      <p:sp>
        <p:nvSpPr>
          <p:cNvPr id="1283081" name="Rectangle 9"/>
          <p:cNvSpPr>
            <a:spLocks noGrp="1" noChangeArrowheads="1"/>
          </p:cNvSpPr>
          <p:nvPr>
            <p:ph type="dt" sz="half" idx="2"/>
          </p:nvPr>
        </p:nvSpPr>
        <p:spPr bwMode="auto">
          <a:xfrm>
            <a:off x="215900" y="6669088"/>
            <a:ext cx="6192838" cy="18891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spcBef>
                <a:spcPct val="0"/>
              </a:spcBef>
              <a:defRPr sz="1000">
                <a:solidFill>
                  <a:schemeClr val="bg1"/>
                </a:solidFill>
              </a:defRPr>
            </a:lvl1pPr>
          </a:lstStyle>
          <a:p>
            <a:pPr>
              <a:defRPr/>
            </a:pPr>
            <a:r>
              <a:rPr lang="en-US" smtClean="0"/>
              <a:t>17 April 2015</a:t>
            </a:r>
            <a:endParaRPr lang="de-DE"/>
          </a:p>
        </p:txBody>
      </p:sp>
      <p:sp>
        <p:nvSpPr>
          <p:cNvPr id="1283082" name="Rectangle 10"/>
          <p:cNvSpPr>
            <a:spLocks noGrp="1" noChangeArrowheads="1"/>
          </p:cNvSpPr>
          <p:nvPr>
            <p:ph type="ftr" sz="quarter" idx="3"/>
          </p:nvPr>
        </p:nvSpPr>
        <p:spPr bwMode="auto">
          <a:xfrm>
            <a:off x="6408738" y="6677025"/>
            <a:ext cx="234315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spcBef>
                <a:spcPct val="0"/>
              </a:spcBef>
              <a:defRPr sz="1000">
                <a:solidFill>
                  <a:schemeClr val="bg1"/>
                </a:solidFill>
              </a:defRPr>
            </a:lvl1pPr>
          </a:lstStyle>
          <a:p>
            <a:pPr>
              <a:defRPr/>
            </a:pPr>
            <a:r>
              <a:rPr lang="sv-SE" smtClean="0"/>
              <a:t>P. Avella, MPP &amp; HLL</a:t>
            </a:r>
            <a:endParaRPr lang="de-DE"/>
          </a:p>
        </p:txBody>
      </p:sp>
      <p:sp>
        <p:nvSpPr>
          <p:cNvPr id="1035" name="Rectangle 11"/>
          <p:cNvSpPr>
            <a:spLocks noGrp="1" noChangeArrowheads="1"/>
          </p:cNvSpPr>
          <p:nvPr>
            <p:ph type="body" idx="1"/>
          </p:nvPr>
        </p:nvSpPr>
        <p:spPr bwMode="auto">
          <a:xfrm>
            <a:off x="522288" y="14938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pic>
        <p:nvPicPr>
          <p:cNvPr id="1036" name="Picture 12" descr="hll-logo-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04138" y="142875"/>
            <a:ext cx="1439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3085" name="Oval 13"/>
          <p:cNvSpPr>
            <a:spLocks noChangeArrowheads="1"/>
          </p:cNvSpPr>
          <p:nvPr/>
        </p:nvSpPr>
        <p:spPr bwMode="auto">
          <a:xfrm>
            <a:off x="566738" y="414338"/>
            <a:ext cx="179387" cy="180975"/>
          </a:xfrm>
          <a:prstGeom prst="ellipse">
            <a:avLst/>
          </a:prstGeom>
          <a:gradFill rotWithShape="1">
            <a:gsLst>
              <a:gs pos="0">
                <a:srgbClr val="7CA6A6">
                  <a:gamma/>
                  <a:shade val="46275"/>
                  <a:invGamma/>
                </a:srgbClr>
              </a:gs>
              <a:gs pos="50000">
                <a:srgbClr val="7CA6A6"/>
              </a:gs>
              <a:gs pos="100000">
                <a:srgbClr val="7CA6A6">
                  <a:gamma/>
                  <a:shade val="46275"/>
                  <a:invGamma/>
                </a:srgbClr>
              </a:gs>
            </a:gsLst>
            <a:lin ang="5400000" scaled="1"/>
          </a:gradFill>
          <a:ln w="9525" algn="ctr">
            <a:noFill/>
            <a:round/>
            <a:headEnd/>
            <a:tailEnd/>
          </a:ln>
          <a:effectLst/>
        </p:spPr>
        <p:txBody>
          <a:bodyPr anchor="ctr">
            <a:spAutoFit/>
          </a:bodyPr>
          <a:lstStyle/>
          <a:p>
            <a:pPr algn="ctr" eaLnBrk="0" hangingPunct="0">
              <a:spcBef>
                <a:spcPct val="50000"/>
              </a:spcBef>
              <a:defRPr/>
            </a:pPr>
            <a:endParaRPr lang="en-US"/>
          </a:p>
        </p:txBody>
      </p:sp>
      <p:sp>
        <p:nvSpPr>
          <p:cNvPr id="1283086" name="Rectangle 14"/>
          <p:cNvSpPr>
            <a:spLocks noGrp="1" noChangeArrowheads="1"/>
          </p:cNvSpPr>
          <p:nvPr>
            <p:ph type="sldNum" sz="quarter" idx="4"/>
          </p:nvPr>
        </p:nvSpPr>
        <p:spPr bwMode="auto">
          <a:xfrm>
            <a:off x="8229600" y="6638925"/>
            <a:ext cx="914400" cy="219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000">
                <a:solidFill>
                  <a:schemeClr val="bg1"/>
                </a:solidFill>
              </a:defRPr>
            </a:lvl1pPr>
          </a:lstStyle>
          <a:p>
            <a:pPr>
              <a:defRPr/>
            </a:pPr>
            <a:fld id="{3DE7E4C8-7EF0-46C7-A5CA-92130283E299}"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3" r:id="rId2"/>
    <p:sldLayoutId id="2147483722" r:id="rId3"/>
    <p:sldLayoutId id="2147483721" r:id="rId4"/>
    <p:sldLayoutId id="2147483720" r:id="rId5"/>
    <p:sldLayoutId id="2147483719" r:id="rId6"/>
    <p:sldLayoutId id="2147483718" r:id="rId7"/>
    <p:sldLayoutId id="2147483717" r:id="rId8"/>
    <p:sldLayoutId id="2147483716" r:id="rId9"/>
    <p:sldLayoutId id="2147483715" r:id="rId10"/>
    <p:sldLayoutId id="2147483714" r:id="rId11"/>
    <p:sldLayoutId id="2147483727" r:id="rId12"/>
    <p:sldLayoutId id="2147483728" r:id="rId13"/>
    <p:sldLayoutId id="2147483724" r:id="rId14"/>
    <p:sldLayoutId id="2147483725" r:id="rId15"/>
  </p:sldLayoutIdLst>
  <p:timing>
    <p:tnLst>
      <p:par>
        <p:cTn id="1" dur="indefinite" restart="never" nodeType="tmRoot"/>
      </p:par>
    </p:tnLst>
  </p:timing>
  <p:hf hdr="0"/>
  <p:txStyles>
    <p:titleStyle>
      <a:lvl1pPr algn="l" rtl="0" eaLnBrk="0" fontAlgn="base" hangingPunct="0">
        <a:spcBef>
          <a:spcPct val="0"/>
        </a:spcBef>
        <a:spcAft>
          <a:spcPct val="0"/>
        </a:spcAft>
        <a:buSzPct val="150000"/>
        <a:defRPr sz="2000">
          <a:solidFill>
            <a:schemeClr val="tx2"/>
          </a:solidFill>
          <a:latin typeface="+mj-lt"/>
          <a:ea typeface="+mj-ea"/>
          <a:cs typeface="+mj-cs"/>
        </a:defRPr>
      </a:lvl1pPr>
      <a:lvl2pPr algn="l" rtl="0" eaLnBrk="0" fontAlgn="base" hangingPunct="0">
        <a:spcBef>
          <a:spcPct val="0"/>
        </a:spcBef>
        <a:spcAft>
          <a:spcPct val="0"/>
        </a:spcAft>
        <a:buSzPct val="150000"/>
        <a:defRPr sz="2000">
          <a:solidFill>
            <a:schemeClr val="tx2"/>
          </a:solidFill>
          <a:latin typeface="Arial" charset="0"/>
        </a:defRPr>
      </a:lvl2pPr>
      <a:lvl3pPr algn="l" rtl="0" eaLnBrk="0" fontAlgn="base" hangingPunct="0">
        <a:spcBef>
          <a:spcPct val="0"/>
        </a:spcBef>
        <a:spcAft>
          <a:spcPct val="0"/>
        </a:spcAft>
        <a:buSzPct val="150000"/>
        <a:defRPr sz="2000">
          <a:solidFill>
            <a:schemeClr val="tx2"/>
          </a:solidFill>
          <a:latin typeface="Arial" charset="0"/>
        </a:defRPr>
      </a:lvl3pPr>
      <a:lvl4pPr algn="l" rtl="0" eaLnBrk="0" fontAlgn="base" hangingPunct="0">
        <a:spcBef>
          <a:spcPct val="0"/>
        </a:spcBef>
        <a:spcAft>
          <a:spcPct val="0"/>
        </a:spcAft>
        <a:buSzPct val="150000"/>
        <a:defRPr sz="2000">
          <a:solidFill>
            <a:schemeClr val="tx2"/>
          </a:solidFill>
          <a:latin typeface="Arial" charset="0"/>
        </a:defRPr>
      </a:lvl4pPr>
      <a:lvl5pPr algn="l" rtl="0" eaLnBrk="0" fontAlgn="base" hangingPunct="0">
        <a:spcBef>
          <a:spcPct val="0"/>
        </a:spcBef>
        <a:spcAft>
          <a:spcPct val="0"/>
        </a:spcAft>
        <a:buSzPct val="150000"/>
        <a:defRPr sz="2000">
          <a:solidFill>
            <a:schemeClr val="tx2"/>
          </a:solidFill>
          <a:latin typeface="Arial" charset="0"/>
        </a:defRPr>
      </a:lvl5pPr>
      <a:lvl6pPr marL="457200" algn="l" rtl="0" fontAlgn="base">
        <a:spcBef>
          <a:spcPct val="0"/>
        </a:spcBef>
        <a:spcAft>
          <a:spcPct val="0"/>
        </a:spcAft>
        <a:buSzPct val="150000"/>
        <a:defRPr sz="2000">
          <a:solidFill>
            <a:schemeClr val="tx2"/>
          </a:solidFill>
          <a:latin typeface="Arial" charset="0"/>
        </a:defRPr>
      </a:lvl6pPr>
      <a:lvl7pPr marL="914400" algn="l" rtl="0" fontAlgn="base">
        <a:spcBef>
          <a:spcPct val="0"/>
        </a:spcBef>
        <a:spcAft>
          <a:spcPct val="0"/>
        </a:spcAft>
        <a:buSzPct val="150000"/>
        <a:defRPr sz="2000">
          <a:solidFill>
            <a:schemeClr val="tx2"/>
          </a:solidFill>
          <a:latin typeface="Arial" charset="0"/>
        </a:defRPr>
      </a:lvl7pPr>
      <a:lvl8pPr marL="1371600" algn="l" rtl="0" fontAlgn="base">
        <a:spcBef>
          <a:spcPct val="0"/>
        </a:spcBef>
        <a:spcAft>
          <a:spcPct val="0"/>
        </a:spcAft>
        <a:buSzPct val="150000"/>
        <a:defRPr sz="2000">
          <a:solidFill>
            <a:schemeClr val="tx2"/>
          </a:solidFill>
          <a:latin typeface="Arial" charset="0"/>
        </a:defRPr>
      </a:lvl8pPr>
      <a:lvl9pPr marL="1828800" algn="l" rtl="0" fontAlgn="base">
        <a:spcBef>
          <a:spcPct val="0"/>
        </a:spcBef>
        <a:spcAft>
          <a:spcPct val="0"/>
        </a:spcAft>
        <a:buSzPct val="150000"/>
        <a:defRPr sz="2000">
          <a:solidFill>
            <a:schemeClr val="tx2"/>
          </a:solidFill>
          <a:latin typeface="Arial" charset="0"/>
        </a:defRPr>
      </a:lvl9pPr>
    </p:titleStyle>
    <p:bodyStyle>
      <a:lvl1pPr marL="812800" indent="-812800" algn="l" rtl="0" eaLnBrk="0" fontAlgn="base" hangingPunct="0">
        <a:spcBef>
          <a:spcPct val="20000"/>
        </a:spcBef>
        <a:spcAft>
          <a:spcPct val="0"/>
        </a:spcAft>
        <a:buClr>
          <a:schemeClr val="tx1"/>
        </a:buClr>
        <a:defRPr>
          <a:solidFill>
            <a:schemeClr val="tx1"/>
          </a:solidFill>
          <a:latin typeface="+mn-lt"/>
          <a:ea typeface="+mn-ea"/>
          <a:cs typeface="+mn-cs"/>
        </a:defRPr>
      </a:lvl1pPr>
      <a:lvl2pPr marL="1168400" indent="-711200" algn="l" rtl="0" eaLnBrk="0" fontAlgn="base" hangingPunct="0">
        <a:spcBef>
          <a:spcPct val="20000"/>
        </a:spcBef>
        <a:spcAft>
          <a:spcPct val="0"/>
        </a:spcAft>
        <a:buClr>
          <a:schemeClr val="tx1"/>
        </a:buClr>
        <a:defRPr sz="1600">
          <a:solidFill>
            <a:schemeClr val="tx1"/>
          </a:solidFill>
          <a:latin typeface="+mn-lt"/>
        </a:defRPr>
      </a:lvl2pPr>
      <a:lvl3pPr marL="1524000" indent="-609600" algn="l" rtl="0" eaLnBrk="0" fontAlgn="base" hangingPunct="0">
        <a:spcBef>
          <a:spcPct val="20000"/>
        </a:spcBef>
        <a:spcAft>
          <a:spcPct val="0"/>
        </a:spcAft>
        <a:buClr>
          <a:schemeClr val="tx1"/>
        </a:buClr>
        <a:defRPr sz="1400">
          <a:solidFill>
            <a:schemeClr val="tx1"/>
          </a:solidFill>
          <a:latin typeface="+mn-lt"/>
        </a:defRPr>
      </a:lvl3pPr>
      <a:lvl4pPr marL="1879600" indent="-508000" algn="l" rtl="0" eaLnBrk="0" fontAlgn="base" hangingPunct="0">
        <a:spcBef>
          <a:spcPct val="20000"/>
        </a:spcBef>
        <a:spcAft>
          <a:spcPct val="0"/>
        </a:spcAft>
        <a:buClr>
          <a:schemeClr val="tx1"/>
        </a:buClr>
        <a:defRPr sz="1400">
          <a:solidFill>
            <a:schemeClr val="tx1"/>
          </a:solidFill>
          <a:latin typeface="+mn-lt"/>
        </a:defRPr>
      </a:lvl4pPr>
      <a:lvl5pPr marL="2336800" indent="-508000" algn="l" rtl="0" eaLnBrk="0" fontAlgn="base" hangingPunct="0">
        <a:spcBef>
          <a:spcPct val="20000"/>
        </a:spcBef>
        <a:spcAft>
          <a:spcPct val="0"/>
        </a:spcAft>
        <a:buClr>
          <a:schemeClr val="tx1"/>
        </a:buClr>
        <a:defRPr sz="1400">
          <a:solidFill>
            <a:schemeClr val="tx1"/>
          </a:solidFill>
          <a:latin typeface="+mn-lt"/>
        </a:defRPr>
      </a:lvl5pPr>
      <a:lvl6pPr marL="2794000" indent="-508000" algn="l" rtl="0" fontAlgn="base">
        <a:spcBef>
          <a:spcPct val="20000"/>
        </a:spcBef>
        <a:spcAft>
          <a:spcPct val="0"/>
        </a:spcAft>
        <a:buClr>
          <a:schemeClr val="tx1"/>
        </a:buClr>
        <a:defRPr sz="1400">
          <a:solidFill>
            <a:schemeClr val="tx1"/>
          </a:solidFill>
          <a:latin typeface="+mn-lt"/>
        </a:defRPr>
      </a:lvl6pPr>
      <a:lvl7pPr marL="3251200" indent="-508000" algn="l" rtl="0" fontAlgn="base">
        <a:spcBef>
          <a:spcPct val="20000"/>
        </a:spcBef>
        <a:spcAft>
          <a:spcPct val="0"/>
        </a:spcAft>
        <a:buClr>
          <a:schemeClr val="tx1"/>
        </a:buClr>
        <a:defRPr sz="1400">
          <a:solidFill>
            <a:schemeClr val="tx1"/>
          </a:solidFill>
          <a:latin typeface="+mn-lt"/>
        </a:defRPr>
      </a:lvl7pPr>
      <a:lvl8pPr marL="3708400" indent="-508000" algn="l" rtl="0" fontAlgn="base">
        <a:spcBef>
          <a:spcPct val="20000"/>
        </a:spcBef>
        <a:spcAft>
          <a:spcPct val="0"/>
        </a:spcAft>
        <a:buClr>
          <a:schemeClr val="tx1"/>
        </a:buClr>
        <a:defRPr sz="1400">
          <a:solidFill>
            <a:schemeClr val="tx1"/>
          </a:solidFill>
          <a:latin typeface="+mn-lt"/>
        </a:defRPr>
      </a:lvl8pPr>
      <a:lvl9pPr marL="4165600" indent="-508000" algn="l" rtl="0" fontAlgn="base">
        <a:spcBef>
          <a:spcPct val="20000"/>
        </a:spcBef>
        <a:spcAft>
          <a:spcPct val="0"/>
        </a:spcAft>
        <a:buClr>
          <a:schemeClr val="tx1"/>
        </a:buCl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39371"/>
            <a:ext cx="8229600" cy="540657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0" name="Rectangle 2"/>
          <p:cNvSpPr>
            <a:spLocks noChangeArrowheads="1"/>
          </p:cNvSpPr>
          <p:nvPr/>
        </p:nvSpPr>
        <p:spPr bwMode="auto">
          <a:xfrm>
            <a:off x="119063" y="0"/>
            <a:ext cx="133350" cy="6669088"/>
          </a:xfrm>
          <a:prstGeom prst="rect">
            <a:avLst/>
          </a:prstGeom>
          <a:solidFill>
            <a:srgbClr val="C9DBD8"/>
          </a:solidFill>
          <a:ln w="9525">
            <a:solidFill>
              <a:srgbClr val="C9DBD8"/>
            </a:solidFill>
            <a:miter lim="800000"/>
            <a:headEnd/>
            <a:tailEnd/>
          </a:ln>
          <a:effectLst/>
        </p:spPr>
        <p:txBody>
          <a:bodyPr wrap="none" anchor="ctr"/>
          <a:lstStyle/>
          <a:p>
            <a:pPr algn="ctr" eaLnBrk="0" hangingPunct="0">
              <a:defRPr/>
            </a:pPr>
            <a:endParaRPr lang="en-US"/>
          </a:p>
        </p:txBody>
      </p:sp>
      <p:sp>
        <p:nvSpPr>
          <p:cNvPr id="21" name="Rectangle 3"/>
          <p:cNvSpPr>
            <a:spLocks noChangeArrowheads="1"/>
          </p:cNvSpPr>
          <p:nvPr/>
        </p:nvSpPr>
        <p:spPr bwMode="auto">
          <a:xfrm>
            <a:off x="252413" y="0"/>
            <a:ext cx="131762" cy="6858000"/>
          </a:xfrm>
          <a:prstGeom prst="rect">
            <a:avLst/>
          </a:prstGeom>
          <a:solidFill>
            <a:srgbClr val="E6F2F2"/>
          </a:solidFill>
          <a:ln w="9525">
            <a:solidFill>
              <a:srgbClr val="E6F2F2"/>
            </a:solidFill>
            <a:miter lim="800000"/>
            <a:headEnd/>
            <a:tailEnd/>
          </a:ln>
          <a:effectLst/>
        </p:spPr>
        <p:txBody>
          <a:bodyPr wrap="none" anchor="ctr"/>
          <a:lstStyle/>
          <a:p>
            <a:pPr algn="ctr" eaLnBrk="0" hangingPunct="0">
              <a:defRPr/>
            </a:pPr>
            <a:endParaRPr lang="en-US"/>
          </a:p>
        </p:txBody>
      </p:sp>
      <p:sp>
        <p:nvSpPr>
          <p:cNvPr id="22" name="Rectangle 4"/>
          <p:cNvSpPr>
            <a:spLocks noChangeArrowheads="1"/>
          </p:cNvSpPr>
          <p:nvPr/>
        </p:nvSpPr>
        <p:spPr bwMode="auto">
          <a:xfrm>
            <a:off x="0" y="6642100"/>
            <a:ext cx="9144000" cy="215900"/>
          </a:xfrm>
          <a:prstGeom prst="rect">
            <a:avLst/>
          </a:prstGeom>
          <a:solidFill>
            <a:srgbClr val="7CA6A6"/>
          </a:solidFill>
          <a:ln w="9525">
            <a:solidFill>
              <a:srgbClr val="7CA6A6"/>
            </a:solidFill>
            <a:miter lim="800000"/>
            <a:headEnd/>
            <a:tailEnd/>
          </a:ln>
          <a:effectLst/>
        </p:spPr>
        <p:txBody>
          <a:bodyPr wrap="none" anchor="ctr"/>
          <a:lstStyle/>
          <a:p>
            <a:pPr algn="ctr" eaLnBrk="0" hangingPunct="0">
              <a:defRPr/>
            </a:pPr>
            <a:r>
              <a:rPr lang="en-US" sz="1000" dirty="0" smtClean="0">
                <a:latin typeface="Arial" pitchFamily="34" charset="0"/>
                <a:cs typeface="Arial" pitchFamily="34" charset="0"/>
              </a:rPr>
              <a:t>IWLC2010				                       </a:t>
            </a:r>
            <a:fld id="{0C82D230-3D14-453A-90AD-6E061D432DF8}" type="slidenum">
              <a:rPr lang="en-US" sz="1000" smtClean="0">
                <a:latin typeface="Arial" pitchFamily="34" charset="0"/>
                <a:cs typeface="Arial" pitchFamily="34" charset="0"/>
              </a:rPr>
              <a:pPr algn="ctr" eaLnBrk="0" hangingPunct="0">
                <a:defRPr/>
              </a:pPr>
              <a:t>‹Nr.›</a:t>
            </a:fld>
            <a:r>
              <a:rPr lang="en-US" sz="1000" dirty="0" smtClean="0">
                <a:latin typeface="Arial" pitchFamily="34" charset="0"/>
                <a:cs typeface="Arial" pitchFamily="34" charset="0"/>
              </a:rPr>
              <a:t>			Jelena </a:t>
            </a:r>
            <a:r>
              <a:rPr lang="en-US" sz="1000" dirty="0" err="1" smtClean="0">
                <a:latin typeface="Arial" pitchFamily="34" charset="0"/>
                <a:cs typeface="Arial" pitchFamily="34" charset="0"/>
              </a:rPr>
              <a:t>Ninkovic</a:t>
            </a:r>
            <a:r>
              <a:rPr lang="en-US" sz="1000" baseline="0" dirty="0" smtClean="0">
                <a:latin typeface="Arial" pitchFamily="34" charset="0"/>
                <a:cs typeface="Arial" pitchFamily="34" charset="0"/>
              </a:rPr>
              <a:t>, MPI HLL Munich</a:t>
            </a:r>
            <a:endParaRPr lang="en-US" sz="1000" dirty="0">
              <a:latin typeface="Arial" pitchFamily="34" charset="0"/>
              <a:cs typeface="Arial" pitchFamily="34" charset="0"/>
            </a:endParaRPr>
          </a:p>
        </p:txBody>
      </p:sp>
      <p:sp>
        <p:nvSpPr>
          <p:cNvPr id="24" name="Rectangle 6"/>
          <p:cNvSpPr>
            <a:spLocks noChangeArrowheads="1"/>
          </p:cNvSpPr>
          <p:nvPr/>
        </p:nvSpPr>
        <p:spPr bwMode="auto">
          <a:xfrm>
            <a:off x="0" y="0"/>
            <a:ext cx="119063" cy="6669088"/>
          </a:xfrm>
          <a:prstGeom prst="rect">
            <a:avLst/>
          </a:prstGeom>
          <a:solidFill>
            <a:srgbClr val="7CA6A6"/>
          </a:solidFill>
          <a:ln w="9525">
            <a:solidFill>
              <a:srgbClr val="7CA6A6"/>
            </a:solidFill>
            <a:miter lim="800000"/>
            <a:headEnd/>
            <a:tailEnd/>
          </a:ln>
          <a:effectLst/>
        </p:spPr>
        <p:txBody>
          <a:bodyPr wrap="none" anchor="ctr"/>
          <a:lstStyle/>
          <a:p>
            <a:pPr algn="ctr" eaLnBrk="0" hangingPunct="0">
              <a:defRPr/>
            </a:pPr>
            <a:endParaRPr lang="en-US"/>
          </a:p>
        </p:txBody>
      </p:sp>
      <p:sp>
        <p:nvSpPr>
          <p:cNvPr id="25" name="Rectangle 7"/>
          <p:cNvSpPr>
            <a:spLocks noChangeArrowheads="1"/>
          </p:cNvSpPr>
          <p:nvPr/>
        </p:nvSpPr>
        <p:spPr bwMode="auto">
          <a:xfrm>
            <a:off x="0" y="-26988"/>
            <a:ext cx="9144000" cy="142876"/>
          </a:xfrm>
          <a:prstGeom prst="rect">
            <a:avLst/>
          </a:prstGeom>
          <a:solidFill>
            <a:srgbClr val="7CA6A6"/>
          </a:solidFill>
          <a:ln w="9525">
            <a:solidFill>
              <a:srgbClr val="7CA6A6"/>
            </a:solidFill>
            <a:miter lim="800000"/>
            <a:headEnd/>
            <a:tailEnd/>
          </a:ln>
          <a:effectLst/>
        </p:spPr>
        <p:txBody>
          <a:bodyPr wrap="none" anchor="ctr"/>
          <a:lstStyle/>
          <a:p>
            <a:pPr algn="ctr" eaLnBrk="0" hangingPunct="0">
              <a:defRPr/>
            </a:pPr>
            <a:endParaRPr lang="en-US"/>
          </a:p>
        </p:txBody>
      </p:sp>
      <p:sp>
        <p:nvSpPr>
          <p:cNvPr id="26" name="Line 8"/>
          <p:cNvSpPr>
            <a:spLocks noChangeShapeType="1"/>
          </p:cNvSpPr>
          <p:nvPr/>
        </p:nvSpPr>
        <p:spPr bwMode="auto">
          <a:xfrm>
            <a:off x="296863" y="908050"/>
            <a:ext cx="7124700" cy="0"/>
          </a:xfrm>
          <a:prstGeom prst="line">
            <a:avLst/>
          </a:prstGeom>
          <a:noFill/>
          <a:ln w="38100">
            <a:solidFill>
              <a:srgbClr val="E6F2F2"/>
            </a:solidFill>
            <a:round/>
            <a:headEnd/>
            <a:tailEnd/>
          </a:ln>
          <a:effectLst/>
        </p:spPr>
        <p:txBody>
          <a:bodyPr wrap="none" anchor="ctr"/>
          <a:lstStyle/>
          <a:p>
            <a:pPr algn="ctr" eaLnBrk="0" hangingPunct="0">
              <a:defRPr/>
            </a:pPr>
            <a:endParaRPr lang="en-US"/>
          </a:p>
        </p:txBody>
      </p:sp>
      <p:sp>
        <p:nvSpPr>
          <p:cNvPr id="28" name="Rectangle 10"/>
          <p:cNvSpPr txBox="1">
            <a:spLocks noChangeArrowheads="1"/>
          </p:cNvSpPr>
          <p:nvPr/>
        </p:nvSpPr>
        <p:spPr bwMode="auto">
          <a:xfrm>
            <a:off x="6416675" y="6677025"/>
            <a:ext cx="254635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defRPr sz="1000">
                <a:solidFill>
                  <a:schemeClr val="bg1"/>
                </a:solidFill>
                <a:latin typeface="Tahoma"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30" name="Picture 12" descr="hll-logo-2"/>
          <p:cNvPicPr>
            <a:picLocks noChangeAspect="1" noChangeArrowheads="1"/>
          </p:cNvPicPr>
          <p:nvPr/>
        </p:nvPicPr>
        <p:blipFill>
          <a:blip r:embed="rId25"/>
          <a:srcRect/>
          <a:stretch>
            <a:fillRect/>
          </a:stretch>
        </p:blipFill>
        <p:spPr bwMode="auto">
          <a:xfrm>
            <a:off x="7704138" y="142875"/>
            <a:ext cx="1439862" cy="1079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3074" name="Rectangle 2"/>
          <p:cNvSpPr>
            <a:spLocks noChangeArrowheads="1"/>
          </p:cNvSpPr>
          <p:nvPr/>
        </p:nvSpPr>
        <p:spPr bwMode="auto">
          <a:xfrm>
            <a:off x="119063" y="0"/>
            <a:ext cx="133350" cy="6669088"/>
          </a:xfrm>
          <a:prstGeom prst="rect">
            <a:avLst/>
          </a:prstGeom>
          <a:solidFill>
            <a:srgbClr val="C9DBD8"/>
          </a:solidFill>
          <a:ln w="9525">
            <a:solidFill>
              <a:srgbClr val="C9DBD8"/>
            </a:solidFill>
            <a:miter lim="800000"/>
            <a:headEnd/>
            <a:tailEnd/>
          </a:ln>
          <a:effectLst/>
        </p:spPr>
        <p:txBody>
          <a:bodyPr wrap="none" anchor="ctr"/>
          <a:lstStyle/>
          <a:p>
            <a:pPr algn="ctr" eaLnBrk="0" hangingPunct="0">
              <a:spcBef>
                <a:spcPct val="50000"/>
              </a:spcBef>
              <a:defRPr/>
            </a:pPr>
            <a:endParaRPr lang="en-US"/>
          </a:p>
        </p:txBody>
      </p:sp>
      <p:sp>
        <p:nvSpPr>
          <p:cNvPr id="1283075" name="Rectangle 3"/>
          <p:cNvSpPr>
            <a:spLocks noChangeArrowheads="1"/>
          </p:cNvSpPr>
          <p:nvPr/>
        </p:nvSpPr>
        <p:spPr bwMode="auto">
          <a:xfrm>
            <a:off x="252413" y="0"/>
            <a:ext cx="131762" cy="6858000"/>
          </a:xfrm>
          <a:prstGeom prst="rect">
            <a:avLst/>
          </a:prstGeom>
          <a:solidFill>
            <a:srgbClr val="E6F2F2"/>
          </a:solidFill>
          <a:ln w="9525">
            <a:solidFill>
              <a:srgbClr val="E6F2F2"/>
            </a:solidFill>
            <a:miter lim="800000"/>
            <a:headEnd/>
            <a:tailEnd/>
          </a:ln>
          <a:effectLst/>
        </p:spPr>
        <p:txBody>
          <a:bodyPr wrap="none" anchor="ctr"/>
          <a:lstStyle/>
          <a:p>
            <a:pPr algn="ctr" eaLnBrk="0" hangingPunct="0">
              <a:spcBef>
                <a:spcPct val="50000"/>
              </a:spcBef>
              <a:defRPr/>
            </a:pPr>
            <a:endParaRPr lang="en-US"/>
          </a:p>
        </p:txBody>
      </p:sp>
      <p:sp>
        <p:nvSpPr>
          <p:cNvPr id="1283076" name="Rectangle 4"/>
          <p:cNvSpPr>
            <a:spLocks noChangeArrowheads="1"/>
          </p:cNvSpPr>
          <p:nvPr/>
        </p:nvSpPr>
        <p:spPr bwMode="auto">
          <a:xfrm>
            <a:off x="0" y="6669088"/>
            <a:ext cx="9144000" cy="215900"/>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p>
        </p:txBody>
      </p:sp>
      <p:sp>
        <p:nvSpPr>
          <p:cNvPr id="1029" name="Rectangle 5"/>
          <p:cNvSpPr>
            <a:spLocks noGrp="1" noChangeArrowheads="1"/>
          </p:cNvSpPr>
          <p:nvPr>
            <p:ph type="title"/>
          </p:nvPr>
        </p:nvSpPr>
        <p:spPr bwMode="auto">
          <a:xfrm>
            <a:off x="385763" y="188913"/>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80" tIns="45720" rIns="91440" bIns="45720" numCol="1" anchor="ctr" anchorCtr="0" compatLnSpc="1">
            <a:prstTxWarp prst="textNoShape">
              <a:avLst/>
            </a:prstTxWarp>
          </a:bodyPr>
          <a:lstStyle/>
          <a:p>
            <a:pPr lvl="0"/>
            <a:r>
              <a:rPr lang="de-DE" smtClean="0"/>
              <a:t>Title</a:t>
            </a:r>
          </a:p>
        </p:txBody>
      </p:sp>
      <p:sp>
        <p:nvSpPr>
          <p:cNvPr id="1283078" name="Rectangle 6"/>
          <p:cNvSpPr>
            <a:spLocks noChangeArrowheads="1"/>
          </p:cNvSpPr>
          <p:nvPr/>
        </p:nvSpPr>
        <p:spPr bwMode="auto">
          <a:xfrm>
            <a:off x="0" y="0"/>
            <a:ext cx="119063" cy="6669088"/>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p>
        </p:txBody>
      </p:sp>
      <p:sp>
        <p:nvSpPr>
          <p:cNvPr id="1283079" name="Rectangle 7"/>
          <p:cNvSpPr>
            <a:spLocks noChangeArrowheads="1"/>
          </p:cNvSpPr>
          <p:nvPr/>
        </p:nvSpPr>
        <p:spPr bwMode="auto">
          <a:xfrm>
            <a:off x="0" y="-26988"/>
            <a:ext cx="9144000" cy="142876"/>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p>
        </p:txBody>
      </p:sp>
      <p:sp>
        <p:nvSpPr>
          <p:cNvPr id="1283080" name="Line 8"/>
          <p:cNvSpPr>
            <a:spLocks noChangeShapeType="1"/>
          </p:cNvSpPr>
          <p:nvPr/>
        </p:nvSpPr>
        <p:spPr bwMode="auto">
          <a:xfrm>
            <a:off x="296863" y="908050"/>
            <a:ext cx="7124700" cy="0"/>
          </a:xfrm>
          <a:prstGeom prst="line">
            <a:avLst/>
          </a:prstGeom>
          <a:noFill/>
          <a:ln w="38100">
            <a:solidFill>
              <a:srgbClr val="E6F2F2"/>
            </a:solidFill>
            <a:round/>
            <a:headEnd/>
            <a:tailEnd/>
          </a:ln>
          <a:effectLst/>
        </p:spPr>
        <p:txBody>
          <a:bodyPr wrap="none" anchor="ctr"/>
          <a:lstStyle/>
          <a:p>
            <a:pPr algn="ctr" eaLnBrk="0" hangingPunct="0">
              <a:spcBef>
                <a:spcPct val="50000"/>
              </a:spcBef>
              <a:defRPr/>
            </a:pPr>
            <a:endParaRPr lang="en-US"/>
          </a:p>
        </p:txBody>
      </p:sp>
      <p:sp>
        <p:nvSpPr>
          <p:cNvPr id="1283081" name="Rectangle 9"/>
          <p:cNvSpPr>
            <a:spLocks noGrp="1" noChangeArrowheads="1"/>
          </p:cNvSpPr>
          <p:nvPr>
            <p:ph type="dt" sz="half" idx="2"/>
          </p:nvPr>
        </p:nvSpPr>
        <p:spPr bwMode="auto">
          <a:xfrm>
            <a:off x="215900" y="6669088"/>
            <a:ext cx="6192838" cy="18891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spcBef>
                <a:spcPct val="0"/>
              </a:spcBef>
              <a:defRPr sz="1000">
                <a:solidFill>
                  <a:schemeClr val="bg1"/>
                </a:solidFill>
              </a:defRPr>
            </a:lvl1pPr>
          </a:lstStyle>
          <a:p>
            <a:pPr>
              <a:defRPr/>
            </a:pPr>
            <a:r>
              <a:rPr lang="en-US" smtClean="0"/>
              <a:t>17 April 2015</a:t>
            </a:r>
            <a:endParaRPr lang="de-DE"/>
          </a:p>
        </p:txBody>
      </p:sp>
      <p:sp>
        <p:nvSpPr>
          <p:cNvPr id="1283082" name="Rectangle 10"/>
          <p:cNvSpPr>
            <a:spLocks noGrp="1" noChangeArrowheads="1"/>
          </p:cNvSpPr>
          <p:nvPr>
            <p:ph type="ftr" sz="quarter" idx="3"/>
          </p:nvPr>
        </p:nvSpPr>
        <p:spPr bwMode="auto">
          <a:xfrm>
            <a:off x="6408738" y="6677025"/>
            <a:ext cx="234315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spcBef>
                <a:spcPct val="0"/>
              </a:spcBef>
              <a:defRPr sz="1000">
                <a:solidFill>
                  <a:schemeClr val="bg1"/>
                </a:solidFill>
              </a:defRPr>
            </a:lvl1pPr>
          </a:lstStyle>
          <a:p>
            <a:pPr>
              <a:defRPr/>
            </a:pPr>
            <a:r>
              <a:rPr lang="sv-SE" smtClean="0"/>
              <a:t>P. Avella, MPP &amp; HLL</a:t>
            </a:r>
            <a:endParaRPr lang="de-DE"/>
          </a:p>
        </p:txBody>
      </p:sp>
      <p:sp>
        <p:nvSpPr>
          <p:cNvPr id="1035" name="Rectangle 11"/>
          <p:cNvSpPr>
            <a:spLocks noGrp="1" noChangeArrowheads="1"/>
          </p:cNvSpPr>
          <p:nvPr>
            <p:ph type="body" idx="1"/>
          </p:nvPr>
        </p:nvSpPr>
        <p:spPr bwMode="auto">
          <a:xfrm>
            <a:off x="522288" y="14938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smtClean="0"/>
          </a:p>
        </p:txBody>
      </p:sp>
      <p:pic>
        <p:nvPicPr>
          <p:cNvPr id="1036" name="Picture 12" descr="hll-logo-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04138" y="142875"/>
            <a:ext cx="1439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3085" name="Oval 13"/>
          <p:cNvSpPr>
            <a:spLocks noChangeArrowheads="1"/>
          </p:cNvSpPr>
          <p:nvPr/>
        </p:nvSpPr>
        <p:spPr bwMode="auto">
          <a:xfrm>
            <a:off x="566738" y="414338"/>
            <a:ext cx="179387" cy="180975"/>
          </a:xfrm>
          <a:prstGeom prst="ellipse">
            <a:avLst/>
          </a:prstGeom>
          <a:gradFill rotWithShape="1">
            <a:gsLst>
              <a:gs pos="0">
                <a:srgbClr val="7CA6A6">
                  <a:gamma/>
                  <a:shade val="46275"/>
                  <a:invGamma/>
                </a:srgbClr>
              </a:gs>
              <a:gs pos="50000">
                <a:srgbClr val="7CA6A6"/>
              </a:gs>
              <a:gs pos="100000">
                <a:srgbClr val="7CA6A6">
                  <a:gamma/>
                  <a:shade val="46275"/>
                  <a:invGamma/>
                </a:srgbClr>
              </a:gs>
            </a:gsLst>
            <a:lin ang="5400000" scaled="1"/>
          </a:gradFill>
          <a:ln w="9525" algn="ctr">
            <a:noFill/>
            <a:round/>
            <a:headEnd/>
            <a:tailEnd/>
          </a:ln>
          <a:effectLst/>
        </p:spPr>
        <p:txBody>
          <a:bodyPr anchor="ctr">
            <a:spAutoFit/>
          </a:bodyPr>
          <a:lstStyle/>
          <a:p>
            <a:pPr algn="ctr" eaLnBrk="0" hangingPunct="0">
              <a:spcBef>
                <a:spcPct val="50000"/>
              </a:spcBef>
              <a:defRPr/>
            </a:pPr>
            <a:endParaRPr lang="en-US"/>
          </a:p>
        </p:txBody>
      </p:sp>
      <p:sp>
        <p:nvSpPr>
          <p:cNvPr id="1283086" name="Rectangle 14"/>
          <p:cNvSpPr>
            <a:spLocks noGrp="1" noChangeArrowheads="1"/>
          </p:cNvSpPr>
          <p:nvPr>
            <p:ph type="sldNum" sz="quarter" idx="4"/>
          </p:nvPr>
        </p:nvSpPr>
        <p:spPr bwMode="auto">
          <a:xfrm>
            <a:off x="8229600" y="6638925"/>
            <a:ext cx="914400" cy="219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000">
                <a:solidFill>
                  <a:schemeClr val="bg1"/>
                </a:solidFill>
              </a:defRPr>
            </a:lvl1pPr>
          </a:lstStyle>
          <a:p>
            <a:pPr>
              <a:defRPr/>
            </a:pPr>
            <a:fld id="{3DE7E4C8-7EF0-46C7-A5CA-92130283E299}" type="slidenum">
              <a:rPr lang="en-US" smtClean="0"/>
              <a:pPr>
                <a:defRPr/>
              </a:pPr>
              <a:t>‹Nr.›</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Lst>
  <p:timing>
    <p:tnLst>
      <p:par>
        <p:cTn id="1" dur="indefinite" restart="never" nodeType="tmRoot"/>
      </p:par>
    </p:tnLst>
  </p:timing>
  <p:hf hdr="0"/>
  <p:txStyles>
    <p:titleStyle>
      <a:lvl1pPr algn="l" rtl="0" eaLnBrk="1" fontAlgn="base" hangingPunct="1">
        <a:spcBef>
          <a:spcPct val="0"/>
        </a:spcBef>
        <a:spcAft>
          <a:spcPct val="0"/>
        </a:spcAft>
        <a:buSzPct val="150000"/>
        <a:defRPr sz="2000">
          <a:solidFill>
            <a:schemeClr val="tx2"/>
          </a:solidFill>
          <a:latin typeface="+mj-lt"/>
          <a:ea typeface="+mj-ea"/>
          <a:cs typeface="+mj-cs"/>
        </a:defRPr>
      </a:lvl1pPr>
      <a:lvl2pPr algn="l" rtl="0" eaLnBrk="1" fontAlgn="base" hangingPunct="1">
        <a:spcBef>
          <a:spcPct val="0"/>
        </a:spcBef>
        <a:spcAft>
          <a:spcPct val="0"/>
        </a:spcAft>
        <a:buSzPct val="150000"/>
        <a:defRPr sz="2000">
          <a:solidFill>
            <a:schemeClr val="tx2"/>
          </a:solidFill>
          <a:latin typeface="Arial" charset="0"/>
        </a:defRPr>
      </a:lvl2pPr>
      <a:lvl3pPr algn="l" rtl="0" eaLnBrk="1" fontAlgn="base" hangingPunct="1">
        <a:spcBef>
          <a:spcPct val="0"/>
        </a:spcBef>
        <a:spcAft>
          <a:spcPct val="0"/>
        </a:spcAft>
        <a:buSzPct val="150000"/>
        <a:defRPr sz="2000">
          <a:solidFill>
            <a:schemeClr val="tx2"/>
          </a:solidFill>
          <a:latin typeface="Arial" charset="0"/>
        </a:defRPr>
      </a:lvl3pPr>
      <a:lvl4pPr algn="l" rtl="0" eaLnBrk="1" fontAlgn="base" hangingPunct="1">
        <a:spcBef>
          <a:spcPct val="0"/>
        </a:spcBef>
        <a:spcAft>
          <a:spcPct val="0"/>
        </a:spcAft>
        <a:buSzPct val="150000"/>
        <a:defRPr sz="2000">
          <a:solidFill>
            <a:schemeClr val="tx2"/>
          </a:solidFill>
          <a:latin typeface="Arial" charset="0"/>
        </a:defRPr>
      </a:lvl4pPr>
      <a:lvl5pPr algn="l" rtl="0" eaLnBrk="1" fontAlgn="base" hangingPunct="1">
        <a:spcBef>
          <a:spcPct val="0"/>
        </a:spcBef>
        <a:spcAft>
          <a:spcPct val="0"/>
        </a:spcAft>
        <a:buSzPct val="150000"/>
        <a:defRPr sz="2000">
          <a:solidFill>
            <a:schemeClr val="tx2"/>
          </a:solidFill>
          <a:latin typeface="Arial" charset="0"/>
        </a:defRPr>
      </a:lvl5pPr>
      <a:lvl6pPr marL="457200" algn="l" rtl="0" eaLnBrk="1" fontAlgn="base" hangingPunct="1">
        <a:spcBef>
          <a:spcPct val="0"/>
        </a:spcBef>
        <a:spcAft>
          <a:spcPct val="0"/>
        </a:spcAft>
        <a:buSzPct val="150000"/>
        <a:defRPr sz="2000">
          <a:solidFill>
            <a:schemeClr val="tx2"/>
          </a:solidFill>
          <a:latin typeface="Arial" charset="0"/>
        </a:defRPr>
      </a:lvl6pPr>
      <a:lvl7pPr marL="914400" algn="l" rtl="0" eaLnBrk="1" fontAlgn="base" hangingPunct="1">
        <a:spcBef>
          <a:spcPct val="0"/>
        </a:spcBef>
        <a:spcAft>
          <a:spcPct val="0"/>
        </a:spcAft>
        <a:buSzPct val="150000"/>
        <a:defRPr sz="2000">
          <a:solidFill>
            <a:schemeClr val="tx2"/>
          </a:solidFill>
          <a:latin typeface="Arial" charset="0"/>
        </a:defRPr>
      </a:lvl7pPr>
      <a:lvl8pPr marL="1371600" algn="l" rtl="0" eaLnBrk="1" fontAlgn="base" hangingPunct="1">
        <a:spcBef>
          <a:spcPct val="0"/>
        </a:spcBef>
        <a:spcAft>
          <a:spcPct val="0"/>
        </a:spcAft>
        <a:buSzPct val="150000"/>
        <a:defRPr sz="2000">
          <a:solidFill>
            <a:schemeClr val="tx2"/>
          </a:solidFill>
          <a:latin typeface="Arial" charset="0"/>
        </a:defRPr>
      </a:lvl8pPr>
      <a:lvl9pPr marL="1828800" algn="l" rtl="0" eaLnBrk="1" fontAlgn="base" hangingPunct="1">
        <a:spcBef>
          <a:spcPct val="0"/>
        </a:spcBef>
        <a:spcAft>
          <a:spcPct val="0"/>
        </a:spcAft>
        <a:buSzPct val="150000"/>
        <a:defRPr sz="2000">
          <a:solidFill>
            <a:schemeClr val="tx2"/>
          </a:solidFill>
          <a:latin typeface="Arial" charset="0"/>
        </a:defRPr>
      </a:lvl9pPr>
    </p:titleStyle>
    <p:bodyStyle>
      <a:lvl1pPr marL="812800" indent="-812800" algn="l" rtl="0" eaLnBrk="1" fontAlgn="base" hangingPunct="1">
        <a:spcBef>
          <a:spcPct val="20000"/>
        </a:spcBef>
        <a:spcAft>
          <a:spcPct val="0"/>
        </a:spcAft>
        <a:buClr>
          <a:schemeClr val="tx1"/>
        </a:buClr>
        <a:defRPr>
          <a:solidFill>
            <a:schemeClr val="tx1"/>
          </a:solidFill>
          <a:latin typeface="+mn-lt"/>
          <a:ea typeface="+mn-ea"/>
          <a:cs typeface="+mn-cs"/>
        </a:defRPr>
      </a:lvl1pPr>
      <a:lvl2pPr marL="1168400" indent="-711200" algn="l" rtl="0" eaLnBrk="1" fontAlgn="base" hangingPunct="1">
        <a:spcBef>
          <a:spcPct val="20000"/>
        </a:spcBef>
        <a:spcAft>
          <a:spcPct val="0"/>
        </a:spcAft>
        <a:buClr>
          <a:schemeClr val="tx1"/>
        </a:buClr>
        <a:defRPr sz="1600">
          <a:solidFill>
            <a:schemeClr val="tx1"/>
          </a:solidFill>
          <a:latin typeface="+mn-lt"/>
        </a:defRPr>
      </a:lvl2pPr>
      <a:lvl3pPr marL="1524000" indent="-609600" algn="l" rtl="0" eaLnBrk="1" fontAlgn="base" hangingPunct="1">
        <a:spcBef>
          <a:spcPct val="20000"/>
        </a:spcBef>
        <a:spcAft>
          <a:spcPct val="0"/>
        </a:spcAft>
        <a:buClr>
          <a:schemeClr val="tx1"/>
        </a:buClr>
        <a:defRPr sz="1400">
          <a:solidFill>
            <a:schemeClr val="tx1"/>
          </a:solidFill>
          <a:latin typeface="+mn-lt"/>
        </a:defRPr>
      </a:lvl3pPr>
      <a:lvl4pPr marL="1879600" indent="-508000" algn="l" rtl="0" eaLnBrk="1" fontAlgn="base" hangingPunct="1">
        <a:spcBef>
          <a:spcPct val="20000"/>
        </a:spcBef>
        <a:spcAft>
          <a:spcPct val="0"/>
        </a:spcAft>
        <a:buClr>
          <a:schemeClr val="tx1"/>
        </a:buClr>
        <a:defRPr sz="1400">
          <a:solidFill>
            <a:schemeClr val="tx1"/>
          </a:solidFill>
          <a:latin typeface="+mn-lt"/>
        </a:defRPr>
      </a:lvl4pPr>
      <a:lvl5pPr marL="2336800" indent="-508000" algn="l" rtl="0" eaLnBrk="1" fontAlgn="base" hangingPunct="1">
        <a:spcBef>
          <a:spcPct val="20000"/>
        </a:spcBef>
        <a:spcAft>
          <a:spcPct val="0"/>
        </a:spcAft>
        <a:buClr>
          <a:schemeClr val="tx1"/>
        </a:buClr>
        <a:defRPr sz="1400">
          <a:solidFill>
            <a:schemeClr val="tx1"/>
          </a:solidFill>
          <a:latin typeface="+mn-lt"/>
        </a:defRPr>
      </a:lvl5pPr>
      <a:lvl6pPr marL="2794000" indent="-508000" algn="l" rtl="0" eaLnBrk="1" fontAlgn="base" hangingPunct="1">
        <a:spcBef>
          <a:spcPct val="20000"/>
        </a:spcBef>
        <a:spcAft>
          <a:spcPct val="0"/>
        </a:spcAft>
        <a:buClr>
          <a:schemeClr val="tx1"/>
        </a:buClr>
        <a:defRPr sz="1400">
          <a:solidFill>
            <a:schemeClr val="tx1"/>
          </a:solidFill>
          <a:latin typeface="+mn-lt"/>
        </a:defRPr>
      </a:lvl6pPr>
      <a:lvl7pPr marL="3251200" indent="-508000" algn="l" rtl="0" eaLnBrk="1" fontAlgn="base" hangingPunct="1">
        <a:spcBef>
          <a:spcPct val="20000"/>
        </a:spcBef>
        <a:spcAft>
          <a:spcPct val="0"/>
        </a:spcAft>
        <a:buClr>
          <a:schemeClr val="tx1"/>
        </a:buClr>
        <a:defRPr sz="1400">
          <a:solidFill>
            <a:schemeClr val="tx1"/>
          </a:solidFill>
          <a:latin typeface="+mn-lt"/>
        </a:defRPr>
      </a:lvl7pPr>
      <a:lvl8pPr marL="3708400" indent="-508000" algn="l" rtl="0" eaLnBrk="1" fontAlgn="base" hangingPunct="1">
        <a:spcBef>
          <a:spcPct val="20000"/>
        </a:spcBef>
        <a:spcAft>
          <a:spcPct val="0"/>
        </a:spcAft>
        <a:buClr>
          <a:schemeClr val="tx1"/>
        </a:buClr>
        <a:defRPr sz="1400">
          <a:solidFill>
            <a:schemeClr val="tx1"/>
          </a:solidFill>
          <a:latin typeface="+mn-lt"/>
        </a:defRPr>
      </a:lvl8pPr>
      <a:lvl9pPr marL="4165600" indent="-508000" algn="l" rtl="0" eaLnBrk="1" fontAlgn="base" hangingPunct="1">
        <a:spcBef>
          <a:spcPct val="20000"/>
        </a:spcBef>
        <a:spcAft>
          <a:spcPct val="0"/>
        </a:spcAft>
        <a:buClr>
          <a:schemeClr val="tx1"/>
        </a:buCl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0.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0.xml"/><Relationship Id="rId6" Type="http://schemas.openxmlformats.org/officeDocument/2006/relationships/image" Target="../media/image31.png"/><Relationship Id="rId5" Type="http://schemas.openxmlformats.org/officeDocument/2006/relationships/image" Target="../media/image11.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0.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0.xml"/><Relationship Id="rId6" Type="http://schemas.openxmlformats.org/officeDocument/2006/relationships/image" Target="../media/image320.png"/><Relationship Id="rId5" Type="http://schemas.openxmlformats.org/officeDocument/2006/relationships/image" Target="../media/image11.pn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0.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0.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40.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0.xml"/><Relationship Id="rId6" Type="http://schemas.openxmlformats.org/officeDocument/2006/relationships/image" Target="../media/image36.png"/><Relationship Id="rId5" Type="http://schemas.openxmlformats.org/officeDocument/2006/relationships/image" Target="../media/image11.png"/><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40.xml"/><Relationship Id="rId6" Type="http://schemas.openxmlformats.org/officeDocument/2006/relationships/image" Target="../media/image340.png"/><Relationship Id="rId5" Type="http://schemas.openxmlformats.org/officeDocument/2006/relationships/image" Target="../media/image11.png"/><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image" Target="../media/image9.png"/><Relationship Id="rId7"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image" Target="../media/image370.png"/><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notesSlide" Target="../notesSlides/notesSlide31.xml"/><Relationship Id="rId7" Type="http://schemas.openxmlformats.org/officeDocument/2006/relationships/oleObject" Target="../embeddings/oleObject1.bin"/><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40.xml"/><Relationship Id="rId6" Type="http://schemas.openxmlformats.org/officeDocument/2006/relationships/image" Target="../media/image41.png"/><Relationship Id="rId5" Type="http://schemas.openxmlformats.org/officeDocument/2006/relationships/image" Target="../media/image11.png"/><Relationship Id="rId4" Type="http://schemas.openxmlformats.org/officeDocument/2006/relationships/image" Target="../media/image10.emf"/></Relationships>
</file>

<file path=ppt/slides/_rels/slide3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40.xml"/><Relationship Id="rId6" Type="http://schemas.openxmlformats.org/officeDocument/2006/relationships/image" Target="../media/image43.png"/><Relationship Id="rId5" Type="http://schemas.openxmlformats.org/officeDocument/2006/relationships/image" Target="../media/image10.emf"/><Relationship Id="rId4" Type="http://schemas.openxmlformats.org/officeDocument/2006/relationships/image" Target="../media/image9.png"/><Relationship Id="rId9" Type="http://schemas.openxmlformats.org/officeDocument/2006/relationships/image" Target="../media/image45.png"/></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40.xml"/><Relationship Id="rId6" Type="http://schemas.openxmlformats.org/officeDocument/2006/relationships/image" Target="../media/image47.png"/><Relationship Id="rId5" Type="http://schemas.openxmlformats.org/officeDocument/2006/relationships/image" Target="../media/image10.emf"/><Relationship Id="rId4" Type="http://schemas.openxmlformats.org/officeDocument/2006/relationships/image" Target="../media/image9.png"/><Relationship Id="rId9" Type="http://schemas.openxmlformats.org/officeDocument/2006/relationships/image" Target="../media/image49.png"/></Relationships>
</file>

<file path=ppt/slides/_rels/slide3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0.png"/><Relationship Id="rId7"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40.xml"/><Relationship Id="rId6" Type="http://schemas.openxmlformats.org/officeDocument/2006/relationships/image" Target="../media/image51.png"/><Relationship Id="rId5" Type="http://schemas.openxmlformats.org/officeDocument/2006/relationships/image" Target="../media/image10.emf"/><Relationship Id="rId4" Type="http://schemas.openxmlformats.org/officeDocument/2006/relationships/image" Target="../media/image9.png"/><Relationship Id="rId9"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02093" y="2338856"/>
            <a:ext cx="8650706" cy="1198880"/>
          </a:xfrm>
        </p:spPr>
        <p:txBody>
          <a:bodyPr/>
          <a:lstStyle/>
          <a:p>
            <a:pPr eaLnBrk="1" hangingPunct="1"/>
            <a:r>
              <a:rPr lang="de-DE" sz="2800" b="1" dirty="0" smtClean="0">
                <a:solidFill>
                  <a:srgbClr val="00664D"/>
                </a:solidFill>
              </a:rPr>
              <a:t>PXD9 Pilot run</a:t>
            </a:r>
            <a:br>
              <a:rPr lang="de-DE" sz="2800" b="1" dirty="0" smtClean="0">
                <a:solidFill>
                  <a:srgbClr val="00664D"/>
                </a:solidFill>
              </a:rPr>
            </a:br>
            <a:r>
              <a:rPr lang="de-DE" sz="2800" b="1" dirty="0" smtClean="0">
                <a:solidFill>
                  <a:srgbClr val="00664D"/>
                </a:solidFill>
              </a:rPr>
              <a:t>Analysis </a:t>
            </a:r>
            <a:r>
              <a:rPr lang="de-DE" sz="2800" b="1" dirty="0" err="1" smtClean="0">
                <a:solidFill>
                  <a:srgbClr val="00664D"/>
                </a:solidFill>
              </a:rPr>
              <a:t>of</a:t>
            </a:r>
            <a:r>
              <a:rPr lang="de-DE" sz="2800" b="1" dirty="0" smtClean="0">
                <a:solidFill>
                  <a:srgbClr val="00664D"/>
                </a:solidFill>
              </a:rPr>
              <a:t> </a:t>
            </a:r>
            <a:r>
              <a:rPr lang="de-DE" sz="2800" b="1" dirty="0" err="1" smtClean="0">
                <a:solidFill>
                  <a:srgbClr val="00664D"/>
                </a:solidFill>
              </a:rPr>
              <a:t>transfer</a:t>
            </a:r>
            <a:r>
              <a:rPr lang="de-DE" sz="2800" b="1" dirty="0" smtClean="0">
                <a:solidFill>
                  <a:srgbClr val="00664D"/>
                </a:solidFill>
              </a:rPr>
              <a:t> </a:t>
            </a:r>
            <a:r>
              <a:rPr lang="de-DE" sz="2800" b="1" dirty="0" err="1" smtClean="0">
                <a:solidFill>
                  <a:srgbClr val="00664D"/>
                </a:solidFill>
              </a:rPr>
              <a:t>characteristics</a:t>
            </a:r>
            <a:r>
              <a:rPr lang="de-DE" sz="2800" b="1" dirty="0" smtClean="0">
                <a:solidFill>
                  <a:srgbClr val="00664D"/>
                </a:solidFill>
              </a:rPr>
              <a:t> </a:t>
            </a:r>
            <a:r>
              <a:rPr lang="de-DE" sz="2800" b="1" dirty="0" err="1" smtClean="0">
                <a:solidFill>
                  <a:srgbClr val="00664D"/>
                </a:solidFill>
              </a:rPr>
              <a:t>from</a:t>
            </a:r>
            <a:r>
              <a:rPr lang="de-DE" sz="2800" b="1" dirty="0" smtClean="0">
                <a:solidFill>
                  <a:srgbClr val="00664D"/>
                </a:solidFill>
              </a:rPr>
              <a:t> W35 </a:t>
            </a:r>
            <a:r>
              <a:rPr lang="de-DE" sz="2800" b="1" dirty="0" err="1" smtClean="0">
                <a:solidFill>
                  <a:srgbClr val="00664D"/>
                </a:solidFill>
              </a:rPr>
              <a:t>of</a:t>
            </a:r>
            <a:r>
              <a:rPr lang="de-DE" sz="2800" b="1" dirty="0" smtClean="0">
                <a:solidFill>
                  <a:srgbClr val="00664D"/>
                </a:solidFill>
              </a:rPr>
              <a:t> PXD-9-6</a:t>
            </a:r>
            <a:endParaRPr lang="en-US" sz="2800" b="1" dirty="0" smtClean="0">
              <a:solidFill>
                <a:srgbClr val="00664D"/>
              </a:solidFill>
            </a:endParaRPr>
          </a:p>
        </p:txBody>
      </p:sp>
      <p:sp>
        <p:nvSpPr>
          <p:cNvPr id="17410" name="Rectangle 5"/>
          <p:cNvSpPr>
            <a:spLocks noGrp="1" noChangeArrowheads="1"/>
          </p:cNvSpPr>
          <p:nvPr>
            <p:ph type="subTitle" idx="1"/>
          </p:nvPr>
        </p:nvSpPr>
        <p:spPr>
          <a:xfrm>
            <a:off x="459608" y="3551114"/>
            <a:ext cx="8745351" cy="550502"/>
          </a:xfrm>
        </p:spPr>
        <p:txBody>
          <a:bodyPr/>
          <a:lstStyle/>
          <a:p>
            <a:pPr>
              <a:lnSpc>
                <a:spcPct val="90000"/>
              </a:lnSpc>
            </a:pPr>
            <a:r>
              <a:rPr lang="en-US" sz="1600" dirty="0" smtClean="0"/>
              <a:t>Paola Avella, Daniel Klose, Christian </a:t>
            </a:r>
            <a:r>
              <a:rPr lang="en-US" sz="1600" dirty="0" err="1" smtClean="0"/>
              <a:t>Koffmane</a:t>
            </a:r>
            <a:r>
              <a:rPr lang="en-US" sz="1600" dirty="0" smtClean="0"/>
              <a:t>, </a:t>
            </a:r>
            <a:r>
              <a:rPr lang="en-US" sz="1600" dirty="0" err="1" smtClean="0"/>
              <a:t>Jelena</a:t>
            </a:r>
            <a:r>
              <a:rPr lang="en-US" sz="1600" dirty="0" smtClean="0"/>
              <a:t> </a:t>
            </a:r>
            <a:r>
              <a:rPr lang="en-US" sz="1600" dirty="0" err="1" smtClean="0"/>
              <a:t>Ninkovic</a:t>
            </a:r>
            <a:r>
              <a:rPr lang="en-US" sz="1600" dirty="0" smtClean="0"/>
              <a:t>, Rainer H. Richter</a:t>
            </a:r>
          </a:p>
          <a:p>
            <a:pPr>
              <a:lnSpc>
                <a:spcPct val="90000"/>
              </a:lnSpc>
            </a:pPr>
            <a:r>
              <a:rPr lang="en-US" sz="1600" b="1" dirty="0" smtClean="0">
                <a:solidFill>
                  <a:srgbClr val="000000"/>
                </a:solidFill>
              </a:rPr>
              <a:t>for the MPP/HLL team</a:t>
            </a:r>
          </a:p>
        </p:txBody>
      </p:sp>
      <p:grpSp>
        <p:nvGrpSpPr>
          <p:cNvPr id="7" name="Group 6"/>
          <p:cNvGrpSpPr/>
          <p:nvPr/>
        </p:nvGrpSpPr>
        <p:grpSpPr>
          <a:xfrm>
            <a:off x="6553200" y="133929"/>
            <a:ext cx="2590800" cy="1765300"/>
            <a:chOff x="6553200" y="133929"/>
            <a:chExt cx="2590800" cy="1765300"/>
          </a:xfrm>
        </p:grpSpPr>
        <p:pic>
          <p:nvPicPr>
            <p:cNvPr id="6" name="Picture 5"/>
            <p:cNvPicPr>
              <a:picLocks noChangeAspect="1"/>
            </p:cNvPicPr>
            <p:nvPr/>
          </p:nvPicPr>
          <p:blipFill>
            <a:blip r:embed="rId3"/>
            <a:stretch>
              <a:fillRect/>
            </a:stretch>
          </p:blipFill>
          <p:spPr>
            <a:xfrm>
              <a:off x="6553200" y="133929"/>
              <a:ext cx="2590800" cy="1765300"/>
            </a:xfrm>
            <a:prstGeom prst="rect">
              <a:avLst/>
            </a:prstGeom>
          </p:spPr>
        </p:pic>
        <p:pic>
          <p:nvPicPr>
            <p:cNvPr id="5" name="Picture 4"/>
            <p:cNvPicPr>
              <a:picLocks noChangeAspect="1"/>
            </p:cNvPicPr>
            <p:nvPr/>
          </p:nvPicPr>
          <p:blipFill>
            <a:blip r:embed="rId4"/>
            <a:stretch>
              <a:fillRect/>
            </a:stretch>
          </p:blipFill>
          <p:spPr>
            <a:xfrm>
              <a:off x="6982044" y="139223"/>
              <a:ext cx="2161956" cy="1281980"/>
            </a:xfrm>
            <a:prstGeom prst="rect">
              <a:avLst/>
            </a:prstGeom>
          </p:spPr>
        </p:pic>
      </p:grpSp>
      <p:pic>
        <p:nvPicPr>
          <p:cNvPr id="9" name="Picture 8"/>
          <p:cNvPicPr>
            <a:picLocks noChangeAspect="1"/>
          </p:cNvPicPr>
          <p:nvPr/>
        </p:nvPicPr>
        <p:blipFill>
          <a:blip r:embed="rId5"/>
          <a:stretch>
            <a:fillRect/>
          </a:stretch>
        </p:blipFill>
        <p:spPr>
          <a:xfrm>
            <a:off x="398649" y="5302762"/>
            <a:ext cx="1028544" cy="1361106"/>
          </a:xfrm>
          <a:prstGeom prst="rect">
            <a:avLst/>
          </a:prstGeom>
        </p:spPr>
      </p:pic>
      <p:pic>
        <p:nvPicPr>
          <p:cNvPr id="10" name="Picture 9" descr="belle2-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1251" y="5477262"/>
            <a:ext cx="1200726" cy="11880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10</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7" name="Textfeld 6"/>
          <p:cNvSpPr txBox="1"/>
          <p:nvPr/>
        </p:nvSpPr>
        <p:spPr>
          <a:xfrm>
            <a:off x="1698172" y="1196720"/>
            <a:ext cx="6104206" cy="646331"/>
          </a:xfrm>
          <a:prstGeom prst="rect">
            <a:avLst/>
          </a:prstGeom>
          <a:noFill/>
        </p:spPr>
        <p:txBody>
          <a:bodyPr wrap="square" rtlCol="0">
            <a:spAutoFit/>
          </a:bodyPr>
          <a:lstStyle/>
          <a:p>
            <a:r>
              <a:rPr lang="en-US" sz="3600" u="sng" dirty="0"/>
              <a:t>Rough matrix </a:t>
            </a:r>
            <a:r>
              <a:rPr lang="en-US" sz="3600" u="sng" dirty="0" smtClean="0"/>
              <a:t>scan - Outline</a:t>
            </a:r>
            <a:endParaRPr lang="de-DE" sz="3600" u="sng" dirty="0"/>
          </a:p>
        </p:txBody>
      </p:sp>
      <p:sp>
        <p:nvSpPr>
          <p:cNvPr id="9" name="Textfeld 8"/>
          <p:cNvSpPr txBox="1"/>
          <p:nvPr/>
        </p:nvSpPr>
        <p:spPr>
          <a:xfrm>
            <a:off x="1594495" y="2481288"/>
            <a:ext cx="6564085" cy="4401205"/>
          </a:xfrm>
          <a:prstGeom prst="rect">
            <a:avLst/>
          </a:prstGeom>
          <a:noFill/>
        </p:spPr>
        <p:txBody>
          <a:bodyPr wrap="square" rtlCol="0">
            <a:spAutoFit/>
          </a:bodyPr>
          <a:lstStyle/>
          <a:p>
            <a:pPr marL="457200" indent="-457200">
              <a:buFont typeface="Arial" panose="020B0604020202020204" pitchFamily="34" charset="0"/>
              <a:buChar char="•"/>
            </a:pPr>
            <a:r>
              <a:rPr lang="de-DE" sz="2800" dirty="0" err="1" smtClean="0"/>
              <a:t>Overview</a:t>
            </a:r>
            <a:endParaRPr lang="de-DE" sz="2800" dirty="0" smtClean="0"/>
          </a:p>
          <a:p>
            <a:pPr marL="457200" indent="-457200">
              <a:buFont typeface="Arial" panose="020B0604020202020204" pitchFamily="34" charset="0"/>
              <a:buChar char="•"/>
            </a:pPr>
            <a:r>
              <a:rPr lang="de-DE" sz="2800" dirty="0" smtClean="0"/>
              <a:t>Average </a:t>
            </a:r>
            <a:r>
              <a:rPr lang="de-DE" sz="2800" dirty="0" err="1" smtClean="0"/>
              <a:t>current</a:t>
            </a:r>
            <a:r>
              <a:rPr lang="de-DE" sz="2800" dirty="0" smtClean="0"/>
              <a:t> </a:t>
            </a:r>
            <a:r>
              <a:rPr lang="de-DE" sz="2800" dirty="0" err="1" smtClean="0"/>
              <a:t>value</a:t>
            </a:r>
            <a:r>
              <a:rPr lang="de-DE" sz="2800" dirty="0" smtClean="0"/>
              <a:t> </a:t>
            </a:r>
            <a:r>
              <a:rPr lang="de-DE" sz="2800" dirty="0" err="1" smtClean="0"/>
              <a:t>distribution</a:t>
            </a:r>
            <a:endParaRPr lang="de-DE" sz="2800" dirty="0" smtClean="0"/>
          </a:p>
          <a:p>
            <a:pPr marL="457200" indent="-457200">
              <a:buFont typeface="Arial" panose="020B0604020202020204" pitchFamily="34" charset="0"/>
              <a:buChar char="•"/>
            </a:pPr>
            <a:r>
              <a:rPr lang="de-DE" sz="2800" dirty="0" err="1" smtClean="0"/>
              <a:t>Pedestral</a:t>
            </a:r>
            <a:r>
              <a:rPr lang="de-DE" sz="2800" dirty="0" smtClean="0"/>
              <a:t> </a:t>
            </a:r>
            <a:r>
              <a:rPr lang="de-DE" sz="2800" dirty="0" err="1" smtClean="0"/>
              <a:t>spread</a:t>
            </a:r>
            <a:endParaRPr lang="de-DE" sz="2800" dirty="0" smtClean="0"/>
          </a:p>
          <a:p>
            <a:pPr marL="457200" indent="-457200">
              <a:buFont typeface="Arial" panose="020B0604020202020204" pitchFamily="34" charset="0"/>
              <a:buChar char="•"/>
            </a:pPr>
            <a:r>
              <a:rPr lang="de-DE" sz="2800" dirty="0"/>
              <a:t>Source-Gate </a:t>
            </a:r>
            <a:r>
              <a:rPr lang="de-DE" sz="2800" dirty="0" err="1" smtClean="0"/>
              <a:t>effect</a:t>
            </a:r>
            <a:endParaRPr lang="de-DE" sz="2800" dirty="0" smtClean="0"/>
          </a:p>
          <a:p>
            <a:pPr marL="457200" indent="-457200">
              <a:buFont typeface="Arial" panose="020B0604020202020204" pitchFamily="34" charset="0"/>
              <a:buChar char="•"/>
            </a:pPr>
            <a:r>
              <a:rPr lang="de-DE" sz="2800" dirty="0" err="1" smtClean="0"/>
              <a:t>Tilt</a:t>
            </a:r>
            <a:r>
              <a:rPr lang="de-DE" sz="2800" dirty="0" smtClean="0"/>
              <a:t> / Flip </a:t>
            </a:r>
            <a:r>
              <a:rPr lang="de-DE" sz="2800" dirty="0" err="1" smtClean="0"/>
              <a:t>effect</a:t>
            </a:r>
            <a:endParaRPr lang="de-DE" sz="2800" dirty="0" smtClean="0"/>
          </a:p>
          <a:p>
            <a:pPr marL="457200" indent="-457200">
              <a:buFont typeface="Arial" panose="020B0604020202020204" pitchFamily="34" charset="0"/>
              <a:buChar char="•"/>
            </a:pPr>
            <a:r>
              <a:rPr lang="de-DE" sz="2800" dirty="0" err="1" smtClean="0"/>
              <a:t>Threshold</a:t>
            </a:r>
            <a:r>
              <a:rPr lang="de-DE" sz="2800" dirty="0" smtClean="0"/>
              <a:t> </a:t>
            </a:r>
            <a:r>
              <a:rPr lang="de-DE" sz="2800" dirty="0" err="1" smtClean="0"/>
              <a:t>voltage</a:t>
            </a:r>
            <a:endParaRPr lang="de-DE" sz="2800" dirty="0" smtClean="0"/>
          </a:p>
          <a:p>
            <a:pPr marL="457200" indent="-457200">
              <a:buFont typeface="Arial" panose="020B0604020202020204" pitchFamily="34" charset="0"/>
              <a:buChar char="•"/>
            </a:pPr>
            <a:endParaRPr lang="de-DE" sz="2800" dirty="0" smtClean="0"/>
          </a:p>
          <a:p>
            <a:pPr marL="457200" indent="-457200">
              <a:buFont typeface="Arial" panose="020B0604020202020204" pitchFamily="34" charset="0"/>
              <a:buChar char="•"/>
            </a:pPr>
            <a:endParaRPr lang="de-DE" sz="2800" dirty="0" smtClean="0"/>
          </a:p>
          <a:p>
            <a:pPr marL="457200" indent="-457200">
              <a:buFont typeface="Arial" panose="020B0604020202020204" pitchFamily="34" charset="0"/>
              <a:buChar char="•"/>
            </a:pPr>
            <a:endParaRPr lang="de-DE" sz="2800" dirty="0" smtClean="0"/>
          </a:p>
          <a:p>
            <a:pPr marL="457200" indent="-457200">
              <a:buFont typeface="Arial" panose="020B0604020202020204" pitchFamily="34" charset="0"/>
              <a:buChar char="•"/>
            </a:pPr>
            <a:endParaRPr lang="de-DE" sz="2800" dirty="0"/>
          </a:p>
        </p:txBody>
      </p:sp>
    </p:spTree>
    <p:extLst>
      <p:ext uri="{BB962C8B-B14F-4D97-AF65-F5344CB8AC3E}">
        <p14:creationId xmlns:p14="http://schemas.microsoft.com/office/powerpoint/2010/main" val="1048884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11</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Rough matrix scan</a:t>
            </a:r>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073" y="1675007"/>
            <a:ext cx="2690310" cy="3782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Gerade Verbindung mit Pfeil 6"/>
          <p:cNvCxnSpPr/>
          <p:nvPr/>
        </p:nvCxnSpPr>
        <p:spPr bwMode="auto">
          <a:xfrm flipH="1">
            <a:off x="2176368" y="2544533"/>
            <a:ext cx="2438086" cy="0"/>
          </a:xfrm>
          <a:prstGeom prst="straightConnector1">
            <a:avLst/>
          </a:prstGeom>
          <a:solidFill>
            <a:schemeClr val="bg1"/>
          </a:solidFill>
          <a:ln w="57150" cap="flat" cmpd="sng" algn="ctr">
            <a:solidFill>
              <a:srgbClr val="FF0000"/>
            </a:solidFill>
            <a:prstDash val="solid"/>
            <a:round/>
            <a:headEnd type="none" w="med" len="med"/>
            <a:tailEnd type="arrow"/>
          </a:ln>
          <a:effectLst/>
        </p:spPr>
      </p:cxnSp>
      <p:sp>
        <p:nvSpPr>
          <p:cNvPr id="8" name="Textfeld 7"/>
          <p:cNvSpPr txBox="1"/>
          <p:nvPr/>
        </p:nvSpPr>
        <p:spPr>
          <a:xfrm>
            <a:off x="4637314" y="1664957"/>
            <a:ext cx="4114574" cy="2862322"/>
          </a:xfrm>
          <a:prstGeom prst="rect">
            <a:avLst/>
          </a:prstGeom>
          <a:noFill/>
        </p:spPr>
        <p:txBody>
          <a:bodyPr wrap="square" rtlCol="0">
            <a:spAutoFit/>
          </a:bodyPr>
          <a:lstStyle/>
          <a:p>
            <a:pPr algn="ctr"/>
            <a:r>
              <a:rPr lang="de-DE" sz="1800" dirty="0" smtClean="0"/>
              <a:t>Test on </a:t>
            </a:r>
            <a:r>
              <a:rPr lang="de-DE" sz="1800" dirty="0" err="1" smtClean="0"/>
              <a:t>the</a:t>
            </a:r>
            <a:r>
              <a:rPr lang="de-DE" sz="1800" dirty="0" smtClean="0"/>
              <a:t> </a:t>
            </a:r>
            <a:r>
              <a:rPr lang="de-DE" sz="1800" dirty="0" err="1" smtClean="0"/>
              <a:t>transfer</a:t>
            </a:r>
            <a:r>
              <a:rPr lang="de-DE" sz="1800" dirty="0" smtClean="0"/>
              <a:t> </a:t>
            </a:r>
            <a:r>
              <a:rPr lang="de-DE" sz="1800" dirty="0" err="1" smtClean="0"/>
              <a:t>characteristics</a:t>
            </a:r>
            <a:r>
              <a:rPr lang="de-DE" sz="1800" dirty="0" smtClean="0"/>
              <a:t> on:</a:t>
            </a:r>
          </a:p>
          <a:p>
            <a:pPr algn="ctr"/>
            <a:endParaRPr lang="de-DE" sz="1800" dirty="0"/>
          </a:p>
          <a:p>
            <a:pPr algn="ctr"/>
            <a:r>
              <a:rPr lang="de-DE" sz="1800" dirty="0" err="1">
                <a:solidFill>
                  <a:srgbClr val="FF0000"/>
                </a:solidFill>
              </a:rPr>
              <a:t>f</a:t>
            </a:r>
            <a:r>
              <a:rPr lang="de-DE" sz="1800" dirty="0" err="1" smtClean="0">
                <a:solidFill>
                  <a:srgbClr val="FF0000"/>
                </a:solidFill>
              </a:rPr>
              <a:t>irst</a:t>
            </a:r>
            <a:r>
              <a:rPr lang="de-DE" sz="1800" dirty="0" smtClean="0">
                <a:solidFill>
                  <a:srgbClr val="FF0000"/>
                </a:solidFill>
              </a:rPr>
              <a:t> &amp; </a:t>
            </a:r>
            <a:r>
              <a:rPr lang="de-DE" sz="1800" dirty="0" err="1" smtClean="0">
                <a:solidFill>
                  <a:srgbClr val="FF0000"/>
                </a:solidFill>
              </a:rPr>
              <a:t>second</a:t>
            </a:r>
            <a:r>
              <a:rPr lang="de-DE" sz="1800" dirty="0" smtClean="0">
                <a:solidFill>
                  <a:srgbClr val="FF0000"/>
                </a:solidFill>
              </a:rPr>
              <a:t> </a:t>
            </a:r>
            <a:r>
              <a:rPr lang="de-DE" sz="1800" dirty="0" err="1" smtClean="0">
                <a:solidFill>
                  <a:srgbClr val="FF0000"/>
                </a:solidFill>
              </a:rPr>
              <a:t>gaterow</a:t>
            </a:r>
            <a:r>
              <a:rPr lang="de-DE" sz="1800" dirty="0" smtClean="0">
                <a:solidFill>
                  <a:srgbClr val="FF0000"/>
                </a:solidFill>
              </a:rPr>
              <a:t> </a:t>
            </a:r>
          </a:p>
          <a:p>
            <a:pPr algn="ctr"/>
            <a:r>
              <a:rPr lang="de-DE" sz="1800" dirty="0" err="1" smtClean="0">
                <a:solidFill>
                  <a:srgbClr val="FF0000"/>
                </a:solidFill>
              </a:rPr>
              <a:t>of</a:t>
            </a:r>
            <a:r>
              <a:rPr lang="de-DE" sz="1800" dirty="0" smtClean="0">
                <a:solidFill>
                  <a:srgbClr val="FF0000"/>
                </a:solidFill>
              </a:rPr>
              <a:t> </a:t>
            </a:r>
            <a:r>
              <a:rPr lang="de-DE" sz="1800" dirty="0" err="1" smtClean="0">
                <a:solidFill>
                  <a:srgbClr val="FF0000"/>
                </a:solidFill>
              </a:rPr>
              <a:t>each</a:t>
            </a:r>
            <a:r>
              <a:rPr lang="de-DE" sz="1800" dirty="0" smtClean="0">
                <a:solidFill>
                  <a:srgbClr val="FF0000"/>
                </a:solidFill>
              </a:rPr>
              <a:t> </a:t>
            </a:r>
            <a:r>
              <a:rPr lang="de-DE" sz="1800" dirty="0" err="1" smtClean="0">
                <a:solidFill>
                  <a:srgbClr val="FF0000"/>
                </a:solidFill>
              </a:rPr>
              <a:t>switcher</a:t>
            </a:r>
            <a:endParaRPr lang="de-DE" sz="1800" dirty="0" smtClean="0">
              <a:solidFill>
                <a:srgbClr val="FF0000"/>
              </a:solidFill>
            </a:endParaRPr>
          </a:p>
          <a:p>
            <a:pPr algn="ctr"/>
            <a:endParaRPr lang="de-DE" sz="1800" dirty="0"/>
          </a:p>
          <a:p>
            <a:pPr algn="ctr"/>
            <a:r>
              <a:rPr lang="de-DE" sz="1800" dirty="0" err="1" smtClean="0"/>
              <a:t>Rough</a:t>
            </a:r>
            <a:r>
              <a:rPr lang="de-DE" sz="1800" dirty="0" smtClean="0"/>
              <a:t> </a:t>
            </a:r>
            <a:r>
              <a:rPr lang="de-DE" sz="1800" dirty="0" err="1" smtClean="0"/>
              <a:t>scan</a:t>
            </a:r>
            <a:r>
              <a:rPr lang="de-DE" sz="1800" dirty="0" smtClean="0"/>
              <a:t> </a:t>
            </a:r>
            <a:r>
              <a:rPr lang="de-DE" sz="1800" dirty="0" err="1" smtClean="0"/>
              <a:t>since</a:t>
            </a:r>
            <a:r>
              <a:rPr lang="de-DE" sz="1800" dirty="0" smtClean="0"/>
              <a:t> </a:t>
            </a:r>
            <a:r>
              <a:rPr lang="de-DE" sz="1800" dirty="0" err="1" smtClean="0"/>
              <a:t>each</a:t>
            </a:r>
            <a:r>
              <a:rPr lang="de-DE" sz="1800" dirty="0" smtClean="0"/>
              <a:t> </a:t>
            </a:r>
            <a:r>
              <a:rPr lang="de-DE" sz="1800" dirty="0" err="1" smtClean="0"/>
              <a:t>test</a:t>
            </a:r>
            <a:r>
              <a:rPr lang="de-DE" sz="1800" dirty="0" smtClean="0"/>
              <a:t> </a:t>
            </a:r>
            <a:r>
              <a:rPr lang="de-DE" sz="1800" dirty="0" err="1" smtClean="0"/>
              <a:t>takes</a:t>
            </a:r>
            <a:r>
              <a:rPr lang="de-DE" sz="1800" dirty="0" smtClean="0"/>
              <a:t> </a:t>
            </a:r>
            <a:r>
              <a:rPr lang="de-DE" sz="1800" dirty="0" err="1" smtClean="0"/>
              <a:t>about</a:t>
            </a:r>
            <a:r>
              <a:rPr lang="de-DE" sz="1800" dirty="0" smtClean="0"/>
              <a:t> 75min</a:t>
            </a:r>
          </a:p>
          <a:p>
            <a:pPr algn="ctr"/>
            <a:r>
              <a:rPr lang="de-DE" sz="1800" dirty="0" smtClean="0"/>
              <a:t>=&gt; </a:t>
            </a:r>
            <a:r>
              <a:rPr lang="de-DE" sz="1800" dirty="0" err="1" smtClean="0"/>
              <a:t>Full</a:t>
            </a:r>
            <a:r>
              <a:rPr lang="de-DE" sz="1800" dirty="0" smtClean="0"/>
              <a:t> </a:t>
            </a:r>
            <a:r>
              <a:rPr lang="de-DE" sz="1800" dirty="0" err="1" smtClean="0"/>
              <a:t>test</a:t>
            </a:r>
            <a:r>
              <a:rPr lang="de-DE" sz="1800" dirty="0" smtClean="0"/>
              <a:t> </a:t>
            </a:r>
            <a:r>
              <a:rPr lang="de-DE" sz="1800" dirty="0" err="1" smtClean="0"/>
              <a:t>would</a:t>
            </a:r>
            <a:r>
              <a:rPr lang="de-DE" sz="1800" dirty="0" smtClean="0"/>
              <a:t> </a:t>
            </a:r>
            <a:r>
              <a:rPr lang="de-DE" sz="1800" dirty="0" err="1" smtClean="0"/>
              <a:t>take</a:t>
            </a:r>
            <a:r>
              <a:rPr lang="de-DE" sz="1800" dirty="0" smtClean="0"/>
              <a:t> </a:t>
            </a:r>
            <a:r>
              <a:rPr lang="de-DE" sz="1800" dirty="0" err="1" smtClean="0"/>
              <a:t>more</a:t>
            </a:r>
            <a:r>
              <a:rPr lang="de-DE" sz="1800" dirty="0" smtClean="0"/>
              <a:t> </a:t>
            </a:r>
            <a:r>
              <a:rPr lang="de-DE" sz="1800" dirty="0" err="1" smtClean="0"/>
              <a:t>than</a:t>
            </a:r>
            <a:r>
              <a:rPr lang="de-DE" sz="1800" dirty="0" smtClean="0"/>
              <a:t> 240h (40 </a:t>
            </a:r>
            <a:r>
              <a:rPr lang="de-DE" sz="1800" dirty="0" err="1" smtClean="0"/>
              <a:t>days</a:t>
            </a:r>
            <a:r>
              <a:rPr lang="de-DE" sz="1800" dirty="0" smtClean="0"/>
              <a:t>) </a:t>
            </a:r>
            <a:r>
              <a:rPr lang="de-DE" sz="1800" dirty="0" err="1" smtClean="0"/>
              <a:t>and</a:t>
            </a:r>
            <a:r>
              <a:rPr lang="de-DE" sz="1800" dirty="0" smtClean="0"/>
              <a:t> </a:t>
            </a:r>
            <a:r>
              <a:rPr lang="de-DE" sz="1800" dirty="0" err="1" smtClean="0"/>
              <a:t>fully</a:t>
            </a:r>
            <a:r>
              <a:rPr lang="de-DE" sz="1800" dirty="0" smtClean="0"/>
              <a:t> </a:t>
            </a:r>
            <a:r>
              <a:rPr lang="de-DE" sz="1800" dirty="0" err="1" smtClean="0"/>
              <a:t>consume</a:t>
            </a:r>
            <a:r>
              <a:rPr lang="de-DE" sz="1800" dirty="0" smtClean="0"/>
              <a:t> </a:t>
            </a:r>
            <a:r>
              <a:rPr lang="de-DE" sz="1800" dirty="0" err="1" smtClean="0"/>
              <a:t>the</a:t>
            </a:r>
            <a:r>
              <a:rPr lang="de-DE" sz="1800" dirty="0" smtClean="0"/>
              <a:t> </a:t>
            </a:r>
            <a:r>
              <a:rPr lang="de-DE" sz="1800" dirty="0" err="1" smtClean="0"/>
              <a:t>Fanout</a:t>
            </a:r>
            <a:r>
              <a:rPr lang="de-DE" sz="1800" dirty="0" smtClean="0"/>
              <a:t> pads</a:t>
            </a:r>
          </a:p>
        </p:txBody>
      </p:sp>
    </p:spTree>
    <p:extLst>
      <p:ext uri="{BB962C8B-B14F-4D97-AF65-F5344CB8AC3E}">
        <p14:creationId xmlns:p14="http://schemas.microsoft.com/office/powerpoint/2010/main" val="274953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12</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Average current value distribution</a:t>
            </a:r>
          </a:p>
        </p:txBody>
      </p:sp>
      <p:graphicFrame>
        <p:nvGraphicFramePr>
          <p:cNvPr id="8" name="Tabelle 7"/>
          <p:cNvGraphicFramePr>
            <a:graphicFrameLocks noGrp="1"/>
          </p:cNvGraphicFramePr>
          <p:nvPr>
            <p:extLst>
              <p:ext uri="{D42A27DB-BD31-4B8C-83A1-F6EECF244321}">
                <p14:modId xmlns:p14="http://schemas.microsoft.com/office/powerpoint/2010/main" val="460246049"/>
              </p:ext>
            </p:extLst>
          </p:nvPr>
        </p:nvGraphicFramePr>
        <p:xfrm>
          <a:off x="781841" y="1684566"/>
          <a:ext cx="7551965" cy="4137152"/>
        </p:xfrm>
        <a:graphic>
          <a:graphicData uri="http://schemas.openxmlformats.org/drawingml/2006/table">
            <a:tbl>
              <a:tblPr>
                <a:tableStyleId>{ED083AE6-46FA-4A59-8FB0-9F97EB10719F}</a:tableStyleId>
              </a:tblPr>
              <a:tblGrid>
                <a:gridCol w="3984107"/>
                <a:gridCol w="1783929"/>
                <a:gridCol w="1783929"/>
              </a:tblGrid>
              <a:tr h="190500">
                <a:tc>
                  <a:txBody>
                    <a:bodyPr/>
                    <a:lstStyle/>
                    <a:p>
                      <a:pPr algn="ctr" fontAlgn="b"/>
                      <a:r>
                        <a:rPr lang="de-DE" sz="1800" b="0" i="0" u="none" strike="noStrike" dirty="0" smtClean="0">
                          <a:solidFill>
                            <a:srgbClr val="000000"/>
                          </a:solidFill>
                          <a:effectLst/>
                          <a:latin typeface="Arial" pitchFamily="34" charset="0"/>
                          <a:cs typeface="Arial" pitchFamily="34" charset="0"/>
                        </a:rPr>
                        <a:t>Average </a:t>
                      </a:r>
                      <a:r>
                        <a:rPr lang="de-DE" sz="1800" b="0" i="0" u="none" strike="noStrike" dirty="0" err="1" smtClean="0">
                          <a:solidFill>
                            <a:srgbClr val="000000"/>
                          </a:solidFill>
                          <a:effectLst/>
                          <a:latin typeface="Arial" pitchFamily="34" charset="0"/>
                          <a:cs typeface="Arial" pitchFamily="34" charset="0"/>
                        </a:rPr>
                        <a:t>current</a:t>
                      </a:r>
                      <a:r>
                        <a:rPr lang="de-DE" sz="1800" b="0" i="0" u="none" strike="noStrike" dirty="0" smtClean="0">
                          <a:solidFill>
                            <a:srgbClr val="000000"/>
                          </a:solidFill>
                          <a:effectLst/>
                          <a:latin typeface="Arial" pitchFamily="34" charset="0"/>
                          <a:cs typeface="Arial" pitchFamily="34" charset="0"/>
                        </a:rPr>
                        <a:t> </a:t>
                      </a:r>
                      <a:r>
                        <a:rPr lang="de-DE" sz="1800" b="0" i="0" u="none" strike="noStrike" dirty="0" err="1" smtClean="0">
                          <a:solidFill>
                            <a:srgbClr val="000000"/>
                          </a:solidFill>
                          <a:effectLst/>
                          <a:latin typeface="Arial" pitchFamily="34" charset="0"/>
                          <a:cs typeface="Arial" pitchFamily="34" charset="0"/>
                        </a:rPr>
                        <a:t>values</a:t>
                      </a:r>
                      <a:r>
                        <a:rPr lang="de-DE" sz="1800" b="0" i="0" u="none" strike="noStrike" dirty="0" smtClean="0">
                          <a:solidFill>
                            <a:srgbClr val="000000"/>
                          </a:solidFill>
                          <a:effectLst/>
                          <a:latin typeface="Arial" pitchFamily="34" charset="0"/>
                          <a:cs typeface="Arial" pitchFamily="34" charset="0"/>
                        </a:rPr>
                        <a:t> [-µA]</a:t>
                      </a:r>
                      <a:endParaRPr lang="de-DE" sz="18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r>
                        <a:rPr lang="de-DE" sz="1800" u="none" strike="noStrike" dirty="0">
                          <a:effectLst/>
                        </a:rPr>
                        <a:t>OF1</a:t>
                      </a:r>
                      <a:endParaRPr lang="de-DE" sz="1800" b="0"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de-DE" sz="1800" u="none" strike="noStrike" dirty="0">
                          <a:effectLst/>
                        </a:rPr>
                        <a:t>OF2</a:t>
                      </a:r>
                      <a:endParaRPr lang="de-DE" sz="1800" b="0" i="0" u="none" strike="noStrike" dirty="0">
                        <a:solidFill>
                          <a:srgbClr val="000000"/>
                        </a:solidFill>
                        <a:effectLst/>
                        <a:latin typeface="Calibri"/>
                      </a:endParaRPr>
                    </a:p>
                  </a:txBody>
                  <a:tcPr marL="9525" marR="9525" marT="9525" marB="0" anchor="b">
                    <a:solidFill>
                      <a:schemeClr val="bg1"/>
                    </a:solidFill>
                  </a:tcPr>
                </a:tc>
              </a:tr>
              <a:tr h="190500">
                <a:tc>
                  <a:txBody>
                    <a:bodyPr/>
                    <a:lstStyle/>
                    <a:p>
                      <a:pPr algn="ctr" fontAlgn="b"/>
                      <a:r>
                        <a:rPr lang="de-DE" sz="1800" u="none" strike="noStrike" dirty="0">
                          <a:effectLst/>
                        </a:rPr>
                        <a:t>switcher1 gaterow1</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dirty="0">
                          <a:effectLst/>
                        </a:rPr>
                        <a:t>121</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114</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switcher1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119</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113</a:t>
                      </a:r>
                      <a:endParaRPr lang="de-DE" sz="1800" b="0" i="0" u="none" strike="noStrike" dirty="0">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switcher2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127</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122</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switcher2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126</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123</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switcher3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119</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123</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switcher3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120</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123</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switcher4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125</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124</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switcher4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124</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124</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dirty="0">
                          <a:effectLst/>
                        </a:rPr>
                        <a:t>switcher5 gaterow1</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dirty="0">
                          <a:effectLst/>
                        </a:rPr>
                        <a:t>122</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120</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switcher5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122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120</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switcher6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122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120</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dirty="0">
                          <a:effectLst/>
                        </a:rPr>
                        <a:t>switcher6 gaterow2</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dirty="0">
                          <a:effectLst/>
                        </a:rPr>
                        <a:t>120</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dirty="0">
                          <a:effectLst/>
                        </a:rPr>
                        <a:t>120</a:t>
                      </a:r>
                      <a:endParaRPr lang="de-DE" sz="1800" b="0" i="0" u="none" strike="noStrike" dirty="0">
                        <a:solidFill>
                          <a:srgbClr val="000000"/>
                        </a:solidFill>
                        <a:effectLst/>
                        <a:latin typeface="Calibri"/>
                      </a:endParaRPr>
                    </a:p>
                  </a:txBody>
                  <a:tcPr marL="9525" marR="9525" marT="9525" marB="0" anchor="b"/>
                </a:tc>
              </a:tr>
              <a:tr h="190500">
                <a:tc>
                  <a:txBody>
                    <a:bodyPr/>
                    <a:lstStyle/>
                    <a:p>
                      <a:pPr algn="ctr" fontAlgn="b">
                        <a:lnSpc>
                          <a:spcPct val="200000"/>
                        </a:lnSpc>
                      </a:pPr>
                      <a:r>
                        <a:rPr lang="de-DE" sz="1800" b="0" i="0" u="none" strike="noStrike" dirty="0" smtClean="0">
                          <a:solidFill>
                            <a:srgbClr val="000000"/>
                          </a:solidFill>
                          <a:effectLst/>
                          <a:latin typeface="Arial" panose="020B0604020202020204" pitchFamily="34" charset="0"/>
                          <a:cs typeface="Arial" panose="020B0604020202020204" pitchFamily="34" charset="0"/>
                        </a:rPr>
                        <a:t>Average </a:t>
                      </a:r>
                      <a:r>
                        <a:rPr lang="de-DE" sz="1800" b="0" i="0" u="none" strike="noStrike" dirty="0" err="1" smtClean="0">
                          <a:solidFill>
                            <a:srgbClr val="000000"/>
                          </a:solidFill>
                          <a:effectLst/>
                          <a:latin typeface="Arial" panose="020B0604020202020204" pitchFamily="34" charset="0"/>
                          <a:cs typeface="Arial" panose="020B0604020202020204" pitchFamily="34" charset="0"/>
                        </a:rPr>
                        <a:t>of</a:t>
                      </a:r>
                      <a:r>
                        <a:rPr lang="de-DE" sz="1800" b="0" i="0" u="none" strike="noStrike" dirty="0" smtClean="0">
                          <a:solidFill>
                            <a:srgbClr val="000000"/>
                          </a:solidFill>
                          <a:effectLst/>
                          <a:latin typeface="Arial" panose="020B0604020202020204" pitchFamily="34" charset="0"/>
                          <a:cs typeface="Arial" panose="020B0604020202020204" pitchFamily="34" charset="0"/>
                        </a:rPr>
                        <a:t> </a:t>
                      </a:r>
                      <a:r>
                        <a:rPr lang="de-DE" sz="1800" b="0" i="0" u="none" strike="noStrike" dirty="0" err="1" smtClean="0">
                          <a:solidFill>
                            <a:srgbClr val="000000"/>
                          </a:solidFill>
                          <a:effectLst/>
                          <a:latin typeface="Arial" panose="020B0604020202020204" pitchFamily="34" charset="0"/>
                          <a:cs typeface="Arial" panose="020B0604020202020204" pitchFamily="34" charset="0"/>
                        </a:rPr>
                        <a:t>those</a:t>
                      </a:r>
                      <a:r>
                        <a:rPr lang="de-DE" sz="1800" b="0" i="0" u="none" strike="noStrike" dirty="0" smtClean="0">
                          <a:solidFill>
                            <a:srgbClr val="000000"/>
                          </a:solidFill>
                          <a:effectLst/>
                          <a:latin typeface="Arial" panose="020B0604020202020204" pitchFamily="34" charset="0"/>
                          <a:cs typeface="Arial" panose="020B0604020202020204" pitchFamily="34" charset="0"/>
                        </a:rPr>
                        <a:t> </a:t>
                      </a:r>
                      <a:r>
                        <a:rPr lang="de-DE" sz="1800" b="0" i="0" u="none" strike="noStrike" dirty="0" err="1" smtClean="0">
                          <a:solidFill>
                            <a:srgbClr val="000000"/>
                          </a:solidFill>
                          <a:effectLst/>
                          <a:latin typeface="Arial" panose="020B0604020202020204" pitchFamily="34" charset="0"/>
                          <a:cs typeface="Arial" panose="020B0604020202020204" pitchFamily="34" charset="0"/>
                        </a:rPr>
                        <a:t>gate</a:t>
                      </a:r>
                      <a:r>
                        <a:rPr lang="de-DE" sz="1800" b="0" i="0" u="none" strike="noStrike" dirty="0" smtClean="0">
                          <a:solidFill>
                            <a:srgbClr val="000000"/>
                          </a:solidFill>
                          <a:effectLst/>
                          <a:latin typeface="Arial" panose="020B0604020202020204" pitchFamily="34" charset="0"/>
                          <a:cs typeface="Arial" panose="020B0604020202020204" pitchFamily="34" charset="0"/>
                        </a:rPr>
                        <a:t> </a:t>
                      </a:r>
                      <a:r>
                        <a:rPr lang="de-DE" sz="1800" b="0" i="0" u="none" strike="noStrike" dirty="0" err="1" smtClean="0">
                          <a:solidFill>
                            <a:srgbClr val="000000"/>
                          </a:solidFill>
                          <a:effectLst/>
                          <a:latin typeface="Arial" panose="020B0604020202020204" pitchFamily="34" charset="0"/>
                          <a:cs typeface="Arial" panose="020B0604020202020204" pitchFamily="34" charset="0"/>
                        </a:rPr>
                        <a:t>rows</a:t>
                      </a: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200000"/>
                        </a:lnSpc>
                      </a:pPr>
                      <a:r>
                        <a:rPr lang="de-DE" sz="1800" b="0" i="0" u="none" strike="noStrike" dirty="0" smtClean="0">
                          <a:solidFill>
                            <a:srgbClr val="000000"/>
                          </a:solidFill>
                          <a:effectLst/>
                          <a:latin typeface="Arial" panose="020B0604020202020204" pitchFamily="34" charset="0"/>
                          <a:cs typeface="Arial" panose="020B0604020202020204" pitchFamily="34" charset="0"/>
                        </a:rPr>
                        <a:t>122.25</a:t>
                      </a: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200000"/>
                        </a:lnSpc>
                      </a:pPr>
                      <a:r>
                        <a:rPr lang="de-DE" sz="1800" b="0" i="0" u="none" strike="noStrike" dirty="0" smtClean="0">
                          <a:solidFill>
                            <a:srgbClr val="000000"/>
                          </a:solidFill>
                          <a:effectLst/>
                          <a:latin typeface="Arial" panose="020B0604020202020204" pitchFamily="34" charset="0"/>
                          <a:cs typeface="Arial" panose="020B0604020202020204" pitchFamily="34" charset="0"/>
                        </a:rPr>
                        <a:t>120.50</a:t>
                      </a: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
        <p:nvSpPr>
          <p:cNvPr id="15" name="Ellipse 14"/>
          <p:cNvSpPr/>
          <p:nvPr/>
        </p:nvSpPr>
        <p:spPr>
          <a:xfrm>
            <a:off x="7202853" y="2177143"/>
            <a:ext cx="506185" cy="473529"/>
          </a:xfrm>
          <a:prstGeom prst="ellipse">
            <a:avLst/>
          </a:prstGeom>
          <a:ln w="5715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16" name="Ellipse 15"/>
          <p:cNvSpPr/>
          <p:nvPr/>
        </p:nvSpPr>
        <p:spPr>
          <a:xfrm>
            <a:off x="5414873" y="2446563"/>
            <a:ext cx="506185" cy="473529"/>
          </a:xfrm>
          <a:prstGeom prst="ellipse">
            <a:avLst/>
          </a:prstGeom>
          <a:ln w="5715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71653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13</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Pedestal spread</a:t>
            </a:r>
          </a:p>
        </p:txBody>
      </p:sp>
      <mc:AlternateContent xmlns:mc="http://schemas.openxmlformats.org/markup-compatibility/2006" xmlns:a14="http://schemas.microsoft.com/office/drawing/2010/main">
        <mc:Choice Requires="a14">
          <p:sp>
            <p:nvSpPr>
              <p:cNvPr id="7" name="Textfeld 6"/>
              <p:cNvSpPr txBox="1"/>
              <p:nvPr/>
            </p:nvSpPr>
            <p:spPr>
              <a:xfrm>
                <a:off x="2146980" y="1289399"/>
                <a:ext cx="4581480" cy="506742"/>
              </a:xfrm>
              <a:prstGeom prst="rect">
                <a:avLst/>
              </a:prstGeom>
              <a:noFill/>
            </p:spPr>
            <p:txBody>
              <a:bodyPr wrap="square" rtlCol="0">
                <a:spAutoFit/>
              </a:bodyPr>
              <a:lstStyle/>
              <a:p>
                <a14:m>
                  <m:oMath xmlns:m="http://schemas.openxmlformats.org/officeDocument/2006/math">
                    <m:r>
                      <m:rPr>
                        <m:sty m:val="p"/>
                      </m:rPr>
                      <a:rPr lang="de-DE" sz="2400" i="0" dirty="0" smtClean="0">
                        <a:latin typeface="Cambria Math"/>
                      </a:rPr>
                      <m:t>Pedestal</m:t>
                    </m:r>
                    <m:r>
                      <a:rPr lang="de-DE" sz="2400" i="0" dirty="0" smtClean="0">
                        <a:latin typeface="Cambria Math"/>
                      </a:rPr>
                      <m:t> </m:t>
                    </m:r>
                    <m:r>
                      <m:rPr>
                        <m:sty m:val="p"/>
                      </m:rPr>
                      <a:rPr lang="de-DE" sz="2400" i="0" dirty="0" err="1" smtClean="0">
                        <a:latin typeface="Cambria Math"/>
                      </a:rPr>
                      <m:t>spread</m:t>
                    </m:r>
                    <m:r>
                      <a:rPr lang="de-DE" sz="2400" b="0" i="0" dirty="0" smtClean="0">
                        <a:latin typeface="Cambria Math"/>
                      </a:rPr>
                      <m:t> </m:t>
                    </m:r>
                    <m:r>
                      <a:rPr lang="de-DE" sz="2400" b="0" i="0" dirty="0" smtClean="0">
                        <a:latin typeface="Cambria Math"/>
                        <a:ea typeface="Cambria Math"/>
                      </a:rPr>
                      <m:t>∆</m:t>
                    </m:r>
                    <m:r>
                      <m:rPr>
                        <m:sty m:val="p"/>
                      </m:rPr>
                      <a:rPr lang="de-DE" sz="2400" b="0" i="0" dirty="0" smtClean="0">
                        <a:latin typeface="Cambria Math"/>
                        <a:ea typeface="Cambria Math"/>
                      </a:rPr>
                      <m:t>I</m:t>
                    </m:r>
                    <m:r>
                      <a:rPr lang="de-DE" sz="2400" i="0" dirty="0" smtClean="0">
                        <a:latin typeface="Cambria Math"/>
                      </a:rPr>
                      <m:t> = </m:t>
                    </m:r>
                    <m:sSub>
                      <m:sSubPr>
                        <m:ctrlPr>
                          <a:rPr lang="de-DE" sz="2400" i="1" dirty="0" err="1" smtClean="0">
                            <a:latin typeface="Cambria Math"/>
                          </a:rPr>
                        </m:ctrlPr>
                      </m:sSubPr>
                      <m:e>
                        <m:r>
                          <m:rPr>
                            <m:sty m:val="p"/>
                          </m:rPr>
                          <a:rPr lang="de-DE" sz="2400" i="0" dirty="0" err="1" smtClean="0">
                            <a:latin typeface="Cambria Math"/>
                          </a:rPr>
                          <m:t>I</m:t>
                        </m:r>
                      </m:e>
                      <m:sub>
                        <m:r>
                          <m:rPr>
                            <m:sty m:val="p"/>
                          </m:rPr>
                          <a:rPr lang="de-DE" sz="2400" i="0" dirty="0" err="1" smtClean="0">
                            <a:latin typeface="Cambria Math"/>
                          </a:rPr>
                          <m:t>max</m:t>
                        </m:r>
                      </m:sub>
                    </m:sSub>
                    <m:r>
                      <a:rPr lang="de-DE" sz="2400" i="0" dirty="0" smtClean="0">
                        <a:latin typeface="Cambria Math"/>
                      </a:rPr>
                      <m:t>⁡– </m:t>
                    </m:r>
                    <m:sSub>
                      <m:sSubPr>
                        <m:ctrlPr>
                          <a:rPr lang="de-DE" sz="2400" i="1" dirty="0" err="1" smtClean="0">
                            <a:latin typeface="Cambria Math"/>
                          </a:rPr>
                        </m:ctrlPr>
                      </m:sSubPr>
                      <m:e>
                        <m:r>
                          <m:rPr>
                            <m:sty m:val="p"/>
                          </m:rPr>
                          <a:rPr lang="de-DE" sz="2400" i="0" dirty="0" err="1" smtClean="0">
                            <a:latin typeface="Cambria Math"/>
                          </a:rPr>
                          <m:t>I</m:t>
                        </m:r>
                      </m:e>
                      <m:sub>
                        <m:r>
                          <m:rPr>
                            <m:sty m:val="p"/>
                          </m:rPr>
                          <a:rPr lang="de-DE" sz="2400" i="0" dirty="0" err="1" smtClean="0">
                            <a:latin typeface="Cambria Math"/>
                          </a:rPr>
                          <m:t>min</m:t>
                        </m:r>
                      </m:sub>
                    </m:sSub>
                  </m:oMath>
                </a14:m>
                <a:r>
                  <a:rPr lang="de-DE" sz="2400" dirty="0" smtClean="0"/>
                  <a:t> </a:t>
                </a:r>
                <a:endParaRPr lang="de-DE" sz="2400" dirty="0"/>
              </a:p>
            </p:txBody>
          </p:sp>
        </mc:Choice>
        <mc:Fallback xmlns="">
          <p:sp>
            <p:nvSpPr>
              <p:cNvPr id="7" name="Textfeld 6"/>
              <p:cNvSpPr txBox="1">
                <a:spLocks noRot="1" noChangeAspect="1" noMove="1" noResize="1" noEditPoints="1" noAdjustHandles="1" noChangeArrowheads="1" noChangeShapeType="1" noTextEdit="1"/>
              </p:cNvSpPr>
              <p:nvPr/>
            </p:nvSpPr>
            <p:spPr>
              <a:xfrm>
                <a:off x="2146980" y="1289399"/>
                <a:ext cx="4581480" cy="506742"/>
              </a:xfrm>
              <a:prstGeom prst="rect">
                <a:avLst/>
              </a:prstGeom>
              <a:blipFill rotWithShape="1">
                <a:blip r:embed="rId6"/>
                <a:stretch>
                  <a:fillRect/>
                </a:stretch>
              </a:blipFill>
            </p:spPr>
            <p:txBody>
              <a:bodyPr/>
              <a:lstStyle/>
              <a:p>
                <a:r>
                  <a:rPr lang="de-DE">
                    <a:noFill/>
                  </a:rPr>
                  <a:t> </a:t>
                </a:r>
              </a:p>
            </p:txBody>
          </p:sp>
        </mc:Fallback>
      </mc:AlternateContent>
      <p:sp>
        <p:nvSpPr>
          <p:cNvPr id="2" name="Rechteck 1"/>
          <p:cNvSpPr/>
          <p:nvPr/>
        </p:nvSpPr>
        <p:spPr>
          <a:xfrm>
            <a:off x="2057400" y="1289399"/>
            <a:ext cx="4671060" cy="653701"/>
          </a:xfrm>
          <a:prstGeom prst="rect">
            <a:avLst/>
          </a:prstGeom>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pic>
        <p:nvPicPr>
          <p:cNvPr id="15" name="Picture 3" descr="\\virmant\share\usershare\dkl\PXD9-6\Prec_Results\W35_new\Switchertest\OF1\OF1_switcher5_gaterow2\Hists_of_current_for_0_shorts\Currents @-3V_W35_OF1_complete_gaterow_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2225" y="1992396"/>
            <a:ext cx="6042702" cy="453432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Gerade Verbindung 8"/>
          <p:cNvCxnSpPr/>
          <p:nvPr/>
        </p:nvCxnSpPr>
        <p:spPr bwMode="auto">
          <a:xfrm>
            <a:off x="3032760" y="5829300"/>
            <a:ext cx="0" cy="36576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8" name="Gerade Verbindung 17"/>
          <p:cNvCxnSpPr/>
          <p:nvPr/>
        </p:nvCxnSpPr>
        <p:spPr bwMode="auto">
          <a:xfrm>
            <a:off x="3756660" y="5829300"/>
            <a:ext cx="0" cy="36576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1" name="Gerade Verbindung mit Pfeil 10"/>
          <p:cNvCxnSpPr/>
          <p:nvPr/>
        </p:nvCxnSpPr>
        <p:spPr bwMode="auto">
          <a:xfrm>
            <a:off x="3032760" y="5859780"/>
            <a:ext cx="723900" cy="0"/>
          </a:xfrm>
          <a:prstGeom prst="straightConnector1">
            <a:avLst/>
          </a:prstGeom>
          <a:solidFill>
            <a:schemeClr val="bg1"/>
          </a:solidFill>
          <a:ln w="38100" cap="flat" cmpd="sng" algn="ctr">
            <a:solidFill>
              <a:srgbClr val="FF0000"/>
            </a:solidFill>
            <a:prstDash val="solid"/>
            <a:round/>
            <a:headEnd type="arrow"/>
            <a:tailEnd type="arrow"/>
          </a:ln>
          <a:effectLst/>
        </p:spPr>
      </p:cxnSp>
      <p:sp>
        <p:nvSpPr>
          <p:cNvPr id="23" name="Ellipse 22"/>
          <p:cNvSpPr/>
          <p:nvPr/>
        </p:nvSpPr>
        <p:spPr>
          <a:xfrm>
            <a:off x="2699792" y="3315511"/>
            <a:ext cx="522058" cy="473529"/>
          </a:xfrm>
          <a:prstGeom prst="ellipse">
            <a:avLst/>
          </a:prstGeom>
          <a:ln w="5715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7613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14</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Pedestal spread</a:t>
            </a:r>
          </a:p>
        </p:txBody>
      </p:sp>
      <p:pic>
        <p:nvPicPr>
          <p:cNvPr id="2052" name="Picture 4" descr="\\virmant\share\usershare\dkl\PXD9-6\Results\W35\OF1_2\Hists_of_current_for_0_shorts\Currents @-3V_W35_OF1_complete_gaterow_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1603" y="669505"/>
            <a:ext cx="3914953" cy="29377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irmant\share\usershare\dkl\PXD9-6\Results\W35\OF1_2\DEPFET_pixel_characteristics\DEPFET_Transistor_characterisitics_W35_OF1_complete_gaterow_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4064" y="873625"/>
            <a:ext cx="4237540" cy="31797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virmant\share\usershare\dkl\PXD9-6\Prec_Results\W35_new\Switchertest\OF1\OF1_switcher5_gaterow2\Hists_of_current_for_0_shorts\Currents @-3V_W35_OF1_complete_gaterow_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1604" y="3706896"/>
            <a:ext cx="3914952" cy="2937701"/>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536914" y="2811455"/>
            <a:ext cx="506185" cy="473529"/>
          </a:xfrm>
          <a:prstGeom prst="ellipse">
            <a:avLst/>
          </a:prstGeom>
          <a:ln w="5715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15" name="Ellipse 14"/>
          <p:cNvSpPr/>
          <p:nvPr/>
        </p:nvSpPr>
        <p:spPr>
          <a:xfrm>
            <a:off x="6165987" y="3018065"/>
            <a:ext cx="506185" cy="473529"/>
          </a:xfrm>
          <a:prstGeom prst="ellipse">
            <a:avLst/>
          </a:prstGeom>
          <a:ln w="5715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16" name="Ellipse 15"/>
          <p:cNvSpPr/>
          <p:nvPr/>
        </p:nvSpPr>
        <p:spPr>
          <a:xfrm>
            <a:off x="5364088" y="4490358"/>
            <a:ext cx="506185" cy="473529"/>
          </a:xfrm>
          <a:prstGeom prst="ellipse">
            <a:avLst/>
          </a:prstGeom>
          <a:ln w="5715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cxnSp>
        <p:nvCxnSpPr>
          <p:cNvPr id="8" name="Gerade Verbindung mit Pfeil 7"/>
          <p:cNvCxnSpPr/>
          <p:nvPr/>
        </p:nvCxnSpPr>
        <p:spPr bwMode="auto">
          <a:xfrm>
            <a:off x="5559107" y="1747158"/>
            <a:ext cx="0" cy="2677886"/>
          </a:xfrm>
          <a:prstGeom prst="straightConnector1">
            <a:avLst/>
          </a:prstGeom>
          <a:solidFill>
            <a:schemeClr val="bg1"/>
          </a:solidFill>
          <a:ln w="57150" cap="flat" cmpd="sng" algn="ctr">
            <a:solidFill>
              <a:srgbClr val="FF0000"/>
            </a:solidFill>
            <a:prstDash val="solid"/>
            <a:round/>
            <a:headEnd type="none" w="med" len="med"/>
            <a:tailEnd type="arrow"/>
          </a:ln>
          <a:effectLst/>
        </p:spPr>
      </p:cxnSp>
      <p:sp>
        <p:nvSpPr>
          <p:cNvPr id="14" name="Textfeld 13"/>
          <p:cNvSpPr txBox="1"/>
          <p:nvPr/>
        </p:nvSpPr>
        <p:spPr>
          <a:xfrm>
            <a:off x="449036" y="4058739"/>
            <a:ext cx="3812721" cy="2585323"/>
          </a:xfrm>
          <a:prstGeom prst="rect">
            <a:avLst/>
          </a:prstGeom>
          <a:noFill/>
        </p:spPr>
        <p:txBody>
          <a:bodyPr wrap="square" rtlCol="0">
            <a:spAutoFit/>
          </a:bodyPr>
          <a:lstStyle/>
          <a:p>
            <a:r>
              <a:rPr lang="de-DE" sz="1800" dirty="0" smtClean="0"/>
              <a:t>Low </a:t>
            </a:r>
            <a:r>
              <a:rPr lang="de-DE" sz="1800" dirty="0" err="1" smtClean="0"/>
              <a:t>drain</a:t>
            </a:r>
            <a:r>
              <a:rPr lang="de-DE" sz="1800" dirty="0" smtClean="0"/>
              <a:t> </a:t>
            </a:r>
            <a:r>
              <a:rPr lang="de-DE" sz="1800" dirty="0" err="1" smtClean="0"/>
              <a:t>currents</a:t>
            </a:r>
            <a:r>
              <a:rPr lang="de-DE" sz="1800" dirty="0" smtClean="0"/>
              <a:t> </a:t>
            </a:r>
            <a:r>
              <a:rPr lang="de-DE" sz="1800" dirty="0" err="1" smtClean="0"/>
              <a:t>result</a:t>
            </a:r>
            <a:r>
              <a:rPr lang="de-DE" sz="1800" dirty="0" smtClean="0"/>
              <a:t> </a:t>
            </a:r>
            <a:r>
              <a:rPr lang="de-DE" sz="1800" dirty="0" err="1" smtClean="0"/>
              <a:t>from</a:t>
            </a:r>
            <a:r>
              <a:rPr lang="de-DE" sz="1800" dirty="0" smtClean="0"/>
              <a:t> </a:t>
            </a:r>
            <a:r>
              <a:rPr lang="de-DE" sz="1800" dirty="0" err="1" smtClean="0"/>
              <a:t>bad</a:t>
            </a:r>
            <a:r>
              <a:rPr lang="de-DE" sz="1800" dirty="0" smtClean="0"/>
              <a:t> </a:t>
            </a:r>
            <a:r>
              <a:rPr lang="de-DE" sz="1800" dirty="0" err="1" smtClean="0"/>
              <a:t>contact</a:t>
            </a:r>
            <a:r>
              <a:rPr lang="de-DE" sz="1800" dirty="0" smtClean="0"/>
              <a:t> </a:t>
            </a:r>
            <a:r>
              <a:rPr lang="de-DE" sz="1800" dirty="0" err="1" smtClean="0"/>
              <a:t>of</a:t>
            </a:r>
            <a:r>
              <a:rPr lang="de-DE" sz="1800" dirty="0" smtClean="0"/>
              <a:t> </a:t>
            </a:r>
            <a:r>
              <a:rPr lang="de-DE" sz="1800" dirty="0" err="1" smtClean="0"/>
              <a:t>the</a:t>
            </a:r>
            <a:r>
              <a:rPr lang="de-DE" sz="1800" dirty="0" smtClean="0"/>
              <a:t> </a:t>
            </a:r>
            <a:r>
              <a:rPr lang="de-DE" sz="1800" dirty="0" err="1" smtClean="0"/>
              <a:t>needles</a:t>
            </a:r>
            <a:r>
              <a:rPr lang="de-DE" sz="1800" dirty="0" smtClean="0"/>
              <a:t> </a:t>
            </a:r>
            <a:r>
              <a:rPr lang="de-DE" sz="1800" dirty="0" err="1" smtClean="0"/>
              <a:t>and</a:t>
            </a:r>
            <a:r>
              <a:rPr lang="de-DE" sz="1800" dirty="0" smtClean="0"/>
              <a:t> </a:t>
            </a:r>
            <a:r>
              <a:rPr lang="de-DE" sz="1800" dirty="0" err="1" smtClean="0"/>
              <a:t>are</a:t>
            </a:r>
            <a:r>
              <a:rPr lang="de-DE" sz="1800" dirty="0"/>
              <a:t> </a:t>
            </a:r>
            <a:r>
              <a:rPr lang="de-DE" sz="1800" dirty="0" smtClean="0"/>
              <a:t>not an </a:t>
            </a:r>
            <a:r>
              <a:rPr lang="de-DE" sz="1800" dirty="0" err="1" smtClean="0"/>
              <a:t>intrinsic</a:t>
            </a:r>
            <a:r>
              <a:rPr lang="de-DE" sz="1800" dirty="0" smtClean="0"/>
              <a:t> </a:t>
            </a:r>
            <a:r>
              <a:rPr lang="de-DE" sz="1800" dirty="0" err="1" smtClean="0"/>
              <a:t>value</a:t>
            </a:r>
            <a:r>
              <a:rPr lang="de-DE" sz="1800" dirty="0" smtClean="0"/>
              <a:t> </a:t>
            </a:r>
            <a:r>
              <a:rPr lang="de-DE" sz="1800" dirty="0" err="1" smtClean="0"/>
              <a:t>of</a:t>
            </a:r>
            <a:r>
              <a:rPr lang="de-DE" sz="1800" dirty="0" smtClean="0"/>
              <a:t> </a:t>
            </a:r>
            <a:r>
              <a:rPr lang="de-DE" sz="1800" dirty="0" err="1" smtClean="0"/>
              <a:t>the</a:t>
            </a:r>
            <a:r>
              <a:rPr lang="de-DE" sz="1800" dirty="0" smtClean="0"/>
              <a:t> </a:t>
            </a:r>
            <a:r>
              <a:rPr lang="de-DE" sz="1800" dirty="0" err="1" smtClean="0"/>
              <a:t>matrix</a:t>
            </a:r>
            <a:r>
              <a:rPr lang="de-DE" sz="1800" dirty="0" smtClean="0"/>
              <a:t>.</a:t>
            </a:r>
          </a:p>
          <a:p>
            <a:endParaRPr lang="de-DE" sz="1800" dirty="0" smtClean="0"/>
          </a:p>
          <a:p>
            <a:r>
              <a:rPr lang="de-DE" sz="1800" dirty="0"/>
              <a:t>=&gt; Can </a:t>
            </a:r>
            <a:r>
              <a:rPr lang="de-DE" sz="1800" dirty="0" err="1"/>
              <a:t>be</a:t>
            </a:r>
            <a:r>
              <a:rPr lang="de-DE" sz="1800" dirty="0"/>
              <a:t> </a:t>
            </a:r>
            <a:r>
              <a:rPr lang="de-DE" sz="1800" dirty="0" err="1"/>
              <a:t>excluded</a:t>
            </a:r>
            <a:r>
              <a:rPr lang="de-DE" sz="1800" dirty="0"/>
              <a:t> </a:t>
            </a:r>
            <a:r>
              <a:rPr lang="de-DE" sz="1800" dirty="0" err="1"/>
              <a:t>from</a:t>
            </a:r>
            <a:r>
              <a:rPr lang="de-DE" sz="1800" dirty="0"/>
              <a:t> </a:t>
            </a:r>
            <a:r>
              <a:rPr lang="de-DE" sz="1800" dirty="0" err="1"/>
              <a:t>the</a:t>
            </a:r>
            <a:r>
              <a:rPr lang="de-DE" sz="1800" dirty="0"/>
              <a:t> </a:t>
            </a:r>
            <a:r>
              <a:rPr lang="de-DE" sz="1800" dirty="0" err="1"/>
              <a:t>analysis</a:t>
            </a:r>
            <a:r>
              <a:rPr lang="de-DE" sz="1800" dirty="0"/>
              <a:t>, </a:t>
            </a:r>
            <a:r>
              <a:rPr lang="de-DE" sz="1800" dirty="0" err="1"/>
              <a:t>since</a:t>
            </a:r>
            <a:r>
              <a:rPr lang="de-DE" sz="1800" dirty="0"/>
              <a:t> </a:t>
            </a:r>
            <a:r>
              <a:rPr lang="de-DE" sz="1800" dirty="0" err="1" smtClean="0"/>
              <a:t>they</a:t>
            </a:r>
            <a:r>
              <a:rPr lang="de-DE" sz="1800" dirty="0" smtClean="0"/>
              <a:t> </a:t>
            </a:r>
            <a:r>
              <a:rPr lang="de-DE" sz="1800" dirty="0" err="1"/>
              <a:t>disappears</a:t>
            </a:r>
            <a:r>
              <a:rPr lang="de-DE" sz="1800" dirty="0"/>
              <a:t> after </a:t>
            </a:r>
            <a:r>
              <a:rPr lang="de-DE" sz="1800" dirty="0" err="1"/>
              <a:t>retest</a:t>
            </a:r>
            <a:endParaRPr lang="de-DE" sz="1800" dirty="0"/>
          </a:p>
          <a:p>
            <a:endParaRPr lang="de-DE" sz="1800" dirty="0" smtClean="0"/>
          </a:p>
          <a:p>
            <a:endParaRPr lang="de-DE" sz="1800" dirty="0" smtClean="0"/>
          </a:p>
        </p:txBody>
      </p:sp>
      <p:sp>
        <p:nvSpPr>
          <p:cNvPr id="2" name="Rechteck 1"/>
          <p:cNvSpPr/>
          <p:nvPr/>
        </p:nvSpPr>
        <p:spPr>
          <a:xfrm>
            <a:off x="449036" y="5409220"/>
            <a:ext cx="4572000" cy="369332"/>
          </a:xfrm>
          <a:prstGeom prst="rect">
            <a:avLst/>
          </a:prstGeom>
        </p:spPr>
        <p:txBody>
          <a:bodyPr>
            <a:spAutoFit/>
          </a:bodyPr>
          <a:lstStyle/>
          <a:p>
            <a:endParaRPr lang="de-DE" sz="1800" dirty="0"/>
          </a:p>
        </p:txBody>
      </p:sp>
    </p:spTree>
    <p:extLst>
      <p:ext uri="{BB962C8B-B14F-4D97-AF65-F5344CB8AC3E}">
        <p14:creationId xmlns:p14="http://schemas.microsoft.com/office/powerpoint/2010/main" val="2579454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15</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Pedestal spread</a:t>
            </a:r>
          </a:p>
        </p:txBody>
      </p:sp>
      <mc:AlternateContent xmlns:mc="http://schemas.openxmlformats.org/markup-compatibility/2006">
        <mc:Choice xmlns:a14="http://schemas.microsoft.com/office/drawing/2010/main" Requires="a14">
          <p:graphicFrame>
            <p:nvGraphicFramePr>
              <p:cNvPr id="3" name="Tabelle 2"/>
              <p:cNvGraphicFramePr>
                <a:graphicFrameLocks noGrp="1"/>
              </p:cNvGraphicFramePr>
              <p:nvPr>
                <p:extLst>
                  <p:ext uri="{D42A27DB-BD31-4B8C-83A1-F6EECF244321}">
                    <p14:modId xmlns:p14="http://schemas.microsoft.com/office/powerpoint/2010/main" val="2571688022"/>
                  </p:ext>
                </p:extLst>
              </p:nvPr>
            </p:nvGraphicFramePr>
            <p:xfrm>
              <a:off x="385761" y="1664804"/>
              <a:ext cx="8366126" cy="4248150"/>
            </p:xfrm>
            <a:graphic>
              <a:graphicData uri="http://schemas.openxmlformats.org/drawingml/2006/table">
                <a:tbl>
                  <a:tblPr>
                    <a:tableStyleId>{ED083AE6-46FA-4A59-8FB0-9F97EB10719F}</a:tableStyleId>
                  </a:tblPr>
                  <a:tblGrid>
                    <a:gridCol w="4798307"/>
                    <a:gridCol w="1800200"/>
                    <a:gridCol w="1767619"/>
                  </a:tblGrid>
                  <a:tr h="190500">
                    <a:tc>
                      <a:txBody>
                        <a:bodyPr/>
                        <a:lstStyle/>
                        <a:p>
                          <a:pPr algn="ctr" fontAlgn="b"/>
                          <a:r>
                            <a:rPr lang="de-DE" sz="1800" u="none" strike="noStrike" dirty="0" err="1" smtClean="0">
                              <a:effectLst/>
                            </a:rPr>
                            <a:t>Pedestal</a:t>
                          </a:r>
                          <a:r>
                            <a:rPr lang="de-DE" sz="1800" u="none" strike="noStrike" dirty="0" smtClean="0">
                              <a:effectLst/>
                            </a:rPr>
                            <a:t> </a:t>
                          </a:r>
                          <a:r>
                            <a:rPr lang="de-DE" sz="1800" u="none" strike="noStrike" dirty="0" err="1">
                              <a:effectLst/>
                            </a:rPr>
                            <a:t>spread</a:t>
                          </a:r>
                          <a:r>
                            <a:rPr lang="de-DE" sz="1800" u="none" strike="noStrike" dirty="0">
                              <a:effectLst/>
                            </a:rPr>
                            <a:t> </a:t>
                          </a:r>
                          <a14:m>
                            <m:oMath xmlns:m="http://schemas.openxmlformats.org/officeDocument/2006/math">
                              <m:r>
                                <a:rPr lang="de-DE" sz="1800" b="0" i="0" dirty="0" smtClean="0">
                                  <a:latin typeface="Cambria Math"/>
                                  <a:ea typeface="Cambria Math"/>
                                </a:rPr>
                                <m:t>∆</m:t>
                              </m:r>
                              <m:r>
                                <m:rPr>
                                  <m:sty m:val="p"/>
                                </m:rPr>
                                <a:rPr lang="de-DE" sz="1800" b="0" i="0" dirty="0" smtClean="0">
                                  <a:latin typeface="Cambria Math"/>
                                  <a:ea typeface="Cambria Math"/>
                                </a:rPr>
                                <m:t>I</m:t>
                              </m:r>
                              <m:r>
                                <a:rPr lang="de-DE" sz="1800" i="0" dirty="0" smtClean="0">
                                  <a:latin typeface="Cambria Math"/>
                                </a:rPr>
                                <m:t> </m:t>
                              </m:r>
                            </m:oMath>
                          </a14:m>
                          <a:r>
                            <a:rPr lang="de-DE" sz="1800" u="none" strike="noStrike" dirty="0" smtClean="0">
                              <a:effectLst/>
                            </a:rPr>
                            <a:t>[</a:t>
                          </a:r>
                          <a:r>
                            <a:rPr lang="de-DE" sz="1800" u="none" strike="noStrike" dirty="0">
                              <a:effectLst/>
                            </a:rPr>
                            <a:t>µA]</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dirty="0">
                              <a:effectLst/>
                            </a:rPr>
                            <a:t>OF1</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OF2</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switcher1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21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17</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dirty="0">
                              <a:effectLst/>
                            </a:rPr>
                            <a:t>switcher1 gaterow2</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16</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17</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dirty="0">
                              <a:effectLst/>
                            </a:rPr>
                            <a:t>switcher2 gaterow1</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20</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23</a:t>
                          </a:r>
                          <a:endParaRPr lang="de-DE" sz="1800" b="0" i="0" u="none" strike="noStrike" dirty="0">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switcher2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22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24</a:t>
                          </a:r>
                          <a:endParaRPr lang="de-DE" sz="1800" b="0" i="0" u="none" strike="noStrike" dirty="0">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switcher3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15</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18</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dirty="0">
                              <a:effectLst/>
                            </a:rPr>
                            <a:t>switcher3 gaterow2</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17</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16</a:t>
                          </a:r>
                          <a:endParaRPr lang="de-DE" sz="1800" b="0" i="0" u="none" strike="noStrike" dirty="0">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switcher4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19</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smtClean="0">
                              <a:effectLst/>
                            </a:rPr>
                            <a:t>25</a:t>
                          </a:r>
                          <a:endParaRPr lang="de-DE" sz="1800" b="0" i="0" u="none" strike="noStrike" dirty="0">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switcher4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15</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16</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switcher5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19</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23</a:t>
                          </a:r>
                          <a:endParaRPr lang="de-DE" sz="1800" b="0" i="0" u="none" strike="noStrike" dirty="0">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switcher5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14</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14</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switcher6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smtClean="0">
                              <a:effectLst/>
                            </a:rPr>
                            <a:t>14</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19</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dirty="0">
                              <a:effectLst/>
                            </a:rPr>
                            <a:t>switcher6 gaterow2</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17</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15</a:t>
                          </a:r>
                          <a:endParaRPr lang="de-DE" sz="1800" b="0" i="0" u="none" strike="noStrike" dirty="0">
                            <a:solidFill>
                              <a:srgbClr val="000000"/>
                            </a:solidFill>
                            <a:effectLst/>
                            <a:latin typeface="Calibri"/>
                          </a:endParaRPr>
                        </a:p>
                      </a:txBody>
                      <a:tcPr marL="9525" marR="9525" marT="9525" marB="0" anchor="b"/>
                    </a:tc>
                  </a:tr>
                  <a:tr h="190500">
                    <a:tc>
                      <a:txBody>
                        <a:bodyPr/>
                        <a:lstStyle/>
                        <a:p>
                          <a:pPr algn="ctr" fontAlgn="b">
                            <a:lnSpc>
                              <a:spcPct val="200000"/>
                            </a:lnSpc>
                          </a:pPr>
                          <a:r>
                            <a:rPr lang="de-DE" sz="1800" b="0" i="0" u="none" strike="noStrike" dirty="0" smtClean="0">
                              <a:solidFill>
                                <a:srgbClr val="000000"/>
                              </a:solidFill>
                              <a:effectLst/>
                              <a:latin typeface="+mn-lt"/>
                            </a:rPr>
                            <a:t>Average </a:t>
                          </a:r>
                          <a:r>
                            <a:rPr lang="de-DE" sz="1800" b="0" i="0" u="none" strike="noStrike" dirty="0" err="1" smtClean="0">
                              <a:solidFill>
                                <a:srgbClr val="000000"/>
                              </a:solidFill>
                              <a:effectLst/>
                              <a:latin typeface="+mn-lt"/>
                            </a:rPr>
                            <a:t>pedestral</a:t>
                          </a:r>
                          <a:r>
                            <a:rPr lang="de-DE" sz="1800" b="0" i="0" u="none" strike="noStrike" dirty="0" smtClean="0">
                              <a:solidFill>
                                <a:srgbClr val="000000"/>
                              </a:solidFill>
                              <a:effectLst/>
                              <a:latin typeface="+mn-lt"/>
                            </a:rPr>
                            <a:t> </a:t>
                          </a:r>
                          <a:r>
                            <a:rPr lang="de-DE" sz="1800" b="0" i="0" u="none" strike="noStrike" dirty="0" err="1" smtClean="0">
                              <a:solidFill>
                                <a:srgbClr val="000000"/>
                              </a:solidFill>
                              <a:effectLst/>
                              <a:latin typeface="+mn-lt"/>
                            </a:rPr>
                            <a:t>spread</a:t>
                          </a:r>
                          <a:r>
                            <a:rPr lang="de-DE" sz="1800" b="0" i="0" u="none" strike="noStrike" dirty="0" smtClean="0">
                              <a:solidFill>
                                <a:srgbClr val="000000"/>
                              </a:solidFill>
                              <a:effectLst/>
                              <a:latin typeface="+mn-lt"/>
                            </a:rPr>
                            <a:t> </a:t>
                          </a:r>
                          <a:r>
                            <a:rPr lang="de-DE" sz="1800" b="0" i="0" u="none" strike="noStrike" dirty="0" err="1" smtClean="0">
                              <a:solidFill>
                                <a:srgbClr val="000000"/>
                              </a:solidFill>
                              <a:effectLst/>
                              <a:latin typeface="+mn-lt"/>
                            </a:rPr>
                            <a:t>of</a:t>
                          </a:r>
                          <a:r>
                            <a:rPr lang="de-DE" sz="1800" b="0" i="0" u="none" strike="noStrike" dirty="0" smtClean="0">
                              <a:solidFill>
                                <a:srgbClr val="000000"/>
                              </a:solidFill>
                              <a:effectLst/>
                              <a:latin typeface="+mn-lt"/>
                            </a:rPr>
                            <a:t> </a:t>
                          </a:r>
                          <a:r>
                            <a:rPr lang="de-DE" sz="1800" b="0" i="0" u="none" strike="noStrike" dirty="0" err="1" smtClean="0">
                              <a:solidFill>
                                <a:srgbClr val="000000"/>
                              </a:solidFill>
                              <a:effectLst/>
                              <a:latin typeface="+mn-lt"/>
                            </a:rPr>
                            <a:t>those</a:t>
                          </a:r>
                          <a:r>
                            <a:rPr lang="de-DE" sz="1800" b="0" i="0" u="none" strike="noStrike" dirty="0" smtClean="0">
                              <a:solidFill>
                                <a:srgbClr val="000000"/>
                              </a:solidFill>
                              <a:effectLst/>
                              <a:latin typeface="+mn-lt"/>
                            </a:rPr>
                            <a:t> </a:t>
                          </a:r>
                          <a:r>
                            <a:rPr lang="de-DE" sz="1800" b="0" i="0" u="none" strike="noStrike" dirty="0" err="1" smtClean="0">
                              <a:solidFill>
                                <a:srgbClr val="000000"/>
                              </a:solidFill>
                              <a:effectLst/>
                              <a:latin typeface="+mn-lt"/>
                            </a:rPr>
                            <a:t>gate</a:t>
                          </a:r>
                          <a:r>
                            <a:rPr lang="de-DE" sz="1800" b="0" i="0" u="none" strike="noStrike" dirty="0" smtClean="0">
                              <a:solidFill>
                                <a:srgbClr val="000000"/>
                              </a:solidFill>
                              <a:effectLst/>
                              <a:latin typeface="+mn-lt"/>
                            </a:rPr>
                            <a:t> </a:t>
                          </a:r>
                          <a:r>
                            <a:rPr lang="de-DE" sz="1800" b="0" i="0" u="none" strike="noStrike" dirty="0" err="1" smtClean="0">
                              <a:solidFill>
                                <a:srgbClr val="000000"/>
                              </a:solidFill>
                              <a:effectLst/>
                              <a:latin typeface="+mn-lt"/>
                            </a:rPr>
                            <a:t>rows</a:t>
                          </a:r>
                          <a:endParaRPr lang="de-DE" sz="1800" b="0" i="0" u="none" strike="noStrike" dirty="0">
                            <a:solidFill>
                              <a:srgbClr val="000000"/>
                            </a:solidFill>
                            <a:effectLst/>
                            <a:latin typeface="+mn-lt"/>
                          </a:endParaRPr>
                        </a:p>
                      </a:txBody>
                      <a:tcPr marL="9525" marR="9525" marT="9525" marB="0" anchor="b"/>
                    </a:tc>
                    <a:tc>
                      <a:txBody>
                        <a:bodyPr/>
                        <a:lstStyle/>
                        <a:p>
                          <a:pPr algn="ctr" fontAlgn="b">
                            <a:lnSpc>
                              <a:spcPct val="200000"/>
                            </a:lnSpc>
                          </a:pPr>
                          <a:r>
                            <a:rPr lang="de-DE" sz="1800" b="0" i="0" u="none" strike="noStrike" dirty="0" smtClean="0">
                              <a:solidFill>
                                <a:srgbClr val="000000"/>
                              </a:solidFill>
                              <a:effectLst/>
                              <a:latin typeface="+mn-lt"/>
                            </a:rPr>
                            <a:t>17.5</a:t>
                          </a:r>
                          <a:endParaRPr lang="de-DE" sz="1800" b="0" i="0" u="none" strike="noStrike" dirty="0">
                            <a:solidFill>
                              <a:srgbClr val="000000"/>
                            </a:solidFill>
                            <a:effectLst/>
                            <a:latin typeface="+mn-lt"/>
                          </a:endParaRPr>
                        </a:p>
                      </a:txBody>
                      <a:tcPr marL="9525" marR="9525" marT="9525" marB="0" anchor="b"/>
                    </a:tc>
                    <a:tc>
                      <a:txBody>
                        <a:bodyPr/>
                        <a:lstStyle/>
                        <a:p>
                          <a:pPr algn="ctr" fontAlgn="b">
                            <a:lnSpc>
                              <a:spcPct val="200000"/>
                            </a:lnSpc>
                          </a:pPr>
                          <a:r>
                            <a:rPr lang="de-DE" sz="1800" b="0" i="0" u="none" strike="noStrike" dirty="0" smtClean="0">
                              <a:solidFill>
                                <a:srgbClr val="000000"/>
                              </a:solidFill>
                              <a:effectLst/>
                              <a:latin typeface="+mn-lt"/>
                            </a:rPr>
                            <a:t>19.25</a:t>
                          </a:r>
                          <a:endParaRPr lang="de-DE" sz="1800" b="0" i="0" u="none" strike="noStrike" dirty="0">
                            <a:solidFill>
                              <a:srgbClr val="000000"/>
                            </a:solidFill>
                            <a:effectLst/>
                            <a:latin typeface="+mn-lt"/>
                          </a:endParaRPr>
                        </a:p>
                      </a:txBody>
                      <a:tcPr marL="9525" marR="9525" marT="9525" marB="0" anchor="b"/>
                    </a:tc>
                  </a:tr>
                </a:tbl>
              </a:graphicData>
            </a:graphic>
          </p:graphicFrame>
        </mc:Choice>
        <mc:Fallback>
          <p:graphicFrame>
            <p:nvGraphicFramePr>
              <p:cNvPr id="3" name="Tabelle 2"/>
              <p:cNvGraphicFramePr>
                <a:graphicFrameLocks noGrp="1"/>
              </p:cNvGraphicFramePr>
              <p:nvPr>
                <p:extLst>
                  <p:ext uri="{D42A27DB-BD31-4B8C-83A1-F6EECF244321}">
                    <p14:modId xmlns:p14="http://schemas.microsoft.com/office/powerpoint/2010/main" val="2571688022"/>
                  </p:ext>
                </p:extLst>
              </p:nvPr>
            </p:nvGraphicFramePr>
            <p:xfrm>
              <a:off x="385761" y="1664804"/>
              <a:ext cx="8366126" cy="4248150"/>
            </p:xfrm>
            <a:graphic>
              <a:graphicData uri="http://schemas.openxmlformats.org/drawingml/2006/table">
                <a:tbl>
                  <a:tblPr>
                    <a:tableStyleId>{ED083AE6-46FA-4A59-8FB0-9F97EB10719F}</a:tableStyleId>
                  </a:tblPr>
                  <a:tblGrid>
                    <a:gridCol w="4798307"/>
                    <a:gridCol w="1800200"/>
                    <a:gridCol w="1767619"/>
                  </a:tblGrid>
                  <a:tr h="283845">
                    <a:tc>
                      <a:txBody>
                        <a:bodyPr/>
                        <a:lstStyle/>
                        <a:p>
                          <a:endParaRPr lang="de-DE"/>
                        </a:p>
                      </a:txBody>
                      <a:tcPr marL="9525" marR="9525" marT="9525" marB="0" anchor="b">
                        <a:blipFill rotWithShape="1">
                          <a:blip r:embed="rId6"/>
                          <a:stretch>
                            <a:fillRect t="-25532" r="-74460" b="-1393617"/>
                          </a:stretch>
                        </a:blipFill>
                      </a:tcPr>
                    </a:tc>
                    <a:tc>
                      <a:txBody>
                        <a:bodyPr/>
                        <a:lstStyle/>
                        <a:p>
                          <a:pPr algn="ctr" fontAlgn="b"/>
                          <a:r>
                            <a:rPr lang="de-DE" sz="1800" u="none" strike="noStrike" dirty="0">
                              <a:effectLst/>
                            </a:rPr>
                            <a:t>OF1</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OF2</a:t>
                          </a:r>
                          <a:endParaRPr lang="de-DE" sz="1800" b="0" i="0" u="none" strike="noStrike">
                            <a:solidFill>
                              <a:srgbClr val="000000"/>
                            </a:solidFill>
                            <a:effectLst/>
                            <a:latin typeface="Calibri"/>
                          </a:endParaRPr>
                        </a:p>
                      </a:txBody>
                      <a:tcPr marL="9525" marR="9525" marT="9525" marB="0" anchor="b"/>
                    </a:tc>
                  </a:tr>
                  <a:tr h="283845">
                    <a:tc>
                      <a:txBody>
                        <a:bodyPr/>
                        <a:lstStyle/>
                        <a:p>
                          <a:pPr algn="ctr" fontAlgn="b"/>
                          <a:r>
                            <a:rPr lang="de-DE" sz="1800" u="none" strike="noStrike">
                              <a:effectLst/>
                            </a:rPr>
                            <a:t>switcher1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21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17</a:t>
                          </a:r>
                          <a:endParaRPr lang="de-DE" sz="1800" b="0" i="0" u="none" strike="noStrike">
                            <a:solidFill>
                              <a:srgbClr val="000000"/>
                            </a:solidFill>
                            <a:effectLst/>
                            <a:latin typeface="Calibri"/>
                          </a:endParaRPr>
                        </a:p>
                      </a:txBody>
                      <a:tcPr marL="9525" marR="9525" marT="9525" marB="0" anchor="b"/>
                    </a:tc>
                  </a:tr>
                  <a:tr h="283845">
                    <a:tc>
                      <a:txBody>
                        <a:bodyPr/>
                        <a:lstStyle/>
                        <a:p>
                          <a:pPr algn="ctr" fontAlgn="b"/>
                          <a:r>
                            <a:rPr lang="de-DE" sz="1800" u="none" strike="noStrike" dirty="0">
                              <a:effectLst/>
                            </a:rPr>
                            <a:t>switcher1 gaterow2</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16</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17</a:t>
                          </a:r>
                          <a:endParaRPr lang="de-DE" sz="1800" b="0" i="0" u="none" strike="noStrike">
                            <a:solidFill>
                              <a:srgbClr val="000000"/>
                            </a:solidFill>
                            <a:effectLst/>
                            <a:latin typeface="Calibri"/>
                          </a:endParaRPr>
                        </a:p>
                      </a:txBody>
                      <a:tcPr marL="9525" marR="9525" marT="9525" marB="0" anchor="b"/>
                    </a:tc>
                  </a:tr>
                  <a:tr h="283845">
                    <a:tc>
                      <a:txBody>
                        <a:bodyPr/>
                        <a:lstStyle/>
                        <a:p>
                          <a:pPr algn="ctr" fontAlgn="b"/>
                          <a:r>
                            <a:rPr lang="de-DE" sz="1800" u="none" strike="noStrike" dirty="0">
                              <a:effectLst/>
                            </a:rPr>
                            <a:t>switcher2 gaterow1</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20</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23</a:t>
                          </a:r>
                          <a:endParaRPr lang="de-DE" sz="1800" b="0" i="0" u="none" strike="noStrike" dirty="0">
                            <a:solidFill>
                              <a:srgbClr val="000000"/>
                            </a:solidFill>
                            <a:effectLst/>
                            <a:latin typeface="Calibri"/>
                          </a:endParaRPr>
                        </a:p>
                      </a:txBody>
                      <a:tcPr marL="9525" marR="9525" marT="9525" marB="0" anchor="b"/>
                    </a:tc>
                  </a:tr>
                  <a:tr h="283845">
                    <a:tc>
                      <a:txBody>
                        <a:bodyPr/>
                        <a:lstStyle/>
                        <a:p>
                          <a:pPr algn="ctr" fontAlgn="b"/>
                          <a:r>
                            <a:rPr lang="de-DE" sz="1800" u="none" strike="noStrike">
                              <a:effectLst/>
                            </a:rPr>
                            <a:t>switcher2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22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24</a:t>
                          </a:r>
                          <a:endParaRPr lang="de-DE" sz="1800" b="0" i="0" u="none" strike="noStrike" dirty="0">
                            <a:solidFill>
                              <a:srgbClr val="000000"/>
                            </a:solidFill>
                            <a:effectLst/>
                            <a:latin typeface="Calibri"/>
                          </a:endParaRPr>
                        </a:p>
                      </a:txBody>
                      <a:tcPr marL="9525" marR="9525" marT="9525" marB="0" anchor="b"/>
                    </a:tc>
                  </a:tr>
                  <a:tr h="283845">
                    <a:tc>
                      <a:txBody>
                        <a:bodyPr/>
                        <a:lstStyle/>
                        <a:p>
                          <a:pPr algn="ctr" fontAlgn="b"/>
                          <a:r>
                            <a:rPr lang="de-DE" sz="1800" u="none" strike="noStrike">
                              <a:effectLst/>
                            </a:rPr>
                            <a:t>switcher3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15</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18</a:t>
                          </a:r>
                          <a:endParaRPr lang="de-DE" sz="1800" b="0" i="0" u="none" strike="noStrike">
                            <a:solidFill>
                              <a:srgbClr val="000000"/>
                            </a:solidFill>
                            <a:effectLst/>
                            <a:latin typeface="Calibri"/>
                          </a:endParaRPr>
                        </a:p>
                      </a:txBody>
                      <a:tcPr marL="9525" marR="9525" marT="9525" marB="0" anchor="b"/>
                    </a:tc>
                  </a:tr>
                  <a:tr h="283845">
                    <a:tc>
                      <a:txBody>
                        <a:bodyPr/>
                        <a:lstStyle/>
                        <a:p>
                          <a:pPr algn="ctr" fontAlgn="b"/>
                          <a:r>
                            <a:rPr lang="de-DE" sz="1800" u="none" strike="noStrike" dirty="0">
                              <a:effectLst/>
                            </a:rPr>
                            <a:t>switcher3 gaterow2</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17</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16</a:t>
                          </a:r>
                          <a:endParaRPr lang="de-DE" sz="1800" b="0" i="0" u="none" strike="noStrike" dirty="0">
                            <a:solidFill>
                              <a:srgbClr val="000000"/>
                            </a:solidFill>
                            <a:effectLst/>
                            <a:latin typeface="Calibri"/>
                          </a:endParaRPr>
                        </a:p>
                      </a:txBody>
                      <a:tcPr marL="9525" marR="9525" marT="9525" marB="0" anchor="b"/>
                    </a:tc>
                  </a:tr>
                  <a:tr h="283845">
                    <a:tc>
                      <a:txBody>
                        <a:bodyPr/>
                        <a:lstStyle/>
                        <a:p>
                          <a:pPr algn="ctr" fontAlgn="b"/>
                          <a:r>
                            <a:rPr lang="de-DE" sz="1800" u="none" strike="noStrike">
                              <a:effectLst/>
                            </a:rPr>
                            <a:t>switcher4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19</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smtClean="0">
                              <a:effectLst/>
                            </a:rPr>
                            <a:t>25</a:t>
                          </a:r>
                          <a:endParaRPr lang="de-DE" sz="1800" b="0" i="0" u="none" strike="noStrike" dirty="0">
                            <a:solidFill>
                              <a:srgbClr val="000000"/>
                            </a:solidFill>
                            <a:effectLst/>
                            <a:latin typeface="Calibri"/>
                          </a:endParaRPr>
                        </a:p>
                      </a:txBody>
                      <a:tcPr marL="9525" marR="9525" marT="9525" marB="0" anchor="b"/>
                    </a:tc>
                  </a:tr>
                  <a:tr h="283845">
                    <a:tc>
                      <a:txBody>
                        <a:bodyPr/>
                        <a:lstStyle/>
                        <a:p>
                          <a:pPr algn="ctr" fontAlgn="b"/>
                          <a:r>
                            <a:rPr lang="de-DE" sz="1800" u="none" strike="noStrike">
                              <a:effectLst/>
                            </a:rPr>
                            <a:t>switcher4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15</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16</a:t>
                          </a:r>
                          <a:endParaRPr lang="de-DE" sz="1800" b="0" i="0" u="none" strike="noStrike">
                            <a:solidFill>
                              <a:srgbClr val="000000"/>
                            </a:solidFill>
                            <a:effectLst/>
                            <a:latin typeface="Calibri"/>
                          </a:endParaRPr>
                        </a:p>
                      </a:txBody>
                      <a:tcPr marL="9525" marR="9525" marT="9525" marB="0" anchor="b"/>
                    </a:tc>
                  </a:tr>
                  <a:tr h="283845">
                    <a:tc>
                      <a:txBody>
                        <a:bodyPr/>
                        <a:lstStyle/>
                        <a:p>
                          <a:pPr algn="ctr" fontAlgn="b"/>
                          <a:r>
                            <a:rPr lang="de-DE" sz="1800" u="none" strike="noStrike">
                              <a:effectLst/>
                            </a:rPr>
                            <a:t>switcher5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19</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23</a:t>
                          </a:r>
                          <a:endParaRPr lang="de-DE" sz="1800" b="0" i="0" u="none" strike="noStrike" dirty="0">
                            <a:solidFill>
                              <a:srgbClr val="000000"/>
                            </a:solidFill>
                            <a:effectLst/>
                            <a:latin typeface="Calibri"/>
                          </a:endParaRPr>
                        </a:p>
                      </a:txBody>
                      <a:tcPr marL="9525" marR="9525" marT="9525" marB="0" anchor="b"/>
                    </a:tc>
                  </a:tr>
                  <a:tr h="283845">
                    <a:tc>
                      <a:txBody>
                        <a:bodyPr/>
                        <a:lstStyle/>
                        <a:p>
                          <a:pPr algn="ctr" fontAlgn="b"/>
                          <a:r>
                            <a:rPr lang="de-DE" sz="1800" u="none" strike="noStrike">
                              <a:effectLst/>
                            </a:rPr>
                            <a:t>switcher5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14</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14</a:t>
                          </a:r>
                          <a:endParaRPr lang="de-DE" sz="1800" b="0" i="0" u="none" strike="noStrike">
                            <a:solidFill>
                              <a:srgbClr val="000000"/>
                            </a:solidFill>
                            <a:effectLst/>
                            <a:latin typeface="Calibri"/>
                          </a:endParaRPr>
                        </a:p>
                      </a:txBody>
                      <a:tcPr marL="9525" marR="9525" marT="9525" marB="0" anchor="b"/>
                    </a:tc>
                  </a:tr>
                  <a:tr h="283845">
                    <a:tc>
                      <a:txBody>
                        <a:bodyPr/>
                        <a:lstStyle/>
                        <a:p>
                          <a:pPr algn="ctr" fontAlgn="b"/>
                          <a:r>
                            <a:rPr lang="de-DE" sz="1800" u="none" strike="noStrike">
                              <a:effectLst/>
                            </a:rPr>
                            <a:t>switcher6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smtClean="0">
                              <a:effectLst/>
                            </a:rPr>
                            <a:t>14</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19</a:t>
                          </a:r>
                          <a:endParaRPr lang="de-DE" sz="1800" b="0" i="0" u="none" strike="noStrike">
                            <a:solidFill>
                              <a:srgbClr val="000000"/>
                            </a:solidFill>
                            <a:effectLst/>
                            <a:latin typeface="Calibri"/>
                          </a:endParaRPr>
                        </a:p>
                      </a:txBody>
                      <a:tcPr marL="9525" marR="9525" marT="9525" marB="0" anchor="b"/>
                    </a:tc>
                  </a:tr>
                  <a:tr h="283845">
                    <a:tc>
                      <a:txBody>
                        <a:bodyPr/>
                        <a:lstStyle/>
                        <a:p>
                          <a:pPr algn="ctr" fontAlgn="b"/>
                          <a:r>
                            <a:rPr lang="de-DE" sz="1800" u="none" strike="noStrike" dirty="0">
                              <a:effectLst/>
                            </a:rPr>
                            <a:t>switcher6 gaterow2</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17</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15</a:t>
                          </a:r>
                          <a:endParaRPr lang="de-DE" sz="1800" b="0" i="0" u="none" strike="noStrike" dirty="0">
                            <a:solidFill>
                              <a:srgbClr val="000000"/>
                            </a:solidFill>
                            <a:effectLst/>
                            <a:latin typeface="Calibri"/>
                          </a:endParaRPr>
                        </a:p>
                      </a:txBody>
                      <a:tcPr marL="9525" marR="9525" marT="9525" marB="0" anchor="b"/>
                    </a:tc>
                  </a:tr>
                  <a:tr h="558165">
                    <a:tc>
                      <a:txBody>
                        <a:bodyPr/>
                        <a:lstStyle/>
                        <a:p>
                          <a:pPr algn="ctr" fontAlgn="b">
                            <a:lnSpc>
                              <a:spcPct val="200000"/>
                            </a:lnSpc>
                          </a:pPr>
                          <a:r>
                            <a:rPr lang="de-DE" sz="1800" b="0" i="0" u="none" strike="noStrike" dirty="0" smtClean="0">
                              <a:solidFill>
                                <a:srgbClr val="000000"/>
                              </a:solidFill>
                              <a:effectLst/>
                              <a:latin typeface="+mn-lt"/>
                            </a:rPr>
                            <a:t>Average </a:t>
                          </a:r>
                          <a:r>
                            <a:rPr lang="de-DE" sz="1800" b="0" i="0" u="none" strike="noStrike" dirty="0" err="1" smtClean="0">
                              <a:solidFill>
                                <a:srgbClr val="000000"/>
                              </a:solidFill>
                              <a:effectLst/>
                              <a:latin typeface="+mn-lt"/>
                            </a:rPr>
                            <a:t>pedestral</a:t>
                          </a:r>
                          <a:r>
                            <a:rPr lang="de-DE" sz="1800" b="0" i="0" u="none" strike="noStrike" dirty="0" smtClean="0">
                              <a:solidFill>
                                <a:srgbClr val="000000"/>
                              </a:solidFill>
                              <a:effectLst/>
                              <a:latin typeface="+mn-lt"/>
                            </a:rPr>
                            <a:t> </a:t>
                          </a:r>
                          <a:r>
                            <a:rPr lang="de-DE" sz="1800" b="0" i="0" u="none" strike="noStrike" dirty="0" err="1" smtClean="0">
                              <a:solidFill>
                                <a:srgbClr val="000000"/>
                              </a:solidFill>
                              <a:effectLst/>
                              <a:latin typeface="+mn-lt"/>
                            </a:rPr>
                            <a:t>spread</a:t>
                          </a:r>
                          <a:r>
                            <a:rPr lang="de-DE" sz="1800" b="0" i="0" u="none" strike="noStrike" dirty="0" smtClean="0">
                              <a:solidFill>
                                <a:srgbClr val="000000"/>
                              </a:solidFill>
                              <a:effectLst/>
                              <a:latin typeface="+mn-lt"/>
                            </a:rPr>
                            <a:t> </a:t>
                          </a:r>
                          <a:r>
                            <a:rPr lang="de-DE" sz="1800" b="0" i="0" u="none" strike="noStrike" dirty="0" err="1" smtClean="0">
                              <a:solidFill>
                                <a:srgbClr val="000000"/>
                              </a:solidFill>
                              <a:effectLst/>
                              <a:latin typeface="+mn-lt"/>
                            </a:rPr>
                            <a:t>of</a:t>
                          </a:r>
                          <a:r>
                            <a:rPr lang="de-DE" sz="1800" b="0" i="0" u="none" strike="noStrike" dirty="0" smtClean="0">
                              <a:solidFill>
                                <a:srgbClr val="000000"/>
                              </a:solidFill>
                              <a:effectLst/>
                              <a:latin typeface="+mn-lt"/>
                            </a:rPr>
                            <a:t> </a:t>
                          </a:r>
                          <a:r>
                            <a:rPr lang="de-DE" sz="1800" b="0" i="0" u="none" strike="noStrike" dirty="0" err="1" smtClean="0">
                              <a:solidFill>
                                <a:srgbClr val="000000"/>
                              </a:solidFill>
                              <a:effectLst/>
                              <a:latin typeface="+mn-lt"/>
                            </a:rPr>
                            <a:t>those</a:t>
                          </a:r>
                          <a:r>
                            <a:rPr lang="de-DE" sz="1800" b="0" i="0" u="none" strike="noStrike" dirty="0" smtClean="0">
                              <a:solidFill>
                                <a:srgbClr val="000000"/>
                              </a:solidFill>
                              <a:effectLst/>
                              <a:latin typeface="+mn-lt"/>
                            </a:rPr>
                            <a:t> </a:t>
                          </a:r>
                          <a:r>
                            <a:rPr lang="de-DE" sz="1800" b="0" i="0" u="none" strike="noStrike" dirty="0" err="1" smtClean="0">
                              <a:solidFill>
                                <a:srgbClr val="000000"/>
                              </a:solidFill>
                              <a:effectLst/>
                              <a:latin typeface="+mn-lt"/>
                            </a:rPr>
                            <a:t>gate</a:t>
                          </a:r>
                          <a:r>
                            <a:rPr lang="de-DE" sz="1800" b="0" i="0" u="none" strike="noStrike" dirty="0" smtClean="0">
                              <a:solidFill>
                                <a:srgbClr val="000000"/>
                              </a:solidFill>
                              <a:effectLst/>
                              <a:latin typeface="+mn-lt"/>
                            </a:rPr>
                            <a:t> </a:t>
                          </a:r>
                          <a:r>
                            <a:rPr lang="de-DE" sz="1800" b="0" i="0" u="none" strike="noStrike" dirty="0" err="1" smtClean="0">
                              <a:solidFill>
                                <a:srgbClr val="000000"/>
                              </a:solidFill>
                              <a:effectLst/>
                              <a:latin typeface="+mn-lt"/>
                            </a:rPr>
                            <a:t>rows</a:t>
                          </a:r>
                          <a:endParaRPr lang="de-DE" sz="1800" b="0" i="0" u="none" strike="noStrike" dirty="0">
                            <a:solidFill>
                              <a:srgbClr val="000000"/>
                            </a:solidFill>
                            <a:effectLst/>
                            <a:latin typeface="+mn-lt"/>
                          </a:endParaRPr>
                        </a:p>
                      </a:txBody>
                      <a:tcPr marL="9525" marR="9525" marT="9525" marB="0" anchor="b"/>
                    </a:tc>
                    <a:tc>
                      <a:txBody>
                        <a:bodyPr/>
                        <a:lstStyle/>
                        <a:p>
                          <a:pPr algn="ctr" fontAlgn="b">
                            <a:lnSpc>
                              <a:spcPct val="200000"/>
                            </a:lnSpc>
                          </a:pPr>
                          <a:r>
                            <a:rPr lang="de-DE" sz="1800" b="0" i="0" u="none" strike="noStrike" dirty="0" smtClean="0">
                              <a:solidFill>
                                <a:srgbClr val="000000"/>
                              </a:solidFill>
                              <a:effectLst/>
                              <a:latin typeface="+mn-lt"/>
                            </a:rPr>
                            <a:t>17.5</a:t>
                          </a:r>
                          <a:endParaRPr lang="de-DE" sz="1800" b="0" i="0" u="none" strike="noStrike" dirty="0">
                            <a:solidFill>
                              <a:srgbClr val="000000"/>
                            </a:solidFill>
                            <a:effectLst/>
                            <a:latin typeface="+mn-lt"/>
                          </a:endParaRPr>
                        </a:p>
                      </a:txBody>
                      <a:tcPr marL="9525" marR="9525" marT="9525" marB="0" anchor="b"/>
                    </a:tc>
                    <a:tc>
                      <a:txBody>
                        <a:bodyPr/>
                        <a:lstStyle/>
                        <a:p>
                          <a:pPr algn="ctr" fontAlgn="b">
                            <a:lnSpc>
                              <a:spcPct val="200000"/>
                            </a:lnSpc>
                          </a:pPr>
                          <a:r>
                            <a:rPr lang="de-DE" sz="1800" b="0" i="0" u="none" strike="noStrike" dirty="0" smtClean="0">
                              <a:solidFill>
                                <a:srgbClr val="000000"/>
                              </a:solidFill>
                              <a:effectLst/>
                              <a:latin typeface="+mn-lt"/>
                            </a:rPr>
                            <a:t>19.25</a:t>
                          </a:r>
                          <a:endParaRPr lang="de-DE" sz="1800" b="0" i="0" u="none" strike="noStrike" dirty="0">
                            <a:solidFill>
                              <a:srgbClr val="000000"/>
                            </a:solidFill>
                            <a:effectLst/>
                            <a:latin typeface="+mn-lt"/>
                          </a:endParaRPr>
                        </a:p>
                      </a:txBody>
                      <a:tcPr marL="9525" marR="9525" marT="9525" marB="0" anchor="b"/>
                    </a:tc>
                  </a:tr>
                </a:tbl>
              </a:graphicData>
            </a:graphic>
          </p:graphicFrame>
        </mc:Fallback>
      </mc:AlternateContent>
      <p:grpSp>
        <p:nvGrpSpPr>
          <p:cNvPr id="8" name="Gruppieren 7"/>
          <p:cNvGrpSpPr/>
          <p:nvPr/>
        </p:nvGrpSpPr>
        <p:grpSpPr>
          <a:xfrm>
            <a:off x="2057400" y="908720"/>
            <a:ext cx="4671060" cy="653701"/>
            <a:chOff x="2057400" y="1232756"/>
            <a:chExt cx="4671060" cy="653701"/>
          </a:xfrm>
        </p:grpSpPr>
        <mc:AlternateContent xmlns:mc="http://schemas.openxmlformats.org/markup-compatibility/2006">
          <mc:Choice xmlns:a14="http://schemas.microsoft.com/office/drawing/2010/main" Requires="a14">
            <p:sp>
              <p:nvSpPr>
                <p:cNvPr id="7" name="Textfeld 6"/>
                <p:cNvSpPr txBox="1"/>
                <p:nvPr/>
              </p:nvSpPr>
              <p:spPr>
                <a:xfrm>
                  <a:off x="2146980" y="1268760"/>
                  <a:ext cx="4581480" cy="506742"/>
                </a:xfrm>
                <a:prstGeom prst="rect">
                  <a:avLst/>
                </a:prstGeom>
                <a:noFill/>
              </p:spPr>
              <p:txBody>
                <a:bodyPr wrap="square" rtlCol="0">
                  <a:spAutoFit/>
                </a:bodyPr>
                <a:lstStyle/>
                <a:p>
                  <a14:m>
                    <m:oMath xmlns:m="http://schemas.openxmlformats.org/officeDocument/2006/math">
                      <m:r>
                        <m:rPr>
                          <m:sty m:val="p"/>
                        </m:rPr>
                        <a:rPr lang="de-DE" sz="2400" i="0" dirty="0" smtClean="0">
                          <a:latin typeface="Cambria Math"/>
                        </a:rPr>
                        <m:t>Pedestal</m:t>
                      </m:r>
                      <m:r>
                        <a:rPr lang="de-DE" sz="2400" i="0" dirty="0" smtClean="0">
                          <a:latin typeface="Cambria Math"/>
                        </a:rPr>
                        <m:t> </m:t>
                      </m:r>
                      <m:r>
                        <m:rPr>
                          <m:sty m:val="p"/>
                        </m:rPr>
                        <a:rPr lang="de-DE" sz="2400" i="0" dirty="0" err="1" smtClean="0">
                          <a:latin typeface="Cambria Math"/>
                        </a:rPr>
                        <m:t>spread</m:t>
                      </m:r>
                      <m:r>
                        <a:rPr lang="de-DE" sz="2400" b="0" i="0" dirty="0" smtClean="0">
                          <a:latin typeface="Cambria Math"/>
                        </a:rPr>
                        <m:t> </m:t>
                      </m:r>
                      <m:r>
                        <a:rPr lang="de-DE" sz="2400" b="0" i="0" dirty="0" smtClean="0">
                          <a:latin typeface="Cambria Math"/>
                          <a:ea typeface="Cambria Math"/>
                        </a:rPr>
                        <m:t>∆</m:t>
                      </m:r>
                      <m:r>
                        <m:rPr>
                          <m:sty m:val="p"/>
                        </m:rPr>
                        <a:rPr lang="de-DE" sz="2400" b="0" i="0" dirty="0" smtClean="0">
                          <a:latin typeface="Cambria Math"/>
                          <a:ea typeface="Cambria Math"/>
                        </a:rPr>
                        <m:t>I</m:t>
                      </m:r>
                      <m:r>
                        <a:rPr lang="de-DE" sz="2400" i="0" dirty="0" smtClean="0">
                          <a:latin typeface="Cambria Math"/>
                        </a:rPr>
                        <m:t> = </m:t>
                      </m:r>
                      <m:sSub>
                        <m:sSubPr>
                          <m:ctrlPr>
                            <a:rPr lang="de-DE" sz="2400" i="1" dirty="0" err="1" smtClean="0">
                              <a:latin typeface="Cambria Math"/>
                            </a:rPr>
                          </m:ctrlPr>
                        </m:sSubPr>
                        <m:e>
                          <m:r>
                            <m:rPr>
                              <m:sty m:val="p"/>
                            </m:rPr>
                            <a:rPr lang="de-DE" sz="2400" i="0" dirty="0" err="1" smtClean="0">
                              <a:latin typeface="Cambria Math"/>
                            </a:rPr>
                            <m:t>I</m:t>
                          </m:r>
                        </m:e>
                        <m:sub>
                          <m:r>
                            <m:rPr>
                              <m:sty m:val="p"/>
                            </m:rPr>
                            <a:rPr lang="de-DE" sz="2400" i="0" dirty="0" err="1" smtClean="0">
                              <a:latin typeface="Cambria Math"/>
                            </a:rPr>
                            <m:t>max</m:t>
                          </m:r>
                        </m:sub>
                      </m:sSub>
                      <m:r>
                        <a:rPr lang="de-DE" sz="2400" i="0" dirty="0" smtClean="0">
                          <a:latin typeface="Cambria Math"/>
                        </a:rPr>
                        <m:t>⁡– </m:t>
                      </m:r>
                      <m:sSub>
                        <m:sSubPr>
                          <m:ctrlPr>
                            <a:rPr lang="de-DE" sz="2400" i="1" dirty="0" err="1" smtClean="0">
                              <a:latin typeface="Cambria Math"/>
                            </a:rPr>
                          </m:ctrlPr>
                        </m:sSubPr>
                        <m:e>
                          <m:r>
                            <m:rPr>
                              <m:sty m:val="p"/>
                            </m:rPr>
                            <a:rPr lang="de-DE" sz="2400" i="0" dirty="0" err="1" smtClean="0">
                              <a:latin typeface="Cambria Math"/>
                            </a:rPr>
                            <m:t>I</m:t>
                          </m:r>
                        </m:e>
                        <m:sub>
                          <m:r>
                            <m:rPr>
                              <m:sty m:val="p"/>
                            </m:rPr>
                            <a:rPr lang="de-DE" sz="2400" i="0" dirty="0" err="1" smtClean="0">
                              <a:latin typeface="Cambria Math"/>
                            </a:rPr>
                            <m:t>min</m:t>
                          </m:r>
                        </m:sub>
                      </m:sSub>
                    </m:oMath>
                  </a14:m>
                  <a:r>
                    <a:rPr lang="de-DE" sz="2400" dirty="0" smtClean="0"/>
                    <a:t> </a:t>
                  </a:r>
                  <a:endParaRPr lang="de-DE" sz="2400" dirty="0"/>
                </a:p>
              </p:txBody>
            </p:sp>
          </mc:Choice>
          <mc:Fallback>
            <p:sp>
              <p:nvSpPr>
                <p:cNvPr id="7" name="Textfeld 6"/>
                <p:cNvSpPr txBox="1">
                  <a:spLocks noRot="1" noChangeAspect="1" noMove="1" noResize="1" noEditPoints="1" noAdjustHandles="1" noChangeArrowheads="1" noChangeShapeType="1" noTextEdit="1"/>
                </p:cNvSpPr>
                <p:nvPr/>
              </p:nvSpPr>
              <p:spPr>
                <a:xfrm>
                  <a:off x="2146980" y="1268760"/>
                  <a:ext cx="4581480" cy="506742"/>
                </a:xfrm>
                <a:prstGeom prst="rect">
                  <a:avLst/>
                </a:prstGeom>
                <a:blipFill rotWithShape="1">
                  <a:blip r:embed="rId7"/>
                  <a:stretch>
                    <a:fillRect/>
                  </a:stretch>
                </a:blipFill>
              </p:spPr>
              <p:txBody>
                <a:bodyPr/>
                <a:lstStyle/>
                <a:p>
                  <a:r>
                    <a:rPr lang="de-DE">
                      <a:noFill/>
                    </a:rPr>
                    <a:t> </a:t>
                  </a:r>
                </a:p>
              </p:txBody>
            </p:sp>
          </mc:Fallback>
        </mc:AlternateContent>
        <p:sp>
          <p:nvSpPr>
            <p:cNvPr id="2" name="Rechteck 1"/>
            <p:cNvSpPr/>
            <p:nvPr/>
          </p:nvSpPr>
          <p:spPr>
            <a:xfrm>
              <a:off x="2057400" y="1232756"/>
              <a:ext cx="4671060" cy="653701"/>
            </a:xfrm>
            <a:prstGeom prst="rect">
              <a:avLst/>
            </a:prstGeom>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grpSp>
      <p:grpSp>
        <p:nvGrpSpPr>
          <p:cNvPr id="10" name="Gruppieren 9"/>
          <p:cNvGrpSpPr/>
          <p:nvPr/>
        </p:nvGrpSpPr>
        <p:grpSpPr>
          <a:xfrm>
            <a:off x="7611622" y="2744924"/>
            <a:ext cx="488770" cy="2092234"/>
            <a:chOff x="7062286" y="3196047"/>
            <a:chExt cx="488770" cy="2092234"/>
          </a:xfrm>
        </p:grpSpPr>
        <p:sp>
          <p:nvSpPr>
            <p:cNvPr id="14" name="Ellipse 13"/>
            <p:cNvSpPr/>
            <p:nvPr/>
          </p:nvSpPr>
          <p:spPr>
            <a:xfrm>
              <a:off x="7062286" y="3196047"/>
              <a:ext cx="473530" cy="392974"/>
            </a:xfrm>
            <a:prstGeom prst="ellipse">
              <a:avLst/>
            </a:prstGeom>
            <a:ln w="5715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17" name="Ellipse 16"/>
            <p:cNvSpPr/>
            <p:nvPr/>
          </p:nvSpPr>
          <p:spPr>
            <a:xfrm>
              <a:off x="7077526" y="4895307"/>
              <a:ext cx="473530" cy="392974"/>
            </a:xfrm>
            <a:prstGeom prst="ellipse">
              <a:avLst/>
            </a:prstGeom>
            <a:ln w="5715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0574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92" y="1110343"/>
            <a:ext cx="1559935" cy="544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4"/>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16</a:t>
            </a:fld>
            <a:endParaRPr lang="en-US"/>
          </a:p>
        </p:txBody>
      </p:sp>
      <p:pic>
        <p:nvPicPr>
          <p:cNvPr id="42" name="Picture 41"/>
          <p:cNvPicPr>
            <a:picLocks noChangeAspect="1"/>
          </p:cNvPicPr>
          <p:nvPr/>
        </p:nvPicPr>
        <p:blipFill>
          <a:blip r:embed="rId6"/>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a:t>Source-Gate</a:t>
            </a:r>
            <a:r>
              <a:rPr lang="en-US" sz="2400" dirty="0" smtClean="0"/>
              <a:t> effect (far </a:t>
            </a:r>
            <a:r>
              <a:rPr lang="en-US" sz="2400" dirty="0" smtClean="0"/>
              <a:t>- near)</a:t>
            </a:r>
          </a:p>
        </p:txBody>
      </p:sp>
      <p:grpSp>
        <p:nvGrpSpPr>
          <p:cNvPr id="13323" name="Gruppieren 13322"/>
          <p:cNvGrpSpPr/>
          <p:nvPr/>
        </p:nvGrpSpPr>
        <p:grpSpPr>
          <a:xfrm>
            <a:off x="1242788" y="1519886"/>
            <a:ext cx="3278758" cy="4645418"/>
            <a:chOff x="1242788" y="1544378"/>
            <a:chExt cx="3278758" cy="4645418"/>
          </a:xfrm>
        </p:grpSpPr>
        <p:sp>
          <p:nvSpPr>
            <p:cNvPr id="3" name="Textfeld 2"/>
            <p:cNvSpPr txBox="1"/>
            <p:nvPr/>
          </p:nvSpPr>
          <p:spPr>
            <a:xfrm>
              <a:off x="2843808" y="1544378"/>
              <a:ext cx="1579767" cy="369332"/>
            </a:xfrm>
            <a:prstGeom prst="rect">
              <a:avLst/>
            </a:prstGeom>
            <a:noFill/>
          </p:spPr>
          <p:txBody>
            <a:bodyPr wrap="square" rtlCol="0">
              <a:spAutoFit/>
            </a:bodyPr>
            <a:lstStyle/>
            <a:p>
              <a:r>
                <a:rPr lang="de-DE" sz="1800" b="1" dirty="0" smtClean="0">
                  <a:solidFill>
                    <a:srgbClr val="FF0000"/>
                  </a:solidFill>
                </a:rPr>
                <a:t>(</a:t>
              </a:r>
              <a:r>
                <a:rPr lang="de-DE" sz="1800" b="1" dirty="0" err="1" smtClean="0">
                  <a:solidFill>
                    <a:srgbClr val="FF0000"/>
                  </a:solidFill>
                </a:rPr>
                <a:t>far</a:t>
              </a:r>
              <a:r>
                <a:rPr lang="de-DE" sz="1800" b="1" dirty="0" smtClean="0">
                  <a:solidFill>
                    <a:srgbClr val="FF0000"/>
                  </a:solidFill>
                </a:rPr>
                <a:t> Gate)</a:t>
              </a:r>
              <a:endParaRPr lang="de-DE" sz="1800" b="1" dirty="0">
                <a:solidFill>
                  <a:srgbClr val="FF0000"/>
                </a:solidFill>
              </a:endParaRPr>
            </a:p>
          </p:txBody>
        </p:sp>
        <p:sp>
          <p:nvSpPr>
            <p:cNvPr id="14" name="Textfeld 13"/>
            <p:cNvSpPr txBox="1"/>
            <p:nvPr/>
          </p:nvSpPr>
          <p:spPr>
            <a:xfrm>
              <a:off x="2771800" y="2481384"/>
              <a:ext cx="1677739" cy="369332"/>
            </a:xfrm>
            <a:prstGeom prst="rect">
              <a:avLst/>
            </a:prstGeom>
            <a:noFill/>
          </p:spPr>
          <p:txBody>
            <a:bodyPr wrap="square" rtlCol="0">
              <a:spAutoFit/>
            </a:bodyPr>
            <a:lstStyle/>
            <a:p>
              <a:r>
                <a:rPr lang="de-DE" sz="1800" b="1" dirty="0" smtClean="0">
                  <a:solidFill>
                    <a:srgbClr val="FF0000"/>
                  </a:solidFill>
                </a:rPr>
                <a:t> (</a:t>
              </a:r>
              <a:r>
                <a:rPr lang="de-DE" sz="1800" b="1" dirty="0" err="1" smtClean="0">
                  <a:solidFill>
                    <a:srgbClr val="FF0000"/>
                  </a:solidFill>
                </a:rPr>
                <a:t>near</a:t>
              </a:r>
              <a:r>
                <a:rPr lang="de-DE" sz="1800" b="1" dirty="0" smtClean="0">
                  <a:solidFill>
                    <a:srgbClr val="FF0000"/>
                  </a:solidFill>
                </a:rPr>
                <a:t> Gate)</a:t>
              </a:r>
              <a:endParaRPr lang="de-DE" sz="1800" b="1" dirty="0">
                <a:solidFill>
                  <a:srgbClr val="FF0000"/>
                </a:solidFill>
              </a:endParaRPr>
            </a:p>
          </p:txBody>
        </p:sp>
        <p:sp>
          <p:nvSpPr>
            <p:cNvPr id="15" name="Textfeld 14"/>
            <p:cNvSpPr txBox="1"/>
            <p:nvPr/>
          </p:nvSpPr>
          <p:spPr>
            <a:xfrm>
              <a:off x="2822254" y="5001664"/>
              <a:ext cx="1677738" cy="369332"/>
            </a:xfrm>
            <a:prstGeom prst="rect">
              <a:avLst/>
            </a:prstGeom>
            <a:noFill/>
          </p:spPr>
          <p:txBody>
            <a:bodyPr wrap="square" rtlCol="0">
              <a:spAutoFit/>
            </a:bodyPr>
            <a:lstStyle/>
            <a:p>
              <a:r>
                <a:rPr lang="de-DE" sz="1800" b="1" dirty="0" smtClean="0">
                  <a:solidFill>
                    <a:srgbClr val="FF0000"/>
                  </a:solidFill>
                </a:rPr>
                <a:t>(</a:t>
              </a:r>
              <a:r>
                <a:rPr lang="de-DE" sz="1800" b="1" dirty="0" err="1" smtClean="0">
                  <a:solidFill>
                    <a:srgbClr val="FF0000"/>
                  </a:solidFill>
                </a:rPr>
                <a:t>near</a:t>
              </a:r>
              <a:r>
                <a:rPr lang="de-DE" sz="1800" b="1" dirty="0" smtClean="0">
                  <a:solidFill>
                    <a:srgbClr val="FF0000"/>
                  </a:solidFill>
                </a:rPr>
                <a:t> Gate)</a:t>
              </a:r>
              <a:endParaRPr lang="de-DE" sz="1800" b="1" dirty="0">
                <a:solidFill>
                  <a:srgbClr val="FF0000"/>
                </a:solidFill>
              </a:endParaRPr>
            </a:p>
          </p:txBody>
        </p:sp>
        <p:sp>
          <p:nvSpPr>
            <p:cNvPr id="16" name="Textfeld 15"/>
            <p:cNvSpPr txBox="1"/>
            <p:nvPr/>
          </p:nvSpPr>
          <p:spPr>
            <a:xfrm>
              <a:off x="2843808" y="5820464"/>
              <a:ext cx="1677738" cy="369332"/>
            </a:xfrm>
            <a:prstGeom prst="rect">
              <a:avLst/>
            </a:prstGeom>
            <a:noFill/>
          </p:spPr>
          <p:txBody>
            <a:bodyPr wrap="square" rtlCol="0">
              <a:spAutoFit/>
            </a:bodyPr>
            <a:lstStyle/>
            <a:p>
              <a:r>
                <a:rPr lang="de-DE" sz="1800" b="1" dirty="0" smtClean="0">
                  <a:solidFill>
                    <a:srgbClr val="FF0000"/>
                  </a:solidFill>
                </a:rPr>
                <a:t>(</a:t>
              </a:r>
              <a:r>
                <a:rPr lang="de-DE" sz="1800" b="1" dirty="0" err="1" smtClean="0">
                  <a:solidFill>
                    <a:srgbClr val="FF0000"/>
                  </a:solidFill>
                </a:rPr>
                <a:t>far</a:t>
              </a:r>
              <a:r>
                <a:rPr lang="de-DE" sz="1800" b="1" dirty="0" smtClean="0">
                  <a:solidFill>
                    <a:srgbClr val="FF0000"/>
                  </a:solidFill>
                </a:rPr>
                <a:t> Gate)</a:t>
              </a:r>
              <a:endParaRPr lang="de-DE" sz="1800" b="1" dirty="0">
                <a:solidFill>
                  <a:srgbClr val="FF0000"/>
                </a:solidFill>
              </a:endParaRPr>
            </a:p>
          </p:txBody>
        </p:sp>
        <p:sp>
          <p:nvSpPr>
            <p:cNvPr id="52" name="Textfeld 51"/>
            <p:cNvSpPr txBox="1"/>
            <p:nvPr/>
          </p:nvSpPr>
          <p:spPr>
            <a:xfrm>
              <a:off x="2857558" y="2179090"/>
              <a:ext cx="1579764" cy="369332"/>
            </a:xfrm>
            <a:prstGeom prst="rect">
              <a:avLst/>
            </a:prstGeom>
            <a:noFill/>
          </p:spPr>
          <p:txBody>
            <a:bodyPr wrap="square" rtlCol="0">
              <a:spAutoFit/>
            </a:bodyPr>
            <a:lstStyle/>
            <a:p>
              <a:r>
                <a:rPr lang="de-DE" sz="1800" b="1" dirty="0" smtClean="0"/>
                <a:t>Source </a:t>
              </a:r>
              <a:endParaRPr lang="de-DE" sz="1800" b="1" dirty="0"/>
            </a:p>
          </p:txBody>
        </p:sp>
        <p:sp>
          <p:nvSpPr>
            <p:cNvPr id="58" name="Textfeld 57"/>
            <p:cNvSpPr txBox="1"/>
            <p:nvPr/>
          </p:nvSpPr>
          <p:spPr>
            <a:xfrm>
              <a:off x="2835116" y="5298589"/>
              <a:ext cx="1579764" cy="369332"/>
            </a:xfrm>
            <a:prstGeom prst="rect">
              <a:avLst/>
            </a:prstGeom>
            <a:noFill/>
          </p:spPr>
          <p:txBody>
            <a:bodyPr wrap="square" rtlCol="0">
              <a:spAutoFit/>
            </a:bodyPr>
            <a:lstStyle/>
            <a:p>
              <a:r>
                <a:rPr lang="de-DE" sz="1800" b="1" dirty="0" smtClean="0"/>
                <a:t>Source </a:t>
              </a:r>
              <a:endParaRPr lang="de-DE" sz="1800" b="1" dirty="0"/>
            </a:p>
          </p:txBody>
        </p:sp>
        <p:grpSp>
          <p:nvGrpSpPr>
            <p:cNvPr id="13321" name="Gruppieren 13320"/>
            <p:cNvGrpSpPr/>
            <p:nvPr/>
          </p:nvGrpSpPr>
          <p:grpSpPr>
            <a:xfrm>
              <a:off x="1242788" y="2160165"/>
              <a:ext cx="1614771" cy="3435348"/>
              <a:chOff x="1242788" y="2160165"/>
              <a:chExt cx="1614771" cy="3435348"/>
            </a:xfrm>
          </p:grpSpPr>
          <p:sp>
            <p:nvSpPr>
              <p:cNvPr id="51" name="Rechteck 50"/>
              <p:cNvSpPr/>
              <p:nvPr/>
            </p:nvSpPr>
            <p:spPr>
              <a:xfrm>
                <a:off x="1242788" y="2160165"/>
                <a:ext cx="232868" cy="269813"/>
              </a:xfrm>
              <a:prstGeom prst="rect">
                <a:avLst/>
              </a:prstGeom>
              <a:solidFill>
                <a:srgbClr val="FFFF00"/>
              </a:solidFill>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56" name="Rechteck 55"/>
              <p:cNvSpPr/>
              <p:nvPr/>
            </p:nvSpPr>
            <p:spPr>
              <a:xfrm>
                <a:off x="1242788" y="5325700"/>
                <a:ext cx="232868" cy="269813"/>
              </a:xfrm>
              <a:prstGeom prst="rect">
                <a:avLst/>
              </a:prstGeom>
              <a:solidFill>
                <a:srgbClr val="FFFF00"/>
              </a:solidFill>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cxnSp>
            <p:nvCxnSpPr>
              <p:cNvPr id="57" name="Gerade Verbindung mit Pfeil 56"/>
              <p:cNvCxnSpPr>
                <a:stCxn id="52" idx="1"/>
              </p:cNvCxnSpPr>
              <p:nvPr/>
            </p:nvCxnSpPr>
            <p:spPr bwMode="auto">
              <a:xfrm flipH="1">
                <a:off x="1565276" y="2363756"/>
                <a:ext cx="1292282" cy="0"/>
              </a:xfrm>
              <a:prstGeom prst="straightConnector1">
                <a:avLst/>
              </a:prstGeom>
              <a:solidFill>
                <a:schemeClr val="bg1"/>
              </a:solidFill>
              <a:ln w="38100" cap="flat" cmpd="sng" algn="ctr">
                <a:solidFill>
                  <a:srgbClr val="FF0000"/>
                </a:solidFill>
                <a:prstDash val="solid"/>
                <a:round/>
                <a:headEnd type="none" w="med" len="med"/>
                <a:tailEnd type="arrow"/>
              </a:ln>
              <a:effectLst/>
            </p:spPr>
          </p:cxnSp>
          <p:cxnSp>
            <p:nvCxnSpPr>
              <p:cNvPr id="63" name="Gerade Verbindung mit Pfeil 62"/>
              <p:cNvCxnSpPr/>
              <p:nvPr/>
            </p:nvCxnSpPr>
            <p:spPr bwMode="auto">
              <a:xfrm flipH="1">
                <a:off x="1565276" y="5463107"/>
                <a:ext cx="1292283" cy="6609"/>
              </a:xfrm>
              <a:prstGeom prst="straightConnector1">
                <a:avLst/>
              </a:prstGeom>
              <a:solidFill>
                <a:schemeClr val="bg1"/>
              </a:solidFill>
              <a:ln w="38100" cap="flat" cmpd="sng" algn="ctr">
                <a:solidFill>
                  <a:srgbClr val="FF0000"/>
                </a:solidFill>
                <a:prstDash val="solid"/>
                <a:round/>
                <a:headEnd type="none" w="med" len="med"/>
                <a:tailEnd type="arrow"/>
              </a:ln>
              <a:effectLst/>
            </p:spPr>
          </p:cxnSp>
        </p:grpSp>
      </p:grpSp>
      <p:cxnSp>
        <p:nvCxnSpPr>
          <p:cNvPr id="13320" name="Gerade Verbindung 13319"/>
          <p:cNvCxnSpPr/>
          <p:nvPr/>
        </p:nvCxnSpPr>
        <p:spPr bwMode="auto">
          <a:xfrm>
            <a:off x="4499693" y="2925145"/>
            <a:ext cx="16329" cy="3645889"/>
          </a:xfrm>
          <a:prstGeom prst="line">
            <a:avLst/>
          </a:prstGeom>
          <a:solidFill>
            <a:schemeClr val="bg1"/>
          </a:solidFill>
          <a:ln w="57150" cap="flat" cmpd="sng" algn="ctr">
            <a:solidFill>
              <a:schemeClr val="tx1"/>
            </a:solidFill>
            <a:prstDash val="solid"/>
            <a:round/>
            <a:headEnd type="none" w="med" len="med"/>
            <a:tailEnd type="none" w="med" len="med"/>
          </a:ln>
          <a:effectLst/>
        </p:spPr>
      </p:cxnSp>
      <p:sp>
        <p:nvSpPr>
          <p:cNvPr id="13325" name="Textfeld 13324"/>
          <p:cNvSpPr txBox="1"/>
          <p:nvPr/>
        </p:nvSpPr>
        <p:spPr>
          <a:xfrm>
            <a:off x="4676733" y="1126672"/>
            <a:ext cx="3965167" cy="1477328"/>
          </a:xfrm>
          <a:prstGeom prst="rect">
            <a:avLst/>
          </a:prstGeom>
          <a:noFill/>
        </p:spPr>
        <p:txBody>
          <a:bodyPr wrap="square" rtlCol="0">
            <a:spAutoFit/>
          </a:bodyPr>
          <a:lstStyle/>
          <a:p>
            <a:r>
              <a:rPr lang="de-DE" sz="1800" dirty="0" smtClean="0"/>
              <a:t>The </a:t>
            </a:r>
            <a:r>
              <a:rPr lang="de-DE" sz="1800" dirty="0" err="1" smtClean="0"/>
              <a:t>picture</a:t>
            </a:r>
            <a:r>
              <a:rPr lang="de-DE" sz="1800" dirty="0" smtClean="0"/>
              <a:t> on </a:t>
            </a:r>
            <a:r>
              <a:rPr lang="de-DE" sz="1800" dirty="0" err="1" smtClean="0"/>
              <a:t>the</a:t>
            </a:r>
            <a:r>
              <a:rPr lang="de-DE" sz="1800" dirty="0" smtClean="0"/>
              <a:t> </a:t>
            </a:r>
            <a:r>
              <a:rPr lang="de-DE" sz="1800" dirty="0" err="1" smtClean="0"/>
              <a:t>left</a:t>
            </a:r>
            <a:r>
              <a:rPr lang="de-DE" sz="1800" dirty="0" smtClean="0"/>
              <a:t> </a:t>
            </a:r>
            <a:r>
              <a:rPr lang="de-DE" sz="1800" dirty="0" err="1" smtClean="0"/>
              <a:t>side</a:t>
            </a:r>
            <a:r>
              <a:rPr lang="de-DE" sz="1800" dirty="0" smtClean="0"/>
              <a:t> </a:t>
            </a:r>
            <a:r>
              <a:rPr lang="de-DE" sz="1800" dirty="0" err="1" smtClean="0"/>
              <a:t>shows</a:t>
            </a:r>
            <a:r>
              <a:rPr lang="de-DE" sz="1800" dirty="0" smtClean="0"/>
              <a:t> </a:t>
            </a:r>
            <a:r>
              <a:rPr lang="de-DE" sz="1800" dirty="0" err="1" smtClean="0"/>
              <a:t>one</a:t>
            </a:r>
            <a:r>
              <a:rPr lang="de-DE" sz="1800" dirty="0" smtClean="0"/>
              <a:t> </a:t>
            </a:r>
            <a:r>
              <a:rPr lang="de-DE" sz="1800" dirty="0" err="1" smtClean="0"/>
              <a:t>gate</a:t>
            </a:r>
            <a:r>
              <a:rPr lang="de-DE" sz="1800" dirty="0" smtClean="0"/>
              <a:t> </a:t>
            </a:r>
            <a:r>
              <a:rPr lang="de-DE" sz="1800" dirty="0" err="1" smtClean="0"/>
              <a:t>row</a:t>
            </a:r>
            <a:r>
              <a:rPr lang="de-DE" sz="1800" dirty="0" smtClean="0"/>
              <a:t> = </a:t>
            </a:r>
            <a:r>
              <a:rPr lang="de-DE" sz="1800" dirty="0" err="1" smtClean="0"/>
              <a:t>four</a:t>
            </a:r>
            <a:r>
              <a:rPr lang="de-DE" sz="1800" dirty="0" smtClean="0"/>
              <a:t> </a:t>
            </a:r>
            <a:r>
              <a:rPr lang="de-DE" sz="1800" dirty="0" err="1" smtClean="0"/>
              <a:t>physical</a:t>
            </a:r>
            <a:r>
              <a:rPr lang="de-DE" sz="1800" dirty="0" smtClean="0"/>
              <a:t> </a:t>
            </a:r>
            <a:r>
              <a:rPr lang="de-DE" sz="1800" dirty="0" err="1" smtClean="0"/>
              <a:t>rows</a:t>
            </a:r>
            <a:r>
              <a:rPr lang="de-DE" sz="1800" dirty="0" smtClean="0"/>
              <a:t>.</a:t>
            </a:r>
          </a:p>
          <a:p>
            <a:endParaRPr lang="de-DE" sz="1800" dirty="0"/>
          </a:p>
          <a:p>
            <a:r>
              <a:rPr lang="de-DE" sz="1800" dirty="0" smtClean="0"/>
              <a:t>The </a:t>
            </a:r>
            <a:r>
              <a:rPr lang="de-DE" sz="1800" dirty="0" smtClean="0"/>
              <a:t>Source-Gate </a:t>
            </a:r>
            <a:r>
              <a:rPr lang="de-DE" sz="1800" dirty="0" err="1" smtClean="0"/>
              <a:t>contact</a:t>
            </a:r>
            <a:r>
              <a:rPr lang="de-DE" sz="1800" dirty="0" smtClean="0"/>
              <a:t> </a:t>
            </a:r>
            <a:r>
              <a:rPr lang="de-DE" sz="1800" dirty="0" err="1" smtClean="0"/>
              <a:t>distance</a:t>
            </a:r>
            <a:r>
              <a:rPr lang="de-DE" sz="1800" dirty="0" smtClean="0"/>
              <a:t> </a:t>
            </a:r>
            <a:r>
              <a:rPr lang="de-DE" sz="1800" dirty="0" err="1" smtClean="0"/>
              <a:t>is</a:t>
            </a:r>
            <a:r>
              <a:rPr lang="de-DE" sz="1800" dirty="0" smtClean="0"/>
              <a:t> different </a:t>
            </a:r>
            <a:r>
              <a:rPr lang="de-DE" sz="1800" dirty="0" err="1" smtClean="0"/>
              <a:t>for</a:t>
            </a:r>
            <a:r>
              <a:rPr lang="de-DE" sz="1800" dirty="0" smtClean="0"/>
              <a:t> </a:t>
            </a:r>
            <a:r>
              <a:rPr lang="de-DE" sz="1800" dirty="0" err="1" smtClean="0"/>
              <a:t>the</a:t>
            </a:r>
            <a:r>
              <a:rPr lang="de-DE" sz="1800" dirty="0" smtClean="0"/>
              <a:t> </a:t>
            </a:r>
            <a:r>
              <a:rPr lang="de-DE" sz="1800" dirty="0" smtClean="0"/>
              <a:t>Gates</a:t>
            </a:r>
            <a:r>
              <a:rPr lang="de-DE" sz="1800" dirty="0" smtClean="0"/>
              <a:t> </a:t>
            </a:r>
            <a:r>
              <a:rPr lang="de-DE" sz="1800" dirty="0" smtClean="0"/>
              <a:t>(</a:t>
            </a:r>
            <a:r>
              <a:rPr lang="de-DE" sz="1800" dirty="0" err="1" smtClean="0"/>
              <a:t>far</a:t>
            </a:r>
            <a:r>
              <a:rPr lang="de-DE" sz="1800" dirty="0" smtClean="0"/>
              <a:t> &amp; </a:t>
            </a:r>
            <a:r>
              <a:rPr lang="de-DE" sz="1800" dirty="0" err="1" smtClean="0"/>
              <a:t>near</a:t>
            </a:r>
            <a:r>
              <a:rPr lang="de-DE" sz="1800" dirty="0" smtClean="0"/>
              <a:t>).</a:t>
            </a:r>
            <a:endParaRPr lang="de-DE" sz="1800" dirty="0"/>
          </a:p>
        </p:txBody>
      </p:sp>
      <p:cxnSp>
        <p:nvCxnSpPr>
          <p:cNvPr id="79" name="Gerade Verbindung 78"/>
          <p:cNvCxnSpPr/>
          <p:nvPr/>
        </p:nvCxnSpPr>
        <p:spPr bwMode="auto">
          <a:xfrm>
            <a:off x="4473652" y="2925145"/>
            <a:ext cx="4498389" cy="0"/>
          </a:xfrm>
          <a:prstGeom prst="line">
            <a:avLst/>
          </a:prstGeom>
          <a:solidFill>
            <a:schemeClr val="bg1"/>
          </a:solidFill>
          <a:ln w="57150" cap="flat" cmpd="sng" algn="ctr">
            <a:solidFill>
              <a:schemeClr val="tx1"/>
            </a:solidFill>
            <a:prstDash val="solid"/>
            <a:round/>
            <a:headEnd type="none" w="med" len="med"/>
            <a:tailEnd type="none" w="med" len="med"/>
          </a:ln>
          <a:effectLst/>
        </p:spPr>
      </p:cxnSp>
      <p:grpSp>
        <p:nvGrpSpPr>
          <p:cNvPr id="7" name="Gruppieren 6"/>
          <p:cNvGrpSpPr/>
          <p:nvPr/>
        </p:nvGrpSpPr>
        <p:grpSpPr>
          <a:xfrm>
            <a:off x="4581334" y="3291576"/>
            <a:ext cx="4836173" cy="3271838"/>
            <a:chOff x="4581334" y="3299196"/>
            <a:chExt cx="4836173" cy="3271838"/>
          </a:xfrm>
        </p:grpSpPr>
        <p:grpSp>
          <p:nvGrpSpPr>
            <p:cNvPr id="13318" name="Gruppieren 13317"/>
            <p:cNvGrpSpPr/>
            <p:nvPr/>
          </p:nvGrpSpPr>
          <p:grpSpPr>
            <a:xfrm>
              <a:off x="4581334" y="3299196"/>
              <a:ext cx="4836173" cy="3271838"/>
              <a:chOff x="4287165" y="1994126"/>
              <a:chExt cx="4836173" cy="3271838"/>
            </a:xfrm>
          </p:grpSpPr>
          <p:grpSp>
            <p:nvGrpSpPr>
              <p:cNvPr id="44" name="Gruppieren 43"/>
              <p:cNvGrpSpPr/>
              <p:nvPr/>
            </p:nvGrpSpPr>
            <p:grpSpPr>
              <a:xfrm>
                <a:off x="5167993" y="1994126"/>
                <a:ext cx="2927360" cy="3271838"/>
                <a:chOff x="5380257" y="1994126"/>
                <a:chExt cx="2927360" cy="3271838"/>
              </a:xfrm>
            </p:grpSpPr>
            <p:cxnSp>
              <p:nvCxnSpPr>
                <p:cNvPr id="39" name="Gerade Verbindung 38"/>
                <p:cNvCxnSpPr/>
                <p:nvPr/>
              </p:nvCxnSpPr>
              <p:spPr bwMode="auto">
                <a:xfrm>
                  <a:off x="5380257" y="4669188"/>
                  <a:ext cx="2927360" cy="11277"/>
                </a:xfrm>
                <a:prstGeom prst="line">
                  <a:avLst/>
                </a:prstGeom>
                <a:solidFill>
                  <a:schemeClr val="bg1"/>
                </a:solidFill>
                <a:ln w="38100" cap="flat" cmpd="sng" algn="ctr">
                  <a:solidFill>
                    <a:schemeClr val="tx1"/>
                  </a:solidFill>
                  <a:prstDash val="solid"/>
                  <a:round/>
                  <a:headEnd type="none" w="med" len="med"/>
                  <a:tailEnd type="none" w="med" len="med"/>
                </a:ln>
                <a:effectLst/>
              </p:spPr>
            </p:cxnSp>
            <p:grpSp>
              <p:nvGrpSpPr>
                <p:cNvPr id="40" name="Gruppieren 39"/>
                <p:cNvGrpSpPr/>
                <p:nvPr/>
              </p:nvGrpSpPr>
              <p:grpSpPr>
                <a:xfrm>
                  <a:off x="5380257" y="1994126"/>
                  <a:ext cx="2927360" cy="3271838"/>
                  <a:chOff x="5510881" y="1994126"/>
                  <a:chExt cx="2927360" cy="3271838"/>
                </a:xfrm>
              </p:grpSpPr>
              <p:grpSp>
                <p:nvGrpSpPr>
                  <p:cNvPr id="30" name="Gruppieren 29"/>
                  <p:cNvGrpSpPr/>
                  <p:nvPr/>
                </p:nvGrpSpPr>
                <p:grpSpPr>
                  <a:xfrm>
                    <a:off x="5510881" y="1994126"/>
                    <a:ext cx="2927360" cy="3271838"/>
                    <a:chOff x="5510881" y="1994126"/>
                    <a:chExt cx="2927360" cy="3271838"/>
                  </a:xfrm>
                </p:grpSpPr>
                <p:cxnSp>
                  <p:nvCxnSpPr>
                    <p:cNvPr id="20" name="Gerade Verbindung 19"/>
                    <p:cNvCxnSpPr/>
                    <p:nvPr/>
                  </p:nvCxnSpPr>
                  <p:spPr bwMode="auto">
                    <a:xfrm>
                      <a:off x="5870121" y="2000250"/>
                      <a:ext cx="0" cy="3265714"/>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a:off x="6536871" y="2000250"/>
                      <a:ext cx="0" cy="3265714"/>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2" name="Gerade Verbindung 31"/>
                    <p:cNvCxnSpPr/>
                    <p:nvPr/>
                  </p:nvCxnSpPr>
                  <p:spPr bwMode="auto">
                    <a:xfrm>
                      <a:off x="7222672" y="2000250"/>
                      <a:ext cx="0" cy="3265714"/>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3" name="Gerade Verbindung 32"/>
                    <p:cNvCxnSpPr/>
                    <p:nvPr/>
                  </p:nvCxnSpPr>
                  <p:spPr bwMode="auto">
                    <a:xfrm>
                      <a:off x="7933708" y="1994126"/>
                      <a:ext cx="0" cy="3271838"/>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4" name="Gerade Verbindung 33"/>
                    <p:cNvCxnSpPr/>
                    <p:nvPr/>
                  </p:nvCxnSpPr>
                  <p:spPr bwMode="auto">
                    <a:xfrm flipV="1">
                      <a:off x="5510881" y="2683329"/>
                      <a:ext cx="2916926" cy="2721"/>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6" name="Gerade Verbindung 35"/>
                    <p:cNvCxnSpPr/>
                    <p:nvPr/>
                  </p:nvCxnSpPr>
                  <p:spPr bwMode="auto">
                    <a:xfrm>
                      <a:off x="5510881" y="3336472"/>
                      <a:ext cx="2927360" cy="0"/>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7" name="Gerade Verbindung 36"/>
                    <p:cNvCxnSpPr/>
                    <p:nvPr/>
                  </p:nvCxnSpPr>
                  <p:spPr bwMode="auto">
                    <a:xfrm>
                      <a:off x="5510881" y="4014108"/>
                      <a:ext cx="2916926" cy="0"/>
                    </a:xfrm>
                    <a:prstGeom prst="line">
                      <a:avLst/>
                    </a:prstGeom>
                    <a:solidFill>
                      <a:schemeClr val="bg1"/>
                    </a:solidFill>
                    <a:ln w="38100" cap="flat" cmpd="sng" algn="ctr">
                      <a:solidFill>
                        <a:schemeClr val="tx1"/>
                      </a:solidFill>
                      <a:prstDash val="solid"/>
                      <a:round/>
                      <a:headEnd type="none" w="med" len="med"/>
                      <a:tailEnd type="none" w="med" len="med"/>
                    </a:ln>
                    <a:effectLst/>
                  </p:spPr>
                </p:cxnSp>
              </p:grpSp>
              <p:sp>
                <p:nvSpPr>
                  <p:cNvPr id="35" name="Rechteck 34"/>
                  <p:cNvSpPr/>
                  <p:nvPr/>
                </p:nvSpPr>
                <p:spPr>
                  <a:xfrm>
                    <a:off x="5706836" y="2506436"/>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45" name="Rechteck 44"/>
                  <p:cNvSpPr/>
                  <p:nvPr/>
                </p:nvSpPr>
                <p:spPr>
                  <a:xfrm>
                    <a:off x="6367916" y="3156858"/>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46" name="Rechteck 45"/>
                  <p:cNvSpPr/>
                  <p:nvPr/>
                </p:nvSpPr>
                <p:spPr>
                  <a:xfrm>
                    <a:off x="7055304" y="3834494"/>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47" name="Rechteck 46"/>
                  <p:cNvSpPr/>
                  <p:nvPr/>
                </p:nvSpPr>
                <p:spPr>
                  <a:xfrm>
                    <a:off x="7766340" y="4489574"/>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grpSp>
          </p:grpSp>
          <p:sp>
            <p:nvSpPr>
              <p:cNvPr id="49" name="Geschweifte Klammer links 48"/>
              <p:cNvSpPr/>
              <p:nvPr/>
            </p:nvSpPr>
            <p:spPr bwMode="auto">
              <a:xfrm>
                <a:off x="4952555" y="3186794"/>
                <a:ext cx="220435" cy="1036864"/>
              </a:xfrm>
              <a:prstGeom prst="leftBrace">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50" name="Textfeld 49"/>
              <p:cNvSpPr txBox="1"/>
              <p:nvPr/>
            </p:nvSpPr>
            <p:spPr>
              <a:xfrm>
                <a:off x="4287165" y="3516086"/>
                <a:ext cx="775607" cy="369332"/>
              </a:xfrm>
              <a:prstGeom prst="rect">
                <a:avLst/>
              </a:prstGeom>
              <a:noFill/>
            </p:spPr>
            <p:txBody>
              <a:bodyPr wrap="square" rtlCol="0">
                <a:spAutoFit/>
              </a:bodyPr>
              <a:lstStyle/>
              <a:p>
                <a:r>
                  <a:rPr lang="de-DE" sz="1800" b="1" dirty="0" err="1" smtClean="0">
                    <a:solidFill>
                      <a:srgbClr val="FF0000"/>
                    </a:solidFill>
                  </a:rPr>
                  <a:t>near</a:t>
                </a:r>
                <a:endParaRPr lang="de-DE" sz="1800" b="1" dirty="0">
                  <a:solidFill>
                    <a:srgbClr val="FF0000"/>
                  </a:solidFill>
                </a:endParaRPr>
              </a:p>
            </p:txBody>
          </p:sp>
          <p:sp>
            <p:nvSpPr>
              <p:cNvPr id="53" name="Textfeld 52"/>
              <p:cNvSpPr txBox="1"/>
              <p:nvPr/>
            </p:nvSpPr>
            <p:spPr>
              <a:xfrm>
                <a:off x="8314561" y="2498663"/>
                <a:ext cx="775607" cy="369332"/>
              </a:xfrm>
              <a:prstGeom prst="rect">
                <a:avLst/>
              </a:prstGeom>
              <a:noFill/>
            </p:spPr>
            <p:txBody>
              <a:bodyPr wrap="square" rtlCol="0">
                <a:spAutoFit/>
              </a:bodyPr>
              <a:lstStyle/>
              <a:p>
                <a:r>
                  <a:rPr lang="de-DE" sz="1800" b="1" dirty="0" err="1" smtClean="0">
                    <a:solidFill>
                      <a:srgbClr val="FF0000"/>
                    </a:solidFill>
                  </a:rPr>
                  <a:t>far</a:t>
                </a:r>
                <a:endParaRPr lang="de-DE" sz="1800" b="1" dirty="0">
                  <a:solidFill>
                    <a:srgbClr val="FF0000"/>
                  </a:solidFill>
                </a:endParaRPr>
              </a:p>
            </p:txBody>
          </p:sp>
          <p:sp>
            <p:nvSpPr>
              <p:cNvPr id="54" name="Textfeld 53"/>
              <p:cNvSpPr txBox="1"/>
              <p:nvPr/>
            </p:nvSpPr>
            <p:spPr>
              <a:xfrm>
                <a:off x="8347731" y="4495799"/>
                <a:ext cx="775607" cy="369332"/>
              </a:xfrm>
              <a:prstGeom prst="rect">
                <a:avLst/>
              </a:prstGeom>
              <a:noFill/>
            </p:spPr>
            <p:txBody>
              <a:bodyPr wrap="square" rtlCol="0">
                <a:spAutoFit/>
              </a:bodyPr>
              <a:lstStyle/>
              <a:p>
                <a:r>
                  <a:rPr lang="de-DE" sz="1800" b="1" dirty="0" err="1" smtClean="0">
                    <a:solidFill>
                      <a:srgbClr val="FF0000"/>
                    </a:solidFill>
                  </a:rPr>
                  <a:t>far</a:t>
                </a:r>
                <a:endParaRPr lang="de-DE" sz="1800" b="1" dirty="0">
                  <a:solidFill>
                    <a:srgbClr val="FF0000"/>
                  </a:solidFill>
                </a:endParaRPr>
              </a:p>
            </p:txBody>
          </p:sp>
        </p:grpSp>
        <p:sp>
          <p:nvSpPr>
            <p:cNvPr id="2" name="Textfeld 1"/>
            <p:cNvSpPr txBox="1"/>
            <p:nvPr/>
          </p:nvSpPr>
          <p:spPr>
            <a:xfrm>
              <a:off x="7725241" y="5785629"/>
              <a:ext cx="334735" cy="400110"/>
            </a:xfrm>
            <a:prstGeom prst="rect">
              <a:avLst/>
            </a:prstGeom>
            <a:noFill/>
          </p:spPr>
          <p:txBody>
            <a:bodyPr wrap="square" rtlCol="0">
              <a:spAutoFit/>
            </a:bodyPr>
            <a:lstStyle/>
            <a:p>
              <a:r>
                <a:rPr lang="de-DE" sz="2000" b="1" dirty="0" smtClean="0"/>
                <a:t>1</a:t>
              </a:r>
              <a:endParaRPr lang="de-DE" sz="2000" b="1" dirty="0"/>
            </a:p>
          </p:txBody>
        </p:sp>
        <p:sp>
          <p:nvSpPr>
            <p:cNvPr id="55" name="Textfeld 54"/>
            <p:cNvSpPr txBox="1"/>
            <p:nvPr/>
          </p:nvSpPr>
          <p:spPr>
            <a:xfrm>
              <a:off x="7019385" y="5120998"/>
              <a:ext cx="334735" cy="400110"/>
            </a:xfrm>
            <a:prstGeom prst="rect">
              <a:avLst/>
            </a:prstGeom>
            <a:noFill/>
          </p:spPr>
          <p:txBody>
            <a:bodyPr wrap="square" rtlCol="0">
              <a:spAutoFit/>
            </a:bodyPr>
            <a:lstStyle/>
            <a:p>
              <a:r>
                <a:rPr lang="de-DE" sz="2000" b="1" dirty="0"/>
                <a:t>2</a:t>
              </a:r>
            </a:p>
          </p:txBody>
        </p:sp>
        <p:sp>
          <p:nvSpPr>
            <p:cNvPr id="59" name="Textfeld 58"/>
            <p:cNvSpPr txBox="1"/>
            <p:nvPr/>
          </p:nvSpPr>
          <p:spPr>
            <a:xfrm>
              <a:off x="6324581" y="4441487"/>
              <a:ext cx="334735" cy="400110"/>
            </a:xfrm>
            <a:prstGeom prst="rect">
              <a:avLst/>
            </a:prstGeom>
            <a:noFill/>
          </p:spPr>
          <p:txBody>
            <a:bodyPr wrap="square" rtlCol="0">
              <a:spAutoFit/>
            </a:bodyPr>
            <a:lstStyle/>
            <a:p>
              <a:r>
                <a:rPr lang="de-DE" sz="2000" b="1" dirty="0"/>
                <a:t>3</a:t>
              </a:r>
            </a:p>
          </p:txBody>
        </p:sp>
        <p:sp>
          <p:nvSpPr>
            <p:cNvPr id="60" name="Textfeld 59"/>
            <p:cNvSpPr txBox="1"/>
            <p:nvPr/>
          </p:nvSpPr>
          <p:spPr>
            <a:xfrm>
              <a:off x="5665737" y="3796266"/>
              <a:ext cx="334735" cy="400110"/>
            </a:xfrm>
            <a:prstGeom prst="rect">
              <a:avLst/>
            </a:prstGeom>
            <a:noFill/>
          </p:spPr>
          <p:txBody>
            <a:bodyPr wrap="square" rtlCol="0">
              <a:spAutoFit/>
            </a:bodyPr>
            <a:lstStyle/>
            <a:p>
              <a:r>
                <a:rPr lang="de-DE" sz="2000" b="1" dirty="0"/>
                <a:t>4</a:t>
              </a:r>
            </a:p>
          </p:txBody>
        </p:sp>
      </p:grpSp>
    </p:spTree>
    <p:extLst>
      <p:ext uri="{BB962C8B-B14F-4D97-AF65-F5344CB8AC3E}">
        <p14:creationId xmlns:p14="http://schemas.microsoft.com/office/powerpoint/2010/main" val="383450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17</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a:t>Source-Gate</a:t>
            </a:r>
            <a:r>
              <a:rPr lang="en-US" sz="2400" dirty="0"/>
              <a:t> effect </a:t>
            </a:r>
            <a:r>
              <a:rPr lang="en-US" sz="2400" dirty="0"/>
              <a:t>(far - near)</a:t>
            </a:r>
            <a:endParaRPr lang="en-US" sz="2400" dirty="0" smtClean="0"/>
          </a:p>
        </p:txBody>
      </p:sp>
      <p:sp>
        <p:nvSpPr>
          <p:cNvPr id="2" name="Textfeld 1"/>
          <p:cNvSpPr txBox="1"/>
          <p:nvPr/>
        </p:nvSpPr>
        <p:spPr>
          <a:xfrm>
            <a:off x="555171" y="3592299"/>
            <a:ext cx="3771900" cy="2246769"/>
          </a:xfrm>
          <a:prstGeom prst="rect">
            <a:avLst/>
          </a:prstGeom>
          <a:noFill/>
        </p:spPr>
        <p:txBody>
          <a:bodyPr wrap="square" rtlCol="0">
            <a:spAutoFit/>
          </a:bodyPr>
          <a:lstStyle/>
          <a:p>
            <a:endParaRPr lang="de-DE" dirty="0"/>
          </a:p>
          <a:p>
            <a:r>
              <a:rPr lang="de-DE" sz="1800" dirty="0" err="1" smtClean="0"/>
              <a:t>Remember</a:t>
            </a:r>
            <a:r>
              <a:rPr lang="de-DE" sz="1800" dirty="0" smtClean="0"/>
              <a:t>: </a:t>
            </a:r>
            <a:r>
              <a:rPr lang="de-DE" sz="1800" dirty="0"/>
              <a:t>D</a:t>
            </a:r>
            <a:r>
              <a:rPr lang="de-DE" sz="1800" dirty="0" smtClean="0"/>
              <a:t>rain </a:t>
            </a:r>
            <a:r>
              <a:rPr lang="de-DE" sz="1800" dirty="0" err="1" smtClean="0"/>
              <a:t>currents</a:t>
            </a:r>
            <a:r>
              <a:rPr lang="de-DE" sz="1800" dirty="0" smtClean="0"/>
              <a:t> </a:t>
            </a:r>
            <a:r>
              <a:rPr lang="de-DE" sz="1800" dirty="0" err="1" smtClean="0"/>
              <a:t>are</a:t>
            </a:r>
            <a:r>
              <a:rPr lang="de-DE" sz="1800" dirty="0" smtClean="0"/>
              <a:t> all negative</a:t>
            </a:r>
          </a:p>
          <a:p>
            <a:endParaRPr lang="de-DE" sz="1800" dirty="0"/>
          </a:p>
          <a:p>
            <a:pPr marL="285750" indent="-285750">
              <a:buFont typeface="Symbol"/>
              <a:buChar char="Þ"/>
            </a:pPr>
            <a:r>
              <a:rPr lang="de-DE" sz="1800" dirty="0" smtClean="0"/>
              <a:t>A negative </a:t>
            </a:r>
            <a:r>
              <a:rPr lang="de-DE" sz="1800" dirty="0" err="1" smtClean="0"/>
              <a:t>result</a:t>
            </a:r>
            <a:r>
              <a:rPr lang="de-DE" sz="1800" dirty="0" smtClean="0"/>
              <a:t> </a:t>
            </a:r>
            <a:r>
              <a:rPr lang="de-DE" sz="1800" dirty="0" err="1" smtClean="0"/>
              <a:t>means</a:t>
            </a:r>
            <a:r>
              <a:rPr lang="de-DE" sz="1800" dirty="0" smtClean="0"/>
              <a:t> </a:t>
            </a:r>
            <a:r>
              <a:rPr lang="de-DE" sz="1800" dirty="0" err="1" smtClean="0"/>
              <a:t>that</a:t>
            </a:r>
            <a:r>
              <a:rPr lang="de-DE" sz="1800" dirty="0" smtClean="0"/>
              <a:t> </a:t>
            </a:r>
            <a:r>
              <a:rPr lang="de-DE" sz="1800" dirty="0" err="1" smtClean="0"/>
              <a:t>the</a:t>
            </a:r>
            <a:r>
              <a:rPr lang="de-DE" sz="1800" dirty="0" smtClean="0"/>
              <a:t> </a:t>
            </a:r>
            <a:r>
              <a:rPr lang="de-DE" sz="1800" dirty="0" err="1" smtClean="0"/>
              <a:t>far</a:t>
            </a:r>
            <a:r>
              <a:rPr lang="de-DE" sz="1800" dirty="0" smtClean="0"/>
              <a:t> </a:t>
            </a:r>
            <a:r>
              <a:rPr lang="de-DE" sz="1800" dirty="0" smtClean="0"/>
              <a:t>Gates </a:t>
            </a:r>
            <a:r>
              <a:rPr lang="de-DE" sz="1800" dirty="0" err="1" smtClean="0"/>
              <a:t>dominate</a:t>
            </a:r>
            <a:endParaRPr lang="de-DE" sz="1800" dirty="0" smtClean="0"/>
          </a:p>
          <a:p>
            <a:pPr marL="285750" indent="-285750">
              <a:buFont typeface="Symbol"/>
              <a:buChar char="Þ"/>
            </a:pPr>
            <a:r>
              <a:rPr lang="de-DE" sz="1800" dirty="0" smtClean="0"/>
              <a:t>A positive </a:t>
            </a:r>
            <a:r>
              <a:rPr lang="de-DE" sz="1800" dirty="0" err="1" smtClean="0"/>
              <a:t>result</a:t>
            </a:r>
            <a:r>
              <a:rPr lang="de-DE" sz="1800" dirty="0" smtClean="0"/>
              <a:t> </a:t>
            </a:r>
            <a:r>
              <a:rPr lang="de-DE" sz="1800" dirty="0" err="1" smtClean="0"/>
              <a:t>means</a:t>
            </a:r>
            <a:r>
              <a:rPr lang="de-DE" sz="1800" dirty="0" smtClean="0"/>
              <a:t> </a:t>
            </a:r>
            <a:r>
              <a:rPr lang="de-DE" sz="1800" dirty="0" err="1" smtClean="0"/>
              <a:t>that</a:t>
            </a:r>
            <a:r>
              <a:rPr lang="de-DE" sz="1800" dirty="0" smtClean="0"/>
              <a:t> </a:t>
            </a:r>
            <a:r>
              <a:rPr lang="de-DE" sz="1800" dirty="0" err="1" smtClean="0"/>
              <a:t>the</a:t>
            </a:r>
            <a:r>
              <a:rPr lang="de-DE" sz="1800" dirty="0" smtClean="0"/>
              <a:t> </a:t>
            </a:r>
            <a:r>
              <a:rPr lang="de-DE" sz="1800" dirty="0" err="1" smtClean="0"/>
              <a:t>near</a:t>
            </a:r>
            <a:r>
              <a:rPr lang="de-DE" sz="1800" dirty="0" smtClean="0"/>
              <a:t> </a:t>
            </a:r>
            <a:r>
              <a:rPr lang="de-DE" sz="1800" dirty="0" smtClean="0"/>
              <a:t>Gates </a:t>
            </a:r>
            <a:r>
              <a:rPr lang="de-DE" sz="1800" dirty="0" err="1" smtClean="0"/>
              <a:t>dominate</a:t>
            </a:r>
            <a:r>
              <a:rPr lang="de-DE" sz="1800" dirty="0" smtClean="0"/>
              <a:t> </a:t>
            </a:r>
            <a:endParaRPr lang="de-DE" sz="1800" dirty="0"/>
          </a:p>
        </p:txBody>
      </p:sp>
      <p:grpSp>
        <p:nvGrpSpPr>
          <p:cNvPr id="20" name="Gruppieren 19"/>
          <p:cNvGrpSpPr/>
          <p:nvPr/>
        </p:nvGrpSpPr>
        <p:grpSpPr>
          <a:xfrm>
            <a:off x="4357551" y="2043798"/>
            <a:ext cx="4836173" cy="3271838"/>
            <a:chOff x="4581334" y="3299196"/>
            <a:chExt cx="4836173" cy="3271838"/>
          </a:xfrm>
        </p:grpSpPr>
        <p:grpSp>
          <p:nvGrpSpPr>
            <p:cNvPr id="21" name="Gruppieren 20"/>
            <p:cNvGrpSpPr/>
            <p:nvPr/>
          </p:nvGrpSpPr>
          <p:grpSpPr>
            <a:xfrm>
              <a:off x="4581334" y="3299196"/>
              <a:ext cx="4836173" cy="3271838"/>
              <a:chOff x="4287165" y="1994126"/>
              <a:chExt cx="4836173" cy="3271838"/>
            </a:xfrm>
          </p:grpSpPr>
          <p:grpSp>
            <p:nvGrpSpPr>
              <p:cNvPr id="27" name="Gruppieren 26"/>
              <p:cNvGrpSpPr/>
              <p:nvPr/>
            </p:nvGrpSpPr>
            <p:grpSpPr>
              <a:xfrm>
                <a:off x="5167993" y="1994126"/>
                <a:ext cx="2927360" cy="3271838"/>
                <a:chOff x="5380257" y="1994126"/>
                <a:chExt cx="2927360" cy="3271838"/>
              </a:xfrm>
            </p:grpSpPr>
            <p:cxnSp>
              <p:nvCxnSpPr>
                <p:cNvPr id="32" name="Gerade Verbindung 31"/>
                <p:cNvCxnSpPr/>
                <p:nvPr/>
              </p:nvCxnSpPr>
              <p:spPr bwMode="auto">
                <a:xfrm>
                  <a:off x="5380257" y="4669188"/>
                  <a:ext cx="2927360" cy="11277"/>
                </a:xfrm>
                <a:prstGeom prst="line">
                  <a:avLst/>
                </a:prstGeom>
                <a:solidFill>
                  <a:schemeClr val="bg1"/>
                </a:solidFill>
                <a:ln w="38100" cap="flat" cmpd="sng" algn="ctr">
                  <a:solidFill>
                    <a:schemeClr val="tx1"/>
                  </a:solidFill>
                  <a:prstDash val="solid"/>
                  <a:round/>
                  <a:headEnd type="none" w="med" len="med"/>
                  <a:tailEnd type="none" w="med" len="med"/>
                </a:ln>
                <a:effectLst/>
              </p:spPr>
            </p:cxnSp>
            <p:grpSp>
              <p:nvGrpSpPr>
                <p:cNvPr id="33" name="Gruppieren 32"/>
                <p:cNvGrpSpPr/>
                <p:nvPr/>
              </p:nvGrpSpPr>
              <p:grpSpPr>
                <a:xfrm>
                  <a:off x="5380257" y="1994126"/>
                  <a:ext cx="2927360" cy="3271838"/>
                  <a:chOff x="5510881" y="1994126"/>
                  <a:chExt cx="2927360" cy="3271838"/>
                </a:xfrm>
              </p:grpSpPr>
              <p:grpSp>
                <p:nvGrpSpPr>
                  <p:cNvPr id="34" name="Gruppieren 33"/>
                  <p:cNvGrpSpPr/>
                  <p:nvPr/>
                </p:nvGrpSpPr>
                <p:grpSpPr>
                  <a:xfrm>
                    <a:off x="5510881" y="1994126"/>
                    <a:ext cx="2927360" cy="3271838"/>
                    <a:chOff x="5510881" y="1994126"/>
                    <a:chExt cx="2927360" cy="3271838"/>
                  </a:xfrm>
                </p:grpSpPr>
                <p:cxnSp>
                  <p:nvCxnSpPr>
                    <p:cNvPr id="40" name="Gerade Verbindung 39"/>
                    <p:cNvCxnSpPr/>
                    <p:nvPr/>
                  </p:nvCxnSpPr>
                  <p:spPr bwMode="auto">
                    <a:xfrm>
                      <a:off x="5870121" y="2000250"/>
                      <a:ext cx="0" cy="3265714"/>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44" name="Gerade Verbindung 43"/>
                    <p:cNvCxnSpPr/>
                    <p:nvPr/>
                  </p:nvCxnSpPr>
                  <p:spPr bwMode="auto">
                    <a:xfrm>
                      <a:off x="6536871" y="2000250"/>
                      <a:ext cx="0" cy="3265714"/>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a:off x="7222672" y="2000250"/>
                      <a:ext cx="0" cy="3265714"/>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46" name="Gerade Verbindung 45"/>
                    <p:cNvCxnSpPr/>
                    <p:nvPr/>
                  </p:nvCxnSpPr>
                  <p:spPr bwMode="auto">
                    <a:xfrm>
                      <a:off x="7933708" y="1994126"/>
                      <a:ext cx="0" cy="3271838"/>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47" name="Gerade Verbindung 46"/>
                    <p:cNvCxnSpPr/>
                    <p:nvPr/>
                  </p:nvCxnSpPr>
                  <p:spPr bwMode="auto">
                    <a:xfrm flipV="1">
                      <a:off x="5510881" y="2683329"/>
                      <a:ext cx="2916926" cy="2721"/>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48" name="Gerade Verbindung 47"/>
                    <p:cNvCxnSpPr/>
                    <p:nvPr/>
                  </p:nvCxnSpPr>
                  <p:spPr bwMode="auto">
                    <a:xfrm>
                      <a:off x="5510881" y="3336472"/>
                      <a:ext cx="2927360" cy="0"/>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49" name="Gerade Verbindung 48"/>
                    <p:cNvCxnSpPr/>
                    <p:nvPr/>
                  </p:nvCxnSpPr>
                  <p:spPr bwMode="auto">
                    <a:xfrm>
                      <a:off x="5510881" y="4014108"/>
                      <a:ext cx="2916926" cy="0"/>
                    </a:xfrm>
                    <a:prstGeom prst="line">
                      <a:avLst/>
                    </a:prstGeom>
                    <a:solidFill>
                      <a:schemeClr val="bg1"/>
                    </a:solidFill>
                    <a:ln w="38100" cap="flat" cmpd="sng" algn="ctr">
                      <a:solidFill>
                        <a:schemeClr val="tx1"/>
                      </a:solidFill>
                      <a:prstDash val="solid"/>
                      <a:round/>
                      <a:headEnd type="none" w="med" len="med"/>
                      <a:tailEnd type="none" w="med" len="med"/>
                    </a:ln>
                    <a:effectLst/>
                  </p:spPr>
                </p:cxnSp>
              </p:grpSp>
              <p:sp>
                <p:nvSpPr>
                  <p:cNvPr id="35" name="Rechteck 34"/>
                  <p:cNvSpPr/>
                  <p:nvPr/>
                </p:nvSpPr>
                <p:spPr>
                  <a:xfrm>
                    <a:off x="5706836" y="2506436"/>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36" name="Rechteck 35"/>
                  <p:cNvSpPr/>
                  <p:nvPr/>
                </p:nvSpPr>
                <p:spPr>
                  <a:xfrm>
                    <a:off x="6367916" y="3156858"/>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37" name="Rechteck 36"/>
                  <p:cNvSpPr/>
                  <p:nvPr/>
                </p:nvSpPr>
                <p:spPr>
                  <a:xfrm>
                    <a:off x="7055304" y="3834494"/>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39" name="Rechteck 38"/>
                  <p:cNvSpPr/>
                  <p:nvPr/>
                </p:nvSpPr>
                <p:spPr>
                  <a:xfrm>
                    <a:off x="7766340" y="4489574"/>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grpSp>
          </p:grpSp>
          <p:sp>
            <p:nvSpPr>
              <p:cNvPr id="28" name="Geschweifte Klammer links 27"/>
              <p:cNvSpPr/>
              <p:nvPr/>
            </p:nvSpPr>
            <p:spPr bwMode="auto">
              <a:xfrm>
                <a:off x="4952555" y="3186794"/>
                <a:ext cx="220435" cy="1036864"/>
              </a:xfrm>
              <a:prstGeom prst="leftBrace">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29" name="Textfeld 28"/>
              <p:cNvSpPr txBox="1"/>
              <p:nvPr/>
            </p:nvSpPr>
            <p:spPr>
              <a:xfrm>
                <a:off x="4287165" y="3516086"/>
                <a:ext cx="775607" cy="369332"/>
              </a:xfrm>
              <a:prstGeom prst="rect">
                <a:avLst/>
              </a:prstGeom>
              <a:noFill/>
            </p:spPr>
            <p:txBody>
              <a:bodyPr wrap="square" rtlCol="0">
                <a:spAutoFit/>
              </a:bodyPr>
              <a:lstStyle/>
              <a:p>
                <a:r>
                  <a:rPr lang="de-DE" sz="1800" b="1" dirty="0" err="1" smtClean="0">
                    <a:solidFill>
                      <a:srgbClr val="FF0000"/>
                    </a:solidFill>
                  </a:rPr>
                  <a:t>near</a:t>
                </a:r>
                <a:endParaRPr lang="de-DE" sz="1800" b="1" dirty="0">
                  <a:solidFill>
                    <a:srgbClr val="FF0000"/>
                  </a:solidFill>
                </a:endParaRPr>
              </a:p>
            </p:txBody>
          </p:sp>
          <p:sp>
            <p:nvSpPr>
              <p:cNvPr id="30" name="Textfeld 29"/>
              <p:cNvSpPr txBox="1"/>
              <p:nvPr/>
            </p:nvSpPr>
            <p:spPr>
              <a:xfrm>
                <a:off x="8314561" y="2498663"/>
                <a:ext cx="775607" cy="369332"/>
              </a:xfrm>
              <a:prstGeom prst="rect">
                <a:avLst/>
              </a:prstGeom>
              <a:noFill/>
            </p:spPr>
            <p:txBody>
              <a:bodyPr wrap="square" rtlCol="0">
                <a:spAutoFit/>
              </a:bodyPr>
              <a:lstStyle/>
              <a:p>
                <a:r>
                  <a:rPr lang="de-DE" sz="1800" b="1" dirty="0" err="1" smtClean="0">
                    <a:solidFill>
                      <a:srgbClr val="FF0000"/>
                    </a:solidFill>
                  </a:rPr>
                  <a:t>far</a:t>
                </a:r>
                <a:endParaRPr lang="de-DE" sz="1800" b="1" dirty="0">
                  <a:solidFill>
                    <a:srgbClr val="FF0000"/>
                  </a:solidFill>
                </a:endParaRPr>
              </a:p>
            </p:txBody>
          </p:sp>
          <p:sp>
            <p:nvSpPr>
              <p:cNvPr id="31" name="Textfeld 30"/>
              <p:cNvSpPr txBox="1"/>
              <p:nvPr/>
            </p:nvSpPr>
            <p:spPr>
              <a:xfrm>
                <a:off x="8347731" y="4495799"/>
                <a:ext cx="775607" cy="369332"/>
              </a:xfrm>
              <a:prstGeom prst="rect">
                <a:avLst/>
              </a:prstGeom>
              <a:noFill/>
            </p:spPr>
            <p:txBody>
              <a:bodyPr wrap="square" rtlCol="0">
                <a:spAutoFit/>
              </a:bodyPr>
              <a:lstStyle/>
              <a:p>
                <a:r>
                  <a:rPr lang="de-DE" sz="1800" b="1" dirty="0" err="1" smtClean="0">
                    <a:solidFill>
                      <a:srgbClr val="FF0000"/>
                    </a:solidFill>
                  </a:rPr>
                  <a:t>far</a:t>
                </a:r>
                <a:endParaRPr lang="de-DE" sz="1800" b="1" dirty="0">
                  <a:solidFill>
                    <a:srgbClr val="FF0000"/>
                  </a:solidFill>
                </a:endParaRPr>
              </a:p>
            </p:txBody>
          </p:sp>
        </p:grpSp>
        <p:sp>
          <p:nvSpPr>
            <p:cNvPr id="22" name="Textfeld 21"/>
            <p:cNvSpPr txBox="1"/>
            <p:nvPr/>
          </p:nvSpPr>
          <p:spPr>
            <a:xfrm>
              <a:off x="7725241" y="5785629"/>
              <a:ext cx="334735" cy="400110"/>
            </a:xfrm>
            <a:prstGeom prst="rect">
              <a:avLst/>
            </a:prstGeom>
            <a:noFill/>
          </p:spPr>
          <p:txBody>
            <a:bodyPr wrap="square" rtlCol="0">
              <a:spAutoFit/>
            </a:bodyPr>
            <a:lstStyle/>
            <a:p>
              <a:r>
                <a:rPr lang="de-DE" sz="2000" b="1" dirty="0" smtClean="0"/>
                <a:t>1</a:t>
              </a:r>
              <a:endParaRPr lang="de-DE" sz="2000" b="1" dirty="0"/>
            </a:p>
          </p:txBody>
        </p:sp>
        <p:sp>
          <p:nvSpPr>
            <p:cNvPr id="23" name="Textfeld 22"/>
            <p:cNvSpPr txBox="1"/>
            <p:nvPr/>
          </p:nvSpPr>
          <p:spPr>
            <a:xfrm>
              <a:off x="7019385" y="5120998"/>
              <a:ext cx="334735" cy="400110"/>
            </a:xfrm>
            <a:prstGeom prst="rect">
              <a:avLst/>
            </a:prstGeom>
            <a:noFill/>
          </p:spPr>
          <p:txBody>
            <a:bodyPr wrap="square" rtlCol="0">
              <a:spAutoFit/>
            </a:bodyPr>
            <a:lstStyle/>
            <a:p>
              <a:r>
                <a:rPr lang="de-DE" sz="2000" b="1" dirty="0"/>
                <a:t>2</a:t>
              </a:r>
            </a:p>
          </p:txBody>
        </p:sp>
        <p:sp>
          <p:nvSpPr>
            <p:cNvPr id="24" name="Textfeld 23"/>
            <p:cNvSpPr txBox="1"/>
            <p:nvPr/>
          </p:nvSpPr>
          <p:spPr>
            <a:xfrm>
              <a:off x="6324581" y="4441487"/>
              <a:ext cx="334735" cy="400110"/>
            </a:xfrm>
            <a:prstGeom prst="rect">
              <a:avLst/>
            </a:prstGeom>
            <a:noFill/>
          </p:spPr>
          <p:txBody>
            <a:bodyPr wrap="square" rtlCol="0">
              <a:spAutoFit/>
            </a:bodyPr>
            <a:lstStyle/>
            <a:p>
              <a:r>
                <a:rPr lang="de-DE" sz="2000" b="1" dirty="0"/>
                <a:t>3</a:t>
              </a:r>
            </a:p>
          </p:txBody>
        </p:sp>
        <p:sp>
          <p:nvSpPr>
            <p:cNvPr id="26" name="Textfeld 25"/>
            <p:cNvSpPr txBox="1"/>
            <p:nvPr/>
          </p:nvSpPr>
          <p:spPr>
            <a:xfrm>
              <a:off x="5665737" y="3796266"/>
              <a:ext cx="334735" cy="400110"/>
            </a:xfrm>
            <a:prstGeom prst="rect">
              <a:avLst/>
            </a:prstGeom>
            <a:noFill/>
          </p:spPr>
          <p:txBody>
            <a:bodyPr wrap="square" rtlCol="0">
              <a:spAutoFit/>
            </a:bodyPr>
            <a:lstStyle/>
            <a:p>
              <a:r>
                <a:rPr lang="de-DE" sz="2000" b="1" dirty="0"/>
                <a:t>4</a:t>
              </a:r>
            </a:p>
          </p:txBody>
        </p:sp>
      </p:grpSp>
      <p:grpSp>
        <p:nvGrpSpPr>
          <p:cNvPr id="10" name="Gruppieren 9"/>
          <p:cNvGrpSpPr/>
          <p:nvPr/>
        </p:nvGrpSpPr>
        <p:grpSpPr>
          <a:xfrm>
            <a:off x="473682" y="1700808"/>
            <a:ext cx="3774282" cy="1481793"/>
            <a:chOff x="473682" y="1700808"/>
            <a:chExt cx="3774282" cy="1481793"/>
          </a:xfrm>
        </p:grpSpPr>
        <p:grpSp>
          <p:nvGrpSpPr>
            <p:cNvPr id="13" name="Gruppieren 12"/>
            <p:cNvGrpSpPr/>
            <p:nvPr/>
          </p:nvGrpSpPr>
          <p:grpSpPr>
            <a:xfrm>
              <a:off x="473682" y="1700808"/>
              <a:ext cx="3666270" cy="1480927"/>
              <a:chOff x="473682" y="1962056"/>
              <a:chExt cx="3666270" cy="1480927"/>
            </a:xfrm>
          </p:grpSpPr>
          <p:grpSp>
            <p:nvGrpSpPr>
              <p:cNvPr id="12" name="Gruppieren 11"/>
              <p:cNvGrpSpPr/>
              <p:nvPr/>
            </p:nvGrpSpPr>
            <p:grpSpPr>
              <a:xfrm>
                <a:off x="473682" y="1962056"/>
                <a:ext cx="3666270" cy="1480927"/>
                <a:chOff x="2658672" y="1806912"/>
                <a:chExt cx="3666270" cy="1480927"/>
              </a:xfrm>
            </p:grpSpPr>
            <p:grpSp>
              <p:nvGrpSpPr>
                <p:cNvPr id="9" name="Gruppieren 8"/>
                <p:cNvGrpSpPr/>
                <p:nvPr/>
              </p:nvGrpSpPr>
              <p:grpSpPr>
                <a:xfrm>
                  <a:off x="2658672" y="1806912"/>
                  <a:ext cx="3666270" cy="1480927"/>
                  <a:chOff x="2658672" y="1806912"/>
                  <a:chExt cx="3666270" cy="1480927"/>
                </a:xfrm>
              </p:grpSpPr>
              <mc:AlternateContent xmlns:mc="http://schemas.openxmlformats.org/markup-compatibility/2006">
                <mc:Choice xmlns:a14="http://schemas.microsoft.com/office/drawing/2010/main" Requires="a14">
                  <p:sp>
                    <p:nvSpPr>
                      <p:cNvPr id="3" name="Textfeld 2"/>
                      <p:cNvSpPr txBox="1"/>
                      <p:nvPr/>
                    </p:nvSpPr>
                    <p:spPr>
                      <a:xfrm>
                        <a:off x="2658672" y="2669721"/>
                        <a:ext cx="3666270" cy="6181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800" b="0" i="1" smtClean="0">
                                  <a:latin typeface="Cambria Math"/>
                                </a:rPr>
                                <m:t>𝛥</m:t>
                              </m:r>
                              <m:sSub>
                                <m:sSubPr>
                                  <m:ctrlPr>
                                    <a:rPr lang="de-DE" sz="1800" b="0" i="1" smtClean="0">
                                      <a:latin typeface="Cambria Math"/>
                                    </a:rPr>
                                  </m:ctrlPr>
                                </m:sSubPr>
                                <m:e>
                                  <m:r>
                                    <a:rPr lang="de-DE" sz="1800" b="0" i="1" smtClean="0">
                                      <a:latin typeface="Cambria Math"/>
                                    </a:rPr>
                                    <m:t>𝐼</m:t>
                                  </m:r>
                                </m:e>
                                <m:sub>
                                  <m:r>
                                    <a:rPr lang="de-DE" sz="1800" b="0" i="1" smtClean="0">
                                      <a:latin typeface="Cambria Math"/>
                                    </a:rPr>
                                    <m:t>𝑓𝑎𝑟</m:t>
                                  </m:r>
                                  <m:r>
                                    <a:rPr lang="de-DE" sz="1800" b="0" i="1" smtClean="0">
                                      <a:latin typeface="Cambria Math"/>
                                    </a:rPr>
                                    <m:t>−</m:t>
                                  </m:r>
                                  <m:r>
                                    <a:rPr lang="de-DE" sz="1800" b="0" i="1" smtClean="0">
                                      <a:latin typeface="Cambria Math"/>
                                    </a:rPr>
                                    <m:t>𝑛𝑒𝑎𝑟</m:t>
                                  </m:r>
                                </m:sub>
                              </m:sSub>
                              <m:r>
                                <a:rPr lang="de-DE" sz="1800" b="0" i="0" smtClean="0">
                                  <a:latin typeface="Cambria Math"/>
                                </a:rPr>
                                <m:t>=</m:t>
                              </m:r>
                              <m:f>
                                <m:fPr>
                                  <m:ctrlPr>
                                    <a:rPr lang="de-DE" sz="1800" b="0" i="1" smtClean="0">
                                      <a:latin typeface="Cambria Math"/>
                                    </a:rPr>
                                  </m:ctrlPr>
                                </m:fPr>
                                <m:num>
                                  <m:r>
                                    <a:rPr lang="de-DE" sz="1800" b="0" i="0" smtClean="0">
                                      <a:latin typeface="Cambria Math"/>
                                    </a:rPr>
                                    <m:t>(</m:t>
                                  </m:r>
                                  <m:sSub>
                                    <m:sSubPr>
                                      <m:ctrlPr>
                                        <a:rPr lang="de-DE" sz="1800" b="0" i="1" smtClean="0">
                                          <a:latin typeface="Cambria Math"/>
                                        </a:rPr>
                                      </m:ctrlPr>
                                    </m:sSubPr>
                                    <m:e>
                                      <m:r>
                                        <m:rPr>
                                          <m:sty m:val="p"/>
                                        </m:rPr>
                                        <a:rPr lang="de-DE" sz="1800" b="0" i="0" smtClean="0">
                                          <a:latin typeface="Cambria Math"/>
                                        </a:rPr>
                                        <m:t>I</m:t>
                                      </m:r>
                                    </m:e>
                                    <m:sub>
                                      <m:r>
                                        <a:rPr lang="de-DE" sz="1800" b="0" i="0" smtClean="0">
                                          <a:latin typeface="Cambria Math"/>
                                        </a:rPr>
                                        <m:t>1</m:t>
                                      </m:r>
                                    </m:sub>
                                  </m:sSub>
                                  <m:r>
                                    <a:rPr lang="de-DE" sz="1800" b="0" i="0" smtClean="0">
                                      <a:latin typeface="Cambria Math"/>
                                    </a:rPr>
                                    <m:t>+</m:t>
                                  </m:r>
                                  <m:sSub>
                                    <m:sSubPr>
                                      <m:ctrlPr>
                                        <a:rPr lang="de-DE" sz="1800" b="0" i="1" smtClean="0">
                                          <a:latin typeface="Cambria Math"/>
                                        </a:rPr>
                                      </m:ctrlPr>
                                    </m:sSubPr>
                                    <m:e>
                                      <m:r>
                                        <m:rPr>
                                          <m:sty m:val="p"/>
                                        </m:rPr>
                                        <a:rPr lang="de-DE" sz="1800" b="0" i="0" smtClean="0">
                                          <a:latin typeface="Cambria Math"/>
                                        </a:rPr>
                                        <m:t>I</m:t>
                                      </m:r>
                                    </m:e>
                                    <m:sub>
                                      <m:r>
                                        <a:rPr lang="de-DE" sz="1800" b="0" i="0" smtClean="0">
                                          <a:latin typeface="Cambria Math"/>
                                        </a:rPr>
                                        <m:t>4</m:t>
                                      </m:r>
                                    </m:sub>
                                  </m:sSub>
                                  <m:r>
                                    <a:rPr lang="de-DE" sz="1800" b="0" i="0" smtClean="0">
                                      <a:latin typeface="Cambria Math"/>
                                    </a:rPr>
                                    <m:t>)</m:t>
                                  </m:r>
                                </m:num>
                                <m:den>
                                  <m:r>
                                    <a:rPr lang="de-DE" sz="1800" b="0" i="0" smtClean="0">
                                      <a:latin typeface="Cambria Math"/>
                                    </a:rPr>
                                    <m:t>2</m:t>
                                  </m:r>
                                </m:den>
                              </m:f>
                              <m:r>
                                <a:rPr lang="de-DE" sz="1800" b="0" i="1" smtClean="0">
                                  <a:latin typeface="Cambria Math"/>
                                </a:rPr>
                                <m:t>−</m:t>
                              </m:r>
                              <m:f>
                                <m:fPr>
                                  <m:ctrlPr>
                                    <a:rPr lang="de-DE" sz="1800" b="0" i="0" smtClean="0">
                                      <a:latin typeface="Cambria Math"/>
                                    </a:rPr>
                                  </m:ctrlPr>
                                </m:fPr>
                                <m:num>
                                  <m:r>
                                    <a:rPr lang="de-DE" sz="1800" b="0" i="1" smtClean="0">
                                      <a:latin typeface="Cambria Math"/>
                                    </a:rPr>
                                    <m:t>(</m:t>
                                  </m:r>
                                  <m:sSub>
                                    <m:sSubPr>
                                      <m:ctrlPr>
                                        <a:rPr lang="de-DE" sz="1800" i="1">
                                          <a:latin typeface="Cambria Math"/>
                                        </a:rPr>
                                      </m:ctrlPr>
                                    </m:sSubPr>
                                    <m:e>
                                      <m:r>
                                        <m:rPr>
                                          <m:sty m:val="p"/>
                                        </m:rPr>
                                        <a:rPr lang="de-DE" sz="1800">
                                          <a:latin typeface="Cambria Math"/>
                                        </a:rPr>
                                        <m:t>I</m:t>
                                      </m:r>
                                    </m:e>
                                    <m:sub>
                                      <m:r>
                                        <a:rPr lang="de-DE" sz="1800">
                                          <a:latin typeface="Cambria Math"/>
                                        </a:rPr>
                                        <m:t>2</m:t>
                                      </m:r>
                                    </m:sub>
                                  </m:sSub>
                                  <m:r>
                                    <a:rPr lang="de-DE" sz="1800">
                                      <a:latin typeface="Cambria Math"/>
                                    </a:rPr>
                                    <m:t>+</m:t>
                                  </m:r>
                                  <m:sSub>
                                    <m:sSubPr>
                                      <m:ctrlPr>
                                        <a:rPr lang="de-DE" sz="1800" i="1">
                                          <a:latin typeface="Cambria Math"/>
                                        </a:rPr>
                                      </m:ctrlPr>
                                    </m:sSubPr>
                                    <m:e>
                                      <m:r>
                                        <m:rPr>
                                          <m:sty m:val="p"/>
                                        </m:rPr>
                                        <a:rPr lang="de-DE" sz="1800">
                                          <a:latin typeface="Cambria Math"/>
                                        </a:rPr>
                                        <m:t>I</m:t>
                                      </m:r>
                                    </m:e>
                                    <m:sub>
                                      <m:r>
                                        <a:rPr lang="de-DE" sz="1800">
                                          <a:latin typeface="Cambria Math"/>
                                        </a:rPr>
                                        <m:t>3</m:t>
                                      </m:r>
                                    </m:sub>
                                  </m:sSub>
                                  <m:r>
                                    <a:rPr lang="de-DE" sz="1800" b="0" i="1" smtClean="0">
                                      <a:latin typeface="Cambria Math"/>
                                    </a:rPr>
                                    <m:t>)</m:t>
                                  </m:r>
                                </m:num>
                                <m:den>
                                  <m:r>
                                    <a:rPr lang="de-DE" sz="1800" b="0" i="0" smtClean="0">
                                      <a:latin typeface="Cambria Math"/>
                                    </a:rPr>
                                    <m:t>2</m:t>
                                  </m:r>
                                </m:den>
                              </m:f>
                            </m:oMath>
                          </m:oMathPara>
                        </a14:m>
                        <a:endParaRPr lang="de-DE" sz="1800" dirty="0"/>
                      </a:p>
                    </p:txBody>
                  </p:sp>
                </mc:Choice>
                <mc:Fallback>
                  <p:sp>
                    <p:nvSpPr>
                      <p:cNvPr id="3" name="Textfeld 2"/>
                      <p:cNvSpPr txBox="1">
                        <a:spLocks noRot="1" noChangeAspect="1" noMove="1" noResize="1" noEditPoints="1" noAdjustHandles="1" noChangeArrowheads="1" noChangeShapeType="1" noTextEdit="1"/>
                      </p:cNvSpPr>
                      <p:nvPr/>
                    </p:nvSpPr>
                    <p:spPr>
                      <a:xfrm>
                        <a:off x="2658672" y="2669721"/>
                        <a:ext cx="3666270" cy="618118"/>
                      </a:xfrm>
                      <a:prstGeom prst="rect">
                        <a:avLst/>
                      </a:prstGeom>
                      <a:blipFill rotWithShape="1">
                        <a:blip r:embed="rId6"/>
                        <a:stretch>
                          <a:fillRect/>
                        </a:stretch>
                      </a:blipFill>
                    </p:spPr>
                    <p:txBody>
                      <a:bodyPr/>
                      <a:lstStyle/>
                      <a:p>
                        <a:r>
                          <a:rPr lang="de-DE">
                            <a:noFill/>
                          </a:rPr>
                          <a:t> </a:t>
                        </a:r>
                      </a:p>
                    </p:txBody>
                  </p:sp>
                </mc:Fallback>
              </mc:AlternateContent>
              <p:sp>
                <p:nvSpPr>
                  <p:cNvPr id="7" name="Textfeld 6"/>
                  <p:cNvSpPr txBox="1"/>
                  <p:nvPr/>
                </p:nvSpPr>
                <p:spPr>
                  <a:xfrm>
                    <a:off x="4308718" y="1806912"/>
                    <a:ext cx="722393" cy="369332"/>
                  </a:xfrm>
                  <a:prstGeom prst="rect">
                    <a:avLst/>
                  </a:prstGeom>
                  <a:noFill/>
                </p:spPr>
                <p:txBody>
                  <a:bodyPr wrap="square" rtlCol="0">
                    <a:spAutoFit/>
                  </a:bodyPr>
                  <a:lstStyle/>
                  <a:p>
                    <a:r>
                      <a:rPr lang="de-DE" sz="1800" dirty="0" err="1"/>
                      <a:t>f</a:t>
                    </a:r>
                    <a:r>
                      <a:rPr lang="de-DE" sz="1800" dirty="0" err="1" smtClean="0"/>
                      <a:t>ar</a:t>
                    </a:r>
                    <a:endParaRPr lang="de-DE" sz="1800" dirty="0"/>
                  </a:p>
                </p:txBody>
              </p:sp>
              <p:sp>
                <p:nvSpPr>
                  <p:cNvPr id="8" name="Textfeld 7"/>
                  <p:cNvSpPr txBox="1"/>
                  <p:nvPr/>
                </p:nvSpPr>
                <p:spPr>
                  <a:xfrm>
                    <a:off x="5365846" y="1806912"/>
                    <a:ext cx="849085" cy="369332"/>
                  </a:xfrm>
                  <a:prstGeom prst="rect">
                    <a:avLst/>
                  </a:prstGeom>
                  <a:noFill/>
                </p:spPr>
                <p:txBody>
                  <a:bodyPr wrap="square" rtlCol="0">
                    <a:spAutoFit/>
                  </a:bodyPr>
                  <a:lstStyle/>
                  <a:p>
                    <a:r>
                      <a:rPr lang="de-DE" sz="1800" dirty="0" err="1"/>
                      <a:t>n</a:t>
                    </a:r>
                    <a:r>
                      <a:rPr lang="de-DE" sz="1800" dirty="0" err="1" smtClean="0"/>
                      <a:t>ear</a:t>
                    </a:r>
                    <a:endParaRPr lang="de-DE" sz="1800" dirty="0"/>
                  </a:p>
                </p:txBody>
              </p:sp>
            </p:grpSp>
            <p:cxnSp>
              <p:nvCxnSpPr>
                <p:cNvPr id="11" name="Gerade Verbindung mit Pfeil 10"/>
                <p:cNvCxnSpPr/>
                <p:nvPr/>
              </p:nvCxnSpPr>
              <p:spPr bwMode="auto">
                <a:xfrm flipH="1">
                  <a:off x="4571946" y="2176244"/>
                  <a:ext cx="1" cy="336675"/>
                </a:xfrm>
                <a:prstGeom prst="straightConnector1">
                  <a:avLst/>
                </a:prstGeom>
                <a:solidFill>
                  <a:schemeClr val="bg1"/>
                </a:solidFill>
                <a:ln w="38100" cap="flat" cmpd="sng" algn="ctr">
                  <a:solidFill>
                    <a:srgbClr val="FF0000"/>
                  </a:solidFill>
                  <a:prstDash val="solid"/>
                  <a:round/>
                  <a:headEnd type="none" w="med" len="med"/>
                  <a:tailEnd type="arrow"/>
                </a:ln>
                <a:effectLst/>
              </p:spPr>
            </p:cxnSp>
          </p:grpSp>
          <p:cxnSp>
            <p:nvCxnSpPr>
              <p:cNvPr id="17" name="Gerade Verbindung mit Pfeil 16"/>
              <p:cNvCxnSpPr/>
              <p:nvPr/>
            </p:nvCxnSpPr>
            <p:spPr bwMode="auto">
              <a:xfrm flipH="1">
                <a:off x="3516032" y="2344581"/>
                <a:ext cx="1" cy="336675"/>
              </a:xfrm>
              <a:prstGeom prst="straightConnector1">
                <a:avLst/>
              </a:prstGeom>
              <a:solidFill>
                <a:schemeClr val="bg1"/>
              </a:solidFill>
              <a:ln w="38100" cap="flat" cmpd="sng" algn="ctr">
                <a:solidFill>
                  <a:srgbClr val="FF0000"/>
                </a:solidFill>
                <a:prstDash val="solid"/>
                <a:round/>
                <a:headEnd type="none" w="med" len="med"/>
                <a:tailEnd type="arrow"/>
              </a:ln>
              <a:effectLst/>
            </p:spPr>
          </p:cxnSp>
        </p:grpSp>
        <p:sp>
          <p:nvSpPr>
            <p:cNvPr id="50" name="Rechteck 49"/>
            <p:cNvSpPr/>
            <p:nvPr/>
          </p:nvSpPr>
          <p:spPr>
            <a:xfrm>
              <a:off x="473682" y="2528900"/>
              <a:ext cx="3774282" cy="653701"/>
            </a:xfrm>
            <a:prstGeom prst="rect">
              <a:avLst/>
            </a:prstGeom>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2909901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18543" y="1429827"/>
            <a:ext cx="5169981" cy="4735477"/>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4"/>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18</a:t>
            </a:fld>
            <a:endParaRPr lang="en-US"/>
          </a:p>
        </p:txBody>
      </p:sp>
      <p:pic>
        <p:nvPicPr>
          <p:cNvPr id="42" name="Picture 41"/>
          <p:cNvPicPr>
            <a:picLocks noChangeAspect="1"/>
          </p:cNvPicPr>
          <p:nvPr/>
        </p:nvPicPr>
        <p:blipFill>
          <a:blip r:embed="rId6"/>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a:t>Source-Gate</a:t>
            </a:r>
            <a:r>
              <a:rPr lang="en-US" sz="2400" dirty="0"/>
              <a:t> effect </a:t>
            </a:r>
            <a:r>
              <a:rPr lang="en-US" sz="2400" dirty="0"/>
              <a:t>(far - near)</a:t>
            </a:r>
            <a:endParaRPr lang="en-US" sz="2400" dirty="0" smtClean="0"/>
          </a:p>
        </p:txBody>
      </p:sp>
      <p:sp>
        <p:nvSpPr>
          <p:cNvPr id="2" name="Textfeld 1"/>
          <p:cNvSpPr txBox="1"/>
          <p:nvPr/>
        </p:nvSpPr>
        <p:spPr>
          <a:xfrm>
            <a:off x="555171" y="3592299"/>
            <a:ext cx="3771900" cy="2246769"/>
          </a:xfrm>
          <a:prstGeom prst="rect">
            <a:avLst/>
          </a:prstGeom>
          <a:noFill/>
        </p:spPr>
        <p:txBody>
          <a:bodyPr wrap="square" rtlCol="0">
            <a:spAutoFit/>
          </a:bodyPr>
          <a:lstStyle/>
          <a:p>
            <a:endParaRPr lang="de-DE" dirty="0"/>
          </a:p>
          <a:p>
            <a:r>
              <a:rPr lang="de-DE" sz="1800" dirty="0" err="1" smtClean="0"/>
              <a:t>Remember</a:t>
            </a:r>
            <a:r>
              <a:rPr lang="de-DE" sz="1800" dirty="0" smtClean="0"/>
              <a:t>: </a:t>
            </a:r>
            <a:r>
              <a:rPr lang="de-DE" sz="1800" dirty="0"/>
              <a:t>D</a:t>
            </a:r>
            <a:r>
              <a:rPr lang="de-DE" sz="1800" dirty="0" smtClean="0"/>
              <a:t>rain </a:t>
            </a:r>
            <a:r>
              <a:rPr lang="de-DE" sz="1800" dirty="0" err="1" smtClean="0"/>
              <a:t>currents</a:t>
            </a:r>
            <a:r>
              <a:rPr lang="de-DE" sz="1800" dirty="0" smtClean="0"/>
              <a:t> </a:t>
            </a:r>
            <a:r>
              <a:rPr lang="de-DE" sz="1800" dirty="0" err="1" smtClean="0"/>
              <a:t>are</a:t>
            </a:r>
            <a:r>
              <a:rPr lang="de-DE" sz="1800" dirty="0" smtClean="0"/>
              <a:t> all negative</a:t>
            </a:r>
          </a:p>
          <a:p>
            <a:endParaRPr lang="de-DE" sz="1800" dirty="0"/>
          </a:p>
          <a:p>
            <a:pPr marL="285750" indent="-285750">
              <a:buFont typeface="Symbol"/>
              <a:buChar char="Þ"/>
            </a:pPr>
            <a:r>
              <a:rPr lang="de-DE" sz="1800" dirty="0" smtClean="0"/>
              <a:t>A negative </a:t>
            </a:r>
            <a:r>
              <a:rPr lang="de-DE" sz="1800" dirty="0" err="1" smtClean="0"/>
              <a:t>result</a:t>
            </a:r>
            <a:r>
              <a:rPr lang="de-DE" sz="1800" dirty="0" smtClean="0"/>
              <a:t> </a:t>
            </a:r>
            <a:r>
              <a:rPr lang="de-DE" sz="1800" dirty="0" err="1" smtClean="0"/>
              <a:t>means</a:t>
            </a:r>
            <a:r>
              <a:rPr lang="de-DE" sz="1800" dirty="0" smtClean="0"/>
              <a:t> </a:t>
            </a:r>
            <a:r>
              <a:rPr lang="de-DE" sz="1800" dirty="0" err="1" smtClean="0"/>
              <a:t>that</a:t>
            </a:r>
            <a:r>
              <a:rPr lang="de-DE" sz="1800" dirty="0" smtClean="0"/>
              <a:t> </a:t>
            </a:r>
            <a:r>
              <a:rPr lang="de-DE" sz="1800" dirty="0" err="1" smtClean="0"/>
              <a:t>the</a:t>
            </a:r>
            <a:r>
              <a:rPr lang="de-DE" sz="1800" dirty="0" smtClean="0"/>
              <a:t> </a:t>
            </a:r>
            <a:r>
              <a:rPr lang="de-DE" sz="1800" dirty="0" err="1" smtClean="0"/>
              <a:t>far</a:t>
            </a:r>
            <a:r>
              <a:rPr lang="de-DE" sz="1800" dirty="0" smtClean="0"/>
              <a:t> </a:t>
            </a:r>
            <a:r>
              <a:rPr lang="de-DE" sz="1800" dirty="0" smtClean="0"/>
              <a:t>Gates </a:t>
            </a:r>
            <a:r>
              <a:rPr lang="de-DE" sz="1800" dirty="0" err="1" smtClean="0"/>
              <a:t>dominate</a:t>
            </a:r>
            <a:endParaRPr lang="de-DE" sz="1800" dirty="0" smtClean="0"/>
          </a:p>
          <a:p>
            <a:pPr marL="285750" indent="-285750">
              <a:buFont typeface="Symbol"/>
              <a:buChar char="Þ"/>
            </a:pPr>
            <a:r>
              <a:rPr lang="de-DE" sz="1800" dirty="0" smtClean="0"/>
              <a:t>A positive </a:t>
            </a:r>
            <a:r>
              <a:rPr lang="de-DE" sz="1800" dirty="0" err="1" smtClean="0"/>
              <a:t>result</a:t>
            </a:r>
            <a:r>
              <a:rPr lang="de-DE" sz="1800" dirty="0" smtClean="0"/>
              <a:t> </a:t>
            </a:r>
            <a:r>
              <a:rPr lang="de-DE" sz="1800" dirty="0" err="1" smtClean="0"/>
              <a:t>means</a:t>
            </a:r>
            <a:r>
              <a:rPr lang="de-DE" sz="1800" dirty="0" smtClean="0"/>
              <a:t> </a:t>
            </a:r>
            <a:r>
              <a:rPr lang="de-DE" sz="1800" dirty="0" err="1" smtClean="0"/>
              <a:t>that</a:t>
            </a:r>
            <a:r>
              <a:rPr lang="de-DE" sz="1800" dirty="0" smtClean="0"/>
              <a:t> </a:t>
            </a:r>
            <a:r>
              <a:rPr lang="de-DE" sz="1800" dirty="0" err="1" smtClean="0"/>
              <a:t>the</a:t>
            </a:r>
            <a:r>
              <a:rPr lang="de-DE" sz="1800" dirty="0" smtClean="0"/>
              <a:t> </a:t>
            </a:r>
            <a:r>
              <a:rPr lang="de-DE" sz="1800" dirty="0" err="1" smtClean="0"/>
              <a:t>near</a:t>
            </a:r>
            <a:r>
              <a:rPr lang="de-DE" sz="1800" dirty="0" smtClean="0"/>
              <a:t> </a:t>
            </a:r>
            <a:r>
              <a:rPr lang="de-DE" sz="1800" dirty="0" smtClean="0"/>
              <a:t>Gates </a:t>
            </a:r>
            <a:r>
              <a:rPr lang="de-DE" sz="1800" dirty="0" err="1" smtClean="0"/>
              <a:t>dominate</a:t>
            </a:r>
            <a:r>
              <a:rPr lang="de-DE" sz="1800" dirty="0" smtClean="0"/>
              <a:t> </a:t>
            </a:r>
            <a:endParaRPr lang="de-DE" sz="1800" dirty="0"/>
          </a:p>
        </p:txBody>
      </p:sp>
      <p:grpSp>
        <p:nvGrpSpPr>
          <p:cNvPr id="20" name="Gruppieren 19"/>
          <p:cNvGrpSpPr/>
          <p:nvPr/>
        </p:nvGrpSpPr>
        <p:grpSpPr>
          <a:xfrm>
            <a:off x="473682" y="1700808"/>
            <a:ext cx="3774282" cy="1481793"/>
            <a:chOff x="473682" y="1700808"/>
            <a:chExt cx="3774282" cy="1481793"/>
          </a:xfrm>
        </p:grpSpPr>
        <p:grpSp>
          <p:nvGrpSpPr>
            <p:cNvPr id="21" name="Gruppieren 20"/>
            <p:cNvGrpSpPr/>
            <p:nvPr/>
          </p:nvGrpSpPr>
          <p:grpSpPr>
            <a:xfrm>
              <a:off x="473682" y="1700808"/>
              <a:ext cx="3666270" cy="1480927"/>
              <a:chOff x="473682" y="1962056"/>
              <a:chExt cx="3666270" cy="1480927"/>
            </a:xfrm>
          </p:grpSpPr>
          <p:grpSp>
            <p:nvGrpSpPr>
              <p:cNvPr id="23" name="Gruppieren 22"/>
              <p:cNvGrpSpPr/>
              <p:nvPr/>
            </p:nvGrpSpPr>
            <p:grpSpPr>
              <a:xfrm>
                <a:off x="473682" y="1962056"/>
                <a:ext cx="3666270" cy="1480927"/>
                <a:chOff x="2658672" y="1806912"/>
                <a:chExt cx="3666270" cy="1480927"/>
              </a:xfrm>
            </p:grpSpPr>
            <p:grpSp>
              <p:nvGrpSpPr>
                <p:cNvPr id="26" name="Gruppieren 25"/>
                <p:cNvGrpSpPr/>
                <p:nvPr/>
              </p:nvGrpSpPr>
              <p:grpSpPr>
                <a:xfrm>
                  <a:off x="2658672" y="1806912"/>
                  <a:ext cx="3666270" cy="1480927"/>
                  <a:chOff x="2658672" y="1806912"/>
                  <a:chExt cx="3666270" cy="1480927"/>
                </a:xfrm>
              </p:grpSpPr>
              <mc:AlternateContent xmlns:mc="http://schemas.openxmlformats.org/markup-compatibility/2006">
                <mc:Choice xmlns:a14="http://schemas.microsoft.com/office/drawing/2010/main" Requires="a14">
                  <p:sp>
                    <p:nvSpPr>
                      <p:cNvPr id="28" name="Textfeld 27"/>
                      <p:cNvSpPr txBox="1"/>
                      <p:nvPr/>
                    </p:nvSpPr>
                    <p:spPr>
                      <a:xfrm>
                        <a:off x="2658672" y="2669721"/>
                        <a:ext cx="3666270" cy="6181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800" i="1" smtClean="0">
                                  <a:latin typeface="Cambria Math"/>
                                </a:rPr>
                                <m:t>𝛥</m:t>
                              </m:r>
                              <m:sSub>
                                <m:sSubPr>
                                  <m:ctrlPr>
                                    <a:rPr lang="de-DE" sz="1800" i="1">
                                      <a:latin typeface="Cambria Math"/>
                                    </a:rPr>
                                  </m:ctrlPr>
                                </m:sSubPr>
                                <m:e>
                                  <m:r>
                                    <a:rPr lang="de-DE" sz="1800" i="1">
                                      <a:latin typeface="Cambria Math"/>
                                    </a:rPr>
                                    <m:t>𝐼</m:t>
                                  </m:r>
                                </m:e>
                                <m:sub>
                                  <m:r>
                                    <a:rPr lang="de-DE" sz="1800" i="1">
                                      <a:latin typeface="Cambria Math"/>
                                    </a:rPr>
                                    <m:t>𝑓𝑎𝑟</m:t>
                                  </m:r>
                                  <m:r>
                                    <a:rPr lang="de-DE" sz="1800" i="1">
                                      <a:latin typeface="Cambria Math"/>
                                    </a:rPr>
                                    <m:t>−</m:t>
                                  </m:r>
                                  <m:r>
                                    <a:rPr lang="de-DE" sz="1800" i="1">
                                      <a:latin typeface="Cambria Math"/>
                                    </a:rPr>
                                    <m:t>𝑛𝑒𝑎𝑟</m:t>
                                  </m:r>
                                </m:sub>
                              </m:sSub>
                              <m:r>
                                <a:rPr lang="de-DE" sz="1800">
                                  <a:latin typeface="Cambria Math"/>
                                </a:rPr>
                                <m:t>=</m:t>
                              </m:r>
                              <m:f>
                                <m:fPr>
                                  <m:ctrlPr>
                                    <a:rPr lang="de-DE" sz="1800" i="1">
                                      <a:latin typeface="Cambria Math"/>
                                    </a:rPr>
                                  </m:ctrlPr>
                                </m:fPr>
                                <m:num>
                                  <m:r>
                                    <a:rPr lang="de-DE" sz="1800">
                                      <a:latin typeface="Cambria Math"/>
                                    </a:rPr>
                                    <m:t>(</m:t>
                                  </m:r>
                                  <m:sSub>
                                    <m:sSubPr>
                                      <m:ctrlPr>
                                        <a:rPr lang="de-DE" sz="1800" i="1">
                                          <a:latin typeface="Cambria Math"/>
                                        </a:rPr>
                                      </m:ctrlPr>
                                    </m:sSubPr>
                                    <m:e>
                                      <m:r>
                                        <m:rPr>
                                          <m:sty m:val="p"/>
                                        </m:rPr>
                                        <a:rPr lang="de-DE" sz="1800">
                                          <a:latin typeface="Cambria Math"/>
                                        </a:rPr>
                                        <m:t>I</m:t>
                                      </m:r>
                                    </m:e>
                                    <m:sub>
                                      <m:r>
                                        <a:rPr lang="de-DE" sz="1800">
                                          <a:latin typeface="Cambria Math"/>
                                        </a:rPr>
                                        <m:t>1</m:t>
                                      </m:r>
                                    </m:sub>
                                  </m:sSub>
                                  <m:r>
                                    <a:rPr lang="de-DE" sz="1800">
                                      <a:latin typeface="Cambria Math"/>
                                    </a:rPr>
                                    <m:t>+</m:t>
                                  </m:r>
                                  <m:sSub>
                                    <m:sSubPr>
                                      <m:ctrlPr>
                                        <a:rPr lang="de-DE" sz="1800" i="1">
                                          <a:latin typeface="Cambria Math"/>
                                        </a:rPr>
                                      </m:ctrlPr>
                                    </m:sSubPr>
                                    <m:e>
                                      <m:r>
                                        <m:rPr>
                                          <m:sty m:val="p"/>
                                        </m:rPr>
                                        <a:rPr lang="de-DE" sz="1800">
                                          <a:latin typeface="Cambria Math"/>
                                        </a:rPr>
                                        <m:t>I</m:t>
                                      </m:r>
                                    </m:e>
                                    <m:sub>
                                      <m:r>
                                        <a:rPr lang="de-DE" sz="1800">
                                          <a:latin typeface="Cambria Math"/>
                                        </a:rPr>
                                        <m:t>4</m:t>
                                      </m:r>
                                    </m:sub>
                                  </m:sSub>
                                  <m:r>
                                    <a:rPr lang="de-DE" sz="1800">
                                      <a:latin typeface="Cambria Math"/>
                                    </a:rPr>
                                    <m:t>)</m:t>
                                  </m:r>
                                </m:num>
                                <m:den>
                                  <m:r>
                                    <a:rPr lang="de-DE" sz="1800">
                                      <a:latin typeface="Cambria Math"/>
                                    </a:rPr>
                                    <m:t>2</m:t>
                                  </m:r>
                                </m:den>
                              </m:f>
                              <m:r>
                                <a:rPr lang="de-DE" sz="1800" i="1">
                                  <a:latin typeface="Cambria Math"/>
                                </a:rPr>
                                <m:t>−</m:t>
                              </m:r>
                              <m:f>
                                <m:fPr>
                                  <m:ctrlPr>
                                    <a:rPr lang="de-DE" sz="1800" i="1">
                                      <a:latin typeface="Cambria Math"/>
                                    </a:rPr>
                                  </m:ctrlPr>
                                </m:fPr>
                                <m:num>
                                  <m:r>
                                    <a:rPr lang="de-DE" sz="1800" b="0" i="1" smtClean="0">
                                      <a:latin typeface="Cambria Math"/>
                                    </a:rPr>
                                    <m:t>(</m:t>
                                  </m:r>
                                  <m:sSub>
                                    <m:sSubPr>
                                      <m:ctrlPr>
                                        <a:rPr lang="de-DE" sz="1800" i="1">
                                          <a:latin typeface="Cambria Math"/>
                                        </a:rPr>
                                      </m:ctrlPr>
                                    </m:sSubPr>
                                    <m:e>
                                      <m:r>
                                        <m:rPr>
                                          <m:sty m:val="p"/>
                                        </m:rPr>
                                        <a:rPr lang="de-DE" sz="1800">
                                          <a:latin typeface="Cambria Math"/>
                                        </a:rPr>
                                        <m:t>I</m:t>
                                      </m:r>
                                    </m:e>
                                    <m:sub>
                                      <m:r>
                                        <a:rPr lang="de-DE" sz="1800">
                                          <a:latin typeface="Cambria Math"/>
                                        </a:rPr>
                                        <m:t>2</m:t>
                                      </m:r>
                                    </m:sub>
                                  </m:sSub>
                                  <m:r>
                                    <a:rPr lang="de-DE" sz="1800">
                                      <a:latin typeface="Cambria Math"/>
                                    </a:rPr>
                                    <m:t>+</m:t>
                                  </m:r>
                                  <m:sSub>
                                    <m:sSubPr>
                                      <m:ctrlPr>
                                        <a:rPr lang="de-DE" sz="1800" i="1">
                                          <a:latin typeface="Cambria Math"/>
                                        </a:rPr>
                                      </m:ctrlPr>
                                    </m:sSubPr>
                                    <m:e>
                                      <m:r>
                                        <m:rPr>
                                          <m:sty m:val="p"/>
                                        </m:rPr>
                                        <a:rPr lang="de-DE" sz="1800">
                                          <a:latin typeface="Cambria Math"/>
                                        </a:rPr>
                                        <m:t>I</m:t>
                                      </m:r>
                                    </m:e>
                                    <m:sub>
                                      <m:r>
                                        <a:rPr lang="de-DE" sz="1800">
                                          <a:latin typeface="Cambria Math"/>
                                        </a:rPr>
                                        <m:t>3</m:t>
                                      </m:r>
                                    </m:sub>
                                  </m:sSub>
                                  <m:r>
                                    <a:rPr lang="de-DE" sz="1800" i="1">
                                      <a:latin typeface="Cambria Math"/>
                                    </a:rPr>
                                    <m:t>)</m:t>
                                  </m:r>
                                </m:num>
                                <m:den>
                                  <m:r>
                                    <a:rPr lang="de-DE" sz="1800">
                                      <a:latin typeface="Cambria Math"/>
                                    </a:rPr>
                                    <m:t>2</m:t>
                                  </m:r>
                                </m:den>
                              </m:f>
                            </m:oMath>
                          </m:oMathPara>
                        </a14:m>
                        <a:endParaRPr lang="de-DE" sz="1800" dirty="0"/>
                      </a:p>
                    </p:txBody>
                  </p:sp>
                </mc:Choice>
                <mc:Fallback>
                  <p:sp>
                    <p:nvSpPr>
                      <p:cNvPr id="28" name="Textfeld 27"/>
                      <p:cNvSpPr txBox="1">
                        <a:spLocks noRot="1" noChangeAspect="1" noMove="1" noResize="1" noEditPoints="1" noAdjustHandles="1" noChangeArrowheads="1" noChangeShapeType="1" noTextEdit="1"/>
                      </p:cNvSpPr>
                      <p:nvPr/>
                    </p:nvSpPr>
                    <p:spPr>
                      <a:xfrm>
                        <a:off x="2658672" y="2669721"/>
                        <a:ext cx="3666270" cy="618118"/>
                      </a:xfrm>
                      <a:prstGeom prst="rect">
                        <a:avLst/>
                      </a:prstGeom>
                      <a:blipFill rotWithShape="1">
                        <a:blip r:embed="rId7"/>
                        <a:stretch>
                          <a:fillRect/>
                        </a:stretch>
                      </a:blipFill>
                    </p:spPr>
                    <p:txBody>
                      <a:bodyPr/>
                      <a:lstStyle/>
                      <a:p>
                        <a:r>
                          <a:rPr lang="de-DE">
                            <a:noFill/>
                          </a:rPr>
                          <a:t> </a:t>
                        </a:r>
                      </a:p>
                    </p:txBody>
                  </p:sp>
                </mc:Fallback>
              </mc:AlternateContent>
              <p:sp>
                <p:nvSpPr>
                  <p:cNvPr id="29" name="Textfeld 28"/>
                  <p:cNvSpPr txBox="1"/>
                  <p:nvPr/>
                </p:nvSpPr>
                <p:spPr>
                  <a:xfrm>
                    <a:off x="4308718" y="1806912"/>
                    <a:ext cx="722393" cy="369332"/>
                  </a:xfrm>
                  <a:prstGeom prst="rect">
                    <a:avLst/>
                  </a:prstGeom>
                  <a:noFill/>
                </p:spPr>
                <p:txBody>
                  <a:bodyPr wrap="square" rtlCol="0">
                    <a:spAutoFit/>
                  </a:bodyPr>
                  <a:lstStyle/>
                  <a:p>
                    <a:r>
                      <a:rPr lang="de-DE" sz="1800" dirty="0" err="1"/>
                      <a:t>f</a:t>
                    </a:r>
                    <a:r>
                      <a:rPr lang="de-DE" sz="1800" dirty="0" err="1" smtClean="0"/>
                      <a:t>ar</a:t>
                    </a:r>
                    <a:endParaRPr lang="de-DE" sz="1800" dirty="0"/>
                  </a:p>
                </p:txBody>
              </p:sp>
              <p:sp>
                <p:nvSpPr>
                  <p:cNvPr id="30" name="Textfeld 29"/>
                  <p:cNvSpPr txBox="1"/>
                  <p:nvPr/>
                </p:nvSpPr>
                <p:spPr>
                  <a:xfrm>
                    <a:off x="5365846" y="1806912"/>
                    <a:ext cx="849085" cy="369332"/>
                  </a:xfrm>
                  <a:prstGeom prst="rect">
                    <a:avLst/>
                  </a:prstGeom>
                  <a:noFill/>
                </p:spPr>
                <p:txBody>
                  <a:bodyPr wrap="square" rtlCol="0">
                    <a:spAutoFit/>
                  </a:bodyPr>
                  <a:lstStyle/>
                  <a:p>
                    <a:r>
                      <a:rPr lang="de-DE" sz="1800" dirty="0" err="1" smtClean="0"/>
                      <a:t>near</a:t>
                    </a:r>
                    <a:endParaRPr lang="de-DE" sz="1800" dirty="0"/>
                  </a:p>
                </p:txBody>
              </p:sp>
            </p:grpSp>
            <p:cxnSp>
              <p:nvCxnSpPr>
                <p:cNvPr id="27" name="Gerade Verbindung mit Pfeil 26"/>
                <p:cNvCxnSpPr/>
                <p:nvPr/>
              </p:nvCxnSpPr>
              <p:spPr bwMode="auto">
                <a:xfrm flipH="1">
                  <a:off x="4571946" y="2176244"/>
                  <a:ext cx="1" cy="336675"/>
                </a:xfrm>
                <a:prstGeom prst="straightConnector1">
                  <a:avLst/>
                </a:prstGeom>
                <a:solidFill>
                  <a:schemeClr val="bg1"/>
                </a:solidFill>
                <a:ln w="38100" cap="flat" cmpd="sng" algn="ctr">
                  <a:solidFill>
                    <a:srgbClr val="FF0000"/>
                  </a:solidFill>
                  <a:prstDash val="solid"/>
                  <a:round/>
                  <a:headEnd type="none" w="med" len="med"/>
                  <a:tailEnd type="arrow"/>
                </a:ln>
                <a:effectLst/>
              </p:spPr>
            </p:cxnSp>
          </p:grpSp>
          <p:cxnSp>
            <p:nvCxnSpPr>
              <p:cNvPr id="24" name="Gerade Verbindung mit Pfeil 23"/>
              <p:cNvCxnSpPr/>
              <p:nvPr/>
            </p:nvCxnSpPr>
            <p:spPr bwMode="auto">
              <a:xfrm flipH="1">
                <a:off x="3516032" y="2344581"/>
                <a:ext cx="1" cy="336675"/>
              </a:xfrm>
              <a:prstGeom prst="straightConnector1">
                <a:avLst/>
              </a:prstGeom>
              <a:solidFill>
                <a:schemeClr val="bg1"/>
              </a:solidFill>
              <a:ln w="38100" cap="flat" cmpd="sng" algn="ctr">
                <a:solidFill>
                  <a:srgbClr val="FF0000"/>
                </a:solidFill>
                <a:prstDash val="solid"/>
                <a:round/>
                <a:headEnd type="none" w="med" len="med"/>
                <a:tailEnd type="arrow"/>
              </a:ln>
              <a:effectLst/>
            </p:spPr>
          </p:cxnSp>
        </p:grpSp>
        <p:sp>
          <p:nvSpPr>
            <p:cNvPr id="22" name="Rechteck 21"/>
            <p:cNvSpPr/>
            <p:nvPr/>
          </p:nvSpPr>
          <p:spPr>
            <a:xfrm>
              <a:off x="473682" y="2528900"/>
              <a:ext cx="3774282" cy="653701"/>
            </a:xfrm>
            <a:prstGeom prst="rect">
              <a:avLst/>
            </a:prstGeom>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grpSp>
      <p:sp>
        <p:nvSpPr>
          <p:cNvPr id="3" name="Textfeld 2"/>
          <p:cNvSpPr txBox="1"/>
          <p:nvPr/>
        </p:nvSpPr>
        <p:spPr>
          <a:xfrm>
            <a:off x="6948264" y="5446965"/>
            <a:ext cx="2121390" cy="646331"/>
          </a:xfrm>
          <a:prstGeom prst="rect">
            <a:avLst/>
          </a:prstGeom>
          <a:solidFill>
            <a:schemeClr val="bg1"/>
          </a:solidFill>
        </p:spPr>
        <p:txBody>
          <a:bodyPr wrap="square" rtlCol="0">
            <a:spAutoFit/>
          </a:bodyPr>
          <a:lstStyle/>
          <a:p>
            <a:pPr algn="ctr"/>
            <a:r>
              <a:rPr lang="de-DE" sz="1800" dirty="0" err="1" smtClean="0"/>
              <a:t>Near</a:t>
            </a:r>
            <a:r>
              <a:rPr lang="de-DE" sz="1800" dirty="0" smtClean="0"/>
              <a:t> Gates </a:t>
            </a:r>
            <a:r>
              <a:rPr lang="de-DE" sz="1800" dirty="0" err="1" smtClean="0"/>
              <a:t>are</a:t>
            </a:r>
            <a:r>
              <a:rPr lang="de-DE" sz="1800" dirty="0" smtClean="0"/>
              <a:t> </a:t>
            </a:r>
            <a:r>
              <a:rPr lang="de-DE" sz="1800" dirty="0" err="1" smtClean="0"/>
              <a:t>dominating</a:t>
            </a:r>
            <a:endParaRPr lang="de-DE" sz="1800" dirty="0"/>
          </a:p>
        </p:txBody>
      </p:sp>
    </p:spTree>
    <p:extLst>
      <p:ext uri="{BB962C8B-B14F-4D97-AF65-F5344CB8AC3E}">
        <p14:creationId xmlns:p14="http://schemas.microsoft.com/office/powerpoint/2010/main" val="751773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19</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a:t>Source-Gate</a:t>
            </a:r>
            <a:r>
              <a:rPr lang="en-US" sz="2400" dirty="0"/>
              <a:t> effect </a:t>
            </a:r>
            <a:r>
              <a:rPr lang="en-US" sz="2400" dirty="0"/>
              <a:t>(far - near)</a:t>
            </a:r>
            <a:endParaRPr lang="en-US" sz="2400" dirty="0" smtClean="0"/>
          </a:p>
        </p:txBody>
      </p:sp>
      <mc:AlternateContent xmlns:mc="http://schemas.openxmlformats.org/markup-compatibility/2006" xmlns:a14="http://schemas.microsoft.com/office/drawing/2010/main">
        <mc:Choice Requires="a14">
          <p:graphicFrame>
            <p:nvGraphicFramePr>
              <p:cNvPr id="3" name="Tabelle 2"/>
              <p:cNvGraphicFramePr>
                <a:graphicFrameLocks noGrp="1"/>
              </p:cNvGraphicFramePr>
              <p:nvPr>
                <p:extLst>
                  <p:ext uri="{D42A27DB-BD31-4B8C-83A1-F6EECF244321}">
                    <p14:modId xmlns:p14="http://schemas.microsoft.com/office/powerpoint/2010/main" val="975350426"/>
                  </p:ext>
                </p:extLst>
              </p:nvPr>
            </p:nvGraphicFramePr>
            <p:xfrm>
              <a:off x="781843" y="1690011"/>
              <a:ext cx="7513071" cy="3712020"/>
            </p:xfrm>
            <a:graphic>
              <a:graphicData uri="http://schemas.openxmlformats.org/drawingml/2006/table">
                <a:tbl>
                  <a:tblPr>
                    <a:tableStyleId>{ED083AE6-46FA-4A59-8FB0-9F97EB10719F}</a:tableStyleId>
                  </a:tblPr>
                  <a:tblGrid>
                    <a:gridCol w="3724969"/>
                    <a:gridCol w="1885824"/>
                    <a:gridCol w="1902278"/>
                  </a:tblGrid>
                  <a:tr h="190500">
                    <a:tc>
                      <a:txBody>
                        <a:bodyPr/>
                        <a:lstStyle/>
                        <a:p>
                          <a:pPr algn="ctr" fontAlgn="b">
                            <a:lnSpc>
                              <a:spcPct val="100000"/>
                            </a:lnSpc>
                            <a:spcAft>
                              <a:spcPts val="1800"/>
                            </a:spcAft>
                          </a:pPr>
                          <a14:m>
                            <m:oMath xmlns:m="http://schemas.openxmlformats.org/officeDocument/2006/math">
                              <m:r>
                                <a:rPr lang="de-DE" sz="1800" b="0" i="1" smtClean="0">
                                  <a:latin typeface="Cambria Math"/>
                                </a:rPr>
                                <m:t>𝛥</m:t>
                              </m:r>
                              <m:sSub>
                                <m:sSubPr>
                                  <m:ctrlPr>
                                    <a:rPr lang="de-DE" sz="1800" b="0" i="1" smtClean="0">
                                      <a:latin typeface="Cambria Math"/>
                                    </a:rPr>
                                  </m:ctrlPr>
                                </m:sSubPr>
                                <m:e>
                                  <m:r>
                                    <a:rPr lang="de-DE" sz="1800" b="0" i="1" smtClean="0">
                                      <a:latin typeface="Cambria Math"/>
                                    </a:rPr>
                                    <m:t>𝐼</m:t>
                                  </m:r>
                                </m:e>
                                <m:sub>
                                  <m:r>
                                    <a:rPr lang="de-DE" sz="1800" b="0" i="1" smtClean="0">
                                      <a:latin typeface="Cambria Math"/>
                                    </a:rPr>
                                    <m:t>𝑓𝑎𝑟</m:t>
                                  </m:r>
                                  <m:r>
                                    <a:rPr lang="de-DE" sz="1800" b="0" i="1" smtClean="0">
                                      <a:latin typeface="Cambria Math"/>
                                    </a:rPr>
                                    <m:t>−</m:t>
                                  </m:r>
                                  <m:r>
                                    <a:rPr lang="de-DE" sz="1800" b="0" i="1" smtClean="0">
                                      <a:latin typeface="Cambria Math"/>
                                    </a:rPr>
                                    <m:t>𝑛𝑒𝑎𝑟</m:t>
                                  </m:r>
                                </m:sub>
                              </m:sSub>
                            </m:oMath>
                          </a14:m>
                          <a:r>
                            <a:rPr lang="de-DE" sz="1800" u="none" strike="noStrike" dirty="0" smtClean="0">
                              <a:effectLst/>
                              <a:latin typeface="+mn-lt"/>
                            </a:rPr>
                            <a:t> </a:t>
                          </a:r>
                          <a:r>
                            <a:rPr lang="de-DE" sz="1800" u="none" strike="noStrike" dirty="0">
                              <a:effectLst/>
                              <a:latin typeface="+mn-lt"/>
                            </a:rPr>
                            <a:t>[</a:t>
                          </a:r>
                          <a:r>
                            <a:rPr lang="de-DE" sz="1800" u="none" strike="noStrike" dirty="0">
                              <a:effectLst/>
                            </a:rPr>
                            <a:t>µA</a:t>
                          </a:r>
                          <a:r>
                            <a:rPr lang="de-DE" sz="1800" u="none" strike="noStrike" dirty="0" smtClean="0">
                              <a:effectLst/>
                            </a:rPr>
                            <a:t>]</a:t>
                          </a:r>
                          <a:endParaRPr lang="de-DE" sz="1800" b="0" i="0" u="none" strike="noStrike" dirty="0">
                            <a:solidFill>
                              <a:srgbClr val="000000"/>
                            </a:solidFill>
                            <a:effectLst/>
                            <a:latin typeface="Calibri"/>
                          </a:endParaRPr>
                        </a:p>
                      </a:txBody>
                      <a:tcPr marL="9525" marR="9525" marT="9525" marB="0" anchor="b"/>
                    </a:tc>
                    <a:tc>
                      <a:txBody>
                        <a:bodyPr/>
                        <a:lstStyle/>
                        <a:p>
                          <a:pPr algn="ctr" fontAlgn="b">
                            <a:lnSpc>
                              <a:spcPct val="100000"/>
                            </a:lnSpc>
                            <a:spcAft>
                              <a:spcPts val="1800"/>
                            </a:spcAft>
                          </a:pPr>
                          <a:r>
                            <a:rPr lang="de-DE" sz="1800" u="none" strike="noStrike" dirty="0" smtClean="0">
                              <a:effectLst/>
                            </a:rPr>
                            <a:t>OF1</a:t>
                          </a:r>
                          <a:endParaRPr lang="de-DE" sz="1800" b="0" i="0" u="none" strike="noStrike" dirty="0">
                            <a:solidFill>
                              <a:srgbClr val="000000"/>
                            </a:solidFill>
                            <a:effectLst/>
                            <a:latin typeface="Calibri"/>
                          </a:endParaRPr>
                        </a:p>
                      </a:txBody>
                      <a:tcPr marL="9525" marR="9525" marT="9525" marB="0" anchor="b"/>
                    </a:tc>
                    <a:tc>
                      <a:txBody>
                        <a:bodyPr/>
                        <a:lstStyle/>
                        <a:p>
                          <a:pPr algn="ctr" fontAlgn="b">
                            <a:lnSpc>
                              <a:spcPct val="100000"/>
                            </a:lnSpc>
                            <a:spcAft>
                              <a:spcPts val="1800"/>
                            </a:spcAft>
                          </a:pPr>
                          <a:r>
                            <a:rPr lang="de-DE" sz="1800" u="none" strike="noStrike" dirty="0" smtClean="0">
                              <a:effectLst/>
                            </a:rPr>
                            <a:t>OF2</a:t>
                          </a:r>
                          <a:endParaRPr lang="de-DE" sz="1800" b="0" i="0" u="none" strike="noStrike" dirty="0">
                            <a:solidFill>
                              <a:srgbClr val="000000"/>
                            </a:solidFill>
                            <a:effectLst/>
                            <a:latin typeface="Calibri"/>
                          </a:endParaRPr>
                        </a:p>
                      </a:txBody>
                      <a:tcPr marL="9525" marR="9525" marT="9525" marB="0" anchor="b"/>
                    </a:tc>
                  </a:tr>
                  <a:tr h="190500">
                    <a:tc>
                      <a:txBody>
                        <a:bodyPr/>
                        <a:lstStyle/>
                        <a:p>
                          <a:pPr algn="ctr" fontAlgn="b"/>
                          <a:r>
                            <a:rPr lang="de-DE" sz="1800" u="none" strike="noStrike" dirty="0">
                              <a:effectLst/>
                            </a:rPr>
                            <a:t>switcher1 gaterow1</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r>
                  <a:tr h="190500">
                    <a:tc>
                      <a:txBody>
                        <a:bodyPr/>
                        <a:lstStyle/>
                        <a:p>
                          <a:pPr algn="ctr" fontAlgn="b"/>
                          <a:r>
                            <a:rPr lang="de-DE" sz="1800" u="none" strike="noStrike" dirty="0">
                              <a:effectLst/>
                            </a:rPr>
                            <a:t>switcher1 gaterow2</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a:effectLst/>
                            </a:rPr>
                            <a:t>1</a:t>
                          </a:r>
                          <a:endParaRPr lang="de-DE" sz="1800" b="0" i="0" u="none" strike="noStrike">
                            <a:solidFill>
                              <a:srgbClr val="000000"/>
                            </a:solidFill>
                            <a:effectLst/>
                            <a:latin typeface="Calibri"/>
                          </a:endParaRPr>
                        </a:p>
                      </a:txBody>
                      <a:tcPr marL="9525" marR="9525" marT="9525" marB="0" anchor="b">
                        <a:solidFill>
                          <a:srgbClr val="59ADFD"/>
                        </a:solidFill>
                      </a:tcPr>
                    </a:tc>
                  </a:tr>
                  <a:tr h="190500">
                    <a:tc>
                      <a:txBody>
                        <a:bodyPr/>
                        <a:lstStyle/>
                        <a:p>
                          <a:pPr algn="ctr" fontAlgn="b"/>
                          <a:r>
                            <a:rPr lang="de-DE" sz="1800" u="none" strike="noStrike">
                              <a:effectLst/>
                            </a:rPr>
                            <a:t>switcher2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4</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a:effectLst/>
                            </a:rPr>
                            <a:t>4</a:t>
                          </a:r>
                          <a:endParaRPr lang="de-DE" sz="1800" b="0" i="0" u="none" strike="noStrike">
                            <a:solidFill>
                              <a:srgbClr val="000000"/>
                            </a:solidFill>
                            <a:effectLst/>
                            <a:latin typeface="Calibri"/>
                          </a:endParaRPr>
                        </a:p>
                      </a:txBody>
                      <a:tcPr marL="9525" marR="9525" marT="9525" marB="0" anchor="b">
                        <a:solidFill>
                          <a:srgbClr val="59ADFD"/>
                        </a:solidFill>
                      </a:tcPr>
                    </a:tc>
                  </a:tr>
                  <a:tr h="190500">
                    <a:tc>
                      <a:txBody>
                        <a:bodyPr/>
                        <a:lstStyle/>
                        <a:p>
                          <a:pPr algn="ctr" fontAlgn="b"/>
                          <a:r>
                            <a:rPr lang="de-DE" sz="1800" u="none" strike="noStrike">
                              <a:effectLst/>
                            </a:rPr>
                            <a:t>switcher2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3</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dirty="0">
                              <a:effectLst/>
                            </a:rPr>
                            <a:t>3</a:t>
                          </a:r>
                          <a:endParaRPr lang="de-DE" sz="1800" b="0" i="0" u="none" strike="noStrike" dirty="0">
                            <a:solidFill>
                              <a:srgbClr val="000000"/>
                            </a:solidFill>
                            <a:effectLst/>
                            <a:latin typeface="Calibri"/>
                          </a:endParaRPr>
                        </a:p>
                      </a:txBody>
                      <a:tcPr marL="9525" marR="9525" marT="9525" marB="0" anchor="b">
                        <a:solidFill>
                          <a:srgbClr val="59ADFD"/>
                        </a:solidFill>
                      </a:tcPr>
                    </a:tc>
                  </a:tr>
                  <a:tr h="190500">
                    <a:tc>
                      <a:txBody>
                        <a:bodyPr/>
                        <a:lstStyle/>
                        <a:p>
                          <a:pPr algn="ctr" fontAlgn="b"/>
                          <a:r>
                            <a:rPr lang="de-DE" sz="1800" u="none" strike="noStrike" dirty="0">
                              <a:effectLst/>
                            </a:rPr>
                            <a:t>switcher3 gaterow1</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r>
                  <a:tr h="190500">
                    <a:tc>
                      <a:txBody>
                        <a:bodyPr/>
                        <a:lstStyle/>
                        <a:p>
                          <a:pPr algn="ctr" fontAlgn="b"/>
                          <a:r>
                            <a:rPr lang="de-DE" sz="1800" u="none" strike="noStrike">
                              <a:effectLst/>
                            </a:rPr>
                            <a:t>switcher3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1</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a:effectLst/>
                            </a:rPr>
                            <a:t>0</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switcher4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solidFill>
                                <a:schemeClr val="tx1"/>
                              </a:solidFill>
                              <a:effectLst/>
                            </a:rPr>
                            <a:t>-3</a:t>
                          </a:r>
                          <a:endParaRPr lang="de-DE" sz="1800" b="0" i="0" u="none" strike="noStrike" dirty="0">
                            <a:solidFill>
                              <a:schemeClr val="tx1"/>
                            </a:solidFill>
                            <a:effectLst/>
                            <a:latin typeface="Calibri"/>
                          </a:endParaRPr>
                        </a:p>
                      </a:txBody>
                      <a:tcPr marL="9525" marR="9525" marT="9525" marB="0" anchor="b">
                        <a:solidFill>
                          <a:srgbClr val="FC6985"/>
                        </a:solidFill>
                      </a:tcPr>
                    </a:tc>
                    <a:tc>
                      <a:txBody>
                        <a:bodyPr/>
                        <a:lstStyle/>
                        <a:p>
                          <a:pPr algn="ctr" fontAlgn="b"/>
                          <a:r>
                            <a:rPr lang="de-DE" sz="1800" u="none" strike="noStrike" dirty="0">
                              <a:effectLst/>
                            </a:rPr>
                            <a:t>-6</a:t>
                          </a:r>
                          <a:endParaRPr lang="de-DE" sz="1800" b="0" i="0" u="none" strike="noStrike" dirty="0">
                            <a:solidFill>
                              <a:srgbClr val="000000"/>
                            </a:solidFill>
                            <a:effectLst/>
                            <a:latin typeface="Calibri"/>
                          </a:endParaRPr>
                        </a:p>
                      </a:txBody>
                      <a:tcPr marL="9525" marR="9525" marT="9525" marB="0" anchor="b">
                        <a:solidFill>
                          <a:srgbClr val="FC6985"/>
                        </a:solidFill>
                      </a:tcPr>
                    </a:tc>
                  </a:tr>
                  <a:tr h="190500">
                    <a:tc>
                      <a:txBody>
                        <a:bodyPr/>
                        <a:lstStyle/>
                        <a:p>
                          <a:pPr algn="ctr" fontAlgn="b"/>
                          <a:r>
                            <a:rPr lang="de-DE" sz="1800" u="none" strike="noStrike">
                              <a:effectLst/>
                            </a:rPr>
                            <a:t>switcher4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r>
                  <a:tr h="190500">
                    <a:tc>
                      <a:txBody>
                        <a:bodyPr/>
                        <a:lstStyle/>
                        <a:p>
                          <a:pPr algn="ctr" fontAlgn="b"/>
                          <a:r>
                            <a:rPr lang="de-DE" sz="1800" u="none" strike="noStrike">
                              <a:effectLst/>
                            </a:rPr>
                            <a:t>switcher5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4</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dirty="0">
                              <a:effectLst/>
                            </a:rPr>
                            <a:t>3</a:t>
                          </a:r>
                          <a:endParaRPr lang="de-DE" sz="1800" b="0" i="0" u="none" strike="noStrike" dirty="0">
                            <a:solidFill>
                              <a:srgbClr val="000000"/>
                            </a:solidFill>
                            <a:effectLst/>
                            <a:latin typeface="Calibri"/>
                          </a:endParaRPr>
                        </a:p>
                      </a:txBody>
                      <a:tcPr marL="9525" marR="9525" marT="9525" marB="0" anchor="b">
                        <a:solidFill>
                          <a:srgbClr val="59ADFD"/>
                        </a:solidFill>
                      </a:tcPr>
                    </a:tc>
                  </a:tr>
                  <a:tr h="190500">
                    <a:tc>
                      <a:txBody>
                        <a:bodyPr/>
                        <a:lstStyle/>
                        <a:p>
                          <a:pPr algn="ctr" fontAlgn="b"/>
                          <a:r>
                            <a:rPr lang="de-DE" sz="1800" u="none" strike="noStrike">
                              <a:effectLst/>
                            </a:rPr>
                            <a:t>switcher5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1</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r>
                  <a:tr h="190500">
                    <a:tc>
                      <a:txBody>
                        <a:bodyPr/>
                        <a:lstStyle/>
                        <a:p>
                          <a:pPr algn="ctr" fontAlgn="b"/>
                          <a:r>
                            <a:rPr lang="de-DE" sz="1800" u="none" strike="noStrike">
                              <a:effectLst/>
                            </a:rPr>
                            <a:t>switcher6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0</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0</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dirty="0">
                              <a:effectLst/>
                            </a:rPr>
                            <a:t>switcher6 gaterow2</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r>
                </a:tbl>
              </a:graphicData>
            </a:graphic>
          </p:graphicFrame>
        </mc:Choice>
        <mc:Fallback xmlns="">
          <p:graphicFrame>
            <p:nvGraphicFramePr>
              <p:cNvPr id="3" name="Tabelle 2"/>
              <p:cNvGraphicFramePr>
                <a:graphicFrameLocks noGrp="1"/>
              </p:cNvGraphicFramePr>
              <p:nvPr>
                <p:extLst>
                  <p:ext uri="{D42A27DB-BD31-4B8C-83A1-F6EECF244321}">
                    <p14:modId xmlns:p14="http://schemas.microsoft.com/office/powerpoint/2010/main" val="975350426"/>
                  </p:ext>
                </p:extLst>
              </p:nvPr>
            </p:nvGraphicFramePr>
            <p:xfrm>
              <a:off x="781843" y="1690011"/>
              <a:ext cx="7513071" cy="3715957"/>
            </p:xfrm>
            <a:graphic>
              <a:graphicData uri="http://schemas.openxmlformats.org/drawingml/2006/table">
                <a:tbl>
                  <a:tblPr>
                    <a:tableStyleId>{ED083AE6-46FA-4A59-8FB0-9F97EB10719F}</a:tableStyleId>
                  </a:tblPr>
                  <a:tblGrid>
                    <a:gridCol w="3724969"/>
                    <a:gridCol w="1885824"/>
                    <a:gridCol w="1902278"/>
                  </a:tblGrid>
                  <a:tr h="309817">
                    <a:tc>
                      <a:txBody>
                        <a:bodyPr/>
                        <a:lstStyle/>
                        <a:p>
                          <a:endParaRPr lang="de-DE"/>
                        </a:p>
                      </a:txBody>
                      <a:tcPr marL="9525" marR="9525" marT="9525" marB="0" anchor="b">
                        <a:blipFill rotWithShape="1">
                          <a:blip r:embed="rId6"/>
                          <a:stretch>
                            <a:fillRect t="-19608" r="-101800" b="-1139216"/>
                          </a:stretch>
                        </a:blipFill>
                      </a:tcPr>
                    </a:tc>
                    <a:tc>
                      <a:txBody>
                        <a:bodyPr/>
                        <a:lstStyle/>
                        <a:p>
                          <a:pPr algn="ctr" fontAlgn="b">
                            <a:lnSpc>
                              <a:spcPct val="100000"/>
                            </a:lnSpc>
                            <a:spcAft>
                              <a:spcPts val="1800"/>
                            </a:spcAft>
                          </a:pPr>
                          <a:r>
                            <a:rPr lang="de-DE" sz="1800" u="none" strike="noStrike" dirty="0" smtClean="0">
                              <a:effectLst/>
                            </a:rPr>
                            <a:t>OF1</a:t>
                          </a:r>
                          <a:endParaRPr lang="de-DE" sz="1800" b="0" i="0" u="none" strike="noStrike" dirty="0">
                            <a:solidFill>
                              <a:srgbClr val="000000"/>
                            </a:solidFill>
                            <a:effectLst/>
                            <a:latin typeface="Calibri"/>
                          </a:endParaRPr>
                        </a:p>
                      </a:txBody>
                      <a:tcPr marL="9525" marR="9525" marT="9525" marB="0" anchor="b"/>
                    </a:tc>
                    <a:tc>
                      <a:txBody>
                        <a:bodyPr/>
                        <a:lstStyle/>
                        <a:p>
                          <a:pPr algn="ctr" fontAlgn="b">
                            <a:lnSpc>
                              <a:spcPct val="100000"/>
                            </a:lnSpc>
                            <a:spcAft>
                              <a:spcPts val="1800"/>
                            </a:spcAft>
                          </a:pPr>
                          <a:r>
                            <a:rPr lang="de-DE" sz="1800" u="none" strike="noStrike" dirty="0" smtClean="0">
                              <a:effectLst/>
                            </a:rPr>
                            <a:t>OF2</a:t>
                          </a:r>
                          <a:endParaRPr lang="de-DE" sz="1800" b="0" i="0" u="none" strike="noStrike" dirty="0">
                            <a:solidFill>
                              <a:srgbClr val="000000"/>
                            </a:solidFill>
                            <a:effectLst/>
                            <a:latin typeface="Calibri"/>
                          </a:endParaRPr>
                        </a:p>
                      </a:txBody>
                      <a:tcPr marL="9525" marR="9525" marT="9525" marB="0" anchor="b"/>
                    </a:tc>
                  </a:tr>
                  <a:tr h="283845">
                    <a:tc>
                      <a:txBody>
                        <a:bodyPr/>
                        <a:lstStyle/>
                        <a:p>
                          <a:pPr algn="ctr" fontAlgn="b"/>
                          <a:r>
                            <a:rPr lang="de-DE" sz="1800" u="none" strike="noStrike" dirty="0">
                              <a:effectLst/>
                            </a:rPr>
                            <a:t>switcher1 gaterow1</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r>
                  <a:tr h="283845">
                    <a:tc>
                      <a:txBody>
                        <a:bodyPr/>
                        <a:lstStyle/>
                        <a:p>
                          <a:pPr algn="ctr" fontAlgn="b"/>
                          <a:r>
                            <a:rPr lang="de-DE" sz="1800" u="none" strike="noStrike" dirty="0">
                              <a:effectLst/>
                            </a:rPr>
                            <a:t>switcher1 gaterow2</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a:effectLst/>
                            </a:rPr>
                            <a:t>1</a:t>
                          </a:r>
                          <a:endParaRPr lang="de-DE" sz="1800" b="0" i="0" u="none" strike="noStrike">
                            <a:solidFill>
                              <a:srgbClr val="000000"/>
                            </a:solidFill>
                            <a:effectLst/>
                            <a:latin typeface="Calibri"/>
                          </a:endParaRPr>
                        </a:p>
                      </a:txBody>
                      <a:tcPr marL="9525" marR="9525" marT="9525" marB="0" anchor="b">
                        <a:solidFill>
                          <a:srgbClr val="59ADFD"/>
                        </a:solidFill>
                      </a:tcPr>
                    </a:tc>
                  </a:tr>
                  <a:tr h="283845">
                    <a:tc>
                      <a:txBody>
                        <a:bodyPr/>
                        <a:lstStyle/>
                        <a:p>
                          <a:pPr algn="ctr" fontAlgn="b"/>
                          <a:r>
                            <a:rPr lang="de-DE" sz="1800" u="none" strike="noStrike">
                              <a:effectLst/>
                            </a:rPr>
                            <a:t>switcher2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4</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a:effectLst/>
                            </a:rPr>
                            <a:t>4</a:t>
                          </a:r>
                          <a:endParaRPr lang="de-DE" sz="1800" b="0" i="0" u="none" strike="noStrike">
                            <a:solidFill>
                              <a:srgbClr val="000000"/>
                            </a:solidFill>
                            <a:effectLst/>
                            <a:latin typeface="Calibri"/>
                          </a:endParaRPr>
                        </a:p>
                      </a:txBody>
                      <a:tcPr marL="9525" marR="9525" marT="9525" marB="0" anchor="b">
                        <a:solidFill>
                          <a:srgbClr val="59ADFD"/>
                        </a:solidFill>
                      </a:tcPr>
                    </a:tc>
                  </a:tr>
                  <a:tr h="283845">
                    <a:tc>
                      <a:txBody>
                        <a:bodyPr/>
                        <a:lstStyle/>
                        <a:p>
                          <a:pPr algn="ctr" fontAlgn="b"/>
                          <a:r>
                            <a:rPr lang="de-DE" sz="1800" u="none" strike="noStrike">
                              <a:effectLst/>
                            </a:rPr>
                            <a:t>switcher2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3</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dirty="0">
                              <a:effectLst/>
                            </a:rPr>
                            <a:t>3</a:t>
                          </a:r>
                          <a:endParaRPr lang="de-DE" sz="1800" b="0" i="0" u="none" strike="noStrike" dirty="0">
                            <a:solidFill>
                              <a:srgbClr val="000000"/>
                            </a:solidFill>
                            <a:effectLst/>
                            <a:latin typeface="Calibri"/>
                          </a:endParaRPr>
                        </a:p>
                      </a:txBody>
                      <a:tcPr marL="9525" marR="9525" marT="9525" marB="0" anchor="b">
                        <a:solidFill>
                          <a:srgbClr val="59ADFD"/>
                        </a:solidFill>
                      </a:tcPr>
                    </a:tc>
                  </a:tr>
                  <a:tr h="283845">
                    <a:tc>
                      <a:txBody>
                        <a:bodyPr/>
                        <a:lstStyle/>
                        <a:p>
                          <a:pPr algn="ctr" fontAlgn="b"/>
                          <a:r>
                            <a:rPr lang="de-DE" sz="1800" u="none" strike="noStrike" dirty="0">
                              <a:effectLst/>
                            </a:rPr>
                            <a:t>switcher3 gaterow1</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r>
                  <a:tr h="283845">
                    <a:tc>
                      <a:txBody>
                        <a:bodyPr/>
                        <a:lstStyle/>
                        <a:p>
                          <a:pPr algn="ctr" fontAlgn="b"/>
                          <a:r>
                            <a:rPr lang="de-DE" sz="1800" u="none" strike="noStrike">
                              <a:effectLst/>
                            </a:rPr>
                            <a:t>switcher3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1</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a:effectLst/>
                            </a:rPr>
                            <a:t>0</a:t>
                          </a:r>
                          <a:endParaRPr lang="de-DE" sz="1800" b="0" i="0" u="none" strike="noStrike">
                            <a:solidFill>
                              <a:srgbClr val="000000"/>
                            </a:solidFill>
                            <a:effectLst/>
                            <a:latin typeface="Calibri"/>
                          </a:endParaRPr>
                        </a:p>
                      </a:txBody>
                      <a:tcPr marL="9525" marR="9525" marT="9525" marB="0" anchor="b"/>
                    </a:tc>
                  </a:tr>
                  <a:tr h="283845">
                    <a:tc>
                      <a:txBody>
                        <a:bodyPr/>
                        <a:lstStyle/>
                        <a:p>
                          <a:pPr algn="ctr" fontAlgn="b"/>
                          <a:r>
                            <a:rPr lang="de-DE" sz="1800" u="none" strike="noStrike">
                              <a:effectLst/>
                            </a:rPr>
                            <a:t>switcher4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solidFill>
                                <a:schemeClr val="tx1"/>
                              </a:solidFill>
                              <a:effectLst/>
                            </a:rPr>
                            <a:t>-3</a:t>
                          </a:r>
                          <a:endParaRPr lang="de-DE" sz="1800" b="0" i="0" u="none" strike="noStrike" dirty="0">
                            <a:solidFill>
                              <a:schemeClr val="tx1"/>
                            </a:solidFill>
                            <a:effectLst/>
                            <a:latin typeface="Calibri"/>
                          </a:endParaRPr>
                        </a:p>
                      </a:txBody>
                      <a:tcPr marL="9525" marR="9525" marT="9525" marB="0" anchor="b">
                        <a:solidFill>
                          <a:srgbClr val="FC6985"/>
                        </a:solidFill>
                      </a:tcPr>
                    </a:tc>
                    <a:tc>
                      <a:txBody>
                        <a:bodyPr/>
                        <a:lstStyle/>
                        <a:p>
                          <a:pPr algn="ctr" fontAlgn="b"/>
                          <a:r>
                            <a:rPr lang="de-DE" sz="1800" u="none" strike="noStrike" dirty="0">
                              <a:effectLst/>
                            </a:rPr>
                            <a:t>-6</a:t>
                          </a:r>
                          <a:endParaRPr lang="de-DE" sz="1800" b="0" i="0" u="none" strike="noStrike" dirty="0">
                            <a:solidFill>
                              <a:srgbClr val="000000"/>
                            </a:solidFill>
                            <a:effectLst/>
                            <a:latin typeface="Calibri"/>
                          </a:endParaRPr>
                        </a:p>
                      </a:txBody>
                      <a:tcPr marL="9525" marR="9525" marT="9525" marB="0" anchor="b">
                        <a:solidFill>
                          <a:srgbClr val="FC6985"/>
                        </a:solidFill>
                      </a:tcPr>
                    </a:tc>
                  </a:tr>
                  <a:tr h="283845">
                    <a:tc>
                      <a:txBody>
                        <a:bodyPr/>
                        <a:lstStyle/>
                        <a:p>
                          <a:pPr algn="ctr" fontAlgn="b"/>
                          <a:r>
                            <a:rPr lang="de-DE" sz="1800" u="none" strike="noStrike">
                              <a:effectLst/>
                            </a:rPr>
                            <a:t>switcher4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r>
                  <a:tr h="283845">
                    <a:tc>
                      <a:txBody>
                        <a:bodyPr/>
                        <a:lstStyle/>
                        <a:p>
                          <a:pPr algn="ctr" fontAlgn="b"/>
                          <a:r>
                            <a:rPr lang="de-DE" sz="1800" u="none" strike="noStrike">
                              <a:effectLst/>
                            </a:rPr>
                            <a:t>switcher5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4</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dirty="0">
                              <a:effectLst/>
                            </a:rPr>
                            <a:t>3</a:t>
                          </a:r>
                          <a:endParaRPr lang="de-DE" sz="1800" b="0" i="0" u="none" strike="noStrike" dirty="0">
                            <a:solidFill>
                              <a:srgbClr val="000000"/>
                            </a:solidFill>
                            <a:effectLst/>
                            <a:latin typeface="Calibri"/>
                          </a:endParaRPr>
                        </a:p>
                      </a:txBody>
                      <a:tcPr marL="9525" marR="9525" marT="9525" marB="0" anchor="b">
                        <a:solidFill>
                          <a:srgbClr val="59ADFD"/>
                        </a:solidFill>
                      </a:tcPr>
                    </a:tc>
                  </a:tr>
                  <a:tr h="283845">
                    <a:tc>
                      <a:txBody>
                        <a:bodyPr/>
                        <a:lstStyle/>
                        <a:p>
                          <a:pPr algn="ctr" fontAlgn="b"/>
                          <a:r>
                            <a:rPr lang="de-DE" sz="1800" u="none" strike="noStrike">
                              <a:effectLst/>
                            </a:rPr>
                            <a:t>switcher5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1</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r>
                  <a:tr h="283845">
                    <a:tc>
                      <a:txBody>
                        <a:bodyPr/>
                        <a:lstStyle/>
                        <a:p>
                          <a:pPr algn="ctr" fontAlgn="b"/>
                          <a:r>
                            <a:rPr lang="de-DE" sz="1800" u="none" strike="noStrike">
                              <a:effectLst/>
                            </a:rPr>
                            <a:t>switcher6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0</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0</a:t>
                          </a:r>
                          <a:endParaRPr lang="de-DE" sz="1800" b="0" i="0" u="none" strike="noStrike">
                            <a:solidFill>
                              <a:srgbClr val="000000"/>
                            </a:solidFill>
                            <a:effectLst/>
                            <a:latin typeface="Calibri"/>
                          </a:endParaRPr>
                        </a:p>
                      </a:txBody>
                      <a:tcPr marL="9525" marR="9525" marT="9525" marB="0" anchor="b"/>
                    </a:tc>
                  </a:tr>
                  <a:tr h="283845">
                    <a:tc>
                      <a:txBody>
                        <a:bodyPr/>
                        <a:lstStyle/>
                        <a:p>
                          <a:pPr algn="ctr" fontAlgn="b"/>
                          <a:r>
                            <a:rPr lang="de-DE" sz="1800" u="none" strike="noStrike" dirty="0">
                              <a:effectLst/>
                            </a:rPr>
                            <a:t>switcher6 gaterow2</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ct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r>
                </a:tbl>
              </a:graphicData>
            </a:graphic>
          </p:graphicFrame>
        </mc:Fallback>
      </mc:AlternateContent>
      <p:sp>
        <p:nvSpPr>
          <p:cNvPr id="7" name="Textfeld 6"/>
          <p:cNvSpPr txBox="1"/>
          <p:nvPr/>
        </p:nvSpPr>
        <p:spPr>
          <a:xfrm>
            <a:off x="1871700" y="5651956"/>
            <a:ext cx="5688632" cy="369332"/>
          </a:xfrm>
          <a:prstGeom prst="rect">
            <a:avLst/>
          </a:prstGeom>
          <a:noFill/>
        </p:spPr>
        <p:txBody>
          <a:bodyPr wrap="square" rtlCol="0">
            <a:spAutoFit/>
          </a:bodyPr>
          <a:lstStyle/>
          <a:p>
            <a:r>
              <a:rPr lang="de-DE" sz="1800" dirty="0" smtClean="0"/>
              <a:t>=&gt; </a:t>
            </a:r>
            <a:r>
              <a:rPr lang="de-DE" sz="1800" dirty="0" err="1"/>
              <a:t>m</a:t>
            </a:r>
            <a:r>
              <a:rPr lang="de-DE" sz="1800" dirty="0" err="1" smtClean="0"/>
              <a:t>ostly</a:t>
            </a:r>
            <a:r>
              <a:rPr lang="de-DE" sz="1800" dirty="0" smtClean="0"/>
              <a:t> </a:t>
            </a:r>
            <a:r>
              <a:rPr lang="de-DE" sz="1800" dirty="0" err="1" smtClean="0"/>
              <a:t>the</a:t>
            </a:r>
            <a:r>
              <a:rPr lang="de-DE" sz="1800" dirty="0" smtClean="0"/>
              <a:t> </a:t>
            </a:r>
            <a:r>
              <a:rPr lang="de-DE" sz="1800" dirty="0" err="1" smtClean="0"/>
              <a:t>near</a:t>
            </a:r>
            <a:r>
              <a:rPr lang="de-DE" sz="1800" dirty="0" smtClean="0"/>
              <a:t> Source-Gate </a:t>
            </a:r>
            <a:r>
              <a:rPr lang="de-DE" sz="1800" dirty="0" err="1" smtClean="0"/>
              <a:t>distances</a:t>
            </a:r>
            <a:r>
              <a:rPr lang="de-DE" sz="1800" dirty="0" smtClean="0"/>
              <a:t> </a:t>
            </a:r>
            <a:r>
              <a:rPr lang="de-DE" sz="1800" dirty="0" err="1" smtClean="0"/>
              <a:t>dominate</a:t>
            </a:r>
            <a:r>
              <a:rPr lang="de-DE" sz="1800" dirty="0" smtClean="0"/>
              <a:t> </a:t>
            </a:r>
            <a:endParaRPr lang="de-DE" sz="1800" dirty="0"/>
          </a:p>
        </p:txBody>
      </p:sp>
    </p:spTree>
    <p:extLst>
      <p:ext uri="{BB962C8B-B14F-4D97-AF65-F5344CB8AC3E}">
        <p14:creationId xmlns:p14="http://schemas.microsoft.com/office/powerpoint/2010/main" val="1948500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smtClean="0"/>
              <a:t>Wafer and chip layout</a:t>
            </a:r>
            <a:endParaRPr lang="en-US" sz="2400" dirty="0" smtClean="0"/>
          </a:p>
        </p:txBody>
      </p:sp>
      <p:grpSp>
        <p:nvGrpSpPr>
          <p:cNvPr id="2" name="Group 1"/>
          <p:cNvGrpSpPr/>
          <p:nvPr/>
        </p:nvGrpSpPr>
        <p:grpSpPr>
          <a:xfrm>
            <a:off x="670791" y="2392680"/>
            <a:ext cx="8262021" cy="4071938"/>
            <a:chOff x="670791" y="2179320"/>
            <a:chExt cx="8262021" cy="4071938"/>
          </a:xfrm>
        </p:grpSpPr>
        <p:pic>
          <p:nvPicPr>
            <p:cNvPr id="1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791" y="2179320"/>
              <a:ext cx="4992016" cy="407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2502" y="2407443"/>
              <a:ext cx="2690310" cy="3782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bgerundetes Rechteck 11"/>
            <p:cNvSpPr/>
            <p:nvPr/>
          </p:nvSpPr>
          <p:spPr>
            <a:xfrm>
              <a:off x="1593169" y="4344351"/>
              <a:ext cx="2996807" cy="571500"/>
            </a:xfrm>
            <a:prstGeom prst="roundRect">
              <a:avLst/>
            </a:prstGeom>
            <a:ln w="7620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 name="Pfeil nach rechts 6"/>
            <p:cNvSpPr/>
            <p:nvPr/>
          </p:nvSpPr>
          <p:spPr>
            <a:xfrm>
              <a:off x="4762500" y="4300536"/>
              <a:ext cx="1394460" cy="659130"/>
            </a:xfrm>
            <a:prstGeom prst="rightArrow">
              <a:avLst/>
            </a:prstGeom>
            <a:solidFill>
              <a:srgbClr val="FF0000"/>
            </a:solidFill>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sp>
        <p:nvSpPr>
          <p:cNvPr id="3" name="TextBox 2"/>
          <p:cNvSpPr txBox="1"/>
          <p:nvPr/>
        </p:nvSpPr>
        <p:spPr>
          <a:xfrm>
            <a:off x="1601642" y="1272540"/>
            <a:ext cx="6200736" cy="738664"/>
          </a:xfrm>
          <a:prstGeom prst="rect">
            <a:avLst/>
          </a:prstGeom>
          <a:noFill/>
        </p:spPr>
        <p:txBody>
          <a:bodyPr wrap="none" rtlCol="0">
            <a:spAutoFit/>
          </a:bodyPr>
          <a:lstStyle/>
          <a:p>
            <a:r>
              <a:rPr lang="en-US" dirty="0" smtClean="0"/>
              <a:t>The pilot run consists of three wafers from PXD-9-III (renamed PXD-9-6):</a:t>
            </a:r>
          </a:p>
          <a:p>
            <a:pPr marL="285750" indent="-285750">
              <a:buFont typeface="Arial" panose="020B0604020202020204" pitchFamily="34" charset="0"/>
              <a:buChar char="•"/>
            </a:pPr>
            <a:r>
              <a:rPr lang="en-US" dirty="0" smtClean="0"/>
              <a:t>W30 and W36 </a:t>
            </a:r>
            <a:r>
              <a:rPr lang="en-US" dirty="0" smtClean="0">
                <a:sym typeface="Wingdings" panose="05000000000000000000" pitchFamily="2" charset="2"/>
              </a:rPr>
              <a:t> currently undergoing further processing</a:t>
            </a:r>
          </a:p>
          <a:p>
            <a:pPr marL="285750" indent="-285750">
              <a:buFont typeface="Arial" panose="020B0604020202020204" pitchFamily="34" charset="0"/>
              <a:buChar char="•"/>
            </a:pPr>
            <a:r>
              <a:rPr lang="en-US" dirty="0" smtClean="0">
                <a:sym typeface="Wingdings" panose="05000000000000000000" pitchFamily="2" charset="2"/>
              </a:rPr>
              <a:t>W35  on hold to allow </a:t>
            </a:r>
            <a:r>
              <a:rPr lang="en-US" dirty="0">
                <a:sym typeface="Wingdings" panose="05000000000000000000" pitchFamily="2" charset="2"/>
              </a:rPr>
              <a:t>setup optimization and precision measurements </a:t>
            </a:r>
            <a:endParaRPr lang="en-US" dirty="0"/>
          </a:p>
        </p:txBody>
      </p:sp>
    </p:spTree>
    <p:extLst>
      <p:ext uri="{BB962C8B-B14F-4D97-AF65-F5344CB8AC3E}">
        <p14:creationId xmlns:p14="http://schemas.microsoft.com/office/powerpoint/2010/main" val="788013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20</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Tilt / Flip effect (odd - even)</a:t>
            </a:r>
          </a:p>
        </p:txBody>
      </p:sp>
      <p:grpSp>
        <p:nvGrpSpPr>
          <p:cNvPr id="46" name="Gruppieren 45"/>
          <p:cNvGrpSpPr/>
          <p:nvPr/>
        </p:nvGrpSpPr>
        <p:grpSpPr>
          <a:xfrm>
            <a:off x="385762" y="1110343"/>
            <a:ext cx="2961595" cy="5441292"/>
            <a:chOff x="385762" y="1110343"/>
            <a:chExt cx="2961595" cy="5441292"/>
          </a:xfrm>
        </p:grpSpPr>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091" y="1110343"/>
              <a:ext cx="1559935" cy="544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Gerade Verbindung 6"/>
            <p:cNvCxnSpPr/>
            <p:nvPr/>
          </p:nvCxnSpPr>
          <p:spPr bwMode="auto">
            <a:xfrm>
              <a:off x="385762" y="3830989"/>
              <a:ext cx="2169659" cy="1939"/>
            </a:xfrm>
            <a:prstGeom prst="line">
              <a:avLst/>
            </a:prstGeom>
            <a:solidFill>
              <a:schemeClr val="bg1"/>
            </a:solidFill>
            <a:ln w="76200" cap="flat" cmpd="sng" algn="ctr">
              <a:solidFill>
                <a:srgbClr val="FF0000"/>
              </a:solidFill>
              <a:prstDash val="solid"/>
              <a:round/>
              <a:headEnd type="none" w="med" len="med"/>
              <a:tailEnd type="none" w="med" len="med"/>
            </a:ln>
            <a:effectLst/>
          </p:spPr>
        </p:cxnSp>
        <p:sp>
          <p:nvSpPr>
            <p:cNvPr id="11" name="Nach unten gekrümmter Pfeil 10"/>
            <p:cNvSpPr/>
            <p:nvPr/>
          </p:nvSpPr>
          <p:spPr>
            <a:xfrm>
              <a:off x="2555421" y="3663417"/>
              <a:ext cx="791936" cy="391886"/>
            </a:xfrm>
            <a:prstGeom prst="curvedDownArrow">
              <a:avLst/>
            </a:prstGeom>
            <a:solidFill>
              <a:srgbClr val="FF0000"/>
            </a:solidFill>
            <a:ln>
              <a:solidFill>
                <a:schemeClr val="tx1"/>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grpSp>
      <p:cxnSp>
        <p:nvCxnSpPr>
          <p:cNvPr id="40" name="Gerade Verbindung 39"/>
          <p:cNvCxnSpPr/>
          <p:nvPr/>
        </p:nvCxnSpPr>
        <p:spPr bwMode="auto">
          <a:xfrm>
            <a:off x="4208962" y="2921587"/>
            <a:ext cx="16329" cy="3642498"/>
          </a:xfrm>
          <a:prstGeom prst="line">
            <a:avLst/>
          </a:prstGeom>
          <a:solidFill>
            <a:schemeClr val="bg1"/>
          </a:solidFill>
          <a:ln w="57150" cap="flat" cmpd="sng" algn="ctr">
            <a:solidFill>
              <a:schemeClr val="tx1"/>
            </a:solidFill>
            <a:prstDash val="solid"/>
            <a:round/>
            <a:headEnd type="none" w="med" len="med"/>
            <a:tailEnd type="none" w="med" len="med"/>
          </a:ln>
          <a:effectLst/>
        </p:spPr>
      </p:cxnSp>
      <p:cxnSp>
        <p:nvCxnSpPr>
          <p:cNvPr id="44" name="Gerade Verbindung 43"/>
          <p:cNvCxnSpPr/>
          <p:nvPr/>
        </p:nvCxnSpPr>
        <p:spPr bwMode="auto">
          <a:xfrm>
            <a:off x="4208962" y="2921587"/>
            <a:ext cx="4600303" cy="0"/>
          </a:xfrm>
          <a:prstGeom prst="line">
            <a:avLst/>
          </a:prstGeom>
          <a:solidFill>
            <a:schemeClr val="bg1"/>
          </a:solidFill>
          <a:ln w="57150" cap="flat" cmpd="sng" algn="ctr">
            <a:solidFill>
              <a:schemeClr val="tx1"/>
            </a:solidFill>
            <a:prstDash val="solid"/>
            <a:round/>
            <a:headEnd type="none" w="med" len="med"/>
            <a:tailEnd type="none" w="med" len="med"/>
          </a:ln>
          <a:effectLst/>
        </p:spPr>
      </p:cxnSp>
      <p:grpSp>
        <p:nvGrpSpPr>
          <p:cNvPr id="8" name="Gruppieren 7"/>
          <p:cNvGrpSpPr/>
          <p:nvPr/>
        </p:nvGrpSpPr>
        <p:grpSpPr>
          <a:xfrm>
            <a:off x="4349183" y="3207745"/>
            <a:ext cx="4872810" cy="3271838"/>
            <a:chOff x="4516823" y="3299185"/>
            <a:chExt cx="4872810" cy="3271838"/>
          </a:xfrm>
        </p:grpSpPr>
        <p:grpSp>
          <p:nvGrpSpPr>
            <p:cNvPr id="18" name="Gruppieren 17"/>
            <p:cNvGrpSpPr/>
            <p:nvPr/>
          </p:nvGrpSpPr>
          <p:grpSpPr>
            <a:xfrm>
              <a:off x="5205073" y="3299185"/>
              <a:ext cx="3188518" cy="3271838"/>
              <a:chOff x="4906835" y="1994126"/>
              <a:chExt cx="3188518" cy="3271838"/>
            </a:xfrm>
          </p:grpSpPr>
          <p:grpSp>
            <p:nvGrpSpPr>
              <p:cNvPr id="19" name="Gruppieren 18"/>
              <p:cNvGrpSpPr/>
              <p:nvPr/>
            </p:nvGrpSpPr>
            <p:grpSpPr>
              <a:xfrm>
                <a:off x="5167993" y="1994126"/>
                <a:ext cx="2927360" cy="3271838"/>
                <a:chOff x="5380257" y="1994126"/>
                <a:chExt cx="2927360" cy="3271838"/>
              </a:xfrm>
            </p:grpSpPr>
            <p:cxnSp>
              <p:nvCxnSpPr>
                <p:cNvPr id="24" name="Gerade Verbindung 23"/>
                <p:cNvCxnSpPr/>
                <p:nvPr/>
              </p:nvCxnSpPr>
              <p:spPr bwMode="auto">
                <a:xfrm>
                  <a:off x="5380257" y="4669188"/>
                  <a:ext cx="2927360" cy="11277"/>
                </a:xfrm>
                <a:prstGeom prst="line">
                  <a:avLst/>
                </a:prstGeom>
                <a:solidFill>
                  <a:schemeClr val="bg1"/>
                </a:solidFill>
                <a:ln w="38100" cap="flat" cmpd="sng" algn="ctr">
                  <a:solidFill>
                    <a:schemeClr val="tx1"/>
                  </a:solidFill>
                  <a:prstDash val="solid"/>
                  <a:round/>
                  <a:headEnd type="none" w="med" len="med"/>
                  <a:tailEnd type="none" w="med" len="med"/>
                </a:ln>
                <a:effectLst/>
              </p:spPr>
            </p:cxnSp>
            <p:grpSp>
              <p:nvGrpSpPr>
                <p:cNvPr id="26" name="Gruppieren 25"/>
                <p:cNvGrpSpPr/>
                <p:nvPr/>
              </p:nvGrpSpPr>
              <p:grpSpPr>
                <a:xfrm>
                  <a:off x="5380257" y="1994126"/>
                  <a:ext cx="2927360" cy="3271838"/>
                  <a:chOff x="5510881" y="1994126"/>
                  <a:chExt cx="2927360" cy="3271838"/>
                </a:xfrm>
              </p:grpSpPr>
              <p:grpSp>
                <p:nvGrpSpPr>
                  <p:cNvPr id="27" name="Gruppieren 26"/>
                  <p:cNvGrpSpPr/>
                  <p:nvPr/>
                </p:nvGrpSpPr>
                <p:grpSpPr>
                  <a:xfrm>
                    <a:off x="5510881" y="1994126"/>
                    <a:ext cx="2927360" cy="3271838"/>
                    <a:chOff x="5510881" y="1994126"/>
                    <a:chExt cx="2927360" cy="3271838"/>
                  </a:xfrm>
                </p:grpSpPr>
                <p:cxnSp>
                  <p:nvCxnSpPr>
                    <p:cNvPr id="32" name="Gerade Verbindung 31"/>
                    <p:cNvCxnSpPr/>
                    <p:nvPr/>
                  </p:nvCxnSpPr>
                  <p:spPr bwMode="auto">
                    <a:xfrm>
                      <a:off x="5870121" y="2000250"/>
                      <a:ext cx="0" cy="3265714"/>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3" name="Gerade Verbindung 32"/>
                    <p:cNvCxnSpPr/>
                    <p:nvPr/>
                  </p:nvCxnSpPr>
                  <p:spPr bwMode="auto">
                    <a:xfrm>
                      <a:off x="6536871" y="2000250"/>
                      <a:ext cx="0" cy="3265714"/>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4" name="Gerade Verbindung 33"/>
                    <p:cNvCxnSpPr/>
                    <p:nvPr/>
                  </p:nvCxnSpPr>
                  <p:spPr bwMode="auto">
                    <a:xfrm>
                      <a:off x="7222672" y="2000250"/>
                      <a:ext cx="0" cy="3265714"/>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5" name="Gerade Verbindung 34"/>
                    <p:cNvCxnSpPr/>
                    <p:nvPr/>
                  </p:nvCxnSpPr>
                  <p:spPr bwMode="auto">
                    <a:xfrm>
                      <a:off x="7933708" y="1994126"/>
                      <a:ext cx="0" cy="3271838"/>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6" name="Gerade Verbindung 35"/>
                    <p:cNvCxnSpPr/>
                    <p:nvPr/>
                  </p:nvCxnSpPr>
                  <p:spPr bwMode="auto">
                    <a:xfrm flipV="1">
                      <a:off x="5510881" y="2683329"/>
                      <a:ext cx="2916926" cy="2721"/>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7" name="Gerade Verbindung 36"/>
                    <p:cNvCxnSpPr/>
                    <p:nvPr/>
                  </p:nvCxnSpPr>
                  <p:spPr bwMode="auto">
                    <a:xfrm>
                      <a:off x="5510881" y="3336472"/>
                      <a:ext cx="2927360" cy="0"/>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9" name="Gerade Verbindung 38"/>
                    <p:cNvCxnSpPr/>
                    <p:nvPr/>
                  </p:nvCxnSpPr>
                  <p:spPr bwMode="auto">
                    <a:xfrm>
                      <a:off x="5510881" y="4014108"/>
                      <a:ext cx="2916926" cy="0"/>
                    </a:xfrm>
                    <a:prstGeom prst="line">
                      <a:avLst/>
                    </a:prstGeom>
                    <a:solidFill>
                      <a:schemeClr val="bg1"/>
                    </a:solidFill>
                    <a:ln w="38100" cap="flat" cmpd="sng" algn="ctr">
                      <a:solidFill>
                        <a:schemeClr val="tx1"/>
                      </a:solidFill>
                      <a:prstDash val="solid"/>
                      <a:round/>
                      <a:headEnd type="none" w="med" len="med"/>
                      <a:tailEnd type="none" w="med" len="med"/>
                    </a:ln>
                    <a:effectLst/>
                  </p:spPr>
                </p:cxnSp>
              </p:grpSp>
              <p:sp>
                <p:nvSpPr>
                  <p:cNvPr id="28" name="Rechteck 27"/>
                  <p:cNvSpPr/>
                  <p:nvPr/>
                </p:nvSpPr>
                <p:spPr>
                  <a:xfrm>
                    <a:off x="5706836" y="2506436"/>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29" name="Rechteck 28"/>
                  <p:cNvSpPr/>
                  <p:nvPr/>
                </p:nvSpPr>
                <p:spPr>
                  <a:xfrm>
                    <a:off x="6367916" y="3156858"/>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30" name="Rechteck 29"/>
                  <p:cNvSpPr/>
                  <p:nvPr/>
                </p:nvSpPr>
                <p:spPr>
                  <a:xfrm>
                    <a:off x="7055304" y="3834494"/>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31" name="Rechteck 30"/>
                  <p:cNvSpPr/>
                  <p:nvPr/>
                </p:nvSpPr>
                <p:spPr>
                  <a:xfrm>
                    <a:off x="7766340" y="4489574"/>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grpSp>
          </p:grpSp>
          <p:sp>
            <p:nvSpPr>
              <p:cNvPr id="20" name="Geschweifte Klammer links 19"/>
              <p:cNvSpPr/>
              <p:nvPr/>
            </p:nvSpPr>
            <p:spPr bwMode="auto">
              <a:xfrm>
                <a:off x="4906835" y="2455274"/>
                <a:ext cx="220435" cy="1036864"/>
              </a:xfrm>
              <a:prstGeom prst="leftBrace">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grpSp>
        <p:grpSp>
          <p:nvGrpSpPr>
            <p:cNvPr id="3" name="Gruppieren 2"/>
            <p:cNvGrpSpPr/>
            <p:nvPr/>
          </p:nvGrpSpPr>
          <p:grpSpPr>
            <a:xfrm>
              <a:off x="4516823" y="4103460"/>
              <a:ext cx="4872810" cy="2050401"/>
              <a:chOff x="4516823" y="4103460"/>
              <a:chExt cx="4872810" cy="2050401"/>
            </a:xfrm>
          </p:grpSpPr>
          <p:grpSp>
            <p:nvGrpSpPr>
              <p:cNvPr id="2" name="Gruppieren 1"/>
              <p:cNvGrpSpPr/>
              <p:nvPr/>
            </p:nvGrpSpPr>
            <p:grpSpPr>
              <a:xfrm>
                <a:off x="4516823" y="4103460"/>
                <a:ext cx="4097203" cy="2050401"/>
                <a:chOff x="4516823" y="4103460"/>
                <a:chExt cx="4097203" cy="2050401"/>
              </a:xfrm>
            </p:grpSpPr>
            <p:sp>
              <p:nvSpPr>
                <p:cNvPr id="47" name="Geschweifte Klammer links 46"/>
                <p:cNvSpPr/>
                <p:nvPr/>
              </p:nvSpPr>
              <p:spPr bwMode="auto">
                <a:xfrm rot="10800000">
                  <a:off x="8393591" y="5116997"/>
                  <a:ext cx="220435" cy="1036864"/>
                </a:xfrm>
                <a:prstGeom prst="leftBrace">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48" name="Textfeld 47"/>
                <p:cNvSpPr txBox="1"/>
                <p:nvPr/>
              </p:nvSpPr>
              <p:spPr>
                <a:xfrm>
                  <a:off x="4516823" y="4103460"/>
                  <a:ext cx="775607" cy="369332"/>
                </a:xfrm>
                <a:prstGeom prst="rect">
                  <a:avLst/>
                </a:prstGeom>
                <a:noFill/>
              </p:spPr>
              <p:txBody>
                <a:bodyPr wrap="square" rtlCol="0">
                  <a:spAutoFit/>
                </a:bodyPr>
                <a:lstStyle/>
                <a:p>
                  <a:r>
                    <a:rPr lang="de-DE" sz="1800" b="1" dirty="0" smtClean="0">
                      <a:solidFill>
                        <a:srgbClr val="FF0000"/>
                      </a:solidFill>
                    </a:rPr>
                    <a:t>3 &amp; 4</a:t>
                  </a:r>
                  <a:endParaRPr lang="de-DE" sz="1800" b="1" dirty="0">
                    <a:solidFill>
                      <a:srgbClr val="FF0000"/>
                    </a:solidFill>
                  </a:endParaRPr>
                </a:p>
              </p:txBody>
            </p:sp>
          </p:grpSp>
          <p:sp>
            <p:nvSpPr>
              <p:cNvPr id="49" name="Textfeld 48"/>
              <p:cNvSpPr txBox="1"/>
              <p:nvPr/>
            </p:nvSpPr>
            <p:spPr>
              <a:xfrm>
                <a:off x="8614026" y="5434165"/>
                <a:ext cx="775607" cy="369332"/>
              </a:xfrm>
              <a:prstGeom prst="rect">
                <a:avLst/>
              </a:prstGeom>
              <a:noFill/>
            </p:spPr>
            <p:txBody>
              <a:bodyPr wrap="square" rtlCol="0">
                <a:spAutoFit/>
              </a:bodyPr>
              <a:lstStyle/>
              <a:p>
                <a:r>
                  <a:rPr lang="de-DE" sz="1800" b="1" dirty="0">
                    <a:solidFill>
                      <a:srgbClr val="FF0000"/>
                    </a:solidFill>
                  </a:rPr>
                  <a:t>1</a:t>
                </a:r>
                <a:r>
                  <a:rPr lang="de-DE" sz="1800" b="1" dirty="0" smtClean="0">
                    <a:solidFill>
                      <a:srgbClr val="FF0000"/>
                    </a:solidFill>
                  </a:rPr>
                  <a:t> &amp; 2</a:t>
                </a:r>
                <a:endParaRPr lang="de-DE" sz="1800" b="1" dirty="0">
                  <a:solidFill>
                    <a:srgbClr val="FF0000"/>
                  </a:solidFill>
                </a:endParaRPr>
              </a:p>
            </p:txBody>
          </p:sp>
        </p:grpSp>
      </p:grpSp>
      <p:sp>
        <p:nvSpPr>
          <p:cNvPr id="50" name="Textfeld 49"/>
          <p:cNvSpPr txBox="1"/>
          <p:nvPr/>
        </p:nvSpPr>
        <p:spPr>
          <a:xfrm>
            <a:off x="3707904" y="859852"/>
            <a:ext cx="5508104" cy="2308324"/>
          </a:xfrm>
          <a:prstGeom prst="rect">
            <a:avLst/>
          </a:prstGeom>
          <a:noFill/>
        </p:spPr>
        <p:txBody>
          <a:bodyPr wrap="square" rtlCol="0">
            <a:spAutoFit/>
          </a:bodyPr>
          <a:lstStyle/>
          <a:p>
            <a:r>
              <a:rPr lang="de-DE" sz="1800" dirty="0" smtClean="0"/>
              <a:t>The </a:t>
            </a:r>
            <a:r>
              <a:rPr lang="de-DE" sz="1800" dirty="0" err="1" smtClean="0"/>
              <a:t>pixel</a:t>
            </a:r>
            <a:r>
              <a:rPr lang="de-DE" sz="1800" dirty="0" smtClean="0"/>
              <a:t> </a:t>
            </a:r>
            <a:r>
              <a:rPr lang="de-DE" sz="1800" dirty="0" err="1" smtClean="0"/>
              <a:t>rows</a:t>
            </a:r>
            <a:r>
              <a:rPr lang="de-DE" sz="1800" dirty="0" smtClean="0"/>
              <a:t> </a:t>
            </a:r>
            <a:r>
              <a:rPr lang="de-DE" sz="1800" dirty="0" err="1" smtClean="0"/>
              <a:t>of</a:t>
            </a:r>
            <a:r>
              <a:rPr lang="de-DE" sz="1800" dirty="0" smtClean="0"/>
              <a:t> Drain1 &amp; Drain2 </a:t>
            </a:r>
            <a:r>
              <a:rPr lang="de-DE" sz="1800" dirty="0" err="1" smtClean="0"/>
              <a:t>are</a:t>
            </a:r>
            <a:r>
              <a:rPr lang="de-DE" sz="1800" dirty="0" smtClean="0"/>
              <a:t> </a:t>
            </a:r>
            <a:r>
              <a:rPr lang="de-DE" sz="1800" dirty="0" err="1" smtClean="0"/>
              <a:t>mirror</a:t>
            </a:r>
            <a:r>
              <a:rPr lang="de-DE" sz="1800" dirty="0" smtClean="0"/>
              <a:t> </a:t>
            </a:r>
            <a:r>
              <a:rPr lang="de-DE" sz="1800" dirty="0" err="1" smtClean="0"/>
              <a:t>images</a:t>
            </a:r>
            <a:r>
              <a:rPr lang="de-DE" sz="1800" dirty="0" smtClean="0"/>
              <a:t> </a:t>
            </a:r>
            <a:r>
              <a:rPr lang="de-DE" sz="1800" dirty="0" err="1" smtClean="0"/>
              <a:t>to</a:t>
            </a:r>
            <a:r>
              <a:rPr lang="de-DE" sz="1800" dirty="0" smtClean="0"/>
              <a:t> </a:t>
            </a:r>
            <a:r>
              <a:rPr lang="de-DE" sz="1800" dirty="0" err="1" smtClean="0"/>
              <a:t>the</a:t>
            </a:r>
            <a:r>
              <a:rPr lang="de-DE" sz="1800" dirty="0" smtClean="0"/>
              <a:t> </a:t>
            </a:r>
            <a:r>
              <a:rPr lang="de-DE" sz="1800" dirty="0" err="1" smtClean="0"/>
              <a:t>pixel</a:t>
            </a:r>
            <a:r>
              <a:rPr lang="de-DE" sz="1800" dirty="0" smtClean="0"/>
              <a:t> </a:t>
            </a:r>
            <a:r>
              <a:rPr lang="de-DE" sz="1800" dirty="0" err="1" smtClean="0"/>
              <a:t>rows</a:t>
            </a:r>
            <a:r>
              <a:rPr lang="de-DE" sz="1800" dirty="0" smtClean="0"/>
              <a:t> </a:t>
            </a:r>
            <a:r>
              <a:rPr lang="de-DE" sz="1800" dirty="0" err="1" smtClean="0"/>
              <a:t>of</a:t>
            </a:r>
            <a:r>
              <a:rPr lang="de-DE" sz="1800" dirty="0" smtClean="0"/>
              <a:t> Drain3 &amp; Drain4 (</a:t>
            </a:r>
            <a:r>
              <a:rPr lang="de-DE" sz="1800" dirty="0" err="1" smtClean="0"/>
              <a:t>flipped</a:t>
            </a:r>
            <a:r>
              <a:rPr lang="de-DE" sz="1800" dirty="0" smtClean="0"/>
              <a:t>).</a:t>
            </a:r>
          </a:p>
          <a:p>
            <a:endParaRPr lang="de-DE" sz="1800" dirty="0"/>
          </a:p>
          <a:p>
            <a:r>
              <a:rPr lang="de-DE" sz="1800" dirty="0" smtClean="0"/>
              <a:t>Due </a:t>
            </a:r>
            <a:r>
              <a:rPr lang="de-DE" sz="1800" dirty="0" err="1" smtClean="0"/>
              <a:t>to</a:t>
            </a:r>
            <a:r>
              <a:rPr lang="de-DE" sz="1800" dirty="0" smtClean="0"/>
              <a:t> </a:t>
            </a:r>
            <a:r>
              <a:rPr lang="de-DE" sz="1800" dirty="0" err="1" smtClean="0"/>
              <a:t>tilt</a:t>
            </a:r>
            <a:r>
              <a:rPr lang="de-DE" sz="1800" dirty="0" smtClean="0"/>
              <a:t> </a:t>
            </a:r>
            <a:r>
              <a:rPr lang="de-DE" sz="1800" dirty="0" err="1" smtClean="0"/>
              <a:t>of</a:t>
            </a:r>
            <a:r>
              <a:rPr lang="de-DE" sz="1800" dirty="0" smtClean="0"/>
              <a:t> </a:t>
            </a:r>
            <a:r>
              <a:rPr lang="de-DE" sz="1800" dirty="0" err="1" smtClean="0"/>
              <a:t>the</a:t>
            </a:r>
            <a:r>
              <a:rPr lang="de-DE" sz="1800" dirty="0" smtClean="0"/>
              <a:t> </a:t>
            </a:r>
            <a:r>
              <a:rPr lang="de-DE" sz="1800" dirty="0" err="1" smtClean="0"/>
              <a:t>ion</a:t>
            </a:r>
            <a:r>
              <a:rPr lang="de-DE" sz="1800" dirty="0" smtClean="0"/>
              <a:t> beam </a:t>
            </a:r>
            <a:r>
              <a:rPr lang="de-DE" sz="1800" dirty="0" err="1" smtClean="0"/>
              <a:t>during</a:t>
            </a:r>
            <a:r>
              <a:rPr lang="de-DE" sz="1800" dirty="0" smtClean="0"/>
              <a:t> </a:t>
            </a:r>
            <a:r>
              <a:rPr lang="de-DE" sz="1800" dirty="0" err="1" smtClean="0"/>
              <a:t>implantation</a:t>
            </a:r>
            <a:r>
              <a:rPr lang="de-DE" sz="1800" dirty="0" smtClean="0"/>
              <a:t> </a:t>
            </a:r>
            <a:r>
              <a:rPr lang="de-DE" sz="1800" dirty="0" err="1" smtClean="0"/>
              <a:t>the</a:t>
            </a:r>
            <a:r>
              <a:rPr lang="de-DE" sz="1800" dirty="0" smtClean="0"/>
              <a:t> </a:t>
            </a:r>
            <a:r>
              <a:rPr lang="de-DE" sz="1800" dirty="0" err="1" smtClean="0"/>
              <a:t>source</a:t>
            </a:r>
            <a:r>
              <a:rPr lang="de-DE" sz="1800" dirty="0" smtClean="0"/>
              <a:t> </a:t>
            </a:r>
            <a:r>
              <a:rPr lang="de-DE" sz="1800" dirty="0" err="1" smtClean="0"/>
              <a:t>doping</a:t>
            </a:r>
            <a:r>
              <a:rPr lang="de-DE" sz="1800" dirty="0" smtClean="0"/>
              <a:t> </a:t>
            </a:r>
            <a:r>
              <a:rPr lang="de-DE" sz="1800" dirty="0" err="1" smtClean="0"/>
              <a:t>concentration</a:t>
            </a:r>
            <a:r>
              <a:rPr lang="de-DE" sz="1800" dirty="0" smtClean="0"/>
              <a:t> </a:t>
            </a:r>
            <a:r>
              <a:rPr lang="de-DE" sz="1800" dirty="0" err="1" smtClean="0"/>
              <a:t>is</a:t>
            </a:r>
            <a:r>
              <a:rPr lang="de-DE" sz="1800" dirty="0" smtClean="0"/>
              <a:t> not </a:t>
            </a:r>
            <a:r>
              <a:rPr lang="de-DE" sz="1800" dirty="0" err="1" smtClean="0"/>
              <a:t>perfectly</a:t>
            </a:r>
            <a:r>
              <a:rPr lang="de-DE" sz="1800" dirty="0" smtClean="0"/>
              <a:t> </a:t>
            </a:r>
            <a:r>
              <a:rPr lang="de-DE" sz="1800" dirty="0" err="1" smtClean="0"/>
              <a:t>homogeneous</a:t>
            </a:r>
            <a:r>
              <a:rPr lang="de-DE" sz="1800" dirty="0" smtClean="0"/>
              <a:t> in </a:t>
            </a:r>
            <a:r>
              <a:rPr lang="de-DE" sz="1800" dirty="0" err="1" smtClean="0"/>
              <a:t>the</a:t>
            </a:r>
            <a:r>
              <a:rPr lang="de-DE" sz="1800" dirty="0" smtClean="0"/>
              <a:t> </a:t>
            </a:r>
            <a:r>
              <a:rPr lang="de-DE" sz="1800" dirty="0" err="1" smtClean="0"/>
              <a:t>region</a:t>
            </a:r>
            <a:r>
              <a:rPr lang="de-DE" sz="1800" dirty="0" smtClean="0"/>
              <a:t> </a:t>
            </a:r>
            <a:r>
              <a:rPr lang="de-DE" sz="1800" dirty="0" err="1" smtClean="0"/>
              <a:t>between</a:t>
            </a:r>
            <a:r>
              <a:rPr lang="de-DE" sz="1800" dirty="0" smtClean="0"/>
              <a:t> </a:t>
            </a:r>
            <a:r>
              <a:rPr lang="de-DE" sz="1800" dirty="0" err="1" smtClean="0"/>
              <a:t>two</a:t>
            </a:r>
            <a:r>
              <a:rPr lang="de-DE" sz="1800" dirty="0" smtClean="0"/>
              <a:t> </a:t>
            </a:r>
            <a:r>
              <a:rPr lang="de-DE" sz="1800" dirty="0" err="1" smtClean="0"/>
              <a:t>gates</a:t>
            </a:r>
            <a:r>
              <a:rPr lang="de-DE" sz="1800" dirty="0" smtClean="0"/>
              <a:t>.</a:t>
            </a:r>
          </a:p>
          <a:p>
            <a:endParaRPr lang="de-DE" sz="1800" dirty="0"/>
          </a:p>
          <a:p>
            <a:endParaRPr lang="de-DE" sz="1800" dirty="0"/>
          </a:p>
        </p:txBody>
      </p:sp>
      <p:grpSp>
        <p:nvGrpSpPr>
          <p:cNvPr id="45" name="Gruppieren 44"/>
          <p:cNvGrpSpPr/>
          <p:nvPr/>
        </p:nvGrpSpPr>
        <p:grpSpPr>
          <a:xfrm>
            <a:off x="1358264" y="1860743"/>
            <a:ext cx="2583719" cy="4489367"/>
            <a:chOff x="1358264" y="1860743"/>
            <a:chExt cx="2583719" cy="4489367"/>
          </a:xfrm>
        </p:grpSpPr>
        <p:cxnSp>
          <p:nvCxnSpPr>
            <p:cNvPr id="55" name="Gerade Verbindung mit Pfeil 54"/>
            <p:cNvCxnSpPr/>
            <p:nvPr/>
          </p:nvCxnSpPr>
          <p:spPr bwMode="auto">
            <a:xfrm flipV="1">
              <a:off x="1364932" y="1860743"/>
              <a:ext cx="0" cy="992810"/>
            </a:xfrm>
            <a:prstGeom prst="straightConnector1">
              <a:avLst/>
            </a:prstGeom>
            <a:solidFill>
              <a:schemeClr val="bg1"/>
            </a:solidFill>
            <a:ln w="76200" cap="flat" cmpd="sng" algn="ctr">
              <a:solidFill>
                <a:srgbClr val="FF0000"/>
              </a:solidFill>
              <a:prstDash val="solid"/>
              <a:round/>
              <a:headEnd type="none" w="med" len="med"/>
              <a:tailEnd type="arrow"/>
            </a:ln>
            <a:effectLst/>
          </p:spPr>
        </p:cxnSp>
        <p:cxnSp>
          <p:nvCxnSpPr>
            <p:cNvPr id="56" name="Gerade Verbindung mit Pfeil 55"/>
            <p:cNvCxnSpPr/>
            <p:nvPr/>
          </p:nvCxnSpPr>
          <p:spPr bwMode="auto">
            <a:xfrm flipV="1">
              <a:off x="1358264" y="5301208"/>
              <a:ext cx="0" cy="992810"/>
            </a:xfrm>
            <a:prstGeom prst="straightConnector1">
              <a:avLst/>
            </a:prstGeom>
            <a:solidFill>
              <a:schemeClr val="bg1"/>
            </a:solidFill>
            <a:ln w="76200" cap="flat" cmpd="sng" algn="ctr">
              <a:solidFill>
                <a:srgbClr val="FF0000"/>
              </a:solidFill>
              <a:prstDash val="solid"/>
              <a:round/>
              <a:headEnd type="none" w="med" len="med"/>
              <a:tailEnd type="arrow"/>
            </a:ln>
            <a:effectLst/>
          </p:spPr>
        </p:cxnSp>
        <p:sp>
          <p:nvSpPr>
            <p:cNvPr id="57" name="Textfeld 56"/>
            <p:cNvSpPr txBox="1"/>
            <p:nvPr/>
          </p:nvSpPr>
          <p:spPr>
            <a:xfrm>
              <a:off x="2218026" y="1930223"/>
              <a:ext cx="1640137" cy="923330"/>
            </a:xfrm>
            <a:prstGeom prst="rect">
              <a:avLst/>
            </a:prstGeom>
            <a:noFill/>
          </p:spPr>
          <p:txBody>
            <a:bodyPr wrap="square" rtlCol="0">
              <a:spAutoFit/>
            </a:bodyPr>
            <a:lstStyle/>
            <a:p>
              <a:r>
                <a:rPr lang="de-DE" sz="1800" b="1" dirty="0" smtClean="0">
                  <a:solidFill>
                    <a:srgbClr val="FF0000"/>
                  </a:solidFill>
                </a:rPr>
                <a:t>Gate </a:t>
              </a:r>
              <a:r>
                <a:rPr lang="de-DE" sz="1800" b="1" dirty="0" smtClean="0">
                  <a:solidFill>
                    <a:srgbClr val="FF0000"/>
                  </a:solidFill>
                </a:rPr>
                <a:t>4 </a:t>
              </a:r>
              <a:r>
                <a:rPr lang="de-DE" sz="1800" b="1" dirty="0" err="1" smtClean="0">
                  <a:solidFill>
                    <a:srgbClr val="FF0000"/>
                  </a:solidFill>
                </a:rPr>
                <a:t>has</a:t>
              </a:r>
              <a:r>
                <a:rPr lang="de-DE" sz="1800" b="1" dirty="0" smtClean="0">
                  <a:solidFill>
                    <a:srgbClr val="FF0000"/>
                  </a:solidFill>
                </a:rPr>
                <a:t> </a:t>
              </a:r>
              <a:r>
                <a:rPr lang="de-DE" sz="1800" b="1" dirty="0" err="1" smtClean="0">
                  <a:solidFill>
                    <a:srgbClr val="FF0000"/>
                  </a:solidFill>
                </a:rPr>
                <a:t>the</a:t>
              </a:r>
              <a:r>
                <a:rPr lang="de-DE" sz="1800" b="1" dirty="0" smtClean="0">
                  <a:solidFill>
                    <a:srgbClr val="FF0000"/>
                  </a:solidFill>
                </a:rPr>
                <a:t> </a:t>
              </a:r>
              <a:r>
                <a:rPr lang="de-DE" sz="1800" b="1" dirty="0" err="1" smtClean="0">
                  <a:solidFill>
                    <a:srgbClr val="FF0000"/>
                  </a:solidFill>
                </a:rPr>
                <a:t>higher</a:t>
              </a:r>
              <a:r>
                <a:rPr lang="de-DE" sz="1800" b="1" dirty="0" smtClean="0">
                  <a:solidFill>
                    <a:srgbClr val="FF0000"/>
                  </a:solidFill>
                </a:rPr>
                <a:t> </a:t>
              </a:r>
              <a:r>
                <a:rPr lang="de-DE" sz="1800" b="1" dirty="0" err="1" smtClean="0">
                  <a:solidFill>
                    <a:srgbClr val="FF0000"/>
                  </a:solidFill>
                </a:rPr>
                <a:t>conentration</a:t>
              </a:r>
              <a:endParaRPr lang="de-DE" sz="1800" b="1" dirty="0">
                <a:solidFill>
                  <a:srgbClr val="FF0000"/>
                </a:solidFill>
              </a:endParaRPr>
            </a:p>
          </p:txBody>
        </p:sp>
        <p:sp>
          <p:nvSpPr>
            <p:cNvPr id="58" name="Textfeld 57"/>
            <p:cNvSpPr txBox="1"/>
            <p:nvPr/>
          </p:nvSpPr>
          <p:spPr>
            <a:xfrm>
              <a:off x="2301846" y="5426780"/>
              <a:ext cx="1640137" cy="923330"/>
            </a:xfrm>
            <a:prstGeom prst="rect">
              <a:avLst/>
            </a:prstGeom>
            <a:noFill/>
          </p:spPr>
          <p:txBody>
            <a:bodyPr wrap="square" rtlCol="0">
              <a:spAutoFit/>
            </a:bodyPr>
            <a:lstStyle/>
            <a:p>
              <a:r>
                <a:rPr lang="de-DE" sz="1800" b="1" dirty="0" smtClean="0">
                  <a:solidFill>
                    <a:srgbClr val="FF0000"/>
                  </a:solidFill>
                </a:rPr>
                <a:t>Gate </a:t>
              </a:r>
              <a:r>
                <a:rPr lang="de-DE" sz="1800" b="1" dirty="0" smtClean="0">
                  <a:solidFill>
                    <a:srgbClr val="FF0000"/>
                  </a:solidFill>
                </a:rPr>
                <a:t>2 </a:t>
              </a:r>
              <a:r>
                <a:rPr lang="de-DE" sz="1800" b="1" dirty="0" err="1" smtClean="0">
                  <a:solidFill>
                    <a:srgbClr val="FF0000"/>
                  </a:solidFill>
                </a:rPr>
                <a:t>has</a:t>
              </a:r>
              <a:r>
                <a:rPr lang="de-DE" sz="1800" b="1" dirty="0" smtClean="0">
                  <a:solidFill>
                    <a:srgbClr val="FF0000"/>
                  </a:solidFill>
                </a:rPr>
                <a:t> </a:t>
              </a:r>
              <a:r>
                <a:rPr lang="de-DE" sz="1800" b="1" dirty="0" err="1" smtClean="0">
                  <a:solidFill>
                    <a:srgbClr val="FF0000"/>
                  </a:solidFill>
                </a:rPr>
                <a:t>the</a:t>
              </a:r>
              <a:r>
                <a:rPr lang="de-DE" sz="1800" b="1" dirty="0" smtClean="0">
                  <a:solidFill>
                    <a:srgbClr val="FF0000"/>
                  </a:solidFill>
                </a:rPr>
                <a:t> </a:t>
              </a:r>
              <a:r>
                <a:rPr lang="de-DE" sz="1800" b="1" dirty="0" err="1" smtClean="0">
                  <a:solidFill>
                    <a:srgbClr val="FF0000"/>
                  </a:solidFill>
                </a:rPr>
                <a:t>higher</a:t>
              </a:r>
              <a:r>
                <a:rPr lang="de-DE" sz="1800" b="1" dirty="0" smtClean="0">
                  <a:solidFill>
                    <a:srgbClr val="FF0000"/>
                  </a:solidFill>
                </a:rPr>
                <a:t> </a:t>
              </a:r>
              <a:r>
                <a:rPr lang="de-DE" sz="1800" b="1" dirty="0" err="1" smtClean="0">
                  <a:solidFill>
                    <a:srgbClr val="FF0000"/>
                  </a:solidFill>
                </a:rPr>
                <a:t>conentration</a:t>
              </a:r>
              <a:endParaRPr lang="de-DE" sz="1800" b="1" dirty="0">
                <a:solidFill>
                  <a:srgbClr val="FF0000"/>
                </a:solidFill>
              </a:endParaRPr>
            </a:p>
          </p:txBody>
        </p:sp>
      </p:grpSp>
    </p:spTree>
    <p:extLst>
      <p:ext uri="{BB962C8B-B14F-4D97-AF65-F5344CB8AC3E}">
        <p14:creationId xmlns:p14="http://schemas.microsoft.com/office/powerpoint/2010/main" val="180636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21</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a:t>Tilt / Flip effect (odd - even)</a:t>
            </a:r>
            <a:endParaRPr lang="en-US" sz="2400" dirty="0" smtClean="0"/>
          </a:p>
        </p:txBody>
      </p:sp>
      <p:grpSp>
        <p:nvGrpSpPr>
          <p:cNvPr id="46" name="Gruppieren 45"/>
          <p:cNvGrpSpPr/>
          <p:nvPr/>
        </p:nvGrpSpPr>
        <p:grpSpPr>
          <a:xfrm>
            <a:off x="385762" y="1110343"/>
            <a:ext cx="2961595" cy="5441292"/>
            <a:chOff x="385762" y="1110343"/>
            <a:chExt cx="2961595" cy="5441292"/>
          </a:xfrm>
        </p:grpSpPr>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091" y="1110343"/>
              <a:ext cx="1559935" cy="544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Gerade Verbindung 6"/>
            <p:cNvCxnSpPr/>
            <p:nvPr/>
          </p:nvCxnSpPr>
          <p:spPr bwMode="auto">
            <a:xfrm>
              <a:off x="385762" y="3830989"/>
              <a:ext cx="2169659" cy="1939"/>
            </a:xfrm>
            <a:prstGeom prst="line">
              <a:avLst/>
            </a:prstGeom>
            <a:solidFill>
              <a:schemeClr val="bg1"/>
            </a:solidFill>
            <a:ln w="76200" cap="flat" cmpd="sng" algn="ctr">
              <a:solidFill>
                <a:srgbClr val="FF0000"/>
              </a:solidFill>
              <a:prstDash val="solid"/>
              <a:round/>
              <a:headEnd type="none" w="med" len="med"/>
              <a:tailEnd type="none" w="med" len="med"/>
            </a:ln>
            <a:effectLst/>
          </p:spPr>
        </p:cxnSp>
        <p:sp>
          <p:nvSpPr>
            <p:cNvPr id="11" name="Nach unten gekrümmter Pfeil 10"/>
            <p:cNvSpPr/>
            <p:nvPr/>
          </p:nvSpPr>
          <p:spPr>
            <a:xfrm>
              <a:off x="2555421" y="3663417"/>
              <a:ext cx="791936" cy="391886"/>
            </a:xfrm>
            <a:prstGeom prst="curvedDownArrow">
              <a:avLst/>
            </a:prstGeom>
            <a:solidFill>
              <a:srgbClr val="FF0000"/>
            </a:solidFill>
            <a:ln>
              <a:solidFill>
                <a:schemeClr val="tx1"/>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grpSp>
      <p:cxnSp>
        <p:nvCxnSpPr>
          <p:cNvPr id="40" name="Gerade Verbindung 39"/>
          <p:cNvCxnSpPr/>
          <p:nvPr/>
        </p:nvCxnSpPr>
        <p:spPr bwMode="auto">
          <a:xfrm>
            <a:off x="4208962" y="2921587"/>
            <a:ext cx="16329" cy="3642498"/>
          </a:xfrm>
          <a:prstGeom prst="line">
            <a:avLst/>
          </a:prstGeom>
          <a:solidFill>
            <a:schemeClr val="bg1"/>
          </a:solidFill>
          <a:ln w="57150" cap="flat" cmpd="sng" algn="ctr">
            <a:solidFill>
              <a:schemeClr val="tx1"/>
            </a:solidFill>
            <a:prstDash val="solid"/>
            <a:round/>
            <a:headEnd type="none" w="med" len="med"/>
            <a:tailEnd type="none" w="med" len="med"/>
          </a:ln>
          <a:effectLst/>
        </p:spPr>
      </p:cxnSp>
      <p:cxnSp>
        <p:nvCxnSpPr>
          <p:cNvPr id="44" name="Gerade Verbindung 43"/>
          <p:cNvCxnSpPr/>
          <p:nvPr/>
        </p:nvCxnSpPr>
        <p:spPr bwMode="auto">
          <a:xfrm>
            <a:off x="4208962" y="2921587"/>
            <a:ext cx="4600303" cy="0"/>
          </a:xfrm>
          <a:prstGeom prst="line">
            <a:avLst/>
          </a:prstGeom>
          <a:solidFill>
            <a:schemeClr val="bg1"/>
          </a:solidFill>
          <a:ln w="57150" cap="flat" cmpd="sng" algn="ctr">
            <a:solidFill>
              <a:schemeClr val="tx1"/>
            </a:solidFill>
            <a:prstDash val="solid"/>
            <a:round/>
            <a:headEnd type="none" w="med" len="med"/>
            <a:tailEnd type="none" w="med" len="med"/>
          </a:ln>
          <a:effectLst/>
        </p:spPr>
      </p:cxnSp>
      <p:grpSp>
        <p:nvGrpSpPr>
          <p:cNvPr id="8" name="Gruppieren 7"/>
          <p:cNvGrpSpPr/>
          <p:nvPr/>
        </p:nvGrpSpPr>
        <p:grpSpPr>
          <a:xfrm>
            <a:off x="4349183" y="3207745"/>
            <a:ext cx="4872810" cy="3271838"/>
            <a:chOff x="4516823" y="3299185"/>
            <a:chExt cx="4872810" cy="3271838"/>
          </a:xfrm>
        </p:grpSpPr>
        <p:grpSp>
          <p:nvGrpSpPr>
            <p:cNvPr id="18" name="Gruppieren 17"/>
            <p:cNvGrpSpPr/>
            <p:nvPr/>
          </p:nvGrpSpPr>
          <p:grpSpPr>
            <a:xfrm>
              <a:off x="5205073" y="3299185"/>
              <a:ext cx="3188518" cy="3271838"/>
              <a:chOff x="4906835" y="1994126"/>
              <a:chExt cx="3188518" cy="3271838"/>
            </a:xfrm>
          </p:grpSpPr>
          <p:grpSp>
            <p:nvGrpSpPr>
              <p:cNvPr id="19" name="Gruppieren 18"/>
              <p:cNvGrpSpPr/>
              <p:nvPr/>
            </p:nvGrpSpPr>
            <p:grpSpPr>
              <a:xfrm>
                <a:off x="5167993" y="1994126"/>
                <a:ext cx="2927360" cy="3271838"/>
                <a:chOff x="5380257" y="1994126"/>
                <a:chExt cx="2927360" cy="3271838"/>
              </a:xfrm>
            </p:grpSpPr>
            <p:cxnSp>
              <p:nvCxnSpPr>
                <p:cNvPr id="24" name="Gerade Verbindung 23"/>
                <p:cNvCxnSpPr/>
                <p:nvPr/>
              </p:nvCxnSpPr>
              <p:spPr bwMode="auto">
                <a:xfrm>
                  <a:off x="5380257" y="4669188"/>
                  <a:ext cx="2927360" cy="11277"/>
                </a:xfrm>
                <a:prstGeom prst="line">
                  <a:avLst/>
                </a:prstGeom>
                <a:solidFill>
                  <a:schemeClr val="bg1"/>
                </a:solidFill>
                <a:ln w="38100" cap="flat" cmpd="sng" algn="ctr">
                  <a:solidFill>
                    <a:schemeClr val="tx1"/>
                  </a:solidFill>
                  <a:prstDash val="solid"/>
                  <a:round/>
                  <a:headEnd type="none" w="med" len="med"/>
                  <a:tailEnd type="none" w="med" len="med"/>
                </a:ln>
                <a:effectLst/>
              </p:spPr>
            </p:cxnSp>
            <p:grpSp>
              <p:nvGrpSpPr>
                <p:cNvPr id="26" name="Gruppieren 25"/>
                <p:cNvGrpSpPr/>
                <p:nvPr/>
              </p:nvGrpSpPr>
              <p:grpSpPr>
                <a:xfrm>
                  <a:off x="5380257" y="1994126"/>
                  <a:ext cx="2927360" cy="3271838"/>
                  <a:chOff x="5510881" y="1994126"/>
                  <a:chExt cx="2927360" cy="3271838"/>
                </a:xfrm>
              </p:grpSpPr>
              <p:grpSp>
                <p:nvGrpSpPr>
                  <p:cNvPr id="27" name="Gruppieren 26"/>
                  <p:cNvGrpSpPr/>
                  <p:nvPr/>
                </p:nvGrpSpPr>
                <p:grpSpPr>
                  <a:xfrm>
                    <a:off x="5510881" y="1994126"/>
                    <a:ext cx="2927360" cy="3271838"/>
                    <a:chOff x="5510881" y="1994126"/>
                    <a:chExt cx="2927360" cy="3271838"/>
                  </a:xfrm>
                </p:grpSpPr>
                <p:cxnSp>
                  <p:nvCxnSpPr>
                    <p:cNvPr id="32" name="Gerade Verbindung 31"/>
                    <p:cNvCxnSpPr/>
                    <p:nvPr/>
                  </p:nvCxnSpPr>
                  <p:spPr bwMode="auto">
                    <a:xfrm>
                      <a:off x="5870121" y="2000250"/>
                      <a:ext cx="0" cy="3265714"/>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3" name="Gerade Verbindung 32"/>
                    <p:cNvCxnSpPr/>
                    <p:nvPr/>
                  </p:nvCxnSpPr>
                  <p:spPr bwMode="auto">
                    <a:xfrm>
                      <a:off x="6536871" y="2000250"/>
                      <a:ext cx="0" cy="3265714"/>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4" name="Gerade Verbindung 33"/>
                    <p:cNvCxnSpPr/>
                    <p:nvPr/>
                  </p:nvCxnSpPr>
                  <p:spPr bwMode="auto">
                    <a:xfrm>
                      <a:off x="7222672" y="2000250"/>
                      <a:ext cx="0" cy="3265714"/>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5" name="Gerade Verbindung 34"/>
                    <p:cNvCxnSpPr/>
                    <p:nvPr/>
                  </p:nvCxnSpPr>
                  <p:spPr bwMode="auto">
                    <a:xfrm>
                      <a:off x="7933708" y="1994126"/>
                      <a:ext cx="0" cy="3271838"/>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6" name="Gerade Verbindung 35"/>
                    <p:cNvCxnSpPr/>
                    <p:nvPr/>
                  </p:nvCxnSpPr>
                  <p:spPr bwMode="auto">
                    <a:xfrm flipV="1">
                      <a:off x="5510881" y="2683329"/>
                      <a:ext cx="2916926" cy="2721"/>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7" name="Gerade Verbindung 36"/>
                    <p:cNvCxnSpPr/>
                    <p:nvPr/>
                  </p:nvCxnSpPr>
                  <p:spPr bwMode="auto">
                    <a:xfrm>
                      <a:off x="5510881" y="3336472"/>
                      <a:ext cx="2927360" cy="0"/>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9" name="Gerade Verbindung 38"/>
                    <p:cNvCxnSpPr/>
                    <p:nvPr/>
                  </p:nvCxnSpPr>
                  <p:spPr bwMode="auto">
                    <a:xfrm>
                      <a:off x="5510881" y="4014108"/>
                      <a:ext cx="2916926" cy="0"/>
                    </a:xfrm>
                    <a:prstGeom prst="line">
                      <a:avLst/>
                    </a:prstGeom>
                    <a:solidFill>
                      <a:schemeClr val="bg1"/>
                    </a:solidFill>
                    <a:ln w="38100" cap="flat" cmpd="sng" algn="ctr">
                      <a:solidFill>
                        <a:schemeClr val="tx1"/>
                      </a:solidFill>
                      <a:prstDash val="solid"/>
                      <a:round/>
                      <a:headEnd type="none" w="med" len="med"/>
                      <a:tailEnd type="none" w="med" len="med"/>
                    </a:ln>
                    <a:effectLst/>
                  </p:spPr>
                </p:cxnSp>
              </p:grpSp>
              <p:sp>
                <p:nvSpPr>
                  <p:cNvPr id="28" name="Rechteck 27"/>
                  <p:cNvSpPr/>
                  <p:nvPr/>
                </p:nvSpPr>
                <p:spPr>
                  <a:xfrm>
                    <a:off x="5706836" y="2506436"/>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29" name="Rechteck 28"/>
                  <p:cNvSpPr/>
                  <p:nvPr/>
                </p:nvSpPr>
                <p:spPr>
                  <a:xfrm>
                    <a:off x="6367916" y="3156858"/>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30" name="Rechteck 29"/>
                  <p:cNvSpPr/>
                  <p:nvPr/>
                </p:nvSpPr>
                <p:spPr>
                  <a:xfrm>
                    <a:off x="7055304" y="3834494"/>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31" name="Rechteck 30"/>
                  <p:cNvSpPr/>
                  <p:nvPr/>
                </p:nvSpPr>
                <p:spPr>
                  <a:xfrm>
                    <a:off x="7766340" y="4489574"/>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grpSp>
          </p:grpSp>
          <p:sp>
            <p:nvSpPr>
              <p:cNvPr id="20" name="Geschweifte Klammer links 19"/>
              <p:cNvSpPr/>
              <p:nvPr/>
            </p:nvSpPr>
            <p:spPr bwMode="auto">
              <a:xfrm>
                <a:off x="4906835" y="2455274"/>
                <a:ext cx="220435" cy="1036864"/>
              </a:xfrm>
              <a:prstGeom prst="leftBrace">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grpSp>
        <p:grpSp>
          <p:nvGrpSpPr>
            <p:cNvPr id="3" name="Gruppieren 2"/>
            <p:cNvGrpSpPr/>
            <p:nvPr/>
          </p:nvGrpSpPr>
          <p:grpSpPr>
            <a:xfrm>
              <a:off x="4516823" y="4103460"/>
              <a:ext cx="4872810" cy="2050401"/>
              <a:chOff x="4516823" y="4103460"/>
              <a:chExt cx="4872810" cy="2050401"/>
            </a:xfrm>
          </p:grpSpPr>
          <p:grpSp>
            <p:nvGrpSpPr>
              <p:cNvPr id="2" name="Gruppieren 1"/>
              <p:cNvGrpSpPr/>
              <p:nvPr/>
            </p:nvGrpSpPr>
            <p:grpSpPr>
              <a:xfrm>
                <a:off x="4516823" y="4103460"/>
                <a:ext cx="4097203" cy="2050401"/>
                <a:chOff x="4516823" y="4103460"/>
                <a:chExt cx="4097203" cy="2050401"/>
              </a:xfrm>
            </p:grpSpPr>
            <p:sp>
              <p:nvSpPr>
                <p:cNvPr id="47" name="Geschweifte Klammer links 46"/>
                <p:cNvSpPr/>
                <p:nvPr/>
              </p:nvSpPr>
              <p:spPr bwMode="auto">
                <a:xfrm rot="10800000">
                  <a:off x="8393591" y="5116997"/>
                  <a:ext cx="220435" cy="1036864"/>
                </a:xfrm>
                <a:prstGeom prst="leftBrace">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48" name="Textfeld 47"/>
                <p:cNvSpPr txBox="1"/>
                <p:nvPr/>
              </p:nvSpPr>
              <p:spPr>
                <a:xfrm>
                  <a:off x="4516823" y="4103460"/>
                  <a:ext cx="775607" cy="369332"/>
                </a:xfrm>
                <a:prstGeom prst="rect">
                  <a:avLst/>
                </a:prstGeom>
                <a:noFill/>
              </p:spPr>
              <p:txBody>
                <a:bodyPr wrap="square" rtlCol="0">
                  <a:spAutoFit/>
                </a:bodyPr>
                <a:lstStyle/>
                <a:p>
                  <a:r>
                    <a:rPr lang="de-DE" sz="1800" b="1" dirty="0" smtClean="0">
                      <a:solidFill>
                        <a:srgbClr val="FF0000"/>
                      </a:solidFill>
                    </a:rPr>
                    <a:t>3 &amp; 4</a:t>
                  </a:r>
                  <a:endParaRPr lang="de-DE" sz="1800" b="1" dirty="0">
                    <a:solidFill>
                      <a:srgbClr val="FF0000"/>
                    </a:solidFill>
                  </a:endParaRPr>
                </a:p>
              </p:txBody>
            </p:sp>
          </p:grpSp>
          <p:sp>
            <p:nvSpPr>
              <p:cNvPr id="49" name="Textfeld 48"/>
              <p:cNvSpPr txBox="1"/>
              <p:nvPr/>
            </p:nvSpPr>
            <p:spPr>
              <a:xfrm>
                <a:off x="8614026" y="5434165"/>
                <a:ext cx="775607" cy="369332"/>
              </a:xfrm>
              <a:prstGeom prst="rect">
                <a:avLst/>
              </a:prstGeom>
              <a:noFill/>
            </p:spPr>
            <p:txBody>
              <a:bodyPr wrap="square" rtlCol="0">
                <a:spAutoFit/>
              </a:bodyPr>
              <a:lstStyle/>
              <a:p>
                <a:r>
                  <a:rPr lang="de-DE" sz="1800" b="1" dirty="0">
                    <a:solidFill>
                      <a:srgbClr val="FF0000"/>
                    </a:solidFill>
                  </a:rPr>
                  <a:t>1</a:t>
                </a:r>
                <a:r>
                  <a:rPr lang="de-DE" sz="1800" b="1" dirty="0" smtClean="0">
                    <a:solidFill>
                      <a:srgbClr val="FF0000"/>
                    </a:solidFill>
                  </a:rPr>
                  <a:t> &amp; 2</a:t>
                </a:r>
                <a:endParaRPr lang="de-DE" sz="1800" b="1" dirty="0">
                  <a:solidFill>
                    <a:srgbClr val="FF0000"/>
                  </a:solidFill>
                </a:endParaRPr>
              </a:p>
            </p:txBody>
          </p:sp>
        </p:grpSp>
      </p:grpSp>
      <p:sp>
        <p:nvSpPr>
          <p:cNvPr id="50" name="Textfeld 49"/>
          <p:cNvSpPr txBox="1"/>
          <p:nvPr/>
        </p:nvSpPr>
        <p:spPr>
          <a:xfrm>
            <a:off x="3703321" y="859852"/>
            <a:ext cx="5518672" cy="2308324"/>
          </a:xfrm>
          <a:prstGeom prst="rect">
            <a:avLst/>
          </a:prstGeom>
          <a:noFill/>
        </p:spPr>
        <p:txBody>
          <a:bodyPr wrap="square" rtlCol="0">
            <a:spAutoFit/>
          </a:bodyPr>
          <a:lstStyle/>
          <a:p>
            <a:r>
              <a:rPr lang="de-DE" sz="1800" dirty="0" smtClean="0"/>
              <a:t>The </a:t>
            </a:r>
            <a:r>
              <a:rPr lang="de-DE" sz="1800" dirty="0" err="1" smtClean="0"/>
              <a:t>pixel</a:t>
            </a:r>
            <a:r>
              <a:rPr lang="de-DE" sz="1800" dirty="0" smtClean="0"/>
              <a:t> </a:t>
            </a:r>
            <a:r>
              <a:rPr lang="de-DE" sz="1800" dirty="0" err="1" smtClean="0"/>
              <a:t>rows</a:t>
            </a:r>
            <a:r>
              <a:rPr lang="de-DE" sz="1800" dirty="0" smtClean="0"/>
              <a:t> </a:t>
            </a:r>
            <a:r>
              <a:rPr lang="de-DE" sz="1800" dirty="0" err="1" smtClean="0"/>
              <a:t>of</a:t>
            </a:r>
            <a:r>
              <a:rPr lang="de-DE" sz="1800" dirty="0" smtClean="0"/>
              <a:t> Drain1 &amp; Drain2 </a:t>
            </a:r>
            <a:r>
              <a:rPr lang="de-DE" sz="1800" dirty="0" err="1" smtClean="0"/>
              <a:t>are</a:t>
            </a:r>
            <a:r>
              <a:rPr lang="de-DE" sz="1800" dirty="0" smtClean="0"/>
              <a:t> </a:t>
            </a:r>
            <a:r>
              <a:rPr lang="de-DE" sz="1800" dirty="0" err="1" smtClean="0"/>
              <a:t>mirror</a:t>
            </a:r>
            <a:r>
              <a:rPr lang="de-DE" sz="1800" dirty="0" smtClean="0"/>
              <a:t> </a:t>
            </a:r>
            <a:r>
              <a:rPr lang="de-DE" sz="1800" dirty="0" err="1" smtClean="0"/>
              <a:t>images</a:t>
            </a:r>
            <a:r>
              <a:rPr lang="de-DE" sz="1800" dirty="0" smtClean="0"/>
              <a:t> </a:t>
            </a:r>
            <a:r>
              <a:rPr lang="de-DE" sz="1800" dirty="0" err="1" smtClean="0"/>
              <a:t>to</a:t>
            </a:r>
            <a:r>
              <a:rPr lang="de-DE" sz="1800" dirty="0" smtClean="0"/>
              <a:t> </a:t>
            </a:r>
            <a:r>
              <a:rPr lang="de-DE" sz="1800" dirty="0" err="1" smtClean="0"/>
              <a:t>the</a:t>
            </a:r>
            <a:r>
              <a:rPr lang="de-DE" sz="1800" dirty="0" smtClean="0"/>
              <a:t> </a:t>
            </a:r>
            <a:r>
              <a:rPr lang="de-DE" sz="1800" dirty="0" err="1" smtClean="0"/>
              <a:t>pixel</a:t>
            </a:r>
            <a:r>
              <a:rPr lang="de-DE" sz="1800" dirty="0" smtClean="0"/>
              <a:t> </a:t>
            </a:r>
            <a:r>
              <a:rPr lang="de-DE" sz="1800" dirty="0" err="1" smtClean="0"/>
              <a:t>rows</a:t>
            </a:r>
            <a:r>
              <a:rPr lang="de-DE" sz="1800" dirty="0" smtClean="0"/>
              <a:t> </a:t>
            </a:r>
            <a:r>
              <a:rPr lang="de-DE" sz="1800" dirty="0" err="1" smtClean="0"/>
              <a:t>of</a:t>
            </a:r>
            <a:r>
              <a:rPr lang="de-DE" sz="1800" dirty="0" smtClean="0"/>
              <a:t> Drain3 &amp; Drain4 (</a:t>
            </a:r>
            <a:r>
              <a:rPr lang="de-DE" sz="1800" dirty="0" err="1" smtClean="0"/>
              <a:t>flipped</a:t>
            </a:r>
            <a:r>
              <a:rPr lang="de-DE" sz="1800" dirty="0" smtClean="0"/>
              <a:t>).</a:t>
            </a:r>
          </a:p>
          <a:p>
            <a:endParaRPr lang="de-DE" sz="1800" dirty="0"/>
          </a:p>
          <a:p>
            <a:r>
              <a:rPr lang="de-DE" sz="1800" dirty="0" smtClean="0"/>
              <a:t>Due </a:t>
            </a:r>
            <a:r>
              <a:rPr lang="de-DE" sz="1800" dirty="0" err="1" smtClean="0"/>
              <a:t>to</a:t>
            </a:r>
            <a:r>
              <a:rPr lang="de-DE" sz="1800" dirty="0" smtClean="0"/>
              <a:t> </a:t>
            </a:r>
            <a:r>
              <a:rPr lang="de-DE" sz="1800" dirty="0" err="1" smtClean="0"/>
              <a:t>tilt</a:t>
            </a:r>
            <a:r>
              <a:rPr lang="de-DE" sz="1800" dirty="0" smtClean="0"/>
              <a:t> </a:t>
            </a:r>
            <a:r>
              <a:rPr lang="de-DE" sz="1800" dirty="0" err="1" smtClean="0"/>
              <a:t>of</a:t>
            </a:r>
            <a:r>
              <a:rPr lang="de-DE" sz="1800" dirty="0" smtClean="0"/>
              <a:t> </a:t>
            </a:r>
            <a:r>
              <a:rPr lang="de-DE" sz="1800" dirty="0" err="1" smtClean="0"/>
              <a:t>the</a:t>
            </a:r>
            <a:r>
              <a:rPr lang="de-DE" sz="1800" dirty="0" smtClean="0"/>
              <a:t> </a:t>
            </a:r>
            <a:r>
              <a:rPr lang="de-DE" sz="1800" dirty="0" err="1" smtClean="0"/>
              <a:t>ion</a:t>
            </a:r>
            <a:r>
              <a:rPr lang="de-DE" sz="1800" dirty="0" smtClean="0"/>
              <a:t> beam </a:t>
            </a:r>
            <a:r>
              <a:rPr lang="de-DE" sz="1800" dirty="0" err="1" smtClean="0"/>
              <a:t>during</a:t>
            </a:r>
            <a:r>
              <a:rPr lang="de-DE" sz="1800" dirty="0" smtClean="0"/>
              <a:t> </a:t>
            </a:r>
            <a:r>
              <a:rPr lang="de-DE" sz="1800" dirty="0" err="1" smtClean="0"/>
              <a:t>implantation</a:t>
            </a:r>
            <a:r>
              <a:rPr lang="de-DE" sz="1800" dirty="0" smtClean="0"/>
              <a:t> </a:t>
            </a:r>
            <a:r>
              <a:rPr lang="de-DE" sz="1800" dirty="0" err="1" smtClean="0"/>
              <a:t>the</a:t>
            </a:r>
            <a:r>
              <a:rPr lang="de-DE" sz="1800" dirty="0" smtClean="0"/>
              <a:t> </a:t>
            </a:r>
            <a:r>
              <a:rPr lang="de-DE" sz="1800" dirty="0" err="1" smtClean="0"/>
              <a:t>source</a:t>
            </a:r>
            <a:r>
              <a:rPr lang="de-DE" sz="1800" dirty="0" smtClean="0"/>
              <a:t> </a:t>
            </a:r>
            <a:r>
              <a:rPr lang="de-DE" sz="1800" dirty="0" err="1" smtClean="0"/>
              <a:t>doping</a:t>
            </a:r>
            <a:r>
              <a:rPr lang="de-DE" sz="1800" dirty="0" smtClean="0"/>
              <a:t> </a:t>
            </a:r>
            <a:r>
              <a:rPr lang="de-DE" sz="1800" dirty="0" err="1" smtClean="0"/>
              <a:t>concentration</a:t>
            </a:r>
            <a:r>
              <a:rPr lang="de-DE" sz="1800" dirty="0" smtClean="0"/>
              <a:t> </a:t>
            </a:r>
            <a:r>
              <a:rPr lang="de-DE" sz="1800" dirty="0" err="1" smtClean="0"/>
              <a:t>is</a:t>
            </a:r>
            <a:r>
              <a:rPr lang="de-DE" sz="1800" dirty="0" smtClean="0"/>
              <a:t> not </a:t>
            </a:r>
            <a:r>
              <a:rPr lang="de-DE" sz="1800" dirty="0" err="1" smtClean="0"/>
              <a:t>perfectly</a:t>
            </a:r>
            <a:r>
              <a:rPr lang="de-DE" sz="1800" dirty="0" smtClean="0"/>
              <a:t> </a:t>
            </a:r>
            <a:r>
              <a:rPr lang="de-DE" sz="1800" dirty="0" err="1" smtClean="0"/>
              <a:t>homogeneous</a:t>
            </a:r>
            <a:r>
              <a:rPr lang="de-DE" sz="1800" dirty="0" smtClean="0"/>
              <a:t> in </a:t>
            </a:r>
            <a:r>
              <a:rPr lang="de-DE" sz="1800" dirty="0" err="1" smtClean="0"/>
              <a:t>the</a:t>
            </a:r>
            <a:r>
              <a:rPr lang="de-DE" sz="1800" dirty="0" smtClean="0"/>
              <a:t> </a:t>
            </a:r>
            <a:r>
              <a:rPr lang="de-DE" sz="1800" dirty="0" err="1" smtClean="0"/>
              <a:t>region</a:t>
            </a:r>
            <a:r>
              <a:rPr lang="de-DE" sz="1800" dirty="0" smtClean="0"/>
              <a:t> </a:t>
            </a:r>
            <a:r>
              <a:rPr lang="de-DE" sz="1800" dirty="0" err="1" smtClean="0"/>
              <a:t>between</a:t>
            </a:r>
            <a:r>
              <a:rPr lang="de-DE" sz="1800" dirty="0" smtClean="0"/>
              <a:t> </a:t>
            </a:r>
            <a:r>
              <a:rPr lang="de-DE" sz="1800" dirty="0" err="1" smtClean="0"/>
              <a:t>two</a:t>
            </a:r>
            <a:r>
              <a:rPr lang="de-DE" sz="1800" dirty="0" smtClean="0"/>
              <a:t> </a:t>
            </a:r>
            <a:r>
              <a:rPr lang="de-DE" sz="1800" dirty="0" err="1" smtClean="0"/>
              <a:t>gates</a:t>
            </a:r>
            <a:r>
              <a:rPr lang="de-DE" sz="1800" dirty="0" smtClean="0"/>
              <a:t>.</a:t>
            </a:r>
          </a:p>
          <a:p>
            <a:endParaRPr lang="de-DE" sz="1800" dirty="0"/>
          </a:p>
          <a:p>
            <a:endParaRPr lang="de-DE" sz="1800" dirty="0"/>
          </a:p>
        </p:txBody>
      </p:sp>
      <p:cxnSp>
        <p:nvCxnSpPr>
          <p:cNvPr id="51" name="Gerade Verbindung mit Pfeil 50"/>
          <p:cNvCxnSpPr/>
          <p:nvPr/>
        </p:nvCxnSpPr>
        <p:spPr bwMode="auto">
          <a:xfrm flipH="1">
            <a:off x="1365884" y="1427319"/>
            <a:ext cx="6668" cy="1005807"/>
          </a:xfrm>
          <a:prstGeom prst="straightConnector1">
            <a:avLst/>
          </a:prstGeom>
          <a:solidFill>
            <a:schemeClr val="bg1"/>
          </a:solidFill>
          <a:ln w="76200" cap="flat" cmpd="sng" algn="ctr">
            <a:solidFill>
              <a:srgbClr val="FF0000"/>
            </a:solidFill>
            <a:prstDash val="solid"/>
            <a:round/>
            <a:headEnd type="none" w="med" len="med"/>
            <a:tailEnd type="arrow"/>
          </a:ln>
          <a:effectLst/>
        </p:spPr>
      </p:cxnSp>
      <p:cxnSp>
        <p:nvCxnSpPr>
          <p:cNvPr id="52" name="Gerade Verbindung mit Pfeil 51"/>
          <p:cNvCxnSpPr/>
          <p:nvPr/>
        </p:nvCxnSpPr>
        <p:spPr bwMode="auto">
          <a:xfrm>
            <a:off x="1358264" y="4846726"/>
            <a:ext cx="0" cy="1009559"/>
          </a:xfrm>
          <a:prstGeom prst="straightConnector1">
            <a:avLst/>
          </a:prstGeom>
          <a:solidFill>
            <a:schemeClr val="bg1"/>
          </a:solidFill>
          <a:ln w="76200" cap="flat" cmpd="sng" algn="ctr">
            <a:solidFill>
              <a:srgbClr val="FF0000"/>
            </a:solidFill>
            <a:prstDash val="solid"/>
            <a:round/>
            <a:headEnd type="none" w="med" len="med"/>
            <a:tailEnd type="arrow"/>
          </a:ln>
          <a:effectLst/>
        </p:spPr>
      </p:cxnSp>
      <p:sp>
        <p:nvSpPr>
          <p:cNvPr id="53" name="Textfeld 52"/>
          <p:cNvSpPr txBox="1"/>
          <p:nvPr/>
        </p:nvSpPr>
        <p:spPr>
          <a:xfrm>
            <a:off x="2218026" y="1930223"/>
            <a:ext cx="1640137" cy="923330"/>
          </a:xfrm>
          <a:prstGeom prst="rect">
            <a:avLst/>
          </a:prstGeom>
          <a:noFill/>
        </p:spPr>
        <p:txBody>
          <a:bodyPr wrap="square" rtlCol="0">
            <a:spAutoFit/>
          </a:bodyPr>
          <a:lstStyle/>
          <a:p>
            <a:r>
              <a:rPr lang="de-DE" sz="1800" b="1" dirty="0" smtClean="0">
                <a:solidFill>
                  <a:srgbClr val="FF0000"/>
                </a:solidFill>
              </a:rPr>
              <a:t>Gate</a:t>
            </a:r>
            <a:r>
              <a:rPr lang="de-DE" sz="1800" b="1" dirty="0" smtClean="0">
                <a:solidFill>
                  <a:srgbClr val="FF0000"/>
                </a:solidFill>
              </a:rPr>
              <a:t> </a:t>
            </a:r>
            <a:r>
              <a:rPr lang="de-DE" sz="1800" b="1" dirty="0" smtClean="0">
                <a:solidFill>
                  <a:srgbClr val="FF0000"/>
                </a:solidFill>
              </a:rPr>
              <a:t>3 </a:t>
            </a:r>
            <a:r>
              <a:rPr lang="de-DE" sz="1800" b="1" dirty="0" err="1" smtClean="0">
                <a:solidFill>
                  <a:srgbClr val="FF0000"/>
                </a:solidFill>
              </a:rPr>
              <a:t>has</a:t>
            </a:r>
            <a:r>
              <a:rPr lang="de-DE" sz="1800" b="1" dirty="0" smtClean="0">
                <a:solidFill>
                  <a:srgbClr val="FF0000"/>
                </a:solidFill>
              </a:rPr>
              <a:t> </a:t>
            </a:r>
            <a:r>
              <a:rPr lang="de-DE" sz="1800" b="1" dirty="0" err="1" smtClean="0">
                <a:solidFill>
                  <a:srgbClr val="FF0000"/>
                </a:solidFill>
              </a:rPr>
              <a:t>the</a:t>
            </a:r>
            <a:r>
              <a:rPr lang="de-DE" sz="1800" b="1" dirty="0" smtClean="0">
                <a:solidFill>
                  <a:srgbClr val="FF0000"/>
                </a:solidFill>
              </a:rPr>
              <a:t> </a:t>
            </a:r>
            <a:r>
              <a:rPr lang="de-DE" sz="1800" b="1" dirty="0" err="1" smtClean="0">
                <a:solidFill>
                  <a:srgbClr val="FF0000"/>
                </a:solidFill>
              </a:rPr>
              <a:t>higher</a:t>
            </a:r>
            <a:r>
              <a:rPr lang="de-DE" sz="1800" b="1" dirty="0" smtClean="0">
                <a:solidFill>
                  <a:srgbClr val="FF0000"/>
                </a:solidFill>
              </a:rPr>
              <a:t> </a:t>
            </a:r>
            <a:r>
              <a:rPr lang="de-DE" sz="1800" b="1" dirty="0" err="1" smtClean="0">
                <a:solidFill>
                  <a:srgbClr val="FF0000"/>
                </a:solidFill>
              </a:rPr>
              <a:t>conentration</a:t>
            </a:r>
            <a:endParaRPr lang="de-DE" sz="1800" b="1" dirty="0">
              <a:solidFill>
                <a:srgbClr val="FF0000"/>
              </a:solidFill>
            </a:endParaRPr>
          </a:p>
        </p:txBody>
      </p:sp>
      <p:sp>
        <p:nvSpPr>
          <p:cNvPr id="54" name="Textfeld 53"/>
          <p:cNvSpPr txBox="1"/>
          <p:nvPr/>
        </p:nvSpPr>
        <p:spPr>
          <a:xfrm>
            <a:off x="2301846" y="5426780"/>
            <a:ext cx="1640137" cy="923330"/>
          </a:xfrm>
          <a:prstGeom prst="rect">
            <a:avLst/>
          </a:prstGeom>
          <a:noFill/>
        </p:spPr>
        <p:txBody>
          <a:bodyPr wrap="square" rtlCol="0">
            <a:spAutoFit/>
          </a:bodyPr>
          <a:lstStyle/>
          <a:p>
            <a:r>
              <a:rPr lang="de-DE" sz="1800" b="1" dirty="0" smtClean="0">
                <a:solidFill>
                  <a:srgbClr val="FF0000"/>
                </a:solidFill>
              </a:rPr>
              <a:t>Gate </a:t>
            </a:r>
            <a:r>
              <a:rPr lang="de-DE" sz="1800" b="1" dirty="0" smtClean="0">
                <a:solidFill>
                  <a:srgbClr val="FF0000"/>
                </a:solidFill>
              </a:rPr>
              <a:t>1 </a:t>
            </a:r>
            <a:r>
              <a:rPr lang="de-DE" sz="1800" b="1" dirty="0" err="1" smtClean="0">
                <a:solidFill>
                  <a:srgbClr val="FF0000"/>
                </a:solidFill>
              </a:rPr>
              <a:t>has</a:t>
            </a:r>
            <a:r>
              <a:rPr lang="de-DE" sz="1800" b="1" dirty="0" smtClean="0">
                <a:solidFill>
                  <a:srgbClr val="FF0000"/>
                </a:solidFill>
              </a:rPr>
              <a:t> </a:t>
            </a:r>
            <a:r>
              <a:rPr lang="de-DE" sz="1800" b="1" dirty="0" err="1" smtClean="0">
                <a:solidFill>
                  <a:srgbClr val="FF0000"/>
                </a:solidFill>
              </a:rPr>
              <a:t>the</a:t>
            </a:r>
            <a:r>
              <a:rPr lang="de-DE" sz="1800" b="1" dirty="0" smtClean="0">
                <a:solidFill>
                  <a:srgbClr val="FF0000"/>
                </a:solidFill>
              </a:rPr>
              <a:t> </a:t>
            </a:r>
            <a:r>
              <a:rPr lang="de-DE" sz="1800" b="1" dirty="0" err="1" smtClean="0">
                <a:solidFill>
                  <a:srgbClr val="FF0000"/>
                </a:solidFill>
              </a:rPr>
              <a:t>higher</a:t>
            </a:r>
            <a:r>
              <a:rPr lang="de-DE" sz="1800" b="1" dirty="0" smtClean="0">
                <a:solidFill>
                  <a:srgbClr val="FF0000"/>
                </a:solidFill>
              </a:rPr>
              <a:t> </a:t>
            </a:r>
            <a:r>
              <a:rPr lang="de-DE" sz="1800" b="1" dirty="0" err="1" smtClean="0">
                <a:solidFill>
                  <a:srgbClr val="FF0000"/>
                </a:solidFill>
              </a:rPr>
              <a:t>conentration</a:t>
            </a:r>
            <a:endParaRPr lang="de-DE" sz="1800" b="1" dirty="0">
              <a:solidFill>
                <a:srgbClr val="FF0000"/>
              </a:solidFill>
            </a:endParaRPr>
          </a:p>
        </p:txBody>
      </p:sp>
    </p:spTree>
    <p:extLst>
      <p:ext uri="{BB962C8B-B14F-4D97-AF65-F5344CB8AC3E}">
        <p14:creationId xmlns:p14="http://schemas.microsoft.com/office/powerpoint/2010/main" val="1996071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497366" y="1592796"/>
            <a:ext cx="4922559" cy="3692944"/>
            <a:chOff x="4497366" y="1592796"/>
            <a:chExt cx="4922559" cy="3692944"/>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97366" y="1592796"/>
              <a:ext cx="4922559" cy="3692944"/>
            </a:xfrm>
            <a:prstGeom prst="rect">
              <a:avLst/>
            </a:prstGeom>
            <a:noFill/>
            <a:extLst>
              <a:ext uri="{909E8E84-426E-40DD-AFC4-6F175D3DCCD1}">
                <a14:hiddenFill xmlns:a14="http://schemas.microsoft.com/office/drawing/2010/main">
                  <a:solidFill>
                    <a:srgbClr val="FFFFFF"/>
                  </a:solidFill>
                </a14:hiddenFill>
              </a:ext>
            </a:extLst>
          </p:spPr>
        </p:pic>
        <p:sp>
          <p:nvSpPr>
            <p:cNvPr id="36" name="Ellipse 35"/>
            <p:cNvSpPr/>
            <p:nvPr/>
          </p:nvSpPr>
          <p:spPr>
            <a:xfrm>
              <a:off x="8288620" y="1803343"/>
              <a:ext cx="506185" cy="473529"/>
            </a:xfrm>
            <a:prstGeom prst="ellipse">
              <a:avLst/>
            </a:prstGeom>
            <a:ln w="5715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grpSp>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4"/>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22</a:t>
            </a:fld>
            <a:endParaRPr lang="en-US" dirty="0"/>
          </a:p>
        </p:txBody>
      </p:sp>
      <p:pic>
        <p:nvPicPr>
          <p:cNvPr id="42" name="Picture 41"/>
          <p:cNvPicPr>
            <a:picLocks noChangeAspect="1"/>
          </p:cNvPicPr>
          <p:nvPr/>
        </p:nvPicPr>
        <p:blipFill>
          <a:blip r:embed="rId6"/>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a:t>Tilt / Flip effect (odd - even)</a:t>
            </a:r>
            <a:endParaRPr lang="en-US" sz="2400" dirty="0" smtClean="0"/>
          </a:p>
        </p:txBody>
      </p:sp>
      <mc:AlternateContent xmlns:mc="http://schemas.openxmlformats.org/markup-compatibility/2006">
        <mc:Choice xmlns:a14="http://schemas.microsoft.com/office/drawing/2010/main" Requires="a14">
          <p:sp>
            <p:nvSpPr>
              <p:cNvPr id="3" name="Textfeld 2"/>
              <p:cNvSpPr txBox="1"/>
              <p:nvPr/>
            </p:nvSpPr>
            <p:spPr>
              <a:xfrm>
                <a:off x="312528" y="1057365"/>
                <a:ext cx="4727524" cy="29116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800" b="0" i="0" dirty="0" smtClean="0">
                          <a:latin typeface="Cambria Math"/>
                        </a:rPr>
                        <m:t>Δ</m:t>
                      </m:r>
                      <m:sSub>
                        <m:sSubPr>
                          <m:ctrlPr>
                            <a:rPr lang="de-DE" sz="1800" b="0" i="1" dirty="0" smtClean="0">
                              <a:latin typeface="Cambria Math"/>
                            </a:rPr>
                          </m:ctrlPr>
                        </m:sSubPr>
                        <m:e>
                          <m:r>
                            <m:rPr>
                              <m:sty m:val="p"/>
                            </m:rPr>
                            <a:rPr lang="de-DE" sz="1800" b="0" i="0" dirty="0" smtClean="0">
                              <a:latin typeface="Cambria Math"/>
                            </a:rPr>
                            <m:t>I</m:t>
                          </m:r>
                        </m:e>
                        <m:sub>
                          <m:r>
                            <m:rPr>
                              <m:sty m:val="p"/>
                            </m:rPr>
                            <a:rPr lang="de-DE" sz="1800" i="0" dirty="0">
                              <a:latin typeface="Cambria Math"/>
                            </a:rPr>
                            <m:t>odd</m:t>
                          </m:r>
                          <m:r>
                            <a:rPr lang="de-DE" sz="1800" b="0" i="0" dirty="0" smtClean="0">
                              <a:latin typeface="Cambria Math"/>
                            </a:rPr>
                            <m:t> </m:t>
                          </m:r>
                          <m:r>
                            <m:rPr>
                              <m:sty m:val="p"/>
                            </m:rPr>
                            <a:rPr lang="de-DE" sz="1800" b="0" i="0" dirty="0" smtClean="0">
                              <a:latin typeface="Cambria Math"/>
                            </a:rPr>
                            <m:t>chuckstep</m:t>
                          </m:r>
                          <m:r>
                            <a:rPr lang="de-DE" sz="1800" b="0" i="0" dirty="0" smtClean="0">
                              <a:latin typeface="Cambria Math"/>
                            </a:rPr>
                            <m:t> </m:t>
                          </m:r>
                        </m:sub>
                      </m:sSub>
                      <m:sSub>
                        <m:sSubPr>
                          <m:ctrlPr>
                            <a:rPr lang="de-DE" sz="1800" b="0" i="1" dirty="0" smtClean="0">
                              <a:latin typeface="Cambria Math"/>
                            </a:rPr>
                          </m:ctrlPr>
                        </m:sSubPr>
                        <m:e>
                          <m:r>
                            <a:rPr lang="de-DE" sz="1800" b="0" i="0" dirty="0" smtClean="0">
                              <a:latin typeface="Cambria Math"/>
                            </a:rPr>
                            <m:t>   =</m:t>
                          </m:r>
                          <m:r>
                            <m:rPr>
                              <m:sty m:val="p"/>
                            </m:rPr>
                            <a:rPr lang="de-DE" sz="1800" i="0" dirty="0" smtClean="0">
                              <a:latin typeface="Cambria Math"/>
                            </a:rPr>
                            <m:t>I</m:t>
                          </m:r>
                        </m:e>
                        <m:sub>
                          <m:r>
                            <a:rPr lang="de-DE" sz="1800" i="0" dirty="0" smtClean="0">
                              <a:latin typeface="Cambria Math"/>
                            </a:rPr>
                            <m:t>1</m:t>
                          </m:r>
                        </m:sub>
                      </m:sSub>
                      <m:r>
                        <a:rPr lang="de-DE" sz="1800" i="0" dirty="0" smtClean="0">
                          <a:latin typeface="Cambria Math"/>
                        </a:rPr>
                        <m:t> – </m:t>
                      </m:r>
                      <m:sSub>
                        <m:sSubPr>
                          <m:ctrlPr>
                            <a:rPr lang="de-DE" sz="1800" b="0" i="1" dirty="0" smtClean="0">
                              <a:latin typeface="Cambria Math"/>
                            </a:rPr>
                          </m:ctrlPr>
                        </m:sSubPr>
                        <m:e>
                          <m:r>
                            <m:rPr>
                              <m:sty m:val="p"/>
                            </m:rPr>
                            <a:rPr lang="de-DE" sz="1800" i="0" dirty="0" smtClean="0">
                              <a:latin typeface="Cambria Math"/>
                            </a:rPr>
                            <m:t>I</m:t>
                          </m:r>
                        </m:e>
                        <m:sub>
                          <m:r>
                            <a:rPr lang="de-DE" sz="1800" i="0" dirty="0" smtClean="0">
                              <a:latin typeface="Cambria Math"/>
                            </a:rPr>
                            <m:t>2</m:t>
                          </m:r>
                        </m:sub>
                      </m:sSub>
                      <m:r>
                        <a:rPr lang="de-DE" sz="1800" i="1" dirty="0" smtClean="0">
                          <a:latin typeface="Cambria Math"/>
                        </a:rPr>
                        <m:t> </m:t>
                      </m:r>
                    </m:oMath>
                  </m:oMathPara>
                </a14:m>
                <a:endParaRPr lang="de-DE" sz="1800" dirty="0" smtClean="0"/>
              </a:p>
              <a:p>
                <a:pPr/>
                <a14:m>
                  <m:oMathPara xmlns:m="http://schemas.openxmlformats.org/officeDocument/2006/math">
                    <m:oMathParaPr>
                      <m:jc m:val="centerGroup"/>
                    </m:oMathParaPr>
                    <m:oMath xmlns:m="http://schemas.openxmlformats.org/officeDocument/2006/math">
                      <m:r>
                        <m:rPr>
                          <m:sty m:val="p"/>
                        </m:rPr>
                        <a:rPr lang="de-DE" sz="1800" dirty="0">
                          <a:latin typeface="Cambria Math"/>
                        </a:rPr>
                        <m:t>Δ</m:t>
                      </m:r>
                      <m:sSub>
                        <m:sSubPr>
                          <m:ctrlPr>
                            <a:rPr lang="de-DE" sz="1800" i="1" dirty="0">
                              <a:latin typeface="Cambria Math"/>
                            </a:rPr>
                          </m:ctrlPr>
                        </m:sSubPr>
                        <m:e>
                          <m:r>
                            <m:rPr>
                              <m:sty m:val="p"/>
                            </m:rPr>
                            <a:rPr lang="de-DE" sz="1800" i="0" dirty="0">
                              <a:latin typeface="Cambria Math"/>
                            </a:rPr>
                            <m:t>I</m:t>
                          </m:r>
                        </m:e>
                        <m:sub>
                          <m:r>
                            <m:rPr>
                              <m:sty m:val="p"/>
                            </m:rPr>
                            <a:rPr lang="de-DE" sz="1800" b="0" i="0" dirty="0" smtClean="0">
                              <a:latin typeface="Cambria Math"/>
                            </a:rPr>
                            <m:t>even</m:t>
                          </m:r>
                          <m:r>
                            <a:rPr lang="de-DE" sz="1800" i="0" dirty="0">
                              <a:latin typeface="Cambria Math"/>
                            </a:rPr>
                            <m:t> </m:t>
                          </m:r>
                          <m:r>
                            <m:rPr>
                              <m:sty m:val="p"/>
                            </m:rPr>
                            <a:rPr lang="de-DE" sz="1800" i="0" dirty="0">
                              <a:latin typeface="Cambria Math"/>
                            </a:rPr>
                            <m:t>chuckstep</m:t>
                          </m:r>
                          <m:r>
                            <a:rPr lang="de-DE" sz="1800" i="0" dirty="0">
                              <a:latin typeface="Cambria Math"/>
                            </a:rPr>
                            <m:t> </m:t>
                          </m:r>
                        </m:sub>
                      </m:sSub>
                      <m:sSub>
                        <m:sSubPr>
                          <m:ctrlPr>
                            <a:rPr lang="de-DE" sz="1800" i="1" dirty="0">
                              <a:latin typeface="Cambria Math"/>
                            </a:rPr>
                          </m:ctrlPr>
                        </m:sSubPr>
                        <m:e>
                          <m:r>
                            <a:rPr lang="de-DE" sz="1800" dirty="0">
                              <a:latin typeface="Cambria Math"/>
                            </a:rPr>
                            <m:t>=</m:t>
                          </m:r>
                          <m:r>
                            <m:rPr>
                              <m:sty m:val="p"/>
                            </m:rPr>
                            <a:rPr lang="de-DE" sz="1800" dirty="0">
                              <a:latin typeface="Cambria Math"/>
                            </a:rPr>
                            <m:t>I</m:t>
                          </m:r>
                        </m:e>
                        <m:sub>
                          <m:r>
                            <a:rPr lang="de-DE" sz="1800" b="0" i="1" dirty="0" smtClean="0">
                              <a:latin typeface="Cambria Math"/>
                            </a:rPr>
                            <m:t>3</m:t>
                          </m:r>
                        </m:sub>
                      </m:sSub>
                      <m:r>
                        <a:rPr lang="de-DE" sz="1800" dirty="0">
                          <a:latin typeface="Cambria Math"/>
                        </a:rPr>
                        <m:t> – </m:t>
                      </m:r>
                      <m:sSub>
                        <m:sSubPr>
                          <m:ctrlPr>
                            <a:rPr lang="de-DE" sz="1800" i="1" dirty="0">
                              <a:latin typeface="Cambria Math"/>
                            </a:rPr>
                          </m:ctrlPr>
                        </m:sSubPr>
                        <m:e>
                          <m:r>
                            <m:rPr>
                              <m:sty m:val="p"/>
                            </m:rPr>
                            <a:rPr lang="de-DE" sz="1800" dirty="0">
                              <a:latin typeface="Cambria Math"/>
                            </a:rPr>
                            <m:t>I</m:t>
                          </m:r>
                        </m:e>
                        <m:sub>
                          <m:r>
                            <a:rPr lang="de-DE" sz="1800" b="0" i="1" dirty="0" smtClean="0">
                              <a:latin typeface="Cambria Math"/>
                            </a:rPr>
                            <m:t>4</m:t>
                          </m:r>
                        </m:sub>
                      </m:sSub>
                    </m:oMath>
                  </m:oMathPara>
                </a14:m>
                <a:endParaRPr lang="de-DE" sz="1800" dirty="0" smtClean="0"/>
              </a:p>
              <a:p>
                <a:endParaRPr lang="de-DE" sz="1800" dirty="0"/>
              </a:p>
              <a:p>
                <a:r>
                  <a:rPr lang="en-US" sz="1800" dirty="0" smtClean="0"/>
                  <a:t>Remember</a:t>
                </a:r>
                <a:r>
                  <a:rPr lang="de-DE" sz="1800" dirty="0" smtClean="0"/>
                  <a:t>: </a:t>
                </a:r>
                <a:r>
                  <a:rPr lang="de-DE" sz="1800" dirty="0"/>
                  <a:t>Drain </a:t>
                </a:r>
                <a:r>
                  <a:rPr lang="de-DE" sz="1800" dirty="0" err="1"/>
                  <a:t>currents</a:t>
                </a:r>
                <a:r>
                  <a:rPr lang="de-DE" sz="1800" dirty="0"/>
                  <a:t> </a:t>
                </a:r>
                <a:r>
                  <a:rPr lang="de-DE" sz="1800" dirty="0" err="1"/>
                  <a:t>are</a:t>
                </a:r>
                <a:r>
                  <a:rPr lang="de-DE" sz="1800" dirty="0"/>
                  <a:t> all negative</a:t>
                </a:r>
              </a:p>
              <a:p>
                <a:endParaRPr lang="de-DE" sz="1800" dirty="0" smtClean="0"/>
              </a:p>
              <a:p>
                <a:pPr marL="285750" indent="-285750">
                  <a:buFont typeface="Symbol"/>
                  <a:buChar char="Þ"/>
                </a:pPr>
                <a:r>
                  <a:rPr lang="de-DE" sz="1800" dirty="0"/>
                  <a:t>A negative </a:t>
                </a:r>
                <a:r>
                  <a:rPr lang="de-DE" sz="1800" dirty="0" err="1"/>
                  <a:t>result</a:t>
                </a:r>
                <a:r>
                  <a:rPr lang="de-DE" sz="1800" dirty="0"/>
                  <a:t> </a:t>
                </a:r>
                <a:r>
                  <a:rPr lang="de-DE" sz="1800" dirty="0" err="1"/>
                  <a:t>means</a:t>
                </a:r>
                <a:r>
                  <a:rPr lang="de-DE" sz="1800" dirty="0"/>
                  <a:t> </a:t>
                </a:r>
                <a:r>
                  <a:rPr lang="de-DE" sz="1800" dirty="0" err="1"/>
                  <a:t>that</a:t>
                </a:r>
                <a:r>
                  <a:rPr lang="de-DE" sz="1800" dirty="0"/>
                  <a:t> </a:t>
                </a:r>
                <a:r>
                  <a:rPr lang="de-DE" sz="1800" dirty="0" err="1"/>
                  <a:t>the</a:t>
                </a:r>
                <a:r>
                  <a:rPr lang="de-DE" sz="1800" dirty="0"/>
                  <a:t> </a:t>
                </a:r>
                <a:r>
                  <a:rPr lang="de-DE" sz="1800" dirty="0" err="1" smtClean="0"/>
                  <a:t>odd</a:t>
                </a:r>
                <a:r>
                  <a:rPr lang="de-DE" sz="1800" dirty="0" smtClean="0"/>
                  <a:t> </a:t>
                </a:r>
                <a:r>
                  <a:rPr lang="de-DE" sz="1800" dirty="0" smtClean="0"/>
                  <a:t>Gates </a:t>
                </a:r>
                <a:r>
                  <a:rPr lang="de-DE" sz="1800" dirty="0" err="1"/>
                  <a:t>dominate</a:t>
                </a:r>
                <a:endParaRPr lang="de-DE" sz="1800" dirty="0"/>
              </a:p>
              <a:p>
                <a:pPr marL="285750" indent="-285750">
                  <a:buFont typeface="Symbol"/>
                  <a:buChar char="Þ"/>
                </a:pPr>
                <a:r>
                  <a:rPr lang="de-DE" sz="1800" dirty="0"/>
                  <a:t>A positive </a:t>
                </a:r>
                <a:r>
                  <a:rPr lang="de-DE" sz="1800" dirty="0" err="1"/>
                  <a:t>result</a:t>
                </a:r>
                <a:r>
                  <a:rPr lang="de-DE" sz="1800" dirty="0"/>
                  <a:t> </a:t>
                </a:r>
                <a:r>
                  <a:rPr lang="de-DE" sz="1800" dirty="0" err="1"/>
                  <a:t>means</a:t>
                </a:r>
                <a:r>
                  <a:rPr lang="de-DE" sz="1800" dirty="0"/>
                  <a:t> </a:t>
                </a:r>
                <a:r>
                  <a:rPr lang="de-DE" sz="1800" dirty="0" err="1"/>
                  <a:t>that</a:t>
                </a:r>
                <a:r>
                  <a:rPr lang="de-DE" sz="1800" dirty="0"/>
                  <a:t> </a:t>
                </a:r>
                <a:r>
                  <a:rPr lang="de-DE" sz="1800" dirty="0" err="1"/>
                  <a:t>the</a:t>
                </a:r>
                <a:r>
                  <a:rPr lang="de-DE" sz="1800" dirty="0"/>
                  <a:t> </a:t>
                </a:r>
                <a:r>
                  <a:rPr lang="de-DE" sz="1800" dirty="0" err="1" smtClean="0"/>
                  <a:t>even</a:t>
                </a:r>
                <a:r>
                  <a:rPr lang="de-DE" sz="1800" dirty="0" smtClean="0"/>
                  <a:t> </a:t>
                </a:r>
                <a:r>
                  <a:rPr lang="de-DE" sz="1800" dirty="0" smtClean="0"/>
                  <a:t>Gates </a:t>
                </a:r>
                <a:r>
                  <a:rPr lang="de-DE" sz="1800" dirty="0" err="1"/>
                  <a:t>dominate</a:t>
                </a:r>
                <a:r>
                  <a:rPr lang="de-DE" sz="1800" dirty="0"/>
                  <a:t> </a:t>
                </a:r>
              </a:p>
              <a:p>
                <a:endParaRPr lang="de-DE" sz="1800" dirty="0" smtClean="0"/>
              </a:p>
            </p:txBody>
          </p:sp>
        </mc:Choice>
        <mc:Fallback>
          <p:sp>
            <p:nvSpPr>
              <p:cNvPr id="3" name="Textfeld 2"/>
              <p:cNvSpPr txBox="1">
                <a:spLocks noRot="1" noChangeAspect="1" noMove="1" noResize="1" noEditPoints="1" noAdjustHandles="1" noChangeArrowheads="1" noChangeShapeType="1" noTextEdit="1"/>
              </p:cNvSpPr>
              <p:nvPr/>
            </p:nvSpPr>
            <p:spPr>
              <a:xfrm>
                <a:off x="312528" y="1057365"/>
                <a:ext cx="4727524" cy="2911695"/>
              </a:xfrm>
              <a:prstGeom prst="rect">
                <a:avLst/>
              </a:prstGeom>
              <a:blipFill rotWithShape="1">
                <a:blip r:embed="rId7"/>
                <a:stretch>
                  <a:fillRect l="-1031"/>
                </a:stretch>
              </a:blipFill>
            </p:spPr>
            <p:txBody>
              <a:bodyPr/>
              <a:lstStyle/>
              <a:p>
                <a:r>
                  <a:rPr lang="de-DE">
                    <a:noFill/>
                  </a:rPr>
                  <a:t> </a:t>
                </a:r>
              </a:p>
            </p:txBody>
          </p:sp>
        </mc:Fallback>
      </mc:AlternateContent>
      <p:grpSp>
        <p:nvGrpSpPr>
          <p:cNvPr id="12" name="Gruppieren 11"/>
          <p:cNvGrpSpPr/>
          <p:nvPr/>
        </p:nvGrpSpPr>
        <p:grpSpPr>
          <a:xfrm>
            <a:off x="210866" y="3850845"/>
            <a:ext cx="5031694" cy="2582635"/>
            <a:chOff x="4516823" y="3299185"/>
            <a:chExt cx="5112268" cy="3271838"/>
          </a:xfrm>
        </p:grpSpPr>
        <p:grpSp>
          <p:nvGrpSpPr>
            <p:cNvPr id="13" name="Gruppieren 12"/>
            <p:cNvGrpSpPr/>
            <p:nvPr/>
          </p:nvGrpSpPr>
          <p:grpSpPr>
            <a:xfrm>
              <a:off x="5205073" y="3299185"/>
              <a:ext cx="3188518" cy="3271838"/>
              <a:chOff x="4906835" y="1994126"/>
              <a:chExt cx="3188518" cy="3271838"/>
            </a:xfrm>
          </p:grpSpPr>
          <p:grpSp>
            <p:nvGrpSpPr>
              <p:cNvPr id="19" name="Gruppieren 18"/>
              <p:cNvGrpSpPr/>
              <p:nvPr/>
            </p:nvGrpSpPr>
            <p:grpSpPr>
              <a:xfrm>
                <a:off x="5167993" y="1994126"/>
                <a:ext cx="2927360" cy="3271838"/>
                <a:chOff x="5380257" y="1994126"/>
                <a:chExt cx="2927360" cy="3271838"/>
              </a:xfrm>
            </p:grpSpPr>
            <p:cxnSp>
              <p:nvCxnSpPr>
                <p:cNvPr id="21" name="Gerade Verbindung 20"/>
                <p:cNvCxnSpPr/>
                <p:nvPr/>
              </p:nvCxnSpPr>
              <p:spPr bwMode="auto">
                <a:xfrm>
                  <a:off x="5380257" y="4669188"/>
                  <a:ext cx="2927360" cy="11277"/>
                </a:xfrm>
                <a:prstGeom prst="line">
                  <a:avLst/>
                </a:prstGeom>
                <a:solidFill>
                  <a:schemeClr val="bg1"/>
                </a:solidFill>
                <a:ln w="38100" cap="flat" cmpd="sng" algn="ctr">
                  <a:solidFill>
                    <a:schemeClr val="tx1"/>
                  </a:solidFill>
                  <a:prstDash val="solid"/>
                  <a:round/>
                  <a:headEnd type="none" w="med" len="med"/>
                  <a:tailEnd type="none" w="med" len="med"/>
                </a:ln>
                <a:effectLst/>
              </p:spPr>
            </p:cxnSp>
            <p:grpSp>
              <p:nvGrpSpPr>
                <p:cNvPr id="22" name="Gruppieren 21"/>
                <p:cNvGrpSpPr/>
                <p:nvPr/>
              </p:nvGrpSpPr>
              <p:grpSpPr>
                <a:xfrm>
                  <a:off x="5380257" y="1994126"/>
                  <a:ext cx="2927360" cy="3271838"/>
                  <a:chOff x="5510881" y="1994126"/>
                  <a:chExt cx="2927360" cy="3271838"/>
                </a:xfrm>
              </p:grpSpPr>
              <p:grpSp>
                <p:nvGrpSpPr>
                  <p:cNvPr id="23" name="Gruppieren 22"/>
                  <p:cNvGrpSpPr/>
                  <p:nvPr/>
                </p:nvGrpSpPr>
                <p:grpSpPr>
                  <a:xfrm>
                    <a:off x="5510881" y="1994126"/>
                    <a:ext cx="2927360" cy="3271838"/>
                    <a:chOff x="5510881" y="1994126"/>
                    <a:chExt cx="2927360" cy="3271838"/>
                  </a:xfrm>
                </p:grpSpPr>
                <p:cxnSp>
                  <p:nvCxnSpPr>
                    <p:cNvPr id="29" name="Gerade Verbindung 28"/>
                    <p:cNvCxnSpPr/>
                    <p:nvPr/>
                  </p:nvCxnSpPr>
                  <p:spPr bwMode="auto">
                    <a:xfrm>
                      <a:off x="5870121" y="2000250"/>
                      <a:ext cx="0" cy="3265714"/>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0" name="Gerade Verbindung 29"/>
                    <p:cNvCxnSpPr/>
                    <p:nvPr/>
                  </p:nvCxnSpPr>
                  <p:spPr bwMode="auto">
                    <a:xfrm>
                      <a:off x="6536871" y="2000250"/>
                      <a:ext cx="0" cy="3265714"/>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a:off x="7222672" y="2000250"/>
                      <a:ext cx="0" cy="3265714"/>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2" name="Gerade Verbindung 31"/>
                    <p:cNvCxnSpPr/>
                    <p:nvPr/>
                  </p:nvCxnSpPr>
                  <p:spPr bwMode="auto">
                    <a:xfrm>
                      <a:off x="7933708" y="1994126"/>
                      <a:ext cx="0" cy="3271838"/>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3" name="Gerade Verbindung 32"/>
                    <p:cNvCxnSpPr/>
                    <p:nvPr/>
                  </p:nvCxnSpPr>
                  <p:spPr bwMode="auto">
                    <a:xfrm flipV="1">
                      <a:off x="5510881" y="2683329"/>
                      <a:ext cx="2916926" cy="2721"/>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4" name="Gerade Verbindung 33"/>
                    <p:cNvCxnSpPr/>
                    <p:nvPr/>
                  </p:nvCxnSpPr>
                  <p:spPr bwMode="auto">
                    <a:xfrm>
                      <a:off x="5510881" y="3336472"/>
                      <a:ext cx="2927360" cy="0"/>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35" name="Gerade Verbindung 34"/>
                    <p:cNvCxnSpPr/>
                    <p:nvPr/>
                  </p:nvCxnSpPr>
                  <p:spPr bwMode="auto">
                    <a:xfrm>
                      <a:off x="5510881" y="4014108"/>
                      <a:ext cx="2916926" cy="0"/>
                    </a:xfrm>
                    <a:prstGeom prst="line">
                      <a:avLst/>
                    </a:prstGeom>
                    <a:solidFill>
                      <a:schemeClr val="bg1"/>
                    </a:solidFill>
                    <a:ln w="38100" cap="flat" cmpd="sng" algn="ctr">
                      <a:solidFill>
                        <a:schemeClr val="tx1"/>
                      </a:solidFill>
                      <a:prstDash val="solid"/>
                      <a:round/>
                      <a:headEnd type="none" w="med" len="med"/>
                      <a:tailEnd type="none" w="med" len="med"/>
                    </a:ln>
                    <a:effectLst/>
                  </p:spPr>
                </p:cxnSp>
              </p:grpSp>
              <p:sp>
                <p:nvSpPr>
                  <p:cNvPr id="24" name="Rechteck 23"/>
                  <p:cNvSpPr/>
                  <p:nvPr/>
                </p:nvSpPr>
                <p:spPr>
                  <a:xfrm>
                    <a:off x="5706836" y="2506436"/>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26" name="Rechteck 25"/>
                  <p:cNvSpPr/>
                  <p:nvPr/>
                </p:nvSpPr>
                <p:spPr>
                  <a:xfrm>
                    <a:off x="6367916" y="3156858"/>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27" name="Rechteck 26"/>
                  <p:cNvSpPr/>
                  <p:nvPr/>
                </p:nvSpPr>
                <p:spPr>
                  <a:xfrm>
                    <a:off x="7055304" y="3834494"/>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28" name="Rechteck 27"/>
                  <p:cNvSpPr/>
                  <p:nvPr/>
                </p:nvSpPr>
                <p:spPr>
                  <a:xfrm>
                    <a:off x="7766340" y="4489574"/>
                    <a:ext cx="334735" cy="359228"/>
                  </a:xfrm>
                  <a:prstGeom prst="rect">
                    <a:avLst/>
                  </a:prstGeom>
                  <a:solidFill>
                    <a:schemeClr val="bg2"/>
                  </a:solidFill>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grpSp>
          </p:grpSp>
          <p:sp>
            <p:nvSpPr>
              <p:cNvPr id="20" name="Geschweifte Klammer links 19"/>
              <p:cNvSpPr/>
              <p:nvPr/>
            </p:nvSpPr>
            <p:spPr bwMode="auto">
              <a:xfrm>
                <a:off x="4906835" y="2455274"/>
                <a:ext cx="220435" cy="1036864"/>
              </a:xfrm>
              <a:prstGeom prst="leftBrace">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grpSp>
        <p:grpSp>
          <p:nvGrpSpPr>
            <p:cNvPr id="14" name="Gruppieren 13"/>
            <p:cNvGrpSpPr/>
            <p:nvPr/>
          </p:nvGrpSpPr>
          <p:grpSpPr>
            <a:xfrm>
              <a:off x="4516823" y="4103460"/>
              <a:ext cx="5112268" cy="2050401"/>
              <a:chOff x="4516823" y="4103460"/>
              <a:chExt cx="5112268" cy="2050401"/>
            </a:xfrm>
          </p:grpSpPr>
          <p:grpSp>
            <p:nvGrpSpPr>
              <p:cNvPr id="15" name="Gruppieren 14"/>
              <p:cNvGrpSpPr/>
              <p:nvPr/>
            </p:nvGrpSpPr>
            <p:grpSpPr>
              <a:xfrm>
                <a:off x="4516823" y="4103460"/>
                <a:ext cx="4097203" cy="2050401"/>
                <a:chOff x="4516823" y="4103460"/>
                <a:chExt cx="4097203" cy="2050401"/>
              </a:xfrm>
            </p:grpSpPr>
            <p:sp>
              <p:nvSpPr>
                <p:cNvPr id="17" name="Geschweifte Klammer links 16"/>
                <p:cNvSpPr/>
                <p:nvPr/>
              </p:nvSpPr>
              <p:spPr bwMode="auto">
                <a:xfrm rot="10800000">
                  <a:off x="8393591" y="5116997"/>
                  <a:ext cx="220435" cy="1036864"/>
                </a:xfrm>
                <a:prstGeom prst="leftBrace">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18" name="Textfeld 17"/>
                <p:cNvSpPr txBox="1"/>
                <p:nvPr/>
              </p:nvSpPr>
              <p:spPr>
                <a:xfrm>
                  <a:off x="4516823" y="4103460"/>
                  <a:ext cx="957393" cy="467892"/>
                </a:xfrm>
                <a:prstGeom prst="rect">
                  <a:avLst/>
                </a:prstGeom>
                <a:noFill/>
              </p:spPr>
              <p:txBody>
                <a:bodyPr wrap="square" rtlCol="0">
                  <a:spAutoFit/>
                </a:bodyPr>
                <a:lstStyle/>
                <a:p>
                  <a:r>
                    <a:rPr lang="de-DE" sz="1800" b="1" dirty="0" smtClean="0">
                      <a:solidFill>
                        <a:srgbClr val="FF0000"/>
                      </a:solidFill>
                    </a:rPr>
                    <a:t>3 &amp; 4</a:t>
                  </a:r>
                  <a:endParaRPr lang="de-DE" sz="1800" b="1" dirty="0">
                    <a:solidFill>
                      <a:srgbClr val="FF0000"/>
                    </a:solidFill>
                  </a:endParaRPr>
                </a:p>
              </p:txBody>
            </p:sp>
          </p:grpSp>
          <p:sp>
            <p:nvSpPr>
              <p:cNvPr id="16" name="Textfeld 15"/>
              <p:cNvSpPr txBox="1"/>
              <p:nvPr/>
            </p:nvSpPr>
            <p:spPr>
              <a:xfrm>
                <a:off x="8614025" y="5434165"/>
                <a:ext cx="1015066" cy="467892"/>
              </a:xfrm>
              <a:prstGeom prst="rect">
                <a:avLst/>
              </a:prstGeom>
              <a:noFill/>
            </p:spPr>
            <p:txBody>
              <a:bodyPr wrap="square" rtlCol="0">
                <a:spAutoFit/>
              </a:bodyPr>
              <a:lstStyle/>
              <a:p>
                <a:r>
                  <a:rPr lang="de-DE" sz="1800" b="1" dirty="0">
                    <a:solidFill>
                      <a:srgbClr val="FF0000"/>
                    </a:solidFill>
                  </a:rPr>
                  <a:t>1</a:t>
                </a:r>
                <a:r>
                  <a:rPr lang="de-DE" sz="1800" b="1" dirty="0" smtClean="0">
                    <a:solidFill>
                      <a:srgbClr val="FF0000"/>
                    </a:solidFill>
                  </a:rPr>
                  <a:t> &amp; 2</a:t>
                </a:r>
                <a:endParaRPr lang="de-DE" sz="1800" b="1" dirty="0">
                  <a:solidFill>
                    <a:srgbClr val="FF0000"/>
                  </a:solidFill>
                </a:endParaRPr>
              </a:p>
            </p:txBody>
          </p:sp>
        </p:grpSp>
      </p:grpSp>
      <p:sp>
        <p:nvSpPr>
          <p:cNvPr id="44" name="Rechteck 43"/>
          <p:cNvSpPr/>
          <p:nvPr/>
        </p:nvSpPr>
        <p:spPr>
          <a:xfrm>
            <a:off x="789149" y="1088740"/>
            <a:ext cx="3774282" cy="653701"/>
          </a:xfrm>
          <a:prstGeom prst="rect">
            <a:avLst/>
          </a:prstGeom>
          <a:ln w="38100">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89977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23</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a:t>Tilt / Flip effect (odd - even)</a:t>
            </a:r>
            <a:endParaRPr lang="en-US" sz="2400" dirty="0" smtClean="0"/>
          </a:p>
        </p:txBody>
      </p:sp>
      <mc:AlternateContent xmlns:mc="http://schemas.openxmlformats.org/markup-compatibility/2006" xmlns:a14="http://schemas.microsoft.com/office/drawing/2010/main">
        <mc:Choice Requires="a14">
          <p:graphicFrame>
            <p:nvGraphicFramePr>
              <p:cNvPr id="2" name="Tabelle 1"/>
              <p:cNvGraphicFramePr>
                <a:graphicFrameLocks noGrp="1"/>
              </p:cNvGraphicFramePr>
              <p:nvPr>
                <p:extLst>
                  <p:ext uri="{D42A27DB-BD31-4B8C-83A1-F6EECF244321}">
                    <p14:modId xmlns:p14="http://schemas.microsoft.com/office/powerpoint/2010/main" val="2489078906"/>
                  </p:ext>
                </p:extLst>
              </p:nvPr>
            </p:nvGraphicFramePr>
            <p:xfrm>
              <a:off x="555170" y="1266145"/>
              <a:ext cx="8196718" cy="3998278"/>
            </p:xfrm>
            <a:graphic>
              <a:graphicData uri="http://schemas.openxmlformats.org/drawingml/2006/table">
                <a:tbl>
                  <a:tblPr>
                    <a:tableStyleId>{ED083AE6-46FA-4A59-8FB0-9F97EB10719F}</a:tableStyleId>
                  </a:tblPr>
                  <a:tblGrid>
                    <a:gridCol w="2623878"/>
                    <a:gridCol w="1393210"/>
                    <a:gridCol w="1393210"/>
                    <a:gridCol w="1393210"/>
                    <a:gridCol w="1393210"/>
                  </a:tblGrid>
                  <a:tr h="190500">
                    <a:tc>
                      <a:txBody>
                        <a:bodyPr/>
                        <a:lstStyle/>
                        <a:p>
                          <a:pPr algn="ctr" fontAlgn="b"/>
                          <a14:m>
                            <m:oMath xmlns:m="http://schemas.openxmlformats.org/officeDocument/2006/math">
                              <m:r>
                                <m:rPr>
                                  <m:sty m:val="p"/>
                                </m:rPr>
                                <a:rPr lang="de-DE" sz="1800" b="0" i="0" dirty="0" smtClean="0">
                                  <a:latin typeface="Cambria Math"/>
                                </a:rPr>
                                <m:t>Δ</m:t>
                              </m:r>
                              <m:sSub>
                                <m:sSubPr>
                                  <m:ctrlPr>
                                    <a:rPr lang="de-DE" sz="1800" b="0" i="1" dirty="0" smtClean="0">
                                      <a:latin typeface="Cambria Math"/>
                                    </a:rPr>
                                  </m:ctrlPr>
                                </m:sSubPr>
                                <m:e>
                                  <m:r>
                                    <m:rPr>
                                      <m:sty m:val="p"/>
                                    </m:rPr>
                                    <a:rPr lang="de-DE" sz="1800" b="0" i="0" dirty="0" smtClean="0">
                                      <a:latin typeface="Cambria Math"/>
                                    </a:rPr>
                                    <m:t>I</m:t>
                                  </m:r>
                                </m:e>
                                <m:sub>
                                  <m:r>
                                    <m:rPr>
                                      <m:sty m:val="p"/>
                                    </m:rPr>
                                    <a:rPr lang="de-DE" sz="1800" i="0" dirty="0">
                                      <a:latin typeface="Cambria Math"/>
                                    </a:rPr>
                                    <m:t>odd</m:t>
                                  </m:r>
                                  <m:r>
                                    <a:rPr lang="de-DE" sz="1800" b="0" i="0" dirty="0" smtClean="0">
                                      <a:latin typeface="Cambria Math"/>
                                    </a:rPr>
                                    <m:t>−</m:t>
                                  </m:r>
                                  <m:r>
                                    <m:rPr>
                                      <m:sty m:val="p"/>
                                    </m:rPr>
                                    <a:rPr lang="de-DE" sz="1800" b="0" i="0" dirty="0" smtClean="0">
                                      <a:latin typeface="Cambria Math"/>
                                    </a:rPr>
                                    <m:t>even</m:t>
                                  </m:r>
                                  <m:r>
                                    <a:rPr lang="de-DE" sz="1800" b="0" i="0" dirty="0" smtClean="0">
                                      <a:latin typeface="Cambria Math"/>
                                    </a:rPr>
                                    <m:t> </m:t>
                                  </m:r>
                                  <m:r>
                                    <m:rPr>
                                      <m:sty m:val="p"/>
                                    </m:rPr>
                                    <a:rPr lang="de-DE" sz="1800" b="0" i="0" dirty="0" smtClean="0">
                                      <a:latin typeface="Cambria Math"/>
                                    </a:rPr>
                                    <m:t>chuckstep</m:t>
                                  </m:r>
                                  <m:r>
                                    <a:rPr lang="de-DE" sz="1800" b="0" i="0" dirty="0" smtClean="0">
                                      <a:latin typeface="Cambria Math"/>
                                    </a:rPr>
                                    <m:t> </m:t>
                                  </m:r>
                                </m:sub>
                              </m:sSub>
                            </m:oMath>
                          </a14:m>
                          <a:r>
                            <a:rPr lang="de-DE" sz="1800" i="0" u="none" strike="noStrike" dirty="0">
                              <a:effectLst/>
                            </a:rPr>
                            <a:t>[</a:t>
                          </a:r>
                          <a:r>
                            <a:rPr lang="de-DE" sz="1800" u="none" strike="noStrike" dirty="0">
                              <a:effectLst/>
                            </a:rPr>
                            <a:t>µA]</a:t>
                          </a:r>
                          <a:endParaRPr lang="de-DE" sz="1800" b="0" i="0" u="none" strike="noStrike" dirty="0">
                            <a:solidFill>
                              <a:srgbClr val="000000"/>
                            </a:solidFill>
                            <a:effectLst/>
                            <a:latin typeface="Calibri"/>
                          </a:endParaRPr>
                        </a:p>
                      </a:txBody>
                      <a:tcPr marL="9525" marR="9525" marT="9525" marB="0" anchor="b"/>
                    </a:tc>
                    <a:tc gridSpan="2">
                      <a:txBody>
                        <a:bodyPr/>
                        <a:lstStyle/>
                        <a:p>
                          <a:pPr algn="ctr" fontAlgn="b"/>
                          <a:r>
                            <a:rPr lang="de-DE" sz="1800" u="none" strike="noStrike" dirty="0">
                              <a:effectLst/>
                            </a:rPr>
                            <a:t>OF1</a:t>
                          </a:r>
                          <a:endParaRPr lang="de-DE" sz="18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hMerge="1">
                      <a:txBody>
                        <a:bodyPr/>
                        <a:lstStyle/>
                        <a:p>
                          <a:pPr algn="ctr" fontAlgn="b"/>
                          <a:endParaRPr lang="de-DE" sz="1800" b="0" i="0" u="none" strike="noStrike" dirty="0">
                            <a:solidFill>
                              <a:srgbClr val="000000"/>
                            </a:solidFill>
                            <a:effectLst/>
                            <a:latin typeface="Calibri"/>
                          </a:endParaRPr>
                        </a:p>
                      </a:txBody>
                      <a:tcPr marL="9525" marR="9525" marT="9525" marB="0" anchor="b"/>
                    </a:tc>
                    <a:tc gridSpan="2">
                      <a:txBody>
                        <a:bodyPr/>
                        <a:lstStyle/>
                        <a:p>
                          <a:pPr algn="ctr" fontAlgn="b"/>
                          <a:r>
                            <a:rPr lang="de-DE" sz="1800" u="none" strike="noStrike" dirty="0">
                              <a:effectLst/>
                            </a:rPr>
                            <a:t>OF2</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hMerge="1">
                      <a:txBody>
                        <a:bodyPr/>
                        <a:lstStyle/>
                        <a:p>
                          <a:pPr algn="ctr" fontAlgn="b"/>
                          <a:endParaRPr lang="de-DE" sz="1800" b="0" i="0" u="none" strike="noStrike" dirty="0">
                            <a:solidFill>
                              <a:srgbClr val="000000"/>
                            </a:solidFill>
                            <a:effectLst/>
                            <a:latin typeface="Calibri"/>
                          </a:endParaRPr>
                        </a:p>
                      </a:txBody>
                      <a:tcPr marL="9525" marR="9525" marT="9525" marB="0" anchor="b"/>
                    </a:tc>
                  </a:tr>
                  <a:tr h="200025">
                    <a:tc>
                      <a:txBody>
                        <a:bodyPr/>
                        <a:lstStyle/>
                        <a:p>
                          <a:pPr algn="l" fontAlgn="b"/>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1&amp;2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3&amp;4</a:t>
                          </a:r>
                          <a:endParaRPr lang="de-DE" sz="18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de-DE" sz="1800" u="none" strike="noStrike" dirty="0">
                              <a:effectLst/>
                            </a:rPr>
                            <a:t>1&amp;2</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800" u="none" strike="noStrike">
                              <a:effectLst/>
                            </a:rPr>
                            <a:t>3&amp;4</a:t>
                          </a:r>
                          <a:endParaRPr lang="de-DE" sz="1800" b="0" i="0" u="none" strike="noStrike">
                            <a:solidFill>
                              <a:srgbClr val="000000"/>
                            </a:solidFill>
                            <a:effectLst/>
                            <a:latin typeface="Calibri"/>
                          </a:endParaRPr>
                        </a:p>
                      </a:txBody>
                      <a:tcPr marL="9525" marR="9525" marT="9525" marB="0" anchor="b"/>
                    </a:tc>
                  </a:tr>
                  <a:tr h="200025">
                    <a:tc>
                      <a:txBody>
                        <a:bodyPr/>
                        <a:lstStyle/>
                        <a:p>
                          <a:pPr algn="ctr" fontAlgn="b"/>
                          <a:r>
                            <a:rPr lang="de-DE" sz="1800" u="none" strike="noStrike">
                              <a:effectLst/>
                            </a:rPr>
                            <a:t>switcher1 gaterow1</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4</a:t>
                          </a:r>
                          <a:endParaRPr lang="de-DE" sz="1800" b="0" i="0" u="none" strike="noStrike" dirty="0">
                            <a:solidFill>
                              <a:srgbClr val="0070C0"/>
                            </a:solidFill>
                            <a:effectLst/>
                            <a:latin typeface="Calibri"/>
                          </a:endParaRPr>
                        </a:p>
                      </a:txBody>
                      <a:tcPr marL="9525" marR="9525" marT="9525" marB="0" anchor="b">
                        <a:solidFill>
                          <a:srgbClr val="59ADFD"/>
                        </a:solidFill>
                      </a:tcPr>
                    </a:tc>
                    <a:tc>
                      <a:txBody>
                        <a:bodyPr/>
                        <a:lstStyle/>
                        <a:p>
                          <a:pPr algn="r" fontAlgn="b"/>
                          <a:r>
                            <a:rPr lang="de-DE" sz="1800" u="none" strike="noStrike" dirty="0" smtClean="0">
                              <a:effectLst/>
                            </a:rPr>
                            <a:t>-1</a:t>
                          </a:r>
                          <a:endParaRPr lang="de-DE" sz="1800" b="0" i="0" u="none" strike="noStrike" dirty="0">
                            <a:solidFill>
                              <a:srgbClr val="0070C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4</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59ADFD"/>
                        </a:solidFill>
                      </a:tcPr>
                    </a:tc>
                    <a:tc>
                      <a:txBody>
                        <a:bodyPr/>
                        <a:lstStyle/>
                        <a:p>
                          <a:pPr algn="r" fontAlgn="b"/>
                          <a:r>
                            <a:rPr lang="de-DE" sz="1800" u="none" strike="noStrike" dirty="0">
                              <a:effectLst/>
                            </a:rPr>
                            <a:t>0</a:t>
                          </a:r>
                          <a:endParaRPr lang="de-DE" sz="1800" b="0" i="0" u="none" strike="noStrike" dirty="0">
                            <a:solidFill>
                              <a:srgbClr val="000000"/>
                            </a:solidFill>
                            <a:effectLst/>
                            <a:latin typeface="Calibri"/>
                          </a:endParaRPr>
                        </a:p>
                      </a:txBody>
                      <a:tcPr marL="9525" marR="9525" marT="9525" marB="0" anchor="b">
                        <a:solidFill>
                          <a:schemeClr val="bg1"/>
                        </a:solidFill>
                      </a:tcPr>
                    </a:tc>
                  </a:tr>
                  <a:tr h="200025">
                    <a:tc>
                      <a:txBody>
                        <a:bodyPr/>
                        <a:lstStyle/>
                        <a:p>
                          <a:pPr algn="ctr" fontAlgn="b"/>
                          <a:r>
                            <a:rPr lang="de-DE" sz="1800" u="none" strike="noStrike">
                              <a:effectLst/>
                            </a:rPr>
                            <a:t>switcher1 gaterow2</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r" fontAlgn="b"/>
                          <a:r>
                            <a:rPr lang="de-DE" sz="1800" u="none" strike="noStrike" dirty="0" smtClean="0">
                              <a:effectLst/>
                            </a:rPr>
                            <a:t>-2</a:t>
                          </a:r>
                          <a:endParaRPr lang="de-DE" sz="18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59ADFD"/>
                        </a:solidFill>
                      </a:tcPr>
                    </a:tc>
                    <a:tc>
                      <a:txBody>
                        <a:bodyPr/>
                        <a:lstStyle/>
                        <a:p>
                          <a:pPr algn="r" fontAlgn="b"/>
                          <a:r>
                            <a:rPr lang="de-DE" sz="1800" u="none" strike="noStrike" dirty="0" smtClean="0">
                              <a:effectLst/>
                            </a:rPr>
                            <a:t>-1</a:t>
                          </a:r>
                          <a:endParaRPr lang="de-DE" sz="1800" b="0" i="0" u="none" strike="noStrike" dirty="0">
                            <a:solidFill>
                              <a:srgbClr val="000000"/>
                            </a:solidFill>
                            <a:effectLst/>
                            <a:latin typeface="Calibri"/>
                          </a:endParaRPr>
                        </a:p>
                      </a:txBody>
                      <a:tcPr marL="9525" marR="9525" marT="9525" marB="0" anchor="b">
                        <a:solidFill>
                          <a:srgbClr val="FC6985"/>
                        </a:solidFill>
                      </a:tcPr>
                    </a:tc>
                  </a:tr>
                  <a:tr h="200025">
                    <a:tc>
                      <a:txBody>
                        <a:bodyPr/>
                        <a:lstStyle/>
                        <a:p>
                          <a:pPr algn="ctr" fontAlgn="b"/>
                          <a:r>
                            <a:rPr lang="de-DE" sz="1800" u="none" strike="noStrike">
                              <a:effectLst/>
                            </a:rPr>
                            <a:t>switcher2 gaterow1</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0</a:t>
                          </a:r>
                          <a:endParaRPr lang="de-DE" sz="1800" b="0" i="0" u="none" strike="noStrike" dirty="0">
                            <a:solidFill>
                              <a:srgbClr val="FF0000"/>
                            </a:solidFill>
                            <a:effectLst/>
                            <a:latin typeface="Calibri"/>
                          </a:endParaRPr>
                        </a:p>
                      </a:txBody>
                      <a:tcPr marL="9525" marR="9525" marT="9525" marB="0" anchor="b">
                        <a:solidFill>
                          <a:srgbClr val="59ADFD"/>
                        </a:solidFill>
                      </a:tcPr>
                    </a:tc>
                    <a:tc>
                      <a:txBody>
                        <a:bodyPr/>
                        <a:lstStyle/>
                        <a:p>
                          <a:pPr algn="r" fontAlgn="b"/>
                          <a:r>
                            <a:rPr lang="de-DE" sz="1800" u="none" strike="noStrike" dirty="0" smtClean="0">
                              <a:effectLst/>
                            </a:rPr>
                            <a:t>-7</a:t>
                          </a:r>
                          <a:endParaRPr lang="de-DE" sz="1800" b="0" i="0" u="none" strike="noStrike" dirty="0">
                            <a:solidFill>
                              <a:srgbClr val="FF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1</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59ADFD"/>
                        </a:solidFill>
                      </a:tcPr>
                    </a:tc>
                    <a:tc>
                      <a:txBody>
                        <a:bodyPr/>
                        <a:lstStyle/>
                        <a:p>
                          <a:pPr algn="r" fontAlgn="b"/>
                          <a:r>
                            <a:rPr lang="de-DE" sz="1800" u="none" strike="noStrike" dirty="0" smtClean="0">
                              <a:effectLst/>
                            </a:rPr>
                            <a:t>-7</a:t>
                          </a:r>
                          <a:endParaRPr lang="de-DE" sz="1800" b="0" i="0" u="none" strike="noStrike" dirty="0">
                            <a:solidFill>
                              <a:srgbClr val="000000"/>
                            </a:solidFill>
                            <a:effectLst/>
                            <a:latin typeface="Calibri"/>
                          </a:endParaRPr>
                        </a:p>
                      </a:txBody>
                      <a:tcPr marL="9525" marR="9525" marT="9525" marB="0" anchor="b">
                        <a:solidFill>
                          <a:srgbClr val="FC6985"/>
                        </a:solidFill>
                      </a:tcPr>
                    </a:tc>
                  </a:tr>
                  <a:tr h="200025">
                    <a:tc>
                      <a:txBody>
                        <a:bodyPr/>
                        <a:lstStyle/>
                        <a:p>
                          <a:pPr algn="ctr" fontAlgn="b"/>
                          <a:r>
                            <a:rPr lang="de-DE" sz="1800" u="none" strike="noStrike">
                              <a:effectLst/>
                            </a:rPr>
                            <a:t>switcher2 gaterow2</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6</a:t>
                          </a:r>
                          <a:endParaRPr lang="de-DE" sz="1800" b="0" i="0" u="none" strike="noStrike" dirty="0">
                            <a:solidFill>
                              <a:srgbClr val="0070C0"/>
                            </a:solidFill>
                            <a:effectLst/>
                            <a:latin typeface="Calibri"/>
                          </a:endParaRPr>
                        </a:p>
                      </a:txBody>
                      <a:tcPr marL="9525" marR="9525" marT="9525" marB="0" anchor="b">
                        <a:solidFill>
                          <a:srgbClr val="59ADFD"/>
                        </a:solidFill>
                      </a:tcPr>
                    </a:tc>
                    <a:tc>
                      <a:txBody>
                        <a:bodyPr/>
                        <a:lstStyle/>
                        <a:p>
                          <a:pPr algn="r" fontAlgn="b"/>
                          <a:r>
                            <a:rPr lang="de-DE" sz="1800" u="none" strike="noStrike" dirty="0" smtClean="0">
                              <a:effectLst/>
                            </a:rPr>
                            <a:t>-1</a:t>
                          </a:r>
                          <a:endParaRPr lang="de-DE" sz="1800" b="0" i="0" u="none" strike="noStrike" dirty="0">
                            <a:solidFill>
                              <a:srgbClr val="0070C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6</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59ADFD"/>
                        </a:solidFill>
                      </a:tcPr>
                    </a:tc>
                    <a:tc>
                      <a:txBody>
                        <a:bodyPr/>
                        <a:lstStyle/>
                        <a:p>
                          <a:pPr algn="r" fontAlgn="b"/>
                          <a:r>
                            <a:rPr lang="de-DE" sz="1800" u="none" strike="noStrike" dirty="0">
                              <a:effectLst/>
                            </a:rPr>
                            <a:t>0</a:t>
                          </a:r>
                          <a:endParaRPr lang="de-DE" sz="1800" b="0" i="0" u="none" strike="noStrike" dirty="0">
                            <a:solidFill>
                              <a:srgbClr val="000000"/>
                            </a:solidFill>
                            <a:effectLst/>
                            <a:latin typeface="Calibri"/>
                          </a:endParaRPr>
                        </a:p>
                      </a:txBody>
                      <a:tcPr marL="9525" marR="9525" marT="9525" marB="0" anchor="b">
                        <a:solidFill>
                          <a:schemeClr val="bg1"/>
                        </a:solidFill>
                      </a:tcPr>
                    </a:tc>
                  </a:tr>
                  <a:tr h="200025">
                    <a:tc>
                      <a:txBody>
                        <a:bodyPr/>
                        <a:lstStyle/>
                        <a:p>
                          <a:pPr algn="ctr" fontAlgn="b"/>
                          <a:r>
                            <a:rPr lang="de-DE" sz="1800" u="none" strike="noStrike">
                              <a:effectLst/>
                            </a:rPr>
                            <a:t>switcher3 gaterow1</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3</a:t>
                          </a:r>
                          <a:endParaRPr lang="de-DE" sz="1800" b="0" i="0" u="none" strike="noStrike" dirty="0">
                            <a:solidFill>
                              <a:srgbClr val="0070C0"/>
                            </a:solidFill>
                            <a:effectLst/>
                            <a:latin typeface="Calibri"/>
                          </a:endParaRPr>
                        </a:p>
                      </a:txBody>
                      <a:tcPr marL="9525" marR="9525" marT="9525" marB="0" anchor="b">
                        <a:solidFill>
                          <a:srgbClr val="59ADFD"/>
                        </a:solidFill>
                      </a:tcPr>
                    </a:tc>
                    <a:tc>
                      <a:txBody>
                        <a:bodyPr/>
                        <a:lstStyle/>
                        <a:p>
                          <a:pPr algn="r" fontAlgn="b"/>
                          <a:r>
                            <a:rPr lang="de-DE" sz="1800" u="none" strike="noStrike" dirty="0" smtClean="0">
                              <a:effectLst/>
                            </a:rPr>
                            <a:t>-1</a:t>
                          </a:r>
                          <a:endParaRPr lang="de-DE" sz="1800" b="0" i="0" u="none" strike="noStrike" dirty="0">
                            <a:solidFill>
                              <a:srgbClr val="0070C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4</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59ADFD"/>
                        </a:solidFill>
                      </a:tcPr>
                    </a:tc>
                    <a:tc>
                      <a:txBody>
                        <a:bodyPr/>
                        <a:lstStyle/>
                        <a:p>
                          <a:pPr algn="r" fontAlgn="b"/>
                          <a:r>
                            <a:rPr lang="de-DE" sz="1800" u="none" strike="noStrike" dirty="0">
                              <a:effectLst/>
                            </a:rPr>
                            <a:t>0</a:t>
                          </a:r>
                          <a:endParaRPr lang="de-DE" sz="1800" b="0" i="0" u="none" strike="noStrike" dirty="0">
                            <a:solidFill>
                              <a:srgbClr val="000000"/>
                            </a:solidFill>
                            <a:effectLst/>
                            <a:latin typeface="Calibri"/>
                          </a:endParaRPr>
                        </a:p>
                      </a:txBody>
                      <a:tcPr marL="9525" marR="9525" marT="9525" marB="0" anchor="b">
                        <a:solidFill>
                          <a:schemeClr val="bg1"/>
                        </a:solidFill>
                      </a:tcPr>
                    </a:tc>
                  </a:tr>
                  <a:tr h="200025">
                    <a:tc>
                      <a:txBody>
                        <a:bodyPr/>
                        <a:lstStyle/>
                        <a:p>
                          <a:pPr algn="ctr" fontAlgn="b"/>
                          <a:r>
                            <a:rPr lang="de-DE" sz="1800" u="none" strike="noStrike">
                              <a:effectLst/>
                            </a:rPr>
                            <a:t>switcher3 gaterow2</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1</a:t>
                          </a:r>
                          <a:endParaRPr lang="de-DE" sz="1800" b="0" i="0" u="none" strike="noStrike" dirty="0">
                            <a:solidFill>
                              <a:srgbClr val="0070C0"/>
                            </a:solidFill>
                            <a:effectLst/>
                            <a:latin typeface="Calibri"/>
                          </a:endParaRPr>
                        </a:p>
                      </a:txBody>
                      <a:tcPr marL="9525" marR="9525" marT="9525" marB="0" anchor="b">
                        <a:solidFill>
                          <a:srgbClr val="59ADFD"/>
                        </a:solidFill>
                      </a:tcPr>
                    </a:tc>
                    <a:tc>
                      <a:txBody>
                        <a:bodyPr/>
                        <a:lstStyle/>
                        <a:p>
                          <a:pPr algn="r" fontAlgn="b"/>
                          <a:r>
                            <a:rPr lang="de-DE" sz="1800" u="none" strike="noStrike" dirty="0" smtClean="0">
                              <a:effectLst/>
                            </a:rPr>
                            <a:t>0</a:t>
                          </a:r>
                          <a:endParaRPr lang="de-DE" sz="1800" b="0" i="0" u="none" strike="noStrike" dirty="0">
                            <a:solidFill>
                              <a:srgbClr val="0070C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bg1"/>
                        </a:solidFill>
                      </a:tcPr>
                    </a:tc>
                    <a:tc>
                      <a:txBody>
                        <a:bodyPr/>
                        <a:lstStyle/>
                        <a:p>
                          <a:pPr algn="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59ADFD"/>
                        </a:solidFill>
                      </a:tcPr>
                    </a:tc>
                    <a:tc>
                      <a:txBody>
                        <a:bodyPr/>
                        <a:lstStyle/>
                        <a:p>
                          <a:pPr algn="r" fontAlgn="b"/>
                          <a:r>
                            <a:rPr lang="de-DE" sz="1800" u="none" strike="noStrike" dirty="0" smtClean="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r>
                  <a:tr h="200025">
                    <a:tc>
                      <a:txBody>
                        <a:bodyPr/>
                        <a:lstStyle/>
                        <a:p>
                          <a:pPr algn="ctr" fontAlgn="b"/>
                          <a:r>
                            <a:rPr lang="de-DE" sz="1800" u="none" strike="noStrike">
                              <a:effectLst/>
                            </a:rPr>
                            <a:t>switcher4 gaterow1</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-5</a:t>
                          </a:r>
                          <a:endParaRPr lang="de-DE" sz="1800" b="0" i="0" u="none" strike="noStrike" dirty="0">
                            <a:solidFill>
                              <a:srgbClr val="FF0000"/>
                            </a:solidFill>
                            <a:effectLst/>
                            <a:latin typeface="Calibri"/>
                          </a:endParaRPr>
                        </a:p>
                      </a:txBody>
                      <a:tcPr marL="9525" marR="9525" marT="9525" marB="0" anchor="b">
                        <a:solidFill>
                          <a:srgbClr val="FC6985"/>
                        </a:solidFill>
                      </a:tcPr>
                    </a:tc>
                    <a:tc>
                      <a:txBody>
                        <a:bodyPr/>
                        <a:lstStyle/>
                        <a:p>
                          <a:pPr algn="r" fontAlgn="b"/>
                          <a:r>
                            <a:rPr lang="de-DE" sz="1800" u="none" strike="noStrike" dirty="0" smtClean="0">
                              <a:effectLst/>
                            </a:rPr>
                            <a:t>1</a:t>
                          </a:r>
                          <a:endParaRPr lang="de-DE" sz="1800" b="0" i="0" u="none" strike="noStrike" dirty="0">
                            <a:solidFill>
                              <a:srgbClr val="FF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59ADFD"/>
                        </a:solidFill>
                      </a:tcPr>
                    </a:tc>
                    <a:tc>
                      <a:txBody>
                        <a:bodyPr/>
                        <a:lstStyle/>
                        <a:p>
                          <a:pPr algn="r" fontAlgn="b"/>
                          <a:r>
                            <a:rPr lang="de-DE" sz="1800" u="none" strike="noStrike" dirty="0">
                              <a:effectLst/>
                            </a:rPr>
                            <a:t>-9</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FC6985"/>
                        </a:solidFill>
                      </a:tcPr>
                    </a:tc>
                    <a:tc>
                      <a:txBody>
                        <a:bodyPr/>
                        <a:lstStyle/>
                        <a:p>
                          <a:pPr algn="r" fontAlgn="b"/>
                          <a:r>
                            <a:rPr lang="de-DE" sz="1800" u="none" strike="noStrike" dirty="0" smtClean="0">
                              <a:effectLst/>
                            </a:rPr>
                            <a:t>3</a:t>
                          </a:r>
                          <a:endParaRPr lang="de-DE" sz="1800" b="0" i="0" u="none" strike="noStrike" dirty="0">
                            <a:solidFill>
                              <a:srgbClr val="000000"/>
                            </a:solidFill>
                            <a:effectLst/>
                            <a:latin typeface="Calibri"/>
                          </a:endParaRPr>
                        </a:p>
                      </a:txBody>
                      <a:tcPr marL="9525" marR="9525" marT="9525" marB="0" anchor="b">
                        <a:solidFill>
                          <a:srgbClr val="59ADFD"/>
                        </a:solidFill>
                      </a:tcPr>
                    </a:tc>
                  </a:tr>
                  <a:tr h="200025">
                    <a:tc>
                      <a:txBody>
                        <a:bodyPr/>
                        <a:lstStyle/>
                        <a:p>
                          <a:pPr algn="ctr" fontAlgn="b"/>
                          <a:r>
                            <a:rPr lang="de-DE" sz="1800" u="none" strike="noStrike">
                              <a:effectLst/>
                            </a:rPr>
                            <a:t>switcher4 gaterow2</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r" fontAlgn="b"/>
                          <a:r>
                            <a:rPr lang="de-DE" sz="1800" u="none" strike="noStrike" dirty="0" smtClean="0">
                              <a:effectLst/>
                            </a:rPr>
                            <a:t>-2</a:t>
                          </a:r>
                          <a:endParaRPr lang="de-DE" sz="18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3</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59ADFD"/>
                        </a:solidFill>
                      </a:tcPr>
                    </a:tc>
                    <a:tc>
                      <a:txBody>
                        <a:bodyPr/>
                        <a:lstStyle/>
                        <a:p>
                          <a:pPr algn="r" fontAlgn="b"/>
                          <a:r>
                            <a:rPr lang="de-DE" sz="1800" u="none" strike="noStrike" dirty="0" smtClean="0">
                              <a:effectLst/>
                            </a:rPr>
                            <a:t>0</a:t>
                          </a:r>
                          <a:endParaRPr lang="de-DE" sz="1800" b="0" i="0" u="none" strike="noStrike" dirty="0">
                            <a:solidFill>
                              <a:srgbClr val="000000"/>
                            </a:solidFill>
                            <a:effectLst/>
                            <a:latin typeface="Calibri"/>
                          </a:endParaRPr>
                        </a:p>
                      </a:txBody>
                      <a:tcPr marL="9525" marR="9525" marT="9525" marB="0" anchor="b">
                        <a:solidFill>
                          <a:schemeClr val="bg1"/>
                        </a:solidFill>
                      </a:tcPr>
                    </a:tc>
                  </a:tr>
                  <a:tr h="200025">
                    <a:tc>
                      <a:txBody>
                        <a:bodyPr/>
                        <a:lstStyle/>
                        <a:p>
                          <a:pPr algn="ctr" fontAlgn="b"/>
                          <a:r>
                            <a:rPr lang="de-DE" sz="1800" u="none" strike="noStrike">
                              <a:effectLst/>
                            </a:rPr>
                            <a:t>switcher5 gaterow1</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0</a:t>
                          </a:r>
                          <a:endParaRPr lang="de-DE" sz="1800" b="0" i="0" u="none" strike="noStrike" dirty="0">
                            <a:solidFill>
                              <a:srgbClr val="FF0000"/>
                            </a:solidFill>
                            <a:effectLst/>
                            <a:latin typeface="Calibri"/>
                          </a:endParaRPr>
                        </a:p>
                      </a:txBody>
                      <a:tcPr marL="9525" marR="9525" marT="9525" marB="0" anchor="b">
                        <a:solidFill>
                          <a:schemeClr val="bg1"/>
                        </a:solidFill>
                      </a:tcPr>
                    </a:tc>
                    <a:tc>
                      <a:txBody>
                        <a:bodyPr/>
                        <a:lstStyle/>
                        <a:p>
                          <a:pPr algn="r" fontAlgn="b"/>
                          <a:r>
                            <a:rPr lang="de-DE" sz="1800" u="none" strike="noStrike" dirty="0" smtClean="0">
                              <a:effectLst/>
                            </a:rPr>
                            <a:t>-7</a:t>
                          </a:r>
                          <a:endParaRPr lang="de-DE" sz="1800" b="0" i="0" u="none" strike="noStrike" dirty="0">
                            <a:solidFill>
                              <a:srgbClr val="FF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0</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algn="r" fontAlgn="b"/>
                          <a:r>
                            <a:rPr lang="de-DE" sz="1800" u="none" strike="noStrike" dirty="0" smtClean="0">
                              <a:effectLst/>
                            </a:rPr>
                            <a:t>-6</a:t>
                          </a:r>
                          <a:endParaRPr lang="de-DE" sz="1800" b="0" i="0" u="none" strike="noStrike" dirty="0">
                            <a:solidFill>
                              <a:srgbClr val="000000"/>
                            </a:solidFill>
                            <a:effectLst/>
                            <a:latin typeface="Calibri"/>
                          </a:endParaRPr>
                        </a:p>
                      </a:txBody>
                      <a:tcPr marL="9525" marR="9525" marT="9525" marB="0" anchor="b">
                        <a:solidFill>
                          <a:srgbClr val="FC6985"/>
                        </a:solidFill>
                      </a:tcPr>
                    </a:tc>
                  </a:tr>
                  <a:tr h="200025">
                    <a:tc>
                      <a:txBody>
                        <a:bodyPr/>
                        <a:lstStyle/>
                        <a:p>
                          <a:pPr algn="ctr" fontAlgn="b"/>
                          <a:r>
                            <a:rPr lang="de-DE" sz="1800" u="none" strike="noStrike">
                              <a:effectLst/>
                            </a:rPr>
                            <a:t>switcher5 gaterow2</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0</a:t>
                          </a:r>
                          <a:endParaRPr lang="de-DE" sz="1800" b="0" i="0" u="none" strike="noStrike" dirty="0">
                            <a:solidFill>
                              <a:srgbClr val="FF0000"/>
                            </a:solidFill>
                            <a:effectLst/>
                            <a:latin typeface="Calibri"/>
                          </a:endParaRPr>
                        </a:p>
                      </a:txBody>
                      <a:tcPr marL="9525" marR="9525" marT="9525" marB="0" anchor="b">
                        <a:solidFill>
                          <a:schemeClr val="bg1"/>
                        </a:solidFill>
                      </a:tcPr>
                    </a:tc>
                    <a:tc>
                      <a:txBody>
                        <a:bodyPr/>
                        <a:lstStyle/>
                        <a:p>
                          <a:pPr algn="r" fontAlgn="b"/>
                          <a:r>
                            <a:rPr lang="de-DE" sz="1800" u="none" strike="noStrike" dirty="0" smtClean="0">
                              <a:effectLst/>
                            </a:rPr>
                            <a:t>-3</a:t>
                          </a:r>
                          <a:endParaRPr lang="de-DE" sz="1800" b="0" i="0" u="none" strike="noStrike" dirty="0">
                            <a:solidFill>
                              <a:srgbClr val="FF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0</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algn="r" fontAlgn="b"/>
                          <a:r>
                            <a:rPr lang="de-DE" sz="1800" u="none" strike="noStrike" dirty="0" smtClean="0">
                              <a:effectLst/>
                            </a:rPr>
                            <a:t>-3</a:t>
                          </a:r>
                          <a:endParaRPr lang="de-DE" sz="1800" b="0" i="0" u="none" strike="noStrike" dirty="0">
                            <a:solidFill>
                              <a:srgbClr val="000000"/>
                            </a:solidFill>
                            <a:effectLst/>
                            <a:latin typeface="Calibri"/>
                          </a:endParaRPr>
                        </a:p>
                      </a:txBody>
                      <a:tcPr marL="9525" marR="9525" marT="9525" marB="0" anchor="b">
                        <a:solidFill>
                          <a:srgbClr val="FC6985"/>
                        </a:solidFill>
                      </a:tcPr>
                    </a:tc>
                  </a:tr>
                  <a:tr h="200025">
                    <a:tc>
                      <a:txBody>
                        <a:bodyPr/>
                        <a:lstStyle/>
                        <a:p>
                          <a:pPr algn="ctr" fontAlgn="b"/>
                          <a:r>
                            <a:rPr lang="de-DE" sz="1800" u="none" strike="noStrike">
                              <a:effectLst/>
                            </a:rPr>
                            <a:t>switcher6 gaterow1</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-3</a:t>
                          </a:r>
                          <a:endParaRPr lang="de-DE" sz="1800" b="0" i="0" u="none" strike="noStrike" dirty="0">
                            <a:solidFill>
                              <a:srgbClr val="FF0000"/>
                            </a:solidFill>
                            <a:effectLst/>
                            <a:latin typeface="Calibri"/>
                          </a:endParaRPr>
                        </a:p>
                      </a:txBody>
                      <a:tcPr marL="9525" marR="9525" marT="9525" marB="0" anchor="b">
                        <a:solidFill>
                          <a:srgbClr val="FC6985"/>
                        </a:solidFill>
                      </a:tcPr>
                    </a:tc>
                    <a:tc>
                      <a:txBody>
                        <a:bodyPr/>
                        <a:lstStyle/>
                        <a:p>
                          <a:pPr algn="r" fontAlgn="b"/>
                          <a:r>
                            <a:rPr lang="de-DE" sz="1800" u="none" strike="noStrike" dirty="0" smtClean="0">
                              <a:effectLst/>
                            </a:rPr>
                            <a:t>-2</a:t>
                          </a:r>
                          <a:endParaRPr lang="de-DE" sz="1800" b="0" i="0" u="none" strike="noStrike" dirty="0">
                            <a:solidFill>
                              <a:srgbClr val="FF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FC6985"/>
                        </a:solidFill>
                      </a:tcPr>
                    </a:tc>
                    <a:tc>
                      <a:txBody>
                        <a:bodyPr/>
                        <a:lstStyle/>
                        <a:p>
                          <a:pPr algn="r" fontAlgn="b"/>
                          <a:r>
                            <a:rPr lang="de-DE" sz="1800" u="none" strike="noStrike" dirty="0" smtClean="0">
                              <a:effectLst/>
                            </a:rPr>
                            <a:t>-2</a:t>
                          </a:r>
                          <a:endParaRPr lang="de-DE" sz="1800" b="0" i="0" u="none" strike="noStrike" dirty="0">
                            <a:solidFill>
                              <a:srgbClr val="000000"/>
                            </a:solidFill>
                            <a:effectLst/>
                            <a:latin typeface="Calibri"/>
                          </a:endParaRPr>
                        </a:p>
                      </a:txBody>
                      <a:tcPr marL="9525" marR="9525" marT="9525" marB="0" anchor="b">
                        <a:solidFill>
                          <a:srgbClr val="FC6985"/>
                        </a:solidFill>
                      </a:tcPr>
                    </a:tc>
                  </a:tr>
                  <a:tr h="200025">
                    <a:tc>
                      <a:txBody>
                        <a:bodyPr/>
                        <a:lstStyle/>
                        <a:p>
                          <a:pPr algn="ctr" fontAlgn="b"/>
                          <a:r>
                            <a:rPr lang="de-DE" sz="1800" u="none" strike="noStrike">
                              <a:effectLst/>
                            </a:rPr>
                            <a:t>switcher6 gaterow2</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0</a:t>
                          </a:r>
                          <a:endParaRPr lang="de-DE" sz="1800" b="0" i="0" u="none" strike="noStrike" dirty="0">
                            <a:solidFill>
                              <a:srgbClr val="FF0000"/>
                            </a:solidFill>
                            <a:effectLst/>
                            <a:latin typeface="Calibri"/>
                          </a:endParaRPr>
                        </a:p>
                      </a:txBody>
                      <a:tcPr marL="9525" marR="9525" marT="9525" marB="0" anchor="b">
                        <a:solidFill>
                          <a:schemeClr val="bg1"/>
                        </a:solidFill>
                      </a:tcPr>
                    </a:tc>
                    <a:tc>
                      <a:txBody>
                        <a:bodyPr/>
                        <a:lstStyle/>
                        <a:p>
                          <a:pPr algn="r" fontAlgn="b"/>
                          <a:r>
                            <a:rPr lang="de-DE" sz="1800" u="none" strike="noStrike" dirty="0" smtClean="0">
                              <a:effectLst/>
                            </a:rPr>
                            <a:t>-4</a:t>
                          </a:r>
                          <a:endParaRPr lang="de-DE" sz="1800" b="0" i="0" u="none" strike="noStrike" dirty="0">
                            <a:solidFill>
                              <a:srgbClr val="FF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-1</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FC6985"/>
                        </a:solidFill>
                      </a:tcPr>
                    </a:tc>
                    <a:tc>
                      <a:txBody>
                        <a:bodyPr/>
                        <a:lstStyle/>
                        <a:p>
                          <a:pPr algn="r" fontAlgn="b"/>
                          <a:r>
                            <a:rPr lang="de-DE" sz="1800" u="none" strike="noStrike" dirty="0" smtClean="0">
                              <a:effectLst/>
                            </a:rPr>
                            <a:t>-5</a:t>
                          </a:r>
                          <a:endParaRPr lang="de-DE" sz="1800" b="0" i="0" u="none" strike="noStrike" dirty="0">
                            <a:solidFill>
                              <a:srgbClr val="000000"/>
                            </a:solidFill>
                            <a:effectLst/>
                            <a:latin typeface="Calibri"/>
                          </a:endParaRPr>
                        </a:p>
                      </a:txBody>
                      <a:tcPr marL="9525" marR="9525" marT="9525" marB="0" anchor="b">
                        <a:solidFill>
                          <a:srgbClr val="FC6985"/>
                        </a:solidFill>
                      </a:tcPr>
                    </a:tc>
                  </a:tr>
                </a:tbl>
              </a:graphicData>
            </a:graphic>
          </p:graphicFrame>
        </mc:Choice>
        <mc:Fallback xmlns="">
          <p:graphicFrame>
            <p:nvGraphicFramePr>
              <p:cNvPr id="2" name="Tabelle 1"/>
              <p:cNvGraphicFramePr>
                <a:graphicFrameLocks noGrp="1"/>
              </p:cNvGraphicFramePr>
              <p:nvPr>
                <p:extLst>
                  <p:ext uri="{D42A27DB-BD31-4B8C-83A1-F6EECF244321}">
                    <p14:modId xmlns:p14="http://schemas.microsoft.com/office/powerpoint/2010/main" val="2489078906"/>
                  </p:ext>
                </p:extLst>
              </p:nvPr>
            </p:nvGraphicFramePr>
            <p:xfrm>
              <a:off x="555170" y="1266145"/>
              <a:ext cx="8196718" cy="3998278"/>
            </p:xfrm>
            <a:graphic>
              <a:graphicData uri="http://schemas.openxmlformats.org/drawingml/2006/table">
                <a:tbl>
                  <a:tblPr>
                    <a:tableStyleId>{ED083AE6-46FA-4A59-8FB0-9F97EB10719F}</a:tableStyleId>
                  </a:tblPr>
                  <a:tblGrid>
                    <a:gridCol w="2623878"/>
                    <a:gridCol w="1393210"/>
                    <a:gridCol w="1393210"/>
                    <a:gridCol w="1393210"/>
                    <a:gridCol w="1393210"/>
                  </a:tblGrid>
                  <a:tr h="308293">
                    <a:tc>
                      <a:txBody>
                        <a:bodyPr/>
                        <a:lstStyle/>
                        <a:p>
                          <a:endParaRPr lang="de-DE"/>
                        </a:p>
                      </a:txBody>
                      <a:tcPr marL="9525" marR="9525" marT="9525" marB="0" anchor="b">
                        <a:blipFill rotWithShape="1">
                          <a:blip r:embed="rId6"/>
                          <a:stretch>
                            <a:fillRect t="-19608" r="-212065" b="-1229412"/>
                          </a:stretch>
                        </a:blipFill>
                      </a:tcPr>
                    </a:tc>
                    <a:tc gridSpan="2">
                      <a:txBody>
                        <a:bodyPr/>
                        <a:lstStyle/>
                        <a:p>
                          <a:pPr algn="ctr" fontAlgn="b"/>
                          <a:r>
                            <a:rPr lang="de-DE" sz="1800" u="none" strike="noStrike" dirty="0">
                              <a:effectLst/>
                            </a:rPr>
                            <a:t>OF1</a:t>
                          </a:r>
                          <a:endParaRPr lang="de-DE" sz="18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hMerge="1">
                      <a:txBody>
                        <a:bodyPr/>
                        <a:lstStyle/>
                        <a:p>
                          <a:pPr algn="ctr" fontAlgn="b"/>
                          <a:endParaRPr lang="de-DE" sz="1800" b="0" i="0" u="none" strike="noStrike" dirty="0">
                            <a:solidFill>
                              <a:srgbClr val="000000"/>
                            </a:solidFill>
                            <a:effectLst/>
                            <a:latin typeface="Calibri"/>
                          </a:endParaRPr>
                        </a:p>
                      </a:txBody>
                      <a:tcPr marL="9525" marR="9525" marT="9525" marB="0" anchor="b"/>
                    </a:tc>
                    <a:tc gridSpan="2">
                      <a:txBody>
                        <a:bodyPr/>
                        <a:lstStyle/>
                        <a:p>
                          <a:pPr algn="ctr" fontAlgn="b"/>
                          <a:r>
                            <a:rPr lang="de-DE" sz="1800" u="none" strike="noStrike" dirty="0">
                              <a:effectLst/>
                            </a:rPr>
                            <a:t>OF2</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hMerge="1">
                      <a:txBody>
                        <a:bodyPr/>
                        <a:lstStyle/>
                        <a:p>
                          <a:pPr algn="ctr" fontAlgn="b"/>
                          <a:endParaRPr lang="de-DE" sz="1800" b="0" i="0" u="none" strike="noStrike" dirty="0">
                            <a:solidFill>
                              <a:srgbClr val="000000"/>
                            </a:solidFill>
                            <a:effectLst/>
                            <a:latin typeface="Calibri"/>
                          </a:endParaRPr>
                        </a:p>
                      </a:txBody>
                      <a:tcPr marL="9525" marR="9525" marT="9525" marB="0" anchor="b"/>
                    </a:tc>
                  </a:tr>
                  <a:tr h="283845">
                    <a:tc>
                      <a:txBody>
                        <a:bodyPr/>
                        <a:lstStyle/>
                        <a:p>
                          <a:pPr algn="l" fontAlgn="b"/>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1&amp;2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3&amp;4</a:t>
                          </a:r>
                          <a:endParaRPr lang="de-DE" sz="18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de-DE" sz="1800" u="none" strike="noStrike" dirty="0">
                              <a:effectLst/>
                            </a:rPr>
                            <a:t>1&amp;2</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800" u="none" strike="noStrike">
                              <a:effectLst/>
                            </a:rPr>
                            <a:t>3&amp;4</a:t>
                          </a:r>
                          <a:endParaRPr lang="de-DE" sz="1800" b="0" i="0" u="none" strike="noStrike">
                            <a:solidFill>
                              <a:srgbClr val="000000"/>
                            </a:solidFill>
                            <a:effectLst/>
                            <a:latin typeface="Calibri"/>
                          </a:endParaRPr>
                        </a:p>
                      </a:txBody>
                      <a:tcPr marL="9525" marR="9525" marT="9525" marB="0" anchor="b"/>
                    </a:tc>
                  </a:tr>
                  <a:tr h="283845">
                    <a:tc>
                      <a:txBody>
                        <a:bodyPr/>
                        <a:lstStyle/>
                        <a:p>
                          <a:pPr algn="ctr" fontAlgn="b"/>
                          <a:r>
                            <a:rPr lang="de-DE" sz="1800" u="none" strike="noStrike">
                              <a:effectLst/>
                            </a:rPr>
                            <a:t>switcher1 gaterow1</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4</a:t>
                          </a:r>
                          <a:endParaRPr lang="de-DE" sz="1800" b="0" i="0" u="none" strike="noStrike" dirty="0">
                            <a:solidFill>
                              <a:srgbClr val="0070C0"/>
                            </a:solidFill>
                            <a:effectLst/>
                            <a:latin typeface="Calibri"/>
                          </a:endParaRPr>
                        </a:p>
                      </a:txBody>
                      <a:tcPr marL="9525" marR="9525" marT="9525" marB="0" anchor="b">
                        <a:solidFill>
                          <a:srgbClr val="59ADFD"/>
                        </a:solidFill>
                      </a:tcPr>
                    </a:tc>
                    <a:tc>
                      <a:txBody>
                        <a:bodyPr/>
                        <a:lstStyle/>
                        <a:p>
                          <a:pPr algn="r" fontAlgn="b"/>
                          <a:r>
                            <a:rPr lang="de-DE" sz="1800" u="none" strike="noStrike" dirty="0" smtClean="0">
                              <a:effectLst/>
                            </a:rPr>
                            <a:t>-1</a:t>
                          </a:r>
                          <a:endParaRPr lang="de-DE" sz="1800" b="0" i="0" u="none" strike="noStrike" dirty="0">
                            <a:solidFill>
                              <a:srgbClr val="0070C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4</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59ADFD"/>
                        </a:solidFill>
                      </a:tcPr>
                    </a:tc>
                    <a:tc>
                      <a:txBody>
                        <a:bodyPr/>
                        <a:lstStyle/>
                        <a:p>
                          <a:pPr algn="r" fontAlgn="b"/>
                          <a:r>
                            <a:rPr lang="de-DE" sz="1800" u="none" strike="noStrike" dirty="0">
                              <a:effectLst/>
                            </a:rPr>
                            <a:t>0</a:t>
                          </a:r>
                          <a:endParaRPr lang="de-DE" sz="1800" b="0" i="0" u="none" strike="noStrike" dirty="0">
                            <a:solidFill>
                              <a:srgbClr val="000000"/>
                            </a:solidFill>
                            <a:effectLst/>
                            <a:latin typeface="Calibri"/>
                          </a:endParaRPr>
                        </a:p>
                      </a:txBody>
                      <a:tcPr marL="9525" marR="9525" marT="9525" marB="0" anchor="b">
                        <a:solidFill>
                          <a:schemeClr val="bg1"/>
                        </a:solidFill>
                      </a:tcPr>
                    </a:tc>
                  </a:tr>
                  <a:tr h="283845">
                    <a:tc>
                      <a:txBody>
                        <a:bodyPr/>
                        <a:lstStyle/>
                        <a:p>
                          <a:pPr algn="ctr" fontAlgn="b"/>
                          <a:r>
                            <a:rPr lang="de-DE" sz="1800" u="none" strike="noStrike">
                              <a:effectLst/>
                            </a:rPr>
                            <a:t>switcher1 gaterow2</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r" fontAlgn="b"/>
                          <a:r>
                            <a:rPr lang="de-DE" sz="1800" u="none" strike="noStrike" dirty="0" smtClean="0">
                              <a:effectLst/>
                            </a:rPr>
                            <a:t>-2</a:t>
                          </a:r>
                          <a:endParaRPr lang="de-DE" sz="18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59ADFD"/>
                        </a:solidFill>
                      </a:tcPr>
                    </a:tc>
                    <a:tc>
                      <a:txBody>
                        <a:bodyPr/>
                        <a:lstStyle/>
                        <a:p>
                          <a:pPr algn="r" fontAlgn="b"/>
                          <a:r>
                            <a:rPr lang="de-DE" sz="1800" u="none" strike="noStrike" dirty="0" smtClean="0">
                              <a:effectLst/>
                            </a:rPr>
                            <a:t>-1</a:t>
                          </a:r>
                          <a:endParaRPr lang="de-DE" sz="1800" b="0" i="0" u="none" strike="noStrike" dirty="0">
                            <a:solidFill>
                              <a:srgbClr val="000000"/>
                            </a:solidFill>
                            <a:effectLst/>
                            <a:latin typeface="Calibri"/>
                          </a:endParaRPr>
                        </a:p>
                      </a:txBody>
                      <a:tcPr marL="9525" marR="9525" marT="9525" marB="0" anchor="b">
                        <a:solidFill>
                          <a:srgbClr val="FC6985"/>
                        </a:solidFill>
                      </a:tcPr>
                    </a:tc>
                  </a:tr>
                  <a:tr h="283845">
                    <a:tc>
                      <a:txBody>
                        <a:bodyPr/>
                        <a:lstStyle/>
                        <a:p>
                          <a:pPr algn="ctr" fontAlgn="b"/>
                          <a:r>
                            <a:rPr lang="de-DE" sz="1800" u="none" strike="noStrike">
                              <a:effectLst/>
                            </a:rPr>
                            <a:t>switcher2 gaterow1</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0</a:t>
                          </a:r>
                          <a:endParaRPr lang="de-DE" sz="1800" b="0" i="0" u="none" strike="noStrike" dirty="0">
                            <a:solidFill>
                              <a:srgbClr val="FF0000"/>
                            </a:solidFill>
                            <a:effectLst/>
                            <a:latin typeface="Calibri"/>
                          </a:endParaRPr>
                        </a:p>
                      </a:txBody>
                      <a:tcPr marL="9525" marR="9525" marT="9525" marB="0" anchor="b">
                        <a:solidFill>
                          <a:srgbClr val="59ADFD"/>
                        </a:solidFill>
                      </a:tcPr>
                    </a:tc>
                    <a:tc>
                      <a:txBody>
                        <a:bodyPr/>
                        <a:lstStyle/>
                        <a:p>
                          <a:pPr algn="r" fontAlgn="b"/>
                          <a:r>
                            <a:rPr lang="de-DE" sz="1800" u="none" strike="noStrike" dirty="0" smtClean="0">
                              <a:effectLst/>
                            </a:rPr>
                            <a:t>-7</a:t>
                          </a:r>
                          <a:endParaRPr lang="de-DE" sz="1800" b="0" i="0" u="none" strike="noStrike" dirty="0">
                            <a:solidFill>
                              <a:srgbClr val="FF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1</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59ADFD"/>
                        </a:solidFill>
                      </a:tcPr>
                    </a:tc>
                    <a:tc>
                      <a:txBody>
                        <a:bodyPr/>
                        <a:lstStyle/>
                        <a:p>
                          <a:pPr algn="r" fontAlgn="b"/>
                          <a:r>
                            <a:rPr lang="de-DE" sz="1800" u="none" strike="noStrike" dirty="0" smtClean="0">
                              <a:effectLst/>
                            </a:rPr>
                            <a:t>-7</a:t>
                          </a:r>
                          <a:endParaRPr lang="de-DE" sz="1800" b="0" i="0" u="none" strike="noStrike" dirty="0">
                            <a:solidFill>
                              <a:srgbClr val="000000"/>
                            </a:solidFill>
                            <a:effectLst/>
                            <a:latin typeface="Calibri"/>
                          </a:endParaRPr>
                        </a:p>
                      </a:txBody>
                      <a:tcPr marL="9525" marR="9525" marT="9525" marB="0" anchor="b">
                        <a:solidFill>
                          <a:srgbClr val="FC6985"/>
                        </a:solidFill>
                      </a:tcPr>
                    </a:tc>
                  </a:tr>
                  <a:tr h="283845">
                    <a:tc>
                      <a:txBody>
                        <a:bodyPr/>
                        <a:lstStyle/>
                        <a:p>
                          <a:pPr algn="ctr" fontAlgn="b"/>
                          <a:r>
                            <a:rPr lang="de-DE" sz="1800" u="none" strike="noStrike">
                              <a:effectLst/>
                            </a:rPr>
                            <a:t>switcher2 gaterow2</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6</a:t>
                          </a:r>
                          <a:endParaRPr lang="de-DE" sz="1800" b="0" i="0" u="none" strike="noStrike" dirty="0">
                            <a:solidFill>
                              <a:srgbClr val="0070C0"/>
                            </a:solidFill>
                            <a:effectLst/>
                            <a:latin typeface="Calibri"/>
                          </a:endParaRPr>
                        </a:p>
                      </a:txBody>
                      <a:tcPr marL="9525" marR="9525" marT="9525" marB="0" anchor="b">
                        <a:solidFill>
                          <a:srgbClr val="59ADFD"/>
                        </a:solidFill>
                      </a:tcPr>
                    </a:tc>
                    <a:tc>
                      <a:txBody>
                        <a:bodyPr/>
                        <a:lstStyle/>
                        <a:p>
                          <a:pPr algn="r" fontAlgn="b"/>
                          <a:r>
                            <a:rPr lang="de-DE" sz="1800" u="none" strike="noStrike" dirty="0" smtClean="0">
                              <a:effectLst/>
                            </a:rPr>
                            <a:t>-1</a:t>
                          </a:r>
                          <a:endParaRPr lang="de-DE" sz="1800" b="0" i="0" u="none" strike="noStrike" dirty="0">
                            <a:solidFill>
                              <a:srgbClr val="0070C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6</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59ADFD"/>
                        </a:solidFill>
                      </a:tcPr>
                    </a:tc>
                    <a:tc>
                      <a:txBody>
                        <a:bodyPr/>
                        <a:lstStyle/>
                        <a:p>
                          <a:pPr algn="r" fontAlgn="b"/>
                          <a:r>
                            <a:rPr lang="de-DE" sz="1800" u="none" strike="noStrike" dirty="0">
                              <a:effectLst/>
                            </a:rPr>
                            <a:t>0</a:t>
                          </a:r>
                          <a:endParaRPr lang="de-DE" sz="1800" b="0" i="0" u="none" strike="noStrike" dirty="0">
                            <a:solidFill>
                              <a:srgbClr val="000000"/>
                            </a:solidFill>
                            <a:effectLst/>
                            <a:latin typeface="Calibri"/>
                          </a:endParaRPr>
                        </a:p>
                      </a:txBody>
                      <a:tcPr marL="9525" marR="9525" marT="9525" marB="0" anchor="b">
                        <a:solidFill>
                          <a:schemeClr val="bg1"/>
                        </a:solidFill>
                      </a:tcPr>
                    </a:tc>
                  </a:tr>
                  <a:tr h="283845">
                    <a:tc>
                      <a:txBody>
                        <a:bodyPr/>
                        <a:lstStyle/>
                        <a:p>
                          <a:pPr algn="ctr" fontAlgn="b"/>
                          <a:r>
                            <a:rPr lang="de-DE" sz="1800" u="none" strike="noStrike">
                              <a:effectLst/>
                            </a:rPr>
                            <a:t>switcher3 gaterow1</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3</a:t>
                          </a:r>
                          <a:endParaRPr lang="de-DE" sz="1800" b="0" i="0" u="none" strike="noStrike" dirty="0">
                            <a:solidFill>
                              <a:srgbClr val="0070C0"/>
                            </a:solidFill>
                            <a:effectLst/>
                            <a:latin typeface="Calibri"/>
                          </a:endParaRPr>
                        </a:p>
                      </a:txBody>
                      <a:tcPr marL="9525" marR="9525" marT="9525" marB="0" anchor="b">
                        <a:solidFill>
                          <a:srgbClr val="59ADFD"/>
                        </a:solidFill>
                      </a:tcPr>
                    </a:tc>
                    <a:tc>
                      <a:txBody>
                        <a:bodyPr/>
                        <a:lstStyle/>
                        <a:p>
                          <a:pPr algn="r" fontAlgn="b"/>
                          <a:r>
                            <a:rPr lang="de-DE" sz="1800" u="none" strike="noStrike" dirty="0" smtClean="0">
                              <a:effectLst/>
                            </a:rPr>
                            <a:t>-1</a:t>
                          </a:r>
                          <a:endParaRPr lang="de-DE" sz="1800" b="0" i="0" u="none" strike="noStrike" dirty="0">
                            <a:solidFill>
                              <a:srgbClr val="0070C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4</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59ADFD"/>
                        </a:solidFill>
                      </a:tcPr>
                    </a:tc>
                    <a:tc>
                      <a:txBody>
                        <a:bodyPr/>
                        <a:lstStyle/>
                        <a:p>
                          <a:pPr algn="r" fontAlgn="b"/>
                          <a:r>
                            <a:rPr lang="de-DE" sz="1800" u="none" strike="noStrike" dirty="0">
                              <a:effectLst/>
                            </a:rPr>
                            <a:t>0</a:t>
                          </a:r>
                          <a:endParaRPr lang="de-DE" sz="1800" b="0" i="0" u="none" strike="noStrike" dirty="0">
                            <a:solidFill>
                              <a:srgbClr val="000000"/>
                            </a:solidFill>
                            <a:effectLst/>
                            <a:latin typeface="Calibri"/>
                          </a:endParaRPr>
                        </a:p>
                      </a:txBody>
                      <a:tcPr marL="9525" marR="9525" marT="9525" marB="0" anchor="b">
                        <a:solidFill>
                          <a:schemeClr val="bg1"/>
                        </a:solidFill>
                      </a:tcPr>
                    </a:tc>
                  </a:tr>
                  <a:tr h="283845">
                    <a:tc>
                      <a:txBody>
                        <a:bodyPr/>
                        <a:lstStyle/>
                        <a:p>
                          <a:pPr algn="ctr" fontAlgn="b"/>
                          <a:r>
                            <a:rPr lang="de-DE" sz="1800" u="none" strike="noStrike">
                              <a:effectLst/>
                            </a:rPr>
                            <a:t>switcher3 gaterow2</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1</a:t>
                          </a:r>
                          <a:endParaRPr lang="de-DE" sz="1800" b="0" i="0" u="none" strike="noStrike" dirty="0">
                            <a:solidFill>
                              <a:srgbClr val="0070C0"/>
                            </a:solidFill>
                            <a:effectLst/>
                            <a:latin typeface="Calibri"/>
                          </a:endParaRPr>
                        </a:p>
                      </a:txBody>
                      <a:tcPr marL="9525" marR="9525" marT="9525" marB="0" anchor="b">
                        <a:solidFill>
                          <a:srgbClr val="59ADFD"/>
                        </a:solidFill>
                      </a:tcPr>
                    </a:tc>
                    <a:tc>
                      <a:txBody>
                        <a:bodyPr/>
                        <a:lstStyle/>
                        <a:p>
                          <a:pPr algn="r" fontAlgn="b"/>
                          <a:r>
                            <a:rPr lang="de-DE" sz="1800" u="none" strike="noStrike" dirty="0" smtClean="0">
                              <a:effectLst/>
                            </a:rPr>
                            <a:t>0</a:t>
                          </a:r>
                          <a:endParaRPr lang="de-DE" sz="1800" b="0" i="0" u="none" strike="noStrike" dirty="0">
                            <a:solidFill>
                              <a:srgbClr val="0070C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bg1"/>
                        </a:solidFill>
                      </a:tcPr>
                    </a:tc>
                    <a:tc>
                      <a:txBody>
                        <a:bodyPr/>
                        <a:lstStyle/>
                        <a:p>
                          <a:pPr algn="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59ADFD"/>
                        </a:solidFill>
                      </a:tcPr>
                    </a:tc>
                    <a:tc>
                      <a:txBody>
                        <a:bodyPr/>
                        <a:lstStyle/>
                        <a:p>
                          <a:pPr algn="r" fontAlgn="b"/>
                          <a:r>
                            <a:rPr lang="de-DE" sz="1800" u="none" strike="noStrike" dirty="0" smtClean="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r>
                  <a:tr h="283845">
                    <a:tc>
                      <a:txBody>
                        <a:bodyPr/>
                        <a:lstStyle/>
                        <a:p>
                          <a:pPr algn="ctr" fontAlgn="b"/>
                          <a:r>
                            <a:rPr lang="de-DE" sz="1800" u="none" strike="noStrike">
                              <a:effectLst/>
                            </a:rPr>
                            <a:t>switcher4 gaterow1</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-5</a:t>
                          </a:r>
                          <a:endParaRPr lang="de-DE" sz="1800" b="0" i="0" u="none" strike="noStrike" dirty="0">
                            <a:solidFill>
                              <a:srgbClr val="FF0000"/>
                            </a:solidFill>
                            <a:effectLst/>
                            <a:latin typeface="Calibri"/>
                          </a:endParaRPr>
                        </a:p>
                      </a:txBody>
                      <a:tcPr marL="9525" marR="9525" marT="9525" marB="0" anchor="b">
                        <a:solidFill>
                          <a:srgbClr val="FC6985"/>
                        </a:solidFill>
                      </a:tcPr>
                    </a:tc>
                    <a:tc>
                      <a:txBody>
                        <a:bodyPr/>
                        <a:lstStyle/>
                        <a:p>
                          <a:pPr algn="r" fontAlgn="b"/>
                          <a:r>
                            <a:rPr lang="de-DE" sz="1800" u="none" strike="noStrike" dirty="0" smtClean="0">
                              <a:effectLst/>
                            </a:rPr>
                            <a:t>1</a:t>
                          </a:r>
                          <a:endParaRPr lang="de-DE" sz="1800" b="0" i="0" u="none" strike="noStrike" dirty="0">
                            <a:solidFill>
                              <a:srgbClr val="FF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59ADFD"/>
                        </a:solidFill>
                      </a:tcPr>
                    </a:tc>
                    <a:tc>
                      <a:txBody>
                        <a:bodyPr/>
                        <a:lstStyle/>
                        <a:p>
                          <a:pPr algn="r" fontAlgn="b"/>
                          <a:r>
                            <a:rPr lang="de-DE" sz="1800" u="none" strike="noStrike" dirty="0">
                              <a:effectLst/>
                            </a:rPr>
                            <a:t>-9</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FC6985"/>
                        </a:solidFill>
                      </a:tcPr>
                    </a:tc>
                    <a:tc>
                      <a:txBody>
                        <a:bodyPr/>
                        <a:lstStyle/>
                        <a:p>
                          <a:pPr algn="r" fontAlgn="b"/>
                          <a:r>
                            <a:rPr lang="de-DE" sz="1800" u="none" strike="noStrike" dirty="0" smtClean="0">
                              <a:effectLst/>
                            </a:rPr>
                            <a:t>3</a:t>
                          </a:r>
                          <a:endParaRPr lang="de-DE" sz="1800" b="0" i="0" u="none" strike="noStrike" dirty="0">
                            <a:solidFill>
                              <a:srgbClr val="000000"/>
                            </a:solidFill>
                            <a:effectLst/>
                            <a:latin typeface="Calibri"/>
                          </a:endParaRPr>
                        </a:p>
                      </a:txBody>
                      <a:tcPr marL="9525" marR="9525" marT="9525" marB="0" anchor="b">
                        <a:solidFill>
                          <a:srgbClr val="59ADFD"/>
                        </a:solidFill>
                      </a:tcPr>
                    </a:tc>
                  </a:tr>
                  <a:tr h="283845">
                    <a:tc>
                      <a:txBody>
                        <a:bodyPr/>
                        <a:lstStyle/>
                        <a:p>
                          <a:pPr algn="ctr" fontAlgn="b"/>
                          <a:r>
                            <a:rPr lang="de-DE" sz="1800" u="none" strike="noStrike">
                              <a:effectLst/>
                            </a:rPr>
                            <a:t>switcher4 gaterow2</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solidFill>
                          <a:srgbClr val="59ADFD"/>
                        </a:solidFill>
                      </a:tcPr>
                    </a:tc>
                    <a:tc>
                      <a:txBody>
                        <a:bodyPr/>
                        <a:lstStyle/>
                        <a:p>
                          <a:pPr algn="r" fontAlgn="b"/>
                          <a:r>
                            <a:rPr lang="de-DE" sz="1800" u="none" strike="noStrike" dirty="0" smtClean="0">
                              <a:effectLst/>
                            </a:rPr>
                            <a:t>-2</a:t>
                          </a:r>
                          <a:endParaRPr lang="de-DE" sz="18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3</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59ADFD"/>
                        </a:solidFill>
                      </a:tcPr>
                    </a:tc>
                    <a:tc>
                      <a:txBody>
                        <a:bodyPr/>
                        <a:lstStyle/>
                        <a:p>
                          <a:pPr algn="r" fontAlgn="b"/>
                          <a:r>
                            <a:rPr lang="de-DE" sz="1800" u="none" strike="noStrike" dirty="0" smtClean="0">
                              <a:effectLst/>
                            </a:rPr>
                            <a:t>0</a:t>
                          </a:r>
                          <a:endParaRPr lang="de-DE" sz="1800" b="0" i="0" u="none" strike="noStrike" dirty="0">
                            <a:solidFill>
                              <a:srgbClr val="000000"/>
                            </a:solidFill>
                            <a:effectLst/>
                            <a:latin typeface="Calibri"/>
                          </a:endParaRPr>
                        </a:p>
                      </a:txBody>
                      <a:tcPr marL="9525" marR="9525" marT="9525" marB="0" anchor="b">
                        <a:solidFill>
                          <a:schemeClr val="bg1"/>
                        </a:solidFill>
                      </a:tcPr>
                    </a:tc>
                  </a:tr>
                  <a:tr h="283845">
                    <a:tc>
                      <a:txBody>
                        <a:bodyPr/>
                        <a:lstStyle/>
                        <a:p>
                          <a:pPr algn="ctr" fontAlgn="b"/>
                          <a:r>
                            <a:rPr lang="de-DE" sz="1800" u="none" strike="noStrike">
                              <a:effectLst/>
                            </a:rPr>
                            <a:t>switcher5 gaterow1</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0</a:t>
                          </a:r>
                          <a:endParaRPr lang="de-DE" sz="1800" b="0" i="0" u="none" strike="noStrike" dirty="0">
                            <a:solidFill>
                              <a:srgbClr val="FF0000"/>
                            </a:solidFill>
                            <a:effectLst/>
                            <a:latin typeface="Calibri"/>
                          </a:endParaRPr>
                        </a:p>
                      </a:txBody>
                      <a:tcPr marL="9525" marR="9525" marT="9525" marB="0" anchor="b">
                        <a:solidFill>
                          <a:schemeClr val="bg1"/>
                        </a:solidFill>
                      </a:tcPr>
                    </a:tc>
                    <a:tc>
                      <a:txBody>
                        <a:bodyPr/>
                        <a:lstStyle/>
                        <a:p>
                          <a:pPr algn="r" fontAlgn="b"/>
                          <a:r>
                            <a:rPr lang="de-DE" sz="1800" u="none" strike="noStrike" dirty="0" smtClean="0">
                              <a:effectLst/>
                            </a:rPr>
                            <a:t>-7</a:t>
                          </a:r>
                          <a:endParaRPr lang="de-DE" sz="1800" b="0" i="0" u="none" strike="noStrike" dirty="0">
                            <a:solidFill>
                              <a:srgbClr val="FF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0</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algn="r" fontAlgn="b"/>
                          <a:r>
                            <a:rPr lang="de-DE" sz="1800" u="none" strike="noStrike" dirty="0" smtClean="0">
                              <a:effectLst/>
                            </a:rPr>
                            <a:t>-6</a:t>
                          </a:r>
                          <a:endParaRPr lang="de-DE" sz="1800" b="0" i="0" u="none" strike="noStrike" dirty="0">
                            <a:solidFill>
                              <a:srgbClr val="000000"/>
                            </a:solidFill>
                            <a:effectLst/>
                            <a:latin typeface="Calibri"/>
                          </a:endParaRPr>
                        </a:p>
                      </a:txBody>
                      <a:tcPr marL="9525" marR="9525" marT="9525" marB="0" anchor="b">
                        <a:solidFill>
                          <a:srgbClr val="FC6985"/>
                        </a:solidFill>
                      </a:tcPr>
                    </a:tc>
                  </a:tr>
                  <a:tr h="283845">
                    <a:tc>
                      <a:txBody>
                        <a:bodyPr/>
                        <a:lstStyle/>
                        <a:p>
                          <a:pPr algn="ctr" fontAlgn="b"/>
                          <a:r>
                            <a:rPr lang="de-DE" sz="1800" u="none" strike="noStrike">
                              <a:effectLst/>
                            </a:rPr>
                            <a:t>switcher5 gaterow2</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0</a:t>
                          </a:r>
                          <a:endParaRPr lang="de-DE" sz="1800" b="0" i="0" u="none" strike="noStrike" dirty="0">
                            <a:solidFill>
                              <a:srgbClr val="FF0000"/>
                            </a:solidFill>
                            <a:effectLst/>
                            <a:latin typeface="Calibri"/>
                          </a:endParaRPr>
                        </a:p>
                      </a:txBody>
                      <a:tcPr marL="9525" marR="9525" marT="9525" marB="0" anchor="b">
                        <a:solidFill>
                          <a:schemeClr val="bg1"/>
                        </a:solidFill>
                      </a:tcPr>
                    </a:tc>
                    <a:tc>
                      <a:txBody>
                        <a:bodyPr/>
                        <a:lstStyle/>
                        <a:p>
                          <a:pPr algn="r" fontAlgn="b"/>
                          <a:r>
                            <a:rPr lang="de-DE" sz="1800" u="none" strike="noStrike" dirty="0" smtClean="0">
                              <a:effectLst/>
                            </a:rPr>
                            <a:t>-3</a:t>
                          </a:r>
                          <a:endParaRPr lang="de-DE" sz="1800" b="0" i="0" u="none" strike="noStrike" dirty="0">
                            <a:solidFill>
                              <a:srgbClr val="FF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0</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bg1"/>
                        </a:solidFill>
                      </a:tcPr>
                    </a:tc>
                    <a:tc>
                      <a:txBody>
                        <a:bodyPr/>
                        <a:lstStyle/>
                        <a:p>
                          <a:pPr algn="r" fontAlgn="b"/>
                          <a:r>
                            <a:rPr lang="de-DE" sz="1800" u="none" strike="noStrike" dirty="0" smtClean="0">
                              <a:effectLst/>
                            </a:rPr>
                            <a:t>-3</a:t>
                          </a:r>
                          <a:endParaRPr lang="de-DE" sz="1800" b="0" i="0" u="none" strike="noStrike" dirty="0">
                            <a:solidFill>
                              <a:srgbClr val="000000"/>
                            </a:solidFill>
                            <a:effectLst/>
                            <a:latin typeface="Calibri"/>
                          </a:endParaRPr>
                        </a:p>
                      </a:txBody>
                      <a:tcPr marL="9525" marR="9525" marT="9525" marB="0" anchor="b">
                        <a:solidFill>
                          <a:srgbClr val="FC6985"/>
                        </a:solidFill>
                      </a:tcPr>
                    </a:tc>
                  </a:tr>
                  <a:tr h="283845">
                    <a:tc>
                      <a:txBody>
                        <a:bodyPr/>
                        <a:lstStyle/>
                        <a:p>
                          <a:pPr algn="ctr" fontAlgn="b"/>
                          <a:r>
                            <a:rPr lang="de-DE" sz="1800" u="none" strike="noStrike">
                              <a:effectLst/>
                            </a:rPr>
                            <a:t>switcher6 gaterow1</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-3</a:t>
                          </a:r>
                          <a:endParaRPr lang="de-DE" sz="1800" b="0" i="0" u="none" strike="noStrike" dirty="0">
                            <a:solidFill>
                              <a:srgbClr val="FF0000"/>
                            </a:solidFill>
                            <a:effectLst/>
                            <a:latin typeface="Calibri"/>
                          </a:endParaRPr>
                        </a:p>
                      </a:txBody>
                      <a:tcPr marL="9525" marR="9525" marT="9525" marB="0" anchor="b">
                        <a:solidFill>
                          <a:srgbClr val="FC6985"/>
                        </a:solidFill>
                      </a:tcPr>
                    </a:tc>
                    <a:tc>
                      <a:txBody>
                        <a:bodyPr/>
                        <a:lstStyle/>
                        <a:p>
                          <a:pPr algn="r" fontAlgn="b"/>
                          <a:r>
                            <a:rPr lang="de-DE" sz="1800" u="none" strike="noStrike" dirty="0" smtClean="0">
                              <a:effectLst/>
                            </a:rPr>
                            <a:t>-2</a:t>
                          </a:r>
                          <a:endParaRPr lang="de-DE" sz="1800" b="0" i="0" u="none" strike="noStrike" dirty="0">
                            <a:solidFill>
                              <a:srgbClr val="FF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-2</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FC6985"/>
                        </a:solidFill>
                      </a:tcPr>
                    </a:tc>
                    <a:tc>
                      <a:txBody>
                        <a:bodyPr/>
                        <a:lstStyle/>
                        <a:p>
                          <a:pPr algn="r" fontAlgn="b"/>
                          <a:r>
                            <a:rPr lang="de-DE" sz="1800" u="none" strike="noStrike" dirty="0" smtClean="0">
                              <a:effectLst/>
                            </a:rPr>
                            <a:t>-2</a:t>
                          </a:r>
                          <a:endParaRPr lang="de-DE" sz="1800" b="0" i="0" u="none" strike="noStrike" dirty="0">
                            <a:solidFill>
                              <a:srgbClr val="000000"/>
                            </a:solidFill>
                            <a:effectLst/>
                            <a:latin typeface="Calibri"/>
                          </a:endParaRPr>
                        </a:p>
                      </a:txBody>
                      <a:tcPr marL="9525" marR="9525" marT="9525" marB="0" anchor="b">
                        <a:solidFill>
                          <a:srgbClr val="FC6985"/>
                        </a:solidFill>
                      </a:tcPr>
                    </a:tc>
                  </a:tr>
                  <a:tr h="283845">
                    <a:tc>
                      <a:txBody>
                        <a:bodyPr/>
                        <a:lstStyle/>
                        <a:p>
                          <a:pPr algn="ctr" fontAlgn="b"/>
                          <a:r>
                            <a:rPr lang="de-DE" sz="1800" u="none" strike="noStrike">
                              <a:effectLst/>
                            </a:rPr>
                            <a:t>switcher6 gaterow2</a:t>
                          </a:r>
                          <a:endParaRPr lang="de-DE" sz="1800" b="0" i="0" u="none" strike="noStrike">
                            <a:solidFill>
                              <a:srgbClr val="000000"/>
                            </a:solidFill>
                            <a:effectLst/>
                            <a:latin typeface="Calibri"/>
                          </a:endParaRPr>
                        </a:p>
                      </a:txBody>
                      <a:tcPr marL="9525" marR="9525" marT="9525" marB="0" anchor="b"/>
                    </a:tc>
                    <a:tc>
                      <a:txBody>
                        <a:bodyPr/>
                        <a:lstStyle/>
                        <a:p>
                          <a:pPr algn="r" fontAlgn="b"/>
                          <a:r>
                            <a:rPr lang="de-DE" sz="1800" u="none" strike="noStrike" dirty="0">
                              <a:effectLst/>
                            </a:rPr>
                            <a:t>0</a:t>
                          </a:r>
                          <a:endParaRPr lang="de-DE" sz="1800" b="0" i="0" u="none" strike="noStrike" dirty="0">
                            <a:solidFill>
                              <a:srgbClr val="FF0000"/>
                            </a:solidFill>
                            <a:effectLst/>
                            <a:latin typeface="Calibri"/>
                          </a:endParaRPr>
                        </a:p>
                      </a:txBody>
                      <a:tcPr marL="9525" marR="9525" marT="9525" marB="0" anchor="b">
                        <a:solidFill>
                          <a:schemeClr val="bg1"/>
                        </a:solidFill>
                      </a:tcPr>
                    </a:tc>
                    <a:tc>
                      <a:txBody>
                        <a:bodyPr/>
                        <a:lstStyle/>
                        <a:p>
                          <a:pPr algn="r" fontAlgn="b"/>
                          <a:r>
                            <a:rPr lang="de-DE" sz="1800" u="none" strike="noStrike" dirty="0" smtClean="0">
                              <a:effectLst/>
                            </a:rPr>
                            <a:t>-4</a:t>
                          </a:r>
                          <a:endParaRPr lang="de-DE" sz="1800" b="0" i="0" u="none" strike="noStrike" dirty="0">
                            <a:solidFill>
                              <a:srgbClr val="FF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rgbClr val="FC6985"/>
                        </a:solidFill>
                      </a:tcPr>
                    </a:tc>
                    <a:tc>
                      <a:txBody>
                        <a:bodyPr/>
                        <a:lstStyle/>
                        <a:p>
                          <a:pPr algn="r" fontAlgn="b"/>
                          <a:r>
                            <a:rPr lang="de-DE" sz="1800" u="none" strike="noStrike" dirty="0">
                              <a:effectLst/>
                            </a:rPr>
                            <a:t>-1</a:t>
                          </a:r>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rgbClr val="FC6985"/>
                        </a:solidFill>
                      </a:tcPr>
                    </a:tc>
                    <a:tc>
                      <a:txBody>
                        <a:bodyPr/>
                        <a:lstStyle/>
                        <a:p>
                          <a:pPr algn="r" fontAlgn="b"/>
                          <a:r>
                            <a:rPr lang="de-DE" sz="1800" u="none" strike="noStrike" dirty="0" smtClean="0">
                              <a:effectLst/>
                            </a:rPr>
                            <a:t>-5</a:t>
                          </a:r>
                          <a:endParaRPr lang="de-DE" sz="1800" b="0" i="0" u="none" strike="noStrike" dirty="0">
                            <a:solidFill>
                              <a:srgbClr val="000000"/>
                            </a:solidFill>
                            <a:effectLst/>
                            <a:latin typeface="Calibri"/>
                          </a:endParaRPr>
                        </a:p>
                      </a:txBody>
                      <a:tcPr marL="9525" marR="9525" marT="9525" marB="0" anchor="b">
                        <a:solidFill>
                          <a:srgbClr val="FC6985"/>
                        </a:solidFill>
                      </a:tcPr>
                    </a:tc>
                  </a:tr>
                </a:tbl>
              </a:graphicData>
            </a:graphic>
          </p:graphicFrame>
        </mc:Fallback>
      </mc:AlternateContent>
      <mc:AlternateContent xmlns:mc="http://schemas.openxmlformats.org/markup-compatibility/2006">
        <mc:Choice xmlns:a14="http://schemas.microsoft.com/office/drawing/2010/main" Requires="a14">
          <p:sp>
            <p:nvSpPr>
              <p:cNvPr id="8" name="Textfeld 7"/>
              <p:cNvSpPr txBox="1"/>
              <p:nvPr/>
            </p:nvSpPr>
            <p:spPr>
              <a:xfrm>
                <a:off x="1557400" y="5461906"/>
                <a:ext cx="6408964" cy="954107"/>
              </a:xfrm>
              <a:prstGeom prst="rect">
                <a:avLst/>
              </a:prstGeom>
              <a:noFill/>
            </p:spPr>
            <p:txBody>
              <a:bodyPr wrap="square" rtlCol="0">
                <a:spAutoFit/>
              </a:bodyPr>
              <a:lstStyle/>
              <a:p>
                <a:pPr marL="285750" indent="-285750">
                  <a:buFont typeface="Arial" panose="020B0604020202020204" pitchFamily="34" charset="0"/>
                  <a:buChar char="•"/>
                </a:pPr>
                <a:r>
                  <a:rPr lang="de-DE" dirty="0" smtClean="0"/>
                  <a:t>17 </a:t>
                </a:r>
                <a:r>
                  <a:rPr lang="de-DE" dirty="0" err="1" smtClean="0"/>
                  <a:t>times</a:t>
                </a:r>
                <a:r>
                  <a:rPr lang="de-DE" dirty="0" smtClean="0"/>
                  <a:t> </a:t>
                </a:r>
                <a14:m>
                  <m:oMath xmlns:m="http://schemas.openxmlformats.org/officeDocument/2006/math">
                    <m:sSub>
                      <m:sSubPr>
                        <m:ctrlPr>
                          <a:rPr lang="de-DE" b="0" i="1" smtClean="0">
                            <a:latin typeface="Cambria Math"/>
                          </a:rPr>
                        </m:ctrlPr>
                      </m:sSubPr>
                      <m:e>
                        <m:r>
                          <m:rPr>
                            <m:sty m:val="p"/>
                          </m:rPr>
                          <a:rPr lang="de-DE" b="0" i="0" smtClean="0">
                            <a:latin typeface="Cambria Math"/>
                          </a:rPr>
                          <m:t>I</m:t>
                        </m:r>
                      </m:e>
                      <m:sub>
                        <m:r>
                          <m:rPr>
                            <m:sty m:val="p"/>
                          </m:rPr>
                          <a:rPr lang="de-DE" b="0" i="0" smtClean="0">
                            <a:latin typeface="Cambria Math"/>
                          </a:rPr>
                          <m:t>DS</m:t>
                        </m:r>
                      </m:sub>
                    </m:sSub>
                  </m:oMath>
                </a14:m>
                <a:r>
                  <a:rPr lang="de-DE" dirty="0" smtClean="0"/>
                  <a:t> </a:t>
                </a:r>
                <a:r>
                  <a:rPr lang="de-DE" dirty="0" err="1" smtClean="0"/>
                  <a:t>of</a:t>
                </a:r>
                <a:r>
                  <a:rPr lang="de-DE" dirty="0" smtClean="0"/>
                  <a:t> </a:t>
                </a:r>
                <a:r>
                  <a:rPr lang="de-DE" dirty="0" err="1" smtClean="0"/>
                  <a:t>the</a:t>
                </a:r>
                <a:r>
                  <a:rPr lang="de-DE" dirty="0" smtClean="0"/>
                  <a:t> </a:t>
                </a:r>
                <a:r>
                  <a:rPr lang="de-DE" dirty="0" err="1" smtClean="0"/>
                  <a:t>even</a:t>
                </a:r>
                <a:r>
                  <a:rPr lang="de-DE" dirty="0" smtClean="0"/>
                  <a:t> Gates </a:t>
                </a:r>
                <a:r>
                  <a:rPr lang="de-DE" dirty="0" err="1" smtClean="0"/>
                  <a:t>dominate</a:t>
                </a:r>
                <a:endParaRPr lang="de-DE" dirty="0" smtClean="0"/>
              </a:p>
              <a:p>
                <a:pPr marL="285750" indent="-285750">
                  <a:buFont typeface="Arial" panose="020B0604020202020204" pitchFamily="34" charset="0"/>
                  <a:buChar char="•"/>
                </a:pPr>
                <a:r>
                  <a:rPr lang="de-DE" dirty="0" smtClean="0"/>
                  <a:t>21 </a:t>
                </a:r>
                <a:r>
                  <a:rPr lang="de-DE" dirty="0"/>
                  <a:t>times </a:t>
                </a:r>
                <a14:m>
                  <m:oMath xmlns:m="http://schemas.openxmlformats.org/officeDocument/2006/math">
                    <m:sSub>
                      <m:sSubPr>
                        <m:ctrlPr>
                          <a:rPr lang="de-DE" i="1">
                            <a:latin typeface="Cambria Math"/>
                          </a:rPr>
                        </m:ctrlPr>
                      </m:sSubPr>
                      <m:e>
                        <m:r>
                          <m:rPr>
                            <m:sty m:val="p"/>
                          </m:rPr>
                          <a:rPr lang="de-DE" i="0">
                            <a:latin typeface="Cambria Math"/>
                          </a:rPr>
                          <m:t>I</m:t>
                        </m:r>
                      </m:e>
                      <m:sub>
                        <m:r>
                          <m:rPr>
                            <m:sty m:val="p"/>
                          </m:rPr>
                          <a:rPr lang="de-DE" i="0">
                            <a:latin typeface="Cambria Math"/>
                          </a:rPr>
                          <m:t>DS</m:t>
                        </m:r>
                      </m:sub>
                    </m:sSub>
                  </m:oMath>
                </a14:m>
                <a:r>
                  <a:rPr lang="de-DE" dirty="0"/>
                  <a:t> </a:t>
                </a:r>
                <a:r>
                  <a:rPr lang="de-DE" dirty="0" err="1"/>
                  <a:t>of</a:t>
                </a:r>
                <a:r>
                  <a:rPr lang="de-DE" dirty="0"/>
                  <a:t> </a:t>
                </a:r>
                <a:r>
                  <a:rPr lang="de-DE" dirty="0" err="1"/>
                  <a:t>the</a:t>
                </a:r>
                <a:r>
                  <a:rPr lang="de-DE" dirty="0"/>
                  <a:t> </a:t>
                </a:r>
                <a:r>
                  <a:rPr lang="de-DE" dirty="0" err="1" smtClean="0"/>
                  <a:t>odd</a:t>
                </a:r>
                <a:r>
                  <a:rPr lang="de-DE" dirty="0" smtClean="0"/>
                  <a:t> Gates </a:t>
                </a:r>
                <a:r>
                  <a:rPr lang="de-DE" dirty="0" err="1" smtClean="0"/>
                  <a:t>dominate</a:t>
                </a:r>
                <a:endParaRPr lang="de-DE" dirty="0" smtClean="0"/>
              </a:p>
              <a:p>
                <a:r>
                  <a:rPr lang="de-DE" dirty="0" smtClean="0"/>
                  <a:t>	=&gt; </a:t>
                </a:r>
                <a:r>
                  <a:rPr lang="de-DE" dirty="0" err="1" smtClean="0"/>
                  <a:t>odd</a:t>
                </a:r>
                <a:r>
                  <a:rPr lang="de-DE" dirty="0"/>
                  <a:t> </a:t>
                </a:r>
                <a:r>
                  <a:rPr lang="de-DE" dirty="0" smtClean="0"/>
                  <a:t>– </a:t>
                </a:r>
                <a:r>
                  <a:rPr lang="de-DE" dirty="0" err="1" smtClean="0"/>
                  <a:t>even</a:t>
                </a:r>
                <a:r>
                  <a:rPr lang="de-DE" dirty="0" smtClean="0"/>
                  <a:t> </a:t>
                </a:r>
                <a:r>
                  <a:rPr lang="de-DE" dirty="0" err="1" smtClean="0"/>
                  <a:t>effect</a:t>
                </a:r>
                <a:r>
                  <a:rPr lang="de-DE" dirty="0" smtClean="0"/>
                  <a:t> not </a:t>
                </a:r>
                <a:r>
                  <a:rPr lang="de-DE" dirty="0" err="1" smtClean="0"/>
                  <a:t>visible</a:t>
                </a:r>
                <a:r>
                  <a:rPr lang="de-DE" dirty="0" smtClean="0"/>
                  <a:t> </a:t>
                </a:r>
              </a:p>
              <a:p>
                <a:pPr marL="285750" indent="-285750">
                  <a:buFont typeface="Arial" panose="020B0604020202020204" pitchFamily="34" charset="0"/>
                  <a:buChar char="•"/>
                </a:pPr>
                <a:r>
                  <a:rPr lang="de-DE" dirty="0" smtClean="0"/>
                  <a:t>But </a:t>
                </a:r>
                <a:r>
                  <a:rPr lang="de-DE" dirty="0" err="1" smtClean="0"/>
                  <a:t>one</a:t>
                </a:r>
                <a:r>
                  <a:rPr lang="de-DE" dirty="0" smtClean="0"/>
                  <a:t> </a:t>
                </a:r>
                <a:r>
                  <a:rPr lang="de-DE" dirty="0" err="1" smtClean="0"/>
                  <a:t>can</a:t>
                </a:r>
                <a:r>
                  <a:rPr lang="de-DE" dirty="0" smtClean="0"/>
                  <a:t> </a:t>
                </a:r>
                <a:r>
                  <a:rPr lang="de-DE" dirty="0" err="1" smtClean="0"/>
                  <a:t>again</a:t>
                </a:r>
                <a:r>
                  <a:rPr lang="de-DE" dirty="0" smtClean="0"/>
                  <a:t> </a:t>
                </a:r>
                <a:r>
                  <a:rPr lang="de-DE" dirty="0" err="1" smtClean="0"/>
                  <a:t>see</a:t>
                </a:r>
                <a:r>
                  <a:rPr lang="de-DE" dirty="0" smtClean="0"/>
                  <a:t> </a:t>
                </a:r>
                <a:r>
                  <a:rPr lang="de-DE" dirty="0" err="1" smtClean="0"/>
                  <a:t>that</a:t>
                </a:r>
                <a:r>
                  <a:rPr lang="de-DE" dirty="0" smtClean="0"/>
                  <a:t> </a:t>
                </a:r>
                <a:r>
                  <a:rPr lang="de-DE" dirty="0" err="1" smtClean="0"/>
                  <a:t>the</a:t>
                </a:r>
                <a:r>
                  <a:rPr lang="de-DE" dirty="0" smtClean="0"/>
                  <a:t> </a:t>
                </a:r>
                <a:r>
                  <a:rPr lang="de-DE" dirty="0" err="1" smtClean="0"/>
                  <a:t>near</a:t>
                </a:r>
                <a:r>
                  <a:rPr lang="de-DE" dirty="0" smtClean="0"/>
                  <a:t> </a:t>
                </a:r>
                <a:r>
                  <a:rPr lang="de-DE" dirty="0" smtClean="0"/>
                  <a:t>Gates (2&amp;3</a:t>
                </a:r>
                <a:r>
                  <a:rPr lang="de-DE" dirty="0" smtClean="0"/>
                  <a:t>) </a:t>
                </a:r>
                <a:r>
                  <a:rPr lang="de-DE" dirty="0" err="1" smtClean="0"/>
                  <a:t>dominate</a:t>
                </a:r>
                <a:endParaRPr lang="de-DE" dirty="0"/>
              </a:p>
            </p:txBody>
          </p:sp>
        </mc:Choice>
        <mc:Fallback>
          <p:sp>
            <p:nvSpPr>
              <p:cNvPr id="8" name="Textfeld 7"/>
              <p:cNvSpPr txBox="1">
                <a:spLocks noRot="1" noChangeAspect="1" noMove="1" noResize="1" noEditPoints="1" noAdjustHandles="1" noChangeArrowheads="1" noChangeShapeType="1" noTextEdit="1"/>
              </p:cNvSpPr>
              <p:nvPr/>
            </p:nvSpPr>
            <p:spPr>
              <a:xfrm>
                <a:off x="1557400" y="5461906"/>
                <a:ext cx="6408964" cy="954107"/>
              </a:xfrm>
              <a:prstGeom prst="rect">
                <a:avLst/>
              </a:prstGeom>
              <a:blipFill rotWithShape="1">
                <a:blip r:embed="rId7"/>
                <a:stretch>
                  <a:fillRect l="-95" t="-641" b="-5769"/>
                </a:stretch>
              </a:blipFill>
            </p:spPr>
            <p:txBody>
              <a:bodyPr/>
              <a:lstStyle/>
              <a:p>
                <a:r>
                  <a:rPr lang="de-DE">
                    <a:noFill/>
                  </a:rPr>
                  <a:t> </a:t>
                </a:r>
              </a:p>
            </p:txBody>
          </p:sp>
        </mc:Fallback>
      </mc:AlternateContent>
    </p:spTree>
    <p:extLst>
      <p:ext uri="{BB962C8B-B14F-4D97-AF65-F5344CB8AC3E}">
        <p14:creationId xmlns:p14="http://schemas.microsoft.com/office/powerpoint/2010/main" val="3947332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24</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mc:AlternateContent xmlns:mc="http://schemas.openxmlformats.org/markup-compatibility/2006" xmlns:a14="http://schemas.microsoft.com/office/drawing/2010/main">
        <mc:Choice Requires="a14">
          <p:sp>
            <p:nvSpPr>
              <p:cNvPr id="43" name="Title 1"/>
              <p:cNvSpPr>
                <a:spLocks noGrp="1"/>
              </p:cNvSpPr>
              <p:nvPr>
                <p:ph type="title"/>
              </p:nvPr>
            </p:nvSpPr>
            <p:spPr>
              <a:xfrm>
                <a:off x="658091" y="188913"/>
                <a:ext cx="7308273" cy="609600"/>
              </a:xfrm>
            </p:spPr>
            <p:txBody>
              <a:bodyPr/>
              <a:lstStyle/>
              <a:p>
                <a:r>
                  <a:rPr lang="en-US" sz="2400" dirty="0" smtClean="0"/>
                  <a:t>Threshold voltage – Linear (</a:t>
                </a:r>
                <a14:m>
                  <m:oMath xmlns:m="http://schemas.openxmlformats.org/officeDocument/2006/math">
                    <m:sSub>
                      <m:sSubPr>
                        <m:ctrlPr>
                          <a:rPr lang="de-DE" sz="2400" b="0" i="1" smtClean="0">
                            <a:latin typeface="Cambria Math"/>
                          </a:rPr>
                        </m:ctrlPr>
                      </m:sSubPr>
                      <m:e>
                        <m:r>
                          <m:rPr>
                            <m:sty m:val="p"/>
                          </m:rPr>
                          <a:rPr lang="de-DE" sz="2400" b="0" i="0" smtClean="0">
                            <a:latin typeface="Cambria Math"/>
                          </a:rPr>
                          <m:t>V</m:t>
                        </m:r>
                      </m:e>
                      <m:sub>
                        <m:r>
                          <m:rPr>
                            <m:sty m:val="p"/>
                          </m:rPr>
                          <a:rPr lang="de-DE" sz="2400" b="0" i="0" smtClean="0">
                            <a:latin typeface="Cambria Math"/>
                          </a:rPr>
                          <m:t>DS</m:t>
                        </m:r>
                      </m:sub>
                    </m:sSub>
                    <m:r>
                      <a:rPr lang="de-DE" sz="2400" b="0" i="0" smtClean="0">
                        <a:latin typeface="Cambria Math"/>
                      </a:rPr>
                      <m:t>=−0.5</m:t>
                    </m:r>
                    <m:r>
                      <a:rPr lang="de-DE" sz="2400" b="0" i="1" smtClean="0">
                        <a:latin typeface="Cambria Math"/>
                      </a:rPr>
                      <m:t> </m:t>
                    </m:r>
                    <m:r>
                      <m:rPr>
                        <m:sty m:val="p"/>
                      </m:rPr>
                      <a:rPr lang="de-DE" sz="2400" b="0" i="0" smtClean="0">
                        <a:latin typeface="Cambria Math"/>
                      </a:rPr>
                      <m:t>V</m:t>
                    </m:r>
                  </m:oMath>
                </a14:m>
                <a:r>
                  <a:rPr lang="en-US" sz="2400" dirty="0" smtClean="0"/>
                  <a:t>)</a:t>
                </a:r>
              </a:p>
            </p:txBody>
          </p:sp>
        </mc:Choice>
        <mc:Fallback xmlns="">
          <p:sp>
            <p:nvSpPr>
              <p:cNvPr id="43" name="Title 1"/>
              <p:cNvSpPr>
                <a:spLocks noGrp="1" noRot="1" noChangeAspect="1" noMove="1" noResize="1" noEditPoints="1" noAdjustHandles="1" noChangeArrowheads="1" noChangeShapeType="1" noTextEdit="1"/>
              </p:cNvSpPr>
              <p:nvPr>
                <p:ph type="title"/>
              </p:nvPr>
            </p:nvSpPr>
            <p:spPr>
              <a:xfrm>
                <a:off x="658091" y="188913"/>
                <a:ext cx="7308273" cy="609600"/>
              </a:xfrm>
              <a:blipFill rotWithShape="1">
                <a:blip r:embed="rId6"/>
                <a:stretch>
                  <a:fillRect b="-11000"/>
                </a:stretch>
              </a:blipFill>
            </p:spPr>
            <p:txBody>
              <a:bodyPr/>
              <a:lstStyle/>
              <a:p>
                <a:r>
                  <a:rPr lang="de-DE">
                    <a:noFill/>
                  </a:rPr>
                  <a:t> </a:t>
                </a:r>
              </a:p>
            </p:txBody>
          </p:sp>
        </mc:Fallback>
      </mc:AlternateContent>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076680" y="1528887"/>
            <a:ext cx="4664116" cy="34990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feld 2"/>
              <p:cNvSpPr txBox="1"/>
              <p:nvPr/>
            </p:nvSpPr>
            <p:spPr>
              <a:xfrm>
                <a:off x="658090" y="2876964"/>
                <a:ext cx="3371624" cy="2862322"/>
              </a:xfrm>
              <a:prstGeom prst="rect">
                <a:avLst/>
              </a:prstGeom>
              <a:noFill/>
            </p:spPr>
            <p:txBody>
              <a:bodyPr wrap="square" rtlCol="0">
                <a:spAutoFit/>
              </a:bodyPr>
              <a:lstStyle/>
              <a:p>
                <a:pPr marL="285750" indent="-285750">
                  <a:buFont typeface="Arial" panose="020B0604020202020204" pitchFamily="34" charset="0"/>
                  <a:buChar char="•"/>
                </a:pPr>
                <a:r>
                  <a:rPr lang="de-DE" sz="1800" dirty="0" smtClean="0"/>
                  <a:t>Take </a:t>
                </a:r>
                <a:r>
                  <a:rPr lang="de-DE" sz="1800" dirty="0" err="1" smtClean="0"/>
                  <a:t>the</a:t>
                </a:r>
                <a:r>
                  <a:rPr lang="de-DE" sz="1800" dirty="0" smtClean="0"/>
                  <a:t> </a:t>
                </a:r>
                <a:r>
                  <a:rPr lang="de-DE" sz="1800" dirty="0" err="1" smtClean="0"/>
                  <a:t>first</a:t>
                </a:r>
                <a:r>
                  <a:rPr lang="de-DE" sz="1800" dirty="0" smtClean="0"/>
                  <a:t> derivative (</a:t>
                </a:r>
                <a14:m>
                  <m:oMath xmlns:m="http://schemas.openxmlformats.org/officeDocument/2006/math">
                    <m:sSub>
                      <m:sSubPr>
                        <m:ctrlPr>
                          <a:rPr lang="de-DE" sz="1800" i="1" dirty="0" smtClean="0">
                            <a:latin typeface="Cambria Math"/>
                          </a:rPr>
                        </m:ctrlPr>
                      </m:sSubPr>
                      <m:e>
                        <m:r>
                          <a:rPr lang="de-DE" sz="1800" i="1" dirty="0" smtClean="0">
                            <a:latin typeface="Cambria Math"/>
                          </a:rPr>
                          <m:t>𝑔</m:t>
                        </m:r>
                      </m:e>
                      <m:sub>
                        <m:r>
                          <a:rPr lang="de-DE" sz="1800" i="1" dirty="0" smtClean="0">
                            <a:latin typeface="Cambria Math"/>
                          </a:rPr>
                          <m:t>𝑚</m:t>
                        </m:r>
                      </m:sub>
                    </m:sSub>
                  </m:oMath>
                </a14:m>
                <a:r>
                  <a:rPr lang="de-DE" sz="1800" dirty="0" smtClean="0"/>
                  <a:t>) </a:t>
                </a:r>
                <a:r>
                  <a:rPr lang="de-DE" sz="1800" dirty="0" err="1" smtClean="0"/>
                  <a:t>of</a:t>
                </a:r>
                <a:r>
                  <a:rPr lang="de-DE" sz="1800" dirty="0" smtClean="0"/>
                  <a:t> </a:t>
                </a:r>
                <a:r>
                  <a:rPr lang="de-DE" sz="1800" dirty="0" err="1" smtClean="0"/>
                  <a:t>the</a:t>
                </a:r>
                <a:r>
                  <a:rPr lang="de-DE" sz="1800" dirty="0" smtClean="0"/>
                  <a:t> </a:t>
                </a:r>
                <a:r>
                  <a:rPr lang="de-DE" sz="1800" dirty="0" err="1" smtClean="0"/>
                  <a:t>drain</a:t>
                </a:r>
                <a:r>
                  <a:rPr lang="de-DE" sz="1800" dirty="0" smtClean="0"/>
                  <a:t> </a:t>
                </a:r>
                <a:r>
                  <a:rPr lang="de-DE" sz="1800" dirty="0" err="1" smtClean="0"/>
                  <a:t>currents</a:t>
                </a:r>
                <a:endParaRPr lang="de-DE" sz="1800" dirty="0" smtClean="0"/>
              </a:p>
              <a:p>
                <a:pPr marL="285750" indent="-285750">
                  <a:buFont typeface="Arial" panose="020B0604020202020204" pitchFamily="34" charset="0"/>
                  <a:buChar char="•"/>
                </a:pPr>
                <a:r>
                  <a:rPr lang="de-DE" sz="1800" dirty="0" err="1" smtClean="0"/>
                  <a:t>Get</a:t>
                </a:r>
                <a:r>
                  <a:rPr lang="de-DE" sz="1800" dirty="0" smtClean="0"/>
                  <a:t> </a:t>
                </a:r>
                <a:r>
                  <a:rPr lang="de-DE" sz="1800" dirty="0" err="1" smtClean="0"/>
                  <a:t>the</a:t>
                </a:r>
                <a:r>
                  <a:rPr lang="de-DE" sz="1800" dirty="0" smtClean="0"/>
                  <a:t> </a:t>
                </a:r>
                <a:r>
                  <a:rPr lang="de-DE" sz="1800" dirty="0" err="1" smtClean="0"/>
                  <a:t>maximum</a:t>
                </a:r>
                <a:r>
                  <a:rPr lang="de-DE" sz="1800" dirty="0" smtClean="0"/>
                  <a:t> </a:t>
                </a:r>
                <a14:m>
                  <m:oMath xmlns:m="http://schemas.openxmlformats.org/officeDocument/2006/math">
                    <m:sSub>
                      <m:sSubPr>
                        <m:ctrlPr>
                          <a:rPr lang="de-DE" sz="1800" i="1" dirty="0">
                            <a:latin typeface="Cambria Math"/>
                          </a:rPr>
                        </m:ctrlPr>
                      </m:sSubPr>
                      <m:e>
                        <m:r>
                          <a:rPr lang="de-DE" sz="1800" i="1" dirty="0">
                            <a:latin typeface="Cambria Math"/>
                          </a:rPr>
                          <m:t>𝑔</m:t>
                        </m:r>
                      </m:e>
                      <m:sub>
                        <m:r>
                          <a:rPr lang="de-DE" sz="1800" i="1" dirty="0">
                            <a:latin typeface="Cambria Math"/>
                          </a:rPr>
                          <m:t>𝑚</m:t>
                        </m:r>
                      </m:sub>
                    </m:sSub>
                  </m:oMath>
                </a14:m>
                <a:r>
                  <a:rPr lang="de-DE" sz="1800" dirty="0" smtClean="0"/>
                  <a:t> </a:t>
                </a:r>
                <a:r>
                  <a:rPr lang="de-DE" sz="1800" dirty="0" err="1" smtClean="0"/>
                  <a:t>and</a:t>
                </a:r>
                <a:r>
                  <a:rPr lang="de-DE" sz="1800" dirty="0" smtClean="0"/>
                  <a:t> </a:t>
                </a:r>
                <a:r>
                  <a:rPr lang="de-DE" sz="1800" dirty="0" err="1" smtClean="0"/>
                  <a:t>the</a:t>
                </a:r>
                <a:r>
                  <a:rPr lang="de-DE" sz="1800" dirty="0" smtClean="0"/>
                  <a:t> </a:t>
                </a:r>
                <a:r>
                  <a:rPr lang="de-DE" sz="1800" dirty="0" err="1" smtClean="0"/>
                  <a:t>related</a:t>
                </a:r>
                <a:r>
                  <a:rPr lang="de-DE" sz="1800" dirty="0" smtClean="0"/>
                  <a:t> </a:t>
                </a:r>
                <a:r>
                  <a:rPr lang="de-DE" sz="1800" dirty="0" err="1" smtClean="0"/>
                  <a:t>gate</a:t>
                </a:r>
                <a:r>
                  <a:rPr lang="de-DE" sz="1800" dirty="0" smtClean="0"/>
                  <a:t> </a:t>
                </a:r>
                <a:r>
                  <a:rPr lang="de-DE" sz="1800" dirty="0" err="1" smtClean="0"/>
                  <a:t>voltage</a:t>
                </a:r>
                <a:endParaRPr lang="de-DE" sz="1800" dirty="0" smtClean="0"/>
              </a:p>
              <a:p>
                <a:pPr marL="285750" indent="-285750">
                  <a:buFont typeface="Arial" panose="020B0604020202020204" pitchFamily="34" charset="0"/>
                  <a:buChar char="•"/>
                </a:pPr>
                <a:r>
                  <a:rPr lang="de-DE" sz="1800" dirty="0" smtClean="0"/>
                  <a:t>Fit a </a:t>
                </a:r>
                <a:r>
                  <a:rPr lang="de-DE" sz="1800" dirty="0" err="1" smtClean="0"/>
                  <a:t>straight</a:t>
                </a:r>
                <a:r>
                  <a:rPr lang="de-DE" sz="1800" dirty="0" smtClean="0"/>
                  <a:t> </a:t>
                </a:r>
                <a:r>
                  <a:rPr lang="de-DE" sz="1800" dirty="0" err="1" smtClean="0"/>
                  <a:t>line</a:t>
                </a:r>
                <a:r>
                  <a:rPr lang="de-DE" sz="1800" dirty="0" smtClean="0"/>
                  <a:t> </a:t>
                </a:r>
                <a:r>
                  <a:rPr lang="de-DE" sz="1800" dirty="0" err="1" smtClean="0"/>
                  <a:t>to</a:t>
                </a:r>
                <a:r>
                  <a:rPr lang="de-DE" sz="1800" dirty="0" smtClean="0"/>
                  <a:t> </a:t>
                </a:r>
                <a:r>
                  <a:rPr lang="de-DE" sz="1800" dirty="0" err="1" smtClean="0"/>
                  <a:t>the</a:t>
                </a:r>
                <a:r>
                  <a:rPr lang="de-DE" sz="1800" dirty="0" smtClean="0"/>
                  <a:t> </a:t>
                </a:r>
                <a:r>
                  <a:rPr lang="de-DE" sz="1800" dirty="0" err="1" smtClean="0"/>
                  <a:t>point</a:t>
                </a:r>
                <a:r>
                  <a:rPr lang="de-DE" sz="1800" dirty="0" smtClean="0"/>
                  <a:t> </a:t>
                </a:r>
                <a:r>
                  <a:rPr lang="de-DE" sz="1800" dirty="0" err="1" smtClean="0"/>
                  <a:t>with</a:t>
                </a:r>
                <a:r>
                  <a:rPr lang="de-DE" sz="1800" dirty="0" smtClean="0"/>
                  <a:t> </a:t>
                </a:r>
                <a:r>
                  <a:rPr lang="de-DE" sz="1800" dirty="0" err="1" smtClean="0"/>
                  <a:t>the</a:t>
                </a:r>
                <a:r>
                  <a:rPr lang="de-DE" sz="1800" dirty="0" smtClean="0"/>
                  <a:t> </a:t>
                </a:r>
                <a:r>
                  <a:rPr lang="de-DE" sz="1800" dirty="0" err="1" smtClean="0"/>
                  <a:t>maximum</a:t>
                </a:r>
                <a:r>
                  <a:rPr lang="de-DE" sz="1800" dirty="0" smtClean="0"/>
                  <a:t> </a:t>
                </a:r>
                <a14:m>
                  <m:oMath xmlns:m="http://schemas.openxmlformats.org/officeDocument/2006/math">
                    <m:sSub>
                      <m:sSubPr>
                        <m:ctrlPr>
                          <a:rPr lang="de-DE" sz="1800" i="1" dirty="0">
                            <a:latin typeface="Cambria Math"/>
                          </a:rPr>
                        </m:ctrlPr>
                      </m:sSubPr>
                      <m:e>
                        <m:r>
                          <a:rPr lang="de-DE" sz="1800" i="1" dirty="0">
                            <a:latin typeface="Cambria Math"/>
                          </a:rPr>
                          <m:t>𝑔</m:t>
                        </m:r>
                      </m:e>
                      <m:sub>
                        <m:r>
                          <a:rPr lang="de-DE" sz="1800" i="1" dirty="0">
                            <a:latin typeface="Cambria Math"/>
                          </a:rPr>
                          <m:t>𝑚</m:t>
                        </m:r>
                      </m:sub>
                    </m:sSub>
                  </m:oMath>
                </a14:m>
                <a:endParaRPr lang="de-DE" sz="1800" dirty="0" smtClean="0"/>
              </a:p>
              <a:p>
                <a:pPr marL="285750" indent="-285750">
                  <a:buFont typeface="Arial" panose="020B0604020202020204" pitchFamily="34" charset="0"/>
                  <a:buChar char="•"/>
                </a:pPr>
                <a:r>
                  <a:rPr lang="de-DE" sz="1800" dirty="0" err="1"/>
                  <a:t>Get</a:t>
                </a:r>
                <a:r>
                  <a:rPr lang="de-DE" sz="1800" dirty="0"/>
                  <a:t> </a:t>
                </a:r>
                <a:r>
                  <a:rPr lang="de-DE" sz="1800" dirty="0" err="1"/>
                  <a:t>the</a:t>
                </a:r>
                <a:r>
                  <a:rPr lang="de-DE" sz="1800" dirty="0"/>
                  <a:t> </a:t>
                </a:r>
                <a:r>
                  <a:rPr lang="de-DE" sz="1800" dirty="0" err="1" smtClean="0"/>
                  <a:t>value</a:t>
                </a:r>
                <a:r>
                  <a:rPr lang="de-DE" sz="1800" dirty="0" smtClean="0"/>
                  <a:t> </a:t>
                </a:r>
                <a:r>
                  <a:rPr lang="de-DE" sz="1800" dirty="0" err="1" smtClean="0"/>
                  <a:t>of</a:t>
                </a:r>
                <a:r>
                  <a:rPr lang="de-DE" sz="1800" dirty="0" smtClean="0"/>
                  <a:t> </a:t>
                </a:r>
                <a:r>
                  <a:rPr lang="de-DE" sz="1800" dirty="0" err="1"/>
                  <a:t>the</a:t>
                </a:r>
                <a:r>
                  <a:rPr lang="de-DE" sz="1800" dirty="0"/>
                  <a:t> </a:t>
                </a:r>
                <a:r>
                  <a:rPr lang="de-DE" sz="1800" dirty="0" err="1"/>
                  <a:t>gate</a:t>
                </a:r>
                <a:r>
                  <a:rPr lang="de-DE" sz="1800" dirty="0"/>
                  <a:t> </a:t>
                </a:r>
                <a:r>
                  <a:rPr lang="de-DE" sz="1800" dirty="0" err="1"/>
                  <a:t>voltage</a:t>
                </a:r>
                <a:r>
                  <a:rPr lang="de-DE" sz="1800" dirty="0"/>
                  <a:t> </a:t>
                </a:r>
                <a:r>
                  <a:rPr lang="de-DE" sz="1800" dirty="0" smtClean="0"/>
                  <a:t>at </a:t>
                </a:r>
                <a14:m>
                  <m:oMath xmlns:m="http://schemas.openxmlformats.org/officeDocument/2006/math">
                    <m:sSub>
                      <m:sSubPr>
                        <m:ctrlPr>
                          <a:rPr lang="de-DE" sz="1800" i="1" dirty="0" smtClean="0">
                            <a:latin typeface="Cambria Math"/>
                          </a:rPr>
                        </m:ctrlPr>
                      </m:sSubPr>
                      <m:e>
                        <m:r>
                          <a:rPr lang="de-DE" sz="1800" i="1" dirty="0" smtClean="0">
                            <a:latin typeface="Cambria Math"/>
                          </a:rPr>
                          <m:t>𝐼</m:t>
                        </m:r>
                      </m:e>
                      <m:sub>
                        <m:r>
                          <a:rPr lang="de-DE" sz="1800" i="1" dirty="0" smtClean="0">
                            <a:latin typeface="Cambria Math"/>
                          </a:rPr>
                          <m:t>𝐷𝑆</m:t>
                        </m:r>
                      </m:sub>
                    </m:sSub>
                    <m:r>
                      <a:rPr lang="de-DE" sz="1800" b="0" i="1" dirty="0" smtClean="0">
                        <a:latin typeface="Cambria Math"/>
                      </a:rPr>
                      <m:t>=0 µ</m:t>
                    </m:r>
                    <m:r>
                      <a:rPr lang="de-DE" sz="1800" b="0" i="1" dirty="0" smtClean="0">
                        <a:latin typeface="Cambria Math"/>
                      </a:rPr>
                      <m:t>𝐴</m:t>
                    </m:r>
                  </m:oMath>
                </a14:m>
                <a:r>
                  <a:rPr lang="de-DE" sz="1800" dirty="0" smtClean="0"/>
                  <a:t> </a:t>
                </a:r>
              </a:p>
              <a:p>
                <a:pPr marL="285750" indent="-285750">
                  <a:buFont typeface="Arial" panose="020B0604020202020204" pitchFamily="34" charset="0"/>
                  <a:buChar char="•"/>
                </a:pPr>
                <a:r>
                  <a:rPr lang="de-DE" sz="1800" dirty="0" err="1" smtClean="0"/>
                  <a:t>Substract</a:t>
                </a:r>
                <a:r>
                  <a:rPr lang="de-DE" sz="1800" dirty="0" smtClean="0"/>
                  <a:t> half </a:t>
                </a:r>
                <a:r>
                  <a:rPr lang="de-DE" sz="1800" dirty="0" err="1" smtClean="0"/>
                  <a:t>of</a:t>
                </a:r>
                <a:r>
                  <a:rPr lang="de-DE" sz="1800" dirty="0" smtClean="0"/>
                  <a:t> </a:t>
                </a:r>
                <a:r>
                  <a:rPr lang="de-DE" sz="1800" dirty="0" err="1" smtClean="0"/>
                  <a:t>the</a:t>
                </a:r>
                <a:r>
                  <a:rPr lang="de-DE" sz="1800" dirty="0" smtClean="0"/>
                  <a:t> </a:t>
                </a:r>
                <a:r>
                  <a:rPr lang="de-DE" sz="1800" dirty="0" err="1" smtClean="0"/>
                  <a:t>drain</a:t>
                </a:r>
                <a:r>
                  <a:rPr lang="de-DE" sz="1800" dirty="0" smtClean="0"/>
                  <a:t> </a:t>
                </a:r>
                <a:r>
                  <a:rPr lang="de-DE" sz="1800" dirty="0" err="1" smtClean="0"/>
                  <a:t>voltage</a:t>
                </a:r>
                <a:endParaRPr lang="de-DE" sz="1800" dirty="0"/>
              </a:p>
            </p:txBody>
          </p:sp>
        </mc:Choice>
        <mc:Fallback xmlns="">
          <p:sp>
            <p:nvSpPr>
              <p:cNvPr id="3" name="Textfeld 2"/>
              <p:cNvSpPr txBox="1">
                <a:spLocks noRot="1" noChangeAspect="1" noMove="1" noResize="1" noEditPoints="1" noAdjustHandles="1" noChangeArrowheads="1" noChangeShapeType="1" noTextEdit="1"/>
              </p:cNvSpPr>
              <p:nvPr/>
            </p:nvSpPr>
            <p:spPr>
              <a:xfrm>
                <a:off x="658090" y="2876964"/>
                <a:ext cx="3371624" cy="2862322"/>
              </a:xfrm>
              <a:prstGeom prst="rect">
                <a:avLst/>
              </a:prstGeom>
              <a:blipFill rotWithShape="1">
                <a:blip r:embed="rId8"/>
                <a:stretch>
                  <a:fillRect l="-1266" t="-1066" r="-1808" b="-2559"/>
                </a:stretch>
              </a:blipFill>
            </p:spPr>
            <p:txBody>
              <a:bodyPr/>
              <a:lstStyle/>
              <a:p>
                <a:r>
                  <a:rPr lang="de-DE">
                    <a:noFill/>
                  </a:rPr>
                  <a:t> </a:t>
                </a:r>
              </a:p>
            </p:txBody>
          </p:sp>
        </mc:Fallback>
      </mc:AlternateContent>
      <p:sp>
        <p:nvSpPr>
          <p:cNvPr id="7" name="Textfeld 6"/>
          <p:cNvSpPr txBox="1"/>
          <p:nvPr/>
        </p:nvSpPr>
        <p:spPr>
          <a:xfrm>
            <a:off x="729960" y="1236779"/>
            <a:ext cx="3227883" cy="1292662"/>
          </a:xfrm>
          <a:prstGeom prst="rect">
            <a:avLst/>
          </a:prstGeom>
          <a:noFill/>
        </p:spPr>
        <p:txBody>
          <a:bodyPr wrap="square" rtlCol="0">
            <a:spAutoFit/>
          </a:bodyPr>
          <a:lstStyle/>
          <a:p>
            <a:r>
              <a:rPr lang="de-DE" sz="1800" dirty="0" err="1" smtClean="0"/>
              <a:t>Threshold</a:t>
            </a:r>
            <a:r>
              <a:rPr lang="de-DE" sz="1800" dirty="0" smtClean="0"/>
              <a:t> </a:t>
            </a:r>
            <a:r>
              <a:rPr lang="de-DE" sz="1800" dirty="0" err="1" smtClean="0"/>
              <a:t>calculation</a:t>
            </a:r>
            <a:r>
              <a:rPr lang="de-DE" sz="1800" dirty="0" smtClean="0"/>
              <a:t> </a:t>
            </a:r>
            <a:r>
              <a:rPr lang="de-DE" sz="1800" dirty="0" err="1" smtClean="0"/>
              <a:t>according</a:t>
            </a:r>
            <a:r>
              <a:rPr lang="de-DE" sz="1800" dirty="0" smtClean="0"/>
              <a:t> </a:t>
            </a:r>
            <a:r>
              <a:rPr lang="de-DE" sz="1800" dirty="0" err="1" smtClean="0"/>
              <a:t>to</a:t>
            </a:r>
            <a:r>
              <a:rPr lang="de-DE" sz="1800" dirty="0"/>
              <a:t>:</a:t>
            </a:r>
            <a:endParaRPr lang="de-DE" sz="1800" dirty="0" smtClean="0"/>
          </a:p>
          <a:p>
            <a:r>
              <a:rPr lang="de-DE" dirty="0" smtClean="0"/>
              <a:t>Dieter K. Schroder: Semiconductor material </a:t>
            </a:r>
            <a:r>
              <a:rPr lang="de-DE" dirty="0" err="1" smtClean="0"/>
              <a:t>and</a:t>
            </a:r>
            <a:r>
              <a:rPr lang="de-DE" dirty="0" smtClean="0"/>
              <a:t> </a:t>
            </a:r>
            <a:r>
              <a:rPr lang="de-DE" dirty="0" err="1" smtClean="0"/>
              <a:t>device</a:t>
            </a:r>
            <a:r>
              <a:rPr lang="de-DE" dirty="0" smtClean="0"/>
              <a:t> </a:t>
            </a:r>
            <a:r>
              <a:rPr lang="de-DE" dirty="0" err="1" smtClean="0"/>
              <a:t>characterisation</a:t>
            </a:r>
            <a:r>
              <a:rPr lang="de-DE" dirty="0" smtClean="0"/>
              <a:t>. Arizona State University (2006), p.223. </a:t>
            </a:r>
            <a:endParaRPr lang="de-DE" dirty="0"/>
          </a:p>
        </p:txBody>
      </p:sp>
      <p:sp>
        <p:nvSpPr>
          <p:cNvPr id="8" name="Textfeld 7"/>
          <p:cNvSpPr txBox="1"/>
          <p:nvPr/>
        </p:nvSpPr>
        <p:spPr>
          <a:xfrm>
            <a:off x="4490357" y="5404757"/>
            <a:ext cx="3981663" cy="369332"/>
          </a:xfrm>
          <a:prstGeom prst="rect">
            <a:avLst/>
          </a:prstGeom>
          <a:noFill/>
        </p:spPr>
        <p:txBody>
          <a:bodyPr wrap="square" rtlCol="0">
            <a:spAutoFit/>
          </a:bodyPr>
          <a:lstStyle/>
          <a:p>
            <a:r>
              <a:rPr lang="de-DE" sz="1800" dirty="0" err="1" smtClean="0">
                <a:solidFill>
                  <a:srgbClr val="FF0000"/>
                </a:solidFill>
              </a:rPr>
              <a:t>Threshold</a:t>
            </a:r>
            <a:r>
              <a:rPr lang="de-DE" sz="1800" dirty="0" smtClean="0">
                <a:solidFill>
                  <a:srgbClr val="FF0000"/>
                </a:solidFill>
              </a:rPr>
              <a:t> </a:t>
            </a:r>
            <a:r>
              <a:rPr lang="de-DE" sz="1800" dirty="0" err="1" smtClean="0">
                <a:solidFill>
                  <a:srgbClr val="FF0000"/>
                </a:solidFill>
              </a:rPr>
              <a:t>voltage</a:t>
            </a:r>
            <a:r>
              <a:rPr lang="de-DE" sz="1800" dirty="0" smtClean="0">
                <a:solidFill>
                  <a:srgbClr val="FF0000"/>
                </a:solidFill>
              </a:rPr>
              <a:t> </a:t>
            </a:r>
            <a:r>
              <a:rPr lang="de-DE" sz="1800" dirty="0" err="1" smtClean="0">
                <a:solidFill>
                  <a:srgbClr val="FF0000"/>
                </a:solidFill>
              </a:rPr>
              <a:t>around</a:t>
            </a:r>
            <a:r>
              <a:rPr lang="de-DE" sz="1800" dirty="0" smtClean="0">
                <a:solidFill>
                  <a:srgbClr val="FF0000"/>
                </a:solidFill>
              </a:rPr>
              <a:t> -0.5V</a:t>
            </a:r>
            <a:endParaRPr lang="de-DE" sz="1800" dirty="0">
              <a:solidFill>
                <a:srgbClr val="FF0000"/>
              </a:solidFill>
            </a:endParaRPr>
          </a:p>
        </p:txBody>
      </p:sp>
    </p:spTree>
    <p:extLst>
      <p:ext uri="{BB962C8B-B14F-4D97-AF65-F5344CB8AC3E}">
        <p14:creationId xmlns:p14="http://schemas.microsoft.com/office/powerpoint/2010/main" val="160761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25</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mc:AlternateContent xmlns:mc="http://schemas.openxmlformats.org/markup-compatibility/2006" xmlns:a14="http://schemas.microsoft.com/office/drawing/2010/main">
        <mc:Choice Requires="a14">
          <p:sp>
            <p:nvSpPr>
              <p:cNvPr id="43" name="Title 1"/>
              <p:cNvSpPr>
                <a:spLocks noGrp="1"/>
              </p:cNvSpPr>
              <p:nvPr>
                <p:ph type="title"/>
              </p:nvPr>
            </p:nvSpPr>
            <p:spPr>
              <a:xfrm>
                <a:off x="658091" y="188913"/>
                <a:ext cx="7308273" cy="609600"/>
              </a:xfrm>
            </p:spPr>
            <p:txBody>
              <a:bodyPr/>
              <a:lstStyle/>
              <a:p>
                <a:r>
                  <a:rPr lang="en-US" sz="2400" dirty="0" smtClean="0"/>
                  <a:t>Threshold voltage – Saturation (</a:t>
                </a:r>
                <a14:m>
                  <m:oMath xmlns:m="http://schemas.openxmlformats.org/officeDocument/2006/math">
                    <m:sSub>
                      <m:sSubPr>
                        <m:ctrlPr>
                          <a:rPr lang="de-DE" sz="2400" i="1">
                            <a:latin typeface="Cambria Math"/>
                          </a:rPr>
                        </m:ctrlPr>
                      </m:sSubPr>
                      <m:e>
                        <m:r>
                          <m:rPr>
                            <m:sty m:val="p"/>
                          </m:rPr>
                          <a:rPr lang="de-DE" sz="2400">
                            <a:latin typeface="Cambria Math"/>
                          </a:rPr>
                          <m:t>V</m:t>
                        </m:r>
                      </m:e>
                      <m:sub>
                        <m:r>
                          <m:rPr>
                            <m:sty m:val="p"/>
                          </m:rPr>
                          <a:rPr lang="de-DE" sz="2400">
                            <a:latin typeface="Cambria Math"/>
                          </a:rPr>
                          <m:t>DS</m:t>
                        </m:r>
                      </m:sub>
                    </m:sSub>
                    <m:r>
                      <a:rPr lang="de-DE" sz="2400">
                        <a:latin typeface="Cambria Math"/>
                      </a:rPr>
                      <m:t>=</m:t>
                    </m:r>
                    <m:r>
                      <a:rPr lang="de-DE" sz="2400" b="0" i="0" smtClean="0">
                        <a:latin typeface="Cambria Math"/>
                      </a:rPr>
                      <m:t>−</m:t>
                    </m:r>
                    <m:r>
                      <a:rPr lang="de-DE" sz="2400">
                        <a:latin typeface="Cambria Math"/>
                      </a:rPr>
                      <m:t>5</m:t>
                    </m:r>
                    <m:r>
                      <a:rPr lang="de-DE" sz="2400" i="1">
                        <a:latin typeface="Cambria Math"/>
                      </a:rPr>
                      <m:t> </m:t>
                    </m:r>
                    <m:r>
                      <m:rPr>
                        <m:sty m:val="p"/>
                      </m:rPr>
                      <a:rPr lang="de-DE" sz="2400">
                        <a:latin typeface="Cambria Math"/>
                      </a:rPr>
                      <m:t>V</m:t>
                    </m:r>
                  </m:oMath>
                </a14:m>
                <a:r>
                  <a:rPr lang="en-US" sz="2400" dirty="0"/>
                  <a:t>)</a:t>
                </a:r>
              </a:p>
            </p:txBody>
          </p:sp>
        </mc:Choice>
        <mc:Fallback xmlns="">
          <p:sp>
            <p:nvSpPr>
              <p:cNvPr id="43" name="Title 1"/>
              <p:cNvSpPr>
                <a:spLocks noGrp="1" noRot="1" noChangeAspect="1" noMove="1" noResize="1" noEditPoints="1" noAdjustHandles="1" noChangeArrowheads="1" noChangeShapeType="1" noTextEdit="1"/>
              </p:cNvSpPr>
              <p:nvPr>
                <p:ph type="title"/>
              </p:nvPr>
            </p:nvSpPr>
            <p:spPr>
              <a:xfrm>
                <a:off x="658091" y="188913"/>
                <a:ext cx="7308273" cy="609600"/>
              </a:xfrm>
              <a:blipFill rotWithShape="1">
                <a:blip r:embed="rId6"/>
                <a:stretch>
                  <a:fillRect b="-11000"/>
                </a:stretch>
              </a:blipFill>
            </p:spPr>
            <p:txBody>
              <a:bodyPr/>
              <a:lstStyle/>
              <a:p>
                <a:r>
                  <a:rPr lang="de-DE">
                    <a:noFill/>
                  </a:rPr>
                  <a:t> </a:t>
                </a:r>
              </a:p>
            </p:txBody>
          </p:sp>
        </mc:Fallback>
      </mc:AlternateContent>
      <p:pic>
        <p:nvPicPr>
          <p:cNvPr id="4098" name="Picture 2" descr="\\virmant\share\usershare\dkl\PXD9-5\Results\W35\OF2_1\DEPFET_pixel_Threshold\DEPFET_Threshold_voltage_W35_OF2_gaterow_1_chuckstep1_Draingroup_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2640" y="3726028"/>
            <a:ext cx="3968523" cy="29458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feld 2"/>
              <p:cNvSpPr txBox="1"/>
              <p:nvPr/>
            </p:nvSpPr>
            <p:spPr>
              <a:xfrm>
                <a:off x="658090" y="3530092"/>
                <a:ext cx="3371624" cy="1754326"/>
              </a:xfrm>
              <a:prstGeom prst="rect">
                <a:avLst/>
              </a:prstGeom>
              <a:noFill/>
            </p:spPr>
            <p:txBody>
              <a:bodyPr wrap="square" rtlCol="0">
                <a:spAutoFit/>
              </a:bodyPr>
              <a:lstStyle/>
              <a:p>
                <a:pPr marL="285750" indent="-285750">
                  <a:buFont typeface="Arial" panose="020B0604020202020204" pitchFamily="34" charset="0"/>
                  <a:buChar char="•"/>
                </a:pPr>
                <a:r>
                  <a:rPr lang="de-DE" sz="1800" dirty="0" smtClean="0"/>
                  <a:t>Take </a:t>
                </a:r>
                <a:r>
                  <a:rPr lang="de-DE" sz="1800" dirty="0" err="1" smtClean="0"/>
                  <a:t>the</a:t>
                </a:r>
                <a:r>
                  <a:rPr lang="de-DE" sz="1800" dirty="0" smtClean="0"/>
                  <a:t> </a:t>
                </a:r>
                <a:r>
                  <a:rPr lang="de-DE" sz="1800" dirty="0" err="1" smtClean="0"/>
                  <a:t>square</a:t>
                </a:r>
                <a:r>
                  <a:rPr lang="de-DE" sz="1800" dirty="0" smtClean="0"/>
                  <a:t> </a:t>
                </a:r>
                <a:r>
                  <a:rPr lang="de-DE" sz="1800" dirty="0" err="1" smtClean="0"/>
                  <a:t>root</a:t>
                </a:r>
                <a:r>
                  <a:rPr lang="de-DE" sz="1800" dirty="0" smtClean="0"/>
                  <a:t> </a:t>
                </a:r>
                <a:r>
                  <a:rPr lang="de-DE" sz="1800" dirty="0" err="1" smtClean="0"/>
                  <a:t>of</a:t>
                </a:r>
                <a:r>
                  <a:rPr lang="de-DE" sz="1800" dirty="0" smtClean="0"/>
                  <a:t> </a:t>
                </a:r>
                <a:r>
                  <a:rPr lang="de-DE" sz="1800" dirty="0" err="1" smtClean="0"/>
                  <a:t>the</a:t>
                </a:r>
                <a:r>
                  <a:rPr lang="de-DE" sz="1800" dirty="0" smtClean="0"/>
                  <a:t> absolute </a:t>
                </a:r>
                <a:r>
                  <a:rPr lang="de-DE" sz="1800" dirty="0" err="1" smtClean="0"/>
                  <a:t>values</a:t>
                </a:r>
                <a:endParaRPr lang="de-DE" sz="1800" dirty="0" smtClean="0"/>
              </a:p>
              <a:p>
                <a:pPr marL="285750" indent="-285750">
                  <a:buFont typeface="Arial" panose="020B0604020202020204" pitchFamily="34" charset="0"/>
                  <a:buChar char="•"/>
                </a:pPr>
                <a:r>
                  <a:rPr lang="de-DE" sz="1800" dirty="0" smtClean="0"/>
                  <a:t>Fit </a:t>
                </a:r>
                <a:r>
                  <a:rPr lang="de-DE" sz="1800" dirty="0" err="1" smtClean="0"/>
                  <a:t>for</a:t>
                </a:r>
                <a:r>
                  <a:rPr lang="de-DE" sz="1800" dirty="0" smtClean="0"/>
                  <a:t> Gate </a:t>
                </a:r>
                <a:r>
                  <a:rPr lang="de-DE" sz="1800" dirty="0" err="1" smtClean="0"/>
                  <a:t>voltages</a:t>
                </a:r>
                <a:r>
                  <a:rPr lang="de-DE" sz="1800" dirty="0" smtClean="0"/>
                  <a:t> </a:t>
                </a:r>
                <a:r>
                  <a:rPr lang="de-DE" sz="1800" dirty="0" err="1" smtClean="0"/>
                  <a:t>of</a:t>
                </a:r>
                <a:r>
                  <a:rPr lang="de-DE" sz="1800" dirty="0" smtClean="0"/>
                  <a:t> -3 V </a:t>
                </a:r>
                <a:r>
                  <a:rPr lang="de-DE" sz="1800" dirty="0" err="1" smtClean="0"/>
                  <a:t>to</a:t>
                </a:r>
                <a:r>
                  <a:rPr lang="de-DE" sz="1800" dirty="0" smtClean="0"/>
                  <a:t> -1 V </a:t>
                </a:r>
              </a:p>
              <a:p>
                <a:pPr marL="285750" indent="-285750">
                  <a:buFont typeface="Arial" panose="020B0604020202020204" pitchFamily="34" charset="0"/>
                  <a:buChar char="•"/>
                </a:pPr>
                <a:r>
                  <a:rPr lang="de-DE" sz="1800" dirty="0"/>
                  <a:t>Get </a:t>
                </a:r>
                <a:r>
                  <a:rPr lang="de-DE" sz="1800" dirty="0" err="1"/>
                  <a:t>the</a:t>
                </a:r>
                <a:r>
                  <a:rPr lang="de-DE" sz="1800" dirty="0"/>
                  <a:t> </a:t>
                </a:r>
                <a:r>
                  <a:rPr lang="de-DE" sz="1800" dirty="0" err="1"/>
                  <a:t>value</a:t>
                </a:r>
                <a:r>
                  <a:rPr lang="de-DE" sz="1800" dirty="0"/>
                  <a:t> </a:t>
                </a:r>
                <a:r>
                  <a:rPr lang="de-DE" sz="1800" dirty="0" err="1"/>
                  <a:t>of</a:t>
                </a:r>
                <a:r>
                  <a:rPr lang="de-DE" sz="1800" dirty="0"/>
                  <a:t> </a:t>
                </a:r>
                <a:r>
                  <a:rPr lang="de-DE" sz="1800" dirty="0" err="1"/>
                  <a:t>the</a:t>
                </a:r>
                <a:r>
                  <a:rPr lang="de-DE" sz="1800" dirty="0"/>
                  <a:t> </a:t>
                </a:r>
                <a:r>
                  <a:rPr lang="de-DE" sz="1800" dirty="0" err="1"/>
                  <a:t>gate</a:t>
                </a:r>
                <a:r>
                  <a:rPr lang="de-DE" sz="1800" dirty="0"/>
                  <a:t> </a:t>
                </a:r>
                <a:r>
                  <a:rPr lang="de-DE" sz="1800" dirty="0" err="1"/>
                  <a:t>voltage</a:t>
                </a:r>
                <a:r>
                  <a:rPr lang="de-DE" sz="1800" dirty="0"/>
                  <a:t> at </a:t>
                </a:r>
                <a14:m>
                  <m:oMath xmlns:m="http://schemas.openxmlformats.org/officeDocument/2006/math">
                    <m:sSub>
                      <m:sSubPr>
                        <m:ctrlPr>
                          <a:rPr lang="de-DE" sz="1800" i="1" dirty="0">
                            <a:latin typeface="Cambria Math"/>
                          </a:rPr>
                        </m:ctrlPr>
                      </m:sSubPr>
                      <m:e>
                        <m:r>
                          <a:rPr lang="de-DE" sz="1800" i="1" dirty="0">
                            <a:latin typeface="Cambria Math"/>
                          </a:rPr>
                          <m:t>𝐼</m:t>
                        </m:r>
                      </m:e>
                      <m:sub>
                        <m:r>
                          <a:rPr lang="de-DE" sz="1800" i="1" dirty="0">
                            <a:latin typeface="Cambria Math"/>
                          </a:rPr>
                          <m:t>𝐷𝑆</m:t>
                        </m:r>
                      </m:sub>
                    </m:sSub>
                    <m:r>
                      <a:rPr lang="de-DE" sz="1800" i="1" dirty="0">
                        <a:latin typeface="Cambria Math"/>
                      </a:rPr>
                      <m:t>=0 µ</m:t>
                    </m:r>
                    <m:r>
                      <a:rPr lang="de-DE" sz="1800" i="1" dirty="0">
                        <a:latin typeface="Cambria Math"/>
                      </a:rPr>
                      <m:t>𝐴</m:t>
                    </m:r>
                  </m:oMath>
                </a14:m>
                <a:r>
                  <a:rPr lang="de-DE" sz="1800" dirty="0"/>
                  <a:t> </a:t>
                </a:r>
              </a:p>
            </p:txBody>
          </p:sp>
        </mc:Choice>
        <mc:Fallback xmlns="">
          <p:sp>
            <p:nvSpPr>
              <p:cNvPr id="3" name="Textfeld 2"/>
              <p:cNvSpPr txBox="1">
                <a:spLocks noRot="1" noChangeAspect="1" noMove="1" noResize="1" noEditPoints="1" noAdjustHandles="1" noChangeArrowheads="1" noChangeShapeType="1" noTextEdit="1"/>
              </p:cNvSpPr>
              <p:nvPr/>
            </p:nvSpPr>
            <p:spPr>
              <a:xfrm>
                <a:off x="658090" y="3530092"/>
                <a:ext cx="3371624" cy="1754326"/>
              </a:xfrm>
              <a:prstGeom prst="rect">
                <a:avLst/>
              </a:prstGeom>
              <a:blipFill rotWithShape="1">
                <a:blip r:embed="rId8"/>
                <a:stretch>
                  <a:fillRect l="-1266" t="-1736" b="-4514"/>
                </a:stretch>
              </a:blipFill>
            </p:spPr>
            <p:txBody>
              <a:bodyPr/>
              <a:lstStyle/>
              <a:p>
                <a:r>
                  <a:rPr lang="de-DE">
                    <a:noFill/>
                  </a:rPr>
                  <a:t> </a:t>
                </a:r>
              </a:p>
            </p:txBody>
          </p:sp>
        </mc:Fallback>
      </mc:AlternateContent>
      <p:sp>
        <p:nvSpPr>
          <p:cNvPr id="7" name="Textfeld 6"/>
          <p:cNvSpPr txBox="1"/>
          <p:nvPr/>
        </p:nvSpPr>
        <p:spPr>
          <a:xfrm>
            <a:off x="658090" y="1883110"/>
            <a:ext cx="3227883" cy="1292662"/>
          </a:xfrm>
          <a:prstGeom prst="rect">
            <a:avLst/>
          </a:prstGeom>
          <a:noFill/>
        </p:spPr>
        <p:txBody>
          <a:bodyPr wrap="square" rtlCol="0">
            <a:spAutoFit/>
          </a:bodyPr>
          <a:lstStyle/>
          <a:p>
            <a:r>
              <a:rPr lang="de-DE" sz="1800" dirty="0" err="1" smtClean="0"/>
              <a:t>Threshold</a:t>
            </a:r>
            <a:r>
              <a:rPr lang="de-DE" sz="1800" dirty="0" smtClean="0"/>
              <a:t> </a:t>
            </a:r>
            <a:r>
              <a:rPr lang="de-DE" sz="1800" dirty="0" err="1" smtClean="0"/>
              <a:t>calculation</a:t>
            </a:r>
            <a:r>
              <a:rPr lang="de-DE" sz="1800" dirty="0" smtClean="0"/>
              <a:t> </a:t>
            </a:r>
            <a:r>
              <a:rPr lang="de-DE" sz="1800" dirty="0" err="1" smtClean="0"/>
              <a:t>according</a:t>
            </a:r>
            <a:r>
              <a:rPr lang="de-DE" sz="1800" dirty="0" smtClean="0"/>
              <a:t> </a:t>
            </a:r>
            <a:r>
              <a:rPr lang="de-DE" sz="1800" dirty="0" err="1" smtClean="0"/>
              <a:t>to</a:t>
            </a:r>
            <a:r>
              <a:rPr lang="de-DE" sz="1800" dirty="0"/>
              <a:t>:</a:t>
            </a:r>
            <a:endParaRPr lang="de-DE" sz="1800" dirty="0" smtClean="0"/>
          </a:p>
          <a:p>
            <a:r>
              <a:rPr lang="de-DE" dirty="0" smtClean="0"/>
              <a:t>Dieter K. Schroder: Semiconductor material </a:t>
            </a:r>
            <a:r>
              <a:rPr lang="de-DE" dirty="0" err="1" smtClean="0"/>
              <a:t>and</a:t>
            </a:r>
            <a:r>
              <a:rPr lang="de-DE" dirty="0" smtClean="0"/>
              <a:t> </a:t>
            </a:r>
            <a:r>
              <a:rPr lang="de-DE" dirty="0" err="1" smtClean="0"/>
              <a:t>device</a:t>
            </a:r>
            <a:r>
              <a:rPr lang="de-DE" dirty="0" smtClean="0"/>
              <a:t> </a:t>
            </a:r>
            <a:r>
              <a:rPr lang="de-DE" dirty="0" err="1" smtClean="0"/>
              <a:t>characterisation</a:t>
            </a:r>
            <a:r>
              <a:rPr lang="de-DE" dirty="0" smtClean="0"/>
              <a:t>. Arizona State University (2006), p.225. </a:t>
            </a:r>
            <a:endParaRPr lang="de-DE" dirty="0"/>
          </a:p>
        </p:txBody>
      </p:sp>
      <p:sp>
        <p:nvSpPr>
          <p:cNvPr id="13" name="Textfeld 12"/>
          <p:cNvSpPr txBox="1"/>
          <p:nvPr/>
        </p:nvSpPr>
        <p:spPr>
          <a:xfrm>
            <a:off x="385762" y="6059841"/>
            <a:ext cx="4330288" cy="369332"/>
          </a:xfrm>
          <a:prstGeom prst="rect">
            <a:avLst/>
          </a:prstGeom>
          <a:noFill/>
        </p:spPr>
        <p:txBody>
          <a:bodyPr wrap="square" rtlCol="0">
            <a:spAutoFit/>
          </a:bodyPr>
          <a:lstStyle/>
          <a:p>
            <a:r>
              <a:rPr lang="de-DE" sz="1800" dirty="0" err="1" smtClean="0">
                <a:solidFill>
                  <a:srgbClr val="FF0000"/>
                </a:solidFill>
              </a:rPr>
              <a:t>Threshold</a:t>
            </a:r>
            <a:r>
              <a:rPr lang="de-DE" sz="1800" dirty="0" smtClean="0">
                <a:solidFill>
                  <a:srgbClr val="FF0000"/>
                </a:solidFill>
              </a:rPr>
              <a:t> </a:t>
            </a:r>
            <a:r>
              <a:rPr lang="de-DE" sz="1800" dirty="0" err="1" smtClean="0">
                <a:solidFill>
                  <a:srgbClr val="FF0000"/>
                </a:solidFill>
              </a:rPr>
              <a:t>voltage</a:t>
            </a:r>
            <a:r>
              <a:rPr lang="de-DE" sz="1800" dirty="0" smtClean="0">
                <a:solidFill>
                  <a:srgbClr val="FF0000"/>
                </a:solidFill>
              </a:rPr>
              <a:t> </a:t>
            </a:r>
            <a:r>
              <a:rPr lang="de-DE" sz="1800" dirty="0" err="1" smtClean="0">
                <a:solidFill>
                  <a:srgbClr val="FF0000"/>
                </a:solidFill>
              </a:rPr>
              <a:t>mostly</a:t>
            </a:r>
            <a:r>
              <a:rPr lang="de-DE" sz="1800" dirty="0" smtClean="0">
                <a:solidFill>
                  <a:srgbClr val="FF0000"/>
                </a:solidFill>
              </a:rPr>
              <a:t> </a:t>
            </a:r>
            <a:r>
              <a:rPr lang="de-DE" sz="1800" dirty="0" err="1" smtClean="0">
                <a:solidFill>
                  <a:srgbClr val="FF0000"/>
                </a:solidFill>
              </a:rPr>
              <a:t>around</a:t>
            </a:r>
            <a:r>
              <a:rPr lang="de-DE" sz="1800" dirty="0" smtClean="0">
                <a:solidFill>
                  <a:srgbClr val="FF0000"/>
                </a:solidFill>
              </a:rPr>
              <a:t> +0.08V</a:t>
            </a:r>
            <a:endParaRPr lang="de-DE" sz="1800" dirty="0">
              <a:solidFill>
                <a:srgbClr val="FF0000"/>
              </a:solidFill>
            </a:endParaRPr>
          </a:p>
        </p:txBody>
      </p:sp>
      <p:pic>
        <p:nvPicPr>
          <p:cNvPr id="7169" name="Picture 1" descr="\\virmant\share\usershare\dkl\PXD9-6\Prec_Results\W35_new\Switchertest\OF2\OF2_switcher3_gaterow1\DEPFET_pixel_characteristics\DEPFET_Transistor_characterisitics_W35_OF2_gaterow_1_chuckstep1_Draingroup_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4476" y="812450"/>
            <a:ext cx="3968523" cy="297789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Gerade Verbindung mit Pfeil 14"/>
          <p:cNvCxnSpPr/>
          <p:nvPr/>
        </p:nvCxnSpPr>
        <p:spPr bwMode="auto">
          <a:xfrm flipH="1">
            <a:off x="5856251" y="1791093"/>
            <a:ext cx="1" cy="3102428"/>
          </a:xfrm>
          <a:prstGeom prst="straightConnector1">
            <a:avLst/>
          </a:prstGeom>
          <a:solidFill>
            <a:schemeClr val="bg1"/>
          </a:solidFill>
          <a:ln w="571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448401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26</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smtClean="0"/>
              <a:t>Conclusions and future plans</a:t>
            </a:r>
            <a:endParaRPr lang="en-US" sz="2400" dirty="0" smtClean="0"/>
          </a:p>
        </p:txBody>
      </p:sp>
      <p:sp>
        <p:nvSpPr>
          <p:cNvPr id="2" name="TextBox 1"/>
          <p:cNvSpPr txBox="1"/>
          <p:nvPr/>
        </p:nvSpPr>
        <p:spPr>
          <a:xfrm>
            <a:off x="635411" y="1700808"/>
            <a:ext cx="8277543" cy="3970318"/>
          </a:xfrm>
          <a:prstGeom prst="rect">
            <a:avLst/>
          </a:prstGeom>
          <a:noFill/>
        </p:spPr>
        <p:txBody>
          <a:bodyPr wrap="square" rtlCol="0">
            <a:spAutoFit/>
          </a:bodyPr>
          <a:lstStyle/>
          <a:p>
            <a:pPr marL="285750" indent="-285750" algn="just">
              <a:buFont typeface="Arial" panose="020B0604020202020204" pitchFamily="34" charset="0"/>
              <a:buChar char="•"/>
            </a:pPr>
            <a:endParaRPr lang="en-GB" dirty="0" smtClean="0"/>
          </a:p>
          <a:p>
            <a:pPr marL="285750" indent="-285750" algn="just">
              <a:buFont typeface="Arial" panose="020B0604020202020204" pitchFamily="34" charset="0"/>
              <a:buChar char="•"/>
            </a:pPr>
            <a:r>
              <a:rPr lang="en-GB" dirty="0" smtClean="0"/>
              <a:t>Some modifications are already implemented:</a:t>
            </a:r>
          </a:p>
          <a:p>
            <a:pPr marL="742950" lvl="1" indent="-285750" algn="just">
              <a:buFont typeface="Arial" panose="020B0604020202020204" pitchFamily="34" charset="0"/>
              <a:buChar char="•"/>
            </a:pPr>
            <a:r>
              <a:rPr lang="en-GB" dirty="0" smtClean="0"/>
              <a:t>Planarization of the chuck</a:t>
            </a:r>
          </a:p>
          <a:p>
            <a:pPr marL="742950" lvl="1" indent="-285750" algn="just">
              <a:buFont typeface="Arial" panose="020B0604020202020204" pitchFamily="34" charset="0"/>
              <a:buChar char="•"/>
            </a:pPr>
            <a:r>
              <a:rPr lang="en-GB" dirty="0" smtClean="0"/>
              <a:t>Software upgrade (external SMUs always ON during measurement, user control on integration time, additional delays)</a:t>
            </a:r>
          </a:p>
          <a:p>
            <a:pPr marL="742950" lvl="1" indent="-285750" algn="just">
              <a:buFont typeface="Arial" panose="020B0604020202020204" pitchFamily="34" charset="0"/>
              <a:buChar char="•"/>
            </a:pPr>
            <a:r>
              <a:rPr lang="en-GB" dirty="0" smtClean="0"/>
              <a:t>Introduction of a sense line (possible for first static voltage)</a:t>
            </a:r>
          </a:p>
          <a:p>
            <a:pPr marL="285750" indent="-285750" algn="just">
              <a:buFont typeface="Arial" panose="020B0604020202020204" pitchFamily="34" charset="0"/>
              <a:buChar char="•"/>
            </a:pPr>
            <a:endParaRPr lang="en-GB" dirty="0" smtClean="0"/>
          </a:p>
          <a:p>
            <a:pPr marL="285750" indent="-285750" algn="just">
              <a:buFont typeface="Arial" panose="020B0604020202020204" pitchFamily="34" charset="0"/>
              <a:buChar char="•"/>
            </a:pPr>
            <a:r>
              <a:rPr lang="en-GB" dirty="0" smtClean="0"/>
              <a:t>Analysis of the Threshold voltages </a:t>
            </a:r>
          </a:p>
          <a:p>
            <a:pPr marL="285750" indent="-285750" algn="just">
              <a:buFont typeface="Arial" panose="020B0604020202020204" pitchFamily="34" charset="0"/>
              <a:buChar char="•"/>
            </a:pPr>
            <a:endParaRPr lang="en-GB" dirty="0" smtClean="0"/>
          </a:p>
          <a:p>
            <a:pPr marL="285750" indent="-285750" algn="just">
              <a:buFont typeface="Arial" panose="020B0604020202020204" pitchFamily="34" charset="0"/>
              <a:buChar char="•"/>
            </a:pPr>
            <a:r>
              <a:rPr lang="en-GB" dirty="0" smtClean="0"/>
              <a:t>Measurements of Output characteristics and Clear characteristics on half ladders</a:t>
            </a:r>
          </a:p>
          <a:p>
            <a:pPr marL="285750" indent="-285750" algn="just">
              <a:buFont typeface="Arial" panose="020B0604020202020204" pitchFamily="34" charset="0"/>
              <a:buChar char="•"/>
            </a:pPr>
            <a:endParaRPr lang="en-GB" dirty="0" smtClean="0"/>
          </a:p>
          <a:p>
            <a:pPr marL="285750" indent="-285750" algn="just">
              <a:buFont typeface="Arial" panose="020B0604020202020204" pitchFamily="34" charset="0"/>
              <a:buChar char="•"/>
            </a:pPr>
            <a:r>
              <a:rPr lang="en-GB" dirty="0" smtClean="0"/>
              <a:t>Calculation of Internal Gate potential and Channel length modulation factor</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smtClean="0"/>
              <a:t>Further tests on test structures and small matrices</a:t>
            </a:r>
          </a:p>
          <a:p>
            <a:pPr algn="just"/>
            <a:endParaRPr lang="en-GB" dirty="0" smtClean="0"/>
          </a:p>
          <a:p>
            <a:endParaRPr lang="en-GB" dirty="0" smtClean="0"/>
          </a:p>
          <a:p>
            <a:pPr marL="285750" indent="-285750">
              <a:buFont typeface="Arial" panose="020B0604020202020204" pitchFamily="34" charset="0"/>
              <a:buChar char="•"/>
            </a:pPr>
            <a:endParaRPr lang="en-GB" dirty="0" smtClean="0"/>
          </a:p>
          <a:p>
            <a:pPr algn="ctr"/>
            <a:r>
              <a:rPr lang="en-GB" b="1" dirty="0" smtClean="0">
                <a:solidFill>
                  <a:srgbClr val="FF0000"/>
                </a:solidFill>
              </a:rPr>
              <a:t>Thank you for your attention!</a:t>
            </a:r>
            <a:endParaRPr lang="en-GB" b="1" dirty="0">
              <a:solidFill>
                <a:srgbClr val="FF0000"/>
              </a:solidFill>
            </a:endParaRPr>
          </a:p>
        </p:txBody>
      </p:sp>
    </p:spTree>
    <p:extLst>
      <p:ext uri="{BB962C8B-B14F-4D97-AF65-F5344CB8AC3E}">
        <p14:creationId xmlns:p14="http://schemas.microsoft.com/office/powerpoint/2010/main" val="141551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27</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2" name="TextBox 1"/>
          <p:cNvSpPr txBox="1"/>
          <p:nvPr/>
        </p:nvSpPr>
        <p:spPr>
          <a:xfrm>
            <a:off x="635411" y="3120167"/>
            <a:ext cx="8277543" cy="461665"/>
          </a:xfrm>
          <a:prstGeom prst="rect">
            <a:avLst/>
          </a:prstGeom>
          <a:noFill/>
        </p:spPr>
        <p:txBody>
          <a:bodyPr wrap="square" rtlCol="0">
            <a:spAutoFit/>
          </a:bodyPr>
          <a:lstStyle/>
          <a:p>
            <a:pPr algn="ctr"/>
            <a:r>
              <a:rPr lang="en-GB" sz="2400" b="1" dirty="0" smtClean="0">
                <a:solidFill>
                  <a:srgbClr val="000000"/>
                </a:solidFill>
              </a:rPr>
              <a:t>BACKUP SLIDES</a:t>
            </a:r>
            <a:endParaRPr lang="en-GB" sz="2400" b="1" dirty="0">
              <a:solidFill>
                <a:srgbClr val="000000"/>
              </a:solidFill>
            </a:endParaRPr>
          </a:p>
        </p:txBody>
      </p:sp>
    </p:spTree>
    <p:extLst>
      <p:ext uri="{BB962C8B-B14F-4D97-AF65-F5344CB8AC3E}">
        <p14:creationId xmlns:p14="http://schemas.microsoft.com/office/powerpoint/2010/main" val="640038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28</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err="1" smtClean="0"/>
              <a:t>Pedestral</a:t>
            </a:r>
            <a:r>
              <a:rPr lang="en-US" sz="2400" dirty="0" smtClean="0"/>
              <a:t> spread</a:t>
            </a:r>
          </a:p>
        </p:txBody>
      </p:sp>
      <p:graphicFrame>
        <p:nvGraphicFramePr>
          <p:cNvPr id="3" name="Tabelle 2"/>
          <p:cNvGraphicFramePr>
            <a:graphicFrameLocks noGrp="1"/>
          </p:cNvGraphicFramePr>
          <p:nvPr>
            <p:extLst>
              <p:ext uri="{D42A27DB-BD31-4B8C-83A1-F6EECF244321}">
                <p14:modId xmlns:p14="http://schemas.microsoft.com/office/powerpoint/2010/main" val="527438507"/>
              </p:ext>
            </p:extLst>
          </p:nvPr>
        </p:nvGraphicFramePr>
        <p:xfrm>
          <a:off x="773679" y="1685889"/>
          <a:ext cx="7545727" cy="4248150"/>
        </p:xfrm>
        <a:graphic>
          <a:graphicData uri="http://schemas.openxmlformats.org/drawingml/2006/table">
            <a:tbl>
              <a:tblPr>
                <a:tableStyleId>{ED083AE6-46FA-4A59-8FB0-9F97EB10719F}</a:tableStyleId>
              </a:tblPr>
              <a:tblGrid>
                <a:gridCol w="3980817"/>
                <a:gridCol w="1782455"/>
                <a:gridCol w="1782455"/>
              </a:tblGrid>
              <a:tr h="190500">
                <a:tc>
                  <a:txBody>
                    <a:bodyPr/>
                    <a:lstStyle/>
                    <a:p>
                      <a:pPr algn="ctr" fontAlgn="b"/>
                      <a:r>
                        <a:rPr lang="de-DE" sz="1800" u="none" strike="noStrike" dirty="0" err="1">
                          <a:effectLst/>
                        </a:rPr>
                        <a:t>pedestral</a:t>
                      </a:r>
                      <a:r>
                        <a:rPr lang="de-DE" sz="1800" u="none" strike="noStrike" dirty="0">
                          <a:effectLst/>
                        </a:rPr>
                        <a:t> </a:t>
                      </a:r>
                      <a:r>
                        <a:rPr lang="de-DE" sz="1800" u="none" strike="noStrike" dirty="0" err="1">
                          <a:effectLst/>
                        </a:rPr>
                        <a:t>spread</a:t>
                      </a:r>
                      <a:r>
                        <a:rPr lang="de-DE" sz="1800" u="none" strike="noStrike" dirty="0">
                          <a:effectLst/>
                        </a:rPr>
                        <a:t> [µA]</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OF1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OF2</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switcher1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a:effectLst/>
                        </a:rPr>
                        <a:t>21</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17</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dirty="0">
                          <a:effectLst/>
                        </a:rPr>
                        <a:t>switcher1 gaterow2</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16</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17</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dirty="0">
                          <a:effectLst/>
                        </a:rPr>
                        <a:t>switcher2 gaterow1</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b="0" i="0" u="none" strike="noStrike" dirty="0" smtClean="0">
                          <a:solidFill>
                            <a:schemeClr val="tx1"/>
                          </a:solidFill>
                          <a:effectLst/>
                          <a:latin typeface="+mn-lt"/>
                        </a:rPr>
                        <a:t>20-34</a:t>
                      </a:r>
                      <a:endParaRPr lang="de-DE" sz="1800" b="0" i="0" u="none" strike="noStrike" dirty="0">
                        <a:solidFill>
                          <a:srgbClr val="000000"/>
                        </a:solidFill>
                        <a:effectLst/>
                        <a:latin typeface="Calibri"/>
                      </a:endParaRPr>
                    </a:p>
                  </a:txBody>
                  <a:tcPr marL="9525" marR="9525" marT="9525" marB="0" anchor="b">
                    <a:solidFill>
                      <a:srgbClr val="FC6985"/>
                    </a:solidFill>
                  </a:tcPr>
                </a:tc>
                <a:tc>
                  <a:txBody>
                    <a:bodyPr/>
                    <a:lstStyle/>
                    <a:p>
                      <a:pPr algn="ctr" fontAlgn="b"/>
                      <a:r>
                        <a:rPr lang="de-DE" sz="1800" u="none" strike="noStrike" dirty="0">
                          <a:effectLst/>
                        </a:rPr>
                        <a:t>23</a:t>
                      </a:r>
                      <a:endParaRPr lang="de-DE" sz="1800" b="0" i="0" u="none" strike="noStrike" dirty="0">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switcher2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22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24</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switcher3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smtClean="0">
                          <a:effectLst/>
                        </a:rPr>
                        <a:t>15-23</a:t>
                      </a:r>
                      <a:endParaRPr lang="de-DE" sz="1800" b="0" i="0" u="none" strike="noStrike" dirty="0">
                        <a:solidFill>
                          <a:srgbClr val="000000"/>
                        </a:solidFill>
                        <a:effectLst/>
                        <a:latin typeface="Calibri"/>
                      </a:endParaRPr>
                    </a:p>
                  </a:txBody>
                  <a:tcPr marL="9525" marR="9525" marT="9525" marB="0" anchor="b">
                    <a:solidFill>
                      <a:srgbClr val="FC6985"/>
                    </a:solidFill>
                  </a:tcPr>
                </a:tc>
                <a:tc>
                  <a:txBody>
                    <a:bodyPr/>
                    <a:lstStyle/>
                    <a:p>
                      <a:pPr algn="ctr" fontAlgn="b"/>
                      <a:r>
                        <a:rPr lang="de-DE" sz="1800" u="none" strike="noStrike">
                          <a:effectLst/>
                        </a:rPr>
                        <a:t>18</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dirty="0">
                          <a:effectLst/>
                        </a:rPr>
                        <a:t>switcher3 gaterow2</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dirty="0">
                          <a:effectLst/>
                        </a:rPr>
                        <a:t>17</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dirty="0" smtClean="0">
                          <a:effectLst/>
                        </a:rPr>
                        <a:t>16-21</a:t>
                      </a:r>
                      <a:endParaRPr lang="de-DE" sz="1800" b="0" i="0" u="none" strike="noStrike" dirty="0">
                        <a:solidFill>
                          <a:srgbClr val="000000"/>
                        </a:solidFill>
                        <a:effectLst/>
                        <a:latin typeface="Calibri"/>
                      </a:endParaRPr>
                    </a:p>
                  </a:txBody>
                  <a:tcPr marL="9525" marR="9525" marT="9525" marB="0" anchor="b">
                    <a:solidFill>
                      <a:srgbClr val="FC6985"/>
                    </a:solidFill>
                  </a:tcPr>
                </a:tc>
              </a:tr>
              <a:tr h="190500">
                <a:tc>
                  <a:txBody>
                    <a:bodyPr/>
                    <a:lstStyle/>
                    <a:p>
                      <a:pPr algn="ctr" fontAlgn="b"/>
                      <a:r>
                        <a:rPr lang="de-DE" sz="1800" u="none" strike="noStrike">
                          <a:effectLst/>
                        </a:rPr>
                        <a:t>switcher4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19</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29</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switcher4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15</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16</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switcher5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smtClean="0">
                          <a:effectLst/>
                        </a:rPr>
                        <a:t>19-27</a:t>
                      </a:r>
                      <a:endParaRPr lang="de-DE" sz="1800" b="0" i="0" u="none" strike="noStrike" dirty="0">
                        <a:solidFill>
                          <a:srgbClr val="000000"/>
                        </a:solidFill>
                        <a:effectLst/>
                        <a:latin typeface="Calibri"/>
                      </a:endParaRPr>
                    </a:p>
                  </a:txBody>
                  <a:tcPr marL="9525" marR="9525" marT="9525" marB="0" anchor="b">
                    <a:solidFill>
                      <a:srgbClr val="FC6985"/>
                    </a:solidFill>
                  </a:tcPr>
                </a:tc>
                <a:tc>
                  <a:txBody>
                    <a:bodyPr/>
                    <a:lstStyle/>
                    <a:p>
                      <a:pPr algn="ctr" fontAlgn="b"/>
                      <a:r>
                        <a:rPr lang="de-DE" sz="1800" u="none" strike="noStrike">
                          <a:effectLst/>
                        </a:rPr>
                        <a:t>23</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switcher5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14</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a:effectLst/>
                        </a:rPr>
                        <a:t>14</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a:effectLst/>
                        </a:rPr>
                        <a:t>switcher6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u="none" strike="noStrike" dirty="0" smtClean="0">
                          <a:effectLst/>
                        </a:rPr>
                        <a:t>15-24</a:t>
                      </a:r>
                      <a:endParaRPr lang="de-DE" sz="1800" b="0" i="0" u="none" strike="noStrike" dirty="0">
                        <a:solidFill>
                          <a:srgbClr val="000000"/>
                        </a:solidFill>
                        <a:effectLst/>
                        <a:latin typeface="Calibri"/>
                      </a:endParaRPr>
                    </a:p>
                  </a:txBody>
                  <a:tcPr marL="9525" marR="9525" marT="9525" marB="0" anchor="b">
                    <a:solidFill>
                      <a:srgbClr val="FC6985"/>
                    </a:solidFill>
                  </a:tcPr>
                </a:tc>
                <a:tc>
                  <a:txBody>
                    <a:bodyPr/>
                    <a:lstStyle/>
                    <a:p>
                      <a:pPr algn="ctr" fontAlgn="b"/>
                      <a:r>
                        <a:rPr lang="de-DE" sz="1800" u="none" strike="noStrike">
                          <a:effectLst/>
                        </a:rPr>
                        <a:t>19</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dirty="0">
                          <a:effectLst/>
                        </a:rPr>
                        <a:t>switcher6 gaterow2</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dirty="0" smtClean="0">
                          <a:effectLst/>
                        </a:rPr>
                        <a:t>17-19</a:t>
                      </a:r>
                      <a:endParaRPr lang="de-DE" sz="1800" b="0" i="0" u="none" strike="noStrike" dirty="0">
                        <a:solidFill>
                          <a:srgbClr val="000000"/>
                        </a:solidFill>
                        <a:effectLst/>
                        <a:latin typeface="Calibri"/>
                      </a:endParaRPr>
                    </a:p>
                  </a:txBody>
                  <a:tcPr marL="9525" marR="9525" marT="9525" marB="0" anchor="b">
                    <a:solidFill>
                      <a:srgbClr val="FC6985"/>
                    </a:solidFill>
                  </a:tcPr>
                </a:tc>
                <a:tc>
                  <a:txBody>
                    <a:bodyPr/>
                    <a:lstStyle/>
                    <a:p>
                      <a:pPr algn="ctr" fontAlgn="b"/>
                      <a:r>
                        <a:rPr lang="de-DE" sz="1800" u="none" strike="noStrike" dirty="0" smtClean="0">
                          <a:effectLst/>
                        </a:rPr>
                        <a:t>15-24</a:t>
                      </a:r>
                      <a:endParaRPr lang="de-DE" sz="1800" b="0" i="0" u="none" strike="noStrike" dirty="0">
                        <a:solidFill>
                          <a:srgbClr val="000000"/>
                        </a:solidFill>
                        <a:effectLst/>
                        <a:latin typeface="Calibri"/>
                      </a:endParaRPr>
                    </a:p>
                  </a:txBody>
                  <a:tcPr marL="9525" marR="9525" marT="9525" marB="0" anchor="b">
                    <a:solidFill>
                      <a:srgbClr val="FC6985"/>
                    </a:solidFill>
                  </a:tcPr>
                </a:tc>
              </a:tr>
              <a:tr h="190500">
                <a:tc>
                  <a:txBody>
                    <a:bodyPr/>
                    <a:lstStyle/>
                    <a:p>
                      <a:pPr algn="ctr" fontAlgn="b">
                        <a:lnSpc>
                          <a:spcPct val="200000"/>
                        </a:lnSpc>
                      </a:pPr>
                      <a:r>
                        <a:rPr lang="de-DE" sz="1800" b="0" i="0" u="none" strike="noStrike" dirty="0" smtClean="0">
                          <a:solidFill>
                            <a:srgbClr val="000000"/>
                          </a:solidFill>
                          <a:effectLst/>
                          <a:latin typeface="Arial" panose="020B0604020202020204" pitchFamily="34" charset="0"/>
                          <a:cs typeface="Arial" panose="020B0604020202020204" pitchFamily="34" charset="0"/>
                        </a:rPr>
                        <a:t>Average </a:t>
                      </a:r>
                      <a:r>
                        <a:rPr lang="de-DE" sz="1800" b="0" i="0" u="none" strike="noStrike" dirty="0" err="1" smtClean="0">
                          <a:solidFill>
                            <a:srgbClr val="000000"/>
                          </a:solidFill>
                          <a:effectLst/>
                          <a:latin typeface="Arial" panose="020B0604020202020204" pitchFamily="34" charset="0"/>
                          <a:cs typeface="Arial" panose="020B0604020202020204" pitchFamily="34" charset="0"/>
                        </a:rPr>
                        <a:t>of</a:t>
                      </a:r>
                      <a:r>
                        <a:rPr lang="de-DE" sz="1800" b="0" i="0" u="none" strike="noStrike" dirty="0" smtClean="0">
                          <a:solidFill>
                            <a:srgbClr val="000000"/>
                          </a:solidFill>
                          <a:effectLst/>
                          <a:latin typeface="Arial" panose="020B0604020202020204" pitchFamily="34" charset="0"/>
                          <a:cs typeface="Arial" panose="020B0604020202020204" pitchFamily="34" charset="0"/>
                        </a:rPr>
                        <a:t> </a:t>
                      </a:r>
                      <a:r>
                        <a:rPr lang="de-DE" sz="1800" b="0" i="0" u="none" strike="noStrike" dirty="0" err="1" smtClean="0">
                          <a:solidFill>
                            <a:srgbClr val="000000"/>
                          </a:solidFill>
                          <a:effectLst/>
                          <a:latin typeface="Arial" panose="020B0604020202020204" pitchFamily="34" charset="0"/>
                          <a:cs typeface="Arial" panose="020B0604020202020204" pitchFamily="34" charset="0"/>
                        </a:rPr>
                        <a:t>the</a:t>
                      </a:r>
                      <a:r>
                        <a:rPr lang="de-DE" sz="1800" b="0" i="0" u="none" strike="noStrike" dirty="0" smtClean="0">
                          <a:solidFill>
                            <a:srgbClr val="000000"/>
                          </a:solidFill>
                          <a:effectLst/>
                          <a:latin typeface="Arial" panose="020B0604020202020204" pitchFamily="34" charset="0"/>
                          <a:cs typeface="Arial" panose="020B0604020202020204" pitchFamily="34" charset="0"/>
                        </a:rPr>
                        <a:t> </a:t>
                      </a:r>
                      <a:r>
                        <a:rPr lang="de-DE" sz="1800" b="0" i="0" u="none" strike="noStrike" dirty="0" err="1" smtClean="0">
                          <a:solidFill>
                            <a:srgbClr val="000000"/>
                          </a:solidFill>
                          <a:effectLst/>
                          <a:latin typeface="Arial" panose="020B0604020202020204" pitchFamily="34" charset="0"/>
                          <a:cs typeface="Arial" panose="020B0604020202020204" pitchFamily="34" charset="0"/>
                        </a:rPr>
                        <a:t>averages</a:t>
                      </a: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200000"/>
                        </a:lnSpc>
                      </a:pPr>
                      <a:r>
                        <a:rPr lang="de-DE" sz="1800" b="0" i="0" u="none" strike="noStrike" dirty="0" smtClean="0">
                          <a:solidFill>
                            <a:srgbClr val="000000"/>
                          </a:solidFill>
                          <a:effectLst/>
                          <a:latin typeface="Arial" panose="020B0604020202020204" pitchFamily="34" charset="0"/>
                          <a:cs typeface="Arial" panose="020B0604020202020204" pitchFamily="34" charset="0"/>
                        </a:rPr>
                        <a:t>17,5</a:t>
                      </a: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200000"/>
                        </a:lnSpc>
                      </a:pPr>
                      <a:r>
                        <a:rPr lang="de-DE" sz="1800" b="0" i="0" u="none" strike="noStrike" dirty="0" smtClean="0">
                          <a:solidFill>
                            <a:srgbClr val="000000"/>
                          </a:solidFill>
                          <a:effectLst/>
                          <a:latin typeface="Arial" panose="020B0604020202020204" pitchFamily="34" charset="0"/>
                          <a:cs typeface="Arial" panose="020B0604020202020204" pitchFamily="34" charset="0"/>
                        </a:rPr>
                        <a:t>19,25</a:t>
                      </a: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
        <p:nvSpPr>
          <p:cNvPr id="13" name="Ellipse 12"/>
          <p:cNvSpPr/>
          <p:nvPr/>
        </p:nvSpPr>
        <p:spPr>
          <a:xfrm>
            <a:off x="7191827" y="4422320"/>
            <a:ext cx="506185" cy="473529"/>
          </a:xfrm>
          <a:prstGeom prst="ellipse">
            <a:avLst/>
          </a:prstGeom>
          <a:ln w="5715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14" name="Ellipse 13"/>
          <p:cNvSpPr/>
          <p:nvPr/>
        </p:nvSpPr>
        <p:spPr>
          <a:xfrm>
            <a:off x="5580112" y="2456892"/>
            <a:ext cx="506185" cy="473529"/>
          </a:xfrm>
          <a:prstGeom prst="ellipse">
            <a:avLst/>
          </a:prstGeom>
          <a:ln w="5715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17713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29</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Threshold voltage for Saturation region</a:t>
            </a:r>
          </a:p>
        </p:txBody>
      </p:sp>
      <p:graphicFrame>
        <p:nvGraphicFramePr>
          <p:cNvPr id="3" name="Tabelle 2"/>
          <p:cNvGraphicFramePr>
            <a:graphicFrameLocks noGrp="1"/>
          </p:cNvGraphicFramePr>
          <p:nvPr>
            <p:extLst>
              <p:ext uri="{D42A27DB-BD31-4B8C-83A1-F6EECF244321}">
                <p14:modId xmlns:p14="http://schemas.microsoft.com/office/powerpoint/2010/main" val="1924945686"/>
              </p:ext>
            </p:extLst>
          </p:nvPr>
        </p:nvGraphicFramePr>
        <p:xfrm>
          <a:off x="781843" y="1808163"/>
          <a:ext cx="7543802" cy="4248150"/>
        </p:xfrm>
        <a:graphic>
          <a:graphicData uri="http://schemas.openxmlformats.org/drawingml/2006/table">
            <a:tbl>
              <a:tblPr>
                <a:tableStyleId>{ED083AE6-46FA-4A59-8FB0-9F97EB10719F}</a:tableStyleId>
              </a:tblPr>
              <a:tblGrid>
                <a:gridCol w="3662746"/>
                <a:gridCol w="1940528"/>
                <a:gridCol w="1940528"/>
              </a:tblGrid>
              <a:tr h="190500">
                <a:tc>
                  <a:txBody>
                    <a:bodyPr/>
                    <a:lstStyle/>
                    <a:p>
                      <a:pPr algn="ctr" fontAlgn="b"/>
                      <a:r>
                        <a:rPr lang="de-DE" sz="1800" u="none" strike="noStrike" dirty="0" err="1">
                          <a:effectLst/>
                        </a:rPr>
                        <a:t>Threshold</a:t>
                      </a:r>
                      <a:r>
                        <a:rPr lang="de-DE" sz="1800" u="none" strike="noStrike" dirty="0">
                          <a:effectLst/>
                        </a:rPr>
                        <a:t> </a:t>
                      </a:r>
                      <a:r>
                        <a:rPr lang="de-DE" sz="1800" u="none" strike="noStrike" dirty="0" err="1" smtClean="0">
                          <a:effectLst/>
                        </a:rPr>
                        <a:t>voltage</a:t>
                      </a:r>
                      <a:r>
                        <a:rPr lang="de-DE" sz="1800" u="none" strike="noStrike" dirty="0" smtClean="0">
                          <a:effectLst/>
                        </a:rPr>
                        <a:t> [V]</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dirty="0">
                          <a:effectLst/>
                        </a:rPr>
                        <a:t>OF1</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u="none" strike="noStrike">
                          <a:effectLst/>
                        </a:rPr>
                        <a:t>OF2</a:t>
                      </a:r>
                      <a:endParaRPr lang="de-DE" sz="1800" b="0" i="0" u="none" strike="noStrike">
                        <a:solidFill>
                          <a:srgbClr val="000000"/>
                        </a:solidFill>
                        <a:effectLst/>
                        <a:latin typeface="Calibri"/>
                      </a:endParaRPr>
                    </a:p>
                  </a:txBody>
                  <a:tcPr marL="9525" marR="9525" marT="9525" marB="0" anchor="b"/>
                </a:tc>
              </a:tr>
              <a:tr h="190500">
                <a:tc>
                  <a:txBody>
                    <a:bodyPr/>
                    <a:lstStyle/>
                    <a:p>
                      <a:pPr algn="ctr" fontAlgn="b"/>
                      <a:r>
                        <a:rPr lang="de-DE" sz="1800" u="none" strike="noStrike" dirty="0">
                          <a:effectLst/>
                        </a:rPr>
                        <a:t>switcher1 gaterow1</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b="0" i="0" u="none" strike="noStrike" dirty="0">
                          <a:solidFill>
                            <a:srgbClr val="000000"/>
                          </a:solidFill>
                          <a:effectLst/>
                          <a:latin typeface="Calibri"/>
                        </a:rPr>
                        <a:t>0,051</a:t>
                      </a:r>
                    </a:p>
                  </a:txBody>
                  <a:tcPr marL="9525" marR="9525" marT="9525" marB="0" anchor="b"/>
                </a:tc>
                <a:tc>
                  <a:txBody>
                    <a:bodyPr/>
                    <a:lstStyle/>
                    <a:p>
                      <a:pPr algn="ctr" fontAlgn="b"/>
                      <a:r>
                        <a:rPr lang="de-DE" sz="1800" b="0" i="0" u="none" strike="noStrike">
                          <a:solidFill>
                            <a:srgbClr val="000000"/>
                          </a:solidFill>
                          <a:effectLst/>
                          <a:latin typeface="Calibri"/>
                        </a:rPr>
                        <a:t>-0,016</a:t>
                      </a:r>
                    </a:p>
                  </a:txBody>
                  <a:tcPr marL="9525" marR="9525" marT="9525" marB="0" anchor="b"/>
                </a:tc>
              </a:tr>
              <a:tr h="190500">
                <a:tc>
                  <a:txBody>
                    <a:bodyPr/>
                    <a:lstStyle/>
                    <a:p>
                      <a:pPr algn="ctr" fontAlgn="b"/>
                      <a:r>
                        <a:rPr lang="de-DE" sz="1800" u="none" strike="noStrike" dirty="0">
                          <a:effectLst/>
                        </a:rPr>
                        <a:t>switcher1 gaterow2</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b="0" i="0" u="none" strike="noStrike" dirty="0">
                          <a:solidFill>
                            <a:srgbClr val="000000"/>
                          </a:solidFill>
                          <a:effectLst/>
                          <a:latin typeface="Calibri"/>
                        </a:rPr>
                        <a:t>0,039</a:t>
                      </a:r>
                    </a:p>
                  </a:txBody>
                  <a:tcPr marL="9525" marR="9525" marT="9525" marB="0" anchor="b"/>
                </a:tc>
                <a:tc>
                  <a:txBody>
                    <a:bodyPr/>
                    <a:lstStyle/>
                    <a:p>
                      <a:pPr algn="ctr" fontAlgn="b"/>
                      <a:r>
                        <a:rPr lang="de-DE" sz="1800" b="0" i="0" u="none" strike="noStrike">
                          <a:solidFill>
                            <a:srgbClr val="000000"/>
                          </a:solidFill>
                          <a:effectLst/>
                          <a:latin typeface="Calibri"/>
                        </a:rPr>
                        <a:t>-0,020</a:t>
                      </a:r>
                    </a:p>
                  </a:txBody>
                  <a:tcPr marL="9525" marR="9525" marT="9525" marB="0" anchor="b"/>
                </a:tc>
              </a:tr>
              <a:tr h="190500">
                <a:tc>
                  <a:txBody>
                    <a:bodyPr/>
                    <a:lstStyle/>
                    <a:p>
                      <a:pPr algn="ctr" fontAlgn="b"/>
                      <a:r>
                        <a:rPr lang="de-DE" sz="1800" u="none" strike="noStrike">
                          <a:effectLst/>
                        </a:rPr>
                        <a:t>switcher2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b="0" i="0" u="none" strike="noStrike" dirty="0">
                          <a:solidFill>
                            <a:srgbClr val="000000"/>
                          </a:solidFill>
                          <a:effectLst/>
                          <a:latin typeface="Calibri"/>
                        </a:rPr>
                        <a:t>0,093</a:t>
                      </a:r>
                    </a:p>
                  </a:txBody>
                  <a:tcPr marL="9525" marR="9525" marT="9525" marB="0" anchor="b"/>
                </a:tc>
                <a:tc>
                  <a:txBody>
                    <a:bodyPr/>
                    <a:lstStyle/>
                    <a:p>
                      <a:pPr algn="ctr" fontAlgn="b"/>
                      <a:r>
                        <a:rPr lang="de-DE" sz="1800" b="0" i="0" u="none" strike="noStrike">
                          <a:solidFill>
                            <a:srgbClr val="000000"/>
                          </a:solidFill>
                          <a:effectLst/>
                          <a:latin typeface="Calibri"/>
                        </a:rPr>
                        <a:t>0,055</a:t>
                      </a:r>
                    </a:p>
                  </a:txBody>
                  <a:tcPr marL="9525" marR="9525" marT="9525" marB="0" anchor="b"/>
                </a:tc>
              </a:tr>
              <a:tr h="190500">
                <a:tc>
                  <a:txBody>
                    <a:bodyPr/>
                    <a:lstStyle/>
                    <a:p>
                      <a:pPr algn="ctr" fontAlgn="b"/>
                      <a:r>
                        <a:rPr lang="de-DE" sz="1800" u="none" strike="noStrike">
                          <a:effectLst/>
                        </a:rPr>
                        <a:t>switcher2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b="0" i="0" u="none" strike="noStrike" dirty="0">
                          <a:solidFill>
                            <a:srgbClr val="000000"/>
                          </a:solidFill>
                          <a:effectLst/>
                          <a:latin typeface="Calibri"/>
                        </a:rPr>
                        <a:t>0,098</a:t>
                      </a:r>
                    </a:p>
                  </a:txBody>
                  <a:tcPr marL="9525" marR="9525" marT="9525" marB="0" anchor="b"/>
                </a:tc>
                <a:tc>
                  <a:txBody>
                    <a:bodyPr/>
                    <a:lstStyle/>
                    <a:p>
                      <a:pPr algn="ctr" fontAlgn="b"/>
                      <a:r>
                        <a:rPr lang="de-DE" sz="1800" b="0" i="0" u="none" strike="noStrike" dirty="0">
                          <a:solidFill>
                            <a:srgbClr val="000000"/>
                          </a:solidFill>
                          <a:effectLst/>
                          <a:latin typeface="Calibri"/>
                        </a:rPr>
                        <a:t>0,061</a:t>
                      </a:r>
                    </a:p>
                  </a:txBody>
                  <a:tcPr marL="9525" marR="9525" marT="9525" marB="0" anchor="b"/>
                </a:tc>
              </a:tr>
              <a:tr h="190500">
                <a:tc>
                  <a:txBody>
                    <a:bodyPr/>
                    <a:lstStyle/>
                    <a:p>
                      <a:pPr algn="ctr" fontAlgn="b"/>
                      <a:r>
                        <a:rPr lang="de-DE" sz="1800" u="none" strike="noStrike">
                          <a:effectLst/>
                        </a:rPr>
                        <a:t>switcher3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b="0" i="0" u="none" strike="noStrike" dirty="0">
                          <a:solidFill>
                            <a:srgbClr val="000000"/>
                          </a:solidFill>
                          <a:effectLst/>
                          <a:latin typeface="Calibri"/>
                        </a:rPr>
                        <a:t>0,025</a:t>
                      </a:r>
                    </a:p>
                  </a:txBody>
                  <a:tcPr marL="9525" marR="9525" marT="9525" marB="0" anchor="b"/>
                </a:tc>
                <a:tc>
                  <a:txBody>
                    <a:bodyPr/>
                    <a:lstStyle/>
                    <a:p>
                      <a:pPr algn="ctr" fontAlgn="b"/>
                      <a:r>
                        <a:rPr lang="de-DE" sz="1800" b="0" i="0" u="none" strike="noStrike">
                          <a:solidFill>
                            <a:srgbClr val="000000"/>
                          </a:solidFill>
                          <a:effectLst/>
                          <a:latin typeface="Calibri"/>
                        </a:rPr>
                        <a:t>0,059</a:t>
                      </a:r>
                    </a:p>
                  </a:txBody>
                  <a:tcPr marL="9525" marR="9525" marT="9525" marB="0" anchor="b"/>
                </a:tc>
              </a:tr>
              <a:tr h="190500">
                <a:tc>
                  <a:txBody>
                    <a:bodyPr/>
                    <a:lstStyle/>
                    <a:p>
                      <a:pPr algn="ctr" fontAlgn="b"/>
                      <a:r>
                        <a:rPr lang="de-DE" sz="1800" u="none" strike="noStrike">
                          <a:effectLst/>
                        </a:rPr>
                        <a:t>switcher3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b="0" i="0" u="none" strike="noStrike" dirty="0">
                          <a:solidFill>
                            <a:srgbClr val="000000"/>
                          </a:solidFill>
                          <a:effectLst/>
                          <a:latin typeface="Calibri"/>
                        </a:rPr>
                        <a:t>0,029</a:t>
                      </a:r>
                    </a:p>
                  </a:txBody>
                  <a:tcPr marL="9525" marR="9525" marT="9525" marB="0" anchor="b"/>
                </a:tc>
                <a:tc>
                  <a:txBody>
                    <a:bodyPr/>
                    <a:lstStyle/>
                    <a:p>
                      <a:pPr algn="ctr" fontAlgn="b"/>
                      <a:r>
                        <a:rPr lang="de-DE" sz="1800" b="0" i="0" u="none" strike="noStrike">
                          <a:solidFill>
                            <a:srgbClr val="000000"/>
                          </a:solidFill>
                          <a:effectLst/>
                          <a:latin typeface="Calibri"/>
                        </a:rPr>
                        <a:t>0,057</a:t>
                      </a:r>
                    </a:p>
                  </a:txBody>
                  <a:tcPr marL="9525" marR="9525" marT="9525" marB="0" anchor="b"/>
                </a:tc>
              </a:tr>
              <a:tr h="190500">
                <a:tc>
                  <a:txBody>
                    <a:bodyPr/>
                    <a:lstStyle/>
                    <a:p>
                      <a:pPr algn="ctr" fontAlgn="b"/>
                      <a:r>
                        <a:rPr lang="de-DE" sz="1800" u="none" strike="noStrike">
                          <a:effectLst/>
                        </a:rPr>
                        <a:t>switcher4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b="0" i="0" u="none" strike="noStrike" dirty="0">
                          <a:solidFill>
                            <a:srgbClr val="000000"/>
                          </a:solidFill>
                          <a:effectLst/>
                          <a:latin typeface="Calibri"/>
                        </a:rPr>
                        <a:t>0,102</a:t>
                      </a:r>
                    </a:p>
                  </a:txBody>
                  <a:tcPr marL="9525" marR="9525" marT="9525" marB="0" anchor="b"/>
                </a:tc>
                <a:tc>
                  <a:txBody>
                    <a:bodyPr/>
                    <a:lstStyle/>
                    <a:p>
                      <a:pPr algn="ctr" fontAlgn="b"/>
                      <a:r>
                        <a:rPr lang="de-DE" sz="1800" b="0" i="0" u="none" strike="noStrike" dirty="0">
                          <a:solidFill>
                            <a:srgbClr val="000000"/>
                          </a:solidFill>
                          <a:effectLst/>
                          <a:latin typeface="Calibri"/>
                        </a:rPr>
                        <a:t>0,081</a:t>
                      </a:r>
                    </a:p>
                  </a:txBody>
                  <a:tcPr marL="9525" marR="9525" marT="9525" marB="0" anchor="b"/>
                </a:tc>
              </a:tr>
              <a:tr h="190500">
                <a:tc>
                  <a:txBody>
                    <a:bodyPr/>
                    <a:lstStyle/>
                    <a:p>
                      <a:pPr algn="ctr" fontAlgn="b"/>
                      <a:r>
                        <a:rPr lang="de-DE" sz="1800" u="none" strike="noStrike">
                          <a:effectLst/>
                        </a:rPr>
                        <a:t>switcher4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b="0" i="0" u="none" strike="noStrike">
                          <a:solidFill>
                            <a:srgbClr val="000000"/>
                          </a:solidFill>
                          <a:effectLst/>
                          <a:latin typeface="Calibri"/>
                        </a:rPr>
                        <a:t>0,095</a:t>
                      </a:r>
                    </a:p>
                  </a:txBody>
                  <a:tcPr marL="9525" marR="9525" marT="9525" marB="0" anchor="b"/>
                </a:tc>
                <a:tc>
                  <a:txBody>
                    <a:bodyPr/>
                    <a:lstStyle/>
                    <a:p>
                      <a:pPr algn="ctr" fontAlgn="b"/>
                      <a:r>
                        <a:rPr lang="de-DE" sz="1800" b="0" i="0" u="none" strike="noStrike" dirty="0">
                          <a:solidFill>
                            <a:srgbClr val="000000"/>
                          </a:solidFill>
                          <a:effectLst/>
                          <a:latin typeface="Calibri"/>
                        </a:rPr>
                        <a:t>0,085</a:t>
                      </a:r>
                    </a:p>
                  </a:txBody>
                  <a:tcPr marL="9525" marR="9525" marT="9525" marB="0" anchor="b"/>
                </a:tc>
              </a:tr>
              <a:tr h="190500">
                <a:tc>
                  <a:txBody>
                    <a:bodyPr/>
                    <a:lstStyle/>
                    <a:p>
                      <a:pPr algn="ctr" fontAlgn="b"/>
                      <a:r>
                        <a:rPr lang="de-DE" sz="1800" u="none" strike="noStrike">
                          <a:effectLst/>
                        </a:rPr>
                        <a:t>switcher5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b="0" i="0" u="none" strike="noStrike">
                          <a:solidFill>
                            <a:srgbClr val="000000"/>
                          </a:solidFill>
                          <a:effectLst/>
                          <a:latin typeface="Calibri"/>
                        </a:rPr>
                        <a:t>0,090</a:t>
                      </a:r>
                    </a:p>
                  </a:txBody>
                  <a:tcPr marL="9525" marR="9525" marT="9525" marB="0" anchor="b"/>
                </a:tc>
                <a:tc>
                  <a:txBody>
                    <a:bodyPr/>
                    <a:lstStyle/>
                    <a:p>
                      <a:pPr algn="ctr" fontAlgn="b"/>
                      <a:r>
                        <a:rPr lang="de-DE" sz="1800" b="0" i="0" u="none" strike="noStrike" dirty="0">
                          <a:solidFill>
                            <a:srgbClr val="000000"/>
                          </a:solidFill>
                          <a:effectLst/>
                          <a:latin typeface="Calibri"/>
                        </a:rPr>
                        <a:t>0,097</a:t>
                      </a:r>
                    </a:p>
                  </a:txBody>
                  <a:tcPr marL="9525" marR="9525" marT="9525" marB="0" anchor="b"/>
                </a:tc>
              </a:tr>
              <a:tr h="190500">
                <a:tc>
                  <a:txBody>
                    <a:bodyPr/>
                    <a:lstStyle/>
                    <a:p>
                      <a:pPr algn="ctr" fontAlgn="b"/>
                      <a:r>
                        <a:rPr lang="de-DE" sz="1800" u="none" strike="noStrike">
                          <a:effectLst/>
                        </a:rPr>
                        <a:t>switcher5 gaterow2</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b="0" i="0" u="none" strike="noStrike">
                          <a:solidFill>
                            <a:srgbClr val="000000"/>
                          </a:solidFill>
                          <a:effectLst/>
                          <a:latin typeface="Calibri"/>
                        </a:rPr>
                        <a:t>0,087</a:t>
                      </a:r>
                    </a:p>
                  </a:txBody>
                  <a:tcPr marL="9525" marR="9525" marT="9525" marB="0" anchor="b"/>
                </a:tc>
                <a:tc>
                  <a:txBody>
                    <a:bodyPr/>
                    <a:lstStyle/>
                    <a:p>
                      <a:pPr algn="ctr" fontAlgn="b"/>
                      <a:r>
                        <a:rPr lang="de-DE" sz="1800" b="0" i="0" u="none" strike="noStrike" dirty="0">
                          <a:solidFill>
                            <a:srgbClr val="000000"/>
                          </a:solidFill>
                          <a:effectLst/>
                          <a:latin typeface="Calibri"/>
                        </a:rPr>
                        <a:t>0,061</a:t>
                      </a:r>
                    </a:p>
                  </a:txBody>
                  <a:tcPr marL="9525" marR="9525" marT="9525" marB="0" anchor="b"/>
                </a:tc>
              </a:tr>
              <a:tr h="190500">
                <a:tc>
                  <a:txBody>
                    <a:bodyPr/>
                    <a:lstStyle/>
                    <a:p>
                      <a:pPr algn="ctr" fontAlgn="b"/>
                      <a:r>
                        <a:rPr lang="de-DE" sz="1800" u="none" strike="noStrike">
                          <a:effectLst/>
                        </a:rPr>
                        <a:t>switcher6 gaterow1</a:t>
                      </a:r>
                      <a:endParaRPr lang="de-DE" sz="1800" b="0" i="0" u="none" strike="noStrike">
                        <a:solidFill>
                          <a:srgbClr val="000000"/>
                        </a:solidFill>
                        <a:effectLst/>
                        <a:latin typeface="Calibri"/>
                      </a:endParaRPr>
                    </a:p>
                  </a:txBody>
                  <a:tcPr marL="9525" marR="9525" marT="9525" marB="0" anchor="b"/>
                </a:tc>
                <a:tc>
                  <a:txBody>
                    <a:bodyPr/>
                    <a:lstStyle/>
                    <a:p>
                      <a:pPr algn="ctr" fontAlgn="b"/>
                      <a:r>
                        <a:rPr lang="de-DE" sz="1800" b="0" i="0" u="none" strike="noStrike">
                          <a:solidFill>
                            <a:srgbClr val="000000"/>
                          </a:solidFill>
                          <a:effectLst/>
                          <a:latin typeface="Calibri"/>
                        </a:rPr>
                        <a:t>0,074</a:t>
                      </a:r>
                    </a:p>
                  </a:txBody>
                  <a:tcPr marL="9525" marR="9525" marT="9525" marB="0" anchor="b"/>
                </a:tc>
                <a:tc>
                  <a:txBody>
                    <a:bodyPr/>
                    <a:lstStyle/>
                    <a:p>
                      <a:pPr algn="ctr" fontAlgn="b"/>
                      <a:r>
                        <a:rPr lang="de-DE" sz="1800" b="0" i="0" u="none" strike="noStrike" dirty="0">
                          <a:solidFill>
                            <a:srgbClr val="000000"/>
                          </a:solidFill>
                          <a:effectLst/>
                          <a:latin typeface="Calibri"/>
                        </a:rPr>
                        <a:t>0,055</a:t>
                      </a:r>
                    </a:p>
                  </a:txBody>
                  <a:tcPr marL="9525" marR="9525" marT="9525" marB="0" anchor="b"/>
                </a:tc>
              </a:tr>
              <a:tr h="190500">
                <a:tc>
                  <a:txBody>
                    <a:bodyPr/>
                    <a:lstStyle/>
                    <a:p>
                      <a:pPr algn="ctr" fontAlgn="b"/>
                      <a:r>
                        <a:rPr lang="de-DE" sz="1800" u="none" strike="noStrike" dirty="0">
                          <a:effectLst/>
                        </a:rPr>
                        <a:t>switcher6 gaterow2</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b="0" i="0" u="none" strike="noStrike">
                          <a:solidFill>
                            <a:srgbClr val="000000"/>
                          </a:solidFill>
                          <a:effectLst/>
                          <a:latin typeface="Calibri"/>
                        </a:rPr>
                        <a:t>0,058</a:t>
                      </a:r>
                    </a:p>
                  </a:txBody>
                  <a:tcPr marL="9525" marR="9525" marT="9525" marB="0" anchor="b"/>
                </a:tc>
                <a:tc>
                  <a:txBody>
                    <a:bodyPr/>
                    <a:lstStyle/>
                    <a:p>
                      <a:pPr algn="ctr" fontAlgn="b"/>
                      <a:r>
                        <a:rPr lang="de-DE" sz="1800" b="0" i="0" u="none" strike="noStrike" dirty="0">
                          <a:solidFill>
                            <a:srgbClr val="000000"/>
                          </a:solidFill>
                          <a:effectLst/>
                          <a:latin typeface="Calibri"/>
                        </a:rPr>
                        <a:t>0,050</a:t>
                      </a:r>
                    </a:p>
                  </a:txBody>
                  <a:tcPr marL="9525" marR="9525" marT="9525" marB="0" anchor="b"/>
                </a:tc>
              </a:tr>
              <a:tr h="190500">
                <a:tc>
                  <a:txBody>
                    <a:bodyPr/>
                    <a:lstStyle/>
                    <a:p>
                      <a:pPr algn="ctr" fontAlgn="b">
                        <a:lnSpc>
                          <a:spcPct val="200000"/>
                        </a:lnSpc>
                      </a:pPr>
                      <a:r>
                        <a:rPr lang="de-DE" sz="1800" b="0" i="0" u="none" strike="noStrike" dirty="0" smtClean="0">
                          <a:solidFill>
                            <a:srgbClr val="000000"/>
                          </a:solidFill>
                          <a:effectLst/>
                          <a:latin typeface="Calibri"/>
                        </a:rPr>
                        <a:t>Average </a:t>
                      </a:r>
                      <a:r>
                        <a:rPr lang="de-DE" sz="1800" b="0" i="0" u="none" strike="noStrike" dirty="0" err="1" smtClean="0">
                          <a:solidFill>
                            <a:srgbClr val="000000"/>
                          </a:solidFill>
                          <a:effectLst/>
                          <a:latin typeface="Calibri"/>
                        </a:rPr>
                        <a:t>of</a:t>
                      </a:r>
                      <a:r>
                        <a:rPr lang="de-DE" sz="1800" b="0" i="0" u="none" strike="noStrike" dirty="0" smtClean="0">
                          <a:solidFill>
                            <a:srgbClr val="000000"/>
                          </a:solidFill>
                          <a:effectLst/>
                          <a:latin typeface="Calibri"/>
                        </a:rPr>
                        <a:t> </a:t>
                      </a:r>
                      <a:r>
                        <a:rPr lang="de-DE" sz="1800" b="0" i="0" u="none" strike="noStrike" dirty="0" err="1" smtClean="0">
                          <a:solidFill>
                            <a:srgbClr val="000000"/>
                          </a:solidFill>
                          <a:effectLst/>
                          <a:latin typeface="Calibri"/>
                        </a:rPr>
                        <a:t>the</a:t>
                      </a:r>
                      <a:r>
                        <a:rPr lang="de-DE" sz="1800" b="0" i="0" u="none" strike="noStrike" dirty="0" smtClean="0">
                          <a:solidFill>
                            <a:srgbClr val="000000"/>
                          </a:solidFill>
                          <a:effectLst/>
                          <a:latin typeface="Calibri"/>
                        </a:rPr>
                        <a:t> </a:t>
                      </a:r>
                      <a:r>
                        <a:rPr lang="de-DE" sz="1800" b="0" i="0" u="none" strike="noStrike" dirty="0" err="1" smtClean="0">
                          <a:solidFill>
                            <a:srgbClr val="000000"/>
                          </a:solidFill>
                          <a:effectLst/>
                          <a:latin typeface="Calibri"/>
                        </a:rPr>
                        <a:t>averages</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b="0" i="0" u="none" strike="noStrike" dirty="0" smtClean="0">
                          <a:solidFill>
                            <a:srgbClr val="000000"/>
                          </a:solidFill>
                          <a:effectLst/>
                          <a:latin typeface="Calibri"/>
                        </a:rPr>
                        <a:t>0,070</a:t>
                      </a:r>
                      <a:endParaRPr lang="de-DE" sz="1800" b="0" i="0" u="none" strike="noStrike" dirty="0">
                        <a:solidFill>
                          <a:srgbClr val="000000"/>
                        </a:solidFill>
                        <a:effectLst/>
                        <a:latin typeface="Calibri"/>
                      </a:endParaRPr>
                    </a:p>
                  </a:txBody>
                  <a:tcPr marL="9525" marR="9525" marT="9525" marB="0" anchor="b"/>
                </a:tc>
                <a:tc>
                  <a:txBody>
                    <a:bodyPr/>
                    <a:lstStyle/>
                    <a:p>
                      <a:pPr algn="ctr" fontAlgn="b"/>
                      <a:r>
                        <a:rPr lang="de-DE" sz="1800" b="0" i="0" u="none" strike="noStrike" dirty="0" smtClean="0">
                          <a:solidFill>
                            <a:srgbClr val="000000"/>
                          </a:solidFill>
                          <a:effectLst/>
                          <a:latin typeface="Calibri"/>
                        </a:rPr>
                        <a:t>0,052</a:t>
                      </a:r>
                      <a:endParaRPr lang="de-DE" sz="1800" b="0" i="0" u="none" strike="noStrike" dirty="0">
                        <a:solidFill>
                          <a:srgbClr val="000000"/>
                        </a:solidFill>
                        <a:effectLst/>
                        <a:latin typeface="Calibri"/>
                      </a:endParaRPr>
                    </a:p>
                  </a:txBody>
                  <a:tcPr marL="9525" marR="9525" marT="9525" marB="0" anchor="b"/>
                </a:tc>
              </a:tr>
            </a:tbl>
          </a:graphicData>
        </a:graphic>
      </p:graphicFrame>
      <p:sp>
        <p:nvSpPr>
          <p:cNvPr id="12" name="Ellipse 11"/>
          <p:cNvSpPr/>
          <p:nvPr/>
        </p:nvSpPr>
        <p:spPr>
          <a:xfrm>
            <a:off x="5061857" y="3703865"/>
            <a:ext cx="710293" cy="473529"/>
          </a:xfrm>
          <a:prstGeom prst="ellipse">
            <a:avLst/>
          </a:prstGeom>
          <a:ln w="5715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13" name="Ellipse 12"/>
          <p:cNvSpPr/>
          <p:nvPr/>
        </p:nvSpPr>
        <p:spPr>
          <a:xfrm>
            <a:off x="6994072" y="2296886"/>
            <a:ext cx="710293" cy="473529"/>
          </a:xfrm>
          <a:prstGeom prst="ellipse">
            <a:avLst/>
          </a:prstGeom>
          <a:ln w="5715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760998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3</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Drain Groups, mapping, probing</a:t>
            </a:r>
          </a:p>
        </p:txBody>
      </p:sp>
      <p:grpSp>
        <p:nvGrpSpPr>
          <p:cNvPr id="32" name="Group 31"/>
          <p:cNvGrpSpPr/>
          <p:nvPr/>
        </p:nvGrpSpPr>
        <p:grpSpPr>
          <a:xfrm>
            <a:off x="93343" y="1023960"/>
            <a:ext cx="9036439" cy="5258598"/>
            <a:chOff x="161923" y="1023960"/>
            <a:chExt cx="9036439" cy="5258598"/>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23" y="1023960"/>
              <a:ext cx="9036439" cy="5258598"/>
            </a:xfrm>
            <a:prstGeom prst="rect">
              <a:avLst/>
            </a:prstGeom>
            <a:solidFill>
              <a:schemeClr val="bg1"/>
            </a:solidFill>
          </p:spPr>
        </p:pic>
        <p:cxnSp>
          <p:nvCxnSpPr>
            <p:cNvPr id="8" name="Straight Connector 7"/>
            <p:cNvCxnSpPr/>
            <p:nvPr/>
          </p:nvCxnSpPr>
          <p:spPr bwMode="auto">
            <a:xfrm>
              <a:off x="7092280" y="1772816"/>
              <a:ext cx="0" cy="3926944"/>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6168515" y="1774557"/>
              <a:ext cx="0" cy="3925203"/>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5226869" y="1772816"/>
              <a:ext cx="0" cy="3926944"/>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4283968" y="1772816"/>
              <a:ext cx="0" cy="3926944"/>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8028384" y="1772816"/>
              <a:ext cx="0" cy="3926944"/>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352757" y="1772816"/>
              <a:ext cx="0" cy="3926944"/>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2428025" y="1774557"/>
              <a:ext cx="0" cy="3925203"/>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495544" y="1772816"/>
              <a:ext cx="0" cy="3926944"/>
            </a:xfrm>
            <a:prstGeom prst="line">
              <a:avLst/>
            </a:prstGeom>
            <a:solidFill>
              <a:schemeClr val="bg1"/>
            </a:solidFill>
            <a:ln w="12700" cap="flat" cmpd="sng" algn="ctr">
              <a:solidFill>
                <a:schemeClr val="tx1"/>
              </a:solidFill>
              <a:prstDash val="solid"/>
              <a:round/>
              <a:headEnd type="none" w="med" len="med"/>
              <a:tailEnd type="none" w="med" len="med"/>
            </a:ln>
            <a:effectLst/>
          </p:spPr>
        </p:cxnSp>
        <p:sp>
          <p:nvSpPr>
            <p:cNvPr id="10" name="TextBox 9"/>
            <p:cNvSpPr txBox="1"/>
            <p:nvPr/>
          </p:nvSpPr>
          <p:spPr>
            <a:xfrm>
              <a:off x="7178189" y="3331494"/>
              <a:ext cx="788175" cy="646331"/>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SMU6</a:t>
              </a:r>
            </a:p>
            <a:p>
              <a:pPr algn="ctr"/>
              <a:r>
                <a:rPr lang="en-US" sz="1200" dirty="0" smtClean="0"/>
                <a:t>DG 1</a:t>
              </a:r>
            </a:p>
            <a:p>
              <a:pPr algn="ctr"/>
              <a:r>
                <a:rPr lang="en-US" sz="1200" dirty="0" smtClean="0"/>
                <a:t>4200</a:t>
              </a:r>
              <a:endParaRPr lang="en-US" sz="1200" dirty="0">
                <a:sym typeface="Wingdings" panose="05000000000000000000" pitchFamily="2" charset="2"/>
              </a:endParaRPr>
            </a:p>
          </p:txBody>
        </p:sp>
        <p:sp>
          <p:nvSpPr>
            <p:cNvPr id="26" name="TextBox 25"/>
            <p:cNvSpPr txBox="1"/>
            <p:nvPr/>
          </p:nvSpPr>
          <p:spPr>
            <a:xfrm>
              <a:off x="6230850" y="3337717"/>
              <a:ext cx="788175" cy="646331"/>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SMU7</a:t>
              </a:r>
            </a:p>
            <a:p>
              <a:pPr algn="ctr"/>
              <a:r>
                <a:rPr lang="en-US" sz="1200" dirty="0" smtClean="0"/>
                <a:t>DG 2</a:t>
              </a:r>
            </a:p>
            <a:p>
              <a:pPr algn="ctr"/>
              <a:r>
                <a:rPr lang="en-US" sz="1200" dirty="0" smtClean="0"/>
                <a:t>4200</a:t>
              </a:r>
              <a:endParaRPr lang="en-US" sz="1200" dirty="0">
                <a:sym typeface="Wingdings" panose="05000000000000000000" pitchFamily="2" charset="2"/>
              </a:endParaRPr>
            </a:p>
          </p:txBody>
        </p:sp>
        <p:sp>
          <p:nvSpPr>
            <p:cNvPr id="27" name="TextBox 26"/>
            <p:cNvSpPr txBox="1"/>
            <p:nvPr/>
          </p:nvSpPr>
          <p:spPr>
            <a:xfrm>
              <a:off x="5301580" y="3337716"/>
              <a:ext cx="788175" cy="646331"/>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SMU8</a:t>
              </a:r>
            </a:p>
            <a:p>
              <a:pPr algn="ctr"/>
              <a:r>
                <a:rPr lang="en-US" sz="1200" dirty="0" smtClean="0"/>
                <a:t>DG 3</a:t>
              </a:r>
            </a:p>
            <a:p>
              <a:pPr algn="ctr"/>
              <a:r>
                <a:rPr lang="en-US" sz="1200" dirty="0" smtClean="0"/>
                <a:t>4200</a:t>
              </a:r>
              <a:endParaRPr lang="en-US" sz="1200" dirty="0">
                <a:sym typeface="Wingdings" panose="05000000000000000000" pitchFamily="2" charset="2"/>
              </a:endParaRPr>
            </a:p>
          </p:txBody>
        </p:sp>
        <p:sp>
          <p:nvSpPr>
            <p:cNvPr id="28" name="TextBox 27"/>
            <p:cNvSpPr txBox="1"/>
            <p:nvPr/>
          </p:nvSpPr>
          <p:spPr>
            <a:xfrm>
              <a:off x="4368625" y="3337715"/>
              <a:ext cx="788175" cy="646331"/>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SMUa1</a:t>
              </a:r>
            </a:p>
            <a:p>
              <a:pPr algn="ctr"/>
              <a:r>
                <a:rPr lang="en-US" sz="1200" dirty="0" smtClean="0"/>
                <a:t>DG 4</a:t>
              </a:r>
            </a:p>
            <a:p>
              <a:pPr algn="ctr"/>
              <a:r>
                <a:rPr lang="en-US" sz="1200" dirty="0" smtClean="0"/>
                <a:t>2612 #1</a:t>
              </a:r>
              <a:endParaRPr lang="en-US" sz="1200" dirty="0">
                <a:sym typeface="Wingdings" panose="05000000000000000000" pitchFamily="2" charset="2"/>
              </a:endParaRPr>
            </a:p>
          </p:txBody>
        </p:sp>
        <p:sp>
          <p:nvSpPr>
            <p:cNvPr id="37" name="TextBox 36"/>
            <p:cNvSpPr txBox="1"/>
            <p:nvPr/>
          </p:nvSpPr>
          <p:spPr>
            <a:xfrm>
              <a:off x="3413717" y="3330172"/>
              <a:ext cx="788175" cy="646331"/>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SMUb1</a:t>
              </a:r>
            </a:p>
            <a:p>
              <a:pPr algn="ctr"/>
              <a:r>
                <a:rPr lang="en-US" sz="1200" dirty="0" smtClean="0"/>
                <a:t>DG5 2612 #1</a:t>
              </a:r>
              <a:endParaRPr lang="en-US" sz="1200" dirty="0">
                <a:sym typeface="Wingdings" panose="05000000000000000000" pitchFamily="2" charset="2"/>
              </a:endParaRPr>
            </a:p>
          </p:txBody>
        </p:sp>
        <p:sp>
          <p:nvSpPr>
            <p:cNvPr id="39" name="TextBox 38"/>
            <p:cNvSpPr txBox="1"/>
            <p:nvPr/>
          </p:nvSpPr>
          <p:spPr>
            <a:xfrm>
              <a:off x="2496002" y="3330094"/>
              <a:ext cx="788175" cy="646331"/>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SMUa2</a:t>
              </a:r>
            </a:p>
            <a:p>
              <a:pPr algn="ctr"/>
              <a:r>
                <a:rPr lang="en-US" sz="1200" dirty="0" smtClean="0"/>
                <a:t>DG6 2612 #2</a:t>
              </a:r>
              <a:endParaRPr lang="en-US" sz="1200" dirty="0">
                <a:sym typeface="Wingdings" panose="05000000000000000000" pitchFamily="2" charset="2"/>
              </a:endParaRPr>
            </a:p>
          </p:txBody>
        </p:sp>
        <p:sp>
          <p:nvSpPr>
            <p:cNvPr id="40" name="TextBox 39"/>
            <p:cNvSpPr txBox="1"/>
            <p:nvPr/>
          </p:nvSpPr>
          <p:spPr>
            <a:xfrm>
              <a:off x="1565874" y="3322477"/>
              <a:ext cx="788175" cy="646331"/>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SMUb2</a:t>
              </a:r>
            </a:p>
            <a:p>
              <a:pPr algn="ctr"/>
              <a:r>
                <a:rPr lang="en-US" sz="1200" dirty="0" smtClean="0"/>
                <a:t>DG7 2612 #2</a:t>
              </a:r>
              <a:endParaRPr lang="en-US" sz="1200" dirty="0">
                <a:sym typeface="Wingdings" panose="05000000000000000000" pitchFamily="2" charset="2"/>
              </a:endParaRPr>
            </a:p>
          </p:txBody>
        </p:sp>
      </p:grpSp>
      <p:sp>
        <p:nvSpPr>
          <p:cNvPr id="33" name="Rounded Rectangle 32"/>
          <p:cNvSpPr/>
          <p:nvPr/>
        </p:nvSpPr>
        <p:spPr>
          <a:xfrm>
            <a:off x="1310640" y="4953000"/>
            <a:ext cx="6720840" cy="419100"/>
          </a:xfrm>
          <a:prstGeom prst="roundRect">
            <a:avLst/>
          </a:prstGeom>
          <a:ln w="1905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4" name="TextBox 33"/>
          <p:cNvSpPr txBox="1"/>
          <p:nvPr/>
        </p:nvSpPr>
        <p:spPr>
          <a:xfrm>
            <a:off x="8335106" y="1798320"/>
            <a:ext cx="771365" cy="523220"/>
          </a:xfrm>
          <a:prstGeom prst="rect">
            <a:avLst/>
          </a:prstGeom>
          <a:noFill/>
        </p:spPr>
        <p:txBody>
          <a:bodyPr wrap="none" rtlCol="0">
            <a:spAutoFit/>
          </a:bodyPr>
          <a:lstStyle/>
          <a:p>
            <a:pPr algn="ctr"/>
            <a:r>
              <a:rPr lang="en-US" dirty="0" smtClean="0"/>
              <a:t>chuck</a:t>
            </a:r>
          </a:p>
          <a:p>
            <a:pPr algn="ctr"/>
            <a:r>
              <a:rPr lang="en-US" dirty="0" smtClean="0"/>
              <a:t>step #8</a:t>
            </a:r>
            <a:endParaRPr lang="en-US" dirty="0"/>
          </a:p>
        </p:txBody>
      </p:sp>
      <p:sp>
        <p:nvSpPr>
          <p:cNvPr id="44" name="TextBox 43"/>
          <p:cNvSpPr txBox="1"/>
          <p:nvPr/>
        </p:nvSpPr>
        <p:spPr>
          <a:xfrm>
            <a:off x="8342727" y="4876800"/>
            <a:ext cx="771365" cy="523220"/>
          </a:xfrm>
          <a:prstGeom prst="rect">
            <a:avLst/>
          </a:prstGeom>
          <a:noFill/>
        </p:spPr>
        <p:txBody>
          <a:bodyPr wrap="none" rtlCol="0">
            <a:spAutoFit/>
          </a:bodyPr>
          <a:lstStyle/>
          <a:p>
            <a:pPr algn="ctr"/>
            <a:r>
              <a:rPr lang="en-US" dirty="0" smtClean="0"/>
              <a:t>chuck</a:t>
            </a:r>
          </a:p>
          <a:p>
            <a:pPr algn="ctr"/>
            <a:r>
              <a:rPr lang="en-US" dirty="0" smtClean="0"/>
              <a:t>step #1</a:t>
            </a:r>
            <a:endParaRPr lang="en-US" dirty="0"/>
          </a:p>
        </p:txBody>
      </p:sp>
      <p:cxnSp>
        <p:nvCxnSpPr>
          <p:cNvPr id="36" name="Straight Arrow Connector 35"/>
          <p:cNvCxnSpPr>
            <a:stCxn id="44" idx="0"/>
          </p:cNvCxnSpPr>
          <p:nvPr/>
        </p:nvCxnSpPr>
        <p:spPr bwMode="auto">
          <a:xfrm flipH="1" flipV="1">
            <a:off x="8728409" y="2321540"/>
            <a:ext cx="1" cy="2555260"/>
          </a:xfrm>
          <a:prstGeom prst="straightConnector1">
            <a:avLst/>
          </a:prstGeom>
          <a:solidFill>
            <a:schemeClr val="bg1"/>
          </a:solidFill>
          <a:ln w="12700" cap="flat" cmpd="sng" algn="ctr">
            <a:solidFill>
              <a:schemeClr val="tx1"/>
            </a:solidFill>
            <a:prstDash val="solid"/>
            <a:round/>
            <a:headEnd type="none" w="med" len="med"/>
            <a:tailEnd type="arrow"/>
          </a:ln>
          <a:effectLst/>
        </p:spPr>
      </p:cxnSp>
      <p:grpSp>
        <p:nvGrpSpPr>
          <p:cNvPr id="9" name="Gruppieren 8"/>
          <p:cNvGrpSpPr/>
          <p:nvPr/>
        </p:nvGrpSpPr>
        <p:grpSpPr>
          <a:xfrm>
            <a:off x="2259325" y="5228183"/>
            <a:ext cx="5687779" cy="73025"/>
            <a:chOff x="2265675" y="5013325"/>
            <a:chExt cx="5687779" cy="73025"/>
          </a:xfrm>
        </p:grpSpPr>
        <p:sp>
          <p:nvSpPr>
            <p:cNvPr id="2" name="Ellipse 1"/>
            <p:cNvSpPr/>
            <p:nvPr/>
          </p:nvSpPr>
          <p:spPr>
            <a:xfrm>
              <a:off x="7866034" y="5016500"/>
              <a:ext cx="87420" cy="69850"/>
            </a:xfrm>
            <a:prstGeom prst="ellipse">
              <a:avLst/>
            </a:prstGeom>
            <a:solidFill>
              <a:srgbClr val="FF0000"/>
            </a:solidFill>
            <a:ln>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nvGrpSpPr>
            <p:cNvPr id="7" name="Gruppieren 6"/>
            <p:cNvGrpSpPr/>
            <p:nvPr/>
          </p:nvGrpSpPr>
          <p:grpSpPr>
            <a:xfrm>
              <a:off x="2265675" y="5013325"/>
              <a:ext cx="4758025" cy="73025"/>
              <a:chOff x="2265675" y="5013325"/>
              <a:chExt cx="4758025" cy="73025"/>
            </a:xfrm>
          </p:grpSpPr>
          <p:sp>
            <p:nvSpPr>
              <p:cNvPr id="35" name="Ellipse 34"/>
              <p:cNvSpPr/>
              <p:nvPr/>
            </p:nvSpPr>
            <p:spPr>
              <a:xfrm>
                <a:off x="6936280" y="5016500"/>
                <a:ext cx="87420" cy="69850"/>
              </a:xfrm>
              <a:prstGeom prst="ellipse">
                <a:avLst/>
              </a:prstGeom>
              <a:solidFill>
                <a:srgbClr val="FF0000"/>
              </a:solidFill>
              <a:ln>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5" name="Ellipse 44"/>
              <p:cNvSpPr/>
              <p:nvPr/>
            </p:nvSpPr>
            <p:spPr>
              <a:xfrm>
                <a:off x="6006165" y="5013325"/>
                <a:ext cx="87420" cy="69850"/>
              </a:xfrm>
              <a:prstGeom prst="ellipse">
                <a:avLst/>
              </a:prstGeom>
              <a:solidFill>
                <a:srgbClr val="FF0000"/>
              </a:solidFill>
              <a:ln>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6" name="Ellipse 45"/>
              <p:cNvSpPr/>
              <p:nvPr/>
            </p:nvSpPr>
            <p:spPr>
              <a:xfrm>
                <a:off x="5068513" y="5016500"/>
                <a:ext cx="87420" cy="69850"/>
              </a:xfrm>
              <a:prstGeom prst="ellipse">
                <a:avLst/>
              </a:prstGeom>
              <a:solidFill>
                <a:srgbClr val="FF0000"/>
              </a:solidFill>
              <a:ln>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7" name="Ellipse 46"/>
              <p:cNvSpPr/>
              <p:nvPr/>
            </p:nvSpPr>
            <p:spPr>
              <a:xfrm>
                <a:off x="4127968" y="5016500"/>
                <a:ext cx="87420" cy="69850"/>
              </a:xfrm>
              <a:prstGeom prst="ellipse">
                <a:avLst/>
              </a:prstGeom>
              <a:solidFill>
                <a:srgbClr val="FF0000"/>
              </a:solidFill>
              <a:ln>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8" name="Ellipse 47"/>
              <p:cNvSpPr/>
              <p:nvPr/>
            </p:nvSpPr>
            <p:spPr>
              <a:xfrm>
                <a:off x="3196757" y="5013325"/>
                <a:ext cx="87420" cy="69850"/>
              </a:xfrm>
              <a:prstGeom prst="ellipse">
                <a:avLst/>
              </a:prstGeom>
              <a:solidFill>
                <a:srgbClr val="FF0000"/>
              </a:solidFill>
              <a:ln>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9" name="Ellipse 48"/>
              <p:cNvSpPr/>
              <p:nvPr/>
            </p:nvSpPr>
            <p:spPr>
              <a:xfrm>
                <a:off x="2265675" y="5013325"/>
                <a:ext cx="87420" cy="69850"/>
              </a:xfrm>
              <a:prstGeom prst="ellipse">
                <a:avLst/>
              </a:prstGeom>
              <a:solidFill>
                <a:srgbClr val="FF0000"/>
              </a:solidFill>
              <a:ln>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grpSp>
    </p:spTree>
    <p:extLst>
      <p:ext uri="{BB962C8B-B14F-4D97-AF65-F5344CB8AC3E}">
        <p14:creationId xmlns:p14="http://schemas.microsoft.com/office/powerpoint/2010/main" val="2400911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smtClean="0"/>
              <a:t>D. Klose, 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30</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System </a:t>
            </a:r>
            <a:r>
              <a:rPr lang="en-US" sz="2400" dirty="0"/>
              <a:t>issues/failures </a:t>
            </a:r>
            <a:r>
              <a:rPr lang="en-US" sz="2400" dirty="0" smtClean="0"/>
              <a:t/>
            </a:r>
            <a:br>
              <a:rPr lang="en-US" sz="2400" dirty="0" smtClean="0"/>
            </a:br>
            <a:r>
              <a:rPr lang="en-US" dirty="0" smtClean="0"/>
              <a:t>(</a:t>
            </a:r>
            <a:r>
              <a:rPr lang="en-US" dirty="0"/>
              <a:t>from last SeeVogh meeting – 31.03.15)</a:t>
            </a:r>
            <a:endParaRPr lang="en-US" dirty="0" smtClean="0"/>
          </a:p>
        </p:txBody>
      </p:sp>
      <p:sp>
        <p:nvSpPr>
          <p:cNvPr id="2" name="TextBox 1"/>
          <p:cNvSpPr txBox="1"/>
          <p:nvPr/>
        </p:nvSpPr>
        <p:spPr>
          <a:xfrm>
            <a:off x="612911" y="1286325"/>
            <a:ext cx="8288702" cy="5078313"/>
          </a:xfrm>
          <a:prstGeom prst="rect">
            <a:avLst/>
          </a:prstGeom>
          <a:noFill/>
        </p:spPr>
        <p:txBody>
          <a:bodyPr wrap="square" rtlCol="0">
            <a:spAutoFit/>
          </a:bodyPr>
          <a:lstStyle/>
          <a:p>
            <a:pPr marL="342900" indent="-342900">
              <a:buAutoNum type="arabicPeriod"/>
            </a:pPr>
            <a:r>
              <a:rPr lang="en-US" sz="1200" dirty="0" smtClean="0"/>
              <a:t>Chuck not planar </a:t>
            </a:r>
            <a:r>
              <a:rPr lang="en-US" sz="1200" dirty="0" smtClean="0">
                <a:sym typeface="Wingdings" panose="05000000000000000000" pitchFamily="2" charset="2"/>
              </a:rPr>
              <a:t> </a:t>
            </a:r>
          </a:p>
          <a:p>
            <a:pPr marL="800100" lvl="1" indent="-342900">
              <a:buFont typeface="Arial" panose="020B0604020202020204" pitchFamily="34" charset="0"/>
              <a:buChar char="•"/>
            </a:pPr>
            <a:r>
              <a:rPr lang="en-US" sz="1200" dirty="0" smtClean="0">
                <a:sym typeface="Wingdings" panose="05000000000000000000" pitchFamily="2" charset="2"/>
              </a:rPr>
              <a:t>Bad probing in the right hand side of the fan-out (source in </a:t>
            </a:r>
            <a:r>
              <a:rPr lang="en-US" sz="1200" dirty="0" err="1" smtClean="0">
                <a:sym typeface="Wingdings" panose="05000000000000000000" pitchFamily="2" charset="2"/>
              </a:rPr>
              <a:t>conf</a:t>
            </a:r>
            <a:r>
              <a:rPr lang="en-US" sz="1200" dirty="0" smtClean="0">
                <a:sym typeface="Wingdings" panose="05000000000000000000" pitchFamily="2" charset="2"/>
              </a:rPr>
              <a:t> #2) – (E/W tilt) </a:t>
            </a:r>
          </a:p>
          <a:p>
            <a:pPr marL="800100" lvl="1" indent="-342900">
              <a:buFont typeface="Arial" panose="020B0604020202020204" pitchFamily="34" charset="0"/>
              <a:buChar char="•"/>
            </a:pPr>
            <a:r>
              <a:rPr lang="en-US" sz="1200" dirty="0" smtClean="0">
                <a:sym typeface="Wingdings" panose="05000000000000000000" pitchFamily="2" charset="2"/>
              </a:rPr>
              <a:t>Bad contacts (higher contact resistance  smaller I</a:t>
            </a:r>
            <a:r>
              <a:rPr lang="en-US" sz="1200" baseline="-25000" dirty="0" smtClean="0">
                <a:sym typeface="Wingdings" panose="05000000000000000000" pitchFamily="2" charset="2"/>
              </a:rPr>
              <a:t>ds</a:t>
            </a:r>
            <a:r>
              <a:rPr lang="en-US" sz="1200" dirty="0" smtClean="0">
                <a:sym typeface="Wingdings" panose="05000000000000000000" pitchFamily="2" charset="2"/>
              </a:rPr>
              <a:t>) for higher chuck steps (N/S tilt)</a:t>
            </a:r>
          </a:p>
          <a:p>
            <a:pPr lvl="1"/>
            <a:endParaRPr lang="en-US" sz="1200" b="1" dirty="0" smtClean="0">
              <a:solidFill>
                <a:srgbClr val="FF0000"/>
              </a:solidFill>
              <a:sym typeface="Wingdings" panose="05000000000000000000" pitchFamily="2" charset="2"/>
            </a:endParaRPr>
          </a:p>
          <a:p>
            <a:pPr marL="742950" lvl="1" indent="-285750">
              <a:buFont typeface="Wingdings"/>
              <a:buChar char="à"/>
            </a:pPr>
            <a:r>
              <a:rPr lang="en-US" sz="1200" b="1" dirty="0" smtClean="0">
                <a:solidFill>
                  <a:srgbClr val="FF0000"/>
                </a:solidFill>
                <a:sym typeface="Wingdings" panose="05000000000000000000" pitchFamily="2" charset="2"/>
              </a:rPr>
              <a:t>NOW SOLVED:</a:t>
            </a:r>
            <a:endParaRPr lang="en-US" sz="1200" dirty="0" smtClean="0">
              <a:solidFill>
                <a:srgbClr val="FF0000"/>
              </a:solidFill>
              <a:sym typeface="Wingdings" panose="05000000000000000000" pitchFamily="2" charset="2"/>
            </a:endParaRPr>
          </a:p>
          <a:p>
            <a:pPr marL="1200150" lvl="2" indent="-285750">
              <a:buFont typeface="Arial" panose="020B0604020202020204" pitchFamily="34" charset="0"/>
              <a:buChar char="•"/>
            </a:pPr>
            <a:r>
              <a:rPr lang="en-US" sz="1200" dirty="0" smtClean="0">
                <a:solidFill>
                  <a:srgbClr val="FF0000"/>
                </a:solidFill>
                <a:sym typeface="Wingdings" panose="05000000000000000000" pitchFamily="2" charset="2"/>
              </a:rPr>
              <a:t>Chuck </a:t>
            </a:r>
            <a:r>
              <a:rPr lang="en-US" sz="1200" dirty="0" err="1" smtClean="0">
                <a:solidFill>
                  <a:srgbClr val="FF0000"/>
                </a:solidFill>
                <a:sym typeface="Wingdings" panose="05000000000000000000" pitchFamily="2" charset="2"/>
              </a:rPr>
              <a:t>planarized</a:t>
            </a:r>
            <a:endParaRPr lang="en-US" sz="1200" dirty="0" smtClean="0">
              <a:solidFill>
                <a:srgbClr val="FF0000"/>
              </a:solidFill>
              <a:sym typeface="Wingdings" panose="05000000000000000000" pitchFamily="2" charset="2"/>
            </a:endParaRPr>
          </a:p>
          <a:p>
            <a:pPr marL="1200150" lvl="2" indent="-285750">
              <a:buFont typeface="Arial" panose="020B0604020202020204" pitchFamily="34" charset="0"/>
              <a:buChar char="•"/>
            </a:pPr>
            <a:r>
              <a:rPr lang="en-US" sz="1200" dirty="0" smtClean="0">
                <a:solidFill>
                  <a:srgbClr val="FF0000"/>
                </a:solidFill>
                <a:sym typeface="Wingdings" panose="05000000000000000000" pitchFamily="2" charset="2"/>
              </a:rPr>
              <a:t>Use of sense line at source contact (currently possible only for </a:t>
            </a:r>
            <a:r>
              <a:rPr lang="en-US" sz="1200" dirty="0" err="1" smtClean="0">
                <a:solidFill>
                  <a:srgbClr val="FF0000"/>
                </a:solidFill>
                <a:sym typeface="Wingdings" panose="05000000000000000000" pitchFamily="2" charset="2"/>
              </a:rPr>
              <a:t>conf</a:t>
            </a:r>
            <a:r>
              <a:rPr lang="en-US" sz="1200" dirty="0" smtClean="0">
                <a:solidFill>
                  <a:srgbClr val="FF0000"/>
                </a:solidFill>
                <a:sym typeface="Wingdings" panose="05000000000000000000" pitchFamily="2" charset="2"/>
              </a:rPr>
              <a:t> #2)</a:t>
            </a:r>
          </a:p>
          <a:p>
            <a:pPr marL="1200150" lvl="2" indent="-285750">
              <a:buFont typeface="Arial" panose="020B0604020202020204" pitchFamily="34" charset="0"/>
              <a:buChar char="•"/>
            </a:pPr>
            <a:endParaRPr lang="en-US" sz="1200" b="1" dirty="0" smtClean="0">
              <a:solidFill>
                <a:srgbClr val="FF0000"/>
              </a:solidFill>
              <a:sym typeface="Wingdings" panose="05000000000000000000" pitchFamily="2" charset="2"/>
            </a:endParaRPr>
          </a:p>
          <a:p>
            <a:pPr marL="342900" indent="-342900">
              <a:buAutoNum type="arabicPeriod"/>
            </a:pPr>
            <a:endParaRPr lang="en-US" sz="1200" dirty="0" smtClean="0">
              <a:sym typeface="Wingdings" panose="05000000000000000000" pitchFamily="2" charset="2"/>
            </a:endParaRPr>
          </a:p>
          <a:p>
            <a:pPr marL="342900" indent="-342900">
              <a:buAutoNum type="arabicPeriod"/>
            </a:pPr>
            <a:r>
              <a:rPr lang="en-US" sz="1200" dirty="0" smtClean="0">
                <a:sym typeface="Wingdings" panose="05000000000000000000" pitchFamily="2" charset="2"/>
              </a:rPr>
              <a:t>Electrical failures (due to contact problem in SMU2 preamp of Keithley 4200)  </a:t>
            </a:r>
          </a:p>
          <a:p>
            <a:pPr marL="800100" lvl="1" indent="-342900">
              <a:buFont typeface="Arial" panose="020B0604020202020204" pitchFamily="34" charset="0"/>
              <a:buChar char="•"/>
            </a:pPr>
            <a:r>
              <a:rPr lang="en-US" sz="1200" dirty="0" smtClean="0">
                <a:sym typeface="Wingdings" panose="05000000000000000000" pitchFamily="2" charset="2"/>
              </a:rPr>
              <a:t>System freeze</a:t>
            </a:r>
          </a:p>
          <a:p>
            <a:pPr marL="800100" lvl="1" indent="-342900">
              <a:buFont typeface="Arial" panose="020B0604020202020204" pitchFamily="34" charset="0"/>
              <a:buChar char="•"/>
            </a:pPr>
            <a:r>
              <a:rPr lang="en-US" sz="1200" dirty="0" smtClean="0">
                <a:sym typeface="Wingdings" panose="05000000000000000000" pitchFamily="2" charset="2"/>
              </a:rPr>
              <a:t>Bad characteristics due to wrong applied voltage (AC/</a:t>
            </a:r>
            <a:r>
              <a:rPr lang="en-US" sz="1200" dirty="0" err="1" smtClean="0">
                <a:sym typeface="Wingdings" panose="05000000000000000000" pitchFamily="2" charset="2"/>
              </a:rPr>
              <a:t>conf</a:t>
            </a:r>
            <a:r>
              <a:rPr lang="en-US" sz="1200" dirty="0" smtClean="0">
                <a:sym typeface="Wingdings" panose="05000000000000000000" pitchFamily="2" charset="2"/>
              </a:rPr>
              <a:t> #1 or S/</a:t>
            </a:r>
            <a:r>
              <a:rPr lang="en-US" sz="1200" dirty="0" err="1" smtClean="0">
                <a:sym typeface="Wingdings" panose="05000000000000000000" pitchFamily="2" charset="2"/>
              </a:rPr>
              <a:t>conf</a:t>
            </a:r>
            <a:r>
              <a:rPr lang="en-US" sz="1200" dirty="0" smtClean="0">
                <a:sym typeface="Wingdings" panose="05000000000000000000" pitchFamily="2" charset="2"/>
              </a:rPr>
              <a:t> #2 – critical)</a:t>
            </a:r>
          </a:p>
          <a:p>
            <a:pPr marL="800100" lvl="1" indent="-342900">
              <a:buFont typeface="Arial" panose="020B0604020202020204" pitchFamily="34" charset="0"/>
              <a:buChar char="•"/>
            </a:pPr>
            <a:endParaRPr lang="en-US" sz="1200" dirty="0" smtClean="0">
              <a:sym typeface="Wingdings" panose="05000000000000000000" pitchFamily="2" charset="2"/>
            </a:endParaRPr>
          </a:p>
          <a:p>
            <a:pPr lvl="1"/>
            <a:r>
              <a:rPr lang="en-US" sz="1200" dirty="0" smtClean="0">
                <a:solidFill>
                  <a:srgbClr val="FF0000"/>
                </a:solidFill>
                <a:sym typeface="Wingdings" panose="05000000000000000000" pitchFamily="2" charset="2"/>
              </a:rPr>
              <a:t> Need </a:t>
            </a:r>
            <a:r>
              <a:rPr lang="en-US" sz="1200" dirty="0">
                <a:solidFill>
                  <a:srgbClr val="FF0000"/>
                </a:solidFill>
                <a:sym typeface="Wingdings" panose="05000000000000000000" pitchFamily="2" charset="2"/>
              </a:rPr>
              <a:t>investigation </a:t>
            </a:r>
            <a:r>
              <a:rPr lang="en-US" sz="1200" dirty="0" smtClean="0">
                <a:solidFill>
                  <a:srgbClr val="FF0000"/>
                </a:solidFill>
                <a:sym typeface="Wingdings" panose="05000000000000000000" pitchFamily="2" charset="2"/>
              </a:rPr>
              <a:t>– currently on hold (temporary solution: SMU2 and SMU3 swapped)</a:t>
            </a:r>
          </a:p>
          <a:p>
            <a:pPr marL="2571750" lvl="5" indent="-285750">
              <a:buFont typeface="Arial" panose="020B0604020202020204" pitchFamily="34" charset="0"/>
              <a:buChar char="•"/>
            </a:pPr>
            <a:endParaRPr lang="en-US" sz="1200" dirty="0" smtClean="0">
              <a:sym typeface="Wingdings" panose="05000000000000000000" pitchFamily="2" charset="2"/>
            </a:endParaRPr>
          </a:p>
          <a:p>
            <a:pPr lvl="5"/>
            <a:endParaRPr lang="en-US" sz="1200" dirty="0" smtClean="0">
              <a:sym typeface="Wingdings" panose="05000000000000000000" pitchFamily="2" charset="2"/>
            </a:endParaRPr>
          </a:p>
          <a:p>
            <a:pPr marL="342900" indent="-342900">
              <a:buAutoNum type="arabicPeriod"/>
            </a:pPr>
            <a:r>
              <a:rPr lang="en-US" sz="1200" dirty="0" smtClean="0">
                <a:sym typeface="Wingdings" panose="05000000000000000000" pitchFamily="2" charset="2"/>
              </a:rPr>
              <a:t>Electrical failures (in Keithley 2612)  </a:t>
            </a:r>
          </a:p>
          <a:p>
            <a:pPr marL="800100" lvl="1" indent="-342900">
              <a:buFont typeface="Arial" panose="020B0604020202020204" pitchFamily="34" charset="0"/>
              <a:buChar char="•"/>
            </a:pPr>
            <a:r>
              <a:rPr lang="en-US" sz="1200" dirty="0" smtClean="0">
                <a:sym typeface="Wingdings" panose="05000000000000000000" pitchFamily="2" charset="2"/>
              </a:rPr>
              <a:t>System freeze</a:t>
            </a:r>
          </a:p>
          <a:p>
            <a:pPr marL="800100" lvl="1" indent="-342900">
              <a:buFont typeface="Arial" panose="020B0604020202020204" pitchFamily="34" charset="0"/>
              <a:buChar char="•"/>
            </a:pPr>
            <a:endParaRPr lang="en-US" sz="1200" dirty="0" smtClean="0">
              <a:sym typeface="Wingdings" panose="05000000000000000000" pitchFamily="2" charset="2"/>
            </a:endParaRPr>
          </a:p>
          <a:p>
            <a:pPr marL="742950" lvl="1" indent="-285750">
              <a:buFont typeface="Wingdings"/>
              <a:buChar char="à"/>
            </a:pPr>
            <a:r>
              <a:rPr lang="en-US" sz="1200" dirty="0" smtClean="0">
                <a:solidFill>
                  <a:srgbClr val="FF0000"/>
                </a:solidFill>
                <a:sym typeface="Wingdings" panose="05000000000000000000" pitchFamily="2" charset="2"/>
              </a:rPr>
              <a:t>Possibly due to a timeout error in the communication between KITE (Keithley GUI) and the instruments:</a:t>
            </a:r>
          </a:p>
          <a:p>
            <a:pPr marL="1085850" lvl="2" indent="-171450">
              <a:buFont typeface="Arial" panose="020B0604020202020204" pitchFamily="34" charset="0"/>
              <a:buChar char="•"/>
            </a:pPr>
            <a:r>
              <a:rPr lang="en-US" sz="1200" dirty="0" smtClean="0">
                <a:solidFill>
                  <a:srgbClr val="FF0000"/>
                </a:solidFill>
                <a:sym typeface="Wingdings" panose="05000000000000000000" pitchFamily="2" charset="2"/>
              </a:rPr>
              <a:t>Software upgrade seems to solve the problem via the introduction of time delays (or settling time) and keeping the SMUs in the ON state for the whole duration of the measurement </a:t>
            </a:r>
            <a:r>
              <a:rPr lang="en-US" sz="1200" dirty="0">
                <a:solidFill>
                  <a:srgbClr val="FF0000"/>
                </a:solidFill>
                <a:sym typeface="Wingdings" panose="05000000000000000000" pitchFamily="2" charset="2"/>
              </a:rPr>
              <a:t>(</a:t>
            </a:r>
            <a:r>
              <a:rPr lang="en-US" sz="1200" b="1" dirty="0">
                <a:solidFill>
                  <a:srgbClr val="FF0000"/>
                </a:solidFill>
                <a:sym typeface="Wingdings" panose="05000000000000000000" pitchFamily="2" charset="2"/>
              </a:rPr>
              <a:t>under </a:t>
            </a:r>
            <a:r>
              <a:rPr lang="en-US" sz="1200" b="1" dirty="0" smtClean="0">
                <a:solidFill>
                  <a:srgbClr val="FF0000"/>
                </a:solidFill>
                <a:sym typeface="Wingdings" panose="05000000000000000000" pitchFamily="2" charset="2"/>
              </a:rPr>
              <a:t>investigation!</a:t>
            </a:r>
            <a:r>
              <a:rPr lang="en-US" sz="1200" dirty="0" smtClean="0">
                <a:solidFill>
                  <a:srgbClr val="FF0000"/>
                </a:solidFill>
                <a:sym typeface="Wingdings" panose="05000000000000000000" pitchFamily="2" charset="2"/>
              </a:rPr>
              <a:t>)</a:t>
            </a:r>
          </a:p>
          <a:p>
            <a:pPr lvl="5"/>
            <a:endParaRPr lang="en-US" sz="1200" dirty="0" smtClean="0">
              <a:sym typeface="Wingdings" panose="05000000000000000000" pitchFamily="2" charset="2"/>
            </a:endParaRPr>
          </a:p>
          <a:p>
            <a:pPr lvl="5"/>
            <a:endParaRPr lang="en-US" sz="1200" dirty="0" smtClean="0">
              <a:sym typeface="Wingdings" panose="05000000000000000000" pitchFamily="2" charset="2"/>
            </a:endParaRPr>
          </a:p>
          <a:p>
            <a:pPr marL="342900" indent="-342900">
              <a:buAutoNum type="arabicPeriod"/>
            </a:pPr>
            <a:r>
              <a:rPr lang="en-US" sz="1200" dirty="0" smtClean="0">
                <a:sym typeface="Wingdings" panose="05000000000000000000" pitchFamily="2" charset="2"/>
              </a:rPr>
              <a:t>Software failures (</a:t>
            </a:r>
            <a:r>
              <a:rPr lang="en-US" sz="1200" b="1" dirty="0" smtClean="0">
                <a:solidFill>
                  <a:srgbClr val="FF0000"/>
                </a:solidFill>
                <a:sym typeface="Wingdings" panose="05000000000000000000" pitchFamily="2" charset="2"/>
              </a:rPr>
              <a:t>fully understood</a:t>
            </a:r>
            <a:r>
              <a:rPr lang="en-US" sz="1200" dirty="0" smtClean="0">
                <a:sym typeface="Wingdings" panose="05000000000000000000" pitchFamily="2" charset="2"/>
              </a:rPr>
              <a:t>)  </a:t>
            </a:r>
          </a:p>
          <a:p>
            <a:pPr marL="800100" lvl="1" indent="-342900">
              <a:buFont typeface="Arial" panose="020B0604020202020204" pitchFamily="34" charset="0"/>
              <a:buChar char="•"/>
            </a:pPr>
            <a:r>
              <a:rPr lang="en-US" sz="1200" dirty="0" smtClean="0">
                <a:sym typeface="Wingdings" panose="05000000000000000000" pitchFamily="2" charset="2"/>
              </a:rPr>
              <a:t>KITE (DAQ software) crash</a:t>
            </a:r>
          </a:p>
          <a:p>
            <a:pPr marL="800100" lvl="1" indent="-342900">
              <a:buFont typeface="Arial" panose="020B0604020202020204" pitchFamily="34" charset="0"/>
              <a:buChar char="•"/>
            </a:pPr>
            <a:r>
              <a:rPr lang="en-US" sz="1200" dirty="0" smtClean="0">
                <a:sym typeface="Wingdings" panose="05000000000000000000" pitchFamily="2" charset="2"/>
              </a:rPr>
              <a:t>System freeze if data folder remotely accessed</a:t>
            </a:r>
          </a:p>
        </p:txBody>
      </p:sp>
    </p:spTree>
    <p:extLst>
      <p:ext uri="{BB962C8B-B14F-4D97-AF65-F5344CB8AC3E}">
        <p14:creationId xmlns:p14="http://schemas.microsoft.com/office/powerpoint/2010/main" val="2528128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4"/>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31</a:t>
            </a:fld>
            <a:endParaRPr lang="en-US"/>
          </a:p>
        </p:txBody>
      </p:sp>
      <p:pic>
        <p:nvPicPr>
          <p:cNvPr id="42" name="Picture 41"/>
          <p:cNvPicPr>
            <a:picLocks noChangeAspect="1"/>
          </p:cNvPicPr>
          <p:nvPr/>
        </p:nvPicPr>
        <p:blipFill>
          <a:blip r:embed="rId6"/>
          <a:stretch>
            <a:fillRect/>
          </a:stretch>
        </p:blipFill>
        <p:spPr>
          <a:xfrm>
            <a:off x="385762" y="118265"/>
            <a:ext cx="792163" cy="759497"/>
          </a:xfrm>
          <a:prstGeom prst="rect">
            <a:avLst/>
          </a:prstGeom>
        </p:spPr>
      </p:pic>
      <p:sp>
        <p:nvSpPr>
          <p:cNvPr id="43" name="Title 1"/>
          <p:cNvSpPr>
            <a:spLocks noGrp="1"/>
          </p:cNvSpPr>
          <p:nvPr>
            <p:ph type="title"/>
          </p:nvPr>
        </p:nvSpPr>
        <p:spPr>
          <a:xfrm>
            <a:off x="658091" y="204153"/>
            <a:ext cx="7308273" cy="609600"/>
          </a:xfrm>
        </p:spPr>
        <p:txBody>
          <a:bodyPr/>
          <a:lstStyle/>
          <a:p>
            <a:r>
              <a:rPr lang="en-US" sz="2400" dirty="0" smtClean="0"/>
              <a:t>Yield considerations of the metal system</a:t>
            </a:r>
          </a:p>
        </p:txBody>
      </p:sp>
      <p:sp>
        <p:nvSpPr>
          <p:cNvPr id="2" name="TextBox 1"/>
          <p:cNvSpPr txBox="1"/>
          <p:nvPr/>
        </p:nvSpPr>
        <p:spPr>
          <a:xfrm>
            <a:off x="4146369" y="3887866"/>
            <a:ext cx="4012211" cy="2462213"/>
          </a:xfrm>
          <a:prstGeom prst="rect">
            <a:avLst/>
          </a:prstGeom>
          <a:noFill/>
        </p:spPr>
        <p:txBody>
          <a:bodyPr wrap="square" rtlCol="0">
            <a:spAutoFit/>
          </a:bodyPr>
          <a:lstStyle/>
          <a:p>
            <a:r>
              <a:rPr lang="de-DE" u="sng" dirty="0" smtClean="0"/>
              <a:t>Rainer</a:t>
            </a:r>
            <a:r>
              <a:rPr lang="en-US" u="sng" dirty="0" smtClean="0"/>
              <a:t>’s criteria </a:t>
            </a:r>
            <a:r>
              <a:rPr lang="en-US" dirty="0" smtClean="0"/>
              <a:t>for yield calculation:</a:t>
            </a:r>
          </a:p>
          <a:p>
            <a:endParaRPr lang="en-US" dirty="0" smtClean="0"/>
          </a:p>
          <a:p>
            <a:r>
              <a:rPr lang="en-US" dirty="0" smtClean="0"/>
              <a:t>0: no faults</a:t>
            </a:r>
          </a:p>
          <a:p>
            <a:r>
              <a:rPr lang="en-US" dirty="0" smtClean="0"/>
              <a:t>1: pixel or column* (drain line) level faults</a:t>
            </a:r>
          </a:p>
          <a:p>
            <a:r>
              <a:rPr lang="en-US" dirty="0" smtClean="0"/>
              <a:t>2: row level faults</a:t>
            </a:r>
          </a:p>
          <a:p>
            <a:r>
              <a:rPr lang="en-US" dirty="0" smtClean="0"/>
              <a:t>3: high impact faults</a:t>
            </a:r>
          </a:p>
          <a:p>
            <a:r>
              <a:rPr lang="en-US" dirty="0" smtClean="0"/>
              <a:t>4: lethal faults </a:t>
            </a:r>
          </a:p>
          <a:p>
            <a:r>
              <a:rPr lang="en-US" dirty="0" smtClean="0"/>
              <a:t>5: to be clarified</a:t>
            </a:r>
          </a:p>
          <a:p>
            <a:endParaRPr lang="en-US" dirty="0"/>
          </a:p>
          <a:p>
            <a:r>
              <a:rPr lang="en-US" dirty="0" smtClean="0"/>
              <a:t>* Column level faults in Al2 can be repaired by rework (</a:t>
            </a:r>
            <a:r>
              <a:rPr lang="en-US" dirty="0" smtClean="0">
                <a:solidFill>
                  <a:srgbClr val="FF0000"/>
                </a:solidFill>
              </a:rPr>
              <a:t>grade 1 </a:t>
            </a:r>
            <a:r>
              <a:rPr lang="en-US" dirty="0" smtClean="0">
                <a:solidFill>
                  <a:srgbClr val="FF0000"/>
                </a:solidFill>
                <a:sym typeface="Wingdings" panose="05000000000000000000" pitchFamily="2" charset="2"/>
              </a:rPr>
              <a:t> 0</a:t>
            </a:r>
            <a:r>
              <a:rPr lang="en-US" dirty="0" smtClean="0"/>
              <a:t>).</a:t>
            </a:r>
          </a:p>
        </p:txBody>
      </p:sp>
      <p:graphicFrame>
        <p:nvGraphicFramePr>
          <p:cNvPr id="3" name="Table 2"/>
          <p:cNvGraphicFramePr>
            <a:graphicFrameLocks noGrp="1"/>
          </p:cNvGraphicFramePr>
          <p:nvPr>
            <p:extLst>
              <p:ext uri="{D42A27DB-BD31-4B8C-83A1-F6EECF244321}">
                <p14:modId xmlns:p14="http://schemas.microsoft.com/office/powerpoint/2010/main" val="635181808"/>
              </p:ext>
            </p:extLst>
          </p:nvPr>
        </p:nvGraphicFramePr>
        <p:xfrm>
          <a:off x="929640" y="3847622"/>
          <a:ext cx="2834640" cy="2529840"/>
        </p:xfrm>
        <a:graphic>
          <a:graphicData uri="http://schemas.openxmlformats.org/drawingml/2006/table">
            <a:tbl>
              <a:tblPr firstRow="1" bandRow="1">
                <a:tableStyleId>{5C22544A-7EE6-4342-B048-85BDC9FD1C3A}</a:tableStyleId>
              </a:tblPr>
              <a:tblGrid>
                <a:gridCol w="708660"/>
                <a:gridCol w="708660"/>
                <a:gridCol w="708660"/>
                <a:gridCol w="708660"/>
              </a:tblGrid>
              <a:tr h="283839">
                <a:tc gridSpan="4">
                  <a:txBody>
                    <a:bodyPr/>
                    <a:lstStyle/>
                    <a:p>
                      <a:pPr algn="ctr"/>
                      <a:r>
                        <a:rPr lang="en-US" sz="1600" dirty="0" smtClean="0"/>
                        <a:t>Rainer’s Yield Criteria</a:t>
                      </a:r>
                      <a:endParaRPr lang="en-US" sz="1600" dirty="0"/>
                    </a:p>
                  </a:txBody>
                  <a:tcPr>
                    <a:solidFill>
                      <a:schemeClr val="accent1">
                        <a:lumMod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09643">
                <a:tc>
                  <a:txBody>
                    <a:bodyPr/>
                    <a:lstStyle/>
                    <a:p>
                      <a:pPr algn="ctr"/>
                      <a:endParaRPr lang="en-US" dirty="0"/>
                    </a:p>
                  </a:txBody>
                  <a:tcPr anchor="ctr">
                    <a:solidFill>
                      <a:schemeClr val="accent5">
                        <a:lumMod val="75000"/>
                      </a:schemeClr>
                    </a:solidFill>
                  </a:tcPr>
                </a:tc>
                <a:tc>
                  <a:txBody>
                    <a:bodyPr/>
                    <a:lstStyle/>
                    <a:p>
                      <a:pPr algn="ctr"/>
                      <a:r>
                        <a:rPr lang="en-US" sz="1400" b="1" dirty="0" smtClean="0"/>
                        <a:t>W30</a:t>
                      </a:r>
                      <a:endParaRPr lang="en-US" sz="1400" b="1" dirty="0"/>
                    </a:p>
                  </a:txBody>
                  <a:tcPr anchor="ctr">
                    <a:solidFill>
                      <a:schemeClr val="accent5">
                        <a:lumMod val="75000"/>
                      </a:schemeClr>
                    </a:solidFill>
                  </a:tcPr>
                </a:tc>
                <a:tc>
                  <a:txBody>
                    <a:bodyPr/>
                    <a:lstStyle/>
                    <a:p>
                      <a:pPr algn="ctr"/>
                      <a:r>
                        <a:rPr lang="en-US" sz="1400" b="1" dirty="0" smtClean="0"/>
                        <a:t>W35</a:t>
                      </a:r>
                      <a:endParaRPr lang="en-US" sz="1400" b="1" dirty="0"/>
                    </a:p>
                  </a:txBody>
                  <a:tcPr anchor="ctr">
                    <a:solidFill>
                      <a:schemeClr val="accent5">
                        <a:lumMod val="75000"/>
                      </a:schemeClr>
                    </a:solidFill>
                  </a:tcPr>
                </a:tc>
                <a:tc>
                  <a:txBody>
                    <a:bodyPr/>
                    <a:lstStyle/>
                    <a:p>
                      <a:pPr algn="ctr"/>
                      <a:r>
                        <a:rPr lang="en-US" sz="1400" b="1" dirty="0" smtClean="0"/>
                        <a:t>W36</a:t>
                      </a:r>
                      <a:endParaRPr lang="en-US" sz="1400" b="1" dirty="0"/>
                    </a:p>
                  </a:txBody>
                  <a:tcPr anchor="ctr">
                    <a:solidFill>
                      <a:schemeClr val="accent5">
                        <a:lumMod val="75000"/>
                      </a:schemeClr>
                    </a:solidFill>
                  </a:tcPr>
                </a:tc>
              </a:tr>
              <a:tr h="258036">
                <a:tc>
                  <a:txBody>
                    <a:bodyPr/>
                    <a:lstStyle/>
                    <a:p>
                      <a:pPr algn="ctr"/>
                      <a:r>
                        <a:rPr lang="en-US" sz="1400" b="1" dirty="0" smtClean="0"/>
                        <a:t>IF</a:t>
                      </a:r>
                      <a:endParaRPr lang="en-US" sz="1400" b="1" dirty="0"/>
                    </a:p>
                  </a:txBody>
                  <a:tcPr anchor="ctr"/>
                </a:tc>
                <a:tc>
                  <a:txBody>
                    <a:bodyPr/>
                    <a:lstStyle/>
                    <a:p>
                      <a:pPr algn="ctr"/>
                      <a:r>
                        <a:rPr lang="en-US" sz="1400" dirty="0" smtClean="0"/>
                        <a:t>3</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r>
              <a:tr h="258036">
                <a:tc>
                  <a:txBody>
                    <a:bodyPr/>
                    <a:lstStyle/>
                    <a:p>
                      <a:pPr algn="ctr"/>
                      <a:r>
                        <a:rPr lang="en-US" sz="1400" b="1" dirty="0" smtClean="0"/>
                        <a:t>OF1</a:t>
                      </a:r>
                      <a:endParaRPr lang="en-US" sz="1400" b="1"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r>
              <a:tr h="258036">
                <a:tc>
                  <a:txBody>
                    <a:bodyPr/>
                    <a:lstStyle/>
                    <a:p>
                      <a:pPr algn="ctr"/>
                      <a:r>
                        <a:rPr lang="en-US" sz="1400" b="1" dirty="0" smtClean="0"/>
                        <a:t>OF2</a:t>
                      </a:r>
                      <a:endParaRPr lang="en-US" sz="1400" b="1"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r>
              <a:tr h="258036">
                <a:tc>
                  <a:txBody>
                    <a:bodyPr/>
                    <a:lstStyle/>
                    <a:p>
                      <a:pPr algn="ctr"/>
                      <a:r>
                        <a:rPr lang="en-US" sz="1400" b="1" dirty="0" smtClean="0"/>
                        <a:t>OB1</a:t>
                      </a:r>
                      <a:endParaRPr lang="en-US" sz="1400" b="1" dirty="0"/>
                    </a:p>
                  </a:txBody>
                  <a:tcPr anchor="ctr"/>
                </a:tc>
                <a:tc>
                  <a:txBody>
                    <a:bodyPr/>
                    <a:lstStyle/>
                    <a:p>
                      <a:pPr algn="ctr"/>
                      <a:r>
                        <a:rPr lang="en-US" sz="1400" dirty="0" smtClean="0"/>
                        <a:t>1</a:t>
                      </a:r>
                      <a:endParaRPr lang="en-US" sz="1400" dirty="0"/>
                    </a:p>
                  </a:txBody>
                  <a:tcPr anchor="ctr"/>
                </a:tc>
                <a:tc>
                  <a:txBody>
                    <a:bodyPr/>
                    <a:lstStyle/>
                    <a:p>
                      <a:pPr algn="ctr"/>
                      <a:r>
                        <a:rPr lang="en-US" sz="1400" dirty="0" smtClean="0"/>
                        <a:t>1</a:t>
                      </a:r>
                      <a:endParaRPr lang="en-US" sz="1400" dirty="0"/>
                    </a:p>
                  </a:txBody>
                  <a:tcPr anchor="ctr"/>
                </a:tc>
                <a:tc>
                  <a:txBody>
                    <a:bodyPr/>
                    <a:lstStyle/>
                    <a:p>
                      <a:pPr algn="ctr"/>
                      <a:r>
                        <a:rPr lang="en-US" sz="1400" dirty="0" smtClean="0"/>
                        <a:t>0</a:t>
                      </a:r>
                      <a:endParaRPr lang="en-US" sz="1400" dirty="0"/>
                    </a:p>
                  </a:txBody>
                  <a:tcPr anchor="ctr"/>
                </a:tc>
              </a:tr>
              <a:tr h="258036">
                <a:tc>
                  <a:txBody>
                    <a:bodyPr/>
                    <a:lstStyle/>
                    <a:p>
                      <a:pPr algn="ctr"/>
                      <a:r>
                        <a:rPr lang="en-US" sz="1400" b="1" dirty="0" smtClean="0"/>
                        <a:t>OB2</a:t>
                      </a:r>
                      <a:endParaRPr lang="en-US" sz="1400" b="1" dirty="0"/>
                    </a:p>
                  </a:txBody>
                  <a:tcPr anchor="ctr"/>
                </a:tc>
                <a:tc>
                  <a:txBody>
                    <a:bodyPr/>
                    <a:lstStyle/>
                    <a:p>
                      <a:pPr algn="ctr"/>
                      <a:r>
                        <a:rPr lang="en-US" sz="1400" dirty="0" smtClean="0"/>
                        <a:t>1</a:t>
                      </a:r>
                      <a:endParaRPr lang="en-US" sz="1400" dirty="0"/>
                    </a:p>
                  </a:txBody>
                  <a:tcPr anchor="ctr"/>
                </a:tc>
                <a:tc>
                  <a:txBody>
                    <a:bodyPr/>
                    <a:lstStyle/>
                    <a:p>
                      <a:pPr algn="ctr"/>
                      <a:r>
                        <a:rPr lang="de-DE" sz="1400" dirty="0" smtClean="0"/>
                        <a:t>5</a:t>
                      </a:r>
                      <a:endParaRPr lang="en-US" sz="1400" dirty="0"/>
                    </a:p>
                  </a:txBody>
                  <a:tcPr anchor="ctr"/>
                </a:tc>
                <a:tc>
                  <a:txBody>
                    <a:bodyPr/>
                    <a:lstStyle/>
                    <a:p>
                      <a:pPr algn="ctr"/>
                      <a:r>
                        <a:rPr lang="en-US" sz="1400" dirty="0" smtClean="0"/>
                        <a:t>1</a:t>
                      </a:r>
                      <a:endParaRPr lang="en-US" sz="1400" dirty="0"/>
                    </a:p>
                  </a:txBody>
                  <a:tcPr anchor="ctr"/>
                </a:tc>
              </a:tr>
              <a:tr h="258036">
                <a:tc>
                  <a:txBody>
                    <a:bodyPr/>
                    <a:lstStyle/>
                    <a:p>
                      <a:pPr algn="ctr"/>
                      <a:r>
                        <a:rPr lang="en-US" sz="1400" b="1" dirty="0" smtClean="0"/>
                        <a:t>IB</a:t>
                      </a:r>
                      <a:endParaRPr lang="en-US" sz="1400" b="1" dirty="0"/>
                    </a:p>
                  </a:txBody>
                  <a:tcPr anchor="ctr"/>
                </a:tc>
                <a:tc>
                  <a:txBody>
                    <a:bodyPr/>
                    <a:lstStyle/>
                    <a:p>
                      <a:pPr algn="ctr"/>
                      <a:r>
                        <a:rPr lang="en-US" sz="1400" dirty="0" smtClean="0"/>
                        <a:t>0</a:t>
                      </a:r>
                      <a:endParaRPr lang="en-US" sz="1400" dirty="0"/>
                    </a:p>
                  </a:txBody>
                  <a:tcPr anchor="ctr"/>
                </a:tc>
                <a:tc>
                  <a:txBody>
                    <a:bodyPr/>
                    <a:lstStyle/>
                    <a:p>
                      <a:pPr algn="ctr"/>
                      <a:r>
                        <a:rPr lang="en-US" sz="1400" b="1" dirty="0" smtClean="0">
                          <a:solidFill>
                            <a:srgbClr val="FF0000"/>
                          </a:solidFill>
                        </a:rPr>
                        <a:t>4</a:t>
                      </a:r>
                      <a:endParaRPr lang="en-US" sz="1400" b="1" dirty="0">
                        <a:solidFill>
                          <a:srgbClr val="FF0000"/>
                        </a:solidFill>
                      </a:endParaRPr>
                    </a:p>
                  </a:txBody>
                  <a:tcPr anchor="ctr"/>
                </a:tc>
                <a:tc>
                  <a:txBody>
                    <a:bodyPr/>
                    <a:lstStyle/>
                    <a:p>
                      <a:pPr algn="ctr"/>
                      <a:r>
                        <a:rPr lang="en-US" sz="1400" dirty="0" smtClean="0"/>
                        <a:t>0</a:t>
                      </a:r>
                      <a:endParaRPr lang="en-US" sz="1400" dirty="0"/>
                    </a:p>
                  </a:txBody>
                  <a:tcPr anchor="ct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27773367"/>
              </p:ext>
            </p:extLst>
          </p:nvPr>
        </p:nvGraphicFramePr>
        <p:xfrm>
          <a:off x="937260" y="1096324"/>
          <a:ext cx="2834640" cy="2529840"/>
        </p:xfrm>
        <a:graphic>
          <a:graphicData uri="http://schemas.openxmlformats.org/drawingml/2006/table">
            <a:tbl>
              <a:tblPr firstRow="1" bandRow="1">
                <a:tableStyleId>{5C22544A-7EE6-4342-B048-85BDC9FD1C3A}</a:tableStyleId>
              </a:tblPr>
              <a:tblGrid>
                <a:gridCol w="708660"/>
                <a:gridCol w="708660"/>
                <a:gridCol w="708660"/>
                <a:gridCol w="708660"/>
              </a:tblGrid>
              <a:tr h="283839">
                <a:tc gridSpan="4">
                  <a:txBody>
                    <a:bodyPr/>
                    <a:lstStyle/>
                    <a:p>
                      <a:pPr algn="ctr"/>
                      <a:r>
                        <a:rPr lang="en-US" sz="1600" dirty="0" smtClean="0"/>
                        <a:t>Yield</a:t>
                      </a:r>
                      <a:r>
                        <a:rPr lang="en-US" sz="1600" baseline="0" dirty="0" smtClean="0"/>
                        <a:t> (%)</a:t>
                      </a:r>
                      <a:endParaRPr lang="en-US" sz="1600" dirty="0"/>
                    </a:p>
                  </a:txBody>
                  <a:tcPr>
                    <a:solidFill>
                      <a:schemeClr val="accent1">
                        <a:lumMod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09643">
                <a:tc>
                  <a:txBody>
                    <a:bodyPr/>
                    <a:lstStyle/>
                    <a:p>
                      <a:pPr algn="ctr"/>
                      <a:endParaRPr lang="en-US" dirty="0"/>
                    </a:p>
                  </a:txBody>
                  <a:tcPr anchor="ctr">
                    <a:solidFill>
                      <a:schemeClr val="accent5">
                        <a:lumMod val="75000"/>
                      </a:schemeClr>
                    </a:solidFill>
                  </a:tcPr>
                </a:tc>
                <a:tc>
                  <a:txBody>
                    <a:bodyPr/>
                    <a:lstStyle/>
                    <a:p>
                      <a:pPr algn="ctr"/>
                      <a:r>
                        <a:rPr lang="en-US" sz="1400" b="1" dirty="0" smtClean="0"/>
                        <a:t>W30</a:t>
                      </a:r>
                      <a:endParaRPr lang="en-US" sz="1400" b="1" dirty="0"/>
                    </a:p>
                  </a:txBody>
                  <a:tcPr anchor="ctr">
                    <a:solidFill>
                      <a:schemeClr val="accent5">
                        <a:lumMod val="75000"/>
                      </a:schemeClr>
                    </a:solidFill>
                  </a:tcPr>
                </a:tc>
                <a:tc>
                  <a:txBody>
                    <a:bodyPr/>
                    <a:lstStyle/>
                    <a:p>
                      <a:pPr algn="ctr"/>
                      <a:r>
                        <a:rPr lang="en-US" sz="1400" b="1" dirty="0" smtClean="0"/>
                        <a:t>W35</a:t>
                      </a:r>
                      <a:endParaRPr lang="en-US" sz="1400" b="1" dirty="0"/>
                    </a:p>
                  </a:txBody>
                  <a:tcPr anchor="ctr">
                    <a:solidFill>
                      <a:schemeClr val="accent5">
                        <a:lumMod val="75000"/>
                      </a:schemeClr>
                    </a:solidFill>
                  </a:tcPr>
                </a:tc>
                <a:tc>
                  <a:txBody>
                    <a:bodyPr/>
                    <a:lstStyle/>
                    <a:p>
                      <a:pPr algn="ctr"/>
                      <a:r>
                        <a:rPr lang="en-US" sz="1400" b="1" dirty="0" smtClean="0"/>
                        <a:t>W36</a:t>
                      </a:r>
                      <a:endParaRPr lang="en-US" sz="1400" b="1" dirty="0"/>
                    </a:p>
                  </a:txBody>
                  <a:tcPr anchor="ctr">
                    <a:solidFill>
                      <a:schemeClr val="accent5">
                        <a:lumMod val="75000"/>
                      </a:schemeClr>
                    </a:solidFill>
                  </a:tcPr>
                </a:tc>
              </a:tr>
              <a:tr h="258036">
                <a:tc>
                  <a:txBody>
                    <a:bodyPr/>
                    <a:lstStyle/>
                    <a:p>
                      <a:pPr algn="ctr"/>
                      <a:r>
                        <a:rPr lang="en-US" sz="1400" b="1" dirty="0" smtClean="0"/>
                        <a:t>IF</a:t>
                      </a:r>
                      <a:endParaRPr lang="en-US" sz="1400" b="1" dirty="0"/>
                    </a:p>
                  </a:txBody>
                  <a:tcPr anchor="ctr"/>
                </a:tc>
                <a:tc>
                  <a:txBody>
                    <a:bodyPr/>
                    <a:lstStyle/>
                    <a:p>
                      <a:pPr algn="ctr"/>
                      <a:r>
                        <a:rPr lang="en-US" sz="1400" dirty="0" smtClean="0"/>
                        <a:t>75.0</a:t>
                      </a:r>
                      <a:endParaRPr lang="en-US" sz="1400" dirty="0"/>
                    </a:p>
                  </a:txBody>
                  <a:tcPr anchor="ctr"/>
                </a:tc>
                <a:tc>
                  <a:txBody>
                    <a:bodyPr/>
                    <a:lstStyle/>
                    <a:p>
                      <a:pPr algn="ctr"/>
                      <a:r>
                        <a:rPr lang="en-US" sz="1400" dirty="0" smtClean="0"/>
                        <a:t>100.0</a:t>
                      </a:r>
                      <a:endParaRPr lang="en-US" sz="1400" dirty="0"/>
                    </a:p>
                  </a:txBody>
                  <a:tcPr anchor="ctr"/>
                </a:tc>
                <a:tc>
                  <a:txBody>
                    <a:bodyPr/>
                    <a:lstStyle/>
                    <a:p>
                      <a:pPr algn="ctr"/>
                      <a:r>
                        <a:rPr lang="en-US" sz="1400" dirty="0" smtClean="0"/>
                        <a:t>100.0</a:t>
                      </a:r>
                      <a:endParaRPr lang="en-US" sz="1400" dirty="0"/>
                    </a:p>
                  </a:txBody>
                  <a:tcPr anchor="ctr"/>
                </a:tc>
              </a:tr>
              <a:tr h="258036">
                <a:tc>
                  <a:txBody>
                    <a:bodyPr/>
                    <a:lstStyle/>
                    <a:p>
                      <a:pPr algn="ctr"/>
                      <a:r>
                        <a:rPr lang="en-US" sz="1400" b="1" dirty="0" smtClean="0"/>
                        <a:t>OF1</a:t>
                      </a:r>
                      <a:endParaRPr lang="en-US" sz="1400" b="1" dirty="0"/>
                    </a:p>
                  </a:txBody>
                  <a:tcPr anchor="ctr"/>
                </a:tc>
                <a:tc>
                  <a:txBody>
                    <a:bodyPr/>
                    <a:lstStyle/>
                    <a:p>
                      <a:pPr algn="ctr"/>
                      <a:r>
                        <a:rPr lang="en-US" sz="1400" dirty="0" smtClean="0"/>
                        <a:t>100.0</a:t>
                      </a:r>
                      <a:endParaRPr lang="en-US" sz="1400" dirty="0"/>
                    </a:p>
                  </a:txBody>
                  <a:tcPr anchor="ctr"/>
                </a:tc>
                <a:tc>
                  <a:txBody>
                    <a:bodyPr/>
                    <a:lstStyle/>
                    <a:p>
                      <a:pPr algn="ctr"/>
                      <a:r>
                        <a:rPr lang="en-US" sz="1400" dirty="0" smtClean="0"/>
                        <a:t>100.0</a:t>
                      </a:r>
                      <a:endParaRPr lang="en-US" sz="1400" dirty="0"/>
                    </a:p>
                  </a:txBody>
                  <a:tcPr anchor="ctr"/>
                </a:tc>
                <a:tc>
                  <a:txBody>
                    <a:bodyPr/>
                    <a:lstStyle/>
                    <a:p>
                      <a:pPr algn="ctr"/>
                      <a:r>
                        <a:rPr lang="en-US" sz="1400" dirty="0" smtClean="0"/>
                        <a:t>100.0</a:t>
                      </a:r>
                      <a:endParaRPr lang="en-US" sz="1400" dirty="0"/>
                    </a:p>
                  </a:txBody>
                  <a:tcPr anchor="ctr"/>
                </a:tc>
              </a:tr>
              <a:tr h="258036">
                <a:tc>
                  <a:txBody>
                    <a:bodyPr/>
                    <a:lstStyle/>
                    <a:p>
                      <a:pPr algn="ctr"/>
                      <a:r>
                        <a:rPr lang="en-US" sz="1400" b="1" dirty="0" smtClean="0"/>
                        <a:t>OF2</a:t>
                      </a:r>
                      <a:endParaRPr lang="en-US" sz="1400" b="1" dirty="0"/>
                    </a:p>
                  </a:txBody>
                  <a:tcPr anchor="ctr"/>
                </a:tc>
                <a:tc>
                  <a:txBody>
                    <a:bodyPr/>
                    <a:lstStyle/>
                    <a:p>
                      <a:pPr algn="ctr"/>
                      <a:r>
                        <a:rPr lang="en-US" sz="1400" dirty="0" smtClean="0"/>
                        <a:t>100.0</a:t>
                      </a:r>
                      <a:endParaRPr lang="en-US" sz="1400" dirty="0"/>
                    </a:p>
                  </a:txBody>
                  <a:tcPr anchor="ctr"/>
                </a:tc>
                <a:tc>
                  <a:txBody>
                    <a:bodyPr/>
                    <a:lstStyle/>
                    <a:p>
                      <a:pPr algn="ctr"/>
                      <a:r>
                        <a:rPr lang="en-US" sz="1400" dirty="0" smtClean="0"/>
                        <a:t>100.0</a:t>
                      </a:r>
                      <a:endParaRPr lang="en-US" sz="1400" dirty="0"/>
                    </a:p>
                  </a:txBody>
                  <a:tcPr anchor="ctr"/>
                </a:tc>
                <a:tc>
                  <a:txBody>
                    <a:bodyPr/>
                    <a:lstStyle/>
                    <a:p>
                      <a:pPr algn="ctr"/>
                      <a:r>
                        <a:rPr lang="en-US" sz="1400" dirty="0" smtClean="0"/>
                        <a:t>100.0</a:t>
                      </a:r>
                      <a:endParaRPr lang="en-US" sz="1400" dirty="0"/>
                    </a:p>
                  </a:txBody>
                  <a:tcPr anchor="ctr"/>
                </a:tc>
              </a:tr>
              <a:tr h="258036">
                <a:tc>
                  <a:txBody>
                    <a:bodyPr/>
                    <a:lstStyle/>
                    <a:p>
                      <a:pPr algn="ctr"/>
                      <a:r>
                        <a:rPr lang="en-US" sz="1400" b="1" dirty="0" smtClean="0"/>
                        <a:t>OB1</a:t>
                      </a:r>
                      <a:endParaRPr lang="en-US" sz="1400" b="1" dirty="0"/>
                    </a:p>
                  </a:txBody>
                  <a:tcPr anchor="ctr"/>
                </a:tc>
                <a:tc>
                  <a:txBody>
                    <a:bodyPr/>
                    <a:lstStyle/>
                    <a:p>
                      <a:pPr algn="ctr"/>
                      <a:r>
                        <a:rPr lang="en-US" sz="1400" dirty="0" smtClean="0"/>
                        <a:t>99.8</a:t>
                      </a:r>
                      <a:endParaRPr lang="en-US" sz="1400" dirty="0"/>
                    </a:p>
                  </a:txBody>
                  <a:tcPr anchor="ctr"/>
                </a:tc>
                <a:tc>
                  <a:txBody>
                    <a:bodyPr/>
                    <a:lstStyle/>
                    <a:p>
                      <a:pPr algn="ctr"/>
                      <a:r>
                        <a:rPr lang="en-US" sz="1400" dirty="0" smtClean="0"/>
                        <a:t>99.4</a:t>
                      </a:r>
                      <a:endParaRPr lang="en-US" sz="1400" dirty="0"/>
                    </a:p>
                  </a:txBody>
                  <a:tcPr anchor="ctr"/>
                </a:tc>
                <a:tc>
                  <a:txBody>
                    <a:bodyPr/>
                    <a:lstStyle/>
                    <a:p>
                      <a:pPr algn="ctr"/>
                      <a:r>
                        <a:rPr lang="en-US" sz="1400" dirty="0" smtClean="0"/>
                        <a:t>100.0</a:t>
                      </a:r>
                      <a:endParaRPr lang="en-US" sz="1400" dirty="0"/>
                    </a:p>
                  </a:txBody>
                  <a:tcPr anchor="ctr"/>
                </a:tc>
              </a:tr>
              <a:tr h="258036">
                <a:tc>
                  <a:txBody>
                    <a:bodyPr/>
                    <a:lstStyle/>
                    <a:p>
                      <a:pPr algn="ctr"/>
                      <a:r>
                        <a:rPr lang="en-US" sz="1400" b="1" dirty="0" smtClean="0"/>
                        <a:t>OB2</a:t>
                      </a:r>
                      <a:endParaRPr lang="en-US" sz="1400" b="1" dirty="0"/>
                    </a:p>
                  </a:txBody>
                  <a:tcPr anchor="ctr"/>
                </a:tc>
                <a:tc>
                  <a:txBody>
                    <a:bodyPr/>
                    <a:lstStyle/>
                    <a:p>
                      <a:pPr algn="ctr"/>
                      <a:r>
                        <a:rPr lang="en-US" sz="1400" dirty="0" smtClean="0"/>
                        <a:t>99.6</a:t>
                      </a:r>
                      <a:endParaRPr lang="en-US" sz="1400" dirty="0"/>
                    </a:p>
                  </a:txBody>
                  <a:tcPr anchor="ctr"/>
                </a:tc>
                <a:tc>
                  <a:txBody>
                    <a:bodyPr/>
                    <a:lstStyle/>
                    <a:p>
                      <a:pPr algn="ctr"/>
                      <a:r>
                        <a:rPr lang="en-US" sz="1400" dirty="0" smtClean="0"/>
                        <a:t>99.5</a:t>
                      </a:r>
                      <a:endParaRPr lang="en-US" sz="1400" dirty="0"/>
                    </a:p>
                  </a:txBody>
                  <a:tcPr anchor="ctr"/>
                </a:tc>
                <a:tc>
                  <a:txBody>
                    <a:bodyPr/>
                    <a:lstStyle/>
                    <a:p>
                      <a:pPr algn="ctr"/>
                      <a:r>
                        <a:rPr lang="en-US" sz="1400" dirty="0" smtClean="0"/>
                        <a:t>99.8</a:t>
                      </a:r>
                      <a:endParaRPr lang="en-US" sz="1400" dirty="0"/>
                    </a:p>
                  </a:txBody>
                  <a:tcPr anchor="ctr"/>
                </a:tc>
              </a:tr>
              <a:tr h="258036">
                <a:tc>
                  <a:txBody>
                    <a:bodyPr/>
                    <a:lstStyle/>
                    <a:p>
                      <a:pPr algn="ctr"/>
                      <a:r>
                        <a:rPr lang="en-US" sz="1400" b="1" dirty="0" smtClean="0"/>
                        <a:t>IB</a:t>
                      </a:r>
                      <a:endParaRPr lang="en-US" sz="1400" b="1" dirty="0"/>
                    </a:p>
                  </a:txBody>
                  <a:tcPr anchor="ctr"/>
                </a:tc>
                <a:tc>
                  <a:txBody>
                    <a:bodyPr/>
                    <a:lstStyle/>
                    <a:p>
                      <a:pPr algn="ctr"/>
                      <a:r>
                        <a:rPr lang="en-US" sz="1400" dirty="0" smtClean="0"/>
                        <a:t>100.0</a:t>
                      </a:r>
                      <a:endParaRPr lang="en-US" sz="1400" dirty="0"/>
                    </a:p>
                  </a:txBody>
                  <a:tcPr anchor="ctr"/>
                </a:tc>
                <a:tc>
                  <a:txBody>
                    <a:bodyPr/>
                    <a:lstStyle/>
                    <a:p>
                      <a:pPr algn="ctr"/>
                      <a:r>
                        <a:rPr lang="en-US" sz="1400" b="1" dirty="0" smtClean="0">
                          <a:solidFill>
                            <a:srgbClr val="FF0000"/>
                          </a:solidFill>
                        </a:rPr>
                        <a:t>0</a:t>
                      </a:r>
                      <a:endParaRPr lang="en-US" sz="1400" b="1" dirty="0">
                        <a:solidFill>
                          <a:srgbClr val="FF0000"/>
                        </a:solidFill>
                      </a:endParaRPr>
                    </a:p>
                  </a:txBody>
                  <a:tcPr anchor="ctr"/>
                </a:tc>
                <a:tc>
                  <a:txBody>
                    <a:bodyPr/>
                    <a:lstStyle/>
                    <a:p>
                      <a:pPr algn="ctr"/>
                      <a:r>
                        <a:rPr lang="en-US" sz="1400" dirty="0" smtClean="0"/>
                        <a:t>100.0</a:t>
                      </a:r>
                      <a:endParaRPr lang="en-US" sz="1400" dirty="0"/>
                    </a:p>
                  </a:txBody>
                  <a:tcPr anchor="ctr"/>
                </a:tc>
              </a:tr>
            </a:tbl>
          </a:graphicData>
        </a:graphic>
      </p:graphicFrame>
      <p:sp>
        <p:nvSpPr>
          <p:cNvPr id="13" name="TextBox 12"/>
          <p:cNvSpPr txBox="1"/>
          <p:nvPr/>
        </p:nvSpPr>
        <p:spPr>
          <a:xfrm>
            <a:off x="4146368" y="1412943"/>
            <a:ext cx="4629533" cy="2031325"/>
          </a:xfrm>
          <a:prstGeom prst="rect">
            <a:avLst/>
          </a:prstGeom>
          <a:noFill/>
        </p:spPr>
        <p:txBody>
          <a:bodyPr wrap="square" rtlCol="0">
            <a:spAutoFit/>
          </a:bodyPr>
          <a:lstStyle/>
          <a:p>
            <a:r>
              <a:rPr lang="en-US" dirty="0" smtClean="0"/>
              <a:t>Yield calculated taking into account the following equation:</a:t>
            </a:r>
          </a:p>
          <a:p>
            <a:endParaRPr lang="en-US" dirty="0" smtClean="0"/>
          </a:p>
          <a:p>
            <a:endParaRPr lang="en-US" dirty="0"/>
          </a:p>
          <a:p>
            <a:endParaRPr lang="en-US" dirty="0" smtClean="0"/>
          </a:p>
          <a:p>
            <a:endParaRPr lang="en-US" dirty="0"/>
          </a:p>
          <a:p>
            <a:endParaRPr lang="en-US" dirty="0" smtClean="0"/>
          </a:p>
          <a:p>
            <a:r>
              <a:rPr lang="en-US" dirty="0" smtClean="0"/>
              <a:t>With D the total number of drain lines (1000) and D</a:t>
            </a:r>
            <a:r>
              <a:rPr lang="en-US" baseline="-25000" dirty="0" smtClean="0"/>
              <a:t>s</a:t>
            </a:r>
            <a:r>
              <a:rPr lang="en-US" dirty="0" smtClean="0"/>
              <a:t> the number of drain lines involved in the short. </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370147820"/>
              </p:ext>
            </p:extLst>
          </p:nvPr>
        </p:nvGraphicFramePr>
        <p:xfrm>
          <a:off x="5467484" y="2120995"/>
          <a:ext cx="1882507" cy="498784"/>
        </p:xfrm>
        <a:graphic>
          <a:graphicData uri="http://schemas.openxmlformats.org/presentationml/2006/ole">
            <mc:AlternateContent xmlns:mc="http://schemas.openxmlformats.org/markup-compatibility/2006">
              <mc:Choice xmlns:v="urn:schemas-microsoft-com:vml" Requires="v">
                <p:oleObj spid="_x0000_s1162" name="Equation" r:id="rId7" imgW="1485900" imgH="393700" progId="Equation.3">
                  <p:embed/>
                </p:oleObj>
              </mc:Choice>
              <mc:Fallback>
                <p:oleObj name="Equation" r:id="rId7" imgW="1485900" imgH="393700" progId="Equation.3">
                  <p:embed/>
                  <p:pic>
                    <p:nvPicPr>
                      <p:cNvPr id="0" name=""/>
                      <p:cNvPicPr/>
                      <p:nvPr/>
                    </p:nvPicPr>
                    <p:blipFill>
                      <a:blip r:embed="rId8"/>
                      <a:stretch>
                        <a:fillRect/>
                      </a:stretch>
                    </p:blipFill>
                    <p:spPr>
                      <a:xfrm>
                        <a:off x="5467484" y="2120995"/>
                        <a:ext cx="1882507" cy="498784"/>
                      </a:xfrm>
                      <a:prstGeom prst="rect">
                        <a:avLst/>
                      </a:prstGeom>
                    </p:spPr>
                  </p:pic>
                </p:oleObj>
              </mc:Fallback>
            </mc:AlternateContent>
          </a:graphicData>
        </a:graphic>
      </p:graphicFrame>
    </p:spTree>
    <p:extLst>
      <p:ext uri="{BB962C8B-B14F-4D97-AF65-F5344CB8AC3E}">
        <p14:creationId xmlns:p14="http://schemas.microsoft.com/office/powerpoint/2010/main" val="89578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32</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smtClean="0"/>
              <a:t>Switch </a:t>
            </a:r>
            <a:r>
              <a:rPr lang="de-DE" sz="2400" dirty="0" err="1" smtClean="0"/>
              <a:t>system</a:t>
            </a:r>
            <a:endParaRPr lang="en-US" sz="2400" dirty="0" smtClean="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42" y="1040923"/>
            <a:ext cx="8149598" cy="556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944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8141" y="1145536"/>
            <a:ext cx="3724350" cy="279403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4"/>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189818" y="1145536"/>
            <a:ext cx="3725999" cy="279527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33</a:t>
            </a:fld>
            <a:endParaRPr lang="en-US"/>
          </a:p>
        </p:txBody>
      </p:sp>
      <p:pic>
        <p:nvPicPr>
          <p:cNvPr id="42" name="Picture 41"/>
          <p:cNvPicPr>
            <a:picLocks noChangeAspect="1"/>
          </p:cNvPicPr>
          <p:nvPr/>
        </p:nvPicPr>
        <p:blipFill>
          <a:blip r:embed="rId7"/>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System failures </a:t>
            </a:r>
          </a:p>
        </p:txBody>
      </p:sp>
      <p:sp>
        <p:nvSpPr>
          <p:cNvPr id="7" name="TextBox 6"/>
          <p:cNvSpPr txBox="1"/>
          <p:nvPr/>
        </p:nvSpPr>
        <p:spPr>
          <a:xfrm>
            <a:off x="6264874" y="807595"/>
            <a:ext cx="1487908" cy="307777"/>
          </a:xfrm>
          <a:prstGeom prst="rect">
            <a:avLst/>
          </a:prstGeom>
          <a:noFill/>
        </p:spPr>
        <p:txBody>
          <a:bodyPr wrap="none" rtlCol="0">
            <a:spAutoFit/>
          </a:bodyPr>
          <a:lstStyle/>
          <a:p>
            <a:r>
              <a:rPr lang="de-DE" dirty="0" smtClean="0">
                <a:solidFill>
                  <a:srgbClr val="00B050"/>
                </a:solidFill>
              </a:rPr>
              <a:t>Good contacting</a:t>
            </a:r>
            <a:endParaRPr lang="en-US" dirty="0">
              <a:solidFill>
                <a:srgbClr val="00B050"/>
              </a:solidFill>
            </a:endParaRPr>
          </a:p>
        </p:txBody>
      </p:sp>
      <p:sp>
        <p:nvSpPr>
          <p:cNvPr id="14" name="TextBox 13"/>
          <p:cNvSpPr txBox="1"/>
          <p:nvPr/>
        </p:nvSpPr>
        <p:spPr>
          <a:xfrm>
            <a:off x="1576948" y="807279"/>
            <a:ext cx="1369286" cy="307777"/>
          </a:xfrm>
          <a:prstGeom prst="rect">
            <a:avLst/>
          </a:prstGeom>
          <a:noFill/>
        </p:spPr>
        <p:txBody>
          <a:bodyPr wrap="none" rtlCol="0">
            <a:spAutoFit/>
          </a:bodyPr>
          <a:lstStyle/>
          <a:p>
            <a:r>
              <a:rPr lang="de-DE" dirty="0" smtClean="0">
                <a:solidFill>
                  <a:srgbClr val="FF0000"/>
                </a:solidFill>
              </a:rPr>
              <a:t>Bad contacting</a:t>
            </a:r>
            <a:endParaRPr lang="en-US" dirty="0">
              <a:solidFill>
                <a:srgbClr val="FF0000"/>
              </a:solidFill>
            </a:endParaRPr>
          </a:p>
        </p:txBody>
      </p:sp>
      <p:sp>
        <p:nvSpPr>
          <p:cNvPr id="9" name="TextBox 8"/>
          <p:cNvSpPr txBox="1"/>
          <p:nvPr/>
        </p:nvSpPr>
        <p:spPr>
          <a:xfrm>
            <a:off x="4003793" y="3623591"/>
            <a:ext cx="1277914" cy="738664"/>
          </a:xfrm>
          <a:prstGeom prst="rect">
            <a:avLst/>
          </a:prstGeom>
          <a:noFill/>
        </p:spPr>
        <p:txBody>
          <a:bodyPr wrap="none" rtlCol="0">
            <a:spAutoFit/>
          </a:bodyPr>
          <a:lstStyle/>
          <a:p>
            <a:pPr algn="ctr"/>
            <a:r>
              <a:rPr lang="de-DE" dirty="0" err="1">
                <a:sym typeface="Wingdings" panose="05000000000000000000" pitchFamily="2" charset="2"/>
              </a:rPr>
              <a:t>m</a:t>
            </a:r>
            <a:r>
              <a:rPr lang="de-DE" dirty="0" err="1"/>
              <a:t>easurement</a:t>
            </a:r>
            <a:endParaRPr lang="de-DE" dirty="0"/>
          </a:p>
          <a:p>
            <a:pPr algn="ctr"/>
            <a:r>
              <a:rPr lang="de-DE" dirty="0" smtClean="0">
                <a:sym typeface="Wingdings" panose="05000000000000000000" pitchFamily="2" charset="2"/>
              </a:rPr>
              <a:t> </a:t>
            </a:r>
          </a:p>
          <a:p>
            <a:pPr algn="ctr"/>
            <a:r>
              <a:rPr lang="de-DE" dirty="0" err="1" smtClean="0"/>
              <a:t>repeated</a:t>
            </a:r>
            <a:endParaRPr lang="en-US" dirty="0"/>
          </a:p>
        </p:txBody>
      </p:sp>
      <p:pic>
        <p:nvPicPr>
          <p:cNvPr id="1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81600" y="3862096"/>
            <a:ext cx="3724971" cy="27945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57207" y="3854477"/>
            <a:ext cx="3745285" cy="280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40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9416" y="1115372"/>
            <a:ext cx="3724350" cy="2794037"/>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4"/>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189818" y="1145536"/>
            <a:ext cx="3725999" cy="279527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34</a:t>
            </a:fld>
            <a:endParaRPr lang="en-US"/>
          </a:p>
        </p:txBody>
      </p:sp>
      <p:pic>
        <p:nvPicPr>
          <p:cNvPr id="42" name="Picture 41"/>
          <p:cNvPicPr>
            <a:picLocks noChangeAspect="1"/>
          </p:cNvPicPr>
          <p:nvPr/>
        </p:nvPicPr>
        <p:blipFill>
          <a:blip r:embed="rId7"/>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System failures </a:t>
            </a:r>
            <a:br>
              <a:rPr lang="en-US" sz="2400" dirty="0" smtClean="0"/>
            </a:br>
            <a:r>
              <a:rPr lang="en-US" b="1" dirty="0" smtClean="0">
                <a:solidFill>
                  <a:srgbClr val="0070C0"/>
                </a:solidFill>
              </a:rPr>
              <a:t>(</a:t>
            </a:r>
            <a:r>
              <a:rPr lang="en-US" b="1" dirty="0">
                <a:solidFill>
                  <a:srgbClr val="0070C0"/>
                </a:solidFill>
              </a:rPr>
              <a:t>from last SeeVogh meeting – 31.03.15)</a:t>
            </a:r>
            <a:r>
              <a:rPr lang="en-US" dirty="0" smtClean="0"/>
              <a:t> </a:t>
            </a:r>
          </a:p>
        </p:txBody>
      </p:sp>
      <p:sp>
        <p:nvSpPr>
          <p:cNvPr id="7" name="TextBox 6"/>
          <p:cNvSpPr txBox="1"/>
          <p:nvPr/>
        </p:nvSpPr>
        <p:spPr>
          <a:xfrm>
            <a:off x="6264874" y="807595"/>
            <a:ext cx="1527982" cy="307777"/>
          </a:xfrm>
          <a:prstGeom prst="rect">
            <a:avLst/>
          </a:prstGeom>
          <a:noFill/>
        </p:spPr>
        <p:txBody>
          <a:bodyPr wrap="none" rtlCol="0">
            <a:spAutoFit/>
          </a:bodyPr>
          <a:lstStyle/>
          <a:p>
            <a:r>
              <a:rPr lang="de-DE" dirty="0" err="1" smtClean="0">
                <a:solidFill>
                  <a:srgbClr val="00B050"/>
                </a:solidFill>
              </a:rPr>
              <a:t>Better</a:t>
            </a:r>
            <a:r>
              <a:rPr lang="de-DE" dirty="0" smtClean="0">
                <a:solidFill>
                  <a:srgbClr val="00B050"/>
                </a:solidFill>
              </a:rPr>
              <a:t> contacting</a:t>
            </a:r>
            <a:endParaRPr lang="en-US" dirty="0">
              <a:solidFill>
                <a:srgbClr val="00B050"/>
              </a:solidFill>
            </a:endParaRPr>
          </a:p>
        </p:txBody>
      </p:sp>
      <p:sp>
        <p:nvSpPr>
          <p:cNvPr id="14" name="TextBox 13"/>
          <p:cNvSpPr txBox="1"/>
          <p:nvPr/>
        </p:nvSpPr>
        <p:spPr>
          <a:xfrm>
            <a:off x="1576948" y="807279"/>
            <a:ext cx="1369286" cy="307777"/>
          </a:xfrm>
          <a:prstGeom prst="rect">
            <a:avLst/>
          </a:prstGeom>
          <a:noFill/>
        </p:spPr>
        <p:txBody>
          <a:bodyPr wrap="none" rtlCol="0">
            <a:spAutoFit/>
          </a:bodyPr>
          <a:lstStyle/>
          <a:p>
            <a:r>
              <a:rPr lang="de-DE" dirty="0" smtClean="0">
                <a:solidFill>
                  <a:srgbClr val="FF0000"/>
                </a:solidFill>
              </a:rPr>
              <a:t>Bad contacting</a:t>
            </a:r>
            <a:endParaRPr lang="en-US" dirty="0">
              <a:solidFill>
                <a:srgbClr val="FF0000"/>
              </a:solidFill>
            </a:endParaRPr>
          </a:p>
        </p:txBody>
      </p:sp>
      <p:sp>
        <p:nvSpPr>
          <p:cNvPr id="9" name="TextBox 8"/>
          <p:cNvSpPr txBox="1"/>
          <p:nvPr/>
        </p:nvSpPr>
        <p:spPr>
          <a:xfrm>
            <a:off x="4003793" y="3623591"/>
            <a:ext cx="1277914" cy="738664"/>
          </a:xfrm>
          <a:prstGeom prst="rect">
            <a:avLst/>
          </a:prstGeom>
          <a:noFill/>
        </p:spPr>
        <p:txBody>
          <a:bodyPr wrap="none" rtlCol="0">
            <a:spAutoFit/>
          </a:bodyPr>
          <a:lstStyle/>
          <a:p>
            <a:pPr algn="ctr"/>
            <a:r>
              <a:rPr lang="de-DE" dirty="0" err="1">
                <a:sym typeface="Wingdings" panose="05000000000000000000" pitchFamily="2" charset="2"/>
              </a:rPr>
              <a:t>m</a:t>
            </a:r>
            <a:r>
              <a:rPr lang="de-DE" dirty="0" err="1"/>
              <a:t>easurement</a:t>
            </a:r>
            <a:endParaRPr lang="de-DE" dirty="0"/>
          </a:p>
          <a:p>
            <a:pPr algn="ctr"/>
            <a:r>
              <a:rPr lang="de-DE" dirty="0" smtClean="0">
                <a:sym typeface="Wingdings" panose="05000000000000000000" pitchFamily="2" charset="2"/>
              </a:rPr>
              <a:t> </a:t>
            </a:r>
          </a:p>
          <a:p>
            <a:pPr algn="ctr"/>
            <a:r>
              <a:rPr lang="de-DE" dirty="0" err="1" smtClean="0"/>
              <a:t>repeated</a:t>
            </a:r>
            <a:endParaRPr lang="en-US" dirty="0"/>
          </a:p>
        </p:txBody>
      </p:sp>
      <p:pic>
        <p:nvPicPr>
          <p:cNvPr id="1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81600" y="3862096"/>
            <a:ext cx="3724970" cy="27945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57207" y="3854477"/>
            <a:ext cx="3745284" cy="280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316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8141" y="1076956"/>
            <a:ext cx="3724350" cy="2794037"/>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4"/>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193023" y="1076956"/>
            <a:ext cx="3725999" cy="279527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35</a:t>
            </a:fld>
            <a:endParaRPr lang="en-US"/>
          </a:p>
        </p:txBody>
      </p:sp>
      <p:pic>
        <p:nvPicPr>
          <p:cNvPr id="42" name="Picture 41"/>
          <p:cNvPicPr>
            <a:picLocks noChangeAspect="1"/>
          </p:cNvPicPr>
          <p:nvPr/>
        </p:nvPicPr>
        <p:blipFill>
          <a:blip r:embed="rId7"/>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Examples </a:t>
            </a:r>
            <a:r>
              <a:rPr lang="en-US" b="1" dirty="0">
                <a:solidFill>
                  <a:srgbClr val="0070C0"/>
                </a:solidFill>
              </a:rPr>
              <a:t>(from last SeeVogh meeting – 31.03.15)</a:t>
            </a:r>
            <a:endParaRPr lang="en-US" dirty="0" smtClean="0"/>
          </a:p>
        </p:txBody>
      </p:sp>
      <p:pic>
        <p:nvPicPr>
          <p:cNvPr id="1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81600" y="3862096"/>
            <a:ext cx="3724970" cy="27945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57207" y="3854477"/>
            <a:ext cx="3745284" cy="280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18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4</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Fan-out types</a:t>
            </a:r>
          </a:p>
        </p:txBody>
      </p:sp>
      <p:sp>
        <p:nvSpPr>
          <p:cNvPr id="2" name="TextBox 1"/>
          <p:cNvSpPr txBox="1"/>
          <p:nvPr/>
        </p:nvSpPr>
        <p:spPr>
          <a:xfrm>
            <a:off x="545531" y="4625340"/>
            <a:ext cx="3821880" cy="1384995"/>
          </a:xfrm>
          <a:prstGeom prst="rect">
            <a:avLst/>
          </a:prstGeom>
          <a:noFill/>
        </p:spPr>
        <p:txBody>
          <a:bodyPr wrap="none" rtlCol="0">
            <a:spAutoFit/>
          </a:bodyPr>
          <a:lstStyle/>
          <a:p>
            <a:r>
              <a:rPr lang="en-US" b="1" dirty="0" smtClean="0"/>
              <a:t>Configuration #1:</a:t>
            </a:r>
          </a:p>
          <a:p>
            <a:endParaRPr lang="en-US" dirty="0"/>
          </a:p>
          <a:p>
            <a:pPr marL="285750" indent="-285750">
              <a:buFont typeface="Arial" panose="020B0604020202020204" pitchFamily="34" charset="0"/>
              <a:buChar char="•"/>
            </a:pPr>
            <a:r>
              <a:rPr lang="en-US" dirty="0" smtClean="0">
                <a:sym typeface="Wingdings" panose="05000000000000000000" pitchFamily="2" charset="2"/>
              </a:rPr>
              <a:t>SMU2 </a:t>
            </a:r>
            <a:r>
              <a:rPr lang="en-US" dirty="0">
                <a:sym typeface="Wingdings" panose="05000000000000000000" pitchFamily="2" charset="2"/>
              </a:rPr>
              <a:t>= All Clear (15V – static voltage </a:t>
            </a:r>
            <a:r>
              <a:rPr lang="en-US" dirty="0" smtClean="0">
                <a:sym typeface="Wingdings" panose="05000000000000000000" pitchFamily="2" charset="2"/>
              </a:rPr>
              <a:t>1)</a:t>
            </a:r>
            <a:endParaRPr lang="en-US" dirty="0"/>
          </a:p>
          <a:p>
            <a:pPr marL="285750" indent="-285750">
              <a:buFont typeface="Arial" panose="020B0604020202020204" pitchFamily="34" charset="0"/>
              <a:buChar char="•"/>
            </a:pPr>
            <a:r>
              <a:rPr lang="en-US" dirty="0" smtClean="0">
                <a:sym typeface="Wingdings" panose="05000000000000000000" pitchFamily="2" charset="2"/>
              </a:rPr>
              <a:t>SMU3 </a:t>
            </a:r>
            <a:r>
              <a:rPr lang="en-US" dirty="0">
                <a:sym typeface="Wingdings" panose="05000000000000000000" pitchFamily="2" charset="2"/>
              </a:rPr>
              <a:t>= All Gates (2V – static voltage </a:t>
            </a:r>
            <a:r>
              <a:rPr lang="en-US" dirty="0" smtClean="0">
                <a:sym typeface="Wingdings" panose="05000000000000000000" pitchFamily="2" charset="2"/>
              </a:rPr>
              <a:t>2)</a:t>
            </a:r>
            <a:endParaRPr lang="en-US" dirty="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SMU4 = Clear Gate (5V – static voltage 3)</a:t>
            </a:r>
          </a:p>
          <a:p>
            <a:pPr marL="285750" indent="-285750">
              <a:buFont typeface="Arial" panose="020B0604020202020204" pitchFamily="34" charset="0"/>
              <a:buChar char="•"/>
            </a:pPr>
            <a:r>
              <a:rPr lang="en-US" dirty="0" smtClean="0">
                <a:sym typeface="Wingdings" panose="05000000000000000000" pitchFamily="2" charset="2"/>
              </a:rPr>
              <a:t>SMU5 </a:t>
            </a:r>
            <a:r>
              <a:rPr lang="en-US" dirty="0">
                <a:sym typeface="Wingdings" panose="05000000000000000000" pitchFamily="2" charset="2"/>
              </a:rPr>
              <a:t>= Source (0V – static voltage 4</a:t>
            </a:r>
            <a:r>
              <a:rPr lang="en-US" dirty="0" smtClean="0">
                <a:sym typeface="Wingdings" panose="05000000000000000000" pitchFamily="2" charset="2"/>
              </a:rPr>
              <a:t>)</a:t>
            </a:r>
            <a:endParaRPr lang="en-US" dirty="0">
              <a:sym typeface="Wingdings" panose="05000000000000000000" pitchFamily="2" charset="2"/>
            </a:endParaRPr>
          </a:p>
        </p:txBody>
      </p:sp>
      <p:sp>
        <p:nvSpPr>
          <p:cNvPr id="13" name="TextBox 12"/>
          <p:cNvSpPr txBox="1"/>
          <p:nvPr/>
        </p:nvSpPr>
        <p:spPr>
          <a:xfrm>
            <a:off x="4999937" y="4632960"/>
            <a:ext cx="3821880" cy="1384995"/>
          </a:xfrm>
          <a:prstGeom prst="rect">
            <a:avLst/>
          </a:prstGeom>
          <a:noFill/>
        </p:spPr>
        <p:txBody>
          <a:bodyPr wrap="none" rtlCol="0">
            <a:spAutoFit/>
          </a:bodyPr>
          <a:lstStyle/>
          <a:p>
            <a:r>
              <a:rPr lang="en-US" b="1" dirty="0" smtClean="0"/>
              <a:t>Configuration #2:</a:t>
            </a:r>
          </a:p>
          <a:p>
            <a:endParaRPr lang="en-US" dirty="0" smtClean="0"/>
          </a:p>
          <a:p>
            <a:pPr marL="285750" indent="-285750">
              <a:buFont typeface="Arial" panose="020B0604020202020204" pitchFamily="34" charset="0"/>
              <a:buChar char="•"/>
            </a:pPr>
            <a:r>
              <a:rPr lang="en-US" dirty="0" smtClean="0">
                <a:sym typeface="Wingdings" panose="05000000000000000000" pitchFamily="2" charset="2"/>
              </a:rPr>
              <a:t>SMU2 = Source (0V – static voltage 1)</a:t>
            </a:r>
          </a:p>
          <a:p>
            <a:pPr marL="285750" indent="-285750">
              <a:buFont typeface="Arial" panose="020B0604020202020204" pitchFamily="34" charset="0"/>
              <a:buChar char="•"/>
            </a:pPr>
            <a:r>
              <a:rPr lang="en-US" dirty="0" smtClean="0">
                <a:sym typeface="Wingdings" panose="05000000000000000000" pitchFamily="2" charset="2"/>
              </a:rPr>
              <a:t>SMU3 = Clear Gate (5V – static voltage 2)</a:t>
            </a:r>
          </a:p>
          <a:p>
            <a:pPr marL="285750" indent="-285750">
              <a:buFont typeface="Arial" panose="020B0604020202020204" pitchFamily="34" charset="0"/>
              <a:buChar char="•"/>
            </a:pPr>
            <a:r>
              <a:rPr lang="en-US" dirty="0" smtClean="0">
                <a:sym typeface="Wingdings" panose="05000000000000000000" pitchFamily="2" charset="2"/>
              </a:rPr>
              <a:t>SMU4 = All Gates (2V – static voltage 3)</a:t>
            </a:r>
          </a:p>
          <a:p>
            <a:pPr marL="285750" indent="-285750">
              <a:buFont typeface="Arial" panose="020B0604020202020204" pitchFamily="34" charset="0"/>
              <a:buChar char="•"/>
            </a:pPr>
            <a:r>
              <a:rPr lang="en-US" dirty="0" smtClean="0">
                <a:sym typeface="Wingdings" panose="05000000000000000000" pitchFamily="2" charset="2"/>
              </a:rPr>
              <a:t>SMU5 = All Clear (15V – static voltage 4)</a:t>
            </a:r>
            <a:endParaRPr lang="en-US" dirty="0"/>
          </a:p>
        </p:txBody>
      </p:sp>
      <p:sp>
        <p:nvSpPr>
          <p:cNvPr id="7" name="TextBox 6"/>
          <p:cNvSpPr txBox="1"/>
          <p:nvPr/>
        </p:nvSpPr>
        <p:spPr>
          <a:xfrm>
            <a:off x="1483993" y="1272540"/>
            <a:ext cx="1944956" cy="307777"/>
          </a:xfrm>
          <a:prstGeom prst="rect">
            <a:avLst/>
          </a:prstGeom>
          <a:noFill/>
        </p:spPr>
        <p:txBody>
          <a:bodyPr wrap="none" rtlCol="0">
            <a:spAutoFit/>
          </a:bodyPr>
          <a:lstStyle/>
          <a:p>
            <a:r>
              <a:rPr lang="en-US" b="1" dirty="0" smtClean="0"/>
              <a:t>Type A: </a:t>
            </a:r>
            <a:r>
              <a:rPr lang="en-US" b="1" dirty="0" smtClean="0">
                <a:solidFill>
                  <a:srgbClr val="5E958A"/>
                </a:solidFill>
              </a:rPr>
              <a:t>IF, OB1, OB2</a:t>
            </a:r>
            <a:endParaRPr lang="en-US" b="1" dirty="0">
              <a:solidFill>
                <a:srgbClr val="5E958A"/>
              </a:solidFill>
            </a:endParaRPr>
          </a:p>
        </p:txBody>
      </p:sp>
      <p:sp>
        <p:nvSpPr>
          <p:cNvPr id="15" name="TextBox 14"/>
          <p:cNvSpPr txBox="1"/>
          <p:nvPr/>
        </p:nvSpPr>
        <p:spPr>
          <a:xfrm>
            <a:off x="5861202" y="1365997"/>
            <a:ext cx="1950662" cy="307777"/>
          </a:xfrm>
          <a:prstGeom prst="rect">
            <a:avLst/>
          </a:prstGeom>
          <a:noFill/>
        </p:spPr>
        <p:txBody>
          <a:bodyPr wrap="none" rtlCol="0">
            <a:spAutoFit/>
          </a:bodyPr>
          <a:lstStyle/>
          <a:p>
            <a:r>
              <a:rPr lang="en-US" b="1" dirty="0" smtClean="0"/>
              <a:t>Type B: </a:t>
            </a:r>
            <a:r>
              <a:rPr lang="en-US" b="1" dirty="0" smtClean="0">
                <a:solidFill>
                  <a:srgbClr val="5E958A"/>
                </a:solidFill>
              </a:rPr>
              <a:t>IB, OF1, OF2</a:t>
            </a:r>
            <a:endParaRPr lang="en-US" b="1" dirty="0">
              <a:solidFill>
                <a:srgbClr val="5E958A"/>
              </a:solidFill>
            </a:endParaRPr>
          </a:p>
        </p:txBody>
      </p:sp>
      <p:grpSp>
        <p:nvGrpSpPr>
          <p:cNvPr id="22" name="Group 21"/>
          <p:cNvGrpSpPr/>
          <p:nvPr/>
        </p:nvGrpSpPr>
        <p:grpSpPr>
          <a:xfrm>
            <a:off x="460370" y="1836510"/>
            <a:ext cx="3992202" cy="1996440"/>
            <a:chOff x="385762" y="1935480"/>
            <a:chExt cx="3992202" cy="1996440"/>
          </a:xfrm>
        </p:grpSpPr>
        <p:sp>
          <p:nvSpPr>
            <p:cNvPr id="23" name="Rectangle 22"/>
            <p:cNvSpPr/>
            <p:nvPr/>
          </p:nvSpPr>
          <p:spPr>
            <a:xfrm>
              <a:off x="1082040" y="1935480"/>
              <a:ext cx="2621280"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4" name="Rectangle 23"/>
            <p:cNvSpPr/>
            <p:nvPr/>
          </p:nvSpPr>
          <p:spPr>
            <a:xfrm>
              <a:off x="3776662" y="1935480"/>
              <a:ext cx="272329"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6" name="Rectangle 25"/>
            <p:cNvSpPr/>
            <p:nvPr/>
          </p:nvSpPr>
          <p:spPr>
            <a:xfrm>
              <a:off x="733106" y="1935480"/>
              <a:ext cx="272329"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7" name="Rectangle 26"/>
            <p:cNvSpPr/>
            <p:nvPr/>
          </p:nvSpPr>
          <p:spPr>
            <a:xfrm>
              <a:off x="4105635" y="1935480"/>
              <a:ext cx="272329"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8" name="Rectangle 27"/>
            <p:cNvSpPr/>
            <p:nvPr/>
          </p:nvSpPr>
          <p:spPr>
            <a:xfrm>
              <a:off x="385762" y="1935480"/>
              <a:ext cx="272329"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cxnSp>
        <p:nvCxnSpPr>
          <p:cNvPr id="12" name="Straight Connector 11"/>
          <p:cNvCxnSpPr/>
          <p:nvPr/>
        </p:nvCxnSpPr>
        <p:spPr bwMode="auto">
          <a:xfrm>
            <a:off x="4686300" y="905215"/>
            <a:ext cx="7620" cy="5756254"/>
          </a:xfrm>
          <a:prstGeom prst="line">
            <a:avLst/>
          </a:prstGeom>
          <a:solidFill>
            <a:schemeClr val="bg1"/>
          </a:solidFill>
          <a:ln w="38100" cap="flat" cmpd="sng" algn="ctr">
            <a:solidFill>
              <a:schemeClr val="accent5">
                <a:lumMod val="40000"/>
                <a:lumOff val="60000"/>
              </a:schemeClr>
            </a:solidFill>
            <a:prstDash val="solid"/>
            <a:round/>
            <a:headEnd type="none" w="med" len="med"/>
            <a:tailEnd type="none" w="med" len="med"/>
          </a:ln>
          <a:effectLst/>
        </p:spPr>
      </p:cxnSp>
      <p:sp>
        <p:nvSpPr>
          <p:cNvPr id="31" name="TextBox 30"/>
          <p:cNvSpPr txBox="1"/>
          <p:nvPr/>
        </p:nvSpPr>
        <p:spPr>
          <a:xfrm>
            <a:off x="1942144" y="2680841"/>
            <a:ext cx="1050288" cy="307777"/>
          </a:xfrm>
          <a:prstGeom prst="rect">
            <a:avLst/>
          </a:prstGeom>
          <a:noFill/>
        </p:spPr>
        <p:txBody>
          <a:bodyPr wrap="none" rtlCol="0">
            <a:spAutoFit/>
          </a:bodyPr>
          <a:lstStyle/>
          <a:p>
            <a:r>
              <a:rPr lang="en-US" dirty="0" smtClean="0"/>
              <a:t>Drain pads</a:t>
            </a:r>
            <a:endParaRPr lang="en-US" dirty="0"/>
          </a:p>
        </p:txBody>
      </p:sp>
      <p:grpSp>
        <p:nvGrpSpPr>
          <p:cNvPr id="21" name="Group 20"/>
          <p:cNvGrpSpPr/>
          <p:nvPr/>
        </p:nvGrpSpPr>
        <p:grpSpPr>
          <a:xfrm>
            <a:off x="4907953" y="1836509"/>
            <a:ext cx="4005848" cy="1996440"/>
            <a:chOff x="490106" y="1935480"/>
            <a:chExt cx="4005848" cy="1996440"/>
          </a:xfrm>
        </p:grpSpPr>
        <p:grpSp>
          <p:nvGrpSpPr>
            <p:cNvPr id="17" name="Group 16"/>
            <p:cNvGrpSpPr/>
            <p:nvPr/>
          </p:nvGrpSpPr>
          <p:grpSpPr>
            <a:xfrm>
              <a:off x="492442" y="1935480"/>
              <a:ext cx="4003512" cy="1996440"/>
              <a:chOff x="492442" y="1935480"/>
              <a:chExt cx="4003512" cy="1996440"/>
            </a:xfrm>
          </p:grpSpPr>
          <p:grpSp>
            <p:nvGrpSpPr>
              <p:cNvPr id="10" name="Group 9"/>
              <p:cNvGrpSpPr/>
              <p:nvPr/>
            </p:nvGrpSpPr>
            <p:grpSpPr>
              <a:xfrm>
                <a:off x="492442" y="1935480"/>
                <a:ext cx="3663229" cy="1996440"/>
                <a:chOff x="385762" y="1935480"/>
                <a:chExt cx="3663229" cy="1996440"/>
              </a:xfrm>
            </p:grpSpPr>
            <p:sp>
              <p:nvSpPr>
                <p:cNvPr id="8" name="Rectangle 7"/>
                <p:cNvSpPr/>
                <p:nvPr/>
              </p:nvSpPr>
              <p:spPr>
                <a:xfrm>
                  <a:off x="1082040" y="1935480"/>
                  <a:ext cx="2621280"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 name="Rectangle 8"/>
                <p:cNvSpPr/>
                <p:nvPr/>
              </p:nvSpPr>
              <p:spPr>
                <a:xfrm>
                  <a:off x="3776662" y="1935480"/>
                  <a:ext cx="272329"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 name="Rectangle 17"/>
                <p:cNvSpPr/>
                <p:nvPr/>
              </p:nvSpPr>
              <p:spPr>
                <a:xfrm>
                  <a:off x="733106" y="1935480"/>
                  <a:ext cx="272329"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0" name="Rectangle 19"/>
                <p:cNvSpPr/>
                <p:nvPr/>
              </p:nvSpPr>
              <p:spPr>
                <a:xfrm>
                  <a:off x="385762" y="1935480"/>
                  <a:ext cx="272329"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sp>
            <p:nvSpPr>
              <p:cNvPr id="14" name="TextBox 13"/>
              <p:cNvSpPr txBox="1"/>
              <p:nvPr/>
            </p:nvSpPr>
            <p:spPr>
              <a:xfrm>
                <a:off x="1967886" y="2779812"/>
                <a:ext cx="1050288" cy="307777"/>
              </a:xfrm>
              <a:prstGeom prst="rect">
                <a:avLst/>
              </a:prstGeom>
              <a:noFill/>
            </p:spPr>
            <p:txBody>
              <a:bodyPr wrap="none" rtlCol="0">
                <a:spAutoFit/>
              </a:bodyPr>
              <a:lstStyle/>
              <a:p>
                <a:r>
                  <a:rPr lang="en-US" dirty="0" smtClean="0"/>
                  <a:t>Drain pads</a:t>
                </a:r>
                <a:endParaRPr lang="en-US" dirty="0"/>
              </a:p>
            </p:txBody>
          </p:sp>
          <p:sp>
            <p:nvSpPr>
              <p:cNvPr id="16" name="TextBox 15"/>
              <p:cNvSpPr txBox="1"/>
              <p:nvPr/>
            </p:nvSpPr>
            <p:spPr>
              <a:xfrm rot="16200000">
                <a:off x="3558540" y="2795199"/>
                <a:ext cx="926857" cy="276999"/>
              </a:xfrm>
              <a:prstGeom prst="rect">
                <a:avLst/>
              </a:prstGeom>
              <a:noFill/>
            </p:spPr>
            <p:txBody>
              <a:bodyPr wrap="none" rtlCol="0">
                <a:spAutoFit/>
              </a:bodyPr>
              <a:lstStyle/>
              <a:p>
                <a:r>
                  <a:rPr lang="en-US" sz="1200" dirty="0" smtClean="0"/>
                  <a:t>Clear Gate</a:t>
                </a:r>
                <a:endParaRPr lang="en-US" sz="1200" dirty="0"/>
              </a:p>
            </p:txBody>
          </p:sp>
          <p:sp>
            <p:nvSpPr>
              <p:cNvPr id="33" name="Rectangle 32"/>
              <p:cNvSpPr/>
              <p:nvPr/>
            </p:nvSpPr>
            <p:spPr>
              <a:xfrm>
                <a:off x="4223625" y="1935480"/>
                <a:ext cx="272329"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sp>
          <p:nvSpPr>
            <p:cNvPr id="35" name="TextBox 34"/>
            <p:cNvSpPr txBox="1"/>
            <p:nvPr/>
          </p:nvSpPr>
          <p:spPr>
            <a:xfrm rot="16200000">
              <a:off x="4022060" y="2779959"/>
              <a:ext cx="670376" cy="276999"/>
            </a:xfrm>
            <a:prstGeom prst="rect">
              <a:avLst/>
            </a:prstGeom>
            <a:noFill/>
          </p:spPr>
          <p:txBody>
            <a:bodyPr wrap="none" rtlCol="0">
              <a:spAutoFit/>
            </a:bodyPr>
            <a:lstStyle/>
            <a:p>
              <a:r>
                <a:rPr lang="en-US" sz="1200" dirty="0" smtClean="0"/>
                <a:t>Source</a:t>
              </a:r>
              <a:endParaRPr lang="en-US" sz="1200" dirty="0"/>
            </a:p>
          </p:txBody>
        </p:sp>
        <p:sp>
          <p:nvSpPr>
            <p:cNvPr id="36" name="TextBox 35"/>
            <p:cNvSpPr txBox="1"/>
            <p:nvPr/>
          </p:nvSpPr>
          <p:spPr>
            <a:xfrm rot="16200000">
              <a:off x="574168" y="2769584"/>
              <a:ext cx="808235" cy="276999"/>
            </a:xfrm>
            <a:prstGeom prst="rect">
              <a:avLst/>
            </a:prstGeom>
            <a:noFill/>
          </p:spPr>
          <p:txBody>
            <a:bodyPr wrap="none" rtlCol="0">
              <a:spAutoFit/>
            </a:bodyPr>
            <a:lstStyle/>
            <a:p>
              <a:r>
                <a:rPr lang="en-US" sz="1200" dirty="0" smtClean="0"/>
                <a:t>All Gates</a:t>
              </a:r>
              <a:endParaRPr lang="en-US" sz="1200" dirty="0"/>
            </a:p>
          </p:txBody>
        </p:sp>
        <p:sp>
          <p:nvSpPr>
            <p:cNvPr id="37" name="TextBox 36"/>
            <p:cNvSpPr txBox="1"/>
            <p:nvPr/>
          </p:nvSpPr>
          <p:spPr>
            <a:xfrm rot="16200000">
              <a:off x="246930" y="2765735"/>
              <a:ext cx="763351" cy="276999"/>
            </a:xfrm>
            <a:prstGeom prst="rect">
              <a:avLst/>
            </a:prstGeom>
            <a:noFill/>
          </p:spPr>
          <p:txBody>
            <a:bodyPr wrap="none" rtlCol="0">
              <a:spAutoFit/>
            </a:bodyPr>
            <a:lstStyle/>
            <a:p>
              <a:r>
                <a:rPr lang="en-US" sz="1200" dirty="0" smtClean="0"/>
                <a:t>All Clear</a:t>
              </a:r>
              <a:endParaRPr lang="en-US" sz="1200" dirty="0"/>
            </a:p>
          </p:txBody>
        </p:sp>
      </p:grpSp>
      <p:sp>
        <p:nvSpPr>
          <p:cNvPr id="39" name="TextBox 38"/>
          <p:cNvSpPr txBox="1"/>
          <p:nvPr/>
        </p:nvSpPr>
        <p:spPr>
          <a:xfrm rot="16200000">
            <a:off x="263681" y="2666763"/>
            <a:ext cx="670376" cy="276999"/>
          </a:xfrm>
          <a:prstGeom prst="rect">
            <a:avLst/>
          </a:prstGeom>
          <a:noFill/>
        </p:spPr>
        <p:txBody>
          <a:bodyPr wrap="none" rtlCol="0">
            <a:spAutoFit/>
          </a:bodyPr>
          <a:lstStyle/>
          <a:p>
            <a:r>
              <a:rPr lang="en-US" sz="1200" dirty="0" smtClean="0"/>
              <a:t>Source</a:t>
            </a:r>
            <a:endParaRPr lang="en-US" sz="1200" dirty="0"/>
          </a:p>
        </p:txBody>
      </p:sp>
      <p:sp>
        <p:nvSpPr>
          <p:cNvPr id="40" name="TextBox 39"/>
          <p:cNvSpPr txBox="1"/>
          <p:nvPr/>
        </p:nvSpPr>
        <p:spPr>
          <a:xfrm rot="16200000">
            <a:off x="484798" y="2666762"/>
            <a:ext cx="926857" cy="276999"/>
          </a:xfrm>
          <a:prstGeom prst="rect">
            <a:avLst/>
          </a:prstGeom>
          <a:noFill/>
        </p:spPr>
        <p:txBody>
          <a:bodyPr wrap="none" rtlCol="0">
            <a:spAutoFit/>
          </a:bodyPr>
          <a:lstStyle/>
          <a:p>
            <a:r>
              <a:rPr lang="en-US" sz="1200" dirty="0" smtClean="0"/>
              <a:t>Clear Gate</a:t>
            </a:r>
            <a:endParaRPr lang="en-US" sz="1200" dirty="0"/>
          </a:p>
        </p:txBody>
      </p:sp>
      <p:sp>
        <p:nvSpPr>
          <p:cNvPr id="44" name="TextBox 43"/>
          <p:cNvSpPr txBox="1"/>
          <p:nvPr/>
        </p:nvSpPr>
        <p:spPr>
          <a:xfrm rot="16200000">
            <a:off x="3580982" y="2670613"/>
            <a:ext cx="808235" cy="276999"/>
          </a:xfrm>
          <a:prstGeom prst="rect">
            <a:avLst/>
          </a:prstGeom>
          <a:noFill/>
        </p:spPr>
        <p:txBody>
          <a:bodyPr wrap="none" rtlCol="0">
            <a:spAutoFit/>
          </a:bodyPr>
          <a:lstStyle/>
          <a:p>
            <a:r>
              <a:rPr lang="en-US" sz="1200" dirty="0" smtClean="0"/>
              <a:t>All Gates</a:t>
            </a:r>
            <a:endParaRPr lang="en-US" sz="1200" dirty="0"/>
          </a:p>
        </p:txBody>
      </p:sp>
      <p:sp>
        <p:nvSpPr>
          <p:cNvPr id="45" name="TextBox 44"/>
          <p:cNvSpPr txBox="1"/>
          <p:nvPr/>
        </p:nvSpPr>
        <p:spPr>
          <a:xfrm rot="16200000">
            <a:off x="3937067" y="2670612"/>
            <a:ext cx="763351" cy="276999"/>
          </a:xfrm>
          <a:prstGeom prst="rect">
            <a:avLst/>
          </a:prstGeom>
          <a:noFill/>
        </p:spPr>
        <p:txBody>
          <a:bodyPr wrap="none" rtlCol="0">
            <a:spAutoFit/>
          </a:bodyPr>
          <a:lstStyle/>
          <a:p>
            <a:r>
              <a:rPr lang="en-US" sz="1200" dirty="0" smtClean="0"/>
              <a:t>All Clear</a:t>
            </a:r>
            <a:endParaRPr lang="en-US" sz="1200" dirty="0"/>
          </a:p>
        </p:txBody>
      </p:sp>
      <p:grpSp>
        <p:nvGrpSpPr>
          <p:cNvPr id="19" name="Group 18"/>
          <p:cNvGrpSpPr/>
          <p:nvPr/>
        </p:nvGrpSpPr>
        <p:grpSpPr>
          <a:xfrm>
            <a:off x="460369" y="3874363"/>
            <a:ext cx="3996873" cy="293150"/>
            <a:chOff x="460369" y="3874363"/>
            <a:chExt cx="3996873" cy="293150"/>
          </a:xfrm>
        </p:grpSpPr>
        <p:sp>
          <p:nvSpPr>
            <p:cNvPr id="3" name="TextBox 2"/>
            <p:cNvSpPr txBox="1"/>
            <p:nvPr/>
          </p:nvSpPr>
          <p:spPr>
            <a:xfrm>
              <a:off x="1903274" y="3874363"/>
              <a:ext cx="1106393" cy="276999"/>
            </a:xfrm>
            <a:prstGeom prst="rect">
              <a:avLst/>
            </a:prstGeom>
            <a:noFill/>
          </p:spPr>
          <p:txBody>
            <a:bodyPr wrap="none" rtlCol="0">
              <a:spAutoFit/>
            </a:bodyPr>
            <a:lstStyle/>
            <a:p>
              <a:r>
                <a:rPr lang="de-DE" sz="1200" dirty="0" smtClean="0"/>
                <a:t>Static voltage</a:t>
              </a:r>
              <a:endParaRPr lang="en-US" sz="1200" dirty="0"/>
            </a:p>
          </p:txBody>
        </p:sp>
        <p:sp>
          <p:nvSpPr>
            <p:cNvPr id="11" name="TextBox 10"/>
            <p:cNvSpPr txBox="1"/>
            <p:nvPr/>
          </p:nvSpPr>
          <p:spPr>
            <a:xfrm>
              <a:off x="460369" y="3888262"/>
              <a:ext cx="269626" cy="276999"/>
            </a:xfrm>
            <a:prstGeom prst="rect">
              <a:avLst/>
            </a:prstGeom>
            <a:noFill/>
          </p:spPr>
          <p:txBody>
            <a:bodyPr wrap="none" rtlCol="0">
              <a:spAutoFit/>
            </a:bodyPr>
            <a:lstStyle/>
            <a:p>
              <a:r>
                <a:rPr lang="de-DE" sz="1200" dirty="0" smtClean="0"/>
                <a:t>4</a:t>
              </a:r>
              <a:endParaRPr lang="en-US" sz="1200" dirty="0"/>
            </a:p>
          </p:txBody>
        </p:sp>
        <p:sp>
          <p:nvSpPr>
            <p:cNvPr id="46" name="TextBox 45"/>
            <p:cNvSpPr txBox="1"/>
            <p:nvPr/>
          </p:nvSpPr>
          <p:spPr>
            <a:xfrm>
              <a:off x="821890" y="3888828"/>
              <a:ext cx="269626" cy="276999"/>
            </a:xfrm>
            <a:prstGeom prst="rect">
              <a:avLst/>
            </a:prstGeom>
            <a:noFill/>
          </p:spPr>
          <p:txBody>
            <a:bodyPr wrap="none" rtlCol="0">
              <a:spAutoFit/>
            </a:bodyPr>
            <a:lstStyle/>
            <a:p>
              <a:r>
                <a:rPr lang="de-DE" sz="1200" dirty="0" smtClean="0"/>
                <a:t>3</a:t>
              </a:r>
              <a:endParaRPr lang="en-US" sz="1200" dirty="0"/>
            </a:p>
          </p:txBody>
        </p:sp>
        <p:sp>
          <p:nvSpPr>
            <p:cNvPr id="47" name="TextBox 46"/>
            <p:cNvSpPr txBox="1"/>
            <p:nvPr/>
          </p:nvSpPr>
          <p:spPr>
            <a:xfrm>
              <a:off x="3853974" y="3889671"/>
              <a:ext cx="269626" cy="276999"/>
            </a:xfrm>
            <a:prstGeom prst="rect">
              <a:avLst/>
            </a:prstGeom>
            <a:noFill/>
          </p:spPr>
          <p:txBody>
            <a:bodyPr wrap="none" rtlCol="0">
              <a:spAutoFit/>
            </a:bodyPr>
            <a:lstStyle/>
            <a:p>
              <a:r>
                <a:rPr lang="de-DE" sz="1200" dirty="0" smtClean="0"/>
                <a:t>2</a:t>
              </a:r>
              <a:endParaRPr lang="en-US" sz="1200" dirty="0"/>
            </a:p>
          </p:txBody>
        </p:sp>
        <p:sp>
          <p:nvSpPr>
            <p:cNvPr id="48" name="TextBox 47"/>
            <p:cNvSpPr txBox="1"/>
            <p:nvPr/>
          </p:nvSpPr>
          <p:spPr>
            <a:xfrm>
              <a:off x="4187616" y="3890514"/>
              <a:ext cx="269626" cy="276999"/>
            </a:xfrm>
            <a:prstGeom prst="rect">
              <a:avLst/>
            </a:prstGeom>
            <a:noFill/>
          </p:spPr>
          <p:txBody>
            <a:bodyPr wrap="none" rtlCol="0">
              <a:spAutoFit/>
            </a:bodyPr>
            <a:lstStyle/>
            <a:p>
              <a:r>
                <a:rPr lang="de-DE" sz="1200" dirty="0"/>
                <a:t>1</a:t>
              </a:r>
              <a:endParaRPr lang="en-US" sz="1200" dirty="0"/>
            </a:p>
          </p:txBody>
        </p:sp>
      </p:grpSp>
      <p:grpSp>
        <p:nvGrpSpPr>
          <p:cNvPr id="49" name="Group 48"/>
          <p:cNvGrpSpPr/>
          <p:nvPr/>
        </p:nvGrpSpPr>
        <p:grpSpPr>
          <a:xfrm>
            <a:off x="4918770" y="3867987"/>
            <a:ext cx="3996873" cy="293150"/>
            <a:chOff x="460369" y="3874363"/>
            <a:chExt cx="3996873" cy="293150"/>
          </a:xfrm>
        </p:grpSpPr>
        <p:sp>
          <p:nvSpPr>
            <p:cNvPr id="50" name="TextBox 49"/>
            <p:cNvSpPr txBox="1"/>
            <p:nvPr/>
          </p:nvSpPr>
          <p:spPr>
            <a:xfrm>
              <a:off x="1903274" y="3874363"/>
              <a:ext cx="1106393" cy="276999"/>
            </a:xfrm>
            <a:prstGeom prst="rect">
              <a:avLst/>
            </a:prstGeom>
            <a:noFill/>
          </p:spPr>
          <p:txBody>
            <a:bodyPr wrap="none" rtlCol="0">
              <a:spAutoFit/>
            </a:bodyPr>
            <a:lstStyle/>
            <a:p>
              <a:r>
                <a:rPr lang="de-DE" sz="1200" dirty="0" smtClean="0"/>
                <a:t>Static voltage</a:t>
              </a:r>
              <a:endParaRPr lang="en-US" sz="1200" dirty="0"/>
            </a:p>
          </p:txBody>
        </p:sp>
        <p:sp>
          <p:nvSpPr>
            <p:cNvPr id="51" name="TextBox 50"/>
            <p:cNvSpPr txBox="1"/>
            <p:nvPr/>
          </p:nvSpPr>
          <p:spPr>
            <a:xfrm>
              <a:off x="460369" y="3888262"/>
              <a:ext cx="269626" cy="276999"/>
            </a:xfrm>
            <a:prstGeom prst="rect">
              <a:avLst/>
            </a:prstGeom>
            <a:noFill/>
          </p:spPr>
          <p:txBody>
            <a:bodyPr wrap="none" rtlCol="0">
              <a:spAutoFit/>
            </a:bodyPr>
            <a:lstStyle/>
            <a:p>
              <a:r>
                <a:rPr lang="de-DE" sz="1200" dirty="0" smtClean="0"/>
                <a:t>4</a:t>
              </a:r>
              <a:endParaRPr lang="en-US" sz="1200" dirty="0"/>
            </a:p>
          </p:txBody>
        </p:sp>
        <p:sp>
          <p:nvSpPr>
            <p:cNvPr id="52" name="TextBox 51"/>
            <p:cNvSpPr txBox="1"/>
            <p:nvPr/>
          </p:nvSpPr>
          <p:spPr>
            <a:xfrm>
              <a:off x="821890" y="3888828"/>
              <a:ext cx="269626" cy="276999"/>
            </a:xfrm>
            <a:prstGeom prst="rect">
              <a:avLst/>
            </a:prstGeom>
            <a:noFill/>
          </p:spPr>
          <p:txBody>
            <a:bodyPr wrap="none" rtlCol="0">
              <a:spAutoFit/>
            </a:bodyPr>
            <a:lstStyle/>
            <a:p>
              <a:r>
                <a:rPr lang="de-DE" sz="1200" dirty="0" smtClean="0"/>
                <a:t>3</a:t>
              </a:r>
              <a:endParaRPr lang="en-US" sz="1200" dirty="0"/>
            </a:p>
          </p:txBody>
        </p:sp>
        <p:sp>
          <p:nvSpPr>
            <p:cNvPr id="53" name="TextBox 52"/>
            <p:cNvSpPr txBox="1"/>
            <p:nvPr/>
          </p:nvSpPr>
          <p:spPr>
            <a:xfrm>
              <a:off x="3853974" y="3889671"/>
              <a:ext cx="269626" cy="276999"/>
            </a:xfrm>
            <a:prstGeom prst="rect">
              <a:avLst/>
            </a:prstGeom>
            <a:noFill/>
          </p:spPr>
          <p:txBody>
            <a:bodyPr wrap="none" rtlCol="0">
              <a:spAutoFit/>
            </a:bodyPr>
            <a:lstStyle/>
            <a:p>
              <a:r>
                <a:rPr lang="de-DE" sz="1200" dirty="0" smtClean="0"/>
                <a:t>2</a:t>
              </a:r>
              <a:endParaRPr lang="en-US" sz="1200" dirty="0"/>
            </a:p>
          </p:txBody>
        </p:sp>
        <p:sp>
          <p:nvSpPr>
            <p:cNvPr id="54" name="TextBox 53"/>
            <p:cNvSpPr txBox="1"/>
            <p:nvPr/>
          </p:nvSpPr>
          <p:spPr>
            <a:xfrm>
              <a:off x="4187616" y="3890514"/>
              <a:ext cx="269626" cy="276999"/>
            </a:xfrm>
            <a:prstGeom prst="rect">
              <a:avLst/>
            </a:prstGeom>
            <a:noFill/>
          </p:spPr>
          <p:txBody>
            <a:bodyPr wrap="none" rtlCol="0">
              <a:spAutoFit/>
            </a:bodyPr>
            <a:lstStyle/>
            <a:p>
              <a:r>
                <a:rPr lang="de-DE" sz="1200" dirty="0"/>
                <a:t>1</a:t>
              </a:r>
              <a:endParaRPr lang="en-US" sz="1200" dirty="0"/>
            </a:p>
          </p:txBody>
        </p:sp>
      </p:grpSp>
      <p:sp>
        <p:nvSpPr>
          <p:cNvPr id="29" name="Textfeld 28"/>
          <p:cNvSpPr txBox="1"/>
          <p:nvPr/>
        </p:nvSpPr>
        <p:spPr>
          <a:xfrm>
            <a:off x="1156648" y="6129300"/>
            <a:ext cx="6907740" cy="307777"/>
          </a:xfrm>
          <a:prstGeom prst="rect">
            <a:avLst/>
          </a:prstGeom>
          <a:noFill/>
        </p:spPr>
        <p:txBody>
          <a:bodyPr wrap="square" rtlCol="0">
            <a:spAutoFit/>
          </a:bodyPr>
          <a:lstStyle/>
          <a:p>
            <a:r>
              <a:rPr lang="de-DE" dirty="0" smtClean="0"/>
              <a:t>+ </a:t>
            </a:r>
            <a:r>
              <a:rPr lang="de-DE" dirty="0" err="1" smtClean="0"/>
              <a:t>automatic</a:t>
            </a:r>
            <a:r>
              <a:rPr lang="de-DE" dirty="0" smtClean="0"/>
              <a:t> </a:t>
            </a:r>
            <a:r>
              <a:rPr lang="de-DE" dirty="0" err="1" smtClean="0"/>
              <a:t>probehead</a:t>
            </a:r>
            <a:r>
              <a:rPr lang="de-DE" dirty="0" smtClean="0"/>
              <a:t> PH510 </a:t>
            </a:r>
            <a:r>
              <a:rPr lang="de-DE" dirty="0" err="1" smtClean="0"/>
              <a:t>for</a:t>
            </a:r>
            <a:r>
              <a:rPr lang="de-DE" dirty="0" smtClean="0"/>
              <a:t> </a:t>
            </a:r>
            <a:r>
              <a:rPr lang="de-DE" dirty="0" err="1" smtClean="0"/>
              <a:t>the</a:t>
            </a:r>
            <a:r>
              <a:rPr lang="de-DE" dirty="0" smtClean="0"/>
              <a:t> </a:t>
            </a:r>
            <a:r>
              <a:rPr lang="de-DE" dirty="0" err="1" smtClean="0"/>
              <a:t>voltage</a:t>
            </a:r>
            <a:r>
              <a:rPr lang="de-DE" dirty="0" smtClean="0"/>
              <a:t> </a:t>
            </a:r>
            <a:r>
              <a:rPr lang="de-DE" dirty="0" err="1" smtClean="0"/>
              <a:t>sweep</a:t>
            </a:r>
            <a:r>
              <a:rPr lang="de-DE" dirty="0" smtClean="0"/>
              <a:t> [-3 V </a:t>
            </a:r>
            <a:r>
              <a:rPr lang="de-DE" dirty="0" err="1" smtClean="0"/>
              <a:t>to</a:t>
            </a:r>
            <a:r>
              <a:rPr lang="de-DE" dirty="0" smtClean="0"/>
              <a:t> 2 V] </a:t>
            </a:r>
            <a:r>
              <a:rPr lang="de-DE" dirty="0" err="1" smtClean="0"/>
              <a:t>at</a:t>
            </a:r>
            <a:r>
              <a:rPr lang="de-DE" dirty="0" smtClean="0"/>
              <a:t> </a:t>
            </a:r>
            <a:r>
              <a:rPr lang="de-DE" dirty="0" err="1" smtClean="0"/>
              <a:t>the</a:t>
            </a:r>
            <a:r>
              <a:rPr lang="de-DE" dirty="0" smtClean="0"/>
              <a:t> </a:t>
            </a:r>
            <a:r>
              <a:rPr lang="de-DE" dirty="0" err="1" smtClean="0"/>
              <a:t>external</a:t>
            </a:r>
            <a:r>
              <a:rPr lang="de-DE" dirty="0" smtClean="0"/>
              <a:t> </a:t>
            </a:r>
            <a:r>
              <a:rPr lang="de-DE" dirty="0" err="1" smtClean="0"/>
              <a:t>gate</a:t>
            </a:r>
            <a:endParaRPr lang="de-DE" dirty="0"/>
          </a:p>
        </p:txBody>
      </p:sp>
    </p:spTree>
    <p:extLst>
      <p:ext uri="{BB962C8B-B14F-4D97-AF65-F5344CB8AC3E}">
        <p14:creationId xmlns:p14="http://schemas.microsoft.com/office/powerpoint/2010/main" val="588964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5</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1</a:t>
            </a:r>
            <a:r>
              <a:rPr lang="en-US" sz="2400" baseline="30000" dirty="0" smtClean="0"/>
              <a:t>st</a:t>
            </a:r>
            <a:r>
              <a:rPr lang="en-US" sz="2400" dirty="0" smtClean="0"/>
              <a:t> gate row test with remote sensing</a:t>
            </a:r>
          </a:p>
        </p:txBody>
      </p:sp>
      <p:sp>
        <p:nvSpPr>
          <p:cNvPr id="9" name="TextBox 8"/>
          <p:cNvSpPr txBox="1"/>
          <p:nvPr/>
        </p:nvSpPr>
        <p:spPr>
          <a:xfrm>
            <a:off x="895985" y="975896"/>
            <a:ext cx="7027821" cy="738664"/>
          </a:xfrm>
          <a:prstGeom prst="rect">
            <a:avLst/>
          </a:prstGeom>
          <a:noFill/>
        </p:spPr>
        <p:txBody>
          <a:bodyPr wrap="none" rtlCol="0">
            <a:spAutoFit/>
          </a:bodyPr>
          <a:lstStyle/>
          <a:p>
            <a:pPr marL="285750" indent="-285750">
              <a:buFont typeface="Arial" panose="020B0604020202020204" pitchFamily="34" charset="0"/>
              <a:buChar char="•"/>
            </a:pPr>
            <a:r>
              <a:rPr lang="en-US" dirty="0" smtClean="0"/>
              <a:t>Planarised chuck</a:t>
            </a:r>
          </a:p>
          <a:p>
            <a:pPr marL="285750" indent="-285750">
              <a:buFont typeface="Arial" panose="020B0604020202020204" pitchFamily="34" charset="0"/>
              <a:buChar char="•"/>
            </a:pPr>
            <a:r>
              <a:rPr lang="en-US" dirty="0" smtClean="0"/>
              <a:t>Upgraded software (</a:t>
            </a:r>
            <a:r>
              <a:rPr lang="en-US" dirty="0"/>
              <a:t>2612B’s SMUs always ON during </a:t>
            </a:r>
            <a:r>
              <a:rPr lang="en-US" dirty="0" smtClean="0"/>
              <a:t>test – </a:t>
            </a:r>
            <a:r>
              <a:rPr lang="en-US" dirty="0" smtClean="0">
                <a:solidFill>
                  <a:srgbClr val="0070C0"/>
                </a:solidFill>
              </a:rPr>
              <a:t>no speed settings yet</a:t>
            </a:r>
            <a:r>
              <a:rPr lang="en-US" dirty="0" smtClean="0"/>
              <a:t>)</a:t>
            </a:r>
          </a:p>
          <a:p>
            <a:pPr marL="285750" indent="-285750">
              <a:buFont typeface="Arial" panose="020B0604020202020204" pitchFamily="34" charset="0"/>
              <a:buChar char="•"/>
            </a:pPr>
            <a:r>
              <a:rPr lang="en-US" dirty="0" smtClean="0"/>
              <a:t>Remote sensing for the Source (now on SMU3)</a:t>
            </a:r>
            <a:endParaRPr lang="en-US" dirty="0"/>
          </a:p>
        </p:txBody>
      </p:sp>
      <p:grpSp>
        <p:nvGrpSpPr>
          <p:cNvPr id="17" name="Group 16"/>
          <p:cNvGrpSpPr/>
          <p:nvPr/>
        </p:nvGrpSpPr>
        <p:grpSpPr>
          <a:xfrm>
            <a:off x="385762" y="1773455"/>
            <a:ext cx="8704552" cy="4895634"/>
            <a:chOff x="437110" y="948906"/>
            <a:chExt cx="8704552" cy="4895634"/>
          </a:xfrm>
        </p:grpSpPr>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110" y="948906"/>
              <a:ext cx="5072149" cy="401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3981994" y="1715860"/>
              <a:ext cx="5159668" cy="4128680"/>
              <a:chOff x="3981994" y="1731100"/>
              <a:chExt cx="5159668" cy="4128680"/>
            </a:xfrm>
          </p:grpSpPr>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1994" y="1731100"/>
                <a:ext cx="5159668" cy="412868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Arrow Connector 6"/>
              <p:cNvCxnSpPr/>
              <p:nvPr/>
            </p:nvCxnSpPr>
            <p:spPr bwMode="auto">
              <a:xfrm flipH="1">
                <a:off x="6667500" y="4800600"/>
                <a:ext cx="121920" cy="624840"/>
              </a:xfrm>
              <a:prstGeom prst="straightConnector1">
                <a:avLst/>
              </a:prstGeom>
              <a:solidFill>
                <a:schemeClr val="bg1"/>
              </a:solidFill>
              <a:ln w="12700"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flipH="1">
                <a:off x="6941820" y="4800600"/>
                <a:ext cx="121920" cy="624840"/>
              </a:xfrm>
              <a:prstGeom prst="straightConnector1">
                <a:avLst/>
              </a:prstGeom>
              <a:solidFill>
                <a:schemeClr val="bg1"/>
              </a:solidFill>
              <a:ln w="12700" cap="flat" cmpd="sng" algn="ctr">
                <a:solidFill>
                  <a:srgbClr val="FF0000"/>
                </a:solidFill>
                <a:prstDash val="solid"/>
                <a:round/>
                <a:headEnd type="none" w="med" len="med"/>
                <a:tailEnd type="arrow"/>
              </a:ln>
              <a:effectLst/>
            </p:spPr>
          </p:cxnSp>
        </p:grpSp>
        <p:cxnSp>
          <p:nvCxnSpPr>
            <p:cNvPr id="13" name="Straight Arrow Connector 12"/>
            <p:cNvCxnSpPr/>
            <p:nvPr/>
          </p:nvCxnSpPr>
          <p:spPr bwMode="auto">
            <a:xfrm flipH="1">
              <a:off x="1485900" y="2407920"/>
              <a:ext cx="137160" cy="746760"/>
            </a:xfrm>
            <a:prstGeom prst="straightConnector1">
              <a:avLst/>
            </a:prstGeom>
            <a:solidFill>
              <a:schemeClr val="bg1"/>
            </a:solidFill>
            <a:ln w="12700"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flipH="1">
              <a:off x="1234440" y="2407920"/>
              <a:ext cx="251460" cy="1196340"/>
            </a:xfrm>
            <a:prstGeom prst="straightConnector1">
              <a:avLst/>
            </a:prstGeom>
            <a:solidFill>
              <a:schemeClr val="bg1"/>
            </a:solidFill>
            <a:ln w="12700" cap="flat" cmpd="sng" algn="ctr">
              <a:solidFill>
                <a:srgbClr val="FF0000"/>
              </a:solidFill>
              <a:prstDash val="solid"/>
              <a:round/>
              <a:headEnd type="none" w="med" len="med"/>
              <a:tailEnd type="arrow"/>
            </a:ln>
            <a:effectLst/>
          </p:spPr>
        </p:cxnSp>
      </p:grpSp>
      <p:sp>
        <p:nvSpPr>
          <p:cNvPr id="29" name="TextBox 28"/>
          <p:cNvSpPr txBox="1"/>
          <p:nvPr/>
        </p:nvSpPr>
        <p:spPr>
          <a:xfrm>
            <a:off x="527938" y="5808921"/>
            <a:ext cx="3739262" cy="830997"/>
          </a:xfrm>
          <a:prstGeom prst="rect">
            <a:avLst/>
          </a:prstGeom>
          <a:noFill/>
        </p:spPr>
        <p:txBody>
          <a:bodyPr wrap="square" rtlCol="0">
            <a:spAutoFit/>
          </a:bodyPr>
          <a:lstStyle/>
          <a:p>
            <a:pPr marL="171450" indent="-171450" algn="just">
              <a:buFont typeface="Arial" panose="020B0604020202020204" pitchFamily="34" charset="0"/>
              <a:buChar char="•"/>
            </a:pPr>
            <a:r>
              <a:rPr lang="en-US" sz="1200" dirty="0" smtClean="0"/>
              <a:t>Keithley 4200 default integration time = 200 </a:t>
            </a:r>
            <a:r>
              <a:rPr lang="en-US" sz="1200" dirty="0" err="1" smtClean="0">
                <a:latin typeface="Symbol" panose="05050102010706020507" pitchFamily="18" charset="2"/>
              </a:rPr>
              <a:t>m</a:t>
            </a:r>
            <a:r>
              <a:rPr lang="en-US" sz="1200" dirty="0" err="1" smtClean="0"/>
              <a:t>s.</a:t>
            </a:r>
            <a:endParaRPr lang="en-US" sz="1200" dirty="0" smtClean="0"/>
          </a:p>
          <a:p>
            <a:pPr marL="171450" indent="-171450" algn="just">
              <a:buFont typeface="Arial" panose="020B0604020202020204" pitchFamily="34" charset="0"/>
              <a:buChar char="•"/>
            </a:pPr>
            <a:r>
              <a:rPr lang="en-US" sz="1200" dirty="0" smtClean="0"/>
              <a:t>Keithley 2612B default integration time = 20 </a:t>
            </a:r>
            <a:r>
              <a:rPr lang="en-US" sz="1200" dirty="0" err="1" smtClean="0"/>
              <a:t>ms.</a:t>
            </a:r>
            <a:endParaRPr lang="en-US" sz="1200" dirty="0" smtClean="0"/>
          </a:p>
          <a:p>
            <a:pPr marL="171450" indent="-171450" algn="just">
              <a:buFont typeface="Arial" panose="020B0604020202020204" pitchFamily="34" charset="0"/>
              <a:buChar char="•"/>
            </a:pPr>
            <a:endParaRPr lang="en-US" sz="1200" dirty="0"/>
          </a:p>
          <a:p>
            <a:pPr marL="171450" indent="-171450" algn="just">
              <a:buFont typeface="Arial" panose="020B0604020202020204" pitchFamily="34" charset="0"/>
              <a:buChar char="•"/>
            </a:pPr>
            <a:r>
              <a:rPr lang="en-US" sz="1200" dirty="0" smtClean="0"/>
              <a:t>No settling time</a:t>
            </a:r>
            <a:endParaRPr lang="en-US" sz="1200" dirty="0"/>
          </a:p>
        </p:txBody>
      </p:sp>
      <p:sp>
        <p:nvSpPr>
          <p:cNvPr id="20" name="TextBox 19"/>
          <p:cNvSpPr txBox="1"/>
          <p:nvPr/>
        </p:nvSpPr>
        <p:spPr>
          <a:xfrm>
            <a:off x="5668802" y="2047212"/>
            <a:ext cx="3013393" cy="307777"/>
          </a:xfrm>
          <a:prstGeom prst="rect">
            <a:avLst/>
          </a:prstGeom>
          <a:noFill/>
        </p:spPr>
        <p:txBody>
          <a:bodyPr wrap="square" rtlCol="0">
            <a:spAutoFit/>
          </a:bodyPr>
          <a:lstStyle/>
          <a:p>
            <a:pPr algn="ctr"/>
            <a:r>
              <a:rPr lang="en-US" b="1" dirty="0" smtClean="0">
                <a:solidFill>
                  <a:srgbClr val="FF0000"/>
                </a:solidFill>
              </a:rPr>
              <a:t>Full fan-out test</a:t>
            </a:r>
            <a:endParaRPr lang="en-US" b="1" dirty="0">
              <a:solidFill>
                <a:srgbClr val="FF0000"/>
              </a:solidFill>
            </a:endParaRPr>
          </a:p>
        </p:txBody>
      </p:sp>
    </p:spTree>
    <p:extLst>
      <p:ext uri="{BB962C8B-B14F-4D97-AF65-F5344CB8AC3E}">
        <p14:creationId xmlns:p14="http://schemas.microsoft.com/office/powerpoint/2010/main" val="1139174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6</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1</a:t>
            </a:r>
            <a:r>
              <a:rPr lang="en-US" sz="2400" baseline="30000" dirty="0" smtClean="0"/>
              <a:t>st</a:t>
            </a:r>
            <a:r>
              <a:rPr lang="en-US" sz="2400" dirty="0" smtClean="0"/>
              <a:t> gate row test with remote sensing</a:t>
            </a:r>
          </a:p>
        </p:txBody>
      </p:sp>
      <p:sp>
        <p:nvSpPr>
          <p:cNvPr id="9" name="TextBox 8"/>
          <p:cNvSpPr txBox="1"/>
          <p:nvPr/>
        </p:nvSpPr>
        <p:spPr>
          <a:xfrm>
            <a:off x="895985" y="975896"/>
            <a:ext cx="7027821" cy="738664"/>
          </a:xfrm>
          <a:prstGeom prst="rect">
            <a:avLst/>
          </a:prstGeom>
          <a:noFill/>
        </p:spPr>
        <p:txBody>
          <a:bodyPr wrap="none" rtlCol="0">
            <a:spAutoFit/>
          </a:bodyPr>
          <a:lstStyle/>
          <a:p>
            <a:pPr marL="285750" indent="-285750">
              <a:buFont typeface="Arial" panose="020B0604020202020204" pitchFamily="34" charset="0"/>
              <a:buChar char="•"/>
            </a:pPr>
            <a:r>
              <a:rPr lang="en-US" dirty="0" smtClean="0"/>
              <a:t>Planarised chuck</a:t>
            </a:r>
          </a:p>
          <a:p>
            <a:pPr marL="285750" indent="-285750">
              <a:buFont typeface="Arial" panose="020B0604020202020204" pitchFamily="34" charset="0"/>
              <a:buChar char="•"/>
            </a:pPr>
            <a:r>
              <a:rPr lang="en-US" dirty="0" smtClean="0"/>
              <a:t>Upgraded software (</a:t>
            </a:r>
            <a:r>
              <a:rPr lang="en-US" dirty="0"/>
              <a:t>2612B’s SMUs always ON during </a:t>
            </a:r>
            <a:r>
              <a:rPr lang="en-US" dirty="0" smtClean="0"/>
              <a:t>test – </a:t>
            </a:r>
            <a:r>
              <a:rPr lang="en-US" dirty="0" smtClean="0">
                <a:solidFill>
                  <a:srgbClr val="0070C0"/>
                </a:solidFill>
              </a:rPr>
              <a:t>no speed settings yet</a:t>
            </a:r>
            <a:r>
              <a:rPr lang="en-US" dirty="0" smtClean="0"/>
              <a:t>)</a:t>
            </a:r>
          </a:p>
          <a:p>
            <a:pPr marL="285750" indent="-285750">
              <a:buFont typeface="Arial" panose="020B0604020202020204" pitchFamily="34" charset="0"/>
              <a:buChar char="•"/>
            </a:pPr>
            <a:r>
              <a:rPr lang="en-US" dirty="0" smtClean="0"/>
              <a:t>Remote sensing for the Source (now on SMU3)</a:t>
            </a:r>
            <a:endParaRPr lang="en-US" dirty="0"/>
          </a:p>
        </p:txBody>
      </p:sp>
      <p:grpSp>
        <p:nvGrpSpPr>
          <p:cNvPr id="17" name="Group 16"/>
          <p:cNvGrpSpPr/>
          <p:nvPr/>
        </p:nvGrpSpPr>
        <p:grpSpPr>
          <a:xfrm>
            <a:off x="385762" y="1773455"/>
            <a:ext cx="5072149" cy="4012776"/>
            <a:chOff x="437110" y="948906"/>
            <a:chExt cx="5072149" cy="4012776"/>
          </a:xfrm>
        </p:grpSpPr>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110" y="948906"/>
              <a:ext cx="5072149" cy="401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bwMode="auto">
            <a:xfrm flipH="1">
              <a:off x="1485900" y="2407920"/>
              <a:ext cx="137160" cy="746760"/>
            </a:xfrm>
            <a:prstGeom prst="straightConnector1">
              <a:avLst/>
            </a:prstGeom>
            <a:solidFill>
              <a:schemeClr val="bg1"/>
            </a:solidFill>
            <a:ln w="12700"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flipH="1">
              <a:off x="1234440" y="2407920"/>
              <a:ext cx="251460" cy="1196340"/>
            </a:xfrm>
            <a:prstGeom prst="straightConnector1">
              <a:avLst/>
            </a:prstGeom>
            <a:solidFill>
              <a:schemeClr val="bg1"/>
            </a:solidFill>
            <a:ln w="12700" cap="flat" cmpd="sng" algn="ctr">
              <a:solidFill>
                <a:srgbClr val="FF0000"/>
              </a:solidFill>
              <a:prstDash val="solid"/>
              <a:round/>
              <a:headEnd type="none" w="med" len="med"/>
              <a:tailEnd type="arrow"/>
            </a:ln>
            <a:effectLst/>
          </p:spPr>
        </p:cxnSp>
      </p:grpSp>
      <p:sp>
        <p:nvSpPr>
          <p:cNvPr id="29" name="TextBox 28"/>
          <p:cNvSpPr txBox="1"/>
          <p:nvPr/>
        </p:nvSpPr>
        <p:spPr>
          <a:xfrm>
            <a:off x="527938" y="5816009"/>
            <a:ext cx="3739262" cy="830997"/>
          </a:xfrm>
          <a:prstGeom prst="rect">
            <a:avLst/>
          </a:prstGeom>
          <a:noFill/>
        </p:spPr>
        <p:txBody>
          <a:bodyPr wrap="square" rtlCol="0">
            <a:spAutoFit/>
          </a:bodyPr>
          <a:lstStyle/>
          <a:p>
            <a:pPr marL="171450" indent="-171450" algn="just">
              <a:buFont typeface="Arial" panose="020B0604020202020204" pitchFamily="34" charset="0"/>
              <a:buChar char="•"/>
            </a:pPr>
            <a:r>
              <a:rPr lang="en-US" sz="1200" dirty="0" smtClean="0"/>
              <a:t>Keithley 4200 default integration time = 200 </a:t>
            </a:r>
            <a:r>
              <a:rPr lang="en-US" sz="1200" dirty="0" err="1" smtClean="0">
                <a:latin typeface="Symbol" panose="05050102010706020507" pitchFamily="18" charset="2"/>
              </a:rPr>
              <a:t>m</a:t>
            </a:r>
            <a:r>
              <a:rPr lang="en-US" sz="1200" dirty="0" err="1" smtClean="0"/>
              <a:t>s.</a:t>
            </a:r>
            <a:endParaRPr lang="en-US" sz="1200" dirty="0" smtClean="0"/>
          </a:p>
          <a:p>
            <a:pPr marL="171450" indent="-171450" algn="just">
              <a:buFont typeface="Arial" panose="020B0604020202020204" pitchFamily="34" charset="0"/>
              <a:buChar char="•"/>
            </a:pPr>
            <a:r>
              <a:rPr lang="en-US" sz="1200" dirty="0" smtClean="0"/>
              <a:t>Keithley 2612B default integration time = 20 </a:t>
            </a:r>
            <a:r>
              <a:rPr lang="en-US" sz="1200" dirty="0" err="1" smtClean="0"/>
              <a:t>ms.</a:t>
            </a:r>
            <a:endParaRPr lang="en-US" sz="1200" dirty="0" smtClean="0"/>
          </a:p>
          <a:p>
            <a:pPr marL="171450" indent="-171450" algn="just">
              <a:buFont typeface="Arial" panose="020B0604020202020204" pitchFamily="34" charset="0"/>
              <a:buChar char="•"/>
            </a:pPr>
            <a:endParaRPr lang="en-US" sz="1200" dirty="0"/>
          </a:p>
          <a:p>
            <a:pPr marL="171450" indent="-171450" algn="just">
              <a:buFont typeface="Arial" panose="020B0604020202020204" pitchFamily="34" charset="0"/>
              <a:buChar char="•"/>
            </a:pPr>
            <a:r>
              <a:rPr lang="en-US" sz="1200" dirty="0" smtClean="0"/>
              <a:t>No settling time</a:t>
            </a:r>
            <a:endParaRPr lang="en-US" sz="1200" dirty="0"/>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9558" y="2550313"/>
            <a:ext cx="5051624" cy="4103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4678680" y="3777299"/>
            <a:ext cx="1424940" cy="329881"/>
          </a:xfrm>
          <a:prstGeom prst="ellipse">
            <a:avLst/>
          </a:prstGeom>
          <a:ln w="1905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5668802" y="2047212"/>
            <a:ext cx="3013393" cy="307777"/>
          </a:xfrm>
          <a:prstGeom prst="rect">
            <a:avLst/>
          </a:prstGeom>
          <a:noFill/>
        </p:spPr>
        <p:txBody>
          <a:bodyPr wrap="square" rtlCol="0">
            <a:spAutoFit/>
          </a:bodyPr>
          <a:lstStyle/>
          <a:p>
            <a:pPr algn="ctr"/>
            <a:r>
              <a:rPr lang="en-US" b="1" dirty="0" smtClean="0">
                <a:solidFill>
                  <a:srgbClr val="0070C0"/>
                </a:solidFill>
              </a:rPr>
              <a:t>Full fan-out test</a:t>
            </a:r>
            <a:endParaRPr lang="en-US" b="1" dirty="0">
              <a:solidFill>
                <a:srgbClr val="0070C0"/>
              </a:solidFill>
            </a:endParaRPr>
          </a:p>
        </p:txBody>
      </p:sp>
    </p:spTree>
    <p:extLst>
      <p:ext uri="{BB962C8B-B14F-4D97-AF65-F5344CB8AC3E}">
        <p14:creationId xmlns:p14="http://schemas.microsoft.com/office/powerpoint/2010/main" val="3622186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7</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1</a:t>
            </a:r>
            <a:r>
              <a:rPr lang="en-US" sz="2400" baseline="30000" dirty="0" smtClean="0"/>
              <a:t>st</a:t>
            </a:r>
            <a:r>
              <a:rPr lang="en-US" sz="2400" dirty="0" smtClean="0"/>
              <a:t> gate row test with remote sensing @ site 8</a:t>
            </a: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194" y="1271452"/>
            <a:ext cx="5116636" cy="406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4120" y="2019300"/>
            <a:ext cx="520609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738495" y="1360872"/>
            <a:ext cx="3013393" cy="523220"/>
          </a:xfrm>
          <a:prstGeom prst="rect">
            <a:avLst/>
          </a:prstGeom>
          <a:noFill/>
        </p:spPr>
        <p:txBody>
          <a:bodyPr wrap="square" rtlCol="0">
            <a:spAutoFit/>
          </a:bodyPr>
          <a:lstStyle/>
          <a:p>
            <a:r>
              <a:rPr lang="en-US" dirty="0" smtClean="0">
                <a:solidFill>
                  <a:srgbClr val="FF0000"/>
                </a:solidFill>
              </a:rPr>
              <a:t>8 consecutive measurements at the same chuck position</a:t>
            </a:r>
            <a:endParaRPr lang="en-US" dirty="0">
              <a:solidFill>
                <a:srgbClr val="FF0000"/>
              </a:solidFill>
            </a:endParaRPr>
          </a:p>
        </p:txBody>
      </p:sp>
      <p:sp>
        <p:nvSpPr>
          <p:cNvPr id="9" name="TextBox 8"/>
          <p:cNvSpPr txBox="1"/>
          <p:nvPr/>
        </p:nvSpPr>
        <p:spPr>
          <a:xfrm>
            <a:off x="6548357" y="3014385"/>
            <a:ext cx="1787669" cy="307777"/>
          </a:xfrm>
          <a:prstGeom prst="rect">
            <a:avLst/>
          </a:prstGeom>
          <a:noFill/>
        </p:spPr>
        <p:txBody>
          <a:bodyPr wrap="none" rtlCol="0">
            <a:spAutoFit/>
          </a:bodyPr>
          <a:lstStyle/>
          <a:p>
            <a:pPr algn="ctr"/>
            <a:r>
              <a:rPr lang="en-US" b="1" dirty="0" smtClean="0">
                <a:solidFill>
                  <a:srgbClr val="FF0000"/>
                </a:solidFill>
              </a:rPr>
              <a:t>First measurement</a:t>
            </a:r>
          </a:p>
        </p:txBody>
      </p:sp>
      <p:sp>
        <p:nvSpPr>
          <p:cNvPr id="2" name="TextBox 1"/>
          <p:cNvSpPr txBox="1"/>
          <p:nvPr/>
        </p:nvSpPr>
        <p:spPr>
          <a:xfrm>
            <a:off x="421258" y="5504908"/>
            <a:ext cx="3739262" cy="1015663"/>
          </a:xfrm>
          <a:prstGeom prst="rect">
            <a:avLst/>
          </a:prstGeom>
          <a:noFill/>
        </p:spPr>
        <p:txBody>
          <a:bodyPr wrap="square" rtlCol="0">
            <a:spAutoFit/>
          </a:bodyPr>
          <a:lstStyle/>
          <a:p>
            <a:pPr algn="just"/>
            <a:r>
              <a:rPr lang="en-US" sz="1200" dirty="0"/>
              <a:t>Upgraded software </a:t>
            </a:r>
            <a:r>
              <a:rPr lang="en-US" sz="1200" dirty="0" smtClean="0"/>
              <a:t>(</a:t>
            </a:r>
            <a:r>
              <a:rPr lang="en-US" sz="1200" dirty="0" smtClean="0">
                <a:solidFill>
                  <a:srgbClr val="FF0000"/>
                </a:solidFill>
              </a:rPr>
              <a:t>no speed settings yet</a:t>
            </a:r>
            <a:r>
              <a:rPr lang="en-US" sz="1200" dirty="0" smtClean="0"/>
              <a:t>)</a:t>
            </a:r>
            <a:r>
              <a:rPr lang="en-US" sz="1200" dirty="0" smtClean="0">
                <a:solidFill>
                  <a:srgbClr val="0070C0"/>
                </a:solidFill>
              </a:rPr>
              <a:t>.</a:t>
            </a:r>
          </a:p>
          <a:p>
            <a:pPr marL="171450" indent="-171450" algn="just">
              <a:buFont typeface="Arial" panose="020B0604020202020204" pitchFamily="34" charset="0"/>
              <a:buChar char="•"/>
            </a:pPr>
            <a:r>
              <a:rPr lang="en-US" sz="1200" dirty="0" smtClean="0"/>
              <a:t>Keithley 4200 default integration time = 200 </a:t>
            </a:r>
            <a:r>
              <a:rPr lang="en-US" sz="1200" dirty="0" err="1" smtClean="0">
                <a:latin typeface="Symbol" panose="05050102010706020507" pitchFamily="18" charset="2"/>
              </a:rPr>
              <a:t>m</a:t>
            </a:r>
            <a:r>
              <a:rPr lang="en-US" sz="1200" dirty="0" err="1" smtClean="0"/>
              <a:t>s.</a:t>
            </a:r>
            <a:endParaRPr lang="en-US" sz="1200" dirty="0" smtClean="0"/>
          </a:p>
          <a:p>
            <a:pPr marL="171450" indent="-171450" algn="just">
              <a:buFont typeface="Arial" panose="020B0604020202020204" pitchFamily="34" charset="0"/>
              <a:buChar char="•"/>
            </a:pPr>
            <a:r>
              <a:rPr lang="en-US" sz="1200" dirty="0" smtClean="0"/>
              <a:t>Keithley 2612B default integration time = 20 </a:t>
            </a:r>
            <a:r>
              <a:rPr lang="en-US" sz="1200" dirty="0" err="1" smtClean="0"/>
              <a:t>ms.</a:t>
            </a:r>
            <a:endParaRPr lang="en-US" sz="1200" dirty="0" smtClean="0"/>
          </a:p>
          <a:p>
            <a:pPr marL="171450" indent="-171450" algn="just">
              <a:buFont typeface="Arial" panose="020B0604020202020204" pitchFamily="34" charset="0"/>
              <a:buChar char="•"/>
            </a:pPr>
            <a:endParaRPr lang="en-US" sz="1200" dirty="0"/>
          </a:p>
          <a:p>
            <a:pPr marL="171450" indent="-171450" algn="just">
              <a:buFont typeface="Arial" panose="020B0604020202020204" pitchFamily="34" charset="0"/>
              <a:buChar char="•"/>
            </a:pPr>
            <a:r>
              <a:rPr lang="en-US" sz="1200" dirty="0" smtClean="0"/>
              <a:t>No settling time</a:t>
            </a:r>
            <a:endParaRPr lang="en-US" sz="1200" dirty="0"/>
          </a:p>
        </p:txBody>
      </p:sp>
    </p:spTree>
    <p:extLst>
      <p:ext uri="{BB962C8B-B14F-4D97-AF65-F5344CB8AC3E}">
        <p14:creationId xmlns:p14="http://schemas.microsoft.com/office/powerpoint/2010/main" val="1223301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58" y="990429"/>
            <a:ext cx="4995319" cy="4084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4"/>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8</a:t>
            </a:fld>
            <a:endParaRPr lang="en-US"/>
          </a:p>
        </p:txBody>
      </p:sp>
      <p:pic>
        <p:nvPicPr>
          <p:cNvPr id="42" name="Picture 41"/>
          <p:cNvPicPr>
            <a:picLocks noChangeAspect="1"/>
          </p:cNvPicPr>
          <p:nvPr/>
        </p:nvPicPr>
        <p:blipFill>
          <a:blip r:embed="rId6"/>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1</a:t>
            </a:r>
            <a:r>
              <a:rPr lang="en-US" sz="2400" baseline="30000" dirty="0" smtClean="0"/>
              <a:t>st</a:t>
            </a:r>
            <a:r>
              <a:rPr lang="en-US" sz="2400" dirty="0" smtClean="0"/>
              <a:t> gate row test with remote sensing @ site 8</a:t>
            </a:r>
          </a:p>
        </p:txBody>
      </p:sp>
      <p:sp>
        <p:nvSpPr>
          <p:cNvPr id="15" name="TextBox 14"/>
          <p:cNvSpPr txBox="1"/>
          <p:nvPr/>
        </p:nvSpPr>
        <p:spPr>
          <a:xfrm>
            <a:off x="5738495" y="1086552"/>
            <a:ext cx="3013393" cy="954107"/>
          </a:xfrm>
          <a:prstGeom prst="rect">
            <a:avLst/>
          </a:prstGeom>
          <a:noFill/>
        </p:spPr>
        <p:txBody>
          <a:bodyPr wrap="square" rtlCol="0">
            <a:spAutoFit/>
          </a:bodyPr>
          <a:lstStyle/>
          <a:p>
            <a:r>
              <a:rPr lang="en-US" dirty="0" smtClean="0">
                <a:solidFill>
                  <a:srgbClr val="0070C0"/>
                </a:solidFill>
              </a:rPr>
              <a:t>8 consecutive measurements at the same chuck position</a:t>
            </a:r>
          </a:p>
          <a:p>
            <a:endParaRPr lang="en-US" dirty="0">
              <a:solidFill>
                <a:srgbClr val="FF0000"/>
              </a:solidFill>
            </a:endParaRPr>
          </a:p>
          <a:p>
            <a:r>
              <a:rPr lang="en-US" dirty="0" smtClean="0">
                <a:solidFill>
                  <a:srgbClr val="FF0000"/>
                </a:solidFill>
              </a:rPr>
              <a:t>Changed speed settings.</a:t>
            </a:r>
            <a:endParaRPr lang="en-US" dirty="0">
              <a:solidFill>
                <a:srgbClr val="FF0000"/>
              </a:solidFill>
            </a:endParaRPr>
          </a:p>
        </p:txBody>
      </p:sp>
      <p:sp>
        <p:nvSpPr>
          <p:cNvPr id="13" name="TextBox 12"/>
          <p:cNvSpPr txBox="1"/>
          <p:nvPr/>
        </p:nvSpPr>
        <p:spPr>
          <a:xfrm>
            <a:off x="385762" y="5476606"/>
            <a:ext cx="3739262" cy="1015663"/>
          </a:xfrm>
          <a:prstGeom prst="rect">
            <a:avLst/>
          </a:prstGeom>
          <a:noFill/>
        </p:spPr>
        <p:txBody>
          <a:bodyPr wrap="square" rtlCol="0">
            <a:spAutoFit/>
          </a:bodyPr>
          <a:lstStyle/>
          <a:p>
            <a:pPr algn="just"/>
            <a:r>
              <a:rPr lang="en-US" sz="1200" dirty="0"/>
              <a:t>Upgraded software </a:t>
            </a:r>
            <a:r>
              <a:rPr lang="en-US" sz="1200" dirty="0" smtClean="0"/>
              <a:t>(</a:t>
            </a:r>
            <a:r>
              <a:rPr lang="en-US" sz="1200" dirty="0" smtClean="0">
                <a:solidFill>
                  <a:srgbClr val="FF0000"/>
                </a:solidFill>
              </a:rPr>
              <a:t>with speed settings!</a:t>
            </a:r>
            <a:r>
              <a:rPr lang="en-US" sz="1200" dirty="0" smtClean="0"/>
              <a:t>).</a:t>
            </a:r>
          </a:p>
          <a:p>
            <a:pPr marL="171450" indent="-171450" algn="just">
              <a:buFont typeface="Arial" panose="020B0604020202020204" pitchFamily="34" charset="0"/>
              <a:buChar char="•"/>
            </a:pPr>
            <a:r>
              <a:rPr lang="en-US" sz="1200" dirty="0" smtClean="0"/>
              <a:t>Keithley 4200 set integration time = 20 </a:t>
            </a:r>
            <a:r>
              <a:rPr lang="en-US" sz="1200" dirty="0" err="1" smtClean="0"/>
              <a:t>ms.</a:t>
            </a:r>
            <a:endParaRPr lang="en-US" sz="1200" dirty="0" smtClean="0"/>
          </a:p>
          <a:p>
            <a:pPr marL="171450" indent="-171450" algn="just">
              <a:buFont typeface="Arial" panose="020B0604020202020204" pitchFamily="34" charset="0"/>
              <a:buChar char="•"/>
            </a:pPr>
            <a:r>
              <a:rPr lang="en-US" sz="1200" dirty="0" smtClean="0"/>
              <a:t>Keithley 2612B set integration time = 20 </a:t>
            </a:r>
            <a:r>
              <a:rPr lang="en-US" sz="1200" dirty="0" err="1" smtClean="0"/>
              <a:t>ms.</a:t>
            </a:r>
            <a:endParaRPr lang="en-US" sz="1200" dirty="0" smtClean="0"/>
          </a:p>
          <a:p>
            <a:pPr marL="171450" indent="-171450" algn="just">
              <a:buFont typeface="Arial" panose="020B0604020202020204" pitchFamily="34" charset="0"/>
              <a:buChar char="•"/>
            </a:pPr>
            <a:endParaRPr lang="en-US" sz="1200" dirty="0"/>
          </a:p>
          <a:p>
            <a:pPr marL="171450" indent="-171450" algn="just">
              <a:buFont typeface="Arial" panose="020B0604020202020204" pitchFamily="34" charset="0"/>
              <a:buChar char="•"/>
            </a:pPr>
            <a:r>
              <a:rPr lang="en-US" sz="1200" dirty="0" smtClean="0"/>
              <a:t>Settling time = 100 </a:t>
            </a:r>
            <a:r>
              <a:rPr lang="en-US" sz="1200" dirty="0" err="1" smtClean="0"/>
              <a:t>ms</a:t>
            </a:r>
            <a:endParaRPr lang="en-US" sz="1200" dirty="0"/>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1920" y="2356350"/>
            <a:ext cx="5191889" cy="427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527864" y="3168273"/>
            <a:ext cx="2045753" cy="307777"/>
          </a:xfrm>
          <a:prstGeom prst="rect">
            <a:avLst/>
          </a:prstGeom>
          <a:noFill/>
        </p:spPr>
        <p:txBody>
          <a:bodyPr wrap="none" rtlCol="0">
            <a:spAutoFit/>
          </a:bodyPr>
          <a:lstStyle/>
          <a:p>
            <a:pPr algn="ctr"/>
            <a:r>
              <a:rPr lang="en-US" b="1" dirty="0" smtClean="0">
                <a:solidFill>
                  <a:srgbClr val="FF0000"/>
                </a:solidFill>
              </a:rPr>
              <a:t>Second measurement</a:t>
            </a:r>
          </a:p>
        </p:txBody>
      </p:sp>
    </p:spTree>
    <p:extLst>
      <p:ext uri="{BB962C8B-B14F-4D97-AF65-F5344CB8AC3E}">
        <p14:creationId xmlns:p14="http://schemas.microsoft.com/office/powerpoint/2010/main" val="290215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11. May 2015</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9</a:t>
            </a:fld>
            <a:endParaRPr lang="en-US"/>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1</a:t>
            </a:r>
            <a:r>
              <a:rPr lang="en-US" sz="2400" baseline="30000" dirty="0" smtClean="0"/>
              <a:t>st</a:t>
            </a:r>
            <a:r>
              <a:rPr lang="en-US" sz="2400" dirty="0" smtClean="0"/>
              <a:t> gate row test with local sensing @ site 8</a:t>
            </a:r>
          </a:p>
        </p:txBody>
      </p:sp>
      <p:sp>
        <p:nvSpPr>
          <p:cNvPr id="15" name="TextBox 14"/>
          <p:cNvSpPr txBox="1"/>
          <p:nvPr/>
        </p:nvSpPr>
        <p:spPr>
          <a:xfrm>
            <a:off x="5466921" y="1577976"/>
            <a:ext cx="3215273" cy="523220"/>
          </a:xfrm>
          <a:prstGeom prst="rect">
            <a:avLst/>
          </a:prstGeom>
          <a:noFill/>
        </p:spPr>
        <p:txBody>
          <a:bodyPr wrap="square" rtlCol="0">
            <a:spAutoFit/>
          </a:bodyPr>
          <a:lstStyle/>
          <a:p>
            <a:r>
              <a:rPr lang="de-DE" dirty="0" err="1" smtClean="0">
                <a:solidFill>
                  <a:srgbClr val="FF0000"/>
                </a:solidFill>
              </a:rPr>
              <a:t>Local</a:t>
            </a:r>
            <a:r>
              <a:rPr lang="de-DE" dirty="0" smtClean="0">
                <a:solidFill>
                  <a:srgbClr val="FF0000"/>
                </a:solidFill>
              </a:rPr>
              <a:t> </a:t>
            </a:r>
            <a:r>
              <a:rPr lang="de-DE" dirty="0" err="1" smtClean="0">
                <a:solidFill>
                  <a:srgbClr val="FF0000"/>
                </a:solidFill>
              </a:rPr>
              <a:t>sensing</a:t>
            </a:r>
            <a:r>
              <a:rPr lang="de-DE" dirty="0" smtClean="0">
                <a:solidFill>
                  <a:srgbClr val="FF0000"/>
                </a:solidFill>
              </a:rPr>
              <a:t> </a:t>
            </a:r>
            <a:r>
              <a:rPr lang="de-DE" dirty="0" err="1" smtClean="0">
                <a:solidFill>
                  <a:srgbClr val="FF0000"/>
                </a:solidFill>
              </a:rPr>
              <a:t>with</a:t>
            </a:r>
            <a:r>
              <a:rPr lang="de-DE" dirty="0" smtClean="0">
                <a:solidFill>
                  <a:srgbClr val="FF0000"/>
                </a:solidFill>
              </a:rPr>
              <a:t> </a:t>
            </a:r>
            <a:r>
              <a:rPr lang="de-DE" dirty="0" err="1" smtClean="0">
                <a:solidFill>
                  <a:srgbClr val="FF0000"/>
                </a:solidFill>
              </a:rPr>
              <a:t>lower</a:t>
            </a:r>
            <a:r>
              <a:rPr lang="de-DE" dirty="0" smtClean="0">
                <a:solidFill>
                  <a:srgbClr val="FF0000"/>
                </a:solidFill>
              </a:rPr>
              <a:t> </a:t>
            </a:r>
            <a:r>
              <a:rPr lang="de-DE" dirty="0" err="1" smtClean="0">
                <a:solidFill>
                  <a:srgbClr val="FF0000"/>
                </a:solidFill>
              </a:rPr>
              <a:t>mean</a:t>
            </a:r>
            <a:r>
              <a:rPr lang="de-DE" dirty="0" smtClean="0">
                <a:solidFill>
                  <a:srgbClr val="FF0000"/>
                </a:solidFill>
              </a:rPr>
              <a:t> </a:t>
            </a:r>
            <a:r>
              <a:rPr lang="de-DE" dirty="0" err="1" smtClean="0">
                <a:solidFill>
                  <a:srgbClr val="FF0000"/>
                </a:solidFill>
              </a:rPr>
              <a:t>current</a:t>
            </a:r>
            <a:r>
              <a:rPr lang="de-DE" dirty="0" smtClean="0">
                <a:solidFill>
                  <a:srgbClr val="FF0000"/>
                </a:solidFill>
              </a:rPr>
              <a:t> </a:t>
            </a:r>
            <a:r>
              <a:rPr lang="de-DE" dirty="0" err="1" smtClean="0">
                <a:solidFill>
                  <a:srgbClr val="FF0000"/>
                </a:solidFill>
              </a:rPr>
              <a:t>value</a:t>
            </a:r>
            <a:r>
              <a:rPr lang="de-DE" dirty="0" smtClean="0">
                <a:solidFill>
                  <a:srgbClr val="FF0000"/>
                </a:solidFill>
              </a:rPr>
              <a:t> </a:t>
            </a:r>
            <a:r>
              <a:rPr lang="de-DE" dirty="0" err="1" smtClean="0">
                <a:solidFill>
                  <a:srgbClr val="FF0000"/>
                </a:solidFill>
              </a:rPr>
              <a:t>than</a:t>
            </a:r>
            <a:r>
              <a:rPr lang="de-DE" dirty="0" smtClean="0">
                <a:solidFill>
                  <a:srgbClr val="FF0000"/>
                </a:solidFill>
              </a:rPr>
              <a:t> </a:t>
            </a:r>
            <a:r>
              <a:rPr lang="de-DE" dirty="0" err="1" smtClean="0">
                <a:solidFill>
                  <a:srgbClr val="FF0000"/>
                </a:solidFill>
              </a:rPr>
              <a:t>the</a:t>
            </a:r>
            <a:r>
              <a:rPr lang="de-DE" dirty="0" smtClean="0">
                <a:solidFill>
                  <a:srgbClr val="FF0000"/>
                </a:solidFill>
              </a:rPr>
              <a:t> remote </a:t>
            </a:r>
            <a:r>
              <a:rPr lang="de-DE" dirty="0" err="1" smtClean="0">
                <a:solidFill>
                  <a:srgbClr val="FF0000"/>
                </a:solidFill>
              </a:rPr>
              <a:t>sensing</a:t>
            </a:r>
            <a:endParaRPr lang="en-US" dirty="0">
              <a:solidFill>
                <a:srgbClr val="FF0000"/>
              </a:solidFill>
            </a:endParaRPr>
          </a:p>
        </p:txBody>
      </p:sp>
      <p:sp>
        <p:nvSpPr>
          <p:cNvPr id="13" name="TextBox 12"/>
          <p:cNvSpPr txBox="1"/>
          <p:nvPr/>
        </p:nvSpPr>
        <p:spPr>
          <a:xfrm>
            <a:off x="385762" y="5476606"/>
            <a:ext cx="3739262" cy="1015663"/>
          </a:xfrm>
          <a:prstGeom prst="rect">
            <a:avLst/>
          </a:prstGeom>
          <a:noFill/>
        </p:spPr>
        <p:txBody>
          <a:bodyPr wrap="square" rtlCol="0">
            <a:spAutoFit/>
          </a:bodyPr>
          <a:lstStyle/>
          <a:p>
            <a:pPr algn="just"/>
            <a:r>
              <a:rPr lang="en-US" sz="1200" dirty="0"/>
              <a:t>Upgraded software </a:t>
            </a:r>
            <a:r>
              <a:rPr lang="en-US" sz="1200" dirty="0" smtClean="0"/>
              <a:t>(with speed settings!).</a:t>
            </a:r>
          </a:p>
          <a:p>
            <a:pPr marL="171450" indent="-171450" algn="just">
              <a:buFont typeface="Arial" panose="020B0604020202020204" pitchFamily="34" charset="0"/>
              <a:buChar char="•"/>
            </a:pPr>
            <a:r>
              <a:rPr lang="en-US" sz="1200" dirty="0" smtClean="0"/>
              <a:t>Keithley 4200 set integration time = 20 </a:t>
            </a:r>
            <a:r>
              <a:rPr lang="en-US" sz="1200" dirty="0" err="1" smtClean="0"/>
              <a:t>ms.</a:t>
            </a:r>
            <a:endParaRPr lang="en-US" sz="1200" dirty="0" smtClean="0"/>
          </a:p>
          <a:p>
            <a:pPr marL="171450" indent="-171450" algn="just">
              <a:buFont typeface="Arial" panose="020B0604020202020204" pitchFamily="34" charset="0"/>
              <a:buChar char="•"/>
            </a:pPr>
            <a:r>
              <a:rPr lang="en-US" sz="1200" dirty="0" smtClean="0"/>
              <a:t>Keithley 2612B set integration time = 20 </a:t>
            </a:r>
            <a:r>
              <a:rPr lang="en-US" sz="1200" dirty="0" err="1" smtClean="0"/>
              <a:t>ms.</a:t>
            </a:r>
            <a:endParaRPr lang="en-US" sz="1200" dirty="0" smtClean="0"/>
          </a:p>
          <a:p>
            <a:pPr marL="171450" indent="-171450" algn="just">
              <a:buFont typeface="Arial" panose="020B0604020202020204" pitchFamily="34" charset="0"/>
              <a:buChar char="•"/>
            </a:pPr>
            <a:endParaRPr lang="en-US" sz="1200" dirty="0"/>
          </a:p>
          <a:p>
            <a:pPr marL="171450" indent="-171450" algn="just">
              <a:buFont typeface="Arial" panose="020B0604020202020204" pitchFamily="34" charset="0"/>
              <a:buChar char="•"/>
            </a:pPr>
            <a:r>
              <a:rPr lang="en-US" sz="1200" dirty="0" smtClean="0"/>
              <a:t>Settling time = 100 </a:t>
            </a:r>
            <a:r>
              <a:rPr lang="en-US" sz="1200" dirty="0" err="1" smtClean="0"/>
              <a:t>ms</a:t>
            </a:r>
            <a:endParaRPr lang="en-US" sz="1200" dirty="0"/>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53588" y="1214547"/>
            <a:ext cx="4913334" cy="368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976620" y="2743081"/>
            <a:ext cx="4955392" cy="371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00203" y="3437861"/>
            <a:ext cx="1566454" cy="307777"/>
          </a:xfrm>
          <a:prstGeom prst="rect">
            <a:avLst/>
          </a:prstGeom>
          <a:noFill/>
        </p:spPr>
        <p:txBody>
          <a:bodyPr wrap="none" rtlCol="0">
            <a:spAutoFit/>
          </a:bodyPr>
          <a:lstStyle/>
          <a:p>
            <a:r>
              <a:rPr lang="de-DE" b="1" dirty="0" smtClean="0">
                <a:solidFill>
                  <a:srgbClr val="FF0000"/>
                </a:solidFill>
              </a:rPr>
              <a:t>Remote </a:t>
            </a:r>
            <a:r>
              <a:rPr lang="de-DE" b="1" dirty="0" err="1" smtClean="0">
                <a:solidFill>
                  <a:srgbClr val="FF0000"/>
                </a:solidFill>
              </a:rPr>
              <a:t>sensing</a:t>
            </a:r>
            <a:endParaRPr lang="en-US" b="1" dirty="0">
              <a:solidFill>
                <a:srgbClr val="FF0000"/>
              </a:solidFill>
            </a:endParaRPr>
          </a:p>
        </p:txBody>
      </p:sp>
      <p:sp>
        <p:nvSpPr>
          <p:cNvPr id="16" name="TextBox 1"/>
          <p:cNvSpPr txBox="1"/>
          <p:nvPr/>
        </p:nvSpPr>
        <p:spPr>
          <a:xfrm>
            <a:off x="2515388" y="1957404"/>
            <a:ext cx="1375698" cy="307777"/>
          </a:xfrm>
          <a:prstGeom prst="rect">
            <a:avLst/>
          </a:prstGeom>
          <a:noFill/>
        </p:spPr>
        <p:txBody>
          <a:bodyPr wrap="none" rtlCol="0">
            <a:spAutoFit/>
          </a:bodyPr>
          <a:lstStyle/>
          <a:p>
            <a:r>
              <a:rPr lang="en-US" b="1" dirty="0" smtClean="0">
                <a:solidFill>
                  <a:srgbClr val="FF0000"/>
                </a:solidFill>
              </a:rPr>
              <a:t>Local sensing</a:t>
            </a:r>
            <a:endParaRPr lang="en-US" b="1" dirty="0">
              <a:solidFill>
                <a:srgbClr val="FF0000"/>
              </a:solidFill>
            </a:endParaRPr>
          </a:p>
        </p:txBody>
      </p:sp>
      <p:sp>
        <p:nvSpPr>
          <p:cNvPr id="17" name="Ellipse 16"/>
          <p:cNvSpPr/>
          <p:nvPr/>
        </p:nvSpPr>
        <p:spPr>
          <a:xfrm>
            <a:off x="5553666" y="3106007"/>
            <a:ext cx="506185" cy="473529"/>
          </a:xfrm>
          <a:prstGeom prst="ellipse">
            <a:avLst/>
          </a:prstGeom>
          <a:ln w="5715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76690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st facilities PXD6">
  <a:themeElements>
    <a:clrScheme name="Test facilities PXD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st facilities PXD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Test facilities PXD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st facilities PXD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st facilities PXD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st facilities PXD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st facilities PXD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st facilities PXD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st facilities PXD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PP-HLL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LL Layout">
  <a:themeElements>
    <a:clrScheme name="Test facilities PXD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st facilities PXD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lumMod val="95000"/>
              <a:lumOff val="5000"/>
            </a:schemeClr>
          </a:solidFill>
        </a:ln>
      </a:spPr>
      <a:bodyPr vert="horz" wrap="square" lIns="91440" tIns="45720" rIns="91440" bIns="4572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Test facilities PXD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st facilities PXD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st facilities PXD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st facilities PXD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st facilities PXD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st facilities PXD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st facilities PXD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Test facilities PXD6</Template>
  <TotalTime>0</TotalTime>
  <Words>2892</Words>
  <Application>Microsoft Office PowerPoint</Application>
  <PresentationFormat>Bildschirmpräsentation (4:3)</PresentationFormat>
  <Paragraphs>848</Paragraphs>
  <Slides>35</Slides>
  <Notes>35</Notes>
  <HiddenSlides>9</HiddenSlides>
  <MMClips>0</MMClips>
  <ScaleCrop>false</ScaleCrop>
  <HeadingPairs>
    <vt:vector size="6" baseType="variant">
      <vt:variant>
        <vt:lpstr>Design</vt:lpstr>
      </vt:variant>
      <vt:variant>
        <vt:i4>3</vt:i4>
      </vt:variant>
      <vt:variant>
        <vt:lpstr>Eingebettete OLE-Server</vt:lpstr>
      </vt:variant>
      <vt:variant>
        <vt:i4>1</vt:i4>
      </vt:variant>
      <vt:variant>
        <vt:lpstr>Folientitel</vt:lpstr>
      </vt:variant>
      <vt:variant>
        <vt:i4>35</vt:i4>
      </vt:variant>
    </vt:vector>
  </HeadingPairs>
  <TitlesOfParts>
    <vt:vector size="39" baseType="lpstr">
      <vt:lpstr>Test facilities PXD6</vt:lpstr>
      <vt:lpstr>MPP-HLL_template</vt:lpstr>
      <vt:lpstr>HLL Layout</vt:lpstr>
      <vt:lpstr>Equation</vt:lpstr>
      <vt:lpstr>PXD9 Pilot run Analysis of transfer characteristics from W35 of PXD-9-6</vt:lpstr>
      <vt:lpstr>Wafer and chip layout</vt:lpstr>
      <vt:lpstr>Drain Groups, mapping, probing</vt:lpstr>
      <vt:lpstr>Fan-out types</vt:lpstr>
      <vt:lpstr>1st gate row test with remote sensing</vt:lpstr>
      <vt:lpstr>1st gate row test with remote sensing</vt:lpstr>
      <vt:lpstr>1st gate row test with remote sensing @ site 8</vt:lpstr>
      <vt:lpstr>1st gate row test with remote sensing @ site 8</vt:lpstr>
      <vt:lpstr>1st gate row test with local sensing @ site 8</vt:lpstr>
      <vt:lpstr>PowerPoint-Präsentation</vt:lpstr>
      <vt:lpstr>Rough matrix scan</vt:lpstr>
      <vt:lpstr>Average current value distribution</vt:lpstr>
      <vt:lpstr>Pedestal spread</vt:lpstr>
      <vt:lpstr>Pedestal spread</vt:lpstr>
      <vt:lpstr>Pedestal spread</vt:lpstr>
      <vt:lpstr>Source-Gate effect (far - near)</vt:lpstr>
      <vt:lpstr>Source-Gate effect (far - near)</vt:lpstr>
      <vt:lpstr>Source-Gate effect (far - near)</vt:lpstr>
      <vt:lpstr>Source-Gate effect (far - near)</vt:lpstr>
      <vt:lpstr>Tilt / Flip effect (odd - even)</vt:lpstr>
      <vt:lpstr>Tilt / Flip effect (odd - even)</vt:lpstr>
      <vt:lpstr>Tilt / Flip effect (odd - even)</vt:lpstr>
      <vt:lpstr>Tilt / Flip effect (odd - even)</vt:lpstr>
      <vt:lpstr>Threshold voltage – Linear (V_DS=-0.5 V)</vt:lpstr>
      <vt:lpstr>Threshold voltage – Saturation (V_DS=-5 V)</vt:lpstr>
      <vt:lpstr>Conclusions and future plans</vt:lpstr>
      <vt:lpstr>PowerPoint-Präsentation</vt:lpstr>
      <vt:lpstr>Pedestral spread</vt:lpstr>
      <vt:lpstr>Threshold voltage for Saturation region</vt:lpstr>
      <vt:lpstr>System issues/failures  (from last SeeVogh meeting – 31.03.15)</vt:lpstr>
      <vt:lpstr>Yield considerations of the metal system</vt:lpstr>
      <vt:lpstr>Switch system</vt:lpstr>
      <vt:lpstr>System failures </vt:lpstr>
      <vt:lpstr>System failures  (from last SeeVogh meeting – 31.03.15) </vt:lpstr>
      <vt:lpstr>Examples (from last SeeVogh meeting – 31.03.15)</vt:lpstr>
    </vt:vector>
  </TitlesOfParts>
  <Company>Halbleiterlabor der Max-Planck-Gesellschaft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characterisation of sensor prototypes for the BELLE II Pixel Detector</dc:title>
  <dc:subject>DEPFET, BELLE II</dc:subject>
  <dc:creator>Daniel Klose</dc:creator>
  <cp:lastModifiedBy>Martin Hensel</cp:lastModifiedBy>
  <cp:revision>1997</cp:revision>
  <cp:lastPrinted>2015-04-23T16:48:23Z</cp:lastPrinted>
  <dcterms:created xsi:type="dcterms:W3CDTF">2009-09-30T11:33:46Z</dcterms:created>
  <dcterms:modified xsi:type="dcterms:W3CDTF">2015-05-11T09:27:51Z</dcterms:modified>
</cp:coreProperties>
</file>