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handoutMasterIdLst>
    <p:handoutMasterId r:id="rId72"/>
  </p:handoutMasterIdLst>
  <p:sldIdLst>
    <p:sldId id="1247" r:id="rId2"/>
    <p:sldId id="1248" r:id="rId3"/>
    <p:sldId id="1238" r:id="rId4"/>
    <p:sldId id="1241" r:id="rId5"/>
    <p:sldId id="1240" r:id="rId6"/>
    <p:sldId id="1242" r:id="rId7"/>
    <p:sldId id="1243" r:id="rId8"/>
    <p:sldId id="1244" r:id="rId9"/>
    <p:sldId id="1246" r:id="rId10"/>
    <p:sldId id="1250" r:id="rId11"/>
    <p:sldId id="1251" r:id="rId12"/>
    <p:sldId id="1252" r:id="rId13"/>
    <p:sldId id="1249" r:id="rId14"/>
    <p:sldId id="1239" r:id="rId15"/>
    <p:sldId id="1222" r:id="rId16"/>
    <p:sldId id="853" r:id="rId17"/>
    <p:sldId id="1147" r:id="rId18"/>
    <p:sldId id="1215" r:id="rId19"/>
    <p:sldId id="1170" r:id="rId20"/>
    <p:sldId id="1178" r:id="rId21"/>
    <p:sldId id="1181" r:id="rId22"/>
    <p:sldId id="1179" r:id="rId23"/>
    <p:sldId id="1182" r:id="rId24"/>
    <p:sldId id="1224" r:id="rId25"/>
    <p:sldId id="1183" r:id="rId26"/>
    <p:sldId id="1184" r:id="rId27"/>
    <p:sldId id="1185" r:id="rId28"/>
    <p:sldId id="1186" r:id="rId29"/>
    <p:sldId id="1198" r:id="rId30"/>
    <p:sldId id="1187" r:id="rId31"/>
    <p:sldId id="1225" r:id="rId32"/>
    <p:sldId id="1223" r:id="rId33"/>
    <p:sldId id="1188" r:id="rId34"/>
    <p:sldId id="1189" r:id="rId35"/>
    <p:sldId id="1190" r:id="rId36"/>
    <p:sldId id="1167" r:id="rId37"/>
    <p:sldId id="1165" r:id="rId38"/>
    <p:sldId id="1164" r:id="rId39"/>
    <p:sldId id="1191" r:id="rId40"/>
    <p:sldId id="1192" r:id="rId41"/>
    <p:sldId id="1193" r:id="rId42"/>
    <p:sldId id="1166" r:id="rId43"/>
    <p:sldId id="1195" r:id="rId44"/>
    <p:sldId id="1201" r:id="rId45"/>
    <p:sldId id="1197" r:id="rId46"/>
    <p:sldId id="1202" r:id="rId47"/>
    <p:sldId id="1203" r:id="rId48"/>
    <p:sldId id="1204" r:id="rId49"/>
    <p:sldId id="1205" r:id="rId50"/>
    <p:sldId id="1206" r:id="rId51"/>
    <p:sldId id="1207" r:id="rId52"/>
    <p:sldId id="1209" r:id="rId53"/>
    <p:sldId id="1232" r:id="rId54"/>
    <p:sldId id="1210" r:id="rId55"/>
    <p:sldId id="1211" r:id="rId56"/>
    <p:sldId id="1212" r:id="rId57"/>
    <p:sldId id="1214" r:id="rId58"/>
    <p:sldId id="1237" r:id="rId59"/>
    <p:sldId id="1148" r:id="rId60"/>
    <p:sldId id="1227" r:id="rId61"/>
    <p:sldId id="1221" r:id="rId62"/>
    <p:sldId id="1228" r:id="rId63"/>
    <p:sldId id="1218" r:id="rId64"/>
    <p:sldId id="1231" r:id="rId65"/>
    <p:sldId id="1230" r:id="rId66"/>
    <p:sldId id="1234" r:id="rId67"/>
    <p:sldId id="1235" r:id="rId68"/>
    <p:sldId id="1196" r:id="rId69"/>
    <p:sldId id="1233" r:id="rId70"/>
  </p:sldIdLst>
  <p:sldSz cx="9144000" cy="6858000" type="screen4x3"/>
  <p:notesSz cx="6781800" cy="9918700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CC9900"/>
    <a:srgbClr val="0000CC"/>
    <a:srgbClr val="FFFF99"/>
    <a:srgbClr val="FFCC99"/>
    <a:srgbClr val="FFCC66"/>
    <a:srgbClr val="FF0701"/>
    <a:srgbClr val="3333CC"/>
    <a:srgbClr val="52B1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0154" autoAdjust="0"/>
  </p:normalViewPr>
  <p:slideViewPr>
    <p:cSldViewPr>
      <p:cViewPr>
        <p:scale>
          <a:sx n="70" d="100"/>
          <a:sy n="70" d="100"/>
        </p:scale>
        <p:origin x="-151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1813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132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E5A8AB54-7787-4AC4-BDC4-86C8883C3FFB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0645465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1225" y="744538"/>
            <a:ext cx="4959350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1700"/>
            <a:ext cx="5426075" cy="446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1813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29CEF06C-B910-4FAD-A5E6-775894F8EE3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025982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1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41BD7D0-29FF-4820-B604-F87798278CBF}" type="slidenum">
              <a:rPr lang="en-US" altLang="de-DE" sz="13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18</a:t>
            </a:fld>
            <a:endParaRPr lang="en-US" altLang="de-DE" sz="1300" smtClean="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19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20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21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22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23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32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33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34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35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2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36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37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38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39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40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41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42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43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44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45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4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52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41BD7D0-29FF-4820-B604-F87798278CBF}" type="slidenum">
              <a:rPr lang="en-US" altLang="de-DE" sz="13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56</a:t>
            </a:fld>
            <a:endParaRPr lang="en-US" altLang="de-DE" sz="1300" smtClean="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57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58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59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60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61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66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67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68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5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6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7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8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defTabSz="9366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41BD7D0-29FF-4820-B604-F87798278CBF}" type="slidenum">
              <a:rPr lang="en-US" altLang="de-DE" sz="13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en-US" altLang="de-DE" sz="1300" smtClean="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Čuvar mesta za sliku na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Čuvar mesta za napomen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r-Latn-CS" altLang="de-DE" smtClean="0"/>
          </a:p>
        </p:txBody>
      </p:sp>
      <p:sp>
        <p:nvSpPr>
          <p:cNvPr id="55300" name="Čuvar mesta za broj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B426ED-473B-4941-9C7E-40431765CA15}" type="slidenum">
              <a:rPr lang="de-DE" altLang="de-DE" smtClean="0"/>
              <a:pPr eaLnBrk="1" hangingPunct="1"/>
              <a:t>17</a:t>
            </a:fld>
            <a:endParaRPr lang="de-DE" alt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917EFD-3C9F-4F81-B760-9000E55AF85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05611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F6EFC-FC9D-4D19-8849-5E2A1F71622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19766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30175"/>
            <a:ext cx="2057400" cy="653891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30175"/>
            <a:ext cx="6019800" cy="6538913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1833A-3B55-4D9B-B178-5451B2B2B1D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31434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81A54-E60C-4E03-A5C6-08FAFB55BF6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63725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BB0D5-BA17-432A-A083-5E9EB101FCD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72245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692150"/>
            <a:ext cx="4038600" cy="5976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692150"/>
            <a:ext cx="4038600" cy="5976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5F677-3C58-4D96-988C-15361F3C177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780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4C323-AEB0-4F88-A9A5-750A8368DF8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76284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D9343-E757-473A-B365-895B83CA8D9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23136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D45B8-53DB-4219-A026-0A728A62226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17541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39BF1-67B1-444F-97F9-F113A91F134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72233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3BA4C-3508-49A6-A43E-A45DAA04756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06714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ChangeArrowheads="1"/>
          </p:cNvSpPr>
          <p:nvPr/>
        </p:nvSpPr>
        <p:spPr bwMode="auto">
          <a:xfrm>
            <a:off x="0" y="6813550"/>
            <a:ext cx="9144000" cy="71438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DE" altLang="de-DE" smtClean="0"/>
          </a:p>
        </p:txBody>
      </p:sp>
      <p:sp>
        <p:nvSpPr>
          <p:cNvPr id="1027" name="Rectangle 8"/>
          <p:cNvSpPr>
            <a:spLocks noChangeArrowheads="1"/>
          </p:cNvSpPr>
          <p:nvPr/>
        </p:nvSpPr>
        <p:spPr bwMode="auto">
          <a:xfrm>
            <a:off x="0" y="0"/>
            <a:ext cx="9144000" cy="115888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DE" altLang="de-DE" smtClean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30175"/>
            <a:ext cx="749935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692150"/>
            <a:ext cx="8229600" cy="597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endParaRPr lang="de-DE" altLang="de-DE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453188"/>
            <a:ext cx="792162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0CCB4AB-8E0F-44BD-A620-67E1C908652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1034" name="Rectangle 14"/>
          <p:cNvSpPr>
            <a:spLocks noChangeArrowheads="1"/>
          </p:cNvSpPr>
          <p:nvPr/>
        </p:nvSpPr>
        <p:spPr bwMode="auto">
          <a:xfrm>
            <a:off x="0" y="549275"/>
            <a:ext cx="9144000" cy="71438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DE" altLang="de-DE" smtClean="0"/>
          </a:p>
        </p:txBody>
      </p:sp>
      <p:pic>
        <p:nvPicPr>
          <p:cNvPr id="299011" name="Picture 3" descr="C:\Users\ivan\Desktop\logos\Logo_KIT_v7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93865"/>
            <a:ext cx="685800" cy="31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 userDrawn="1"/>
        </p:nvSpPr>
        <p:spPr>
          <a:xfrm>
            <a:off x="15632" y="6477000"/>
            <a:ext cx="55469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noProof="0" dirty="0" smtClean="0"/>
              <a:t>19th Intl. Workshop on DEPFET Detectors and Applications, </a:t>
            </a:r>
            <a:r>
              <a:rPr lang="en-US" noProof="0" dirty="0" err="1" smtClean="0"/>
              <a:t>Seeon</a:t>
            </a:r>
            <a:r>
              <a:rPr lang="en-US" noProof="0" dirty="0" smtClean="0"/>
              <a:t>, May, 2015</a:t>
            </a:r>
            <a:endParaRPr lang="en-US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 smtClean="0"/>
              <a:t>DCD </a:t>
            </a:r>
            <a:r>
              <a:rPr lang="en-US" sz="2000" dirty="0" smtClean="0"/>
              <a:t>submission plan</a:t>
            </a:r>
            <a:endParaRPr lang="de-DE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3194050"/>
          </a:xfrm>
        </p:spPr>
        <p:txBody>
          <a:bodyPr/>
          <a:lstStyle/>
          <a:p>
            <a:r>
              <a:rPr lang="en-US" sz="1600" dirty="0" smtClean="0"/>
              <a:t>Changes in design (present status):</a:t>
            </a:r>
          </a:p>
          <a:p>
            <a:r>
              <a:rPr lang="en-US" sz="1600" dirty="0" smtClean="0"/>
              <a:t>Change sampling of TDI for global and pixel register to positive edge</a:t>
            </a:r>
          </a:p>
          <a:p>
            <a:r>
              <a:rPr lang="en-US" sz="1600" dirty="0" smtClean="0"/>
              <a:t>Add fast parallel sampling mode for easier needle card tests (maybe)</a:t>
            </a:r>
          </a:p>
          <a:p>
            <a:r>
              <a:rPr lang="en-US" sz="1600" dirty="0" smtClean="0"/>
              <a:t>Improve test DAC resolution (?) by adding additional DAC</a:t>
            </a:r>
          </a:p>
          <a:p>
            <a:r>
              <a:rPr lang="en-US" sz="1600" dirty="0"/>
              <a:t>P</a:t>
            </a:r>
            <a:r>
              <a:rPr lang="en-US" sz="1600" dirty="0" smtClean="0"/>
              <a:t>rogrammable LVDS output current (or just larger)</a:t>
            </a:r>
          </a:p>
          <a:p>
            <a:r>
              <a:rPr lang="en-US" sz="1600" dirty="0" smtClean="0"/>
              <a:t>Check protection diodes should be on VDDD for digital</a:t>
            </a:r>
          </a:p>
          <a:p>
            <a:r>
              <a:rPr lang="en-US" sz="1600" dirty="0" smtClean="0"/>
              <a:t>Investigate power up problem</a:t>
            </a:r>
          </a:p>
          <a:p>
            <a:r>
              <a:rPr lang="en-US" sz="1600" dirty="0" smtClean="0"/>
              <a:t>Add transmission switch to monitor (now only PMOS)</a:t>
            </a:r>
          </a:p>
          <a:p>
            <a:r>
              <a:rPr lang="en-US" sz="1600" dirty="0" smtClean="0"/>
              <a:t>Check the voltage drop on power rail – connect gate of the NMOS sources only in one point</a:t>
            </a:r>
          </a:p>
          <a:p>
            <a:r>
              <a:rPr lang="en-US" sz="1600" dirty="0" smtClean="0"/>
              <a:t>Reduce </a:t>
            </a:r>
            <a:r>
              <a:rPr lang="en-US" sz="1600" dirty="0" err="1" smtClean="0"/>
              <a:t>RefIn</a:t>
            </a:r>
            <a:r>
              <a:rPr lang="en-US" sz="1600" dirty="0" smtClean="0"/>
              <a:t> current</a:t>
            </a:r>
          </a:p>
          <a:p>
            <a:r>
              <a:rPr lang="en-US" sz="1600" dirty="0" smtClean="0"/>
              <a:t>Try to connect DAC Dump and SF VDDA to </a:t>
            </a:r>
            <a:r>
              <a:rPr lang="en-US" sz="1600" dirty="0" err="1" smtClean="0"/>
              <a:t>RefIn</a:t>
            </a:r>
            <a:endParaRPr lang="en-US" sz="1600" dirty="0" smtClean="0"/>
          </a:p>
          <a:p>
            <a:r>
              <a:rPr lang="en-US" sz="1600" dirty="0" smtClean="0"/>
              <a:t>Separated bias DACs for up and down bias</a:t>
            </a:r>
          </a:p>
          <a:p>
            <a:r>
              <a:rPr lang="en-US" sz="1600" dirty="0" smtClean="0"/>
              <a:t>Spare ADCs</a:t>
            </a:r>
          </a:p>
          <a:p>
            <a:r>
              <a:rPr lang="en-US" sz="1600" dirty="0" smtClean="0"/>
              <a:t>Current through bias line (Hans)</a:t>
            </a:r>
          </a:p>
          <a:p>
            <a:r>
              <a:rPr lang="en-US" sz="1600" dirty="0" smtClean="0"/>
              <a:t>Redo protection diode, current drain/split </a:t>
            </a:r>
            <a:r>
              <a:rPr lang="en-US" sz="1600" dirty="0" err="1" smtClean="0"/>
              <a:t>nwell</a:t>
            </a:r>
            <a:endParaRPr lang="en-US" sz="1600" dirty="0" smtClean="0"/>
          </a:p>
          <a:p>
            <a:r>
              <a:rPr lang="en-US" sz="1600" dirty="0" err="1" smtClean="0"/>
              <a:t>Ipdac</a:t>
            </a:r>
            <a:r>
              <a:rPr lang="en-US" sz="1600" dirty="0" smtClean="0"/>
              <a:t> 60uAfull range</a:t>
            </a:r>
          </a:p>
          <a:p>
            <a:r>
              <a:rPr lang="en-US" sz="1600" dirty="0" err="1" smtClean="0"/>
              <a:t>SubIn</a:t>
            </a:r>
            <a:r>
              <a:rPr lang="en-US" sz="1600" dirty="0" smtClean="0"/>
              <a:t> 4 times or additional DAC</a:t>
            </a:r>
          </a:p>
          <a:p>
            <a:r>
              <a:rPr lang="en-US" sz="1600" dirty="0" smtClean="0"/>
              <a:t>Introduce 15k Feedback resistor setting – low gain mode</a:t>
            </a:r>
          </a:p>
          <a:p>
            <a:r>
              <a:rPr lang="en-US" sz="1600" dirty="0" smtClean="0"/>
              <a:t>Variable digital test patterns (?)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4367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AAE0665-30D4-4049-909A-4CB5518E8C65}" type="slidenum">
              <a:rPr lang="de-DE" altLang="de-DE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de-DE" altLang="de-DE" sz="1400" smtClean="0"/>
          </a:p>
        </p:txBody>
      </p:sp>
      <p:sp>
        <p:nvSpPr>
          <p:cNvPr id="4099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2000" dirty="0" smtClean="0">
                <a:ea typeface="SimSun" pitchFamily="2" charset="-122"/>
              </a:rPr>
              <a:t>SWITCHER Status</a:t>
            </a:r>
            <a:endParaRPr lang="de-DE" altLang="de-DE" sz="2000" dirty="0" smtClean="0"/>
          </a:p>
        </p:txBody>
      </p:sp>
      <p:sp>
        <p:nvSpPr>
          <p:cNvPr id="4" name="Rectangle 43"/>
          <p:cNvSpPr txBox="1">
            <a:spLocks noChangeArrowheads="1"/>
          </p:cNvSpPr>
          <p:nvPr/>
        </p:nvSpPr>
        <p:spPr bwMode="auto">
          <a:xfrm>
            <a:off x="457200" y="692150"/>
            <a:ext cx="8229600" cy="35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de-DE" sz="1400" kern="0" dirty="0" smtClean="0"/>
              <a:t>SWITCHER</a:t>
            </a:r>
          </a:p>
          <a:p>
            <a:pPr eaLnBrk="1" hangingPunct="1">
              <a:defRPr/>
            </a:pPr>
            <a:r>
              <a:rPr lang="en-US" altLang="de-DE" sz="1400" kern="0" dirty="0" smtClean="0"/>
              <a:t>Irradiation of latest SWITCHER has been done at KIT (dose 31 </a:t>
            </a:r>
            <a:r>
              <a:rPr lang="en-US" altLang="de-DE" sz="1400" kern="0" dirty="0" err="1" smtClean="0"/>
              <a:t>MRad</a:t>
            </a:r>
            <a:r>
              <a:rPr lang="en-US" altLang="de-DE" sz="1400" kern="0" dirty="0" smtClean="0"/>
              <a:t>)</a:t>
            </a:r>
          </a:p>
          <a:p>
            <a:pPr eaLnBrk="1" hangingPunct="1">
              <a:defRPr/>
            </a:pPr>
            <a:r>
              <a:rPr lang="en-US" altLang="de-DE" sz="1400" kern="0" dirty="0" smtClean="0"/>
              <a:t>The chip works after the irradiation</a:t>
            </a:r>
          </a:p>
          <a:p>
            <a:pPr eaLnBrk="1" hangingPunct="1">
              <a:defRPr/>
            </a:pPr>
            <a:r>
              <a:rPr lang="en-US" altLang="de-DE" sz="1400" kern="0" dirty="0" smtClean="0">
                <a:solidFill>
                  <a:srgbClr val="FF0000"/>
                </a:solidFill>
              </a:rPr>
              <a:t>Bumping:</a:t>
            </a:r>
            <a:r>
              <a:rPr lang="en-US" altLang="de-DE" sz="1400" kern="0" dirty="0" smtClean="0"/>
              <a:t> bumping so far done in HD-lab, this works well for prototyping but is slow for production</a:t>
            </a:r>
          </a:p>
          <a:p>
            <a:pPr eaLnBrk="1" hangingPunct="1">
              <a:defRPr/>
            </a:pPr>
            <a:r>
              <a:rPr lang="en-US" altLang="de-DE" sz="1400" kern="0" dirty="0" smtClean="0"/>
              <a:t>Bumping with the required pitch (150 </a:t>
            </a:r>
            <a:r>
              <a:rPr lang="en-US" altLang="de-DE" sz="1400" kern="0" dirty="0" err="1" smtClean="0"/>
              <a:t>μm</a:t>
            </a:r>
            <a:r>
              <a:rPr lang="en-US" altLang="de-DE" sz="1400" kern="0" dirty="0" smtClean="0"/>
              <a:t>) is not offered by the vendor (AMS/IBM)</a:t>
            </a:r>
          </a:p>
          <a:p>
            <a:pPr eaLnBrk="1" hangingPunct="1">
              <a:defRPr/>
            </a:pPr>
            <a:r>
              <a:rPr lang="en-US" altLang="de-DE" sz="1400" kern="0" dirty="0" smtClean="0"/>
              <a:t>Solution: Company </a:t>
            </a:r>
            <a:r>
              <a:rPr lang="en-US" altLang="de-DE" sz="1400" kern="0" dirty="0" err="1" smtClean="0"/>
              <a:t>Pactec</a:t>
            </a:r>
            <a:r>
              <a:rPr lang="en-US" altLang="de-DE" sz="1400" kern="0" dirty="0" smtClean="0"/>
              <a:t> can place </a:t>
            </a:r>
            <a:r>
              <a:rPr lang="en-US" altLang="de-DE" sz="1400" kern="0" dirty="0" err="1" smtClean="0"/>
              <a:t>underbump</a:t>
            </a:r>
            <a:r>
              <a:rPr lang="en-US" altLang="de-DE" sz="1400" kern="0" dirty="0" smtClean="0"/>
              <a:t> metallization (ENIG) and solder bumps on single dies</a:t>
            </a:r>
          </a:p>
          <a:p>
            <a:pPr eaLnBrk="1" hangingPunct="1">
              <a:defRPr/>
            </a:pPr>
            <a:r>
              <a:rPr lang="en-US" altLang="de-DE" sz="1400" kern="0" dirty="0" smtClean="0"/>
              <a:t>SWITCHER submission planned for  end of May 2015</a:t>
            </a:r>
          </a:p>
          <a:p>
            <a:pPr eaLnBrk="1" hangingPunct="1">
              <a:defRPr/>
            </a:pPr>
            <a:r>
              <a:rPr lang="en-US" altLang="de-DE" sz="1400" kern="0" dirty="0" smtClean="0"/>
              <a:t>Improvements: faster clear driver</a:t>
            </a:r>
          </a:p>
          <a:p>
            <a:pPr eaLnBrk="1" hangingPunct="1">
              <a:defRPr/>
            </a:pPr>
            <a:r>
              <a:rPr lang="en-US" altLang="de-DE" sz="1400" kern="0" dirty="0" smtClean="0"/>
              <a:t>Separated control of the termination resistance for serial input (should be always on) and for the other fast inputs</a:t>
            </a:r>
          </a:p>
          <a:p>
            <a:pPr eaLnBrk="1" hangingPunct="1">
              <a:defRPr/>
            </a:pPr>
            <a:endParaRPr lang="en-US" altLang="de-DE" sz="1400" kern="0" dirty="0" smtClean="0"/>
          </a:p>
          <a:p>
            <a:pPr eaLnBrk="1" hangingPunct="1">
              <a:defRPr/>
            </a:pPr>
            <a:endParaRPr lang="en-US" altLang="de-DE" sz="1400" kern="0" dirty="0"/>
          </a:p>
        </p:txBody>
      </p:sp>
    </p:spTree>
    <p:extLst>
      <p:ext uri="{BB962C8B-B14F-4D97-AF65-F5344CB8AC3E}">
        <p14:creationId xmlns:p14="http://schemas.microsoft.com/office/powerpoint/2010/main" val="158830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8AD204A-106E-4454-955A-415B4803075D}" type="slidenum">
              <a:rPr lang="de-DE" sz="1400"/>
              <a:pPr eaLnBrk="1" hangingPunct="1"/>
              <a:t>11</a:t>
            </a:fld>
            <a:endParaRPr lang="de-DE" sz="1400"/>
          </a:p>
        </p:txBody>
      </p:sp>
      <p:sp>
        <p:nvSpPr>
          <p:cNvPr id="3075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dirty="0"/>
              <a:t>Rise Time </a:t>
            </a:r>
            <a:r>
              <a:rPr lang="en-US" sz="2000" dirty="0" smtClean="0"/>
              <a:t>Measurements – irradiated chip</a:t>
            </a:r>
            <a:endParaRPr lang="de-DE" sz="20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692150"/>
            <a:ext cx="82296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 smtClean="0">
                <a:latin typeface="+mn-lt"/>
                <a:ea typeface="SimSun" pitchFamily="2" charset="-122"/>
                <a:cs typeface="+mn-cs"/>
              </a:rPr>
              <a:t>Irradiation to 21MRad – 150pF load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 smtClean="0">
                <a:latin typeface="+mn-lt"/>
                <a:ea typeface="SimSun" pitchFamily="2" charset="-122"/>
                <a:cs typeface="+mn-cs"/>
              </a:rPr>
              <a:t>We need to increase size of the power transistors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 smtClean="0">
                <a:latin typeface="+mn-lt"/>
                <a:ea typeface="SimSun" pitchFamily="2" charset="-122"/>
                <a:cs typeface="+mn-cs"/>
              </a:rPr>
              <a:t>Can be done, but the chip size will increase by 100um</a:t>
            </a:r>
            <a:endParaRPr lang="en-US" altLang="zh-CN" sz="1400" kern="0" dirty="0">
              <a:latin typeface="+mn-lt"/>
              <a:ea typeface="SimSun" pitchFamily="2" charset="-122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4387585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16832"/>
            <a:ext cx="3966388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801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AAE0665-30D4-4049-909A-4CB5518E8C65}" type="slidenum">
              <a:rPr lang="de-DE" altLang="de-DE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de-DE" altLang="de-DE" sz="1400" smtClean="0"/>
          </a:p>
        </p:txBody>
      </p:sp>
      <p:sp>
        <p:nvSpPr>
          <p:cNvPr id="4099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z="2000" dirty="0"/>
              <a:t>Simulation</a:t>
            </a:r>
            <a:endParaRPr lang="de-DE" altLang="de-DE" sz="2000" dirty="0" smtClean="0"/>
          </a:p>
        </p:txBody>
      </p:sp>
      <p:sp>
        <p:nvSpPr>
          <p:cNvPr id="4" name="Rectangle 43"/>
          <p:cNvSpPr txBox="1">
            <a:spLocks noChangeArrowheads="1"/>
          </p:cNvSpPr>
          <p:nvPr/>
        </p:nvSpPr>
        <p:spPr bwMode="auto">
          <a:xfrm>
            <a:off x="457200" y="692150"/>
            <a:ext cx="8229600" cy="35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de-DE" sz="1400" kern="0" dirty="0" smtClean="0"/>
              <a:t>Simulation of clear pulse with 150pF load</a:t>
            </a:r>
          </a:p>
          <a:p>
            <a:pPr eaLnBrk="1" hangingPunct="1">
              <a:defRPr/>
            </a:pPr>
            <a:r>
              <a:rPr lang="en-US" altLang="de-DE" sz="1400" kern="0" dirty="0" smtClean="0"/>
              <a:t>Output transistors 3 time wider</a:t>
            </a:r>
          </a:p>
          <a:p>
            <a:pPr eaLnBrk="1" hangingPunct="1">
              <a:defRPr/>
            </a:pPr>
            <a:endParaRPr lang="en-US" altLang="de-DE" sz="1400" kern="0" dirty="0" smtClean="0"/>
          </a:p>
          <a:p>
            <a:pPr eaLnBrk="1" hangingPunct="1">
              <a:defRPr/>
            </a:pPr>
            <a:endParaRPr lang="en-US" altLang="de-DE" sz="1400" kern="0" dirty="0"/>
          </a:p>
        </p:txBody>
      </p:sp>
      <p:pic>
        <p:nvPicPr>
          <p:cNvPr id="5122" name="Picture 2" descr="C:\Users\ivan\Desktop\Sw_Loda150p_3xtrans_10n_100pdec_short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7543677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Gerade Verbindung mit Pfeil 2"/>
          <p:cNvCxnSpPr/>
          <p:nvPr/>
        </p:nvCxnSpPr>
        <p:spPr bwMode="auto">
          <a:xfrm>
            <a:off x="4191000" y="5715000"/>
            <a:ext cx="26670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feld 4"/>
          <p:cNvSpPr txBox="1"/>
          <p:nvPr/>
        </p:nvSpPr>
        <p:spPr>
          <a:xfrm>
            <a:off x="5257800" y="5410200"/>
            <a:ext cx="516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20ns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063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altLang="de-DE" dirty="0" smtClean="0"/>
              <a:t>Backup </a:t>
            </a:r>
            <a:r>
              <a:rPr lang="de-DE" altLang="de-DE" dirty="0" err="1" smtClean="0"/>
              <a:t>Slides</a:t>
            </a:r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335742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5410200" y="6477000"/>
            <a:ext cx="35052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0CD98D0-8D71-4C9B-8AAD-3F2BCA99268C}" type="slidenum">
              <a:rPr lang="de-DE" altLang="de-DE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de-DE" altLang="de-DE" sz="1400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mtClean="0"/>
              <a:t>DCDBPip</a:t>
            </a:r>
          </a:p>
        </p:txBody>
      </p:sp>
      <p:sp>
        <p:nvSpPr>
          <p:cNvPr id="57" name="Rectangle 3"/>
          <p:cNvSpPr txBox="1">
            <a:spLocks noChangeArrowheads="1"/>
          </p:cNvSpPr>
          <p:nvPr/>
        </p:nvSpPr>
        <p:spPr bwMode="auto">
          <a:xfrm>
            <a:off x="457200" y="8366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endParaRPr lang="en-US" altLang="zh-CN" sz="1400" kern="0" dirty="0">
              <a:latin typeface="+mn-lt"/>
              <a:ea typeface="SimSun" pitchFamily="2" charset="-122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endParaRPr lang="en-US" altLang="zh-CN" sz="1400" kern="0" dirty="0">
              <a:latin typeface="+mn-lt"/>
              <a:ea typeface="SimSun" pitchFamily="2" charset="-122"/>
            </a:endParaRPr>
          </a:p>
        </p:txBody>
      </p:sp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638" y="836613"/>
            <a:ext cx="3681412" cy="542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92150"/>
            <a:ext cx="4537075" cy="424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feld 8"/>
          <p:cNvSpPr txBox="1">
            <a:spLocks noChangeArrowheads="1"/>
          </p:cNvSpPr>
          <p:nvPr/>
        </p:nvSpPr>
        <p:spPr bwMode="auto">
          <a:xfrm>
            <a:off x="3271838" y="2574925"/>
            <a:ext cx="508000" cy="2778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ADC</a:t>
            </a:r>
          </a:p>
        </p:txBody>
      </p:sp>
      <p:sp>
        <p:nvSpPr>
          <p:cNvPr id="6152" name="Textfeld 9"/>
          <p:cNvSpPr txBox="1">
            <a:spLocks noChangeArrowheads="1"/>
          </p:cNvSpPr>
          <p:nvPr/>
        </p:nvSpPr>
        <p:spPr bwMode="auto">
          <a:xfrm>
            <a:off x="936625" y="2503488"/>
            <a:ext cx="425450" cy="2762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TIA</a:t>
            </a:r>
          </a:p>
        </p:txBody>
      </p:sp>
      <p:cxnSp>
        <p:nvCxnSpPr>
          <p:cNvPr id="6153" name="Gerade Verbindung mit Pfeil 8"/>
          <p:cNvCxnSpPr>
            <a:cxnSpLocks noChangeShapeType="1"/>
          </p:cNvCxnSpPr>
          <p:nvPr/>
        </p:nvCxnSpPr>
        <p:spPr bwMode="auto">
          <a:xfrm>
            <a:off x="539750" y="5229225"/>
            <a:ext cx="45370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feld 9"/>
          <p:cNvSpPr txBox="1"/>
          <p:nvPr/>
        </p:nvSpPr>
        <p:spPr>
          <a:xfrm>
            <a:off x="2338388" y="4941888"/>
            <a:ext cx="69850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/>
              <a:t>200 </a:t>
            </a:r>
            <a:r>
              <a:rPr lang="en-US" altLang="zh-CN" kern="0" dirty="0">
                <a:ea typeface="SimSun" pitchFamily="2" charset="-122"/>
              </a:rPr>
              <a:t>µ</a:t>
            </a:r>
            <a:r>
              <a:rPr lang="de-DE" dirty="0"/>
              <a:t>m</a:t>
            </a:r>
          </a:p>
        </p:txBody>
      </p:sp>
      <p:cxnSp>
        <p:nvCxnSpPr>
          <p:cNvPr id="6155" name="Gerade Verbindung mit Pfeil 10"/>
          <p:cNvCxnSpPr>
            <a:cxnSpLocks noChangeShapeType="1"/>
          </p:cNvCxnSpPr>
          <p:nvPr/>
        </p:nvCxnSpPr>
        <p:spPr bwMode="auto">
          <a:xfrm flipV="1">
            <a:off x="5219700" y="836613"/>
            <a:ext cx="0" cy="54721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feld 11"/>
          <p:cNvSpPr txBox="1"/>
          <p:nvPr/>
        </p:nvSpPr>
        <p:spPr>
          <a:xfrm>
            <a:off x="4565650" y="5805488"/>
            <a:ext cx="5683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/>
              <a:t>5 </a:t>
            </a:r>
            <a:r>
              <a:rPr lang="en-US" altLang="zh-CN" kern="0" dirty="0">
                <a:ea typeface="SimSun" pitchFamily="2" charset="-122"/>
              </a:rPr>
              <a:t>m</a:t>
            </a:r>
            <a:r>
              <a:rPr lang="de-DE" dirty="0"/>
              <a:t>m</a:t>
            </a:r>
          </a:p>
        </p:txBody>
      </p:sp>
      <p:pic>
        <p:nvPicPr>
          <p:cNvPr id="13" name="Picture 4" descr="C:\Users\ivan\Desktop\P14_dcd_7smal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296167" y="832625"/>
            <a:ext cx="3520218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5670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altLang="de-DE" dirty="0" smtClean="0"/>
              <a:t>ASICs</a:t>
            </a:r>
            <a:br>
              <a:rPr lang="de-DE" altLang="de-DE" dirty="0" smtClean="0"/>
            </a:br>
            <a:r>
              <a:rPr lang="de-DE" altLang="de-DE" dirty="0" smtClean="0"/>
              <a:t>Ivan Peric</a:t>
            </a:r>
          </a:p>
        </p:txBody>
      </p:sp>
    </p:spTree>
    <p:extLst>
      <p:ext uri="{BB962C8B-B14F-4D97-AF65-F5344CB8AC3E}">
        <p14:creationId xmlns:p14="http://schemas.microsoft.com/office/powerpoint/2010/main" val="291515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altLang="de-DE" dirty="0" smtClean="0"/>
              <a:t>DCD</a:t>
            </a:r>
          </a:p>
        </p:txBody>
      </p:sp>
    </p:spTree>
    <p:extLst>
      <p:ext uri="{BB962C8B-B14F-4D97-AF65-F5344CB8AC3E}">
        <p14:creationId xmlns:p14="http://schemas.microsoft.com/office/powerpoint/2010/main" val="222342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 smtClean="0"/>
              <a:t>KIT</a:t>
            </a:r>
            <a:endParaRPr lang="de-DE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3194050"/>
          </a:xfrm>
        </p:spPr>
        <p:txBody>
          <a:bodyPr/>
          <a:lstStyle/>
          <a:p>
            <a:r>
              <a:rPr lang="en-US" sz="1600" dirty="0" smtClean="0"/>
              <a:t>The development/production of DCD and SWITCHER chips will be done </a:t>
            </a:r>
            <a:r>
              <a:rPr lang="en-US" sz="1600" dirty="0"/>
              <a:t>from middle of 2015 </a:t>
            </a:r>
            <a:r>
              <a:rPr lang="en-US" sz="1600" dirty="0" smtClean="0"/>
              <a:t>at KIT</a:t>
            </a:r>
          </a:p>
          <a:p>
            <a:r>
              <a:rPr lang="en-US" sz="1600" dirty="0" smtClean="0"/>
              <a:t>ASIC and detector laboratory (ADL) at the Institute for Data Processing and Electronics (IPE)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17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2821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5410200" y="6477000"/>
            <a:ext cx="35052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0CD98D0-8D71-4C9B-8AAD-3F2BCA99268C}" type="slidenum">
              <a:rPr lang="de-DE" altLang="de-DE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de-DE" altLang="de-DE" sz="1400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mtClean="0"/>
              <a:t>DCDBPip</a:t>
            </a:r>
          </a:p>
        </p:txBody>
      </p:sp>
      <p:sp>
        <p:nvSpPr>
          <p:cNvPr id="57" name="Rectangle 3"/>
          <p:cNvSpPr txBox="1">
            <a:spLocks noChangeArrowheads="1"/>
          </p:cNvSpPr>
          <p:nvPr/>
        </p:nvSpPr>
        <p:spPr bwMode="auto">
          <a:xfrm>
            <a:off x="457200" y="8366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endParaRPr lang="en-US" altLang="zh-CN" sz="1400" kern="0" dirty="0">
              <a:latin typeface="+mn-lt"/>
              <a:ea typeface="SimSun" pitchFamily="2" charset="-122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endParaRPr lang="en-US" altLang="zh-CN" sz="1400" kern="0" dirty="0">
              <a:latin typeface="+mn-lt"/>
              <a:ea typeface="SimSun" pitchFamily="2" charset="-122"/>
            </a:endParaRPr>
          </a:p>
        </p:txBody>
      </p:sp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638" y="836613"/>
            <a:ext cx="3681412" cy="542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92150"/>
            <a:ext cx="4537075" cy="424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feld 8"/>
          <p:cNvSpPr txBox="1">
            <a:spLocks noChangeArrowheads="1"/>
          </p:cNvSpPr>
          <p:nvPr/>
        </p:nvSpPr>
        <p:spPr bwMode="auto">
          <a:xfrm>
            <a:off x="3271838" y="2574925"/>
            <a:ext cx="508000" cy="2778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ADC</a:t>
            </a:r>
          </a:p>
        </p:txBody>
      </p:sp>
      <p:sp>
        <p:nvSpPr>
          <p:cNvPr id="6152" name="Textfeld 9"/>
          <p:cNvSpPr txBox="1">
            <a:spLocks noChangeArrowheads="1"/>
          </p:cNvSpPr>
          <p:nvPr/>
        </p:nvSpPr>
        <p:spPr bwMode="auto">
          <a:xfrm>
            <a:off x="936625" y="2503488"/>
            <a:ext cx="425450" cy="2762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TIA</a:t>
            </a:r>
          </a:p>
        </p:txBody>
      </p:sp>
      <p:cxnSp>
        <p:nvCxnSpPr>
          <p:cNvPr id="6153" name="Gerade Verbindung mit Pfeil 8"/>
          <p:cNvCxnSpPr>
            <a:cxnSpLocks noChangeShapeType="1"/>
          </p:cNvCxnSpPr>
          <p:nvPr/>
        </p:nvCxnSpPr>
        <p:spPr bwMode="auto">
          <a:xfrm>
            <a:off x="539750" y="5229225"/>
            <a:ext cx="45370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feld 9"/>
          <p:cNvSpPr txBox="1"/>
          <p:nvPr/>
        </p:nvSpPr>
        <p:spPr>
          <a:xfrm>
            <a:off x="2338388" y="4941888"/>
            <a:ext cx="69850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/>
              <a:t>200 </a:t>
            </a:r>
            <a:r>
              <a:rPr lang="en-US" altLang="zh-CN" kern="0" dirty="0">
                <a:ea typeface="SimSun" pitchFamily="2" charset="-122"/>
              </a:rPr>
              <a:t>µ</a:t>
            </a:r>
            <a:r>
              <a:rPr lang="de-DE" dirty="0"/>
              <a:t>m</a:t>
            </a:r>
          </a:p>
        </p:txBody>
      </p:sp>
      <p:cxnSp>
        <p:nvCxnSpPr>
          <p:cNvPr id="6155" name="Gerade Verbindung mit Pfeil 10"/>
          <p:cNvCxnSpPr>
            <a:cxnSpLocks noChangeShapeType="1"/>
          </p:cNvCxnSpPr>
          <p:nvPr/>
        </p:nvCxnSpPr>
        <p:spPr bwMode="auto">
          <a:xfrm flipV="1">
            <a:off x="5219700" y="836613"/>
            <a:ext cx="0" cy="54721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feld 11"/>
          <p:cNvSpPr txBox="1"/>
          <p:nvPr/>
        </p:nvSpPr>
        <p:spPr>
          <a:xfrm>
            <a:off x="4565650" y="5805488"/>
            <a:ext cx="5683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/>
              <a:t>5 </a:t>
            </a:r>
            <a:r>
              <a:rPr lang="en-US" altLang="zh-CN" kern="0" dirty="0">
                <a:ea typeface="SimSun" pitchFamily="2" charset="-122"/>
              </a:rPr>
              <a:t>m</a:t>
            </a:r>
            <a:r>
              <a:rPr lang="de-DE" dirty="0"/>
              <a:t>m</a:t>
            </a:r>
          </a:p>
        </p:txBody>
      </p:sp>
      <p:pic>
        <p:nvPicPr>
          <p:cNvPr id="13" name="Picture 4" descr="C:\Users\ivan\Desktop\P14_dcd_7smal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296167" y="832625"/>
            <a:ext cx="3520218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2638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 smtClean="0"/>
              <a:t>DCD</a:t>
            </a:r>
            <a:endParaRPr lang="de-DE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5022850"/>
          </a:xfrm>
        </p:spPr>
        <p:txBody>
          <a:bodyPr/>
          <a:lstStyle/>
          <a:p>
            <a:r>
              <a:rPr lang="en-US" sz="1600" dirty="0" smtClean="0"/>
              <a:t>DCD chip contains 256 channels, each channel has a DEPFET current receiver (trans-impedance amplifier) and an eight bit ADC</a:t>
            </a:r>
          </a:p>
          <a:p>
            <a:r>
              <a:rPr lang="en-US" sz="1600" dirty="0" smtClean="0"/>
              <a:t>DCD specifications:</a:t>
            </a:r>
          </a:p>
          <a:p>
            <a:pPr lvl="1"/>
            <a:r>
              <a:rPr lang="en-US" sz="1200" dirty="0" smtClean="0"/>
              <a:t>Required number of channels (256)</a:t>
            </a:r>
          </a:p>
          <a:p>
            <a:pPr lvl="1"/>
            <a:r>
              <a:rPr lang="en-US" sz="1200" dirty="0" smtClean="0"/>
              <a:t>Sampling rate of about 100ns</a:t>
            </a:r>
          </a:p>
          <a:p>
            <a:pPr lvl="1"/>
            <a:r>
              <a:rPr lang="en-US" sz="1200" dirty="0" smtClean="0"/>
              <a:t>Radiation tolerance up to a dose of about 20MRad</a:t>
            </a:r>
          </a:p>
          <a:p>
            <a:pPr lvl="1"/>
            <a:r>
              <a:rPr lang="en-US" sz="1200" dirty="0" smtClean="0"/>
              <a:t>Noise which should allow good detection efficiency (~ 200e – SNR ~ 25)</a:t>
            </a:r>
          </a:p>
          <a:p>
            <a:pPr lvl="1"/>
            <a:r>
              <a:rPr lang="en-US" sz="1200" dirty="0" smtClean="0"/>
              <a:t>Power consumption not too high, current consumption ~ 1A</a:t>
            </a:r>
          </a:p>
          <a:p>
            <a:r>
              <a:rPr lang="en-US" sz="1600" dirty="0" smtClean="0"/>
              <a:t>Resolution 10 bits (2-bit offset correction DAC and 8-bit ADC)</a:t>
            </a:r>
          </a:p>
          <a:p>
            <a:r>
              <a:rPr lang="en-US" sz="1600" dirty="0" smtClean="0"/>
              <a:t>Dynamic range </a:t>
            </a:r>
            <a:r>
              <a:rPr lang="en-US" sz="1600" dirty="0"/>
              <a:t>of up to 90uA (low gain mode 115nA/LSB) which should be enough to cope with DEPFET current that has signal and mismatch </a:t>
            </a:r>
            <a:r>
              <a:rPr lang="en-US" sz="1600" dirty="0" smtClean="0"/>
              <a:t>part</a:t>
            </a:r>
          </a:p>
          <a:p>
            <a:r>
              <a:rPr lang="en-US" sz="1600" dirty="0" smtClean="0"/>
              <a:t>Non-standard fabrication process. After </a:t>
            </a:r>
            <a:r>
              <a:rPr lang="en-US" sz="1600" dirty="0"/>
              <a:t>fabrication of standard layers (FEOL, BEOL) the chips are sent to another company which adds one extra layer, bump pads and bumps. </a:t>
            </a:r>
            <a:endParaRPr lang="en-US" sz="1600" dirty="0" smtClean="0"/>
          </a:p>
          <a:p>
            <a:endParaRPr lang="de-DE" sz="1600" dirty="0"/>
          </a:p>
          <a:p>
            <a:endParaRPr lang="en-US" sz="16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19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1961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 smtClean="0"/>
              <a:t>DCD </a:t>
            </a:r>
            <a:r>
              <a:rPr lang="en-US" sz="2000" dirty="0" smtClean="0"/>
              <a:t>submission plan</a:t>
            </a:r>
            <a:endParaRPr lang="de-DE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3194050"/>
          </a:xfrm>
        </p:spPr>
        <p:txBody>
          <a:bodyPr/>
          <a:lstStyle/>
          <a:p>
            <a:r>
              <a:rPr lang="en-US" sz="1600" dirty="0" smtClean="0"/>
              <a:t>Simulations:</a:t>
            </a:r>
          </a:p>
          <a:p>
            <a:r>
              <a:rPr lang="en-US" sz="1600" dirty="0" smtClean="0"/>
              <a:t>ADC full/</a:t>
            </a:r>
            <a:r>
              <a:rPr lang="en-US" sz="1600" dirty="0" err="1" smtClean="0"/>
              <a:t>CMC+Comparator</a:t>
            </a:r>
            <a:r>
              <a:rPr lang="en-US" sz="1600" dirty="0" smtClean="0"/>
              <a:t> corner, mismatch, drop</a:t>
            </a:r>
          </a:p>
          <a:p>
            <a:r>
              <a:rPr lang="en-US" sz="1600" dirty="0" smtClean="0"/>
              <a:t> Measurements:</a:t>
            </a:r>
          </a:p>
          <a:p>
            <a:r>
              <a:rPr lang="en-US" sz="1600" dirty="0" err="1" smtClean="0"/>
              <a:t>RefIn</a:t>
            </a:r>
            <a:r>
              <a:rPr lang="en-US" sz="1600" dirty="0" smtClean="0"/>
              <a:t>/</a:t>
            </a:r>
            <a:r>
              <a:rPr lang="en-US" sz="1600" dirty="0" err="1" smtClean="0"/>
              <a:t>ALow</a:t>
            </a:r>
            <a:r>
              <a:rPr lang="en-US" sz="1600" dirty="0" smtClean="0"/>
              <a:t> vary whole chip</a:t>
            </a:r>
          </a:p>
          <a:p>
            <a:r>
              <a:rPr lang="en-US" sz="1600" dirty="0" smtClean="0"/>
              <a:t>Current mismatch</a:t>
            </a:r>
          </a:p>
          <a:p>
            <a:r>
              <a:rPr lang="en-US" sz="1600" dirty="0" smtClean="0"/>
              <a:t>Repeat after irradiation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1591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/>
              <a:t>DCD</a:t>
            </a:r>
            <a:endParaRPr lang="de-DE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1365250"/>
          </a:xfrm>
        </p:spPr>
        <p:txBody>
          <a:bodyPr/>
          <a:lstStyle/>
          <a:p>
            <a:r>
              <a:rPr lang="en-US" sz="1600" dirty="0"/>
              <a:t>Testing of these single dies is </a:t>
            </a:r>
            <a:r>
              <a:rPr lang="en-US" sz="1600" dirty="0" smtClean="0"/>
              <a:t>difficult</a:t>
            </a:r>
          </a:p>
          <a:p>
            <a:r>
              <a:rPr lang="en-US" sz="1600" dirty="0"/>
              <a:t>Due to space constrains if was not possible to implement standard differential pads – the chip’s IOs are not compatible with </a:t>
            </a:r>
            <a:r>
              <a:rPr lang="en-US" sz="1600" dirty="0" smtClean="0"/>
              <a:t>FPGA</a:t>
            </a:r>
          </a:p>
          <a:p>
            <a:r>
              <a:rPr lang="en-US" sz="1600" dirty="0"/>
              <a:t>Since the chip does not have wire bonds, it must be mounted onto </a:t>
            </a:r>
            <a:r>
              <a:rPr lang="en-US" sz="1600" dirty="0" smtClean="0"/>
              <a:t>adapter</a:t>
            </a:r>
          </a:p>
          <a:p>
            <a:r>
              <a:rPr lang="en-US" sz="1600" dirty="0"/>
              <a:t>Another ASIC must be used to convert DCD IO format to the standard </a:t>
            </a:r>
            <a:r>
              <a:rPr lang="en-US" sz="1600" dirty="0" smtClean="0"/>
              <a:t>one</a:t>
            </a:r>
            <a:endParaRPr lang="en-US" sz="1600" dirty="0"/>
          </a:p>
          <a:p>
            <a:r>
              <a:rPr lang="en-US" sz="1600" dirty="0" smtClean="0"/>
              <a:t>Difficult characterization</a:t>
            </a:r>
            <a:endParaRPr lang="de-DE" sz="1600" dirty="0"/>
          </a:p>
          <a:p>
            <a:endParaRPr lang="en-US" sz="16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20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5161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/>
              <a:t>DCD</a:t>
            </a:r>
            <a:endParaRPr lang="de-DE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1365250"/>
          </a:xfrm>
        </p:spPr>
        <p:txBody>
          <a:bodyPr/>
          <a:lstStyle/>
          <a:p>
            <a:r>
              <a:rPr lang="en-US" sz="1600" dirty="0" smtClean="0"/>
              <a:t>Different tests setups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21</a:t>
            </a:fld>
            <a:endParaRPr lang="de-DE" altLang="de-DE"/>
          </a:p>
        </p:txBody>
      </p:sp>
      <p:grpSp>
        <p:nvGrpSpPr>
          <p:cNvPr id="20" name="Gruppieren 19"/>
          <p:cNvGrpSpPr/>
          <p:nvPr/>
        </p:nvGrpSpPr>
        <p:grpSpPr>
          <a:xfrm>
            <a:off x="838200" y="3810000"/>
            <a:ext cx="2362200" cy="457200"/>
            <a:chOff x="838200" y="3124200"/>
            <a:chExt cx="2362200" cy="457200"/>
          </a:xfrm>
        </p:grpSpPr>
        <p:sp>
          <p:nvSpPr>
            <p:cNvPr id="3" name="Rechteck 2"/>
            <p:cNvSpPr/>
            <p:nvPr/>
          </p:nvSpPr>
          <p:spPr bwMode="auto">
            <a:xfrm>
              <a:off x="838200" y="3352800"/>
              <a:ext cx="2362200" cy="2286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5" name="Ellipse 4"/>
            <p:cNvSpPr/>
            <p:nvPr/>
          </p:nvSpPr>
          <p:spPr bwMode="auto">
            <a:xfrm>
              <a:off x="914400" y="3124200"/>
              <a:ext cx="228600" cy="2286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7" name="Ellipse 6"/>
            <p:cNvSpPr/>
            <p:nvPr/>
          </p:nvSpPr>
          <p:spPr bwMode="auto">
            <a:xfrm>
              <a:off x="1295400" y="3124200"/>
              <a:ext cx="228600" cy="2286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8" name="Ellipse 7"/>
            <p:cNvSpPr/>
            <p:nvPr/>
          </p:nvSpPr>
          <p:spPr bwMode="auto">
            <a:xfrm>
              <a:off x="1676400" y="3124200"/>
              <a:ext cx="228600" cy="2286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9" name="Ellipse 8"/>
            <p:cNvSpPr/>
            <p:nvPr/>
          </p:nvSpPr>
          <p:spPr bwMode="auto">
            <a:xfrm>
              <a:off x="2057400" y="3124200"/>
              <a:ext cx="228600" cy="2286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0" name="Ellipse 9"/>
            <p:cNvSpPr/>
            <p:nvPr/>
          </p:nvSpPr>
          <p:spPr bwMode="auto">
            <a:xfrm>
              <a:off x="2438400" y="3124200"/>
              <a:ext cx="228600" cy="2286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1" name="Ellipse 10"/>
            <p:cNvSpPr/>
            <p:nvPr/>
          </p:nvSpPr>
          <p:spPr bwMode="auto">
            <a:xfrm>
              <a:off x="2819400" y="3124200"/>
              <a:ext cx="228600" cy="2286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19" name="Gruppieren 18"/>
          <p:cNvGrpSpPr/>
          <p:nvPr/>
        </p:nvGrpSpPr>
        <p:grpSpPr>
          <a:xfrm>
            <a:off x="2895600" y="2590800"/>
            <a:ext cx="457200" cy="1143000"/>
            <a:chOff x="2895600" y="1905000"/>
            <a:chExt cx="457200" cy="1143000"/>
          </a:xfrm>
        </p:grpSpPr>
        <p:cxnSp>
          <p:nvCxnSpPr>
            <p:cNvPr id="16" name="Gerade Verbindung 15"/>
            <p:cNvCxnSpPr/>
            <p:nvPr/>
          </p:nvCxnSpPr>
          <p:spPr bwMode="auto">
            <a:xfrm flipV="1">
              <a:off x="2971800" y="1905000"/>
              <a:ext cx="381000" cy="1143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Gerade Verbindung 17"/>
            <p:cNvCxnSpPr/>
            <p:nvPr/>
          </p:nvCxnSpPr>
          <p:spPr bwMode="auto">
            <a:xfrm flipH="1">
              <a:off x="2895600" y="3048000"/>
              <a:ext cx="76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" name="Gruppieren 20"/>
          <p:cNvGrpSpPr/>
          <p:nvPr/>
        </p:nvGrpSpPr>
        <p:grpSpPr>
          <a:xfrm>
            <a:off x="2514600" y="2590800"/>
            <a:ext cx="457200" cy="1143000"/>
            <a:chOff x="2895600" y="1905000"/>
            <a:chExt cx="457200" cy="1143000"/>
          </a:xfrm>
        </p:grpSpPr>
        <p:cxnSp>
          <p:nvCxnSpPr>
            <p:cNvPr id="22" name="Gerade Verbindung 21"/>
            <p:cNvCxnSpPr/>
            <p:nvPr/>
          </p:nvCxnSpPr>
          <p:spPr bwMode="auto">
            <a:xfrm flipV="1">
              <a:off x="2971800" y="1905000"/>
              <a:ext cx="381000" cy="1143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Gerade Verbindung 22"/>
            <p:cNvCxnSpPr/>
            <p:nvPr/>
          </p:nvCxnSpPr>
          <p:spPr bwMode="auto">
            <a:xfrm flipH="1">
              <a:off x="2895600" y="3048000"/>
              <a:ext cx="76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4" name="Gruppieren 23"/>
          <p:cNvGrpSpPr/>
          <p:nvPr/>
        </p:nvGrpSpPr>
        <p:grpSpPr>
          <a:xfrm>
            <a:off x="2133600" y="2590800"/>
            <a:ext cx="457200" cy="1143000"/>
            <a:chOff x="2895600" y="1905000"/>
            <a:chExt cx="457200" cy="1143000"/>
          </a:xfrm>
        </p:grpSpPr>
        <p:cxnSp>
          <p:nvCxnSpPr>
            <p:cNvPr id="25" name="Gerade Verbindung 24"/>
            <p:cNvCxnSpPr/>
            <p:nvPr/>
          </p:nvCxnSpPr>
          <p:spPr bwMode="auto">
            <a:xfrm flipV="1">
              <a:off x="2971800" y="1905000"/>
              <a:ext cx="381000" cy="1143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Gerade Verbindung 25"/>
            <p:cNvCxnSpPr/>
            <p:nvPr/>
          </p:nvCxnSpPr>
          <p:spPr bwMode="auto">
            <a:xfrm flipH="1">
              <a:off x="2895600" y="3048000"/>
              <a:ext cx="76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7" name="Gruppieren 26"/>
          <p:cNvGrpSpPr/>
          <p:nvPr/>
        </p:nvGrpSpPr>
        <p:grpSpPr>
          <a:xfrm>
            <a:off x="1752600" y="2590800"/>
            <a:ext cx="457200" cy="1143000"/>
            <a:chOff x="2895600" y="1905000"/>
            <a:chExt cx="457200" cy="1143000"/>
          </a:xfrm>
        </p:grpSpPr>
        <p:cxnSp>
          <p:nvCxnSpPr>
            <p:cNvPr id="28" name="Gerade Verbindung 27"/>
            <p:cNvCxnSpPr/>
            <p:nvPr/>
          </p:nvCxnSpPr>
          <p:spPr bwMode="auto">
            <a:xfrm flipV="1">
              <a:off x="2971800" y="1905000"/>
              <a:ext cx="381000" cy="11430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Gerade Verbindung 28"/>
            <p:cNvCxnSpPr/>
            <p:nvPr/>
          </p:nvCxnSpPr>
          <p:spPr bwMode="auto">
            <a:xfrm flipH="1">
              <a:off x="2895600" y="3048000"/>
              <a:ext cx="762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1" name="Gruppieren 30"/>
          <p:cNvGrpSpPr/>
          <p:nvPr/>
        </p:nvGrpSpPr>
        <p:grpSpPr>
          <a:xfrm flipV="1">
            <a:off x="1752600" y="5334000"/>
            <a:ext cx="2362200" cy="457200"/>
            <a:chOff x="838200" y="3124200"/>
            <a:chExt cx="2362200" cy="457200"/>
          </a:xfrm>
        </p:grpSpPr>
        <p:sp>
          <p:nvSpPr>
            <p:cNvPr id="32" name="Rechteck 31"/>
            <p:cNvSpPr/>
            <p:nvPr/>
          </p:nvSpPr>
          <p:spPr bwMode="auto">
            <a:xfrm>
              <a:off x="838200" y="3352800"/>
              <a:ext cx="2362200" cy="2286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3" name="Ellipse 32"/>
            <p:cNvSpPr/>
            <p:nvPr/>
          </p:nvSpPr>
          <p:spPr bwMode="auto">
            <a:xfrm>
              <a:off x="914400" y="3124200"/>
              <a:ext cx="228600" cy="2286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4" name="Ellipse 33"/>
            <p:cNvSpPr/>
            <p:nvPr/>
          </p:nvSpPr>
          <p:spPr bwMode="auto">
            <a:xfrm>
              <a:off x="1295400" y="3124200"/>
              <a:ext cx="228600" cy="2286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5" name="Ellipse 34"/>
            <p:cNvSpPr/>
            <p:nvPr/>
          </p:nvSpPr>
          <p:spPr bwMode="auto">
            <a:xfrm>
              <a:off x="1676400" y="3124200"/>
              <a:ext cx="228600" cy="2286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6" name="Ellipse 35"/>
            <p:cNvSpPr/>
            <p:nvPr/>
          </p:nvSpPr>
          <p:spPr bwMode="auto">
            <a:xfrm>
              <a:off x="2057400" y="3124200"/>
              <a:ext cx="228600" cy="2286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7" name="Ellipse 36"/>
            <p:cNvSpPr/>
            <p:nvPr/>
          </p:nvSpPr>
          <p:spPr bwMode="auto">
            <a:xfrm>
              <a:off x="2438400" y="3124200"/>
              <a:ext cx="228600" cy="2286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8" name="Ellipse 37"/>
            <p:cNvSpPr/>
            <p:nvPr/>
          </p:nvSpPr>
          <p:spPr bwMode="auto">
            <a:xfrm>
              <a:off x="2819400" y="3124200"/>
              <a:ext cx="228600" cy="2286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30" name="Rechteck 29"/>
          <p:cNvSpPr/>
          <p:nvPr/>
        </p:nvSpPr>
        <p:spPr bwMode="auto">
          <a:xfrm>
            <a:off x="1219200" y="5791200"/>
            <a:ext cx="53340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1" name="Rechteck 40"/>
          <p:cNvSpPr/>
          <p:nvPr/>
        </p:nvSpPr>
        <p:spPr bwMode="auto">
          <a:xfrm flipV="1">
            <a:off x="4343400" y="5334000"/>
            <a:ext cx="1600200" cy="228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2" name="Ellipse 41"/>
          <p:cNvSpPr/>
          <p:nvPr/>
        </p:nvSpPr>
        <p:spPr bwMode="auto">
          <a:xfrm flipV="1">
            <a:off x="4419600" y="5562600"/>
            <a:ext cx="228600" cy="228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3" name="Ellipse 42"/>
          <p:cNvSpPr/>
          <p:nvPr/>
        </p:nvSpPr>
        <p:spPr bwMode="auto">
          <a:xfrm flipV="1">
            <a:off x="4800600" y="5562600"/>
            <a:ext cx="228600" cy="228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4" name="Ellipse 43"/>
          <p:cNvSpPr/>
          <p:nvPr/>
        </p:nvSpPr>
        <p:spPr bwMode="auto">
          <a:xfrm flipV="1">
            <a:off x="5181600" y="5562600"/>
            <a:ext cx="228600" cy="228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5" name="Ellipse 44"/>
          <p:cNvSpPr/>
          <p:nvPr/>
        </p:nvSpPr>
        <p:spPr bwMode="auto">
          <a:xfrm flipV="1">
            <a:off x="5562600" y="5562600"/>
            <a:ext cx="228600" cy="228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48" name="Rechteck 2047"/>
          <p:cNvSpPr/>
          <p:nvPr/>
        </p:nvSpPr>
        <p:spPr bwMode="auto">
          <a:xfrm>
            <a:off x="457200" y="6096000"/>
            <a:ext cx="8382000" cy="228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49" name="Freihandform 2048"/>
          <p:cNvSpPr/>
          <p:nvPr/>
        </p:nvSpPr>
        <p:spPr bwMode="auto">
          <a:xfrm>
            <a:off x="6311900" y="5489749"/>
            <a:ext cx="723900" cy="593551"/>
          </a:xfrm>
          <a:custGeom>
            <a:avLst/>
            <a:gdLst>
              <a:gd name="connsiteX0" fmla="*/ 0 w 723900"/>
              <a:gd name="connsiteY0" fmla="*/ 288751 h 593551"/>
              <a:gd name="connsiteX1" fmla="*/ 279400 w 723900"/>
              <a:gd name="connsiteY1" fmla="*/ 9351 h 593551"/>
              <a:gd name="connsiteX2" fmla="*/ 723900 w 723900"/>
              <a:gd name="connsiteY2" fmla="*/ 593551 h 59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3900" h="593551">
                <a:moveTo>
                  <a:pt x="0" y="288751"/>
                </a:moveTo>
                <a:cubicBezTo>
                  <a:pt x="79375" y="123651"/>
                  <a:pt x="158750" y="-41449"/>
                  <a:pt x="279400" y="9351"/>
                </a:cubicBezTo>
                <a:cubicBezTo>
                  <a:pt x="400050" y="60151"/>
                  <a:pt x="561975" y="326851"/>
                  <a:pt x="723900" y="593551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052" name="Gerade Verbindung mit Pfeil 2051"/>
          <p:cNvCxnSpPr/>
          <p:nvPr/>
        </p:nvCxnSpPr>
        <p:spPr bwMode="auto">
          <a:xfrm>
            <a:off x="7315200" y="5867400"/>
            <a:ext cx="10668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53" name="Textfeld 2052"/>
          <p:cNvSpPr txBox="1"/>
          <p:nvPr/>
        </p:nvSpPr>
        <p:spPr>
          <a:xfrm>
            <a:off x="7620000" y="5410200"/>
            <a:ext cx="8104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To</a:t>
            </a:r>
            <a:r>
              <a:rPr lang="de-DE" dirty="0" smtClean="0"/>
              <a:t> FPGA</a:t>
            </a:r>
            <a:endParaRPr lang="de-DE" dirty="0"/>
          </a:p>
        </p:txBody>
      </p:sp>
      <p:sp>
        <p:nvSpPr>
          <p:cNvPr id="2054" name="Textfeld 2053"/>
          <p:cNvSpPr txBox="1"/>
          <p:nvPr/>
        </p:nvSpPr>
        <p:spPr>
          <a:xfrm>
            <a:off x="1752600" y="5029200"/>
            <a:ext cx="516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DCD</a:t>
            </a:r>
            <a:endParaRPr lang="de-DE" dirty="0"/>
          </a:p>
        </p:txBody>
      </p:sp>
      <p:sp>
        <p:nvSpPr>
          <p:cNvPr id="54" name="Textfeld 53"/>
          <p:cNvSpPr txBox="1"/>
          <p:nvPr/>
        </p:nvSpPr>
        <p:spPr>
          <a:xfrm>
            <a:off x="4281880" y="5029200"/>
            <a:ext cx="747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DCDRO</a:t>
            </a:r>
            <a:endParaRPr lang="de-DE" dirty="0"/>
          </a:p>
        </p:txBody>
      </p:sp>
      <p:sp>
        <p:nvSpPr>
          <p:cNvPr id="55" name="Rechteck 54"/>
          <p:cNvSpPr/>
          <p:nvPr/>
        </p:nvSpPr>
        <p:spPr bwMode="auto">
          <a:xfrm>
            <a:off x="457200" y="5791200"/>
            <a:ext cx="4572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55" name="Freihandform 2054"/>
          <p:cNvSpPr/>
          <p:nvPr/>
        </p:nvSpPr>
        <p:spPr bwMode="auto">
          <a:xfrm>
            <a:off x="774700" y="5334000"/>
            <a:ext cx="673100" cy="444500"/>
          </a:xfrm>
          <a:custGeom>
            <a:avLst/>
            <a:gdLst>
              <a:gd name="connsiteX0" fmla="*/ 673100 w 673100"/>
              <a:gd name="connsiteY0" fmla="*/ 444500 h 444500"/>
              <a:gd name="connsiteX1" fmla="*/ 381000 w 673100"/>
              <a:gd name="connsiteY1" fmla="*/ 0 h 444500"/>
              <a:gd name="connsiteX2" fmla="*/ 0 w 673100"/>
              <a:gd name="connsiteY2" fmla="*/ 444500 h 44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3100" h="444500">
                <a:moveTo>
                  <a:pt x="673100" y="444500"/>
                </a:moveTo>
                <a:cubicBezTo>
                  <a:pt x="583141" y="222250"/>
                  <a:pt x="493183" y="0"/>
                  <a:pt x="381000" y="0"/>
                </a:cubicBezTo>
                <a:cubicBezTo>
                  <a:pt x="268817" y="0"/>
                  <a:pt x="134408" y="222250"/>
                  <a:pt x="0" y="44450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7" name="Textfeld 56"/>
          <p:cNvSpPr txBox="1"/>
          <p:nvPr/>
        </p:nvSpPr>
        <p:spPr>
          <a:xfrm>
            <a:off x="227857" y="5410200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Sensor</a:t>
            </a:r>
            <a:endParaRPr lang="de-DE" dirty="0"/>
          </a:p>
        </p:txBody>
      </p:sp>
      <p:sp>
        <p:nvSpPr>
          <p:cNvPr id="58" name="Textfeld 57"/>
          <p:cNvSpPr txBox="1"/>
          <p:nvPr/>
        </p:nvSpPr>
        <p:spPr>
          <a:xfrm>
            <a:off x="838200" y="4267200"/>
            <a:ext cx="516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DCD</a:t>
            </a:r>
            <a:endParaRPr lang="de-DE" dirty="0"/>
          </a:p>
        </p:txBody>
      </p:sp>
      <p:sp>
        <p:nvSpPr>
          <p:cNvPr id="2056" name="Textfeld 2055"/>
          <p:cNvSpPr txBox="1"/>
          <p:nvPr/>
        </p:nvSpPr>
        <p:spPr>
          <a:xfrm>
            <a:off x="2133600" y="4267200"/>
            <a:ext cx="16872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Tests on probe station</a:t>
            </a:r>
            <a:endParaRPr lang="en-US" dirty="0"/>
          </a:p>
        </p:txBody>
      </p:sp>
      <p:sp>
        <p:nvSpPr>
          <p:cNvPr id="60" name="Textfeld 59"/>
          <p:cNvSpPr txBox="1"/>
          <p:nvPr/>
        </p:nvSpPr>
        <p:spPr>
          <a:xfrm>
            <a:off x="3846302" y="6324600"/>
            <a:ext cx="22242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Tests on hybrid4 with DCDRO</a:t>
            </a:r>
            <a:endParaRPr lang="en-US" dirty="0"/>
          </a:p>
        </p:txBody>
      </p:sp>
      <p:sp>
        <p:nvSpPr>
          <p:cNvPr id="61" name="Textfeld 60"/>
          <p:cNvSpPr txBox="1"/>
          <p:nvPr/>
        </p:nvSpPr>
        <p:spPr>
          <a:xfrm>
            <a:off x="634633" y="4724400"/>
            <a:ext cx="3241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Test with DEPFET or with test signal sources</a:t>
            </a:r>
            <a:endParaRPr lang="en-US" dirty="0"/>
          </a:p>
        </p:txBody>
      </p:sp>
      <p:sp>
        <p:nvSpPr>
          <p:cNvPr id="52" name="Textfeld 51"/>
          <p:cNvSpPr txBox="1"/>
          <p:nvPr/>
        </p:nvSpPr>
        <p:spPr>
          <a:xfrm>
            <a:off x="1698041" y="5791200"/>
            <a:ext cx="7040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adapter</a:t>
            </a:r>
            <a:endParaRPr lang="de-DE" dirty="0"/>
          </a:p>
        </p:txBody>
      </p:sp>
      <p:sp>
        <p:nvSpPr>
          <p:cNvPr id="53" name="Textfeld 52"/>
          <p:cNvSpPr txBox="1"/>
          <p:nvPr/>
        </p:nvSpPr>
        <p:spPr>
          <a:xfrm>
            <a:off x="1320990" y="6096000"/>
            <a:ext cx="50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PCB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65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/>
              <a:t>DCD</a:t>
            </a:r>
            <a:endParaRPr lang="de-DE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1365250"/>
          </a:xfrm>
        </p:spPr>
        <p:txBody>
          <a:bodyPr/>
          <a:lstStyle/>
          <a:p>
            <a:r>
              <a:rPr lang="en-US" sz="1600" dirty="0"/>
              <a:t>Different tests setups</a:t>
            </a:r>
          </a:p>
          <a:p>
            <a:endParaRPr lang="en-US" sz="16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22</a:t>
            </a:fld>
            <a:endParaRPr lang="de-DE" altLang="de-DE"/>
          </a:p>
        </p:txBody>
      </p:sp>
      <p:grpSp>
        <p:nvGrpSpPr>
          <p:cNvPr id="31" name="Gruppieren 30"/>
          <p:cNvGrpSpPr/>
          <p:nvPr/>
        </p:nvGrpSpPr>
        <p:grpSpPr>
          <a:xfrm flipV="1">
            <a:off x="1752600" y="3505200"/>
            <a:ext cx="2362200" cy="457200"/>
            <a:chOff x="838200" y="3124200"/>
            <a:chExt cx="2362200" cy="457200"/>
          </a:xfrm>
        </p:grpSpPr>
        <p:sp>
          <p:nvSpPr>
            <p:cNvPr id="32" name="Rechteck 31"/>
            <p:cNvSpPr/>
            <p:nvPr/>
          </p:nvSpPr>
          <p:spPr bwMode="auto">
            <a:xfrm>
              <a:off x="838200" y="3352800"/>
              <a:ext cx="2362200" cy="2286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3" name="Ellipse 32"/>
            <p:cNvSpPr/>
            <p:nvPr/>
          </p:nvSpPr>
          <p:spPr bwMode="auto">
            <a:xfrm>
              <a:off x="914400" y="3124200"/>
              <a:ext cx="228600" cy="2286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4" name="Ellipse 33"/>
            <p:cNvSpPr/>
            <p:nvPr/>
          </p:nvSpPr>
          <p:spPr bwMode="auto">
            <a:xfrm>
              <a:off x="1295400" y="3124200"/>
              <a:ext cx="228600" cy="2286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5" name="Ellipse 34"/>
            <p:cNvSpPr/>
            <p:nvPr/>
          </p:nvSpPr>
          <p:spPr bwMode="auto">
            <a:xfrm>
              <a:off x="1676400" y="3124200"/>
              <a:ext cx="228600" cy="2286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6" name="Ellipse 35"/>
            <p:cNvSpPr/>
            <p:nvPr/>
          </p:nvSpPr>
          <p:spPr bwMode="auto">
            <a:xfrm>
              <a:off x="2057400" y="3124200"/>
              <a:ext cx="228600" cy="2286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7" name="Ellipse 36"/>
            <p:cNvSpPr/>
            <p:nvPr/>
          </p:nvSpPr>
          <p:spPr bwMode="auto">
            <a:xfrm>
              <a:off x="2438400" y="3124200"/>
              <a:ext cx="228600" cy="2286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8" name="Ellipse 37"/>
            <p:cNvSpPr/>
            <p:nvPr/>
          </p:nvSpPr>
          <p:spPr bwMode="auto">
            <a:xfrm>
              <a:off x="2819400" y="3124200"/>
              <a:ext cx="228600" cy="2286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30" name="Rechteck 29"/>
          <p:cNvSpPr/>
          <p:nvPr/>
        </p:nvSpPr>
        <p:spPr bwMode="auto">
          <a:xfrm>
            <a:off x="1219200" y="3962400"/>
            <a:ext cx="53340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1" name="Rechteck 40"/>
          <p:cNvSpPr/>
          <p:nvPr/>
        </p:nvSpPr>
        <p:spPr bwMode="auto">
          <a:xfrm flipV="1">
            <a:off x="4343400" y="3505200"/>
            <a:ext cx="1600200" cy="228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2" name="Ellipse 41"/>
          <p:cNvSpPr/>
          <p:nvPr/>
        </p:nvSpPr>
        <p:spPr bwMode="auto">
          <a:xfrm flipV="1">
            <a:off x="4419600" y="3733800"/>
            <a:ext cx="228600" cy="228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3" name="Ellipse 42"/>
          <p:cNvSpPr/>
          <p:nvPr/>
        </p:nvSpPr>
        <p:spPr bwMode="auto">
          <a:xfrm flipV="1">
            <a:off x="4800600" y="3733800"/>
            <a:ext cx="228600" cy="228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4" name="Ellipse 43"/>
          <p:cNvSpPr/>
          <p:nvPr/>
        </p:nvSpPr>
        <p:spPr bwMode="auto">
          <a:xfrm flipV="1">
            <a:off x="5181600" y="3733800"/>
            <a:ext cx="228600" cy="228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5" name="Ellipse 44"/>
          <p:cNvSpPr/>
          <p:nvPr/>
        </p:nvSpPr>
        <p:spPr bwMode="auto">
          <a:xfrm flipV="1">
            <a:off x="5562600" y="3733800"/>
            <a:ext cx="228600" cy="228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48" name="Rechteck 2047"/>
          <p:cNvSpPr/>
          <p:nvPr/>
        </p:nvSpPr>
        <p:spPr bwMode="auto">
          <a:xfrm>
            <a:off x="457200" y="4267200"/>
            <a:ext cx="8382000" cy="228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49" name="Freihandform 2048"/>
          <p:cNvSpPr/>
          <p:nvPr/>
        </p:nvSpPr>
        <p:spPr bwMode="auto">
          <a:xfrm>
            <a:off x="6311900" y="3660949"/>
            <a:ext cx="723900" cy="593551"/>
          </a:xfrm>
          <a:custGeom>
            <a:avLst/>
            <a:gdLst>
              <a:gd name="connsiteX0" fmla="*/ 0 w 723900"/>
              <a:gd name="connsiteY0" fmla="*/ 288751 h 593551"/>
              <a:gd name="connsiteX1" fmla="*/ 279400 w 723900"/>
              <a:gd name="connsiteY1" fmla="*/ 9351 h 593551"/>
              <a:gd name="connsiteX2" fmla="*/ 723900 w 723900"/>
              <a:gd name="connsiteY2" fmla="*/ 593551 h 59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3900" h="593551">
                <a:moveTo>
                  <a:pt x="0" y="288751"/>
                </a:moveTo>
                <a:cubicBezTo>
                  <a:pt x="79375" y="123651"/>
                  <a:pt x="158750" y="-41449"/>
                  <a:pt x="279400" y="9351"/>
                </a:cubicBezTo>
                <a:cubicBezTo>
                  <a:pt x="400050" y="60151"/>
                  <a:pt x="561975" y="326851"/>
                  <a:pt x="723900" y="593551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54" name="Textfeld 2053"/>
          <p:cNvSpPr txBox="1"/>
          <p:nvPr/>
        </p:nvSpPr>
        <p:spPr>
          <a:xfrm>
            <a:off x="1752600" y="3200400"/>
            <a:ext cx="516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DCD</a:t>
            </a:r>
            <a:endParaRPr lang="de-DE" dirty="0"/>
          </a:p>
        </p:txBody>
      </p:sp>
      <p:sp>
        <p:nvSpPr>
          <p:cNvPr id="54" name="Textfeld 53"/>
          <p:cNvSpPr txBox="1"/>
          <p:nvPr/>
        </p:nvSpPr>
        <p:spPr>
          <a:xfrm>
            <a:off x="4401303" y="3200400"/>
            <a:ext cx="5084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DHP</a:t>
            </a:r>
            <a:endParaRPr lang="de-DE" dirty="0"/>
          </a:p>
        </p:txBody>
      </p:sp>
      <p:sp>
        <p:nvSpPr>
          <p:cNvPr id="55" name="Rechteck 54"/>
          <p:cNvSpPr/>
          <p:nvPr/>
        </p:nvSpPr>
        <p:spPr bwMode="auto">
          <a:xfrm>
            <a:off x="457200" y="3962400"/>
            <a:ext cx="4572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55" name="Freihandform 2054"/>
          <p:cNvSpPr/>
          <p:nvPr/>
        </p:nvSpPr>
        <p:spPr bwMode="auto">
          <a:xfrm>
            <a:off x="774700" y="3505200"/>
            <a:ext cx="673100" cy="444500"/>
          </a:xfrm>
          <a:custGeom>
            <a:avLst/>
            <a:gdLst>
              <a:gd name="connsiteX0" fmla="*/ 673100 w 673100"/>
              <a:gd name="connsiteY0" fmla="*/ 444500 h 444500"/>
              <a:gd name="connsiteX1" fmla="*/ 381000 w 673100"/>
              <a:gd name="connsiteY1" fmla="*/ 0 h 444500"/>
              <a:gd name="connsiteX2" fmla="*/ 0 w 673100"/>
              <a:gd name="connsiteY2" fmla="*/ 444500 h 44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3100" h="444500">
                <a:moveTo>
                  <a:pt x="673100" y="444500"/>
                </a:moveTo>
                <a:cubicBezTo>
                  <a:pt x="583141" y="222250"/>
                  <a:pt x="493183" y="0"/>
                  <a:pt x="381000" y="0"/>
                </a:cubicBezTo>
                <a:cubicBezTo>
                  <a:pt x="268817" y="0"/>
                  <a:pt x="134408" y="222250"/>
                  <a:pt x="0" y="44450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7" name="Textfeld 56"/>
          <p:cNvSpPr txBox="1"/>
          <p:nvPr/>
        </p:nvSpPr>
        <p:spPr>
          <a:xfrm>
            <a:off x="227857" y="3581400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Sensor</a:t>
            </a:r>
            <a:endParaRPr lang="de-DE" dirty="0"/>
          </a:p>
        </p:txBody>
      </p:sp>
      <p:sp>
        <p:nvSpPr>
          <p:cNvPr id="60" name="Textfeld 59"/>
          <p:cNvSpPr txBox="1"/>
          <p:nvPr/>
        </p:nvSpPr>
        <p:spPr>
          <a:xfrm>
            <a:off x="3965726" y="4495800"/>
            <a:ext cx="19854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Tests on hybrid5 with DHP</a:t>
            </a:r>
            <a:endParaRPr lang="en-US" dirty="0"/>
          </a:p>
        </p:txBody>
      </p:sp>
      <p:sp>
        <p:nvSpPr>
          <p:cNvPr id="61" name="Textfeld 60"/>
          <p:cNvSpPr txBox="1"/>
          <p:nvPr/>
        </p:nvSpPr>
        <p:spPr>
          <a:xfrm>
            <a:off x="609600" y="2590800"/>
            <a:ext cx="3241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Test with DEPFET or with test signal sources</a:t>
            </a:r>
            <a:endParaRPr lang="en-US" dirty="0"/>
          </a:p>
        </p:txBody>
      </p:sp>
      <p:sp>
        <p:nvSpPr>
          <p:cNvPr id="53" name="Textfeld 52"/>
          <p:cNvSpPr txBox="1"/>
          <p:nvPr/>
        </p:nvSpPr>
        <p:spPr>
          <a:xfrm>
            <a:off x="1612795" y="2895600"/>
            <a:ext cx="12346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Irradiation tests</a:t>
            </a:r>
            <a:endParaRPr lang="en-US" dirty="0"/>
          </a:p>
        </p:txBody>
      </p:sp>
      <p:sp>
        <p:nvSpPr>
          <p:cNvPr id="56" name="Textfeld 55"/>
          <p:cNvSpPr txBox="1"/>
          <p:nvPr/>
        </p:nvSpPr>
        <p:spPr>
          <a:xfrm>
            <a:off x="1981200" y="3962400"/>
            <a:ext cx="7040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adapter</a:t>
            </a:r>
            <a:endParaRPr lang="de-DE" dirty="0"/>
          </a:p>
        </p:txBody>
      </p:sp>
      <p:sp>
        <p:nvSpPr>
          <p:cNvPr id="59" name="Textfeld 58"/>
          <p:cNvSpPr txBox="1"/>
          <p:nvPr/>
        </p:nvSpPr>
        <p:spPr>
          <a:xfrm>
            <a:off x="2209800" y="4295001"/>
            <a:ext cx="50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PCB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42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/>
              <a:t>DCD</a:t>
            </a:r>
            <a:endParaRPr lang="de-DE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1365250"/>
          </a:xfrm>
        </p:spPr>
        <p:txBody>
          <a:bodyPr/>
          <a:lstStyle/>
          <a:p>
            <a:r>
              <a:rPr lang="en-US" sz="1600" dirty="0" smtClean="0"/>
              <a:t>EMCM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23</a:t>
            </a:fld>
            <a:endParaRPr lang="de-DE" altLang="de-DE"/>
          </a:p>
        </p:txBody>
      </p:sp>
      <p:pic>
        <p:nvPicPr>
          <p:cNvPr id="39" name="Picture 2" descr="D:\users\chk\work\conferencese2014\Pisa2014\EMCM3_W18_module3\photos\IMG_268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1" b="9205"/>
          <a:stretch/>
        </p:blipFill>
        <p:spPr bwMode="auto">
          <a:xfrm>
            <a:off x="3261734" y="1819910"/>
            <a:ext cx="5400000" cy="32181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67" y="2098324"/>
            <a:ext cx="2616181" cy="23934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6" name="Rechteck 45"/>
          <p:cNvSpPr/>
          <p:nvPr/>
        </p:nvSpPr>
        <p:spPr bwMode="auto">
          <a:xfrm>
            <a:off x="4012847" y="3227201"/>
            <a:ext cx="550475" cy="55903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  <a:lvl1pPr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47" name="Gerade Verbindung 46"/>
          <p:cNvCxnSpPr/>
          <p:nvPr/>
        </p:nvCxnSpPr>
        <p:spPr bwMode="auto">
          <a:xfrm flipH="1" flipV="1">
            <a:off x="3098448" y="2098324"/>
            <a:ext cx="914399" cy="1128877"/>
          </a:xfrm>
          <a:prstGeom prst="line">
            <a:avLst/>
          </a:prstGeom>
          <a:solidFill>
            <a:schemeClr val="tx2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Gerade Verbindung 47"/>
          <p:cNvCxnSpPr/>
          <p:nvPr/>
        </p:nvCxnSpPr>
        <p:spPr bwMode="auto">
          <a:xfrm flipH="1">
            <a:off x="3098448" y="3786233"/>
            <a:ext cx="914398" cy="705581"/>
          </a:xfrm>
          <a:prstGeom prst="line">
            <a:avLst/>
          </a:prstGeom>
          <a:solidFill>
            <a:schemeClr val="tx2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99086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de-DE" dirty="0" smtClean="0"/>
              <a:t>DCD tests on single chip PCB</a:t>
            </a:r>
          </a:p>
        </p:txBody>
      </p:sp>
    </p:spTree>
    <p:extLst>
      <p:ext uri="{BB962C8B-B14F-4D97-AF65-F5344CB8AC3E}">
        <p14:creationId xmlns:p14="http://schemas.microsoft.com/office/powerpoint/2010/main" val="139723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 descr="C:\Users\ivan\Desktop\Grafik1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92646"/>
            <a:ext cx="6248789" cy="604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2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C77212D-B339-4040-9AE9-49AE395381E6}" type="slidenum">
              <a:rPr lang="de-DE" altLang="de-DE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de-DE" altLang="de-DE" sz="1400" smtClean="0"/>
          </a:p>
        </p:txBody>
      </p:sp>
      <p:sp>
        <p:nvSpPr>
          <p:cNvPr id="10243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2000" dirty="0" smtClean="0">
                <a:ea typeface="SimSun" pitchFamily="2" charset="-122"/>
              </a:rPr>
              <a:t>Chip #1 Test all ADCs</a:t>
            </a:r>
            <a:endParaRPr lang="de-DE" altLang="de-DE" sz="2000" dirty="0" smtClean="0"/>
          </a:p>
        </p:txBody>
      </p:sp>
    </p:spTree>
    <p:extLst>
      <p:ext uri="{BB962C8B-B14F-4D97-AF65-F5344CB8AC3E}">
        <p14:creationId xmlns:p14="http://schemas.microsoft.com/office/powerpoint/2010/main" val="129815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eschweifte Klammer links 2"/>
          <p:cNvSpPr/>
          <p:nvPr/>
        </p:nvSpPr>
        <p:spPr bwMode="auto">
          <a:xfrm>
            <a:off x="1043608" y="2996952"/>
            <a:ext cx="360040" cy="3456384"/>
          </a:xfrm>
          <a:prstGeom prst="lef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31747" name="Picture 3" descr="C:\Users\ivan\Desktop\Grafik1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92646"/>
            <a:ext cx="6248789" cy="604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2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C77212D-B339-4040-9AE9-49AE395381E6}" type="slidenum">
              <a:rPr lang="de-DE" altLang="de-DE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de-DE" altLang="de-DE" sz="1400" smtClean="0"/>
          </a:p>
        </p:txBody>
      </p:sp>
      <p:sp>
        <p:nvSpPr>
          <p:cNvPr id="10243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2000" dirty="0" smtClean="0">
                <a:ea typeface="SimSun" pitchFamily="2" charset="-122"/>
              </a:rPr>
              <a:t>Chip #1 Test all ADCs</a:t>
            </a:r>
            <a:endParaRPr lang="de-DE" altLang="de-DE" sz="2000" dirty="0" smtClean="0"/>
          </a:p>
        </p:txBody>
      </p:sp>
      <p:sp>
        <p:nvSpPr>
          <p:cNvPr id="4" name="Rectangle 43"/>
          <p:cNvSpPr txBox="1">
            <a:spLocks noChangeArrowheads="1"/>
          </p:cNvSpPr>
          <p:nvPr/>
        </p:nvSpPr>
        <p:spPr bwMode="auto">
          <a:xfrm>
            <a:off x="457200" y="692150"/>
            <a:ext cx="82296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de-DE" sz="1400" kern="0" dirty="0" smtClean="0"/>
              <a:t>…</a:t>
            </a:r>
            <a:endParaRPr lang="en-US" altLang="de-DE" sz="1400" kern="0" dirty="0"/>
          </a:p>
          <a:p>
            <a:pPr eaLnBrk="1" hangingPunct="1">
              <a:defRPr/>
            </a:pPr>
            <a:endParaRPr lang="en-US" altLang="de-DE" sz="1400" kern="0" dirty="0"/>
          </a:p>
          <a:p>
            <a:pPr eaLnBrk="1" hangingPunct="1">
              <a:defRPr/>
            </a:pPr>
            <a:endParaRPr lang="en-US" altLang="de-DE" sz="1400" kern="0" dirty="0" smtClean="0"/>
          </a:p>
          <a:p>
            <a:pPr eaLnBrk="1" hangingPunct="1">
              <a:defRPr/>
            </a:pPr>
            <a:endParaRPr lang="en-US" altLang="de-DE" sz="1400" kern="0" dirty="0" smtClean="0"/>
          </a:p>
          <a:p>
            <a:pPr eaLnBrk="1" hangingPunct="1">
              <a:defRPr/>
            </a:pPr>
            <a:endParaRPr lang="en-US" altLang="de-DE" sz="1400" kern="0" dirty="0" smtClean="0"/>
          </a:p>
        </p:txBody>
      </p:sp>
      <p:sp>
        <p:nvSpPr>
          <p:cNvPr id="2" name="Textfeld 1"/>
          <p:cNvSpPr txBox="1"/>
          <p:nvPr/>
        </p:nvSpPr>
        <p:spPr>
          <a:xfrm>
            <a:off x="755576" y="692696"/>
            <a:ext cx="153279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ADC characteristics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555776" y="692696"/>
            <a:ext cx="261642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Noise</a:t>
            </a:r>
            <a:r>
              <a:rPr lang="en-US" dirty="0" smtClean="0"/>
              <a:t> of the first ADC</a:t>
            </a:r>
          </a:p>
          <a:p>
            <a:pPr algn="l"/>
            <a:r>
              <a:rPr lang="en-US" dirty="0" smtClean="0"/>
              <a:t>Deviation from mean for every input</a:t>
            </a:r>
            <a:endParaRPr lang="en-US" dirty="0"/>
          </a:p>
        </p:txBody>
      </p:sp>
      <p:sp>
        <p:nvSpPr>
          <p:cNvPr id="10" name="Textfeld 9"/>
          <p:cNvSpPr txBox="1"/>
          <p:nvPr/>
        </p:nvSpPr>
        <p:spPr>
          <a:xfrm>
            <a:off x="3491880" y="1887215"/>
            <a:ext cx="277031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NL</a:t>
            </a:r>
            <a:r>
              <a:rPr lang="en-US" dirty="0" smtClean="0"/>
              <a:t> of the first ADC</a:t>
            </a:r>
          </a:p>
          <a:p>
            <a:pPr algn="l"/>
            <a:r>
              <a:rPr lang="en-US" dirty="0" smtClean="0"/>
              <a:t>Deviation from linear fit for every input</a:t>
            </a:r>
            <a:endParaRPr lang="en-US" dirty="0"/>
          </a:p>
        </p:txBody>
      </p:sp>
      <p:sp>
        <p:nvSpPr>
          <p:cNvPr id="11" name="Textfeld 10"/>
          <p:cNvSpPr txBox="1"/>
          <p:nvPr/>
        </p:nvSpPr>
        <p:spPr>
          <a:xfrm>
            <a:off x="5436096" y="764704"/>
            <a:ext cx="346646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DNL</a:t>
            </a:r>
            <a:r>
              <a:rPr lang="en-US" dirty="0" smtClean="0"/>
              <a:t>: code difference for two consecutive inputs</a:t>
            </a:r>
          </a:p>
          <a:p>
            <a:pPr algn="l"/>
            <a:r>
              <a:rPr lang="en-US" dirty="0" smtClean="0"/>
              <a:t>(first ADC)</a:t>
            </a:r>
            <a:endParaRPr lang="en-US" dirty="0"/>
          </a:p>
        </p:txBody>
      </p:sp>
      <p:sp>
        <p:nvSpPr>
          <p:cNvPr id="12" name="Textfeld 11"/>
          <p:cNvSpPr txBox="1"/>
          <p:nvPr/>
        </p:nvSpPr>
        <p:spPr>
          <a:xfrm>
            <a:off x="323528" y="4437112"/>
            <a:ext cx="8334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ADCs:</a:t>
            </a:r>
            <a:endParaRPr lang="en-US" dirty="0"/>
          </a:p>
        </p:txBody>
      </p:sp>
      <p:sp>
        <p:nvSpPr>
          <p:cNvPr id="14" name="Textfeld 13"/>
          <p:cNvSpPr txBox="1"/>
          <p:nvPr/>
        </p:nvSpPr>
        <p:spPr>
          <a:xfrm>
            <a:off x="1691680" y="2996952"/>
            <a:ext cx="117532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Gain</a:t>
            </a:r>
            <a:r>
              <a:rPr lang="en-US" dirty="0" smtClean="0"/>
              <a:t> (</a:t>
            </a:r>
            <a:r>
              <a:rPr lang="en-US" dirty="0" err="1" smtClean="0"/>
              <a:t>nA</a:t>
            </a:r>
            <a:r>
              <a:rPr lang="en-US" dirty="0" smtClean="0"/>
              <a:t>/LSB)</a:t>
            </a:r>
            <a:endParaRPr lang="en-US" dirty="0"/>
          </a:p>
        </p:txBody>
      </p:sp>
      <p:sp>
        <p:nvSpPr>
          <p:cNvPr id="15" name="Textfeld 14"/>
          <p:cNvSpPr txBox="1"/>
          <p:nvPr/>
        </p:nvSpPr>
        <p:spPr>
          <a:xfrm>
            <a:off x="3131840" y="2924944"/>
            <a:ext cx="159736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Average noise (LSB)</a:t>
            </a:r>
            <a:endParaRPr lang="en-US" dirty="0"/>
          </a:p>
        </p:txBody>
      </p:sp>
      <p:sp>
        <p:nvSpPr>
          <p:cNvPr id="16" name="Textfeld 15"/>
          <p:cNvSpPr txBox="1"/>
          <p:nvPr/>
        </p:nvSpPr>
        <p:spPr>
          <a:xfrm>
            <a:off x="4283968" y="2636912"/>
            <a:ext cx="231255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INL (peak to peak for all inputs)</a:t>
            </a:r>
            <a:endParaRPr lang="en-US" dirty="0"/>
          </a:p>
        </p:txBody>
      </p:sp>
      <p:sp>
        <p:nvSpPr>
          <p:cNvPr id="17" name="Textfeld 16"/>
          <p:cNvSpPr txBox="1"/>
          <p:nvPr/>
        </p:nvSpPr>
        <p:spPr>
          <a:xfrm>
            <a:off x="6228184" y="3284984"/>
            <a:ext cx="237988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DNL (peak to peak for all inputs)</a:t>
            </a:r>
            <a:endParaRPr lang="en-US" dirty="0"/>
          </a:p>
        </p:txBody>
      </p:sp>
      <p:sp>
        <p:nvSpPr>
          <p:cNvPr id="18" name="Textfeld 17"/>
          <p:cNvSpPr txBox="1"/>
          <p:nvPr/>
        </p:nvSpPr>
        <p:spPr>
          <a:xfrm>
            <a:off x="1619672" y="5373216"/>
            <a:ext cx="167821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Gain vs. ADC position</a:t>
            </a:r>
            <a:endParaRPr lang="en-US" dirty="0"/>
          </a:p>
        </p:txBody>
      </p:sp>
      <p:sp>
        <p:nvSpPr>
          <p:cNvPr id="19" name="Textfeld 18"/>
          <p:cNvSpPr txBox="1"/>
          <p:nvPr/>
        </p:nvSpPr>
        <p:spPr>
          <a:xfrm>
            <a:off x="2915816" y="4653136"/>
            <a:ext cx="174554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Noise vs. ADC position</a:t>
            </a:r>
            <a:endParaRPr lang="en-US" dirty="0"/>
          </a:p>
        </p:txBody>
      </p:sp>
      <p:sp>
        <p:nvSpPr>
          <p:cNvPr id="20" name="Textfeld 19"/>
          <p:cNvSpPr txBox="1"/>
          <p:nvPr/>
        </p:nvSpPr>
        <p:spPr>
          <a:xfrm>
            <a:off x="4716016" y="4653136"/>
            <a:ext cx="158755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INL vs. ADC position</a:t>
            </a:r>
            <a:endParaRPr lang="en-US" dirty="0"/>
          </a:p>
        </p:txBody>
      </p:sp>
      <p:sp>
        <p:nvSpPr>
          <p:cNvPr id="21" name="Textfeld 20"/>
          <p:cNvSpPr txBox="1"/>
          <p:nvPr/>
        </p:nvSpPr>
        <p:spPr>
          <a:xfrm>
            <a:off x="6300192" y="4653136"/>
            <a:ext cx="165487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DNL vs. ADC position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19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ivan\Desktop\Grafik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7" y="2647291"/>
            <a:ext cx="9059787" cy="279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6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9BB39AC-FE9F-491B-9416-1088536926BB}" type="slidenum">
              <a:rPr lang="de-DE" altLang="de-DE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de-DE" altLang="de-DE" sz="1400" smtClean="0"/>
          </a:p>
        </p:txBody>
      </p:sp>
      <p:sp>
        <p:nvSpPr>
          <p:cNvPr id="11267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2000" dirty="0" smtClean="0">
                <a:ea typeface="SimSun" pitchFamily="2" charset="-122"/>
              </a:rPr>
              <a:t>Chip #1 Test all ADCs</a:t>
            </a:r>
            <a:endParaRPr lang="de-DE" altLang="de-DE" sz="2000" dirty="0" smtClean="0"/>
          </a:p>
        </p:txBody>
      </p:sp>
      <p:sp>
        <p:nvSpPr>
          <p:cNvPr id="4" name="Rectangle 43"/>
          <p:cNvSpPr txBox="1">
            <a:spLocks noChangeArrowheads="1"/>
          </p:cNvSpPr>
          <p:nvPr/>
        </p:nvSpPr>
        <p:spPr bwMode="auto">
          <a:xfrm>
            <a:off x="457200" y="692150"/>
            <a:ext cx="82296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de-DE" sz="1400" kern="0" dirty="0" smtClean="0"/>
              <a:t>Several ADCs show higher noise (out of 128 tested)</a:t>
            </a:r>
          </a:p>
          <a:p>
            <a:pPr eaLnBrk="1" hangingPunct="1">
              <a:defRPr/>
            </a:pPr>
            <a:endParaRPr lang="en-US" altLang="de-DE" sz="1400" kern="0" dirty="0" smtClean="0"/>
          </a:p>
          <a:p>
            <a:pPr eaLnBrk="1" hangingPunct="1">
              <a:defRPr/>
            </a:pPr>
            <a:endParaRPr lang="en-US" altLang="de-DE" sz="1400" kern="0" dirty="0" smtClean="0"/>
          </a:p>
        </p:txBody>
      </p:sp>
      <p:sp>
        <p:nvSpPr>
          <p:cNvPr id="2" name="Ellipse 1"/>
          <p:cNvSpPr/>
          <p:nvPr/>
        </p:nvSpPr>
        <p:spPr bwMode="auto">
          <a:xfrm>
            <a:off x="4860032" y="3861048"/>
            <a:ext cx="432048" cy="216024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Ellipse 18"/>
          <p:cNvSpPr/>
          <p:nvPr/>
        </p:nvSpPr>
        <p:spPr bwMode="auto">
          <a:xfrm>
            <a:off x="2555776" y="3140968"/>
            <a:ext cx="432048" cy="216024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Ellipse 19"/>
          <p:cNvSpPr/>
          <p:nvPr/>
        </p:nvSpPr>
        <p:spPr bwMode="auto">
          <a:xfrm>
            <a:off x="2915816" y="3717032"/>
            <a:ext cx="432048" cy="216024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" name="Ellipse 20"/>
          <p:cNvSpPr/>
          <p:nvPr/>
        </p:nvSpPr>
        <p:spPr bwMode="auto">
          <a:xfrm>
            <a:off x="3851920" y="3861048"/>
            <a:ext cx="432048" cy="216024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" name="Ellipse 21"/>
          <p:cNvSpPr/>
          <p:nvPr/>
        </p:nvSpPr>
        <p:spPr bwMode="auto">
          <a:xfrm>
            <a:off x="2411760" y="3717032"/>
            <a:ext cx="432048" cy="216024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" name="Textfeld 11"/>
          <p:cNvSpPr txBox="1">
            <a:spLocks noChangeArrowheads="1"/>
          </p:cNvSpPr>
          <p:nvPr/>
        </p:nvSpPr>
        <p:spPr bwMode="auto">
          <a:xfrm>
            <a:off x="3059832" y="3068960"/>
            <a:ext cx="8927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 dirty="0" smtClean="0"/>
              <a:t>Bad ADCs</a:t>
            </a:r>
            <a:endParaRPr lang="de-DE" altLang="de-DE" sz="1200" dirty="0"/>
          </a:p>
        </p:txBody>
      </p:sp>
    </p:spTree>
    <p:extLst>
      <p:ext uri="{BB962C8B-B14F-4D97-AF65-F5344CB8AC3E}">
        <p14:creationId xmlns:p14="http://schemas.microsoft.com/office/powerpoint/2010/main" val="158309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ivan\Desktop\Grafik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7" y="2647291"/>
            <a:ext cx="9059787" cy="279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6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9BB39AC-FE9F-491B-9416-1088536926BB}" type="slidenum">
              <a:rPr lang="de-DE" altLang="de-DE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28</a:t>
            </a:fld>
            <a:endParaRPr lang="de-DE" altLang="de-DE" sz="1400" smtClean="0"/>
          </a:p>
        </p:txBody>
      </p:sp>
      <p:sp>
        <p:nvSpPr>
          <p:cNvPr id="11267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2000" dirty="0" smtClean="0">
                <a:ea typeface="SimSun" pitchFamily="2" charset="-122"/>
              </a:rPr>
              <a:t>Chip #1 Test all ADCs</a:t>
            </a:r>
            <a:endParaRPr lang="de-DE" altLang="de-DE" sz="2000" dirty="0" smtClean="0"/>
          </a:p>
        </p:txBody>
      </p:sp>
      <p:sp>
        <p:nvSpPr>
          <p:cNvPr id="4" name="Rectangle 43"/>
          <p:cNvSpPr txBox="1">
            <a:spLocks noChangeArrowheads="1"/>
          </p:cNvSpPr>
          <p:nvPr/>
        </p:nvSpPr>
        <p:spPr bwMode="auto">
          <a:xfrm>
            <a:off x="457200" y="692150"/>
            <a:ext cx="82296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de-DE" sz="1400" kern="0" dirty="0" smtClean="0"/>
              <a:t>…</a:t>
            </a:r>
            <a:endParaRPr lang="en-US" altLang="de-DE" sz="1400" kern="0" dirty="0"/>
          </a:p>
          <a:p>
            <a:pPr eaLnBrk="1" hangingPunct="1">
              <a:defRPr/>
            </a:pPr>
            <a:endParaRPr lang="en-US" altLang="de-DE" sz="1400" kern="0" dirty="0"/>
          </a:p>
          <a:p>
            <a:pPr eaLnBrk="1" hangingPunct="1">
              <a:defRPr/>
            </a:pPr>
            <a:endParaRPr lang="en-US" altLang="de-DE" sz="1400" kern="0" dirty="0" smtClean="0"/>
          </a:p>
          <a:p>
            <a:pPr eaLnBrk="1" hangingPunct="1">
              <a:defRPr/>
            </a:pPr>
            <a:endParaRPr lang="en-US" altLang="de-DE" sz="1400" kern="0" dirty="0" smtClean="0"/>
          </a:p>
          <a:p>
            <a:pPr eaLnBrk="1" hangingPunct="1">
              <a:defRPr/>
            </a:pPr>
            <a:endParaRPr lang="en-US" altLang="de-DE" sz="1400" kern="0" dirty="0" smtClean="0"/>
          </a:p>
        </p:txBody>
      </p:sp>
      <p:cxnSp>
        <p:nvCxnSpPr>
          <p:cNvPr id="11270" name="Gerade Verbindung mit Pfeil 2"/>
          <p:cNvCxnSpPr>
            <a:cxnSpLocks noChangeShapeType="1"/>
          </p:cNvCxnSpPr>
          <p:nvPr/>
        </p:nvCxnSpPr>
        <p:spPr bwMode="auto">
          <a:xfrm>
            <a:off x="1258888" y="2420938"/>
            <a:ext cx="0" cy="10080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1" name="Textfeld 4"/>
          <p:cNvSpPr txBox="1">
            <a:spLocks noChangeArrowheads="1"/>
          </p:cNvSpPr>
          <p:nvPr/>
        </p:nvSpPr>
        <p:spPr bwMode="auto">
          <a:xfrm>
            <a:off x="974097" y="2060575"/>
            <a:ext cx="157446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 dirty="0"/>
              <a:t>ADC </a:t>
            </a:r>
            <a:r>
              <a:rPr lang="de-DE" altLang="de-DE" sz="1200" dirty="0" err="1"/>
              <a:t>gain</a:t>
            </a:r>
            <a:r>
              <a:rPr lang="de-DE" altLang="de-DE" sz="1200" dirty="0"/>
              <a:t> </a:t>
            </a:r>
            <a:r>
              <a:rPr lang="de-DE" altLang="de-DE" sz="1200" dirty="0" smtClean="0"/>
              <a:t>73nA/LSB</a:t>
            </a:r>
            <a:endParaRPr lang="de-DE" altLang="de-DE" sz="1200" dirty="0"/>
          </a:p>
        </p:txBody>
      </p:sp>
      <p:cxnSp>
        <p:nvCxnSpPr>
          <p:cNvPr id="11272" name="Gerade Verbindung mit Pfeil 10"/>
          <p:cNvCxnSpPr>
            <a:cxnSpLocks noChangeShapeType="1"/>
          </p:cNvCxnSpPr>
          <p:nvPr/>
        </p:nvCxnSpPr>
        <p:spPr bwMode="auto">
          <a:xfrm>
            <a:off x="3635375" y="2781300"/>
            <a:ext cx="0" cy="15113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3" name="Textfeld 11"/>
          <p:cNvSpPr txBox="1">
            <a:spLocks noChangeArrowheads="1"/>
          </p:cNvSpPr>
          <p:nvPr/>
        </p:nvSpPr>
        <p:spPr bwMode="auto">
          <a:xfrm>
            <a:off x="2019986" y="2420938"/>
            <a:ext cx="310854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 dirty="0" smtClean="0"/>
              <a:t>Noise </a:t>
            </a:r>
            <a:r>
              <a:rPr lang="de-DE" altLang="de-DE" sz="1200" dirty="0" err="1" smtClean="0"/>
              <a:t>floor</a:t>
            </a:r>
            <a:r>
              <a:rPr lang="de-DE" altLang="de-DE" sz="1200" dirty="0" smtClean="0"/>
              <a:t>: </a:t>
            </a:r>
            <a:r>
              <a:rPr lang="de-DE" altLang="de-DE" sz="1200" dirty="0"/>
              <a:t>~</a:t>
            </a:r>
            <a:r>
              <a:rPr lang="de-DE" altLang="de-DE" sz="1200" dirty="0" smtClean="0"/>
              <a:t>0.58LSB (</a:t>
            </a:r>
            <a:r>
              <a:rPr lang="de-DE" altLang="de-DE" sz="1200" b="1" dirty="0" smtClean="0"/>
              <a:t>92e</a:t>
            </a:r>
            <a:r>
              <a:rPr lang="de-DE" altLang="de-DE" sz="1200" dirty="0" smtClean="0"/>
              <a:t> </a:t>
            </a:r>
            <a:r>
              <a:rPr lang="de-DE" altLang="de-DE" sz="1200" dirty="0"/>
              <a:t>@ </a:t>
            </a:r>
            <a:r>
              <a:rPr lang="de-DE" altLang="de-DE" sz="1200" dirty="0" err="1"/>
              <a:t>gq</a:t>
            </a:r>
            <a:r>
              <a:rPr lang="de-DE" altLang="de-DE" sz="1200" dirty="0"/>
              <a:t> </a:t>
            </a:r>
            <a:r>
              <a:rPr lang="de-DE" altLang="de-DE" sz="1200" dirty="0" smtClean="0"/>
              <a:t>450pA/e</a:t>
            </a:r>
            <a:r>
              <a:rPr lang="de-DE" altLang="de-DE" sz="1200" dirty="0"/>
              <a:t>)</a:t>
            </a:r>
          </a:p>
        </p:txBody>
      </p:sp>
      <p:cxnSp>
        <p:nvCxnSpPr>
          <p:cNvPr id="11274" name="Gerade Verbindung 7"/>
          <p:cNvCxnSpPr>
            <a:cxnSpLocks noChangeShapeType="1"/>
          </p:cNvCxnSpPr>
          <p:nvPr/>
        </p:nvCxnSpPr>
        <p:spPr bwMode="auto">
          <a:xfrm>
            <a:off x="4932040" y="4509120"/>
            <a:ext cx="15113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5" name="Textfeld 15"/>
          <p:cNvSpPr txBox="1">
            <a:spLocks noChangeArrowheads="1"/>
          </p:cNvSpPr>
          <p:nvPr/>
        </p:nvSpPr>
        <p:spPr bwMode="auto">
          <a:xfrm>
            <a:off x="5490951" y="4221088"/>
            <a:ext cx="55977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 dirty="0" smtClean="0"/>
              <a:t>3LSB</a:t>
            </a:r>
            <a:endParaRPr lang="de-DE" altLang="de-DE" sz="1200" dirty="0"/>
          </a:p>
        </p:txBody>
      </p:sp>
      <p:cxnSp>
        <p:nvCxnSpPr>
          <p:cNvPr id="11276" name="Gerade Verbindung mit Pfeil 16"/>
          <p:cNvCxnSpPr>
            <a:cxnSpLocks noChangeShapeType="1"/>
          </p:cNvCxnSpPr>
          <p:nvPr/>
        </p:nvCxnSpPr>
        <p:spPr bwMode="auto">
          <a:xfrm>
            <a:off x="8244408" y="3429000"/>
            <a:ext cx="0" cy="9350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7" name="Textfeld 18"/>
          <p:cNvSpPr txBox="1">
            <a:spLocks noChangeArrowheads="1"/>
          </p:cNvSpPr>
          <p:nvPr/>
        </p:nvSpPr>
        <p:spPr bwMode="auto">
          <a:xfrm>
            <a:off x="7611999" y="3716338"/>
            <a:ext cx="6367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 dirty="0" smtClean="0"/>
              <a:t>3LSBs</a:t>
            </a:r>
            <a:endParaRPr lang="de-DE" altLang="de-DE" sz="1200" dirty="0"/>
          </a:p>
        </p:txBody>
      </p:sp>
      <p:cxnSp>
        <p:nvCxnSpPr>
          <p:cNvPr id="15" name="Gerade Verbindung mit Pfeil 10"/>
          <p:cNvCxnSpPr>
            <a:cxnSpLocks noChangeShapeType="1"/>
          </p:cNvCxnSpPr>
          <p:nvPr/>
        </p:nvCxnSpPr>
        <p:spPr bwMode="auto">
          <a:xfrm>
            <a:off x="2771800" y="1628800"/>
            <a:ext cx="0" cy="15113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Textfeld 11"/>
          <p:cNvSpPr txBox="1">
            <a:spLocks noChangeArrowheads="1"/>
          </p:cNvSpPr>
          <p:nvPr/>
        </p:nvSpPr>
        <p:spPr bwMode="auto">
          <a:xfrm>
            <a:off x="2424713" y="1340768"/>
            <a:ext cx="355373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 dirty="0" smtClean="0"/>
              <a:t>Noise </a:t>
            </a:r>
            <a:r>
              <a:rPr lang="de-DE" altLang="de-DE" sz="1200" dirty="0" err="1" smtClean="0"/>
              <a:t>of</a:t>
            </a:r>
            <a:r>
              <a:rPr lang="de-DE" altLang="de-DE" sz="1200" dirty="0" smtClean="0"/>
              <a:t> </a:t>
            </a:r>
            <a:r>
              <a:rPr lang="de-DE" altLang="de-DE" sz="1200" dirty="0" err="1" smtClean="0"/>
              <a:t>the</a:t>
            </a:r>
            <a:r>
              <a:rPr lang="de-DE" altLang="de-DE" sz="1200" dirty="0" smtClean="0"/>
              <a:t> ADC: ~1.3LSB (</a:t>
            </a:r>
            <a:r>
              <a:rPr lang="de-DE" altLang="de-DE" sz="1200" b="1" dirty="0" smtClean="0"/>
              <a:t>210e</a:t>
            </a:r>
            <a:r>
              <a:rPr lang="de-DE" altLang="de-DE" sz="1200" dirty="0" smtClean="0"/>
              <a:t> @ </a:t>
            </a:r>
            <a:r>
              <a:rPr lang="de-DE" altLang="de-DE" sz="1200" dirty="0" err="1"/>
              <a:t>gq</a:t>
            </a:r>
            <a:r>
              <a:rPr lang="de-DE" altLang="de-DE" sz="1200" dirty="0"/>
              <a:t> </a:t>
            </a:r>
            <a:r>
              <a:rPr lang="de-DE" altLang="de-DE" sz="1200" dirty="0" smtClean="0"/>
              <a:t>450pA/e</a:t>
            </a:r>
            <a:r>
              <a:rPr lang="de-DE" altLang="de-DE" sz="1200" dirty="0"/>
              <a:t>)</a:t>
            </a:r>
          </a:p>
        </p:txBody>
      </p:sp>
      <p:cxnSp>
        <p:nvCxnSpPr>
          <p:cNvPr id="17" name="Gerade Verbindung mit Pfeil 10"/>
          <p:cNvCxnSpPr>
            <a:cxnSpLocks noChangeShapeType="1"/>
          </p:cNvCxnSpPr>
          <p:nvPr/>
        </p:nvCxnSpPr>
        <p:spPr bwMode="auto">
          <a:xfrm>
            <a:off x="5076056" y="2348880"/>
            <a:ext cx="0" cy="15113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feld 11"/>
          <p:cNvSpPr txBox="1">
            <a:spLocks noChangeArrowheads="1"/>
          </p:cNvSpPr>
          <p:nvPr/>
        </p:nvSpPr>
        <p:spPr bwMode="auto">
          <a:xfrm>
            <a:off x="4684757" y="2060848"/>
            <a:ext cx="211654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 dirty="0" smtClean="0"/>
              <a:t>INL </a:t>
            </a:r>
            <a:r>
              <a:rPr lang="de-DE" altLang="de-DE" sz="1200" dirty="0" err="1" smtClean="0"/>
              <a:t>the</a:t>
            </a:r>
            <a:r>
              <a:rPr lang="de-DE" altLang="de-DE" sz="1200" dirty="0" smtClean="0"/>
              <a:t> „</a:t>
            </a:r>
            <a:r>
              <a:rPr lang="de-DE" altLang="de-DE" sz="1200" dirty="0" err="1" smtClean="0"/>
              <a:t>bad</a:t>
            </a:r>
            <a:r>
              <a:rPr lang="de-DE" altLang="de-DE" sz="1200" dirty="0" smtClean="0"/>
              <a:t>“ ADC: ~5.3LSB</a:t>
            </a:r>
            <a:endParaRPr lang="de-DE" altLang="de-DE" sz="1200" dirty="0"/>
          </a:p>
        </p:txBody>
      </p:sp>
    </p:spTree>
    <p:extLst>
      <p:ext uri="{BB962C8B-B14F-4D97-AF65-F5344CB8AC3E}">
        <p14:creationId xmlns:p14="http://schemas.microsoft.com/office/powerpoint/2010/main" val="316931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D73A346-D46D-462C-A326-46CA2BC670AF}" type="slidenum">
              <a:rPr lang="de-DE" altLang="de-DE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29</a:t>
            </a:fld>
            <a:endParaRPr lang="de-DE" altLang="de-DE" sz="1400" smtClean="0"/>
          </a:p>
        </p:txBody>
      </p:sp>
      <p:sp>
        <p:nvSpPr>
          <p:cNvPr id="8195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2000" dirty="0">
                <a:ea typeface="SimSun" pitchFamily="2" charset="-122"/>
              </a:rPr>
              <a:t>Chip #2 </a:t>
            </a:r>
            <a:r>
              <a:rPr lang="en-US" altLang="zh-CN" sz="2000" dirty="0" smtClean="0">
                <a:ea typeface="SimSun" pitchFamily="2" charset="-122"/>
              </a:rPr>
              <a:t>test all ADCs – fit (-100 to 125)</a:t>
            </a:r>
            <a:endParaRPr lang="de-DE" altLang="de-DE" sz="2000" dirty="0" smtClean="0"/>
          </a:p>
        </p:txBody>
      </p:sp>
      <p:sp>
        <p:nvSpPr>
          <p:cNvPr id="4" name="Rectangle 43"/>
          <p:cNvSpPr txBox="1">
            <a:spLocks noChangeArrowheads="1"/>
          </p:cNvSpPr>
          <p:nvPr/>
        </p:nvSpPr>
        <p:spPr bwMode="auto">
          <a:xfrm>
            <a:off x="457200" y="692150"/>
            <a:ext cx="82296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de-DE" sz="1400" kern="0" dirty="0" smtClean="0"/>
              <a:t>…</a:t>
            </a:r>
            <a:endParaRPr lang="en-US" altLang="de-DE" sz="1400" kern="0" dirty="0"/>
          </a:p>
          <a:p>
            <a:pPr eaLnBrk="1" hangingPunct="1">
              <a:defRPr/>
            </a:pPr>
            <a:endParaRPr lang="en-US" altLang="de-DE" sz="1400" kern="0" dirty="0"/>
          </a:p>
          <a:p>
            <a:pPr eaLnBrk="1" hangingPunct="1">
              <a:defRPr/>
            </a:pPr>
            <a:endParaRPr lang="en-US" altLang="de-DE" sz="1400" kern="0" dirty="0" smtClean="0"/>
          </a:p>
          <a:p>
            <a:pPr eaLnBrk="1" hangingPunct="1">
              <a:defRPr/>
            </a:pPr>
            <a:endParaRPr lang="en-US" altLang="de-DE" sz="1400" kern="0" dirty="0" smtClean="0"/>
          </a:p>
          <a:p>
            <a:pPr eaLnBrk="1" hangingPunct="1">
              <a:defRPr/>
            </a:pPr>
            <a:endParaRPr lang="en-US" altLang="de-DE" sz="1400" kern="0" dirty="0" smtClean="0"/>
          </a:p>
        </p:txBody>
      </p:sp>
      <p:pic>
        <p:nvPicPr>
          <p:cNvPr id="8197" name="Picture 4" descr="C:\Users\ivan\Desktop\Grafik3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701675"/>
            <a:ext cx="6238875" cy="604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789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z="2000" smtClean="0"/>
              <a:t>JTAG and slow controll</a:t>
            </a:r>
          </a:p>
        </p:txBody>
      </p:sp>
      <p:sp>
        <p:nvSpPr>
          <p:cNvPr id="2051" name="Čuvar mesta za broj slajda 3"/>
          <p:cNvSpPr txBox="1">
            <a:spLocks/>
          </p:cNvSpPr>
          <p:nvPr/>
        </p:nvSpPr>
        <p:spPr bwMode="auto">
          <a:xfrm>
            <a:off x="8675688" y="6453188"/>
            <a:ext cx="4333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664C7BF-23FF-4562-97B9-FF95D0C5FA33}" type="slidenum">
              <a:rPr lang="de-DE" altLang="de-DE" sz="1400"/>
              <a:pPr algn="r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de-DE" altLang="de-DE" sz="1400"/>
          </a:p>
        </p:txBody>
      </p:sp>
      <p:sp>
        <p:nvSpPr>
          <p:cNvPr id="2052" name="Rechteck 1"/>
          <p:cNvSpPr>
            <a:spLocks noChangeArrowheads="1"/>
          </p:cNvSpPr>
          <p:nvPr/>
        </p:nvSpPr>
        <p:spPr bwMode="auto">
          <a:xfrm>
            <a:off x="2987675" y="2205038"/>
            <a:ext cx="2952750" cy="2873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Global Register</a:t>
            </a:r>
          </a:p>
        </p:txBody>
      </p:sp>
      <p:cxnSp>
        <p:nvCxnSpPr>
          <p:cNvPr id="2053" name="Gerade Verbindung mit Pfeil 6"/>
          <p:cNvCxnSpPr>
            <a:cxnSpLocks noChangeShapeType="1"/>
          </p:cNvCxnSpPr>
          <p:nvPr/>
        </p:nvCxnSpPr>
        <p:spPr bwMode="auto">
          <a:xfrm flipV="1">
            <a:off x="3276600" y="2492375"/>
            <a:ext cx="0" cy="7207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4" name="Textfeld 7"/>
          <p:cNvSpPr txBox="1">
            <a:spLocks noChangeArrowheads="1"/>
          </p:cNvSpPr>
          <p:nvPr/>
        </p:nvSpPr>
        <p:spPr bwMode="auto">
          <a:xfrm>
            <a:off x="3276600" y="2636838"/>
            <a:ext cx="15208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>
                <a:latin typeface="Tahoma" pitchFamily="34" charset="0"/>
              </a:rPr>
              <a:t>G_Shift, G_Rb, G_Ld</a:t>
            </a:r>
          </a:p>
        </p:txBody>
      </p:sp>
      <p:cxnSp>
        <p:nvCxnSpPr>
          <p:cNvPr id="2055" name="Gerade Verbindung mit Pfeil 10"/>
          <p:cNvCxnSpPr>
            <a:cxnSpLocks noChangeShapeType="1"/>
          </p:cNvCxnSpPr>
          <p:nvPr/>
        </p:nvCxnSpPr>
        <p:spPr bwMode="auto">
          <a:xfrm>
            <a:off x="971550" y="2349500"/>
            <a:ext cx="20161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6" name="Gerade Verbindung mit Pfeil 148"/>
          <p:cNvCxnSpPr>
            <a:cxnSpLocks noChangeShapeType="1"/>
          </p:cNvCxnSpPr>
          <p:nvPr/>
        </p:nvCxnSpPr>
        <p:spPr bwMode="auto">
          <a:xfrm>
            <a:off x="5940425" y="2349500"/>
            <a:ext cx="22320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7" name="Rechteck 12"/>
          <p:cNvSpPr>
            <a:spLocks noChangeArrowheads="1"/>
          </p:cNvSpPr>
          <p:nvPr/>
        </p:nvSpPr>
        <p:spPr bwMode="auto">
          <a:xfrm>
            <a:off x="5292725" y="2205038"/>
            <a:ext cx="142875" cy="2873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200"/>
          </a:p>
        </p:txBody>
      </p:sp>
      <p:sp>
        <p:nvSpPr>
          <p:cNvPr id="2058" name="Rechteck 212"/>
          <p:cNvSpPr>
            <a:spLocks noChangeArrowheads="1"/>
          </p:cNvSpPr>
          <p:nvPr/>
        </p:nvSpPr>
        <p:spPr bwMode="auto">
          <a:xfrm>
            <a:off x="5435600" y="2205038"/>
            <a:ext cx="144463" cy="2873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200"/>
          </a:p>
        </p:txBody>
      </p:sp>
      <p:sp>
        <p:nvSpPr>
          <p:cNvPr id="2059" name="Rechteck 215"/>
          <p:cNvSpPr>
            <a:spLocks noChangeArrowheads="1"/>
          </p:cNvSpPr>
          <p:nvPr/>
        </p:nvSpPr>
        <p:spPr bwMode="auto">
          <a:xfrm>
            <a:off x="5580063" y="2205038"/>
            <a:ext cx="144462" cy="2873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200"/>
          </a:p>
        </p:txBody>
      </p:sp>
      <p:cxnSp>
        <p:nvCxnSpPr>
          <p:cNvPr id="2060" name="Gerade Verbindung mit Pfeil 15"/>
          <p:cNvCxnSpPr>
            <a:cxnSpLocks noChangeShapeType="1"/>
          </p:cNvCxnSpPr>
          <p:nvPr/>
        </p:nvCxnSpPr>
        <p:spPr bwMode="auto">
          <a:xfrm flipV="1">
            <a:off x="5508625" y="1196975"/>
            <a:ext cx="0" cy="10080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1" name="Textfeld 217"/>
          <p:cNvSpPr txBox="1">
            <a:spLocks noChangeArrowheads="1"/>
          </p:cNvSpPr>
          <p:nvPr/>
        </p:nvSpPr>
        <p:spPr bwMode="auto">
          <a:xfrm>
            <a:off x="5508625" y="1916113"/>
            <a:ext cx="7016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>
                <a:latin typeface="Tahoma" pitchFamily="34" charset="0"/>
              </a:rPr>
              <a:t>Address</a:t>
            </a:r>
          </a:p>
        </p:txBody>
      </p:sp>
      <p:sp>
        <p:nvSpPr>
          <p:cNvPr id="2062" name="Rechteck 221"/>
          <p:cNvSpPr>
            <a:spLocks noChangeArrowheads="1"/>
          </p:cNvSpPr>
          <p:nvPr/>
        </p:nvSpPr>
        <p:spPr bwMode="auto">
          <a:xfrm>
            <a:off x="2987675" y="908050"/>
            <a:ext cx="2952750" cy="2889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Pixel Register</a:t>
            </a:r>
          </a:p>
        </p:txBody>
      </p:sp>
      <p:cxnSp>
        <p:nvCxnSpPr>
          <p:cNvPr id="2063" name="Gerade Verbindung mit Pfeil 222"/>
          <p:cNvCxnSpPr>
            <a:cxnSpLocks noChangeShapeType="1"/>
          </p:cNvCxnSpPr>
          <p:nvPr/>
        </p:nvCxnSpPr>
        <p:spPr bwMode="auto">
          <a:xfrm flipV="1">
            <a:off x="3276600" y="1196975"/>
            <a:ext cx="0" cy="5762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4" name="Textfeld 223"/>
          <p:cNvSpPr txBox="1">
            <a:spLocks noChangeArrowheads="1"/>
          </p:cNvSpPr>
          <p:nvPr/>
        </p:nvSpPr>
        <p:spPr bwMode="auto">
          <a:xfrm>
            <a:off x="3348038" y="1341438"/>
            <a:ext cx="14779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>
                <a:latin typeface="Tahoma" pitchFamily="34" charset="0"/>
              </a:rPr>
              <a:t>P_Shift, P_Rb, P_Ld</a:t>
            </a:r>
          </a:p>
        </p:txBody>
      </p:sp>
      <p:cxnSp>
        <p:nvCxnSpPr>
          <p:cNvPr id="2065" name="Gerade Verbindung mit Pfeil 224"/>
          <p:cNvCxnSpPr>
            <a:cxnSpLocks noChangeShapeType="1"/>
          </p:cNvCxnSpPr>
          <p:nvPr/>
        </p:nvCxnSpPr>
        <p:spPr bwMode="auto">
          <a:xfrm>
            <a:off x="971550" y="1052513"/>
            <a:ext cx="20161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66" name="Gerade Verbindung mit Pfeil 225"/>
          <p:cNvCxnSpPr>
            <a:cxnSpLocks noChangeShapeType="1"/>
          </p:cNvCxnSpPr>
          <p:nvPr/>
        </p:nvCxnSpPr>
        <p:spPr bwMode="auto">
          <a:xfrm>
            <a:off x="5940425" y="1052513"/>
            <a:ext cx="22320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7" name="Rechteck 236"/>
          <p:cNvSpPr>
            <a:spLocks noChangeArrowheads="1"/>
          </p:cNvSpPr>
          <p:nvPr/>
        </p:nvSpPr>
        <p:spPr bwMode="auto">
          <a:xfrm>
            <a:off x="1476375" y="3789363"/>
            <a:ext cx="3455988" cy="2873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Data Register</a:t>
            </a:r>
          </a:p>
        </p:txBody>
      </p:sp>
      <p:sp>
        <p:nvSpPr>
          <p:cNvPr id="238" name="Textfeld 237"/>
          <p:cNvSpPr txBox="1"/>
          <p:nvPr/>
        </p:nvSpPr>
        <p:spPr>
          <a:xfrm>
            <a:off x="1908175" y="4248150"/>
            <a:ext cx="2192338" cy="2603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1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ShiftDR</a:t>
            </a:r>
            <a:r>
              <a:rPr lang="de-DE" sz="11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de-DE" sz="11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CaptureDR</a:t>
            </a:r>
            <a:r>
              <a:rPr lang="de-DE" sz="11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de-DE" sz="11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UpdateDR</a:t>
            </a:r>
            <a:endParaRPr lang="de-DE" sz="11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069" name="Gerade Verbindung mit Pfeil 239"/>
          <p:cNvCxnSpPr>
            <a:cxnSpLocks noChangeShapeType="1"/>
          </p:cNvCxnSpPr>
          <p:nvPr/>
        </p:nvCxnSpPr>
        <p:spPr bwMode="auto">
          <a:xfrm flipV="1">
            <a:off x="1908175" y="4076700"/>
            <a:ext cx="0" cy="3603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0" name="Rechteck 240"/>
          <p:cNvSpPr>
            <a:spLocks noChangeArrowheads="1"/>
          </p:cNvSpPr>
          <p:nvPr/>
        </p:nvSpPr>
        <p:spPr bwMode="auto">
          <a:xfrm>
            <a:off x="1476375" y="4724400"/>
            <a:ext cx="2519363" cy="2889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Instruction Register</a:t>
            </a:r>
          </a:p>
        </p:txBody>
      </p:sp>
      <p:sp>
        <p:nvSpPr>
          <p:cNvPr id="243" name="Textfeld 242"/>
          <p:cNvSpPr txBox="1"/>
          <p:nvPr/>
        </p:nvSpPr>
        <p:spPr>
          <a:xfrm>
            <a:off x="1908175" y="5254625"/>
            <a:ext cx="2000250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1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ShiftIR</a:t>
            </a:r>
            <a:r>
              <a:rPr lang="de-DE" sz="11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de-DE" sz="11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CaptureIR</a:t>
            </a:r>
            <a:r>
              <a:rPr lang="de-DE" sz="11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de-DE" sz="11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UpdateIR</a:t>
            </a:r>
            <a:endParaRPr lang="de-DE" sz="11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072" name="Gerade Verbindung mit Pfeil 243"/>
          <p:cNvCxnSpPr>
            <a:cxnSpLocks noChangeShapeType="1"/>
          </p:cNvCxnSpPr>
          <p:nvPr/>
        </p:nvCxnSpPr>
        <p:spPr bwMode="auto">
          <a:xfrm flipV="1">
            <a:off x="1908175" y="5013325"/>
            <a:ext cx="0" cy="3603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3" name="Rechteck 244"/>
          <p:cNvSpPr>
            <a:spLocks noChangeArrowheads="1"/>
          </p:cNvSpPr>
          <p:nvPr/>
        </p:nvSpPr>
        <p:spPr bwMode="auto">
          <a:xfrm>
            <a:off x="1476375" y="5589588"/>
            <a:ext cx="2519363" cy="2873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ID Register</a:t>
            </a:r>
          </a:p>
        </p:txBody>
      </p:sp>
      <p:sp>
        <p:nvSpPr>
          <p:cNvPr id="246" name="Textfeld 245"/>
          <p:cNvSpPr txBox="1"/>
          <p:nvPr/>
        </p:nvSpPr>
        <p:spPr>
          <a:xfrm>
            <a:off x="1908175" y="5949950"/>
            <a:ext cx="1112838" cy="2603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1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ShiftDR</a:t>
            </a:r>
            <a:r>
              <a:rPr lang="de-DE" sz="1100" dirty="0" err="1"/>
              <a:t>&amp;</a:t>
            </a:r>
            <a:r>
              <a:rPr lang="de-DE" sz="1100" dirty="0" err="1">
                <a:solidFill>
                  <a:srgbClr val="FF0000"/>
                </a:solidFill>
              </a:rPr>
              <a:t>IDSel</a:t>
            </a:r>
            <a:endParaRPr lang="de-DE" sz="1100" dirty="0">
              <a:solidFill>
                <a:srgbClr val="FF0000"/>
              </a:solidFill>
            </a:endParaRPr>
          </a:p>
        </p:txBody>
      </p:sp>
      <p:cxnSp>
        <p:nvCxnSpPr>
          <p:cNvPr id="2075" name="Gerade Verbindung mit Pfeil 246"/>
          <p:cNvCxnSpPr>
            <a:cxnSpLocks noChangeShapeType="1"/>
          </p:cNvCxnSpPr>
          <p:nvPr/>
        </p:nvCxnSpPr>
        <p:spPr bwMode="auto">
          <a:xfrm flipV="1">
            <a:off x="1908175" y="5876925"/>
            <a:ext cx="0" cy="3603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6" name="Rechteck 249"/>
          <p:cNvSpPr>
            <a:spLocks noChangeArrowheads="1"/>
          </p:cNvSpPr>
          <p:nvPr/>
        </p:nvSpPr>
        <p:spPr bwMode="auto">
          <a:xfrm>
            <a:off x="5364163" y="3789363"/>
            <a:ext cx="720725" cy="2873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In</a:t>
            </a:r>
          </a:p>
        </p:txBody>
      </p:sp>
      <p:sp>
        <p:nvSpPr>
          <p:cNvPr id="2077" name="Rechteck 250"/>
          <p:cNvSpPr>
            <a:spLocks noChangeArrowheads="1"/>
          </p:cNvSpPr>
          <p:nvPr/>
        </p:nvSpPr>
        <p:spPr bwMode="auto">
          <a:xfrm>
            <a:off x="5651500" y="4724400"/>
            <a:ext cx="144463" cy="21748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i</a:t>
            </a:r>
          </a:p>
        </p:txBody>
      </p:sp>
      <p:sp>
        <p:nvSpPr>
          <p:cNvPr id="2078" name="Textfeld 251"/>
          <p:cNvSpPr txBox="1">
            <a:spLocks noChangeArrowheads="1"/>
          </p:cNvSpPr>
          <p:nvPr/>
        </p:nvSpPr>
        <p:spPr bwMode="auto">
          <a:xfrm>
            <a:off x="5713413" y="4032250"/>
            <a:ext cx="8032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>
                <a:latin typeface="Tahoma" pitchFamily="34" charset="0"/>
              </a:rPr>
              <a:t>CaptureIn</a:t>
            </a:r>
          </a:p>
        </p:txBody>
      </p:sp>
      <p:sp>
        <p:nvSpPr>
          <p:cNvPr id="2079" name="Textfeld 262"/>
          <p:cNvSpPr txBox="1">
            <a:spLocks noChangeArrowheads="1"/>
          </p:cNvSpPr>
          <p:nvPr/>
        </p:nvSpPr>
        <p:spPr bwMode="auto">
          <a:xfrm>
            <a:off x="5724525" y="3573463"/>
            <a:ext cx="7556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>
                <a:latin typeface="Tahoma" pitchFamily="34" charset="0"/>
              </a:rPr>
              <a:t>LatchOut</a:t>
            </a:r>
          </a:p>
        </p:txBody>
      </p:sp>
      <p:grpSp>
        <p:nvGrpSpPr>
          <p:cNvPr id="2080" name="Gruppieren 280"/>
          <p:cNvGrpSpPr>
            <a:grpSpLocks/>
          </p:cNvGrpSpPr>
          <p:nvPr/>
        </p:nvGrpSpPr>
        <p:grpSpPr bwMode="auto">
          <a:xfrm>
            <a:off x="5292725" y="3141663"/>
            <a:ext cx="431800" cy="1366837"/>
            <a:chOff x="5292080" y="3140968"/>
            <a:chExt cx="432048" cy="1368152"/>
          </a:xfrm>
        </p:grpSpPr>
        <p:cxnSp>
          <p:nvCxnSpPr>
            <p:cNvPr id="2227" name="Gerade Verbindung mit Pfeil 248"/>
            <p:cNvCxnSpPr>
              <a:cxnSpLocks noChangeShapeType="1"/>
            </p:cNvCxnSpPr>
            <p:nvPr/>
          </p:nvCxnSpPr>
          <p:spPr bwMode="auto">
            <a:xfrm flipV="1">
              <a:off x="5724128" y="4077072"/>
              <a:ext cx="0" cy="43204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28" name="Gerade Verbindung mit Pfeil 253"/>
            <p:cNvCxnSpPr>
              <a:cxnSpLocks noChangeShapeType="1"/>
            </p:cNvCxnSpPr>
            <p:nvPr/>
          </p:nvCxnSpPr>
          <p:spPr bwMode="auto">
            <a:xfrm flipV="1">
              <a:off x="5580112" y="3140968"/>
              <a:ext cx="0" cy="288032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29" name="Gerade Verbindung 257"/>
            <p:cNvCxnSpPr>
              <a:cxnSpLocks noChangeShapeType="1"/>
            </p:cNvCxnSpPr>
            <p:nvPr/>
          </p:nvCxnSpPr>
          <p:spPr bwMode="auto">
            <a:xfrm flipH="1">
              <a:off x="5436096" y="4365104"/>
              <a:ext cx="288032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30" name="Gerade Verbindung 261"/>
            <p:cNvCxnSpPr>
              <a:cxnSpLocks noChangeShapeType="1"/>
            </p:cNvCxnSpPr>
            <p:nvPr/>
          </p:nvCxnSpPr>
          <p:spPr bwMode="auto">
            <a:xfrm flipV="1">
              <a:off x="5436096" y="3573016"/>
              <a:ext cx="0" cy="7920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31" name="Gerade Verbindung 264"/>
            <p:cNvCxnSpPr>
              <a:cxnSpLocks noChangeShapeType="1"/>
            </p:cNvCxnSpPr>
            <p:nvPr/>
          </p:nvCxnSpPr>
          <p:spPr bwMode="auto">
            <a:xfrm>
              <a:off x="5580112" y="3429000"/>
              <a:ext cx="144016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32" name="Gerade Verbindung 272"/>
            <p:cNvCxnSpPr>
              <a:cxnSpLocks noChangeShapeType="1"/>
            </p:cNvCxnSpPr>
            <p:nvPr/>
          </p:nvCxnSpPr>
          <p:spPr bwMode="auto">
            <a:xfrm>
              <a:off x="5724128" y="3573016"/>
              <a:ext cx="0" cy="21602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33" name="Gerade Verbindung mit Pfeil 276"/>
            <p:cNvCxnSpPr>
              <a:cxnSpLocks noChangeShapeType="1"/>
            </p:cNvCxnSpPr>
            <p:nvPr/>
          </p:nvCxnSpPr>
          <p:spPr bwMode="auto">
            <a:xfrm>
              <a:off x="5292080" y="3501008"/>
              <a:ext cx="288032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081" name="Textfeld 278"/>
          <p:cNvSpPr txBox="1">
            <a:spLocks noChangeArrowheads="1"/>
          </p:cNvSpPr>
          <p:nvPr/>
        </p:nvSpPr>
        <p:spPr bwMode="auto">
          <a:xfrm>
            <a:off x="4787900" y="3284538"/>
            <a:ext cx="7191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>
                <a:solidFill>
                  <a:srgbClr val="FF0000"/>
                </a:solidFill>
                <a:latin typeface="Tahoma" pitchFamily="34" charset="0"/>
              </a:rPr>
              <a:t>PreLoad</a:t>
            </a:r>
          </a:p>
        </p:txBody>
      </p:sp>
      <p:sp>
        <p:nvSpPr>
          <p:cNvPr id="2082" name="Rechteck 279"/>
          <p:cNvSpPr>
            <a:spLocks noChangeArrowheads="1"/>
          </p:cNvSpPr>
          <p:nvPr/>
        </p:nvSpPr>
        <p:spPr bwMode="auto">
          <a:xfrm>
            <a:off x="6588125" y="3789363"/>
            <a:ext cx="720725" cy="2873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Out</a:t>
            </a:r>
          </a:p>
        </p:txBody>
      </p:sp>
      <p:grpSp>
        <p:nvGrpSpPr>
          <p:cNvPr id="2083" name="Gruppieren 281"/>
          <p:cNvGrpSpPr>
            <a:grpSpLocks/>
          </p:cNvGrpSpPr>
          <p:nvPr/>
        </p:nvGrpSpPr>
        <p:grpSpPr bwMode="auto">
          <a:xfrm flipV="1">
            <a:off x="6659563" y="3357563"/>
            <a:ext cx="433387" cy="1366837"/>
            <a:chOff x="5292080" y="3140968"/>
            <a:chExt cx="432048" cy="1368152"/>
          </a:xfrm>
        </p:grpSpPr>
        <p:cxnSp>
          <p:nvCxnSpPr>
            <p:cNvPr id="2220" name="Gerade Verbindung mit Pfeil 282"/>
            <p:cNvCxnSpPr>
              <a:cxnSpLocks noChangeShapeType="1"/>
            </p:cNvCxnSpPr>
            <p:nvPr/>
          </p:nvCxnSpPr>
          <p:spPr bwMode="auto">
            <a:xfrm flipV="1">
              <a:off x="5724128" y="4077072"/>
              <a:ext cx="0" cy="43204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21" name="Gerade Verbindung mit Pfeil 283"/>
            <p:cNvCxnSpPr>
              <a:cxnSpLocks noChangeShapeType="1"/>
            </p:cNvCxnSpPr>
            <p:nvPr/>
          </p:nvCxnSpPr>
          <p:spPr bwMode="auto">
            <a:xfrm flipV="1">
              <a:off x="5580112" y="3140968"/>
              <a:ext cx="0" cy="288032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22" name="Gerade Verbindung 284"/>
            <p:cNvCxnSpPr>
              <a:cxnSpLocks noChangeShapeType="1"/>
            </p:cNvCxnSpPr>
            <p:nvPr/>
          </p:nvCxnSpPr>
          <p:spPr bwMode="auto">
            <a:xfrm flipH="1">
              <a:off x="5436096" y="4365104"/>
              <a:ext cx="288032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23" name="Gerade Verbindung 285"/>
            <p:cNvCxnSpPr>
              <a:cxnSpLocks noChangeShapeType="1"/>
            </p:cNvCxnSpPr>
            <p:nvPr/>
          </p:nvCxnSpPr>
          <p:spPr bwMode="auto">
            <a:xfrm flipV="1">
              <a:off x="5436096" y="3573016"/>
              <a:ext cx="0" cy="7920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24" name="Gerade Verbindung 286"/>
            <p:cNvCxnSpPr>
              <a:cxnSpLocks noChangeShapeType="1"/>
            </p:cNvCxnSpPr>
            <p:nvPr/>
          </p:nvCxnSpPr>
          <p:spPr bwMode="auto">
            <a:xfrm>
              <a:off x="5580112" y="3429000"/>
              <a:ext cx="144016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25" name="Gerade Verbindung 287"/>
            <p:cNvCxnSpPr>
              <a:cxnSpLocks noChangeShapeType="1"/>
            </p:cNvCxnSpPr>
            <p:nvPr/>
          </p:nvCxnSpPr>
          <p:spPr bwMode="auto">
            <a:xfrm>
              <a:off x="5724128" y="3573016"/>
              <a:ext cx="0" cy="21602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26" name="Gerade Verbindung mit Pfeil 289"/>
            <p:cNvCxnSpPr>
              <a:cxnSpLocks noChangeShapeType="1"/>
            </p:cNvCxnSpPr>
            <p:nvPr/>
          </p:nvCxnSpPr>
          <p:spPr bwMode="auto">
            <a:xfrm>
              <a:off x="5292080" y="3501008"/>
              <a:ext cx="288032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084" name="Textfeld 290"/>
          <p:cNvSpPr txBox="1">
            <a:spLocks noChangeArrowheads="1"/>
          </p:cNvSpPr>
          <p:nvPr/>
        </p:nvSpPr>
        <p:spPr bwMode="auto">
          <a:xfrm>
            <a:off x="6184900" y="4365625"/>
            <a:ext cx="66198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>
                <a:solidFill>
                  <a:srgbClr val="FF0000"/>
                </a:solidFill>
                <a:latin typeface="Tahoma" pitchFamily="34" charset="0"/>
              </a:rPr>
              <a:t>ExtTest</a:t>
            </a:r>
          </a:p>
        </p:txBody>
      </p:sp>
      <p:sp>
        <p:nvSpPr>
          <p:cNvPr id="2085" name="Textfeld 291"/>
          <p:cNvSpPr txBox="1">
            <a:spLocks noChangeArrowheads="1"/>
          </p:cNvSpPr>
          <p:nvPr/>
        </p:nvSpPr>
        <p:spPr bwMode="auto">
          <a:xfrm>
            <a:off x="7092950" y="3500438"/>
            <a:ext cx="8032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>
                <a:latin typeface="Tahoma" pitchFamily="34" charset="0"/>
              </a:rPr>
              <a:t>CaptureIn</a:t>
            </a:r>
          </a:p>
        </p:txBody>
      </p:sp>
      <p:sp>
        <p:nvSpPr>
          <p:cNvPr id="2086" name="Textfeld 292"/>
          <p:cNvSpPr txBox="1">
            <a:spLocks noChangeArrowheads="1"/>
          </p:cNvSpPr>
          <p:nvPr/>
        </p:nvSpPr>
        <p:spPr bwMode="auto">
          <a:xfrm>
            <a:off x="7092950" y="4149725"/>
            <a:ext cx="7540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>
                <a:latin typeface="Tahoma" pitchFamily="34" charset="0"/>
              </a:rPr>
              <a:t>LatchOut</a:t>
            </a:r>
          </a:p>
        </p:txBody>
      </p:sp>
      <p:sp>
        <p:nvSpPr>
          <p:cNvPr id="2087" name="Rechteck 293"/>
          <p:cNvSpPr>
            <a:spLocks noChangeArrowheads="1"/>
          </p:cNvSpPr>
          <p:nvPr/>
        </p:nvSpPr>
        <p:spPr bwMode="auto">
          <a:xfrm>
            <a:off x="6875463" y="4724400"/>
            <a:ext cx="144462" cy="21748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o</a:t>
            </a:r>
          </a:p>
        </p:txBody>
      </p:sp>
      <p:cxnSp>
        <p:nvCxnSpPr>
          <p:cNvPr id="2088" name="Gerade Verbindung 64"/>
          <p:cNvCxnSpPr>
            <a:cxnSpLocks noChangeShapeType="1"/>
            <a:endCxn id="2077" idx="0"/>
          </p:cNvCxnSpPr>
          <p:nvPr/>
        </p:nvCxnSpPr>
        <p:spPr bwMode="auto">
          <a:xfrm>
            <a:off x="5724525" y="4508500"/>
            <a:ext cx="0" cy="2159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89" name="Gerade Verbindung mit Pfeil 66"/>
          <p:cNvCxnSpPr>
            <a:cxnSpLocks noChangeShapeType="1"/>
            <a:stCxn id="2067" idx="3"/>
            <a:endCxn id="2076" idx="1"/>
          </p:cNvCxnSpPr>
          <p:nvPr/>
        </p:nvCxnSpPr>
        <p:spPr bwMode="auto">
          <a:xfrm>
            <a:off x="4932363" y="3933825"/>
            <a:ext cx="4318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0" name="Gerade Verbindung mit Pfeil 294"/>
          <p:cNvCxnSpPr>
            <a:cxnSpLocks noChangeShapeType="1"/>
            <a:endCxn id="2082" idx="1"/>
          </p:cNvCxnSpPr>
          <p:nvPr/>
        </p:nvCxnSpPr>
        <p:spPr bwMode="auto">
          <a:xfrm>
            <a:off x="6084888" y="3933825"/>
            <a:ext cx="503237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1" name="Gerade Verbindung mit Pfeil 295"/>
          <p:cNvCxnSpPr>
            <a:cxnSpLocks noChangeShapeType="1"/>
          </p:cNvCxnSpPr>
          <p:nvPr/>
        </p:nvCxnSpPr>
        <p:spPr bwMode="auto">
          <a:xfrm>
            <a:off x="7308850" y="3933825"/>
            <a:ext cx="8636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2" name="Gerade Verbindung 71"/>
          <p:cNvCxnSpPr>
            <a:cxnSpLocks noChangeShapeType="1"/>
          </p:cNvCxnSpPr>
          <p:nvPr/>
        </p:nvCxnSpPr>
        <p:spPr bwMode="auto">
          <a:xfrm>
            <a:off x="7092950" y="3141663"/>
            <a:ext cx="0" cy="2873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93" name="Abgerundetes Rechteck 72"/>
          <p:cNvSpPr>
            <a:spLocks noChangeArrowheads="1"/>
          </p:cNvSpPr>
          <p:nvPr/>
        </p:nvSpPr>
        <p:spPr bwMode="auto">
          <a:xfrm>
            <a:off x="5364163" y="2781300"/>
            <a:ext cx="1944687" cy="3603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Digital Block</a:t>
            </a:r>
          </a:p>
        </p:txBody>
      </p:sp>
      <p:cxnSp>
        <p:nvCxnSpPr>
          <p:cNvPr id="2094" name="Gerade Verbindung mit Pfeil 75"/>
          <p:cNvCxnSpPr>
            <a:cxnSpLocks noChangeShapeType="1"/>
          </p:cNvCxnSpPr>
          <p:nvPr/>
        </p:nvCxnSpPr>
        <p:spPr bwMode="auto">
          <a:xfrm>
            <a:off x="3059113" y="3213100"/>
            <a:ext cx="217487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5" name="Gerade Verbindung mit Pfeil 297"/>
          <p:cNvCxnSpPr>
            <a:cxnSpLocks noChangeShapeType="1"/>
          </p:cNvCxnSpPr>
          <p:nvPr/>
        </p:nvCxnSpPr>
        <p:spPr bwMode="auto">
          <a:xfrm>
            <a:off x="2268538" y="3284538"/>
            <a:ext cx="3587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96" name="Flussdiagramm: Verzögerung 76"/>
          <p:cNvSpPr>
            <a:spLocks noChangeArrowheads="1"/>
          </p:cNvSpPr>
          <p:nvPr/>
        </p:nvSpPr>
        <p:spPr bwMode="auto">
          <a:xfrm>
            <a:off x="2627313" y="2997200"/>
            <a:ext cx="431800" cy="431800"/>
          </a:xfrm>
          <a:prstGeom prst="flowChartDelay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200"/>
          </a:p>
        </p:txBody>
      </p:sp>
      <p:sp>
        <p:nvSpPr>
          <p:cNvPr id="299" name="Textfeld 298"/>
          <p:cNvSpPr txBox="1"/>
          <p:nvPr/>
        </p:nvSpPr>
        <p:spPr>
          <a:xfrm>
            <a:off x="1042988" y="3213100"/>
            <a:ext cx="2193925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1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ShiftDR</a:t>
            </a:r>
            <a:r>
              <a:rPr lang="de-DE" sz="11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de-DE" sz="11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CaptureDR</a:t>
            </a:r>
            <a:r>
              <a:rPr lang="de-DE" sz="11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de-DE" sz="11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UpdateDR</a:t>
            </a:r>
            <a:endParaRPr lang="de-DE" sz="11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098" name="Gerade Verbindung mit Pfeil 299"/>
          <p:cNvCxnSpPr>
            <a:cxnSpLocks noChangeShapeType="1"/>
          </p:cNvCxnSpPr>
          <p:nvPr/>
        </p:nvCxnSpPr>
        <p:spPr bwMode="auto">
          <a:xfrm>
            <a:off x="2268538" y="3141663"/>
            <a:ext cx="3587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99" name="Textfeld 300"/>
          <p:cNvSpPr txBox="1">
            <a:spLocks noChangeArrowheads="1"/>
          </p:cNvSpPr>
          <p:nvPr/>
        </p:nvSpPr>
        <p:spPr bwMode="auto">
          <a:xfrm>
            <a:off x="1597025" y="2924175"/>
            <a:ext cx="79851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>
                <a:solidFill>
                  <a:srgbClr val="FF0000"/>
                </a:solidFill>
                <a:latin typeface="Tahoma" pitchFamily="34" charset="0"/>
              </a:rPr>
              <a:t>GlobalSel</a:t>
            </a:r>
          </a:p>
        </p:txBody>
      </p:sp>
      <p:cxnSp>
        <p:nvCxnSpPr>
          <p:cNvPr id="2100" name="Gerade Verbindung mit Pfeil 301"/>
          <p:cNvCxnSpPr>
            <a:cxnSpLocks noChangeShapeType="1"/>
          </p:cNvCxnSpPr>
          <p:nvPr/>
        </p:nvCxnSpPr>
        <p:spPr bwMode="auto">
          <a:xfrm>
            <a:off x="3995738" y="4868863"/>
            <a:ext cx="4318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01" name="Gerade Verbindung mit Pfeil 302"/>
          <p:cNvCxnSpPr>
            <a:cxnSpLocks noChangeShapeType="1"/>
          </p:cNvCxnSpPr>
          <p:nvPr/>
        </p:nvCxnSpPr>
        <p:spPr bwMode="auto">
          <a:xfrm>
            <a:off x="7740650" y="4868863"/>
            <a:ext cx="4318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02" name="Gerade Verbindung mit Pfeil 303"/>
          <p:cNvCxnSpPr>
            <a:cxnSpLocks noChangeShapeType="1"/>
            <a:stCxn id="2114" idx="3"/>
          </p:cNvCxnSpPr>
          <p:nvPr/>
        </p:nvCxnSpPr>
        <p:spPr bwMode="auto">
          <a:xfrm flipV="1">
            <a:off x="4716463" y="5732463"/>
            <a:ext cx="863600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03" name="Gerade Verbindung mit Pfeil 304"/>
          <p:cNvCxnSpPr>
            <a:cxnSpLocks noChangeShapeType="1"/>
          </p:cNvCxnSpPr>
          <p:nvPr/>
        </p:nvCxnSpPr>
        <p:spPr bwMode="auto">
          <a:xfrm>
            <a:off x="971550" y="3933825"/>
            <a:ext cx="5048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04" name="Gerade Verbindung mit Pfeil 305"/>
          <p:cNvCxnSpPr>
            <a:cxnSpLocks noChangeShapeType="1"/>
          </p:cNvCxnSpPr>
          <p:nvPr/>
        </p:nvCxnSpPr>
        <p:spPr bwMode="auto">
          <a:xfrm>
            <a:off x="971550" y="4868863"/>
            <a:ext cx="5048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05" name="Gerade Verbindung mit Pfeil 306"/>
          <p:cNvCxnSpPr>
            <a:cxnSpLocks noChangeShapeType="1"/>
          </p:cNvCxnSpPr>
          <p:nvPr/>
        </p:nvCxnSpPr>
        <p:spPr bwMode="auto">
          <a:xfrm>
            <a:off x="971550" y="5732463"/>
            <a:ext cx="5048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06" name="Gerade Verbindung 87"/>
          <p:cNvCxnSpPr>
            <a:cxnSpLocks noChangeShapeType="1"/>
          </p:cNvCxnSpPr>
          <p:nvPr/>
        </p:nvCxnSpPr>
        <p:spPr bwMode="auto">
          <a:xfrm>
            <a:off x="971550" y="1052513"/>
            <a:ext cx="0" cy="525621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07" name="Gerade Verbindung mit Pfeil 91"/>
          <p:cNvCxnSpPr>
            <a:cxnSpLocks noChangeShapeType="1"/>
          </p:cNvCxnSpPr>
          <p:nvPr/>
        </p:nvCxnSpPr>
        <p:spPr bwMode="auto">
          <a:xfrm>
            <a:off x="611188" y="5732463"/>
            <a:ext cx="36036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08" name="Textfeld 307"/>
          <p:cNvSpPr txBox="1">
            <a:spLocks noChangeArrowheads="1"/>
          </p:cNvSpPr>
          <p:nvPr/>
        </p:nvSpPr>
        <p:spPr bwMode="auto">
          <a:xfrm>
            <a:off x="381000" y="5445125"/>
            <a:ext cx="4127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>
                <a:latin typeface="Tahoma" pitchFamily="34" charset="0"/>
              </a:rPr>
              <a:t>TDI</a:t>
            </a:r>
          </a:p>
        </p:txBody>
      </p:sp>
      <p:sp>
        <p:nvSpPr>
          <p:cNvPr id="2109" name="Rechteck 92"/>
          <p:cNvSpPr>
            <a:spLocks noChangeArrowheads="1"/>
          </p:cNvSpPr>
          <p:nvPr/>
        </p:nvSpPr>
        <p:spPr bwMode="auto">
          <a:xfrm>
            <a:off x="8172450" y="908050"/>
            <a:ext cx="431800" cy="57610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200"/>
          </a:p>
        </p:txBody>
      </p:sp>
      <p:cxnSp>
        <p:nvCxnSpPr>
          <p:cNvPr id="2110" name="Gerade Verbindung mit Pfeil 308"/>
          <p:cNvCxnSpPr>
            <a:cxnSpLocks noChangeShapeType="1"/>
          </p:cNvCxnSpPr>
          <p:nvPr/>
        </p:nvCxnSpPr>
        <p:spPr bwMode="auto">
          <a:xfrm>
            <a:off x="8604250" y="3429000"/>
            <a:ext cx="2159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11" name="Rechteck 312"/>
          <p:cNvSpPr>
            <a:spLocks noChangeArrowheads="1"/>
          </p:cNvSpPr>
          <p:nvPr/>
        </p:nvSpPr>
        <p:spPr bwMode="auto">
          <a:xfrm>
            <a:off x="6732588" y="6165850"/>
            <a:ext cx="287337" cy="2873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FF</a:t>
            </a:r>
          </a:p>
        </p:txBody>
      </p:sp>
      <p:sp>
        <p:nvSpPr>
          <p:cNvPr id="2112" name="Rechteck 313"/>
          <p:cNvSpPr>
            <a:spLocks noChangeArrowheads="1"/>
          </p:cNvSpPr>
          <p:nvPr/>
        </p:nvSpPr>
        <p:spPr bwMode="auto">
          <a:xfrm>
            <a:off x="7092950" y="6165850"/>
            <a:ext cx="287338" cy="2873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FF</a:t>
            </a:r>
          </a:p>
        </p:txBody>
      </p:sp>
      <p:sp>
        <p:nvSpPr>
          <p:cNvPr id="2113" name="Rechteck 314"/>
          <p:cNvSpPr>
            <a:spLocks noChangeArrowheads="1"/>
          </p:cNvSpPr>
          <p:nvPr/>
        </p:nvSpPr>
        <p:spPr bwMode="auto">
          <a:xfrm>
            <a:off x="4427538" y="4724400"/>
            <a:ext cx="288925" cy="2889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FF</a:t>
            </a:r>
          </a:p>
        </p:txBody>
      </p:sp>
      <p:sp>
        <p:nvSpPr>
          <p:cNvPr id="2114" name="Rechteck 316"/>
          <p:cNvSpPr>
            <a:spLocks noChangeArrowheads="1"/>
          </p:cNvSpPr>
          <p:nvPr/>
        </p:nvSpPr>
        <p:spPr bwMode="auto">
          <a:xfrm>
            <a:off x="4427538" y="5589588"/>
            <a:ext cx="288925" cy="2873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FF</a:t>
            </a:r>
          </a:p>
        </p:txBody>
      </p:sp>
      <p:cxnSp>
        <p:nvCxnSpPr>
          <p:cNvPr id="2115" name="Gerade Verbindung mit Pfeil 318"/>
          <p:cNvCxnSpPr>
            <a:cxnSpLocks noChangeShapeType="1"/>
          </p:cNvCxnSpPr>
          <p:nvPr/>
        </p:nvCxnSpPr>
        <p:spPr bwMode="auto">
          <a:xfrm>
            <a:off x="7380288" y="6308725"/>
            <a:ext cx="79216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16" name="Gerade Verbindung mit Pfeil 319"/>
          <p:cNvCxnSpPr>
            <a:cxnSpLocks noChangeShapeType="1"/>
          </p:cNvCxnSpPr>
          <p:nvPr/>
        </p:nvCxnSpPr>
        <p:spPr bwMode="auto">
          <a:xfrm>
            <a:off x="3995738" y="5732463"/>
            <a:ext cx="4318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17" name="Gewinkelte Verbindung 97"/>
          <p:cNvCxnSpPr>
            <a:cxnSpLocks noChangeShapeType="1"/>
          </p:cNvCxnSpPr>
          <p:nvPr/>
        </p:nvCxnSpPr>
        <p:spPr bwMode="auto">
          <a:xfrm rot="10800000" flipV="1">
            <a:off x="1547813" y="4581525"/>
            <a:ext cx="144462" cy="71438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18" name="Gewinkelte Verbindung 320"/>
          <p:cNvCxnSpPr>
            <a:cxnSpLocks noChangeShapeType="1"/>
          </p:cNvCxnSpPr>
          <p:nvPr/>
        </p:nvCxnSpPr>
        <p:spPr bwMode="auto">
          <a:xfrm rot="10800000">
            <a:off x="4500563" y="4581525"/>
            <a:ext cx="142875" cy="71438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19" name="Gewinkelte Verbindung 321"/>
          <p:cNvCxnSpPr>
            <a:cxnSpLocks noChangeShapeType="1"/>
          </p:cNvCxnSpPr>
          <p:nvPr/>
        </p:nvCxnSpPr>
        <p:spPr bwMode="auto">
          <a:xfrm rot="10800000">
            <a:off x="4500563" y="5445125"/>
            <a:ext cx="142875" cy="71438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20" name="Gewinkelte Verbindung 322"/>
          <p:cNvCxnSpPr>
            <a:cxnSpLocks noChangeShapeType="1"/>
          </p:cNvCxnSpPr>
          <p:nvPr/>
        </p:nvCxnSpPr>
        <p:spPr bwMode="auto">
          <a:xfrm rot="10800000">
            <a:off x="2987675" y="2060575"/>
            <a:ext cx="144463" cy="73025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21" name="Gewinkelte Verbindung 323"/>
          <p:cNvCxnSpPr>
            <a:cxnSpLocks noChangeShapeType="1"/>
          </p:cNvCxnSpPr>
          <p:nvPr/>
        </p:nvCxnSpPr>
        <p:spPr bwMode="auto">
          <a:xfrm rot="10800000">
            <a:off x="2987675" y="765175"/>
            <a:ext cx="144463" cy="71438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22" name="Gewinkelte Verbindung 324"/>
          <p:cNvCxnSpPr>
            <a:cxnSpLocks noChangeShapeType="1"/>
          </p:cNvCxnSpPr>
          <p:nvPr/>
        </p:nvCxnSpPr>
        <p:spPr bwMode="auto">
          <a:xfrm rot="10800000" flipV="1">
            <a:off x="1187450" y="4078288"/>
            <a:ext cx="144463" cy="71437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23" name="Gewinkelte Verbindung 325"/>
          <p:cNvCxnSpPr>
            <a:cxnSpLocks noChangeShapeType="1"/>
          </p:cNvCxnSpPr>
          <p:nvPr/>
        </p:nvCxnSpPr>
        <p:spPr bwMode="auto">
          <a:xfrm rot="10800000" flipV="1">
            <a:off x="1547813" y="5445125"/>
            <a:ext cx="144462" cy="71438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24" name="Gewinkelte Verbindung 326"/>
          <p:cNvCxnSpPr>
            <a:cxnSpLocks noChangeShapeType="1"/>
          </p:cNvCxnSpPr>
          <p:nvPr/>
        </p:nvCxnSpPr>
        <p:spPr bwMode="auto">
          <a:xfrm rot="10800000" flipV="1">
            <a:off x="6804025" y="5949950"/>
            <a:ext cx="144463" cy="71438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25" name="Gewinkelte Verbindung 327"/>
          <p:cNvCxnSpPr>
            <a:cxnSpLocks noChangeShapeType="1"/>
          </p:cNvCxnSpPr>
          <p:nvPr/>
        </p:nvCxnSpPr>
        <p:spPr bwMode="auto">
          <a:xfrm rot="10800000">
            <a:off x="7164388" y="5949950"/>
            <a:ext cx="144462" cy="71438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26" name="Gerade Verbindung mit Pfeil 328"/>
          <p:cNvCxnSpPr>
            <a:cxnSpLocks noChangeShapeType="1"/>
          </p:cNvCxnSpPr>
          <p:nvPr/>
        </p:nvCxnSpPr>
        <p:spPr bwMode="auto">
          <a:xfrm>
            <a:off x="3059113" y="1773238"/>
            <a:ext cx="217487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27" name="Gerade Verbindung mit Pfeil 330"/>
          <p:cNvCxnSpPr>
            <a:cxnSpLocks noChangeShapeType="1"/>
          </p:cNvCxnSpPr>
          <p:nvPr/>
        </p:nvCxnSpPr>
        <p:spPr bwMode="auto">
          <a:xfrm>
            <a:off x="2268538" y="1844675"/>
            <a:ext cx="3587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28" name="Flussdiagramm: Verzögerung 331"/>
          <p:cNvSpPr>
            <a:spLocks noChangeArrowheads="1"/>
          </p:cNvSpPr>
          <p:nvPr/>
        </p:nvSpPr>
        <p:spPr bwMode="auto">
          <a:xfrm>
            <a:off x="2627313" y="1557338"/>
            <a:ext cx="431800" cy="431800"/>
          </a:xfrm>
          <a:prstGeom prst="flowChartDelay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200"/>
          </a:p>
        </p:txBody>
      </p:sp>
      <p:sp>
        <p:nvSpPr>
          <p:cNvPr id="333" name="Textfeld 332"/>
          <p:cNvSpPr txBox="1"/>
          <p:nvPr/>
        </p:nvSpPr>
        <p:spPr>
          <a:xfrm>
            <a:off x="1042988" y="1773238"/>
            <a:ext cx="2193925" cy="261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1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ShiftDR</a:t>
            </a:r>
            <a:r>
              <a:rPr lang="de-DE" sz="11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de-DE" sz="11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CaptureDR</a:t>
            </a:r>
            <a:r>
              <a:rPr lang="de-DE" sz="11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de-DE" sz="11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UpdateDR</a:t>
            </a:r>
            <a:endParaRPr lang="de-DE" sz="11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130" name="Gerade Verbindung mit Pfeil 333"/>
          <p:cNvCxnSpPr>
            <a:cxnSpLocks noChangeShapeType="1"/>
          </p:cNvCxnSpPr>
          <p:nvPr/>
        </p:nvCxnSpPr>
        <p:spPr bwMode="auto">
          <a:xfrm>
            <a:off x="2268538" y="1700213"/>
            <a:ext cx="3587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31" name="Textfeld 334"/>
          <p:cNvSpPr txBox="1">
            <a:spLocks noChangeArrowheads="1"/>
          </p:cNvSpPr>
          <p:nvPr/>
        </p:nvSpPr>
        <p:spPr bwMode="auto">
          <a:xfrm>
            <a:off x="1647825" y="1484313"/>
            <a:ext cx="6969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>
                <a:solidFill>
                  <a:srgbClr val="FF0000"/>
                </a:solidFill>
                <a:latin typeface="Tahoma" pitchFamily="34" charset="0"/>
              </a:rPr>
              <a:t>PixelSel</a:t>
            </a:r>
          </a:p>
        </p:txBody>
      </p:sp>
      <p:sp>
        <p:nvSpPr>
          <p:cNvPr id="2132" name="Textfeld 339"/>
          <p:cNvSpPr txBox="1">
            <a:spLocks noChangeArrowheads="1"/>
          </p:cNvSpPr>
          <p:nvPr/>
        </p:nvSpPr>
        <p:spPr bwMode="auto">
          <a:xfrm>
            <a:off x="8027988" y="1125538"/>
            <a:ext cx="6985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>
                <a:solidFill>
                  <a:srgbClr val="FF0000"/>
                </a:solidFill>
                <a:latin typeface="Tahoma" pitchFamily="34" charset="0"/>
              </a:rPr>
              <a:t>PixelSel</a:t>
            </a:r>
          </a:p>
        </p:txBody>
      </p:sp>
      <p:grpSp>
        <p:nvGrpSpPr>
          <p:cNvPr id="2133" name="Gruppieren 340"/>
          <p:cNvGrpSpPr>
            <a:grpSpLocks/>
          </p:cNvGrpSpPr>
          <p:nvPr/>
        </p:nvGrpSpPr>
        <p:grpSpPr bwMode="auto">
          <a:xfrm rot="5400000" flipV="1">
            <a:off x="8351837" y="873126"/>
            <a:ext cx="73025" cy="431800"/>
            <a:chOff x="3851920" y="3861048"/>
            <a:chExt cx="72008" cy="432048"/>
          </a:xfrm>
        </p:grpSpPr>
        <p:cxnSp>
          <p:nvCxnSpPr>
            <p:cNvPr id="2217" name="Gerade Verbindung 341"/>
            <p:cNvCxnSpPr>
              <a:cxnSpLocks noChangeShapeType="1"/>
            </p:cNvCxnSpPr>
            <p:nvPr/>
          </p:nvCxnSpPr>
          <p:spPr bwMode="auto">
            <a:xfrm>
              <a:off x="3851920" y="3861048"/>
              <a:ext cx="0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18" name="Gerade Verbindung 342"/>
            <p:cNvCxnSpPr>
              <a:cxnSpLocks noChangeShapeType="1"/>
            </p:cNvCxnSpPr>
            <p:nvPr/>
          </p:nvCxnSpPr>
          <p:spPr bwMode="auto">
            <a:xfrm>
              <a:off x="3851920" y="4005064"/>
              <a:ext cx="72008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19" name="Gerade Verbindung 343"/>
            <p:cNvCxnSpPr>
              <a:cxnSpLocks noChangeShapeType="1"/>
            </p:cNvCxnSpPr>
            <p:nvPr/>
          </p:nvCxnSpPr>
          <p:spPr bwMode="auto">
            <a:xfrm>
              <a:off x="3851920" y="4149080"/>
              <a:ext cx="0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134" name="Gruppieren 344"/>
          <p:cNvGrpSpPr>
            <a:grpSpLocks/>
          </p:cNvGrpSpPr>
          <p:nvPr/>
        </p:nvGrpSpPr>
        <p:grpSpPr bwMode="auto">
          <a:xfrm rot="5400000" flipV="1">
            <a:off x="8352631" y="2169319"/>
            <a:ext cx="71438" cy="431800"/>
            <a:chOff x="3851920" y="3861048"/>
            <a:chExt cx="72008" cy="432048"/>
          </a:xfrm>
        </p:grpSpPr>
        <p:cxnSp>
          <p:nvCxnSpPr>
            <p:cNvPr id="2214" name="Gerade Verbindung 345"/>
            <p:cNvCxnSpPr>
              <a:cxnSpLocks noChangeShapeType="1"/>
            </p:cNvCxnSpPr>
            <p:nvPr/>
          </p:nvCxnSpPr>
          <p:spPr bwMode="auto">
            <a:xfrm>
              <a:off x="3851920" y="3861048"/>
              <a:ext cx="0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15" name="Gerade Verbindung 346"/>
            <p:cNvCxnSpPr>
              <a:cxnSpLocks noChangeShapeType="1"/>
            </p:cNvCxnSpPr>
            <p:nvPr/>
          </p:nvCxnSpPr>
          <p:spPr bwMode="auto">
            <a:xfrm>
              <a:off x="3851920" y="4005064"/>
              <a:ext cx="72008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16" name="Gerade Verbindung 347"/>
            <p:cNvCxnSpPr>
              <a:cxnSpLocks noChangeShapeType="1"/>
            </p:cNvCxnSpPr>
            <p:nvPr/>
          </p:nvCxnSpPr>
          <p:spPr bwMode="auto">
            <a:xfrm>
              <a:off x="3851920" y="4149080"/>
              <a:ext cx="0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135" name="Textfeld 348"/>
          <p:cNvSpPr txBox="1">
            <a:spLocks noChangeArrowheads="1"/>
          </p:cNvSpPr>
          <p:nvPr/>
        </p:nvSpPr>
        <p:spPr bwMode="auto">
          <a:xfrm>
            <a:off x="8027988" y="2492375"/>
            <a:ext cx="79851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>
                <a:solidFill>
                  <a:srgbClr val="FF0000"/>
                </a:solidFill>
                <a:latin typeface="Tahoma" pitchFamily="34" charset="0"/>
              </a:rPr>
              <a:t>GlobalSel</a:t>
            </a:r>
          </a:p>
        </p:txBody>
      </p:sp>
      <p:grpSp>
        <p:nvGrpSpPr>
          <p:cNvPr id="2136" name="Gruppieren 350"/>
          <p:cNvGrpSpPr>
            <a:grpSpLocks/>
          </p:cNvGrpSpPr>
          <p:nvPr/>
        </p:nvGrpSpPr>
        <p:grpSpPr bwMode="auto">
          <a:xfrm rot="5400000" flipV="1">
            <a:off x="8352631" y="3753644"/>
            <a:ext cx="71438" cy="431800"/>
            <a:chOff x="3851920" y="3861048"/>
            <a:chExt cx="72008" cy="432048"/>
          </a:xfrm>
        </p:grpSpPr>
        <p:cxnSp>
          <p:nvCxnSpPr>
            <p:cNvPr id="2211" name="Gerade Verbindung 351"/>
            <p:cNvCxnSpPr>
              <a:cxnSpLocks noChangeShapeType="1"/>
            </p:cNvCxnSpPr>
            <p:nvPr/>
          </p:nvCxnSpPr>
          <p:spPr bwMode="auto">
            <a:xfrm>
              <a:off x="3851920" y="3861048"/>
              <a:ext cx="0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12" name="Gerade Verbindung 352"/>
            <p:cNvCxnSpPr>
              <a:cxnSpLocks noChangeShapeType="1"/>
            </p:cNvCxnSpPr>
            <p:nvPr/>
          </p:nvCxnSpPr>
          <p:spPr bwMode="auto">
            <a:xfrm>
              <a:off x="3851920" y="4005064"/>
              <a:ext cx="72008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13" name="Gerade Verbindung 353"/>
            <p:cNvCxnSpPr>
              <a:cxnSpLocks noChangeShapeType="1"/>
            </p:cNvCxnSpPr>
            <p:nvPr/>
          </p:nvCxnSpPr>
          <p:spPr bwMode="auto">
            <a:xfrm>
              <a:off x="3851920" y="4149080"/>
              <a:ext cx="0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137" name="Textfeld 354"/>
          <p:cNvSpPr txBox="1">
            <a:spLocks noChangeArrowheads="1"/>
          </p:cNvSpPr>
          <p:nvPr/>
        </p:nvSpPr>
        <p:spPr bwMode="auto">
          <a:xfrm>
            <a:off x="7659688" y="3933825"/>
            <a:ext cx="148431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>
                <a:solidFill>
                  <a:srgbClr val="FF0000"/>
                </a:solidFill>
                <a:latin typeface="Tahoma" pitchFamily="34" charset="0"/>
              </a:rPr>
              <a:t>ExtTest OR PreLoad</a:t>
            </a:r>
          </a:p>
        </p:txBody>
      </p:sp>
      <p:grpSp>
        <p:nvGrpSpPr>
          <p:cNvPr id="2138" name="Gruppieren 355"/>
          <p:cNvGrpSpPr>
            <a:grpSpLocks/>
          </p:cNvGrpSpPr>
          <p:nvPr/>
        </p:nvGrpSpPr>
        <p:grpSpPr bwMode="auto">
          <a:xfrm rot="5400000" flipV="1">
            <a:off x="8351837" y="4689476"/>
            <a:ext cx="73025" cy="431800"/>
            <a:chOff x="3851920" y="3861048"/>
            <a:chExt cx="72008" cy="432048"/>
          </a:xfrm>
        </p:grpSpPr>
        <p:cxnSp>
          <p:nvCxnSpPr>
            <p:cNvPr id="2208" name="Gerade Verbindung 356"/>
            <p:cNvCxnSpPr>
              <a:cxnSpLocks noChangeShapeType="1"/>
            </p:cNvCxnSpPr>
            <p:nvPr/>
          </p:nvCxnSpPr>
          <p:spPr bwMode="auto">
            <a:xfrm>
              <a:off x="3851920" y="3861048"/>
              <a:ext cx="0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09" name="Gerade Verbindung 357"/>
            <p:cNvCxnSpPr>
              <a:cxnSpLocks noChangeShapeType="1"/>
            </p:cNvCxnSpPr>
            <p:nvPr/>
          </p:nvCxnSpPr>
          <p:spPr bwMode="auto">
            <a:xfrm>
              <a:off x="3851920" y="4005064"/>
              <a:ext cx="72008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10" name="Gerade Verbindung 358"/>
            <p:cNvCxnSpPr>
              <a:cxnSpLocks noChangeShapeType="1"/>
            </p:cNvCxnSpPr>
            <p:nvPr/>
          </p:nvCxnSpPr>
          <p:spPr bwMode="auto">
            <a:xfrm>
              <a:off x="3851920" y="4149080"/>
              <a:ext cx="0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60" name="Textfeld 359"/>
          <p:cNvSpPr txBox="1"/>
          <p:nvPr/>
        </p:nvSpPr>
        <p:spPr>
          <a:xfrm>
            <a:off x="7605713" y="4941888"/>
            <a:ext cx="1592262" cy="4302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1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ShiftIR</a:t>
            </a:r>
            <a:endParaRPr lang="de-DE" sz="11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>
              <a:defRPr/>
            </a:pPr>
            <a:r>
              <a:rPr lang="de-DE" sz="11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The </a:t>
            </a:r>
            <a:r>
              <a:rPr lang="de-DE" sz="11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other</a:t>
            </a:r>
            <a:r>
              <a:rPr lang="de-DE" sz="11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de-DE" sz="11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if</a:t>
            </a:r>
            <a:r>
              <a:rPr lang="de-DE" sz="11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not </a:t>
            </a:r>
            <a:r>
              <a:rPr lang="de-DE" sz="11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ShiftIR</a:t>
            </a:r>
            <a:endParaRPr lang="de-DE" sz="11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2140" name="Gruppieren 360"/>
          <p:cNvGrpSpPr>
            <a:grpSpLocks/>
          </p:cNvGrpSpPr>
          <p:nvPr/>
        </p:nvGrpSpPr>
        <p:grpSpPr bwMode="auto">
          <a:xfrm rot="5400000" flipV="1">
            <a:off x="8351837" y="5553076"/>
            <a:ext cx="73025" cy="431800"/>
            <a:chOff x="3851920" y="3861048"/>
            <a:chExt cx="72008" cy="432048"/>
          </a:xfrm>
        </p:grpSpPr>
        <p:cxnSp>
          <p:nvCxnSpPr>
            <p:cNvPr id="2205" name="Gerade Verbindung 361"/>
            <p:cNvCxnSpPr>
              <a:cxnSpLocks noChangeShapeType="1"/>
            </p:cNvCxnSpPr>
            <p:nvPr/>
          </p:nvCxnSpPr>
          <p:spPr bwMode="auto">
            <a:xfrm>
              <a:off x="3851920" y="3861048"/>
              <a:ext cx="0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06" name="Gerade Verbindung 362"/>
            <p:cNvCxnSpPr>
              <a:cxnSpLocks noChangeShapeType="1"/>
            </p:cNvCxnSpPr>
            <p:nvPr/>
          </p:nvCxnSpPr>
          <p:spPr bwMode="auto">
            <a:xfrm>
              <a:off x="3851920" y="4005064"/>
              <a:ext cx="72008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07" name="Gerade Verbindung 363"/>
            <p:cNvCxnSpPr>
              <a:cxnSpLocks noChangeShapeType="1"/>
            </p:cNvCxnSpPr>
            <p:nvPr/>
          </p:nvCxnSpPr>
          <p:spPr bwMode="auto">
            <a:xfrm>
              <a:off x="3851920" y="4149080"/>
              <a:ext cx="0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141" name="Textfeld 364"/>
          <p:cNvSpPr txBox="1">
            <a:spLocks noChangeArrowheads="1"/>
          </p:cNvSpPr>
          <p:nvPr/>
        </p:nvSpPr>
        <p:spPr bwMode="auto">
          <a:xfrm>
            <a:off x="8139113" y="5805488"/>
            <a:ext cx="5302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>
                <a:solidFill>
                  <a:srgbClr val="FF0000"/>
                </a:solidFill>
                <a:latin typeface="Tahoma" pitchFamily="34" charset="0"/>
              </a:rPr>
              <a:t>IDSel</a:t>
            </a:r>
          </a:p>
        </p:txBody>
      </p:sp>
      <p:grpSp>
        <p:nvGrpSpPr>
          <p:cNvPr id="2142" name="Gruppieren 365"/>
          <p:cNvGrpSpPr>
            <a:grpSpLocks/>
          </p:cNvGrpSpPr>
          <p:nvPr/>
        </p:nvGrpSpPr>
        <p:grpSpPr bwMode="auto">
          <a:xfrm rot="5400000" flipV="1">
            <a:off x="8351837" y="6129338"/>
            <a:ext cx="73025" cy="431800"/>
            <a:chOff x="3851920" y="3861048"/>
            <a:chExt cx="72008" cy="432048"/>
          </a:xfrm>
        </p:grpSpPr>
        <p:cxnSp>
          <p:nvCxnSpPr>
            <p:cNvPr id="2202" name="Gerade Verbindung 366"/>
            <p:cNvCxnSpPr>
              <a:cxnSpLocks noChangeShapeType="1"/>
            </p:cNvCxnSpPr>
            <p:nvPr/>
          </p:nvCxnSpPr>
          <p:spPr bwMode="auto">
            <a:xfrm>
              <a:off x="3851920" y="3861048"/>
              <a:ext cx="0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03" name="Gerade Verbindung 367"/>
            <p:cNvCxnSpPr>
              <a:cxnSpLocks noChangeShapeType="1"/>
            </p:cNvCxnSpPr>
            <p:nvPr/>
          </p:nvCxnSpPr>
          <p:spPr bwMode="auto">
            <a:xfrm>
              <a:off x="3851920" y="4005064"/>
              <a:ext cx="72008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04" name="Gerade Verbindung 368"/>
            <p:cNvCxnSpPr>
              <a:cxnSpLocks noChangeShapeType="1"/>
            </p:cNvCxnSpPr>
            <p:nvPr/>
          </p:nvCxnSpPr>
          <p:spPr bwMode="auto">
            <a:xfrm>
              <a:off x="3851920" y="4149080"/>
              <a:ext cx="0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143" name="Textfeld 369"/>
          <p:cNvSpPr txBox="1">
            <a:spLocks noChangeArrowheads="1"/>
          </p:cNvSpPr>
          <p:nvPr/>
        </p:nvSpPr>
        <p:spPr bwMode="auto">
          <a:xfrm>
            <a:off x="8027988" y="6381750"/>
            <a:ext cx="6477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>
                <a:solidFill>
                  <a:srgbClr val="FF0000"/>
                </a:solidFill>
                <a:latin typeface="Tahoma" pitchFamily="34" charset="0"/>
              </a:rPr>
              <a:t>Bypass</a:t>
            </a:r>
          </a:p>
        </p:txBody>
      </p:sp>
      <p:sp>
        <p:nvSpPr>
          <p:cNvPr id="2144" name="Textfeld 370"/>
          <p:cNvSpPr txBox="1">
            <a:spLocks noChangeArrowheads="1"/>
          </p:cNvSpPr>
          <p:nvPr/>
        </p:nvSpPr>
        <p:spPr bwMode="auto">
          <a:xfrm>
            <a:off x="8569325" y="3141663"/>
            <a:ext cx="4826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>
                <a:latin typeface="Tahoma" pitchFamily="34" charset="0"/>
              </a:rPr>
              <a:t>TDO</a:t>
            </a:r>
          </a:p>
        </p:txBody>
      </p:sp>
      <p:sp>
        <p:nvSpPr>
          <p:cNvPr id="2145" name="Textfeld 146"/>
          <p:cNvSpPr txBox="1">
            <a:spLocks noChangeArrowheads="1"/>
          </p:cNvSpPr>
          <p:nvPr/>
        </p:nvSpPr>
        <p:spPr bwMode="auto">
          <a:xfrm>
            <a:off x="5795963" y="4724400"/>
            <a:ext cx="5349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>
                <a:latin typeface="Tahoma" pitchFamily="34" charset="0"/>
              </a:rPr>
              <a:t>Pads</a:t>
            </a:r>
          </a:p>
        </p:txBody>
      </p:sp>
      <p:sp>
        <p:nvSpPr>
          <p:cNvPr id="2146" name="Rechteck 147"/>
          <p:cNvSpPr>
            <a:spLocks noChangeArrowheads="1"/>
          </p:cNvSpPr>
          <p:nvPr/>
        </p:nvSpPr>
        <p:spPr bwMode="auto">
          <a:xfrm>
            <a:off x="5364163" y="4652963"/>
            <a:ext cx="1944687" cy="360362"/>
          </a:xfrm>
          <a:prstGeom prst="rect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200"/>
          </a:p>
        </p:txBody>
      </p:sp>
      <p:cxnSp>
        <p:nvCxnSpPr>
          <p:cNvPr id="2147" name="Gerade Verbindung mit Pfeil 372"/>
          <p:cNvCxnSpPr>
            <a:cxnSpLocks noChangeShapeType="1"/>
          </p:cNvCxnSpPr>
          <p:nvPr/>
        </p:nvCxnSpPr>
        <p:spPr bwMode="auto">
          <a:xfrm flipV="1">
            <a:off x="3635375" y="4508500"/>
            <a:ext cx="0" cy="2159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48" name="Textfeld 373"/>
          <p:cNvSpPr txBox="1">
            <a:spLocks noChangeArrowheads="1"/>
          </p:cNvSpPr>
          <p:nvPr/>
        </p:nvSpPr>
        <p:spPr bwMode="auto">
          <a:xfrm>
            <a:off x="2700338" y="4437063"/>
            <a:ext cx="9048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>
                <a:solidFill>
                  <a:srgbClr val="FF0000"/>
                </a:solidFill>
                <a:latin typeface="Tahoma" pitchFamily="34" charset="0"/>
              </a:rPr>
              <a:t>Commands</a:t>
            </a:r>
          </a:p>
        </p:txBody>
      </p:sp>
      <p:sp>
        <p:nvSpPr>
          <p:cNvPr id="2149" name="Ellipse 374"/>
          <p:cNvSpPr>
            <a:spLocks noChangeArrowheads="1"/>
          </p:cNvSpPr>
          <p:nvPr/>
        </p:nvSpPr>
        <p:spPr bwMode="auto">
          <a:xfrm>
            <a:off x="323850" y="3716338"/>
            <a:ext cx="215900" cy="21748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200"/>
          </a:p>
        </p:txBody>
      </p:sp>
      <p:sp>
        <p:nvSpPr>
          <p:cNvPr id="2150" name="Ellipse 375"/>
          <p:cNvSpPr>
            <a:spLocks noChangeArrowheads="1"/>
          </p:cNvSpPr>
          <p:nvPr/>
        </p:nvSpPr>
        <p:spPr bwMode="auto">
          <a:xfrm>
            <a:off x="468313" y="3429000"/>
            <a:ext cx="215900" cy="2159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200"/>
          </a:p>
        </p:txBody>
      </p:sp>
      <p:sp>
        <p:nvSpPr>
          <p:cNvPr id="2151" name="Ellipse 376"/>
          <p:cNvSpPr>
            <a:spLocks noChangeArrowheads="1"/>
          </p:cNvSpPr>
          <p:nvPr/>
        </p:nvSpPr>
        <p:spPr bwMode="auto">
          <a:xfrm>
            <a:off x="611188" y="3716338"/>
            <a:ext cx="215900" cy="21748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200"/>
          </a:p>
        </p:txBody>
      </p:sp>
      <p:sp>
        <p:nvSpPr>
          <p:cNvPr id="2152" name="Textfeld 377"/>
          <p:cNvSpPr txBox="1">
            <a:spLocks noChangeArrowheads="1"/>
          </p:cNvSpPr>
          <p:nvPr/>
        </p:nvSpPr>
        <p:spPr bwMode="auto">
          <a:xfrm>
            <a:off x="179388" y="3141663"/>
            <a:ext cx="7080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>
                <a:solidFill>
                  <a:srgbClr val="FF0000"/>
                </a:solidFill>
                <a:latin typeface="Tahoma" pitchFamily="34" charset="0"/>
              </a:rPr>
              <a:t>State M.</a:t>
            </a:r>
          </a:p>
        </p:txBody>
      </p:sp>
      <p:cxnSp>
        <p:nvCxnSpPr>
          <p:cNvPr id="2153" name="Gerade Verbindung mit Pfeil 379"/>
          <p:cNvCxnSpPr>
            <a:cxnSpLocks noChangeShapeType="1"/>
          </p:cNvCxnSpPr>
          <p:nvPr/>
        </p:nvCxnSpPr>
        <p:spPr bwMode="auto">
          <a:xfrm>
            <a:off x="179388" y="3644900"/>
            <a:ext cx="2159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4" name="Gerade Verbindung mit Pfeil 381"/>
          <p:cNvCxnSpPr>
            <a:cxnSpLocks noChangeShapeType="1"/>
          </p:cNvCxnSpPr>
          <p:nvPr/>
        </p:nvCxnSpPr>
        <p:spPr bwMode="auto">
          <a:xfrm>
            <a:off x="539750" y="4005263"/>
            <a:ext cx="0" cy="5762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3" name="Textfeld 382"/>
          <p:cNvSpPr txBox="1"/>
          <p:nvPr/>
        </p:nvSpPr>
        <p:spPr>
          <a:xfrm>
            <a:off x="0" y="4076700"/>
            <a:ext cx="1023938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1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Cont</a:t>
            </a:r>
            <a:r>
              <a:rPr lang="de-DE" sz="11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. Signals</a:t>
            </a:r>
          </a:p>
        </p:txBody>
      </p:sp>
      <p:sp>
        <p:nvSpPr>
          <p:cNvPr id="2156" name="Textfeld 383"/>
          <p:cNvSpPr txBox="1">
            <a:spLocks noChangeArrowheads="1"/>
          </p:cNvSpPr>
          <p:nvPr/>
        </p:nvSpPr>
        <p:spPr bwMode="auto">
          <a:xfrm>
            <a:off x="-30163" y="3429000"/>
            <a:ext cx="482601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>
                <a:latin typeface="Tahoma" pitchFamily="34" charset="0"/>
              </a:rPr>
              <a:t>TMS</a:t>
            </a:r>
          </a:p>
        </p:txBody>
      </p:sp>
      <p:cxnSp>
        <p:nvCxnSpPr>
          <p:cNvPr id="2157" name="Gerade Verbindung 3072"/>
          <p:cNvCxnSpPr>
            <a:cxnSpLocks noChangeShapeType="1"/>
          </p:cNvCxnSpPr>
          <p:nvPr/>
        </p:nvCxnSpPr>
        <p:spPr bwMode="auto">
          <a:xfrm>
            <a:off x="4716463" y="4868863"/>
            <a:ext cx="360362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60" name="Gewinkelte Verbindung 386"/>
          <p:cNvCxnSpPr>
            <a:cxnSpLocks noChangeShapeType="1"/>
          </p:cNvCxnSpPr>
          <p:nvPr/>
        </p:nvCxnSpPr>
        <p:spPr bwMode="auto">
          <a:xfrm rot="10800000">
            <a:off x="7885113" y="3789363"/>
            <a:ext cx="142875" cy="71437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61" name="Gewinkelte Verbindung 387"/>
          <p:cNvCxnSpPr>
            <a:cxnSpLocks noChangeShapeType="1"/>
          </p:cNvCxnSpPr>
          <p:nvPr/>
        </p:nvCxnSpPr>
        <p:spPr bwMode="auto">
          <a:xfrm rot="10800000">
            <a:off x="7885113" y="4724400"/>
            <a:ext cx="142875" cy="73025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62" name="Gewinkelte Verbindung 388"/>
          <p:cNvCxnSpPr>
            <a:cxnSpLocks noChangeShapeType="1"/>
          </p:cNvCxnSpPr>
          <p:nvPr/>
        </p:nvCxnSpPr>
        <p:spPr bwMode="auto">
          <a:xfrm rot="10800000">
            <a:off x="7885113" y="5589588"/>
            <a:ext cx="142875" cy="71437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63" name="Rechteck 149"/>
          <p:cNvSpPr>
            <a:spLocks noChangeArrowheads="1"/>
          </p:cNvSpPr>
          <p:nvPr/>
        </p:nvSpPr>
        <p:spPr bwMode="auto">
          <a:xfrm>
            <a:off x="7667625" y="3789363"/>
            <a:ext cx="144463" cy="215900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200"/>
          </a:p>
        </p:txBody>
      </p:sp>
      <p:sp>
        <p:nvSpPr>
          <p:cNvPr id="2164" name="Rechteck 150"/>
          <p:cNvSpPr>
            <a:spLocks noChangeArrowheads="1"/>
          </p:cNvSpPr>
          <p:nvPr/>
        </p:nvSpPr>
        <p:spPr bwMode="auto">
          <a:xfrm>
            <a:off x="2362200" y="914401"/>
            <a:ext cx="144462" cy="2159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200"/>
          </a:p>
        </p:txBody>
      </p:sp>
      <p:cxnSp>
        <p:nvCxnSpPr>
          <p:cNvPr id="2165" name="Gewinkelte Verbindung 151"/>
          <p:cNvCxnSpPr>
            <a:cxnSpLocks noChangeShapeType="1"/>
          </p:cNvCxnSpPr>
          <p:nvPr/>
        </p:nvCxnSpPr>
        <p:spPr bwMode="auto">
          <a:xfrm rot="10800000" flipV="1">
            <a:off x="2133601" y="914401"/>
            <a:ext cx="144462" cy="71437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68" name="Textfeld 146"/>
          <p:cNvSpPr txBox="1">
            <a:spLocks noChangeArrowheads="1"/>
          </p:cNvSpPr>
          <p:nvPr/>
        </p:nvSpPr>
        <p:spPr bwMode="auto">
          <a:xfrm>
            <a:off x="925513" y="3573463"/>
            <a:ext cx="4583112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900">
                <a:latin typeface="Tahoma" pitchFamily="34" charset="0"/>
              </a:rPr>
              <a:t>DO0(7:0),DI0(1:0),…,DI3(1:0),SYNC_RES,CLK,RetCLK,TestInjEn,DO4(7:0),…,DI7(1:0)</a:t>
            </a:r>
          </a:p>
        </p:txBody>
      </p:sp>
      <p:cxnSp>
        <p:nvCxnSpPr>
          <p:cNvPr id="2169" name="Gerade Verbindung mit Pfeil 318"/>
          <p:cNvCxnSpPr>
            <a:cxnSpLocks noChangeShapeType="1"/>
          </p:cNvCxnSpPr>
          <p:nvPr/>
        </p:nvCxnSpPr>
        <p:spPr bwMode="auto">
          <a:xfrm>
            <a:off x="5940425" y="6308725"/>
            <a:ext cx="792163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70" name="Rechteck 244"/>
          <p:cNvSpPr>
            <a:spLocks noChangeArrowheads="1"/>
          </p:cNvSpPr>
          <p:nvPr/>
        </p:nvSpPr>
        <p:spPr bwMode="auto">
          <a:xfrm>
            <a:off x="3132138" y="6021388"/>
            <a:ext cx="2159000" cy="287337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Readout Reg</a:t>
            </a:r>
          </a:p>
        </p:txBody>
      </p:sp>
      <p:cxnSp>
        <p:nvCxnSpPr>
          <p:cNvPr id="2171" name="Gerade Verbindung mit Pfeil 3"/>
          <p:cNvCxnSpPr>
            <a:cxnSpLocks noChangeShapeType="1"/>
            <a:stCxn id="2173" idx="0"/>
            <a:endCxn id="2170" idx="2"/>
          </p:cNvCxnSpPr>
          <p:nvPr/>
        </p:nvCxnSpPr>
        <p:spPr bwMode="auto">
          <a:xfrm flipV="1">
            <a:off x="4211638" y="6308725"/>
            <a:ext cx="0" cy="1444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172" name="Textfeld 251"/>
          <p:cNvSpPr txBox="1">
            <a:spLocks noChangeArrowheads="1"/>
          </p:cNvSpPr>
          <p:nvPr/>
        </p:nvSpPr>
        <p:spPr bwMode="auto">
          <a:xfrm>
            <a:off x="5651500" y="6092825"/>
            <a:ext cx="8032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>
                <a:latin typeface="Tahoma" pitchFamily="34" charset="0"/>
              </a:rPr>
              <a:t>CaptureIn</a:t>
            </a:r>
          </a:p>
        </p:txBody>
      </p:sp>
      <p:sp>
        <p:nvSpPr>
          <p:cNvPr id="2173" name="Rechteck 244"/>
          <p:cNvSpPr>
            <a:spLocks noChangeArrowheads="1"/>
          </p:cNvSpPr>
          <p:nvPr/>
        </p:nvSpPr>
        <p:spPr bwMode="auto">
          <a:xfrm>
            <a:off x="3132138" y="6453188"/>
            <a:ext cx="2159000" cy="287337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Full custom latches</a:t>
            </a:r>
          </a:p>
        </p:txBody>
      </p:sp>
      <p:cxnSp>
        <p:nvCxnSpPr>
          <p:cNvPr id="2174" name="Gerade Verbindung mit Pfeil 162"/>
          <p:cNvCxnSpPr>
            <a:cxnSpLocks noChangeShapeType="1"/>
          </p:cNvCxnSpPr>
          <p:nvPr/>
        </p:nvCxnSpPr>
        <p:spPr bwMode="auto">
          <a:xfrm>
            <a:off x="2843213" y="6597650"/>
            <a:ext cx="2889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175" name="Textfeld 6"/>
          <p:cNvSpPr txBox="1">
            <a:spLocks noChangeArrowheads="1"/>
          </p:cNvSpPr>
          <p:nvPr/>
        </p:nvSpPr>
        <p:spPr bwMode="auto">
          <a:xfrm>
            <a:off x="3132138" y="6453188"/>
            <a:ext cx="3540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/>
              <a:t>Ld</a:t>
            </a:r>
          </a:p>
        </p:txBody>
      </p:sp>
      <p:sp>
        <p:nvSpPr>
          <p:cNvPr id="2176" name="Textfeld 307"/>
          <p:cNvSpPr txBox="1">
            <a:spLocks noChangeArrowheads="1"/>
          </p:cNvSpPr>
          <p:nvPr/>
        </p:nvSpPr>
        <p:spPr bwMode="auto">
          <a:xfrm>
            <a:off x="2689225" y="6381750"/>
            <a:ext cx="4349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>
                <a:latin typeface="Tahoma" pitchFamily="34" charset="0"/>
              </a:rPr>
              <a:t>TCK</a:t>
            </a:r>
          </a:p>
        </p:txBody>
      </p:sp>
      <p:sp>
        <p:nvSpPr>
          <p:cNvPr id="2177" name="Rechteck 293"/>
          <p:cNvSpPr>
            <a:spLocks noChangeArrowheads="1"/>
          </p:cNvSpPr>
          <p:nvPr/>
        </p:nvSpPr>
        <p:spPr bwMode="auto">
          <a:xfrm>
            <a:off x="5724525" y="6453188"/>
            <a:ext cx="142875" cy="2889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o</a:t>
            </a:r>
          </a:p>
        </p:txBody>
      </p:sp>
      <p:cxnSp>
        <p:nvCxnSpPr>
          <p:cNvPr id="2178" name="Gerade Verbindung mit Pfeil 11"/>
          <p:cNvCxnSpPr>
            <a:cxnSpLocks noChangeShapeType="1"/>
            <a:stCxn id="2177" idx="1"/>
            <a:endCxn id="2173" idx="3"/>
          </p:cNvCxnSpPr>
          <p:nvPr/>
        </p:nvCxnSpPr>
        <p:spPr bwMode="auto">
          <a:xfrm flipH="1" flipV="1">
            <a:off x="5291138" y="6597650"/>
            <a:ext cx="433387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grpSp>
        <p:nvGrpSpPr>
          <p:cNvPr id="2179" name="Gruppieren 360"/>
          <p:cNvGrpSpPr>
            <a:grpSpLocks/>
          </p:cNvGrpSpPr>
          <p:nvPr/>
        </p:nvGrpSpPr>
        <p:grpSpPr bwMode="auto">
          <a:xfrm rot="5400000" flipV="1">
            <a:off x="8351837" y="5913438"/>
            <a:ext cx="73025" cy="431800"/>
            <a:chOff x="3851920" y="3861048"/>
            <a:chExt cx="72008" cy="432048"/>
          </a:xfrm>
        </p:grpSpPr>
        <p:cxnSp>
          <p:nvCxnSpPr>
            <p:cNvPr id="2199" name="Gerade Verbindung 361"/>
            <p:cNvCxnSpPr>
              <a:cxnSpLocks noChangeShapeType="1"/>
            </p:cNvCxnSpPr>
            <p:nvPr/>
          </p:nvCxnSpPr>
          <p:spPr bwMode="auto">
            <a:xfrm>
              <a:off x="3851920" y="3861048"/>
              <a:ext cx="0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00" name="Gerade Verbindung 362"/>
            <p:cNvCxnSpPr>
              <a:cxnSpLocks noChangeShapeType="1"/>
            </p:cNvCxnSpPr>
            <p:nvPr/>
          </p:nvCxnSpPr>
          <p:spPr bwMode="auto">
            <a:xfrm>
              <a:off x="3851920" y="4005064"/>
              <a:ext cx="72008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01" name="Gerade Verbindung 363"/>
            <p:cNvCxnSpPr>
              <a:cxnSpLocks noChangeShapeType="1"/>
            </p:cNvCxnSpPr>
            <p:nvPr/>
          </p:nvCxnSpPr>
          <p:spPr bwMode="auto">
            <a:xfrm>
              <a:off x="3851920" y="4149080"/>
              <a:ext cx="0" cy="14401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180" name="Textfeld 354"/>
          <p:cNvSpPr txBox="1">
            <a:spLocks noChangeArrowheads="1"/>
          </p:cNvSpPr>
          <p:nvPr/>
        </p:nvSpPr>
        <p:spPr bwMode="auto">
          <a:xfrm>
            <a:off x="7915275" y="6021388"/>
            <a:ext cx="7016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>
                <a:solidFill>
                  <a:srgbClr val="FF0000"/>
                </a:solidFill>
                <a:latin typeface="Tahoma" pitchFamily="34" charset="0"/>
              </a:rPr>
              <a:t>Readout</a:t>
            </a:r>
          </a:p>
        </p:txBody>
      </p:sp>
      <p:cxnSp>
        <p:nvCxnSpPr>
          <p:cNvPr id="2181" name="Gerade Verbindung 16"/>
          <p:cNvCxnSpPr>
            <a:cxnSpLocks noChangeShapeType="1"/>
          </p:cNvCxnSpPr>
          <p:nvPr/>
        </p:nvCxnSpPr>
        <p:spPr bwMode="auto">
          <a:xfrm flipH="1">
            <a:off x="5292725" y="6092825"/>
            <a:ext cx="280828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182" name="Textfeld 251"/>
          <p:cNvSpPr txBox="1">
            <a:spLocks noChangeArrowheads="1"/>
          </p:cNvSpPr>
          <p:nvPr/>
        </p:nvSpPr>
        <p:spPr bwMode="auto">
          <a:xfrm>
            <a:off x="4140200" y="6165850"/>
            <a:ext cx="8032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100">
                <a:latin typeface="Tahoma" pitchFamily="34" charset="0"/>
              </a:rPr>
              <a:t>CaptureIn</a:t>
            </a:r>
          </a:p>
        </p:txBody>
      </p:sp>
      <p:cxnSp>
        <p:nvCxnSpPr>
          <p:cNvPr id="2183" name="Gerade Verbindung mit Pfeil 25"/>
          <p:cNvCxnSpPr>
            <a:cxnSpLocks noChangeShapeType="1"/>
          </p:cNvCxnSpPr>
          <p:nvPr/>
        </p:nvCxnSpPr>
        <p:spPr bwMode="auto">
          <a:xfrm flipV="1">
            <a:off x="5148263" y="5589588"/>
            <a:ext cx="0" cy="431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184" name="Rechteck 293"/>
          <p:cNvSpPr>
            <a:spLocks noChangeArrowheads="1"/>
          </p:cNvSpPr>
          <p:nvPr/>
        </p:nvSpPr>
        <p:spPr bwMode="auto">
          <a:xfrm>
            <a:off x="5076825" y="5013325"/>
            <a:ext cx="142875" cy="2889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i</a:t>
            </a:r>
          </a:p>
        </p:txBody>
      </p:sp>
      <p:cxnSp>
        <p:nvCxnSpPr>
          <p:cNvPr id="2185" name="Gerade Verbindung 30"/>
          <p:cNvCxnSpPr>
            <a:cxnSpLocks noChangeShapeType="1"/>
          </p:cNvCxnSpPr>
          <p:nvPr/>
        </p:nvCxnSpPr>
        <p:spPr bwMode="auto">
          <a:xfrm flipV="1">
            <a:off x="5148263" y="5445125"/>
            <a:ext cx="71437" cy="1444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86" name="Gerade Verbindung 18587"/>
          <p:cNvCxnSpPr>
            <a:cxnSpLocks noChangeShapeType="1"/>
            <a:endCxn id="2184" idx="2"/>
          </p:cNvCxnSpPr>
          <p:nvPr/>
        </p:nvCxnSpPr>
        <p:spPr bwMode="auto">
          <a:xfrm flipV="1">
            <a:off x="5148263" y="5302250"/>
            <a:ext cx="0" cy="1428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87" name="Gerade Verbindung mit Pfeil 18589"/>
          <p:cNvCxnSpPr>
            <a:cxnSpLocks noChangeShapeType="1"/>
          </p:cNvCxnSpPr>
          <p:nvPr/>
        </p:nvCxnSpPr>
        <p:spPr bwMode="auto">
          <a:xfrm flipH="1">
            <a:off x="5292725" y="5516563"/>
            <a:ext cx="3587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188" name="Textfeld 18590"/>
          <p:cNvSpPr txBox="1">
            <a:spLocks noChangeArrowheads="1"/>
          </p:cNvSpPr>
          <p:nvPr/>
        </p:nvSpPr>
        <p:spPr bwMode="auto">
          <a:xfrm>
            <a:off x="5219700" y="5229225"/>
            <a:ext cx="850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/>
              <a:t>TestMode</a:t>
            </a:r>
          </a:p>
        </p:txBody>
      </p:sp>
      <p:sp>
        <p:nvSpPr>
          <p:cNvPr id="2189" name="Rechteck 293"/>
          <p:cNvSpPr>
            <a:spLocks noChangeArrowheads="1"/>
          </p:cNvSpPr>
          <p:nvPr/>
        </p:nvSpPr>
        <p:spPr bwMode="auto">
          <a:xfrm>
            <a:off x="6443663" y="5013325"/>
            <a:ext cx="144462" cy="2889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Bitck</a:t>
            </a:r>
          </a:p>
        </p:txBody>
      </p:sp>
      <p:sp>
        <p:nvSpPr>
          <p:cNvPr id="2190" name="Rechteck 293"/>
          <p:cNvSpPr>
            <a:spLocks noChangeArrowheads="1"/>
          </p:cNvSpPr>
          <p:nvPr/>
        </p:nvSpPr>
        <p:spPr bwMode="auto">
          <a:xfrm>
            <a:off x="6804025" y="5013325"/>
            <a:ext cx="144463" cy="2889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Res</a:t>
            </a:r>
          </a:p>
        </p:txBody>
      </p:sp>
      <p:sp>
        <p:nvSpPr>
          <p:cNvPr id="2191" name="Textfeld 127"/>
          <p:cNvSpPr txBox="1">
            <a:spLocks noChangeArrowheads="1"/>
          </p:cNvSpPr>
          <p:nvPr/>
        </p:nvSpPr>
        <p:spPr bwMode="auto">
          <a:xfrm>
            <a:off x="4643438" y="5229225"/>
            <a:ext cx="5016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/>
              <a:t>Res!</a:t>
            </a:r>
          </a:p>
        </p:txBody>
      </p:sp>
      <p:cxnSp>
        <p:nvCxnSpPr>
          <p:cNvPr id="2192" name="Gerade Verbindung 206"/>
          <p:cNvCxnSpPr>
            <a:cxnSpLocks noChangeShapeType="1"/>
          </p:cNvCxnSpPr>
          <p:nvPr/>
        </p:nvCxnSpPr>
        <p:spPr bwMode="auto">
          <a:xfrm flipV="1">
            <a:off x="6875463" y="5302250"/>
            <a:ext cx="0" cy="1428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93" name="Gerade Verbindung mit Pfeil 207"/>
          <p:cNvCxnSpPr>
            <a:cxnSpLocks noChangeShapeType="1"/>
          </p:cNvCxnSpPr>
          <p:nvPr/>
        </p:nvCxnSpPr>
        <p:spPr bwMode="auto">
          <a:xfrm flipH="1">
            <a:off x="7019925" y="5516563"/>
            <a:ext cx="360363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194" name="Textfeld 208"/>
          <p:cNvSpPr txBox="1">
            <a:spLocks noChangeArrowheads="1"/>
          </p:cNvSpPr>
          <p:nvPr/>
        </p:nvSpPr>
        <p:spPr bwMode="auto">
          <a:xfrm>
            <a:off x="6948488" y="5229225"/>
            <a:ext cx="850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/>
              <a:t>TestMode</a:t>
            </a:r>
          </a:p>
        </p:txBody>
      </p:sp>
      <p:cxnSp>
        <p:nvCxnSpPr>
          <p:cNvPr id="2195" name="Gerade Verbindung 209"/>
          <p:cNvCxnSpPr>
            <a:cxnSpLocks noChangeShapeType="1"/>
          </p:cNvCxnSpPr>
          <p:nvPr/>
        </p:nvCxnSpPr>
        <p:spPr bwMode="auto">
          <a:xfrm flipV="1">
            <a:off x="6516688" y="5445125"/>
            <a:ext cx="71437" cy="1444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96" name="Gerade Verbindung 210"/>
          <p:cNvCxnSpPr>
            <a:cxnSpLocks noChangeShapeType="1"/>
          </p:cNvCxnSpPr>
          <p:nvPr/>
        </p:nvCxnSpPr>
        <p:spPr bwMode="auto">
          <a:xfrm flipV="1">
            <a:off x="6516688" y="5300663"/>
            <a:ext cx="0" cy="1428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97" name="Gerade Verbindung 211"/>
          <p:cNvCxnSpPr>
            <a:cxnSpLocks noChangeShapeType="1"/>
          </p:cNvCxnSpPr>
          <p:nvPr/>
        </p:nvCxnSpPr>
        <p:spPr bwMode="auto">
          <a:xfrm flipV="1">
            <a:off x="6875463" y="5445125"/>
            <a:ext cx="73025" cy="1444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198" name="Textfeld 213"/>
          <p:cNvSpPr txBox="1">
            <a:spLocks noChangeArrowheads="1"/>
          </p:cNvSpPr>
          <p:nvPr/>
        </p:nvSpPr>
        <p:spPr bwMode="auto">
          <a:xfrm>
            <a:off x="6389688" y="5589588"/>
            <a:ext cx="8159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/>
              <a:t>TestPads</a:t>
            </a:r>
          </a:p>
        </p:txBody>
      </p:sp>
      <p:sp>
        <p:nvSpPr>
          <p:cNvPr id="187" name="Rechteck 150"/>
          <p:cNvSpPr>
            <a:spLocks noChangeArrowheads="1"/>
          </p:cNvSpPr>
          <p:nvPr/>
        </p:nvSpPr>
        <p:spPr bwMode="auto">
          <a:xfrm>
            <a:off x="2438400" y="2209800"/>
            <a:ext cx="144462" cy="2159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200"/>
          </a:p>
        </p:txBody>
      </p:sp>
      <p:cxnSp>
        <p:nvCxnSpPr>
          <p:cNvPr id="188" name="Gewinkelte Verbindung 151"/>
          <p:cNvCxnSpPr>
            <a:cxnSpLocks noChangeShapeType="1"/>
          </p:cNvCxnSpPr>
          <p:nvPr/>
        </p:nvCxnSpPr>
        <p:spPr bwMode="auto">
          <a:xfrm rot="10800000" flipV="1">
            <a:off x="2209801" y="2209800"/>
            <a:ext cx="144462" cy="71437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5101000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9BB39AC-FE9F-491B-9416-1088536926BB}" type="slidenum">
              <a:rPr lang="de-DE" altLang="de-DE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30</a:t>
            </a:fld>
            <a:endParaRPr lang="de-DE" altLang="de-DE" sz="1400" smtClean="0"/>
          </a:p>
        </p:txBody>
      </p:sp>
      <p:sp>
        <p:nvSpPr>
          <p:cNvPr id="11267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2000" dirty="0" smtClean="0">
                <a:ea typeface="SimSun" pitchFamily="2" charset="-122"/>
              </a:rPr>
              <a:t>Chip #2 Test all ADCs</a:t>
            </a:r>
            <a:endParaRPr lang="de-DE" altLang="de-DE" sz="2000" dirty="0" smtClean="0"/>
          </a:p>
        </p:txBody>
      </p:sp>
      <p:sp>
        <p:nvSpPr>
          <p:cNvPr id="4" name="Rectangle 43"/>
          <p:cNvSpPr txBox="1">
            <a:spLocks noChangeArrowheads="1"/>
          </p:cNvSpPr>
          <p:nvPr/>
        </p:nvSpPr>
        <p:spPr bwMode="auto">
          <a:xfrm>
            <a:off x="457200" y="692150"/>
            <a:ext cx="82296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de-DE" sz="1400" kern="0" dirty="0" smtClean="0"/>
              <a:t>Another chip: no bad ADCs – probably due to more careful optimization of bias parameters</a:t>
            </a:r>
            <a:endParaRPr lang="en-US" altLang="de-DE" sz="1400" kern="0" dirty="0"/>
          </a:p>
          <a:p>
            <a:pPr eaLnBrk="1" hangingPunct="1">
              <a:defRPr/>
            </a:pPr>
            <a:endParaRPr lang="en-US" altLang="de-DE" sz="1400" kern="0" dirty="0" smtClean="0"/>
          </a:p>
          <a:p>
            <a:pPr eaLnBrk="1" hangingPunct="1">
              <a:defRPr/>
            </a:pPr>
            <a:endParaRPr lang="en-US" altLang="de-DE" sz="1400" kern="0" dirty="0" smtClean="0"/>
          </a:p>
          <a:p>
            <a:pPr eaLnBrk="1" hangingPunct="1">
              <a:defRPr/>
            </a:pPr>
            <a:endParaRPr lang="en-US" altLang="de-DE" sz="1400" kern="0" dirty="0" smtClean="0"/>
          </a:p>
        </p:txBody>
      </p:sp>
      <p:pic>
        <p:nvPicPr>
          <p:cNvPr id="11269" name="Picture 3" descr="C:\Users\ivan\Desktop\Grafik6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676525"/>
            <a:ext cx="8964613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270" name="Gerade Verbindung mit Pfeil 2"/>
          <p:cNvCxnSpPr>
            <a:cxnSpLocks noChangeShapeType="1"/>
          </p:cNvCxnSpPr>
          <p:nvPr/>
        </p:nvCxnSpPr>
        <p:spPr bwMode="auto">
          <a:xfrm>
            <a:off x="1258888" y="2420938"/>
            <a:ext cx="0" cy="10080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1" name="Textfeld 4"/>
          <p:cNvSpPr txBox="1">
            <a:spLocks noChangeArrowheads="1"/>
          </p:cNvSpPr>
          <p:nvPr/>
        </p:nvSpPr>
        <p:spPr bwMode="auto">
          <a:xfrm>
            <a:off x="974097" y="2060575"/>
            <a:ext cx="157446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 dirty="0"/>
              <a:t>ADC </a:t>
            </a:r>
            <a:r>
              <a:rPr lang="de-DE" altLang="de-DE" sz="1200" dirty="0" err="1"/>
              <a:t>gain</a:t>
            </a:r>
            <a:r>
              <a:rPr lang="de-DE" altLang="de-DE" sz="1200" dirty="0"/>
              <a:t> </a:t>
            </a:r>
            <a:r>
              <a:rPr lang="de-DE" altLang="de-DE" sz="1200" dirty="0" smtClean="0"/>
              <a:t>72nA/LSB</a:t>
            </a:r>
            <a:endParaRPr lang="de-DE" altLang="de-DE" sz="1200" dirty="0"/>
          </a:p>
        </p:txBody>
      </p:sp>
      <p:cxnSp>
        <p:nvCxnSpPr>
          <p:cNvPr id="11272" name="Gerade Verbindung mit Pfeil 10"/>
          <p:cNvCxnSpPr>
            <a:cxnSpLocks noChangeShapeType="1"/>
          </p:cNvCxnSpPr>
          <p:nvPr/>
        </p:nvCxnSpPr>
        <p:spPr bwMode="auto">
          <a:xfrm>
            <a:off x="3635375" y="2781300"/>
            <a:ext cx="0" cy="15113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3" name="Textfeld 11"/>
          <p:cNvSpPr txBox="1">
            <a:spLocks noChangeArrowheads="1"/>
          </p:cNvSpPr>
          <p:nvPr/>
        </p:nvSpPr>
        <p:spPr bwMode="auto">
          <a:xfrm>
            <a:off x="2904041" y="2420938"/>
            <a:ext cx="134043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 dirty="0"/>
              <a:t>Noise: ~</a:t>
            </a:r>
            <a:r>
              <a:rPr lang="de-DE" altLang="de-DE" sz="1200" dirty="0" smtClean="0"/>
              <a:t>0.55LSB</a:t>
            </a:r>
            <a:endParaRPr lang="de-DE" altLang="de-DE" sz="1200" dirty="0"/>
          </a:p>
        </p:txBody>
      </p:sp>
      <p:cxnSp>
        <p:nvCxnSpPr>
          <p:cNvPr id="11274" name="Gerade Verbindung 7"/>
          <p:cNvCxnSpPr>
            <a:cxnSpLocks noChangeShapeType="1"/>
          </p:cNvCxnSpPr>
          <p:nvPr/>
        </p:nvCxnSpPr>
        <p:spPr bwMode="auto">
          <a:xfrm>
            <a:off x="4932363" y="4076700"/>
            <a:ext cx="15113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5" name="Textfeld 15"/>
          <p:cNvSpPr txBox="1">
            <a:spLocks noChangeArrowheads="1"/>
          </p:cNvSpPr>
          <p:nvPr/>
        </p:nvSpPr>
        <p:spPr bwMode="auto">
          <a:xfrm>
            <a:off x="5354329" y="3789363"/>
            <a:ext cx="6880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 dirty="0" smtClean="0"/>
              <a:t>2.5LSB</a:t>
            </a:r>
            <a:endParaRPr lang="de-DE" altLang="de-DE" sz="1200" dirty="0"/>
          </a:p>
        </p:txBody>
      </p:sp>
    </p:spTree>
    <p:extLst>
      <p:ext uri="{BB962C8B-B14F-4D97-AF65-F5344CB8AC3E}">
        <p14:creationId xmlns:p14="http://schemas.microsoft.com/office/powerpoint/2010/main" val="24605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de-DE" dirty="0" smtClean="0"/>
              <a:t>DCD tests on EMCM</a:t>
            </a:r>
          </a:p>
        </p:txBody>
      </p:sp>
    </p:spTree>
    <p:extLst>
      <p:ext uri="{BB962C8B-B14F-4D97-AF65-F5344CB8AC3E}">
        <p14:creationId xmlns:p14="http://schemas.microsoft.com/office/powerpoint/2010/main" val="273571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/>
              <a:t>DCD</a:t>
            </a:r>
            <a:endParaRPr lang="de-DE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1365250"/>
          </a:xfrm>
        </p:spPr>
        <p:txBody>
          <a:bodyPr/>
          <a:lstStyle/>
          <a:p>
            <a:r>
              <a:rPr lang="en-US" sz="1600" dirty="0" smtClean="0"/>
              <a:t>EMCM</a:t>
            </a:r>
          </a:p>
          <a:p>
            <a:r>
              <a:rPr lang="en-US" sz="1600" dirty="0"/>
              <a:t>All ASICs can be configured and read out, Switcher outputs </a:t>
            </a:r>
            <a:r>
              <a:rPr lang="en-US" sz="1600" dirty="0" smtClean="0"/>
              <a:t>ok</a:t>
            </a:r>
            <a:endParaRPr lang="en-US" sz="1600" dirty="0"/>
          </a:p>
          <a:p>
            <a:r>
              <a:rPr lang="en-US" sz="1600" dirty="0"/>
              <a:t>Small PXD6 matrix </a:t>
            </a:r>
            <a:r>
              <a:rPr lang="en-US" sz="1600" dirty="0" smtClean="0"/>
              <a:t>connected </a:t>
            </a:r>
            <a:r>
              <a:rPr lang="en-US" sz="1600" dirty="0"/>
              <a:t>to </a:t>
            </a:r>
            <a:r>
              <a:rPr lang="en-US" sz="1600" dirty="0" err="1" smtClean="0"/>
              <a:t>DCDPipeline</a:t>
            </a:r>
            <a:endParaRPr lang="en-US" sz="1600" dirty="0"/>
          </a:p>
          <a:p>
            <a:endParaRPr lang="en-US" sz="16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32</a:t>
            </a:fld>
            <a:endParaRPr lang="de-DE" altLang="de-DE"/>
          </a:p>
        </p:txBody>
      </p:sp>
      <p:pic>
        <p:nvPicPr>
          <p:cNvPr id="39" name="Picture 2" descr="D:\users\chk\work\conferencese2014\Pisa2014\EMCM3_W18_module3\photos\IMG_268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1" b="9205"/>
          <a:stretch/>
        </p:blipFill>
        <p:spPr bwMode="auto">
          <a:xfrm>
            <a:off x="3261734" y="1819910"/>
            <a:ext cx="5400000" cy="32181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67" y="2098324"/>
            <a:ext cx="2616181" cy="23934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6" name="Rechteck 45"/>
          <p:cNvSpPr/>
          <p:nvPr/>
        </p:nvSpPr>
        <p:spPr bwMode="auto">
          <a:xfrm>
            <a:off x="4012847" y="3227201"/>
            <a:ext cx="550475" cy="55903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  <a:lvl1pPr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47" name="Gerade Verbindung 46"/>
          <p:cNvCxnSpPr/>
          <p:nvPr/>
        </p:nvCxnSpPr>
        <p:spPr bwMode="auto">
          <a:xfrm flipH="1" flipV="1">
            <a:off x="3098448" y="2098324"/>
            <a:ext cx="914399" cy="1128877"/>
          </a:xfrm>
          <a:prstGeom prst="line">
            <a:avLst/>
          </a:prstGeom>
          <a:solidFill>
            <a:schemeClr val="tx2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Gerade Verbindung 47"/>
          <p:cNvCxnSpPr/>
          <p:nvPr/>
        </p:nvCxnSpPr>
        <p:spPr bwMode="auto">
          <a:xfrm flipH="1">
            <a:off x="3098448" y="3786233"/>
            <a:ext cx="914398" cy="705581"/>
          </a:xfrm>
          <a:prstGeom prst="line">
            <a:avLst/>
          </a:prstGeom>
          <a:solidFill>
            <a:schemeClr val="tx2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34644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 smtClean="0"/>
              <a:t>EMCM Tests</a:t>
            </a:r>
            <a:endParaRPr lang="en-US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984250"/>
          </a:xfrm>
        </p:spPr>
        <p:txBody>
          <a:bodyPr/>
          <a:lstStyle/>
          <a:p>
            <a:r>
              <a:rPr lang="en-US" sz="1600" dirty="0" smtClean="0"/>
              <a:t>Digital test pattern has been used to tests the digital blocks and the communication DCD - DHP</a:t>
            </a:r>
            <a:endParaRPr lang="en-US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33</a:t>
            </a:fld>
            <a:endParaRPr lang="de-DE" altLang="de-DE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893767"/>
              </p:ext>
            </p:extLst>
          </p:nvPr>
        </p:nvGraphicFramePr>
        <p:xfrm>
          <a:off x="609600" y="2565400"/>
          <a:ext cx="3810000" cy="208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250"/>
                <a:gridCol w="476250"/>
                <a:gridCol w="476250"/>
                <a:gridCol w="476250"/>
                <a:gridCol w="476250"/>
                <a:gridCol w="476250"/>
                <a:gridCol w="476250"/>
                <a:gridCol w="476250"/>
              </a:tblGrid>
              <a:tr h="228600">
                <a:tc>
                  <a:txBody>
                    <a:bodyPr/>
                    <a:lstStyle/>
                    <a:p>
                      <a:r>
                        <a:rPr lang="de-DE" sz="1100" dirty="0" err="1" smtClean="0"/>
                        <a:t>bit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29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30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31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2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3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</a:tr>
              <a:tr h="231775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7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</a:tr>
              <a:tr h="231775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6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</a:tr>
              <a:tr h="231775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5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</a:tr>
              <a:tr h="231775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4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</a:tr>
              <a:tr h="231775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3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</a:tr>
              <a:tr h="231775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2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</a:tr>
              <a:tr h="231775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</a:tr>
              <a:tr h="231775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</a:tr>
            </a:tbl>
          </a:graphicData>
        </a:graphic>
      </p:graphicFrame>
      <p:sp>
        <p:nvSpPr>
          <p:cNvPr id="3" name="Rechteck 2"/>
          <p:cNvSpPr/>
          <p:nvPr/>
        </p:nvSpPr>
        <p:spPr bwMode="auto">
          <a:xfrm>
            <a:off x="5943600" y="3429000"/>
            <a:ext cx="1676400" cy="762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DCD digital block</a:t>
            </a:r>
          </a:p>
        </p:txBody>
      </p:sp>
      <p:sp>
        <p:nvSpPr>
          <p:cNvPr id="6" name="Rechteck 5"/>
          <p:cNvSpPr/>
          <p:nvPr/>
        </p:nvSpPr>
        <p:spPr bwMode="auto">
          <a:xfrm>
            <a:off x="5943600" y="1828800"/>
            <a:ext cx="7620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Test </a:t>
            </a:r>
            <a:r>
              <a:rPr kumimoji="0" lang="de-DE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pattern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hteck 8"/>
          <p:cNvSpPr/>
          <p:nvPr/>
        </p:nvSpPr>
        <p:spPr bwMode="auto">
          <a:xfrm>
            <a:off x="6858000" y="1828800"/>
            <a:ext cx="7620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ADCs</a:t>
            </a:r>
          </a:p>
        </p:txBody>
      </p:sp>
      <p:sp>
        <p:nvSpPr>
          <p:cNvPr id="10" name="Rechteck 9"/>
          <p:cNvSpPr/>
          <p:nvPr/>
        </p:nvSpPr>
        <p:spPr bwMode="auto">
          <a:xfrm>
            <a:off x="5943600" y="2743200"/>
            <a:ext cx="16764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mux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8" name="Gerade Verbindung mit Pfeil 7"/>
          <p:cNvCxnSpPr/>
          <p:nvPr/>
        </p:nvCxnSpPr>
        <p:spPr bwMode="auto">
          <a:xfrm>
            <a:off x="6324600" y="2438400"/>
            <a:ext cx="0" cy="304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Gerade Verbindung mit Pfeil 12"/>
          <p:cNvCxnSpPr/>
          <p:nvPr/>
        </p:nvCxnSpPr>
        <p:spPr bwMode="auto">
          <a:xfrm>
            <a:off x="7239000" y="2438400"/>
            <a:ext cx="0" cy="304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Gerade Verbindung mit Pfeil 13"/>
          <p:cNvCxnSpPr/>
          <p:nvPr/>
        </p:nvCxnSpPr>
        <p:spPr bwMode="auto">
          <a:xfrm>
            <a:off x="6781800" y="3124200"/>
            <a:ext cx="0" cy="304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Gerade Verbindung mit Pfeil 14"/>
          <p:cNvCxnSpPr/>
          <p:nvPr/>
        </p:nvCxnSpPr>
        <p:spPr bwMode="auto">
          <a:xfrm>
            <a:off x="6781800" y="4191000"/>
            <a:ext cx="0" cy="8382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Rechteck 19"/>
          <p:cNvSpPr/>
          <p:nvPr/>
        </p:nvSpPr>
        <p:spPr bwMode="auto">
          <a:xfrm>
            <a:off x="5943600" y="5029200"/>
            <a:ext cx="1676400" cy="762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DHP</a:t>
            </a:r>
          </a:p>
        </p:txBody>
      </p:sp>
    </p:spTree>
    <p:extLst>
      <p:ext uri="{BB962C8B-B14F-4D97-AF65-F5344CB8AC3E}">
        <p14:creationId xmlns:p14="http://schemas.microsoft.com/office/powerpoint/2010/main" val="129895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 smtClean="0"/>
              <a:t>EMCM Tests</a:t>
            </a:r>
            <a:endParaRPr lang="en-US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984250"/>
          </a:xfrm>
        </p:spPr>
        <p:txBody>
          <a:bodyPr/>
          <a:lstStyle/>
          <a:p>
            <a:r>
              <a:rPr lang="en-US" sz="1600" dirty="0" smtClean="0"/>
              <a:t>Digital test pattern has been used to tests the digital blocks and the communication DCD - DHP</a:t>
            </a:r>
            <a:endParaRPr lang="en-US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34</a:t>
            </a:fld>
            <a:endParaRPr lang="de-DE" altLang="de-DE"/>
          </a:p>
        </p:txBody>
      </p:sp>
      <p:sp>
        <p:nvSpPr>
          <p:cNvPr id="16" name="Textfeld 15"/>
          <p:cNvSpPr txBox="1"/>
          <p:nvPr/>
        </p:nvSpPr>
        <p:spPr>
          <a:xfrm>
            <a:off x="5139099" y="2044703"/>
            <a:ext cx="2382220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~/TIMING/15_12_22_DCDpp0_1/test_pattern_of_dhpdcd0_bit61_SLDY_0.pdf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492017" y="2924944"/>
            <a:ext cx="2382220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~/TIMING/15_12_22_DCDpp0_3/test_pattern_of_dhpdcd0_bit15_SLDY_0.pdf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625" y="1682552"/>
            <a:ext cx="2857219" cy="4788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feld 18"/>
          <p:cNvSpPr txBox="1"/>
          <p:nvPr/>
        </p:nvSpPr>
        <p:spPr>
          <a:xfrm>
            <a:off x="4902575" y="1393242"/>
            <a:ext cx="2855269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305MHz, DCD1, VDDD=1.8V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1364834" y="1400987"/>
            <a:ext cx="2855269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250MHz, DCD1, VDDD=1.8V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82552"/>
            <a:ext cx="2846990" cy="4776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feld 21"/>
          <p:cNvSpPr txBox="1"/>
          <p:nvPr/>
        </p:nvSpPr>
        <p:spPr>
          <a:xfrm>
            <a:off x="5366470" y="2924944"/>
            <a:ext cx="1925527" cy="785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column 223</a:t>
            </a:r>
          </a:p>
          <a:p>
            <a:pPr algn="ctr">
              <a:lnSpc>
                <a:spcPct val="150000"/>
              </a:lnSpc>
            </a:pP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(128ADU 160ADU)</a:t>
            </a: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Ellipse 22"/>
          <p:cNvSpPr/>
          <p:nvPr/>
        </p:nvSpPr>
        <p:spPr bwMode="auto">
          <a:xfrm>
            <a:off x="7183985" y="1772815"/>
            <a:ext cx="291691" cy="4374339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7" name="Ellipse 6"/>
          <p:cNvSpPr/>
          <p:nvPr/>
        </p:nvSpPr>
        <p:spPr bwMode="auto">
          <a:xfrm>
            <a:off x="1371600" y="1295400"/>
            <a:ext cx="914400" cy="609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4" name="Ellipse 23"/>
          <p:cNvSpPr/>
          <p:nvPr/>
        </p:nvSpPr>
        <p:spPr bwMode="auto">
          <a:xfrm>
            <a:off x="4876800" y="1219200"/>
            <a:ext cx="914400" cy="609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63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 smtClean="0"/>
              <a:t>EMCM Tests</a:t>
            </a:r>
            <a:endParaRPr lang="en-US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984250"/>
          </a:xfrm>
        </p:spPr>
        <p:txBody>
          <a:bodyPr/>
          <a:lstStyle/>
          <a:p>
            <a:r>
              <a:rPr lang="en-US" sz="1600" dirty="0" smtClean="0"/>
              <a:t>Digital test pattern has been used to tests the digital blocks and the communication DCD - DHP</a:t>
            </a:r>
            <a:endParaRPr lang="en-US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35</a:t>
            </a:fld>
            <a:endParaRPr lang="de-DE" altLang="de-DE"/>
          </a:p>
        </p:txBody>
      </p:sp>
      <p:sp>
        <p:nvSpPr>
          <p:cNvPr id="13" name="Textfeld 15"/>
          <p:cNvSpPr txBox="1"/>
          <p:nvPr/>
        </p:nvSpPr>
        <p:spPr>
          <a:xfrm>
            <a:off x="1363934" y="2793264"/>
            <a:ext cx="2382220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r>
              <a:rPr lang="de-DE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~/</a:t>
            </a: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TIMING/15_01_07_DCDpp0_1/test_pattern_of_dhpdcd0_bit0_SLDY_0.pdf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feld 10"/>
          <p:cNvSpPr txBox="1"/>
          <p:nvPr/>
        </p:nvSpPr>
        <p:spPr>
          <a:xfrm>
            <a:off x="5239187" y="2596287"/>
            <a:ext cx="2698075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r>
              <a:rPr lang="de-DE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~/</a:t>
            </a: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TIMING/15_01_08_DCDpp3_2/test_pattern_of_dhpdcd3_dcd_cmos_clk_dly_0_pll_ser_clk_dly_1.pdf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739" y="1637110"/>
            <a:ext cx="2539414" cy="4839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feld 7"/>
          <p:cNvSpPr txBox="1"/>
          <p:nvPr/>
        </p:nvSpPr>
        <p:spPr>
          <a:xfrm>
            <a:off x="1206739" y="1292424"/>
            <a:ext cx="2855269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305MHz, DCD1, VDDD=1.</a:t>
            </a:r>
            <a:r>
              <a:rPr lang="de-DE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163" y="1637110"/>
            <a:ext cx="2914099" cy="4839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feld 9"/>
          <p:cNvSpPr txBox="1"/>
          <p:nvPr/>
        </p:nvSpPr>
        <p:spPr>
          <a:xfrm>
            <a:off x="5048214" y="1292424"/>
            <a:ext cx="2855269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305MHz, DCD4, VDDD=1.</a:t>
            </a:r>
            <a:r>
              <a:rPr lang="de-DE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feld 6"/>
          <p:cNvSpPr txBox="1"/>
          <p:nvPr/>
        </p:nvSpPr>
        <p:spPr>
          <a:xfrm>
            <a:off x="5527220" y="2285182"/>
            <a:ext cx="1368151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r>
              <a:rPr lang="de-DE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PLL_SER_</a:t>
            </a:r>
          </a:p>
          <a:p>
            <a:r>
              <a:rPr lang="de-DE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CLK_DLY=1</a:t>
            </a: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feld 11"/>
          <p:cNvSpPr txBox="1"/>
          <p:nvPr/>
        </p:nvSpPr>
        <p:spPr>
          <a:xfrm>
            <a:off x="5367109" y="5337729"/>
            <a:ext cx="19255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de-DE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column</a:t>
            </a:r>
            <a:r>
              <a:rPr lang="de-DE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191</a:t>
            </a:r>
          </a:p>
          <a:p>
            <a:pPr algn="ctr">
              <a:lnSpc>
                <a:spcPct val="150000"/>
              </a:lnSpc>
            </a:pPr>
            <a:r>
              <a:rPr lang="de-DE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(128ADU 132ADU)</a:t>
            </a: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1998827" y="3941366"/>
            <a:ext cx="1415772" cy="127419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r>
              <a:rPr lang="en-US" sz="96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✔</a:t>
            </a:r>
          </a:p>
        </p:txBody>
      </p:sp>
      <p:sp>
        <p:nvSpPr>
          <p:cNvPr id="30" name="Ellipse 29"/>
          <p:cNvSpPr/>
          <p:nvPr/>
        </p:nvSpPr>
        <p:spPr bwMode="auto">
          <a:xfrm>
            <a:off x="7111395" y="1754196"/>
            <a:ext cx="291691" cy="4374339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1" name="Ellipse 30"/>
          <p:cNvSpPr/>
          <p:nvPr/>
        </p:nvSpPr>
        <p:spPr bwMode="auto">
          <a:xfrm>
            <a:off x="3200400" y="1066800"/>
            <a:ext cx="914400" cy="609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2" name="Ellipse 31"/>
          <p:cNvSpPr/>
          <p:nvPr/>
        </p:nvSpPr>
        <p:spPr bwMode="auto">
          <a:xfrm>
            <a:off x="7162800" y="1066800"/>
            <a:ext cx="914400" cy="609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40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 smtClean="0"/>
              <a:t>DCD </a:t>
            </a:r>
            <a:r>
              <a:rPr lang="en-US" sz="2000" dirty="0" smtClean="0"/>
              <a:t>Measurements</a:t>
            </a:r>
            <a:endParaRPr lang="en-US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984250"/>
          </a:xfrm>
        </p:spPr>
        <p:txBody>
          <a:bodyPr/>
          <a:lstStyle/>
          <a:p>
            <a:r>
              <a:rPr lang="en-US" sz="1600" dirty="0" smtClean="0"/>
              <a:t>Test pattern</a:t>
            </a:r>
            <a:endParaRPr lang="en-US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36</a:t>
            </a:fld>
            <a:endParaRPr lang="de-DE" altLang="de-DE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902869"/>
              </p:ext>
            </p:extLst>
          </p:nvPr>
        </p:nvGraphicFramePr>
        <p:xfrm>
          <a:off x="609600" y="1752600"/>
          <a:ext cx="3810000" cy="208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250"/>
                <a:gridCol w="476250"/>
                <a:gridCol w="476250"/>
                <a:gridCol w="476250"/>
                <a:gridCol w="476250"/>
                <a:gridCol w="476250"/>
                <a:gridCol w="476250"/>
                <a:gridCol w="476250"/>
              </a:tblGrid>
              <a:tr h="228600">
                <a:tc>
                  <a:txBody>
                    <a:bodyPr/>
                    <a:lstStyle/>
                    <a:p>
                      <a:r>
                        <a:rPr lang="de-DE" sz="1100" dirty="0" err="1" smtClean="0"/>
                        <a:t>bit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29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30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31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2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3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</a:tr>
              <a:tr h="231775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7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</a:tr>
              <a:tr h="231775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6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</a:tr>
              <a:tr h="231775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5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</a:tr>
              <a:tr h="231775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4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</a:tr>
              <a:tr h="231775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3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</a:tr>
              <a:tr h="231775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2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</a:tr>
              <a:tr h="231775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</a:tr>
              <a:tr h="231775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</a:tr>
            </a:tbl>
          </a:graphicData>
        </a:graphic>
      </p:graphicFrame>
      <p:cxnSp>
        <p:nvCxnSpPr>
          <p:cNvPr id="95" name="Gerade Verbindung mit Pfeil 94"/>
          <p:cNvCxnSpPr/>
          <p:nvPr/>
        </p:nvCxnSpPr>
        <p:spPr bwMode="auto">
          <a:xfrm flipV="1">
            <a:off x="2667000" y="4038600"/>
            <a:ext cx="0" cy="5334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feld 2"/>
          <p:cNvSpPr txBox="1"/>
          <p:nvPr/>
        </p:nvSpPr>
        <p:spPr>
          <a:xfrm>
            <a:off x="2667000" y="4191000"/>
            <a:ext cx="10518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Channel 191</a:t>
            </a:r>
            <a:endParaRPr lang="de-DE" dirty="0"/>
          </a:p>
        </p:txBody>
      </p:sp>
      <p:sp>
        <p:nvSpPr>
          <p:cNvPr id="6" name="Ellipse 5"/>
          <p:cNvSpPr/>
          <p:nvPr/>
        </p:nvSpPr>
        <p:spPr bwMode="auto">
          <a:xfrm>
            <a:off x="2286000" y="1524000"/>
            <a:ext cx="762000" cy="2514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83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 smtClean="0"/>
              <a:t>DCD </a:t>
            </a:r>
            <a:r>
              <a:rPr lang="en-US" sz="2000" dirty="0" smtClean="0"/>
              <a:t>Measurements</a:t>
            </a:r>
            <a:endParaRPr lang="en-US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984250"/>
          </a:xfrm>
        </p:spPr>
        <p:txBody>
          <a:bodyPr/>
          <a:lstStyle/>
          <a:p>
            <a:r>
              <a:rPr lang="en-US" sz="1600" dirty="0" smtClean="0"/>
              <a:t>Test pattern</a:t>
            </a:r>
            <a:endParaRPr lang="en-US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37</a:t>
            </a:fld>
            <a:endParaRPr lang="de-DE" altLang="de-DE"/>
          </a:p>
        </p:txBody>
      </p:sp>
      <p:cxnSp>
        <p:nvCxnSpPr>
          <p:cNvPr id="13" name="Gerade Verbindung 12"/>
          <p:cNvCxnSpPr/>
          <p:nvPr/>
        </p:nvCxnSpPr>
        <p:spPr bwMode="auto">
          <a:xfrm>
            <a:off x="762000" y="2743200"/>
            <a:ext cx="1143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Gerade Verbindung 14"/>
          <p:cNvCxnSpPr/>
          <p:nvPr/>
        </p:nvCxnSpPr>
        <p:spPr bwMode="auto">
          <a:xfrm>
            <a:off x="1905000" y="27432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Gerade Verbindung 16"/>
          <p:cNvCxnSpPr/>
          <p:nvPr/>
        </p:nvCxnSpPr>
        <p:spPr bwMode="auto">
          <a:xfrm>
            <a:off x="1905000" y="31242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Gerade Verbindung 18"/>
          <p:cNvCxnSpPr/>
          <p:nvPr/>
        </p:nvCxnSpPr>
        <p:spPr bwMode="auto">
          <a:xfrm>
            <a:off x="2362200" y="27432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Gerade Verbindung 19"/>
          <p:cNvCxnSpPr/>
          <p:nvPr/>
        </p:nvCxnSpPr>
        <p:spPr bwMode="auto">
          <a:xfrm>
            <a:off x="2362200" y="27432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Gerade Verbindung 20"/>
          <p:cNvCxnSpPr/>
          <p:nvPr/>
        </p:nvCxnSpPr>
        <p:spPr bwMode="auto">
          <a:xfrm>
            <a:off x="2819400" y="27432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Gerade Verbindung 21"/>
          <p:cNvCxnSpPr/>
          <p:nvPr/>
        </p:nvCxnSpPr>
        <p:spPr bwMode="auto">
          <a:xfrm>
            <a:off x="2819400" y="31242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Gerade Verbindung 22"/>
          <p:cNvCxnSpPr/>
          <p:nvPr/>
        </p:nvCxnSpPr>
        <p:spPr bwMode="auto">
          <a:xfrm>
            <a:off x="3276600" y="27432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Gerade Verbindung 23"/>
          <p:cNvCxnSpPr/>
          <p:nvPr/>
        </p:nvCxnSpPr>
        <p:spPr bwMode="auto">
          <a:xfrm>
            <a:off x="3276600" y="2743200"/>
            <a:ext cx="1143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Gerade Verbindung 26"/>
          <p:cNvCxnSpPr/>
          <p:nvPr/>
        </p:nvCxnSpPr>
        <p:spPr bwMode="auto">
          <a:xfrm>
            <a:off x="1066800" y="3429000"/>
            <a:ext cx="1143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Gerade Verbindung 27"/>
          <p:cNvCxnSpPr/>
          <p:nvPr/>
        </p:nvCxnSpPr>
        <p:spPr bwMode="auto">
          <a:xfrm>
            <a:off x="2209800" y="3429000"/>
            <a:ext cx="15240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Gerade Verbindung 29"/>
          <p:cNvCxnSpPr/>
          <p:nvPr/>
        </p:nvCxnSpPr>
        <p:spPr bwMode="auto">
          <a:xfrm flipH="1">
            <a:off x="2667000" y="3429000"/>
            <a:ext cx="15240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Gerade Verbindung 38"/>
          <p:cNvCxnSpPr/>
          <p:nvPr/>
        </p:nvCxnSpPr>
        <p:spPr bwMode="auto">
          <a:xfrm>
            <a:off x="2362200" y="38100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Gerade Verbindung 40"/>
          <p:cNvCxnSpPr/>
          <p:nvPr/>
        </p:nvCxnSpPr>
        <p:spPr bwMode="auto">
          <a:xfrm>
            <a:off x="2819400" y="34290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Gerade Verbindung 41"/>
          <p:cNvCxnSpPr/>
          <p:nvPr/>
        </p:nvCxnSpPr>
        <p:spPr bwMode="auto">
          <a:xfrm>
            <a:off x="3124200" y="3429000"/>
            <a:ext cx="15240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Gerade Verbindung 42"/>
          <p:cNvCxnSpPr/>
          <p:nvPr/>
        </p:nvCxnSpPr>
        <p:spPr bwMode="auto">
          <a:xfrm>
            <a:off x="3276600" y="38100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Gerade Verbindung 43"/>
          <p:cNvCxnSpPr/>
          <p:nvPr/>
        </p:nvCxnSpPr>
        <p:spPr bwMode="auto">
          <a:xfrm flipH="1">
            <a:off x="3581400" y="3429000"/>
            <a:ext cx="15240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Gerade Verbindung 44"/>
          <p:cNvCxnSpPr/>
          <p:nvPr/>
        </p:nvCxnSpPr>
        <p:spPr bwMode="auto">
          <a:xfrm>
            <a:off x="3733800" y="3429000"/>
            <a:ext cx="1143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2" name="Gerade Verbindung 2051"/>
          <p:cNvCxnSpPr/>
          <p:nvPr/>
        </p:nvCxnSpPr>
        <p:spPr bwMode="auto">
          <a:xfrm rot="10800000">
            <a:off x="1905000" y="21336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Gerade Verbindung 48"/>
          <p:cNvCxnSpPr/>
          <p:nvPr/>
        </p:nvCxnSpPr>
        <p:spPr bwMode="auto">
          <a:xfrm rot="10800000">
            <a:off x="2819400" y="21336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Gerade Verbindung 49"/>
          <p:cNvCxnSpPr/>
          <p:nvPr/>
        </p:nvCxnSpPr>
        <p:spPr bwMode="auto">
          <a:xfrm rot="10800000">
            <a:off x="2362200" y="21336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Gerade Verbindung 50"/>
          <p:cNvCxnSpPr/>
          <p:nvPr/>
        </p:nvCxnSpPr>
        <p:spPr bwMode="auto">
          <a:xfrm rot="10800000">
            <a:off x="3276600" y="21336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Gerade Verbindung 53"/>
          <p:cNvCxnSpPr/>
          <p:nvPr/>
        </p:nvCxnSpPr>
        <p:spPr bwMode="auto">
          <a:xfrm>
            <a:off x="1905000" y="38100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Gerade Verbindung 60"/>
          <p:cNvCxnSpPr/>
          <p:nvPr/>
        </p:nvCxnSpPr>
        <p:spPr bwMode="auto">
          <a:xfrm>
            <a:off x="1676400" y="5562600"/>
            <a:ext cx="1143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Gerade Verbindung 61"/>
          <p:cNvCxnSpPr/>
          <p:nvPr/>
        </p:nvCxnSpPr>
        <p:spPr bwMode="auto">
          <a:xfrm>
            <a:off x="2819400" y="5562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Gerade Verbindung 62"/>
          <p:cNvCxnSpPr/>
          <p:nvPr/>
        </p:nvCxnSpPr>
        <p:spPr bwMode="auto">
          <a:xfrm>
            <a:off x="2819400" y="59436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Gerade Verbindung 63"/>
          <p:cNvCxnSpPr/>
          <p:nvPr/>
        </p:nvCxnSpPr>
        <p:spPr bwMode="auto">
          <a:xfrm>
            <a:off x="3276600" y="5562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Gerade Verbindung 64"/>
          <p:cNvCxnSpPr/>
          <p:nvPr/>
        </p:nvCxnSpPr>
        <p:spPr bwMode="auto">
          <a:xfrm>
            <a:off x="3276600" y="55626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Gerade Verbindung 65"/>
          <p:cNvCxnSpPr/>
          <p:nvPr/>
        </p:nvCxnSpPr>
        <p:spPr bwMode="auto">
          <a:xfrm>
            <a:off x="3733800" y="5562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Gerade Verbindung 66"/>
          <p:cNvCxnSpPr/>
          <p:nvPr/>
        </p:nvCxnSpPr>
        <p:spPr bwMode="auto">
          <a:xfrm>
            <a:off x="3733800" y="59436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Gerade Verbindung 67"/>
          <p:cNvCxnSpPr/>
          <p:nvPr/>
        </p:nvCxnSpPr>
        <p:spPr bwMode="auto">
          <a:xfrm>
            <a:off x="4191000" y="5562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Gerade Verbindung 68"/>
          <p:cNvCxnSpPr/>
          <p:nvPr/>
        </p:nvCxnSpPr>
        <p:spPr bwMode="auto">
          <a:xfrm>
            <a:off x="4191000" y="5562600"/>
            <a:ext cx="1143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56" name="Textfeld 2055"/>
          <p:cNvSpPr txBox="1"/>
          <p:nvPr/>
        </p:nvSpPr>
        <p:spPr>
          <a:xfrm>
            <a:off x="802338" y="2209800"/>
            <a:ext cx="7136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DCD </a:t>
            </a:r>
            <a:r>
              <a:rPr lang="de-DE" dirty="0" err="1" smtClean="0"/>
              <a:t>ck</a:t>
            </a:r>
            <a:endParaRPr lang="de-DE" dirty="0"/>
          </a:p>
        </p:txBody>
      </p:sp>
      <p:sp>
        <p:nvSpPr>
          <p:cNvPr id="71" name="Textfeld 70"/>
          <p:cNvSpPr txBox="1"/>
          <p:nvPr/>
        </p:nvSpPr>
        <p:spPr>
          <a:xfrm>
            <a:off x="689866" y="2819400"/>
            <a:ext cx="8579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DCD </a:t>
            </a:r>
            <a:r>
              <a:rPr lang="de-DE" dirty="0" err="1" smtClean="0"/>
              <a:t>data</a:t>
            </a:r>
            <a:endParaRPr lang="de-DE" dirty="0"/>
          </a:p>
        </p:txBody>
      </p:sp>
      <p:sp>
        <p:nvSpPr>
          <p:cNvPr id="72" name="Textfeld 71"/>
          <p:cNvSpPr txBox="1"/>
          <p:nvPr/>
        </p:nvSpPr>
        <p:spPr>
          <a:xfrm>
            <a:off x="557561" y="3657600"/>
            <a:ext cx="11144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Seen </a:t>
            </a:r>
            <a:r>
              <a:rPr lang="de-DE" dirty="0" err="1" smtClean="0"/>
              <a:t>by</a:t>
            </a:r>
            <a:r>
              <a:rPr lang="de-DE" dirty="0" smtClean="0"/>
              <a:t> DHP</a:t>
            </a:r>
            <a:endParaRPr lang="de-DE" dirty="0"/>
          </a:p>
        </p:txBody>
      </p:sp>
      <p:sp>
        <p:nvSpPr>
          <p:cNvPr id="73" name="Textfeld 72"/>
          <p:cNvSpPr txBox="1"/>
          <p:nvPr/>
        </p:nvSpPr>
        <p:spPr>
          <a:xfrm>
            <a:off x="304800" y="4876800"/>
            <a:ext cx="1454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Delayed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DHP</a:t>
            </a:r>
            <a:endParaRPr lang="de-DE" dirty="0"/>
          </a:p>
        </p:txBody>
      </p:sp>
      <p:cxnSp>
        <p:nvCxnSpPr>
          <p:cNvPr id="78" name="Gerade Verbindung 77"/>
          <p:cNvCxnSpPr/>
          <p:nvPr/>
        </p:nvCxnSpPr>
        <p:spPr bwMode="auto">
          <a:xfrm rot="10800000">
            <a:off x="1905000" y="4267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Gerade Verbindung 78"/>
          <p:cNvCxnSpPr/>
          <p:nvPr/>
        </p:nvCxnSpPr>
        <p:spPr bwMode="auto">
          <a:xfrm rot="10800000">
            <a:off x="2362200" y="4267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Gerade Verbindung 79"/>
          <p:cNvCxnSpPr/>
          <p:nvPr/>
        </p:nvCxnSpPr>
        <p:spPr bwMode="auto">
          <a:xfrm rot="10800000">
            <a:off x="2819400" y="4267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Gerade Verbindung 80"/>
          <p:cNvCxnSpPr/>
          <p:nvPr/>
        </p:nvCxnSpPr>
        <p:spPr bwMode="auto">
          <a:xfrm rot="10800000">
            <a:off x="3276600" y="42672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Gerade Verbindung 81"/>
          <p:cNvCxnSpPr/>
          <p:nvPr/>
        </p:nvCxnSpPr>
        <p:spPr bwMode="auto">
          <a:xfrm>
            <a:off x="1371600" y="4876800"/>
            <a:ext cx="1143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Gerade Verbindung 82"/>
          <p:cNvCxnSpPr/>
          <p:nvPr/>
        </p:nvCxnSpPr>
        <p:spPr bwMode="auto">
          <a:xfrm>
            <a:off x="2514600" y="4876800"/>
            <a:ext cx="15240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Gerade Verbindung 83"/>
          <p:cNvCxnSpPr/>
          <p:nvPr/>
        </p:nvCxnSpPr>
        <p:spPr bwMode="auto">
          <a:xfrm flipH="1">
            <a:off x="2971800" y="4876800"/>
            <a:ext cx="15240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Gerade Verbindung 84"/>
          <p:cNvCxnSpPr/>
          <p:nvPr/>
        </p:nvCxnSpPr>
        <p:spPr bwMode="auto">
          <a:xfrm>
            <a:off x="2667000" y="52578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Gerade Verbindung 85"/>
          <p:cNvCxnSpPr/>
          <p:nvPr/>
        </p:nvCxnSpPr>
        <p:spPr bwMode="auto">
          <a:xfrm>
            <a:off x="3124200" y="48768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Gerade Verbindung 86"/>
          <p:cNvCxnSpPr/>
          <p:nvPr/>
        </p:nvCxnSpPr>
        <p:spPr bwMode="auto">
          <a:xfrm>
            <a:off x="3429000" y="4876800"/>
            <a:ext cx="15240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Gerade Verbindung 87"/>
          <p:cNvCxnSpPr/>
          <p:nvPr/>
        </p:nvCxnSpPr>
        <p:spPr bwMode="auto">
          <a:xfrm>
            <a:off x="3581400" y="52578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Gerade Verbindung 88"/>
          <p:cNvCxnSpPr/>
          <p:nvPr/>
        </p:nvCxnSpPr>
        <p:spPr bwMode="auto">
          <a:xfrm flipH="1">
            <a:off x="3886200" y="4876800"/>
            <a:ext cx="15240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Gerade Verbindung 89"/>
          <p:cNvCxnSpPr/>
          <p:nvPr/>
        </p:nvCxnSpPr>
        <p:spPr bwMode="auto">
          <a:xfrm>
            <a:off x="4038600" y="4876800"/>
            <a:ext cx="1143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Gerade Verbindung 90"/>
          <p:cNvCxnSpPr/>
          <p:nvPr/>
        </p:nvCxnSpPr>
        <p:spPr bwMode="auto">
          <a:xfrm>
            <a:off x="2209800" y="50292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8" name="Gerade Verbindung 2057"/>
          <p:cNvCxnSpPr/>
          <p:nvPr/>
        </p:nvCxnSpPr>
        <p:spPr bwMode="auto">
          <a:xfrm>
            <a:off x="1905000" y="3124200"/>
            <a:ext cx="0" cy="838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4" name="Gerade Verbindung 93"/>
          <p:cNvCxnSpPr/>
          <p:nvPr/>
        </p:nvCxnSpPr>
        <p:spPr bwMode="auto">
          <a:xfrm>
            <a:off x="2209800" y="3429000"/>
            <a:ext cx="0" cy="1828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7" name="Textfeld 96"/>
          <p:cNvSpPr txBox="1"/>
          <p:nvPr/>
        </p:nvSpPr>
        <p:spPr>
          <a:xfrm>
            <a:off x="189387" y="5257800"/>
            <a:ext cx="16850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Synchronized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DHP</a:t>
            </a:r>
            <a:endParaRPr lang="de-DE" dirty="0"/>
          </a:p>
        </p:txBody>
      </p:sp>
      <p:sp>
        <p:nvSpPr>
          <p:cNvPr id="2061" name="Gleichschenkliges Dreieck 2060"/>
          <p:cNvSpPr/>
          <p:nvPr/>
        </p:nvSpPr>
        <p:spPr bwMode="auto">
          <a:xfrm rot="10800000">
            <a:off x="5791200" y="2133596"/>
            <a:ext cx="1066800" cy="38100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62" name="Rechteck 2061"/>
          <p:cNvSpPr/>
          <p:nvPr/>
        </p:nvSpPr>
        <p:spPr bwMode="auto">
          <a:xfrm>
            <a:off x="7239000" y="1600200"/>
            <a:ext cx="1524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064" name="Gerade Verbindung 2063"/>
          <p:cNvCxnSpPr>
            <a:stCxn id="2062" idx="2"/>
          </p:cNvCxnSpPr>
          <p:nvPr/>
        </p:nvCxnSpPr>
        <p:spPr bwMode="auto">
          <a:xfrm>
            <a:off x="7315200" y="19050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Gerade Verbindung 101"/>
          <p:cNvCxnSpPr/>
          <p:nvPr/>
        </p:nvCxnSpPr>
        <p:spPr bwMode="auto">
          <a:xfrm>
            <a:off x="7315200" y="13716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65" name="Rechteck 2064"/>
          <p:cNvSpPr/>
          <p:nvPr/>
        </p:nvSpPr>
        <p:spPr bwMode="auto">
          <a:xfrm>
            <a:off x="7162800" y="2133600"/>
            <a:ext cx="3048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067" name="Gerade Verbindung 2066"/>
          <p:cNvCxnSpPr>
            <a:stCxn id="2065" idx="1"/>
          </p:cNvCxnSpPr>
          <p:nvPr/>
        </p:nvCxnSpPr>
        <p:spPr bwMode="auto">
          <a:xfrm flipH="1">
            <a:off x="6781800" y="2286000"/>
            <a:ext cx="381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9" name="Gerade Verbindung 2068"/>
          <p:cNvCxnSpPr/>
          <p:nvPr/>
        </p:nvCxnSpPr>
        <p:spPr bwMode="auto">
          <a:xfrm>
            <a:off x="7162800" y="1371600"/>
            <a:ext cx="685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1" name="Gerade Verbindung 2070"/>
          <p:cNvCxnSpPr>
            <a:endCxn id="2061" idx="3"/>
          </p:cNvCxnSpPr>
          <p:nvPr/>
        </p:nvCxnSpPr>
        <p:spPr bwMode="auto">
          <a:xfrm>
            <a:off x="6324600" y="1752600"/>
            <a:ext cx="0" cy="38099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73" name="Ellipse 2072"/>
          <p:cNvSpPr/>
          <p:nvPr/>
        </p:nvSpPr>
        <p:spPr bwMode="auto">
          <a:xfrm>
            <a:off x="5867400" y="2971800"/>
            <a:ext cx="304800" cy="3048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14" name="Gerade Verbindung 113"/>
          <p:cNvCxnSpPr/>
          <p:nvPr/>
        </p:nvCxnSpPr>
        <p:spPr bwMode="auto">
          <a:xfrm>
            <a:off x="6019800" y="3276600"/>
            <a:ext cx="0" cy="380999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6" name="Gerade Verbindung 2075"/>
          <p:cNvCxnSpPr/>
          <p:nvPr/>
        </p:nvCxnSpPr>
        <p:spPr bwMode="auto">
          <a:xfrm>
            <a:off x="6629400" y="2286000"/>
            <a:ext cx="0" cy="685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Gerade Verbindung 35"/>
          <p:cNvCxnSpPr/>
          <p:nvPr/>
        </p:nvCxnSpPr>
        <p:spPr bwMode="auto">
          <a:xfrm>
            <a:off x="6019800" y="2819400"/>
            <a:ext cx="609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78" name="Rechteck 2077"/>
          <p:cNvSpPr/>
          <p:nvPr/>
        </p:nvSpPr>
        <p:spPr bwMode="auto">
          <a:xfrm>
            <a:off x="6096000" y="2743200"/>
            <a:ext cx="152400" cy="152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3" name="Rechteck 122"/>
          <p:cNvSpPr/>
          <p:nvPr/>
        </p:nvSpPr>
        <p:spPr bwMode="auto">
          <a:xfrm>
            <a:off x="6400800" y="2743200"/>
            <a:ext cx="152400" cy="152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30" name="Gerade Verbindung 129"/>
          <p:cNvCxnSpPr/>
          <p:nvPr/>
        </p:nvCxnSpPr>
        <p:spPr bwMode="auto">
          <a:xfrm>
            <a:off x="6019800" y="2286000"/>
            <a:ext cx="0" cy="685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" name="Gleichschenkliges Dreieck 74"/>
          <p:cNvSpPr/>
          <p:nvPr/>
        </p:nvSpPr>
        <p:spPr bwMode="auto">
          <a:xfrm rot="10800000">
            <a:off x="7924800" y="2133596"/>
            <a:ext cx="1066800" cy="38100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76" name="Gerade Verbindung 75"/>
          <p:cNvCxnSpPr>
            <a:endCxn id="75" idx="3"/>
          </p:cNvCxnSpPr>
          <p:nvPr/>
        </p:nvCxnSpPr>
        <p:spPr bwMode="auto">
          <a:xfrm>
            <a:off x="8458200" y="1752600"/>
            <a:ext cx="0" cy="38099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Gerade Verbindung 76"/>
          <p:cNvCxnSpPr/>
          <p:nvPr/>
        </p:nvCxnSpPr>
        <p:spPr bwMode="auto">
          <a:xfrm>
            <a:off x="8763000" y="2286000"/>
            <a:ext cx="0" cy="685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" name="Gerade Verbindung 91"/>
          <p:cNvCxnSpPr/>
          <p:nvPr/>
        </p:nvCxnSpPr>
        <p:spPr bwMode="auto">
          <a:xfrm>
            <a:off x="8153400" y="2819400"/>
            <a:ext cx="609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3" name="Rechteck 92"/>
          <p:cNvSpPr/>
          <p:nvPr/>
        </p:nvSpPr>
        <p:spPr bwMode="auto">
          <a:xfrm>
            <a:off x="8229600" y="2743200"/>
            <a:ext cx="152400" cy="152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5" name="Rechteck 94"/>
          <p:cNvSpPr/>
          <p:nvPr/>
        </p:nvSpPr>
        <p:spPr bwMode="auto">
          <a:xfrm>
            <a:off x="8534400" y="2743200"/>
            <a:ext cx="152400" cy="152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96" name="Gerade Verbindung 95"/>
          <p:cNvCxnSpPr/>
          <p:nvPr/>
        </p:nvCxnSpPr>
        <p:spPr bwMode="auto">
          <a:xfrm>
            <a:off x="8153400" y="2286000"/>
            <a:ext cx="0" cy="685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Gerade Verbindung 5"/>
          <p:cNvCxnSpPr/>
          <p:nvPr/>
        </p:nvCxnSpPr>
        <p:spPr bwMode="auto">
          <a:xfrm>
            <a:off x="8458200" y="28194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8" name="Ellipse 97"/>
          <p:cNvSpPr/>
          <p:nvPr/>
        </p:nvSpPr>
        <p:spPr bwMode="auto">
          <a:xfrm>
            <a:off x="8305800" y="3124200"/>
            <a:ext cx="304800" cy="3048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131" name="Gruppieren 130"/>
          <p:cNvGrpSpPr/>
          <p:nvPr/>
        </p:nvGrpSpPr>
        <p:grpSpPr>
          <a:xfrm>
            <a:off x="5867400" y="3505200"/>
            <a:ext cx="304800" cy="1524000"/>
            <a:chOff x="6400800" y="3581400"/>
            <a:chExt cx="304800" cy="1524000"/>
          </a:xfrm>
        </p:grpSpPr>
        <p:cxnSp>
          <p:nvCxnSpPr>
            <p:cNvPr id="132" name="Gerade Verbindung 131"/>
            <p:cNvCxnSpPr/>
            <p:nvPr/>
          </p:nvCxnSpPr>
          <p:spPr bwMode="auto">
            <a:xfrm>
              <a:off x="6553200" y="35814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33" name="Gruppieren 132"/>
            <p:cNvGrpSpPr/>
            <p:nvPr/>
          </p:nvGrpSpPr>
          <p:grpSpPr>
            <a:xfrm>
              <a:off x="6400800" y="3733800"/>
              <a:ext cx="304800" cy="609600"/>
              <a:chOff x="6400800" y="3733800"/>
              <a:chExt cx="304800" cy="609600"/>
            </a:xfrm>
          </p:grpSpPr>
          <p:cxnSp>
            <p:nvCxnSpPr>
              <p:cNvPr id="146" name="Gerade Verbindung 145"/>
              <p:cNvCxnSpPr/>
              <p:nvPr/>
            </p:nvCxnSpPr>
            <p:spPr bwMode="auto">
              <a:xfrm flipH="1">
                <a:off x="6400800" y="3733800"/>
                <a:ext cx="1524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7" name="Gerade Verbindung 146"/>
              <p:cNvCxnSpPr/>
              <p:nvPr/>
            </p:nvCxnSpPr>
            <p:spPr bwMode="auto">
              <a:xfrm>
                <a:off x="6400800" y="3733800"/>
                <a:ext cx="0" cy="1524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8" name="Gerade Verbindung 147"/>
              <p:cNvCxnSpPr/>
              <p:nvPr/>
            </p:nvCxnSpPr>
            <p:spPr bwMode="auto">
              <a:xfrm flipH="1">
                <a:off x="6400800" y="3886200"/>
                <a:ext cx="3048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9" name="Gerade Verbindung 148"/>
              <p:cNvCxnSpPr/>
              <p:nvPr/>
            </p:nvCxnSpPr>
            <p:spPr bwMode="auto">
              <a:xfrm>
                <a:off x="6705600" y="3886200"/>
                <a:ext cx="0" cy="1524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0" name="Gerade Verbindung 149"/>
              <p:cNvCxnSpPr/>
              <p:nvPr/>
            </p:nvCxnSpPr>
            <p:spPr bwMode="auto">
              <a:xfrm flipH="1">
                <a:off x="6553200" y="4038600"/>
                <a:ext cx="1524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1" name="Gerade Verbindung 150"/>
              <p:cNvCxnSpPr/>
              <p:nvPr/>
            </p:nvCxnSpPr>
            <p:spPr bwMode="auto">
              <a:xfrm flipH="1">
                <a:off x="6400800" y="4038600"/>
                <a:ext cx="1524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2" name="Gerade Verbindung 151"/>
              <p:cNvCxnSpPr/>
              <p:nvPr/>
            </p:nvCxnSpPr>
            <p:spPr bwMode="auto">
              <a:xfrm>
                <a:off x="6400800" y="4038600"/>
                <a:ext cx="0" cy="1524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3" name="Gerade Verbindung 152"/>
              <p:cNvCxnSpPr/>
              <p:nvPr/>
            </p:nvCxnSpPr>
            <p:spPr bwMode="auto">
              <a:xfrm flipH="1">
                <a:off x="6400800" y="4191000"/>
                <a:ext cx="3048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4" name="Gerade Verbindung 153"/>
              <p:cNvCxnSpPr/>
              <p:nvPr/>
            </p:nvCxnSpPr>
            <p:spPr bwMode="auto">
              <a:xfrm>
                <a:off x="6705600" y="4191000"/>
                <a:ext cx="0" cy="1524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5" name="Gerade Verbindung 154"/>
              <p:cNvCxnSpPr/>
              <p:nvPr/>
            </p:nvCxnSpPr>
            <p:spPr bwMode="auto">
              <a:xfrm flipH="1">
                <a:off x="6553200" y="4343400"/>
                <a:ext cx="1524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34" name="Gruppieren 133"/>
            <p:cNvGrpSpPr/>
            <p:nvPr/>
          </p:nvGrpSpPr>
          <p:grpSpPr>
            <a:xfrm>
              <a:off x="6400800" y="4343400"/>
              <a:ext cx="304800" cy="609600"/>
              <a:chOff x="6400800" y="3733800"/>
              <a:chExt cx="304800" cy="609600"/>
            </a:xfrm>
          </p:grpSpPr>
          <p:cxnSp>
            <p:nvCxnSpPr>
              <p:cNvPr id="136" name="Gerade Verbindung 135"/>
              <p:cNvCxnSpPr/>
              <p:nvPr/>
            </p:nvCxnSpPr>
            <p:spPr bwMode="auto">
              <a:xfrm flipH="1">
                <a:off x="6400800" y="3733800"/>
                <a:ext cx="1524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7" name="Gerade Verbindung 136"/>
              <p:cNvCxnSpPr/>
              <p:nvPr/>
            </p:nvCxnSpPr>
            <p:spPr bwMode="auto">
              <a:xfrm>
                <a:off x="6400800" y="3733800"/>
                <a:ext cx="0" cy="1524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8" name="Gerade Verbindung 137"/>
              <p:cNvCxnSpPr/>
              <p:nvPr/>
            </p:nvCxnSpPr>
            <p:spPr bwMode="auto">
              <a:xfrm flipH="1">
                <a:off x="6400800" y="3886200"/>
                <a:ext cx="3048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9" name="Gerade Verbindung 138"/>
              <p:cNvCxnSpPr/>
              <p:nvPr/>
            </p:nvCxnSpPr>
            <p:spPr bwMode="auto">
              <a:xfrm>
                <a:off x="6705600" y="3886200"/>
                <a:ext cx="0" cy="1524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0" name="Gerade Verbindung 139"/>
              <p:cNvCxnSpPr/>
              <p:nvPr/>
            </p:nvCxnSpPr>
            <p:spPr bwMode="auto">
              <a:xfrm flipH="1">
                <a:off x="6553200" y="4038600"/>
                <a:ext cx="1524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1" name="Gerade Verbindung 140"/>
              <p:cNvCxnSpPr/>
              <p:nvPr/>
            </p:nvCxnSpPr>
            <p:spPr bwMode="auto">
              <a:xfrm flipH="1">
                <a:off x="6400800" y="4038600"/>
                <a:ext cx="1524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2" name="Gerade Verbindung 141"/>
              <p:cNvCxnSpPr/>
              <p:nvPr/>
            </p:nvCxnSpPr>
            <p:spPr bwMode="auto">
              <a:xfrm>
                <a:off x="6400800" y="4038600"/>
                <a:ext cx="0" cy="1524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3" name="Gerade Verbindung 142"/>
              <p:cNvCxnSpPr/>
              <p:nvPr/>
            </p:nvCxnSpPr>
            <p:spPr bwMode="auto">
              <a:xfrm flipH="1">
                <a:off x="6400800" y="4191000"/>
                <a:ext cx="3048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4" name="Gerade Verbindung 143"/>
              <p:cNvCxnSpPr/>
              <p:nvPr/>
            </p:nvCxnSpPr>
            <p:spPr bwMode="auto">
              <a:xfrm>
                <a:off x="6705600" y="4191000"/>
                <a:ext cx="0" cy="1524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5" name="Gerade Verbindung 144"/>
              <p:cNvCxnSpPr/>
              <p:nvPr/>
            </p:nvCxnSpPr>
            <p:spPr bwMode="auto">
              <a:xfrm flipH="1">
                <a:off x="6553200" y="4343400"/>
                <a:ext cx="1524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135" name="Gerade Verbindung 134"/>
            <p:cNvCxnSpPr/>
            <p:nvPr/>
          </p:nvCxnSpPr>
          <p:spPr bwMode="auto">
            <a:xfrm>
              <a:off x="6553200" y="49530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56" name="Gleichschenkliges Dreieck 155"/>
          <p:cNvSpPr/>
          <p:nvPr/>
        </p:nvSpPr>
        <p:spPr bwMode="auto">
          <a:xfrm rot="10800000">
            <a:off x="5791200" y="5029200"/>
            <a:ext cx="1066800" cy="381003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048" name="Gerade Verbindung 2047"/>
          <p:cNvCxnSpPr/>
          <p:nvPr/>
        </p:nvCxnSpPr>
        <p:spPr bwMode="auto">
          <a:xfrm flipV="1">
            <a:off x="6629400" y="46482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1" name="Gerade Verbindung 2050"/>
          <p:cNvCxnSpPr/>
          <p:nvPr/>
        </p:nvCxnSpPr>
        <p:spPr bwMode="auto">
          <a:xfrm>
            <a:off x="6629400" y="4648200"/>
            <a:ext cx="1828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5" name="Gerade Verbindung 2054"/>
          <p:cNvCxnSpPr>
            <a:stCxn id="98" idx="4"/>
          </p:cNvCxnSpPr>
          <p:nvPr/>
        </p:nvCxnSpPr>
        <p:spPr bwMode="auto">
          <a:xfrm>
            <a:off x="8458200" y="3429000"/>
            <a:ext cx="0" cy="1219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59" name="Rechteck 2058"/>
          <p:cNvSpPr/>
          <p:nvPr/>
        </p:nvSpPr>
        <p:spPr bwMode="auto">
          <a:xfrm>
            <a:off x="5105400" y="1066800"/>
            <a:ext cx="1447800" cy="685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DCD digital block</a:t>
            </a:r>
          </a:p>
        </p:txBody>
      </p:sp>
      <p:cxnSp>
        <p:nvCxnSpPr>
          <p:cNvPr id="2063" name="Gerade Verbindung 2062"/>
          <p:cNvCxnSpPr/>
          <p:nvPr/>
        </p:nvCxnSpPr>
        <p:spPr bwMode="auto">
          <a:xfrm flipH="1">
            <a:off x="8305800" y="17526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66" name="Textfeld 2065"/>
          <p:cNvSpPr txBox="1"/>
          <p:nvPr/>
        </p:nvSpPr>
        <p:spPr>
          <a:xfrm>
            <a:off x="7239000" y="1066800"/>
            <a:ext cx="5084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VDD</a:t>
            </a:r>
            <a:endParaRPr lang="de-DE" dirty="0"/>
          </a:p>
        </p:txBody>
      </p:sp>
      <p:sp>
        <p:nvSpPr>
          <p:cNvPr id="163" name="Gleichschenkliges Dreieck 162"/>
          <p:cNvSpPr/>
          <p:nvPr/>
        </p:nvSpPr>
        <p:spPr bwMode="auto">
          <a:xfrm rot="10800000">
            <a:off x="6172200" y="5562600"/>
            <a:ext cx="304800" cy="228600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070" name="Gerade Verbindung 2069"/>
          <p:cNvCxnSpPr>
            <a:stCxn id="156" idx="0"/>
            <a:endCxn id="163" idx="3"/>
          </p:cNvCxnSpPr>
          <p:nvPr/>
        </p:nvCxnSpPr>
        <p:spPr bwMode="auto">
          <a:xfrm>
            <a:off x="6324600" y="5410203"/>
            <a:ext cx="0" cy="15239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7" name="Gleichschenkliges Dreieck 166"/>
          <p:cNvSpPr/>
          <p:nvPr/>
        </p:nvSpPr>
        <p:spPr bwMode="auto">
          <a:xfrm rot="10800000">
            <a:off x="6172200" y="5943600"/>
            <a:ext cx="304800" cy="228600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68" name="Gerade Verbindung 167"/>
          <p:cNvCxnSpPr/>
          <p:nvPr/>
        </p:nvCxnSpPr>
        <p:spPr bwMode="auto">
          <a:xfrm>
            <a:off x="6324600" y="5791200"/>
            <a:ext cx="0" cy="15239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9" name="Gleichschenkliges Dreieck 168"/>
          <p:cNvSpPr/>
          <p:nvPr/>
        </p:nvSpPr>
        <p:spPr bwMode="auto">
          <a:xfrm rot="10800000">
            <a:off x="6172200" y="6324600"/>
            <a:ext cx="304800" cy="228600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70" name="Gerade Verbindung 169"/>
          <p:cNvCxnSpPr/>
          <p:nvPr/>
        </p:nvCxnSpPr>
        <p:spPr bwMode="auto">
          <a:xfrm>
            <a:off x="6324600" y="6172200"/>
            <a:ext cx="0" cy="15239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7" name="Gerade Verbindung mit Pfeil 2076"/>
          <p:cNvCxnSpPr/>
          <p:nvPr/>
        </p:nvCxnSpPr>
        <p:spPr bwMode="auto">
          <a:xfrm>
            <a:off x="2590800" y="1524000"/>
            <a:ext cx="0" cy="12192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79" name="Textfeld 2078"/>
          <p:cNvSpPr txBox="1"/>
          <p:nvPr/>
        </p:nvSpPr>
        <p:spPr>
          <a:xfrm>
            <a:off x="2590800" y="1524000"/>
            <a:ext cx="10518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Channel 191</a:t>
            </a:r>
            <a:endParaRPr lang="de-DE" dirty="0"/>
          </a:p>
        </p:txBody>
      </p:sp>
      <p:sp>
        <p:nvSpPr>
          <p:cNvPr id="174" name="Textfeld 173"/>
          <p:cNvSpPr txBox="1"/>
          <p:nvPr/>
        </p:nvSpPr>
        <p:spPr>
          <a:xfrm>
            <a:off x="838200" y="4343400"/>
            <a:ext cx="7136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DCD </a:t>
            </a:r>
            <a:r>
              <a:rPr lang="de-DE" dirty="0" err="1" smtClean="0"/>
              <a:t>ck</a:t>
            </a:r>
            <a:endParaRPr lang="de-DE" dirty="0"/>
          </a:p>
        </p:txBody>
      </p:sp>
      <p:sp>
        <p:nvSpPr>
          <p:cNvPr id="32" name="Textfeld 31"/>
          <p:cNvSpPr txBox="1"/>
          <p:nvPr/>
        </p:nvSpPr>
        <p:spPr>
          <a:xfrm>
            <a:off x="6584780" y="1524000"/>
            <a:ext cx="8835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Bias block</a:t>
            </a:r>
            <a:endParaRPr lang="de-DE" dirty="0"/>
          </a:p>
        </p:txBody>
      </p:sp>
      <p:sp>
        <p:nvSpPr>
          <p:cNvPr id="33" name="Rechteck 32"/>
          <p:cNvSpPr/>
          <p:nvPr/>
        </p:nvSpPr>
        <p:spPr bwMode="auto">
          <a:xfrm>
            <a:off x="5029200" y="914400"/>
            <a:ext cx="3962400" cy="2514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8458200" y="914400"/>
            <a:ext cx="516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DCD</a:t>
            </a:r>
            <a:endParaRPr lang="de-DE" dirty="0"/>
          </a:p>
        </p:txBody>
      </p:sp>
      <p:sp>
        <p:nvSpPr>
          <p:cNvPr id="35" name="Rechteck 34"/>
          <p:cNvSpPr/>
          <p:nvPr/>
        </p:nvSpPr>
        <p:spPr bwMode="auto">
          <a:xfrm>
            <a:off x="5486400" y="4953000"/>
            <a:ext cx="1828800" cy="1752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9" name="Textfeld 178"/>
          <p:cNvSpPr txBox="1"/>
          <p:nvPr/>
        </p:nvSpPr>
        <p:spPr>
          <a:xfrm>
            <a:off x="7319207" y="4953000"/>
            <a:ext cx="5084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DHP</a:t>
            </a:r>
            <a:endParaRPr lang="de-DE" dirty="0"/>
          </a:p>
        </p:txBody>
      </p:sp>
      <p:cxnSp>
        <p:nvCxnSpPr>
          <p:cNvPr id="180" name="Gerade Verbindung 179"/>
          <p:cNvCxnSpPr/>
          <p:nvPr/>
        </p:nvCxnSpPr>
        <p:spPr bwMode="auto">
          <a:xfrm>
            <a:off x="2667000" y="4876800"/>
            <a:ext cx="15240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Gerade Verbindung 180"/>
          <p:cNvCxnSpPr/>
          <p:nvPr/>
        </p:nvCxnSpPr>
        <p:spPr bwMode="auto">
          <a:xfrm>
            <a:off x="3581400" y="4876800"/>
            <a:ext cx="15240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Gerade Verbindung mit Pfeil 37"/>
          <p:cNvCxnSpPr/>
          <p:nvPr/>
        </p:nvCxnSpPr>
        <p:spPr bwMode="auto">
          <a:xfrm flipH="1">
            <a:off x="3657600" y="4419600"/>
            <a:ext cx="304800" cy="4572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Textfeld 39"/>
          <p:cNvSpPr txBox="1"/>
          <p:nvPr/>
        </p:nvSpPr>
        <p:spPr>
          <a:xfrm>
            <a:off x="3962400" y="4191000"/>
            <a:ext cx="8931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Duty</a:t>
            </a:r>
            <a:r>
              <a:rPr lang="de-DE" dirty="0" smtClean="0"/>
              <a:t> </a:t>
            </a:r>
            <a:r>
              <a:rPr lang="de-DE" dirty="0" err="1" smtClean="0"/>
              <a:t>cycle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831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 smtClean="0"/>
              <a:t>DCD </a:t>
            </a:r>
            <a:r>
              <a:rPr lang="en-US" sz="2000" dirty="0" smtClean="0"/>
              <a:t>Measurements</a:t>
            </a:r>
            <a:endParaRPr lang="en-US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984250"/>
          </a:xfrm>
        </p:spPr>
        <p:txBody>
          <a:bodyPr/>
          <a:lstStyle/>
          <a:p>
            <a:r>
              <a:rPr lang="en-US" sz="1600" dirty="0" smtClean="0"/>
              <a:t>Digital communication works for ~ 99.5% channels</a:t>
            </a:r>
          </a:p>
          <a:p>
            <a:r>
              <a:rPr lang="en-US" sz="1600" dirty="0" smtClean="0"/>
              <a:t>Can be improved (next submissions) by slight resizing of bias currents, delay elements in DHP and DCD</a:t>
            </a:r>
          </a:p>
          <a:p>
            <a:r>
              <a:rPr lang="en-US" sz="1600" dirty="0" smtClean="0"/>
              <a:t>RLC models of DEPFET needed</a:t>
            </a:r>
            <a:endParaRPr lang="en-US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38</a:t>
            </a:fld>
            <a:endParaRPr lang="de-DE" altLang="de-DE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293795"/>
              </p:ext>
            </p:extLst>
          </p:nvPr>
        </p:nvGraphicFramePr>
        <p:xfrm>
          <a:off x="609600" y="2286000"/>
          <a:ext cx="3810000" cy="208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250"/>
                <a:gridCol w="476250"/>
                <a:gridCol w="476250"/>
                <a:gridCol w="476250"/>
                <a:gridCol w="476250"/>
                <a:gridCol w="476250"/>
                <a:gridCol w="476250"/>
                <a:gridCol w="476250"/>
              </a:tblGrid>
              <a:tr h="228600">
                <a:tc>
                  <a:txBody>
                    <a:bodyPr/>
                    <a:lstStyle/>
                    <a:p>
                      <a:r>
                        <a:rPr lang="de-DE" sz="1100" dirty="0" err="1" smtClean="0"/>
                        <a:t>bit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29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30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31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2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3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</a:tr>
              <a:tr h="231775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7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</a:tr>
              <a:tr h="231775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6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</a:tr>
              <a:tr h="231775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5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</a:tr>
              <a:tr h="231775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4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</a:tr>
              <a:tr h="231775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3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</a:tr>
              <a:tr h="231775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2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</a:tr>
              <a:tr h="231775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</a:tr>
              <a:tr h="231775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0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1</a:t>
                      </a:r>
                      <a:endParaRPr lang="de-DE" sz="1100" dirty="0"/>
                    </a:p>
                  </a:txBody>
                  <a:tcPr marL="57150" marR="57150" marT="28575" marB="28575"/>
                </a:tc>
              </a:tr>
            </a:tbl>
          </a:graphicData>
        </a:graphic>
      </p:graphicFrame>
      <p:cxnSp>
        <p:nvCxnSpPr>
          <p:cNvPr id="99" name="Gerade Verbindung 98"/>
          <p:cNvCxnSpPr/>
          <p:nvPr/>
        </p:nvCxnSpPr>
        <p:spPr bwMode="auto">
          <a:xfrm>
            <a:off x="6096000" y="2133600"/>
            <a:ext cx="381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1" name="Gerade Verbindung 100"/>
          <p:cNvCxnSpPr/>
          <p:nvPr/>
        </p:nvCxnSpPr>
        <p:spPr bwMode="auto">
          <a:xfrm flipH="1">
            <a:off x="6629400" y="1752600"/>
            <a:ext cx="15240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2" name="Gerade Verbindung 151"/>
          <p:cNvCxnSpPr/>
          <p:nvPr/>
        </p:nvCxnSpPr>
        <p:spPr bwMode="auto">
          <a:xfrm>
            <a:off x="6781800" y="1752600"/>
            <a:ext cx="381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5" name="Gerade Verbindung 154"/>
          <p:cNvCxnSpPr/>
          <p:nvPr/>
        </p:nvCxnSpPr>
        <p:spPr bwMode="auto">
          <a:xfrm>
            <a:off x="7162800" y="1752600"/>
            <a:ext cx="15240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6" name="Gerade Verbindung 155"/>
          <p:cNvCxnSpPr/>
          <p:nvPr/>
        </p:nvCxnSpPr>
        <p:spPr bwMode="auto">
          <a:xfrm>
            <a:off x="7315200" y="2133600"/>
            <a:ext cx="1066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9" name="Gerade Verbindung 118"/>
          <p:cNvCxnSpPr/>
          <p:nvPr/>
        </p:nvCxnSpPr>
        <p:spPr bwMode="auto">
          <a:xfrm>
            <a:off x="6096000" y="1371600"/>
            <a:ext cx="0" cy="2057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1" name="Gerade Verbindung 160"/>
          <p:cNvCxnSpPr/>
          <p:nvPr/>
        </p:nvCxnSpPr>
        <p:spPr bwMode="auto">
          <a:xfrm>
            <a:off x="6629400" y="1371600"/>
            <a:ext cx="0" cy="2057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2" name="Gerade Verbindung 161"/>
          <p:cNvCxnSpPr/>
          <p:nvPr/>
        </p:nvCxnSpPr>
        <p:spPr bwMode="auto">
          <a:xfrm>
            <a:off x="7162800" y="1371600"/>
            <a:ext cx="0" cy="2057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" name="Gerade Verbindung 163"/>
          <p:cNvCxnSpPr/>
          <p:nvPr/>
        </p:nvCxnSpPr>
        <p:spPr bwMode="auto">
          <a:xfrm>
            <a:off x="7696200" y="1371600"/>
            <a:ext cx="0" cy="2057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8" name="Gerade Verbindung 167"/>
          <p:cNvCxnSpPr/>
          <p:nvPr/>
        </p:nvCxnSpPr>
        <p:spPr bwMode="auto">
          <a:xfrm>
            <a:off x="5715000" y="2133600"/>
            <a:ext cx="914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Gerade Verbindung 169"/>
          <p:cNvCxnSpPr/>
          <p:nvPr/>
        </p:nvCxnSpPr>
        <p:spPr bwMode="auto">
          <a:xfrm>
            <a:off x="8229600" y="1371600"/>
            <a:ext cx="0" cy="2057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3" name="Gerade Verbindung 172"/>
          <p:cNvCxnSpPr/>
          <p:nvPr/>
        </p:nvCxnSpPr>
        <p:spPr bwMode="auto">
          <a:xfrm>
            <a:off x="5562600" y="1371600"/>
            <a:ext cx="0" cy="2057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Gerade Verbindung 175"/>
          <p:cNvCxnSpPr/>
          <p:nvPr/>
        </p:nvCxnSpPr>
        <p:spPr bwMode="auto">
          <a:xfrm>
            <a:off x="6096000" y="2286000"/>
            <a:ext cx="15240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8" name="Gerade Verbindung 177"/>
          <p:cNvCxnSpPr/>
          <p:nvPr/>
        </p:nvCxnSpPr>
        <p:spPr bwMode="auto">
          <a:xfrm flipH="1">
            <a:off x="7696200" y="2286000"/>
            <a:ext cx="15240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Gerade Verbindung 178"/>
          <p:cNvCxnSpPr/>
          <p:nvPr/>
        </p:nvCxnSpPr>
        <p:spPr bwMode="auto">
          <a:xfrm>
            <a:off x="7848600" y="2286000"/>
            <a:ext cx="1066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Gerade Verbindung 179"/>
          <p:cNvCxnSpPr/>
          <p:nvPr/>
        </p:nvCxnSpPr>
        <p:spPr bwMode="auto">
          <a:xfrm>
            <a:off x="5029200" y="2286000"/>
            <a:ext cx="1066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" name="Textfeld 123"/>
          <p:cNvSpPr txBox="1"/>
          <p:nvPr/>
        </p:nvSpPr>
        <p:spPr>
          <a:xfrm>
            <a:off x="5562600" y="3352800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127</a:t>
            </a:r>
            <a:endParaRPr lang="de-DE" dirty="0"/>
          </a:p>
        </p:txBody>
      </p:sp>
      <p:sp>
        <p:nvSpPr>
          <p:cNvPr id="192" name="Textfeld 191"/>
          <p:cNvSpPr txBox="1"/>
          <p:nvPr/>
        </p:nvSpPr>
        <p:spPr>
          <a:xfrm>
            <a:off x="6257159" y="33528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0</a:t>
            </a:r>
            <a:endParaRPr lang="de-DE" dirty="0"/>
          </a:p>
        </p:txBody>
      </p:sp>
      <p:sp>
        <p:nvSpPr>
          <p:cNvPr id="193" name="Textfeld 192"/>
          <p:cNvSpPr txBox="1"/>
          <p:nvPr/>
        </p:nvSpPr>
        <p:spPr>
          <a:xfrm>
            <a:off x="6671193" y="3352800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-127</a:t>
            </a:r>
            <a:endParaRPr lang="de-DE" dirty="0"/>
          </a:p>
        </p:txBody>
      </p:sp>
      <p:cxnSp>
        <p:nvCxnSpPr>
          <p:cNvPr id="194" name="Gerade Verbindung 193"/>
          <p:cNvCxnSpPr/>
          <p:nvPr/>
        </p:nvCxnSpPr>
        <p:spPr bwMode="auto">
          <a:xfrm>
            <a:off x="6096000" y="4495800"/>
            <a:ext cx="381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Gerade Verbindung 194"/>
          <p:cNvCxnSpPr/>
          <p:nvPr/>
        </p:nvCxnSpPr>
        <p:spPr bwMode="auto">
          <a:xfrm flipH="1">
            <a:off x="6629400" y="4114800"/>
            <a:ext cx="53340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7" name="Gerade Verbindung 196"/>
          <p:cNvCxnSpPr/>
          <p:nvPr/>
        </p:nvCxnSpPr>
        <p:spPr bwMode="auto">
          <a:xfrm>
            <a:off x="7162800" y="4114800"/>
            <a:ext cx="53340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8" name="Gerade Verbindung 197"/>
          <p:cNvCxnSpPr/>
          <p:nvPr/>
        </p:nvCxnSpPr>
        <p:spPr bwMode="auto">
          <a:xfrm>
            <a:off x="7696200" y="4495800"/>
            <a:ext cx="533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9" name="Gerade Verbindung 198"/>
          <p:cNvCxnSpPr/>
          <p:nvPr/>
        </p:nvCxnSpPr>
        <p:spPr bwMode="auto">
          <a:xfrm>
            <a:off x="6096000" y="3733800"/>
            <a:ext cx="0" cy="2057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0" name="Gerade Verbindung 199"/>
          <p:cNvCxnSpPr/>
          <p:nvPr/>
        </p:nvCxnSpPr>
        <p:spPr bwMode="auto">
          <a:xfrm>
            <a:off x="6629400" y="3733800"/>
            <a:ext cx="0" cy="2057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1" name="Gerade Verbindung 200"/>
          <p:cNvCxnSpPr/>
          <p:nvPr/>
        </p:nvCxnSpPr>
        <p:spPr bwMode="auto">
          <a:xfrm>
            <a:off x="7162800" y="3733800"/>
            <a:ext cx="0" cy="2057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2" name="Gerade Verbindung 201"/>
          <p:cNvCxnSpPr/>
          <p:nvPr/>
        </p:nvCxnSpPr>
        <p:spPr bwMode="auto">
          <a:xfrm>
            <a:off x="7696200" y="3733800"/>
            <a:ext cx="0" cy="2057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3" name="Gerade Verbindung 202"/>
          <p:cNvCxnSpPr/>
          <p:nvPr/>
        </p:nvCxnSpPr>
        <p:spPr bwMode="auto">
          <a:xfrm>
            <a:off x="5562600" y="4495800"/>
            <a:ext cx="1066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4" name="Gerade Verbindung 203"/>
          <p:cNvCxnSpPr/>
          <p:nvPr/>
        </p:nvCxnSpPr>
        <p:spPr bwMode="auto">
          <a:xfrm>
            <a:off x="8229600" y="3733800"/>
            <a:ext cx="0" cy="2057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" name="Gerade Verbindung 204"/>
          <p:cNvCxnSpPr/>
          <p:nvPr/>
        </p:nvCxnSpPr>
        <p:spPr bwMode="auto">
          <a:xfrm>
            <a:off x="5562600" y="3733800"/>
            <a:ext cx="0" cy="2057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Gerade Verbindung 205"/>
          <p:cNvCxnSpPr/>
          <p:nvPr/>
        </p:nvCxnSpPr>
        <p:spPr bwMode="auto">
          <a:xfrm>
            <a:off x="6096000" y="4648200"/>
            <a:ext cx="53340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Gerade Verbindung 206"/>
          <p:cNvCxnSpPr/>
          <p:nvPr/>
        </p:nvCxnSpPr>
        <p:spPr bwMode="auto">
          <a:xfrm>
            <a:off x="6629400" y="5029200"/>
            <a:ext cx="1066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9" name="Gerade Verbindung 208"/>
          <p:cNvCxnSpPr/>
          <p:nvPr/>
        </p:nvCxnSpPr>
        <p:spPr bwMode="auto">
          <a:xfrm>
            <a:off x="8229600" y="4648200"/>
            <a:ext cx="685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0" name="Gerade Verbindung 209"/>
          <p:cNvCxnSpPr/>
          <p:nvPr/>
        </p:nvCxnSpPr>
        <p:spPr bwMode="auto">
          <a:xfrm>
            <a:off x="5029200" y="4648200"/>
            <a:ext cx="1066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1" name="Textfeld 220"/>
          <p:cNvSpPr txBox="1"/>
          <p:nvPr/>
        </p:nvSpPr>
        <p:spPr>
          <a:xfrm>
            <a:off x="5562600" y="5257800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127</a:t>
            </a:r>
            <a:endParaRPr lang="de-DE" dirty="0"/>
          </a:p>
        </p:txBody>
      </p:sp>
      <p:sp>
        <p:nvSpPr>
          <p:cNvPr id="222" name="Textfeld 221"/>
          <p:cNvSpPr txBox="1"/>
          <p:nvPr/>
        </p:nvSpPr>
        <p:spPr>
          <a:xfrm>
            <a:off x="6257159" y="52578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0</a:t>
            </a:r>
            <a:endParaRPr lang="de-DE" dirty="0"/>
          </a:p>
        </p:txBody>
      </p:sp>
      <p:sp>
        <p:nvSpPr>
          <p:cNvPr id="223" name="Textfeld 222"/>
          <p:cNvSpPr txBox="1"/>
          <p:nvPr/>
        </p:nvSpPr>
        <p:spPr>
          <a:xfrm>
            <a:off x="6671193" y="5257800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-127</a:t>
            </a:r>
            <a:endParaRPr lang="de-DE" dirty="0"/>
          </a:p>
        </p:txBody>
      </p:sp>
      <p:sp>
        <p:nvSpPr>
          <p:cNvPr id="224" name="Textfeld 223"/>
          <p:cNvSpPr txBox="1"/>
          <p:nvPr/>
        </p:nvSpPr>
        <p:spPr>
          <a:xfrm>
            <a:off x="7391400" y="52578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0</a:t>
            </a:r>
            <a:endParaRPr lang="de-DE" dirty="0"/>
          </a:p>
        </p:txBody>
      </p:sp>
      <p:sp>
        <p:nvSpPr>
          <p:cNvPr id="225" name="Textfeld 224"/>
          <p:cNvSpPr txBox="1"/>
          <p:nvPr/>
        </p:nvSpPr>
        <p:spPr>
          <a:xfrm>
            <a:off x="7772400" y="5257800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127</a:t>
            </a:r>
            <a:endParaRPr lang="de-DE" dirty="0"/>
          </a:p>
        </p:txBody>
      </p:sp>
      <p:sp>
        <p:nvSpPr>
          <p:cNvPr id="226" name="Textfeld 225"/>
          <p:cNvSpPr txBox="1"/>
          <p:nvPr/>
        </p:nvSpPr>
        <p:spPr>
          <a:xfrm>
            <a:off x="7315200" y="33528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0</a:t>
            </a:r>
            <a:endParaRPr lang="de-DE" dirty="0"/>
          </a:p>
        </p:txBody>
      </p:sp>
      <p:sp>
        <p:nvSpPr>
          <p:cNvPr id="227" name="Textfeld 226"/>
          <p:cNvSpPr txBox="1"/>
          <p:nvPr/>
        </p:nvSpPr>
        <p:spPr>
          <a:xfrm>
            <a:off x="7696200" y="3352800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127</a:t>
            </a:r>
            <a:endParaRPr lang="de-DE" dirty="0"/>
          </a:p>
        </p:txBody>
      </p:sp>
      <p:cxnSp>
        <p:nvCxnSpPr>
          <p:cNvPr id="258" name="Gerade Verbindung 257"/>
          <p:cNvCxnSpPr/>
          <p:nvPr/>
        </p:nvCxnSpPr>
        <p:spPr bwMode="auto">
          <a:xfrm flipH="1">
            <a:off x="7696200" y="4648200"/>
            <a:ext cx="53340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" name="Gerade Verbindung 255"/>
          <p:cNvCxnSpPr/>
          <p:nvPr/>
        </p:nvCxnSpPr>
        <p:spPr bwMode="auto">
          <a:xfrm>
            <a:off x="5486400" y="4343400"/>
            <a:ext cx="3200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5" name="Gerade Verbindung 264"/>
          <p:cNvCxnSpPr/>
          <p:nvPr/>
        </p:nvCxnSpPr>
        <p:spPr bwMode="auto">
          <a:xfrm>
            <a:off x="5029200" y="4800600"/>
            <a:ext cx="3886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" name="Gerade Verbindung 265"/>
          <p:cNvCxnSpPr/>
          <p:nvPr/>
        </p:nvCxnSpPr>
        <p:spPr bwMode="auto">
          <a:xfrm>
            <a:off x="6248400" y="2667000"/>
            <a:ext cx="1447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9" name="Gerade Verbindung 268"/>
          <p:cNvCxnSpPr/>
          <p:nvPr/>
        </p:nvCxnSpPr>
        <p:spPr bwMode="auto">
          <a:xfrm>
            <a:off x="5257800" y="5715000"/>
            <a:ext cx="1295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1" name="Gerade Verbindung 270"/>
          <p:cNvCxnSpPr/>
          <p:nvPr/>
        </p:nvCxnSpPr>
        <p:spPr bwMode="auto">
          <a:xfrm>
            <a:off x="6553200" y="57150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" name="Gerade Verbindung 275"/>
          <p:cNvCxnSpPr/>
          <p:nvPr/>
        </p:nvCxnSpPr>
        <p:spPr bwMode="auto">
          <a:xfrm>
            <a:off x="6934200" y="6172200"/>
            <a:ext cx="762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8" name="Gerade Verbindung 277"/>
          <p:cNvCxnSpPr/>
          <p:nvPr/>
        </p:nvCxnSpPr>
        <p:spPr bwMode="auto">
          <a:xfrm>
            <a:off x="6934200" y="61722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4" name="Gerade Verbindung 283"/>
          <p:cNvCxnSpPr/>
          <p:nvPr/>
        </p:nvCxnSpPr>
        <p:spPr bwMode="auto">
          <a:xfrm>
            <a:off x="5257800" y="6400800"/>
            <a:ext cx="1676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9" name="Gerade Verbindung 288"/>
          <p:cNvCxnSpPr/>
          <p:nvPr/>
        </p:nvCxnSpPr>
        <p:spPr bwMode="auto">
          <a:xfrm>
            <a:off x="7696200" y="61722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0" name="Gerade Verbindung 289"/>
          <p:cNvCxnSpPr/>
          <p:nvPr/>
        </p:nvCxnSpPr>
        <p:spPr bwMode="auto">
          <a:xfrm>
            <a:off x="6553200" y="6096000"/>
            <a:ext cx="1524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2" name="Gerade Verbindung 291"/>
          <p:cNvCxnSpPr/>
          <p:nvPr/>
        </p:nvCxnSpPr>
        <p:spPr bwMode="auto">
          <a:xfrm>
            <a:off x="8077200" y="57150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3" name="Gerade Verbindung 292"/>
          <p:cNvCxnSpPr/>
          <p:nvPr/>
        </p:nvCxnSpPr>
        <p:spPr bwMode="auto">
          <a:xfrm>
            <a:off x="8077200" y="5715000"/>
            <a:ext cx="838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5" name="Gerade Verbindung 294"/>
          <p:cNvCxnSpPr/>
          <p:nvPr/>
        </p:nvCxnSpPr>
        <p:spPr bwMode="auto">
          <a:xfrm>
            <a:off x="7696200" y="6400800"/>
            <a:ext cx="762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2" name="Gerade Verbindung mit Pfeil 301"/>
          <p:cNvCxnSpPr/>
          <p:nvPr/>
        </p:nvCxnSpPr>
        <p:spPr bwMode="auto">
          <a:xfrm flipV="1">
            <a:off x="2667000" y="4572000"/>
            <a:ext cx="0" cy="5334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3" name="Textfeld 302"/>
          <p:cNvSpPr txBox="1"/>
          <p:nvPr/>
        </p:nvSpPr>
        <p:spPr>
          <a:xfrm>
            <a:off x="2667000" y="4724400"/>
            <a:ext cx="10518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Channel 191</a:t>
            </a:r>
            <a:endParaRPr lang="de-DE" dirty="0"/>
          </a:p>
        </p:txBody>
      </p:sp>
      <p:sp>
        <p:nvSpPr>
          <p:cNvPr id="299" name="Textfeld 298"/>
          <p:cNvSpPr txBox="1"/>
          <p:nvPr/>
        </p:nvSpPr>
        <p:spPr>
          <a:xfrm>
            <a:off x="5029200" y="1752600"/>
            <a:ext cx="516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Ideal</a:t>
            </a:r>
            <a:endParaRPr lang="de-DE" dirty="0"/>
          </a:p>
        </p:txBody>
      </p:sp>
      <p:sp>
        <p:nvSpPr>
          <p:cNvPr id="305" name="Textfeld 304"/>
          <p:cNvSpPr txBox="1"/>
          <p:nvPr/>
        </p:nvSpPr>
        <p:spPr>
          <a:xfrm>
            <a:off x="4829570" y="3810000"/>
            <a:ext cx="7633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Realistic</a:t>
            </a:r>
            <a:endParaRPr lang="en-US" dirty="0"/>
          </a:p>
        </p:txBody>
      </p:sp>
      <p:sp>
        <p:nvSpPr>
          <p:cNvPr id="306" name="Textfeld 305"/>
          <p:cNvSpPr txBox="1"/>
          <p:nvPr/>
        </p:nvSpPr>
        <p:spPr>
          <a:xfrm>
            <a:off x="4467698" y="5410200"/>
            <a:ext cx="1276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DHP - CMOS</a:t>
            </a:r>
            <a:endParaRPr lang="en-US" dirty="0"/>
          </a:p>
        </p:txBody>
      </p:sp>
      <p:sp>
        <p:nvSpPr>
          <p:cNvPr id="300" name="Ellipse 299"/>
          <p:cNvSpPr/>
          <p:nvPr/>
        </p:nvSpPr>
        <p:spPr bwMode="auto">
          <a:xfrm>
            <a:off x="6477000" y="5715000"/>
            <a:ext cx="533400" cy="838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1" name="Textfeld 300"/>
          <p:cNvSpPr txBox="1"/>
          <p:nvPr/>
        </p:nvSpPr>
        <p:spPr>
          <a:xfrm>
            <a:off x="4495800" y="6096000"/>
            <a:ext cx="20056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Reduced</a:t>
            </a:r>
            <a:r>
              <a:rPr lang="de-DE" dirty="0" smtClean="0"/>
              <a:t> </a:t>
            </a:r>
            <a:r>
              <a:rPr lang="de-DE" dirty="0" err="1" smtClean="0"/>
              <a:t>sampling</a:t>
            </a:r>
            <a:r>
              <a:rPr lang="de-DE" dirty="0" smtClean="0"/>
              <a:t> </a:t>
            </a:r>
            <a:r>
              <a:rPr lang="de-DE" dirty="0" err="1" smtClean="0"/>
              <a:t>window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621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 smtClean="0"/>
              <a:t>EMCM Tests</a:t>
            </a:r>
            <a:endParaRPr lang="en-US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984250"/>
          </a:xfrm>
        </p:spPr>
        <p:txBody>
          <a:bodyPr/>
          <a:lstStyle/>
          <a:p>
            <a:r>
              <a:rPr lang="en-US" sz="1600" dirty="0" smtClean="0"/>
              <a:t>ADC readout – only one channel has unstable bit 6 (64) (digital problem?)</a:t>
            </a:r>
            <a:endParaRPr lang="en-US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39</a:t>
            </a:fld>
            <a:endParaRPr lang="de-DE" altLang="de-DE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074" y="1212230"/>
            <a:ext cx="6764329" cy="5493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feld 7"/>
          <p:cNvSpPr txBox="1"/>
          <p:nvPr/>
        </p:nvSpPr>
        <p:spPr>
          <a:xfrm>
            <a:off x="76200" y="1447800"/>
            <a:ext cx="167640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305MHz, DCD1, VDDD=1.</a:t>
            </a: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Ellipse 18"/>
          <p:cNvSpPr/>
          <p:nvPr/>
        </p:nvSpPr>
        <p:spPr bwMode="auto">
          <a:xfrm>
            <a:off x="6388930" y="1501029"/>
            <a:ext cx="216024" cy="4824537"/>
          </a:xfrm>
          <a:prstGeom prst="ellipse">
            <a:avLst/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" name="Textfeld 9"/>
          <p:cNvSpPr txBox="1"/>
          <p:nvPr/>
        </p:nvSpPr>
        <p:spPr>
          <a:xfrm>
            <a:off x="3652626" y="3717807"/>
            <a:ext cx="2501006" cy="486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Column 209</a:t>
            </a:r>
          </a:p>
          <a:p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ADU: 30, 31, 32, 33 &amp; 63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8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 smtClean="0"/>
              <a:t>DCD </a:t>
            </a:r>
            <a:r>
              <a:rPr lang="en-US" sz="2000" dirty="0" smtClean="0"/>
              <a:t>Measurements</a:t>
            </a:r>
            <a:endParaRPr lang="en-US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984250"/>
          </a:xfrm>
        </p:spPr>
        <p:txBody>
          <a:bodyPr/>
          <a:lstStyle/>
          <a:p>
            <a:r>
              <a:rPr lang="en-US" sz="1600" dirty="0" smtClean="0"/>
              <a:t>…</a:t>
            </a:r>
            <a:endParaRPr lang="en-US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4</a:t>
            </a:fld>
            <a:endParaRPr lang="de-DE" altLang="de-DE"/>
          </a:p>
        </p:txBody>
      </p:sp>
      <p:pic>
        <p:nvPicPr>
          <p:cNvPr id="3" name="Picture 2" descr="C:\Users\ivan\Desktop\KEK_0215\dcdapr\V1_60-60-60colum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6537711" cy="544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49"/>
          <p:cNvGrpSpPr>
            <a:grpSpLocks/>
          </p:cNvGrpSpPr>
          <p:nvPr/>
        </p:nvGrpSpPr>
        <p:grpSpPr bwMode="auto">
          <a:xfrm flipH="1">
            <a:off x="6400799" y="2743200"/>
            <a:ext cx="457200" cy="576263"/>
            <a:chOff x="2109" y="1253"/>
            <a:chExt cx="274" cy="363"/>
          </a:xfrm>
        </p:grpSpPr>
        <p:sp>
          <p:nvSpPr>
            <p:cNvPr id="7" name="Line 50"/>
            <p:cNvSpPr>
              <a:spLocks noChangeShapeType="1"/>
            </p:cNvSpPr>
            <p:nvPr/>
          </p:nvSpPr>
          <p:spPr bwMode="auto">
            <a:xfrm rot="5400000" flipH="1">
              <a:off x="2063" y="1571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" name="Line 51"/>
            <p:cNvSpPr>
              <a:spLocks noChangeShapeType="1"/>
            </p:cNvSpPr>
            <p:nvPr/>
          </p:nvSpPr>
          <p:spPr bwMode="auto">
            <a:xfrm rot="5400000" flipH="1" flipV="1">
              <a:off x="2155" y="1479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" name="Line 52"/>
            <p:cNvSpPr>
              <a:spLocks noChangeShapeType="1"/>
            </p:cNvSpPr>
            <p:nvPr/>
          </p:nvSpPr>
          <p:spPr bwMode="auto">
            <a:xfrm rot="5400000" flipH="1">
              <a:off x="2110" y="1435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" name="Line 53"/>
            <p:cNvSpPr>
              <a:spLocks noChangeShapeType="1"/>
            </p:cNvSpPr>
            <p:nvPr/>
          </p:nvSpPr>
          <p:spPr bwMode="auto">
            <a:xfrm rot="5400000" flipH="1">
              <a:off x="2155" y="1435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" name="Line 54"/>
            <p:cNvSpPr>
              <a:spLocks noChangeShapeType="1"/>
            </p:cNvSpPr>
            <p:nvPr/>
          </p:nvSpPr>
          <p:spPr bwMode="auto">
            <a:xfrm rot="5400000" flipH="1" flipV="1">
              <a:off x="2155" y="1298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" name="Line 55"/>
            <p:cNvSpPr>
              <a:spLocks noChangeShapeType="1"/>
            </p:cNvSpPr>
            <p:nvPr/>
          </p:nvSpPr>
          <p:spPr bwMode="auto">
            <a:xfrm rot="5400000" flipH="1" flipV="1">
              <a:off x="2063" y="1299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" name="Line 56"/>
            <p:cNvSpPr>
              <a:spLocks noChangeShapeType="1"/>
            </p:cNvSpPr>
            <p:nvPr/>
          </p:nvSpPr>
          <p:spPr bwMode="auto">
            <a:xfrm rot="5400000" flipH="1" flipV="1">
              <a:off x="2315" y="1367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" name="Oval 57"/>
            <p:cNvSpPr>
              <a:spLocks noChangeArrowheads="1"/>
            </p:cNvSpPr>
            <p:nvPr/>
          </p:nvSpPr>
          <p:spPr bwMode="auto">
            <a:xfrm>
              <a:off x="2245" y="1389"/>
              <a:ext cx="90" cy="91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</p:grpSp>
      <p:cxnSp>
        <p:nvCxnSpPr>
          <p:cNvPr id="15" name="Gerade Verbindung 14"/>
          <p:cNvCxnSpPr>
            <a:stCxn id="13" idx="1"/>
          </p:cNvCxnSpPr>
          <p:nvPr/>
        </p:nvCxnSpPr>
        <p:spPr bwMode="auto">
          <a:xfrm>
            <a:off x="6400800" y="3032125"/>
            <a:ext cx="0" cy="85407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9" name="Gruppieren 18"/>
          <p:cNvGrpSpPr/>
          <p:nvPr/>
        </p:nvGrpSpPr>
        <p:grpSpPr>
          <a:xfrm>
            <a:off x="6400800" y="2099320"/>
            <a:ext cx="457200" cy="720080"/>
            <a:chOff x="5508104" y="1844824"/>
            <a:chExt cx="432048" cy="720080"/>
          </a:xfrm>
        </p:grpSpPr>
        <p:cxnSp>
          <p:nvCxnSpPr>
            <p:cNvPr id="20" name="Gerade Verbindung 19"/>
            <p:cNvCxnSpPr/>
            <p:nvPr/>
          </p:nvCxnSpPr>
          <p:spPr bwMode="auto">
            <a:xfrm>
              <a:off x="5940152" y="1844824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Gerade Verbindung 20"/>
            <p:cNvCxnSpPr/>
            <p:nvPr/>
          </p:nvCxnSpPr>
          <p:spPr bwMode="auto">
            <a:xfrm flipH="1">
              <a:off x="5796136" y="2060848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Gerade Verbindung 21"/>
            <p:cNvCxnSpPr/>
            <p:nvPr/>
          </p:nvCxnSpPr>
          <p:spPr bwMode="auto">
            <a:xfrm flipH="1">
              <a:off x="5796136" y="2348880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Gerade Verbindung 22"/>
            <p:cNvCxnSpPr/>
            <p:nvPr/>
          </p:nvCxnSpPr>
          <p:spPr bwMode="auto">
            <a:xfrm>
              <a:off x="5796136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Gerade Verbindung 23"/>
            <p:cNvCxnSpPr/>
            <p:nvPr/>
          </p:nvCxnSpPr>
          <p:spPr bwMode="auto">
            <a:xfrm>
              <a:off x="5724128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Gerade Verbindung 24"/>
            <p:cNvCxnSpPr/>
            <p:nvPr/>
          </p:nvCxnSpPr>
          <p:spPr bwMode="auto">
            <a:xfrm>
              <a:off x="5940152" y="2348880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Gerade Verbindung 25"/>
            <p:cNvCxnSpPr/>
            <p:nvPr/>
          </p:nvCxnSpPr>
          <p:spPr bwMode="auto">
            <a:xfrm>
              <a:off x="5508104" y="2204864"/>
              <a:ext cx="2160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7" name="Gerade Verbindung 26"/>
          <p:cNvCxnSpPr/>
          <p:nvPr/>
        </p:nvCxnSpPr>
        <p:spPr bwMode="auto">
          <a:xfrm>
            <a:off x="6248400" y="2438400"/>
            <a:ext cx="2590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" name="Group 49"/>
          <p:cNvGrpSpPr>
            <a:grpSpLocks/>
          </p:cNvGrpSpPr>
          <p:nvPr/>
        </p:nvGrpSpPr>
        <p:grpSpPr bwMode="auto">
          <a:xfrm flipH="1">
            <a:off x="7315199" y="2743200"/>
            <a:ext cx="457200" cy="576263"/>
            <a:chOff x="2109" y="1253"/>
            <a:chExt cx="274" cy="363"/>
          </a:xfrm>
        </p:grpSpPr>
        <p:sp>
          <p:nvSpPr>
            <p:cNvPr id="30" name="Line 50"/>
            <p:cNvSpPr>
              <a:spLocks noChangeShapeType="1"/>
            </p:cNvSpPr>
            <p:nvPr/>
          </p:nvSpPr>
          <p:spPr bwMode="auto">
            <a:xfrm rot="5400000" flipH="1">
              <a:off x="2063" y="1571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" name="Line 51"/>
            <p:cNvSpPr>
              <a:spLocks noChangeShapeType="1"/>
            </p:cNvSpPr>
            <p:nvPr/>
          </p:nvSpPr>
          <p:spPr bwMode="auto">
            <a:xfrm rot="5400000" flipH="1" flipV="1">
              <a:off x="2155" y="1479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2" name="Line 52"/>
            <p:cNvSpPr>
              <a:spLocks noChangeShapeType="1"/>
            </p:cNvSpPr>
            <p:nvPr/>
          </p:nvSpPr>
          <p:spPr bwMode="auto">
            <a:xfrm rot="5400000" flipH="1">
              <a:off x="2110" y="1435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" name="Line 53"/>
            <p:cNvSpPr>
              <a:spLocks noChangeShapeType="1"/>
            </p:cNvSpPr>
            <p:nvPr/>
          </p:nvSpPr>
          <p:spPr bwMode="auto">
            <a:xfrm rot="5400000" flipH="1">
              <a:off x="2155" y="1435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4" name="Line 54"/>
            <p:cNvSpPr>
              <a:spLocks noChangeShapeType="1"/>
            </p:cNvSpPr>
            <p:nvPr/>
          </p:nvSpPr>
          <p:spPr bwMode="auto">
            <a:xfrm rot="5400000" flipH="1" flipV="1">
              <a:off x="2155" y="1298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" name="Line 55"/>
            <p:cNvSpPr>
              <a:spLocks noChangeShapeType="1"/>
            </p:cNvSpPr>
            <p:nvPr/>
          </p:nvSpPr>
          <p:spPr bwMode="auto">
            <a:xfrm rot="5400000" flipH="1" flipV="1">
              <a:off x="2063" y="1299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" name="Line 56"/>
            <p:cNvSpPr>
              <a:spLocks noChangeShapeType="1"/>
            </p:cNvSpPr>
            <p:nvPr/>
          </p:nvSpPr>
          <p:spPr bwMode="auto">
            <a:xfrm rot="5400000" flipH="1" flipV="1">
              <a:off x="2315" y="1367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" name="Oval 57"/>
            <p:cNvSpPr>
              <a:spLocks noChangeArrowheads="1"/>
            </p:cNvSpPr>
            <p:nvPr/>
          </p:nvSpPr>
          <p:spPr bwMode="auto">
            <a:xfrm>
              <a:off x="2245" y="1389"/>
              <a:ext cx="90" cy="91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</p:grpSp>
      <p:cxnSp>
        <p:nvCxnSpPr>
          <p:cNvPr id="38" name="Gerade Verbindung 37"/>
          <p:cNvCxnSpPr>
            <a:stCxn id="36" idx="1"/>
          </p:cNvCxnSpPr>
          <p:nvPr/>
        </p:nvCxnSpPr>
        <p:spPr bwMode="auto">
          <a:xfrm>
            <a:off x="7315200" y="3032125"/>
            <a:ext cx="0" cy="85407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9" name="Gruppieren 38"/>
          <p:cNvGrpSpPr/>
          <p:nvPr/>
        </p:nvGrpSpPr>
        <p:grpSpPr>
          <a:xfrm>
            <a:off x="7315200" y="2099320"/>
            <a:ext cx="457200" cy="720080"/>
            <a:chOff x="5508104" y="1844824"/>
            <a:chExt cx="432048" cy="720080"/>
          </a:xfrm>
        </p:grpSpPr>
        <p:cxnSp>
          <p:nvCxnSpPr>
            <p:cNvPr id="40" name="Gerade Verbindung 39"/>
            <p:cNvCxnSpPr/>
            <p:nvPr/>
          </p:nvCxnSpPr>
          <p:spPr bwMode="auto">
            <a:xfrm>
              <a:off x="5940152" y="1844824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Gerade Verbindung 40"/>
            <p:cNvCxnSpPr/>
            <p:nvPr/>
          </p:nvCxnSpPr>
          <p:spPr bwMode="auto">
            <a:xfrm flipH="1">
              <a:off x="5796136" y="2060848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Gerade Verbindung 41"/>
            <p:cNvCxnSpPr/>
            <p:nvPr/>
          </p:nvCxnSpPr>
          <p:spPr bwMode="auto">
            <a:xfrm flipH="1">
              <a:off x="5796136" y="2348880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Gerade Verbindung 42"/>
            <p:cNvCxnSpPr/>
            <p:nvPr/>
          </p:nvCxnSpPr>
          <p:spPr bwMode="auto">
            <a:xfrm>
              <a:off x="5796136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Gerade Verbindung 43"/>
            <p:cNvCxnSpPr/>
            <p:nvPr/>
          </p:nvCxnSpPr>
          <p:spPr bwMode="auto">
            <a:xfrm>
              <a:off x="5724128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Gerade Verbindung 44"/>
            <p:cNvCxnSpPr/>
            <p:nvPr/>
          </p:nvCxnSpPr>
          <p:spPr bwMode="auto">
            <a:xfrm>
              <a:off x="5940152" y="2348880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Gerade Verbindung 45"/>
            <p:cNvCxnSpPr/>
            <p:nvPr/>
          </p:nvCxnSpPr>
          <p:spPr bwMode="auto">
            <a:xfrm>
              <a:off x="5508104" y="2204864"/>
              <a:ext cx="2160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7" name="Group 49"/>
          <p:cNvGrpSpPr>
            <a:grpSpLocks/>
          </p:cNvGrpSpPr>
          <p:nvPr/>
        </p:nvGrpSpPr>
        <p:grpSpPr bwMode="auto">
          <a:xfrm flipH="1">
            <a:off x="8229599" y="2743200"/>
            <a:ext cx="457200" cy="576263"/>
            <a:chOff x="2109" y="1253"/>
            <a:chExt cx="274" cy="363"/>
          </a:xfrm>
        </p:grpSpPr>
        <p:sp>
          <p:nvSpPr>
            <p:cNvPr id="48" name="Line 50"/>
            <p:cNvSpPr>
              <a:spLocks noChangeShapeType="1"/>
            </p:cNvSpPr>
            <p:nvPr/>
          </p:nvSpPr>
          <p:spPr bwMode="auto">
            <a:xfrm rot="5400000" flipH="1">
              <a:off x="2063" y="1571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9" name="Line 51"/>
            <p:cNvSpPr>
              <a:spLocks noChangeShapeType="1"/>
            </p:cNvSpPr>
            <p:nvPr/>
          </p:nvSpPr>
          <p:spPr bwMode="auto">
            <a:xfrm rot="5400000" flipH="1" flipV="1">
              <a:off x="2155" y="1479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0" name="Line 52"/>
            <p:cNvSpPr>
              <a:spLocks noChangeShapeType="1"/>
            </p:cNvSpPr>
            <p:nvPr/>
          </p:nvSpPr>
          <p:spPr bwMode="auto">
            <a:xfrm rot="5400000" flipH="1">
              <a:off x="2110" y="1435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1" name="Line 53"/>
            <p:cNvSpPr>
              <a:spLocks noChangeShapeType="1"/>
            </p:cNvSpPr>
            <p:nvPr/>
          </p:nvSpPr>
          <p:spPr bwMode="auto">
            <a:xfrm rot="5400000" flipH="1">
              <a:off x="2155" y="1435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2" name="Line 54"/>
            <p:cNvSpPr>
              <a:spLocks noChangeShapeType="1"/>
            </p:cNvSpPr>
            <p:nvPr/>
          </p:nvSpPr>
          <p:spPr bwMode="auto">
            <a:xfrm rot="5400000" flipH="1" flipV="1">
              <a:off x="2155" y="1298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3" name="Line 55"/>
            <p:cNvSpPr>
              <a:spLocks noChangeShapeType="1"/>
            </p:cNvSpPr>
            <p:nvPr/>
          </p:nvSpPr>
          <p:spPr bwMode="auto">
            <a:xfrm rot="5400000" flipH="1" flipV="1">
              <a:off x="2063" y="1299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4" name="Line 56"/>
            <p:cNvSpPr>
              <a:spLocks noChangeShapeType="1"/>
            </p:cNvSpPr>
            <p:nvPr/>
          </p:nvSpPr>
          <p:spPr bwMode="auto">
            <a:xfrm rot="5400000" flipH="1" flipV="1">
              <a:off x="2315" y="1367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5" name="Oval 57"/>
            <p:cNvSpPr>
              <a:spLocks noChangeArrowheads="1"/>
            </p:cNvSpPr>
            <p:nvPr/>
          </p:nvSpPr>
          <p:spPr bwMode="auto">
            <a:xfrm>
              <a:off x="2245" y="1389"/>
              <a:ext cx="90" cy="91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</p:grpSp>
      <p:cxnSp>
        <p:nvCxnSpPr>
          <p:cNvPr id="56" name="Gerade Verbindung 55"/>
          <p:cNvCxnSpPr>
            <a:stCxn id="54" idx="1"/>
          </p:cNvCxnSpPr>
          <p:nvPr/>
        </p:nvCxnSpPr>
        <p:spPr bwMode="auto">
          <a:xfrm>
            <a:off x="8229600" y="3032125"/>
            <a:ext cx="0" cy="85407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7" name="Gruppieren 56"/>
          <p:cNvGrpSpPr/>
          <p:nvPr/>
        </p:nvGrpSpPr>
        <p:grpSpPr>
          <a:xfrm>
            <a:off x="8229600" y="2099320"/>
            <a:ext cx="457200" cy="720080"/>
            <a:chOff x="5508104" y="1844824"/>
            <a:chExt cx="432048" cy="720080"/>
          </a:xfrm>
        </p:grpSpPr>
        <p:cxnSp>
          <p:nvCxnSpPr>
            <p:cNvPr id="58" name="Gerade Verbindung 57"/>
            <p:cNvCxnSpPr/>
            <p:nvPr/>
          </p:nvCxnSpPr>
          <p:spPr bwMode="auto">
            <a:xfrm>
              <a:off x="5940152" y="1844824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Gerade Verbindung 58"/>
            <p:cNvCxnSpPr/>
            <p:nvPr/>
          </p:nvCxnSpPr>
          <p:spPr bwMode="auto">
            <a:xfrm flipH="1">
              <a:off x="5796136" y="2060848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Gerade Verbindung 59"/>
            <p:cNvCxnSpPr/>
            <p:nvPr/>
          </p:nvCxnSpPr>
          <p:spPr bwMode="auto">
            <a:xfrm flipH="1">
              <a:off x="5796136" y="2348880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Gerade Verbindung 60"/>
            <p:cNvCxnSpPr/>
            <p:nvPr/>
          </p:nvCxnSpPr>
          <p:spPr bwMode="auto">
            <a:xfrm>
              <a:off x="5796136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Gerade Verbindung 61"/>
            <p:cNvCxnSpPr/>
            <p:nvPr/>
          </p:nvCxnSpPr>
          <p:spPr bwMode="auto">
            <a:xfrm>
              <a:off x="5724128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Gerade Verbindung 62"/>
            <p:cNvCxnSpPr/>
            <p:nvPr/>
          </p:nvCxnSpPr>
          <p:spPr bwMode="auto">
            <a:xfrm>
              <a:off x="5940152" y="2348880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Gerade Verbindung 63"/>
            <p:cNvCxnSpPr/>
            <p:nvPr/>
          </p:nvCxnSpPr>
          <p:spPr bwMode="auto">
            <a:xfrm>
              <a:off x="5508104" y="2204864"/>
              <a:ext cx="2160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6" name="Gerade Verbindung 15"/>
          <p:cNvCxnSpPr/>
          <p:nvPr/>
        </p:nvCxnSpPr>
        <p:spPr bwMode="auto">
          <a:xfrm>
            <a:off x="6858000" y="3276600"/>
            <a:ext cx="0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Gerade Verbindung 64"/>
          <p:cNvCxnSpPr/>
          <p:nvPr/>
        </p:nvCxnSpPr>
        <p:spPr bwMode="auto">
          <a:xfrm>
            <a:off x="7772400" y="3276600"/>
            <a:ext cx="0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Gerade Verbindung 65"/>
          <p:cNvCxnSpPr/>
          <p:nvPr/>
        </p:nvCxnSpPr>
        <p:spPr bwMode="auto">
          <a:xfrm>
            <a:off x="8686800" y="3276600"/>
            <a:ext cx="0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Freihandform 16"/>
          <p:cNvSpPr/>
          <p:nvPr/>
        </p:nvSpPr>
        <p:spPr bwMode="auto">
          <a:xfrm>
            <a:off x="6182436" y="3862286"/>
            <a:ext cx="2784143" cy="259338"/>
          </a:xfrm>
          <a:custGeom>
            <a:avLst/>
            <a:gdLst>
              <a:gd name="connsiteX0" fmla="*/ 0 w 2784143"/>
              <a:gd name="connsiteY0" fmla="*/ 259338 h 259338"/>
              <a:gd name="connsiteX1" fmla="*/ 1296537 w 2784143"/>
              <a:gd name="connsiteY1" fmla="*/ 30 h 259338"/>
              <a:gd name="connsiteX2" fmla="*/ 2784143 w 2784143"/>
              <a:gd name="connsiteY2" fmla="*/ 245690 h 2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84143" h="259338">
                <a:moveTo>
                  <a:pt x="0" y="259338"/>
                </a:moveTo>
                <a:cubicBezTo>
                  <a:pt x="416256" y="130821"/>
                  <a:pt x="832513" y="2305"/>
                  <a:pt x="1296537" y="30"/>
                </a:cubicBezTo>
                <a:cubicBezTo>
                  <a:pt x="1760561" y="-2245"/>
                  <a:pt x="2272352" y="121722"/>
                  <a:pt x="2784143" y="24569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6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/>
              <a:t>EMCM Tests</a:t>
            </a:r>
            <a:endParaRPr lang="en-US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984250"/>
          </a:xfrm>
        </p:spPr>
        <p:txBody>
          <a:bodyPr/>
          <a:lstStyle/>
          <a:p>
            <a:r>
              <a:rPr lang="en-US" sz="1600" dirty="0" smtClean="0"/>
              <a:t>ADC characterization</a:t>
            </a:r>
          </a:p>
          <a:p>
            <a:r>
              <a:rPr lang="en-US" sz="1600" dirty="0" smtClean="0"/>
              <a:t>ADCs have been measured using internal- and DHE current source</a:t>
            </a:r>
          </a:p>
          <a:p>
            <a:r>
              <a:rPr lang="en-US" sz="1600" dirty="0" smtClean="0"/>
              <a:t>Only 3 ADCs with slightly higher noise – unstable bit (e.g. bit 5) </a:t>
            </a:r>
            <a:endParaRPr lang="en-US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40</a:t>
            </a:fld>
            <a:endParaRPr lang="de-DE" altLang="de-DE"/>
          </a:p>
        </p:txBody>
      </p:sp>
      <p:pic>
        <p:nvPicPr>
          <p:cNvPr id="28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99564"/>
            <a:ext cx="5257564" cy="4324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" name="Ellipse 285"/>
          <p:cNvSpPr/>
          <p:nvPr/>
        </p:nvSpPr>
        <p:spPr bwMode="auto">
          <a:xfrm>
            <a:off x="1600200" y="1828800"/>
            <a:ext cx="216024" cy="2016225"/>
          </a:xfrm>
          <a:prstGeom prst="ellips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87" name="Textfeld 9"/>
          <p:cNvSpPr txBox="1"/>
          <p:nvPr/>
        </p:nvSpPr>
        <p:spPr>
          <a:xfrm>
            <a:off x="1828800" y="2209800"/>
            <a:ext cx="1981200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Column 52</a:t>
            </a:r>
          </a:p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ADU: 94, 95, 96, 126, 127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Gerade Verbindung mit Pfeil 4"/>
          <p:cNvCxnSpPr/>
          <p:nvPr/>
        </p:nvCxnSpPr>
        <p:spPr bwMode="auto">
          <a:xfrm>
            <a:off x="1905000" y="3429000"/>
            <a:ext cx="1981200" cy="9144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5661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/>
              <a:t>EMCM Tests</a:t>
            </a:r>
            <a:endParaRPr lang="en-US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984250"/>
          </a:xfrm>
        </p:spPr>
        <p:txBody>
          <a:bodyPr/>
          <a:lstStyle/>
          <a:p>
            <a:r>
              <a:rPr lang="en-US" sz="1600" dirty="0" smtClean="0"/>
              <a:t>ADC characterization</a:t>
            </a:r>
          </a:p>
          <a:p>
            <a:r>
              <a:rPr lang="en-US" sz="1600" dirty="0" smtClean="0"/>
              <a:t>Noise measurement with LMU power supply on EMCN</a:t>
            </a:r>
          </a:p>
          <a:p>
            <a:r>
              <a:rPr lang="en-US" sz="1600" dirty="0" smtClean="0"/>
              <a:t>Noise 0.5LSB &lt; 100e</a:t>
            </a:r>
          </a:p>
          <a:p>
            <a:r>
              <a:rPr lang="en-US" sz="1600" dirty="0" smtClean="0"/>
              <a:t>Only one ADC with noise ~ 1.5 LSB</a:t>
            </a:r>
            <a:endParaRPr lang="en-US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41</a:t>
            </a:fld>
            <a:endParaRPr lang="de-DE" altLang="de-DE"/>
          </a:p>
        </p:txBody>
      </p:sp>
      <p:sp>
        <p:nvSpPr>
          <p:cNvPr id="9" name="Textfeld 8"/>
          <p:cNvSpPr txBox="1"/>
          <p:nvPr/>
        </p:nvSpPr>
        <p:spPr>
          <a:xfrm>
            <a:off x="684794" y="3493895"/>
            <a:ext cx="1220206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DCDs on</a:t>
            </a:r>
            <a:endParaRPr lang="en-US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659" y="2978262"/>
            <a:ext cx="6266855" cy="25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3"/>
          <p:cNvSpPr txBox="1"/>
          <p:nvPr/>
        </p:nvSpPr>
        <p:spPr>
          <a:xfrm>
            <a:off x="487486" y="3906416"/>
            <a:ext cx="186621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daciampbias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66</a:t>
            </a:r>
          </a:p>
          <a:p>
            <a:pPr>
              <a:lnSpc>
                <a:spcPct val="100000"/>
              </a:lnSpc>
            </a:pP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dacifbpbias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80</a:t>
            </a:r>
          </a:p>
          <a:p>
            <a:pPr>
              <a:lnSpc>
                <a:spcPct val="100000"/>
              </a:lnSpc>
            </a:pP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dacipsource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88</a:t>
            </a:r>
          </a:p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dacipsource2 = 77</a:t>
            </a:r>
          </a:p>
          <a:p>
            <a:pPr>
              <a:lnSpc>
                <a:spcPct val="100000"/>
              </a:lnSpc>
            </a:pP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bgerundetes Rechteck 11"/>
          <p:cNvSpPr/>
          <p:nvPr/>
        </p:nvSpPr>
        <p:spPr bwMode="auto">
          <a:xfrm>
            <a:off x="7886858" y="4962729"/>
            <a:ext cx="504056" cy="144016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67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/>
              <a:t>EMCM Tests</a:t>
            </a:r>
            <a:endParaRPr lang="en-US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984250"/>
          </a:xfrm>
        </p:spPr>
        <p:txBody>
          <a:bodyPr/>
          <a:lstStyle/>
          <a:p>
            <a:r>
              <a:rPr lang="en-US" sz="1600" dirty="0" smtClean="0"/>
              <a:t>ADC characterization</a:t>
            </a:r>
            <a:endParaRPr lang="en-US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42</a:t>
            </a:fld>
            <a:endParaRPr lang="de-DE" altLang="de-DE"/>
          </a:p>
        </p:txBody>
      </p:sp>
      <p:sp>
        <p:nvSpPr>
          <p:cNvPr id="546" name="Rectangle 3"/>
          <p:cNvSpPr>
            <a:spLocks noChangeArrowheads="1"/>
          </p:cNvSpPr>
          <p:nvPr/>
        </p:nvSpPr>
        <p:spPr bwMode="auto">
          <a:xfrm>
            <a:off x="2051050" y="3213100"/>
            <a:ext cx="792163" cy="6477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547" name="Rectangle 5"/>
          <p:cNvSpPr>
            <a:spLocks noChangeArrowheads="1"/>
          </p:cNvSpPr>
          <p:nvPr/>
        </p:nvSpPr>
        <p:spPr bwMode="auto">
          <a:xfrm>
            <a:off x="2051050" y="2420938"/>
            <a:ext cx="1296988" cy="79216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548" name="Text Box 6"/>
          <p:cNvSpPr txBox="1">
            <a:spLocks noChangeArrowheads="1"/>
          </p:cNvSpPr>
          <p:nvPr/>
        </p:nvSpPr>
        <p:spPr bwMode="auto">
          <a:xfrm>
            <a:off x="2051050" y="2420938"/>
            <a:ext cx="463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Sw1</a:t>
            </a:r>
          </a:p>
        </p:txBody>
      </p:sp>
      <p:sp>
        <p:nvSpPr>
          <p:cNvPr id="549" name="Text Box 7"/>
          <p:cNvSpPr txBox="1">
            <a:spLocks noChangeArrowheads="1"/>
          </p:cNvSpPr>
          <p:nvPr/>
        </p:nvSpPr>
        <p:spPr bwMode="auto">
          <a:xfrm>
            <a:off x="1908175" y="3429000"/>
            <a:ext cx="4635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Sw2</a:t>
            </a:r>
          </a:p>
        </p:txBody>
      </p:sp>
      <p:sp>
        <p:nvSpPr>
          <p:cNvPr id="550" name="Text Box 9"/>
          <p:cNvSpPr txBox="1">
            <a:spLocks noChangeArrowheads="1"/>
          </p:cNvSpPr>
          <p:nvPr/>
        </p:nvSpPr>
        <p:spPr bwMode="auto">
          <a:xfrm>
            <a:off x="827088" y="5373688"/>
            <a:ext cx="46513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Sw4</a:t>
            </a:r>
          </a:p>
        </p:txBody>
      </p:sp>
      <p:sp>
        <p:nvSpPr>
          <p:cNvPr id="551" name="AutoShape 10"/>
          <p:cNvSpPr>
            <a:spLocks noChangeArrowheads="1"/>
          </p:cNvSpPr>
          <p:nvPr/>
        </p:nvSpPr>
        <p:spPr bwMode="auto">
          <a:xfrm rot="10800000">
            <a:off x="4067175" y="4005263"/>
            <a:ext cx="3744913" cy="15843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52" name="AutoShape 11"/>
          <p:cNvSpPr>
            <a:spLocks noChangeArrowheads="1"/>
          </p:cNvSpPr>
          <p:nvPr/>
        </p:nvSpPr>
        <p:spPr bwMode="auto">
          <a:xfrm rot="5400000">
            <a:off x="5184775" y="2312988"/>
            <a:ext cx="1727200" cy="647700"/>
          </a:xfrm>
          <a:prstGeom prst="triangle">
            <a:avLst>
              <a:gd name="adj" fmla="val 50000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553" name="Text Box 12"/>
          <p:cNvSpPr txBox="1">
            <a:spLocks noChangeArrowheads="1"/>
          </p:cNvSpPr>
          <p:nvPr/>
        </p:nvSpPr>
        <p:spPr bwMode="auto">
          <a:xfrm>
            <a:off x="6162675" y="2133600"/>
            <a:ext cx="2762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A</a:t>
            </a:r>
          </a:p>
        </p:txBody>
      </p:sp>
      <p:sp>
        <p:nvSpPr>
          <p:cNvPr id="554" name="Text Box 13"/>
          <p:cNvSpPr txBox="1">
            <a:spLocks noChangeArrowheads="1"/>
          </p:cNvSpPr>
          <p:nvPr/>
        </p:nvSpPr>
        <p:spPr bwMode="auto">
          <a:xfrm>
            <a:off x="7294563" y="5300663"/>
            <a:ext cx="3651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TC</a:t>
            </a:r>
          </a:p>
        </p:txBody>
      </p:sp>
      <p:sp>
        <p:nvSpPr>
          <p:cNvPr id="555" name="Rectangle 14"/>
          <p:cNvSpPr>
            <a:spLocks noChangeArrowheads="1"/>
          </p:cNvSpPr>
          <p:nvPr/>
        </p:nvSpPr>
        <p:spPr bwMode="auto">
          <a:xfrm>
            <a:off x="3348038" y="2781300"/>
            <a:ext cx="1655762" cy="136842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/>
            <a:r>
              <a:rPr lang="de-DE" altLang="de-DE"/>
              <a:t>DAC</a:t>
            </a:r>
          </a:p>
        </p:txBody>
      </p:sp>
      <p:grpSp>
        <p:nvGrpSpPr>
          <p:cNvPr id="556" name="Group 15"/>
          <p:cNvGrpSpPr>
            <a:grpSpLocks/>
          </p:cNvGrpSpPr>
          <p:nvPr/>
        </p:nvGrpSpPr>
        <p:grpSpPr bwMode="auto">
          <a:xfrm flipH="1">
            <a:off x="3419475" y="3429000"/>
            <a:ext cx="287338" cy="287338"/>
            <a:chOff x="3560" y="2704"/>
            <a:chExt cx="181" cy="181"/>
          </a:xfrm>
        </p:grpSpPr>
        <p:sp>
          <p:nvSpPr>
            <p:cNvPr id="557" name="Oval 16"/>
            <p:cNvSpPr>
              <a:spLocks noChangeArrowheads="1"/>
            </p:cNvSpPr>
            <p:nvPr/>
          </p:nvSpPr>
          <p:spPr bwMode="auto">
            <a:xfrm>
              <a:off x="3560" y="2704"/>
              <a:ext cx="181" cy="181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558" name="Line 17"/>
            <p:cNvSpPr>
              <a:spLocks noChangeShapeType="1"/>
            </p:cNvSpPr>
            <p:nvPr/>
          </p:nvSpPr>
          <p:spPr bwMode="auto">
            <a:xfrm>
              <a:off x="3651" y="2750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559" name="Line 18"/>
          <p:cNvSpPr>
            <a:spLocks noChangeShapeType="1"/>
          </p:cNvSpPr>
          <p:nvPr/>
        </p:nvSpPr>
        <p:spPr bwMode="auto">
          <a:xfrm flipH="1">
            <a:off x="3562350" y="32845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60" name="Line 19"/>
          <p:cNvSpPr>
            <a:spLocks noChangeShapeType="1"/>
          </p:cNvSpPr>
          <p:nvPr/>
        </p:nvSpPr>
        <p:spPr bwMode="auto">
          <a:xfrm flipH="1">
            <a:off x="3562350" y="37163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61" name="Text Box 21"/>
          <p:cNvSpPr txBox="1">
            <a:spLocks noChangeArrowheads="1"/>
          </p:cNvSpPr>
          <p:nvPr/>
        </p:nvSpPr>
        <p:spPr bwMode="auto">
          <a:xfrm>
            <a:off x="6249988" y="5191125"/>
            <a:ext cx="5762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24 </a:t>
            </a:r>
            <a:r>
              <a:rPr lang="el-GR" altLang="de-DE">
                <a:latin typeface="Arial" charset="0"/>
                <a:cs typeface="Arial" charset="0"/>
              </a:rPr>
              <a:t>μ</a:t>
            </a:r>
            <a:r>
              <a:rPr lang="de-DE" altLang="de-DE"/>
              <a:t>A</a:t>
            </a:r>
          </a:p>
        </p:txBody>
      </p:sp>
      <p:sp>
        <p:nvSpPr>
          <p:cNvPr id="562" name="Line 22"/>
          <p:cNvSpPr>
            <a:spLocks noChangeShapeType="1"/>
          </p:cNvSpPr>
          <p:nvPr/>
        </p:nvSpPr>
        <p:spPr bwMode="auto">
          <a:xfrm>
            <a:off x="5940425" y="2492375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563" name="Group 23"/>
          <p:cNvGrpSpPr>
            <a:grpSpLocks/>
          </p:cNvGrpSpPr>
          <p:nvPr/>
        </p:nvGrpSpPr>
        <p:grpSpPr bwMode="auto">
          <a:xfrm flipH="1">
            <a:off x="5505450" y="2708275"/>
            <a:ext cx="434975" cy="576263"/>
            <a:chOff x="2699" y="2251"/>
            <a:chExt cx="274" cy="363"/>
          </a:xfrm>
        </p:grpSpPr>
        <p:sp>
          <p:nvSpPr>
            <p:cNvPr id="564" name="Line 24"/>
            <p:cNvSpPr>
              <a:spLocks noChangeShapeType="1"/>
            </p:cNvSpPr>
            <p:nvPr/>
          </p:nvSpPr>
          <p:spPr bwMode="auto">
            <a:xfrm rot="5400000" flipH="1">
              <a:off x="2653" y="2569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65" name="Line 25"/>
            <p:cNvSpPr>
              <a:spLocks noChangeShapeType="1"/>
            </p:cNvSpPr>
            <p:nvPr/>
          </p:nvSpPr>
          <p:spPr bwMode="auto">
            <a:xfrm rot="5400000" flipH="1" flipV="1">
              <a:off x="2745" y="2477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66" name="Line 26"/>
            <p:cNvSpPr>
              <a:spLocks noChangeShapeType="1"/>
            </p:cNvSpPr>
            <p:nvPr/>
          </p:nvSpPr>
          <p:spPr bwMode="auto">
            <a:xfrm rot="5400000" flipH="1">
              <a:off x="2700" y="2433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67" name="Line 27"/>
            <p:cNvSpPr>
              <a:spLocks noChangeShapeType="1"/>
            </p:cNvSpPr>
            <p:nvPr/>
          </p:nvSpPr>
          <p:spPr bwMode="auto">
            <a:xfrm rot="5400000" flipH="1">
              <a:off x="2745" y="2433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68" name="Line 28"/>
            <p:cNvSpPr>
              <a:spLocks noChangeShapeType="1"/>
            </p:cNvSpPr>
            <p:nvPr/>
          </p:nvSpPr>
          <p:spPr bwMode="auto">
            <a:xfrm rot="5400000" flipH="1" flipV="1">
              <a:off x="2745" y="2296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69" name="Line 29"/>
            <p:cNvSpPr>
              <a:spLocks noChangeShapeType="1"/>
            </p:cNvSpPr>
            <p:nvPr/>
          </p:nvSpPr>
          <p:spPr bwMode="auto">
            <a:xfrm rot="5400000" flipH="1" flipV="1">
              <a:off x="2653" y="2297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70" name="Line 30"/>
            <p:cNvSpPr>
              <a:spLocks noChangeShapeType="1"/>
            </p:cNvSpPr>
            <p:nvPr/>
          </p:nvSpPr>
          <p:spPr bwMode="auto">
            <a:xfrm rot="5400000" flipH="1" flipV="1">
              <a:off x="2905" y="2365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571" name="Line 31"/>
          <p:cNvSpPr>
            <a:spLocks noChangeShapeType="1"/>
          </p:cNvSpPr>
          <p:nvPr/>
        </p:nvSpPr>
        <p:spPr bwMode="auto">
          <a:xfrm>
            <a:off x="5867400" y="3284538"/>
            <a:ext cx="144463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72" name="Line 32"/>
          <p:cNvSpPr>
            <a:spLocks noChangeShapeType="1"/>
          </p:cNvSpPr>
          <p:nvPr/>
        </p:nvSpPr>
        <p:spPr bwMode="auto">
          <a:xfrm>
            <a:off x="5435600" y="29972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73" name="Line 33"/>
          <p:cNvSpPr>
            <a:spLocks noChangeShapeType="1"/>
          </p:cNvSpPr>
          <p:nvPr/>
        </p:nvSpPr>
        <p:spPr bwMode="auto">
          <a:xfrm>
            <a:off x="5940425" y="263683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74" name="Line 34"/>
          <p:cNvSpPr>
            <a:spLocks noChangeShapeType="1"/>
          </p:cNvSpPr>
          <p:nvPr/>
        </p:nvSpPr>
        <p:spPr bwMode="auto">
          <a:xfrm>
            <a:off x="5580063" y="1628775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75" name="Line 35"/>
          <p:cNvSpPr>
            <a:spLocks noChangeShapeType="1"/>
          </p:cNvSpPr>
          <p:nvPr/>
        </p:nvSpPr>
        <p:spPr bwMode="auto">
          <a:xfrm>
            <a:off x="5868988" y="1484313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76" name="Line 36"/>
          <p:cNvSpPr>
            <a:spLocks noChangeShapeType="1"/>
          </p:cNvSpPr>
          <p:nvPr/>
        </p:nvSpPr>
        <p:spPr bwMode="auto">
          <a:xfrm>
            <a:off x="5940425" y="1484313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77" name="Line 37"/>
          <p:cNvSpPr>
            <a:spLocks noChangeShapeType="1"/>
          </p:cNvSpPr>
          <p:nvPr/>
        </p:nvSpPr>
        <p:spPr bwMode="auto">
          <a:xfrm>
            <a:off x="5940425" y="1628775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78" name="AutoShape 38"/>
          <p:cNvSpPr>
            <a:spLocks noChangeArrowheads="1"/>
          </p:cNvSpPr>
          <p:nvPr/>
        </p:nvSpPr>
        <p:spPr bwMode="auto">
          <a:xfrm rot="16200000">
            <a:off x="6192044" y="1448594"/>
            <a:ext cx="431800" cy="36036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SF</a:t>
            </a:r>
          </a:p>
        </p:txBody>
      </p:sp>
      <p:sp>
        <p:nvSpPr>
          <p:cNvPr id="579" name="Line 39"/>
          <p:cNvSpPr>
            <a:spLocks noChangeShapeType="1"/>
          </p:cNvSpPr>
          <p:nvPr/>
        </p:nvSpPr>
        <p:spPr bwMode="auto">
          <a:xfrm>
            <a:off x="5940425" y="2636838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80" name="Line 40"/>
          <p:cNvSpPr>
            <a:spLocks noChangeShapeType="1"/>
          </p:cNvSpPr>
          <p:nvPr/>
        </p:nvSpPr>
        <p:spPr bwMode="auto">
          <a:xfrm>
            <a:off x="6588125" y="1628775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81" name="Line 41"/>
          <p:cNvSpPr>
            <a:spLocks noChangeShapeType="1"/>
          </p:cNvSpPr>
          <p:nvPr/>
        </p:nvSpPr>
        <p:spPr bwMode="auto">
          <a:xfrm>
            <a:off x="6732588" y="1628775"/>
            <a:ext cx="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82" name="Line 42"/>
          <p:cNvSpPr>
            <a:spLocks noChangeShapeType="1"/>
          </p:cNvSpPr>
          <p:nvPr/>
        </p:nvSpPr>
        <p:spPr bwMode="auto">
          <a:xfrm flipH="1">
            <a:off x="5219700" y="1628775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83" name="Line 43"/>
          <p:cNvSpPr>
            <a:spLocks noChangeShapeType="1"/>
          </p:cNvSpPr>
          <p:nvPr/>
        </p:nvSpPr>
        <p:spPr bwMode="auto">
          <a:xfrm>
            <a:off x="5219700" y="1628775"/>
            <a:ext cx="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84" name="Line 44"/>
          <p:cNvSpPr>
            <a:spLocks noChangeShapeType="1"/>
          </p:cNvSpPr>
          <p:nvPr/>
        </p:nvSpPr>
        <p:spPr bwMode="auto">
          <a:xfrm>
            <a:off x="5219700" y="2997200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85" name="Line 45"/>
          <p:cNvSpPr>
            <a:spLocks noChangeShapeType="1"/>
          </p:cNvSpPr>
          <p:nvPr/>
        </p:nvSpPr>
        <p:spPr bwMode="auto">
          <a:xfrm>
            <a:off x="5867400" y="1989138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86" name="Line 46"/>
          <p:cNvSpPr>
            <a:spLocks noChangeShapeType="1"/>
          </p:cNvSpPr>
          <p:nvPr/>
        </p:nvSpPr>
        <p:spPr bwMode="auto">
          <a:xfrm>
            <a:off x="4211638" y="2997200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87" name="Line 47"/>
          <p:cNvSpPr>
            <a:spLocks noChangeShapeType="1"/>
          </p:cNvSpPr>
          <p:nvPr/>
        </p:nvSpPr>
        <p:spPr bwMode="auto">
          <a:xfrm flipV="1">
            <a:off x="2555875" y="2852738"/>
            <a:ext cx="287338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88" name="Line 48"/>
          <p:cNvSpPr>
            <a:spLocks noChangeShapeType="1"/>
          </p:cNvSpPr>
          <p:nvPr/>
        </p:nvSpPr>
        <p:spPr bwMode="auto">
          <a:xfrm>
            <a:off x="4859338" y="2997200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589" name="Group 49"/>
          <p:cNvGrpSpPr>
            <a:grpSpLocks/>
          </p:cNvGrpSpPr>
          <p:nvPr/>
        </p:nvGrpSpPr>
        <p:grpSpPr bwMode="auto">
          <a:xfrm flipH="1">
            <a:off x="5289550" y="4076700"/>
            <a:ext cx="434975" cy="576263"/>
            <a:chOff x="2109" y="1253"/>
            <a:chExt cx="274" cy="363"/>
          </a:xfrm>
        </p:grpSpPr>
        <p:sp>
          <p:nvSpPr>
            <p:cNvPr id="590" name="Line 50"/>
            <p:cNvSpPr>
              <a:spLocks noChangeShapeType="1"/>
            </p:cNvSpPr>
            <p:nvPr/>
          </p:nvSpPr>
          <p:spPr bwMode="auto">
            <a:xfrm rot="5400000" flipH="1">
              <a:off x="2063" y="1571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91" name="Line 51"/>
            <p:cNvSpPr>
              <a:spLocks noChangeShapeType="1"/>
            </p:cNvSpPr>
            <p:nvPr/>
          </p:nvSpPr>
          <p:spPr bwMode="auto">
            <a:xfrm rot="5400000" flipH="1" flipV="1">
              <a:off x="2155" y="1479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92" name="Line 52"/>
            <p:cNvSpPr>
              <a:spLocks noChangeShapeType="1"/>
            </p:cNvSpPr>
            <p:nvPr/>
          </p:nvSpPr>
          <p:spPr bwMode="auto">
            <a:xfrm rot="5400000" flipH="1">
              <a:off x="2110" y="1435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93" name="Line 53"/>
            <p:cNvSpPr>
              <a:spLocks noChangeShapeType="1"/>
            </p:cNvSpPr>
            <p:nvPr/>
          </p:nvSpPr>
          <p:spPr bwMode="auto">
            <a:xfrm rot="5400000" flipH="1">
              <a:off x="2155" y="1435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94" name="Line 54"/>
            <p:cNvSpPr>
              <a:spLocks noChangeShapeType="1"/>
            </p:cNvSpPr>
            <p:nvPr/>
          </p:nvSpPr>
          <p:spPr bwMode="auto">
            <a:xfrm rot="5400000" flipH="1" flipV="1">
              <a:off x="2155" y="1298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95" name="Line 55"/>
            <p:cNvSpPr>
              <a:spLocks noChangeShapeType="1"/>
            </p:cNvSpPr>
            <p:nvPr/>
          </p:nvSpPr>
          <p:spPr bwMode="auto">
            <a:xfrm rot="5400000" flipH="1" flipV="1">
              <a:off x="2063" y="1299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96" name="Line 56"/>
            <p:cNvSpPr>
              <a:spLocks noChangeShapeType="1"/>
            </p:cNvSpPr>
            <p:nvPr/>
          </p:nvSpPr>
          <p:spPr bwMode="auto">
            <a:xfrm rot="5400000" flipH="1" flipV="1">
              <a:off x="2315" y="1367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97" name="Oval 57"/>
            <p:cNvSpPr>
              <a:spLocks noChangeArrowheads="1"/>
            </p:cNvSpPr>
            <p:nvPr/>
          </p:nvSpPr>
          <p:spPr bwMode="auto">
            <a:xfrm>
              <a:off x="2245" y="1389"/>
              <a:ext cx="90" cy="91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</p:grpSp>
      <p:grpSp>
        <p:nvGrpSpPr>
          <p:cNvPr id="598" name="Group 58"/>
          <p:cNvGrpSpPr>
            <a:grpSpLocks/>
          </p:cNvGrpSpPr>
          <p:nvPr/>
        </p:nvGrpSpPr>
        <p:grpSpPr bwMode="auto">
          <a:xfrm>
            <a:off x="6156325" y="4076700"/>
            <a:ext cx="434975" cy="576263"/>
            <a:chOff x="2109" y="1253"/>
            <a:chExt cx="274" cy="363"/>
          </a:xfrm>
        </p:grpSpPr>
        <p:sp>
          <p:nvSpPr>
            <p:cNvPr id="599" name="Line 59"/>
            <p:cNvSpPr>
              <a:spLocks noChangeShapeType="1"/>
            </p:cNvSpPr>
            <p:nvPr/>
          </p:nvSpPr>
          <p:spPr bwMode="auto">
            <a:xfrm rot="5400000" flipH="1">
              <a:off x="2063" y="1571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00" name="Line 60"/>
            <p:cNvSpPr>
              <a:spLocks noChangeShapeType="1"/>
            </p:cNvSpPr>
            <p:nvPr/>
          </p:nvSpPr>
          <p:spPr bwMode="auto">
            <a:xfrm rot="5400000" flipH="1" flipV="1">
              <a:off x="2155" y="1479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01" name="Line 61"/>
            <p:cNvSpPr>
              <a:spLocks noChangeShapeType="1"/>
            </p:cNvSpPr>
            <p:nvPr/>
          </p:nvSpPr>
          <p:spPr bwMode="auto">
            <a:xfrm rot="5400000" flipH="1">
              <a:off x="2110" y="1435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02" name="Line 62"/>
            <p:cNvSpPr>
              <a:spLocks noChangeShapeType="1"/>
            </p:cNvSpPr>
            <p:nvPr/>
          </p:nvSpPr>
          <p:spPr bwMode="auto">
            <a:xfrm rot="5400000" flipH="1">
              <a:off x="2155" y="1435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03" name="Line 63"/>
            <p:cNvSpPr>
              <a:spLocks noChangeShapeType="1"/>
            </p:cNvSpPr>
            <p:nvPr/>
          </p:nvSpPr>
          <p:spPr bwMode="auto">
            <a:xfrm rot="5400000" flipH="1" flipV="1">
              <a:off x="2155" y="1298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04" name="Line 64"/>
            <p:cNvSpPr>
              <a:spLocks noChangeShapeType="1"/>
            </p:cNvSpPr>
            <p:nvPr/>
          </p:nvSpPr>
          <p:spPr bwMode="auto">
            <a:xfrm rot="5400000" flipH="1" flipV="1">
              <a:off x="2063" y="1299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05" name="Line 65"/>
            <p:cNvSpPr>
              <a:spLocks noChangeShapeType="1"/>
            </p:cNvSpPr>
            <p:nvPr/>
          </p:nvSpPr>
          <p:spPr bwMode="auto">
            <a:xfrm rot="5400000" flipH="1" flipV="1">
              <a:off x="2315" y="1367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06" name="Oval 66"/>
            <p:cNvSpPr>
              <a:spLocks noChangeArrowheads="1"/>
            </p:cNvSpPr>
            <p:nvPr/>
          </p:nvSpPr>
          <p:spPr bwMode="auto">
            <a:xfrm>
              <a:off x="2245" y="1389"/>
              <a:ext cx="90" cy="91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607" name="Line 67"/>
          <p:cNvSpPr>
            <a:spLocks noChangeShapeType="1"/>
          </p:cNvSpPr>
          <p:nvPr/>
        </p:nvSpPr>
        <p:spPr bwMode="auto">
          <a:xfrm flipH="1">
            <a:off x="5722938" y="4076700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08" name="Line 68"/>
          <p:cNvSpPr>
            <a:spLocks noChangeShapeType="1"/>
          </p:cNvSpPr>
          <p:nvPr/>
        </p:nvSpPr>
        <p:spPr bwMode="auto">
          <a:xfrm flipH="1">
            <a:off x="5867400" y="3500438"/>
            <a:ext cx="142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609" name="Group 69"/>
          <p:cNvGrpSpPr>
            <a:grpSpLocks/>
          </p:cNvGrpSpPr>
          <p:nvPr/>
        </p:nvGrpSpPr>
        <p:grpSpPr bwMode="auto">
          <a:xfrm flipH="1">
            <a:off x="5795963" y="3644900"/>
            <a:ext cx="287337" cy="287338"/>
            <a:chOff x="3560" y="2704"/>
            <a:chExt cx="181" cy="181"/>
          </a:xfrm>
        </p:grpSpPr>
        <p:sp>
          <p:nvSpPr>
            <p:cNvPr id="610" name="Oval 70"/>
            <p:cNvSpPr>
              <a:spLocks noChangeArrowheads="1"/>
            </p:cNvSpPr>
            <p:nvPr/>
          </p:nvSpPr>
          <p:spPr bwMode="auto">
            <a:xfrm>
              <a:off x="3560" y="2704"/>
              <a:ext cx="181" cy="181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611" name="Line 71"/>
            <p:cNvSpPr>
              <a:spLocks noChangeShapeType="1"/>
            </p:cNvSpPr>
            <p:nvPr/>
          </p:nvSpPr>
          <p:spPr bwMode="auto">
            <a:xfrm>
              <a:off x="3651" y="2750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612" name="Line 72"/>
          <p:cNvSpPr>
            <a:spLocks noChangeShapeType="1"/>
          </p:cNvSpPr>
          <p:nvPr/>
        </p:nvSpPr>
        <p:spPr bwMode="auto">
          <a:xfrm flipH="1">
            <a:off x="5938838" y="35004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13" name="Line 73"/>
          <p:cNvSpPr>
            <a:spLocks noChangeShapeType="1"/>
          </p:cNvSpPr>
          <p:nvPr/>
        </p:nvSpPr>
        <p:spPr bwMode="auto">
          <a:xfrm flipH="1">
            <a:off x="5938838" y="39322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14" name="Line 74"/>
          <p:cNvSpPr>
            <a:spLocks noChangeShapeType="1"/>
          </p:cNvSpPr>
          <p:nvPr/>
        </p:nvSpPr>
        <p:spPr bwMode="auto">
          <a:xfrm flipH="1">
            <a:off x="6156325" y="458152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615" name="Group 75"/>
          <p:cNvGrpSpPr>
            <a:grpSpLocks/>
          </p:cNvGrpSpPr>
          <p:nvPr/>
        </p:nvGrpSpPr>
        <p:grpSpPr bwMode="auto">
          <a:xfrm flipH="1">
            <a:off x="6011863" y="5013325"/>
            <a:ext cx="287337" cy="287338"/>
            <a:chOff x="3560" y="2704"/>
            <a:chExt cx="181" cy="181"/>
          </a:xfrm>
        </p:grpSpPr>
        <p:sp>
          <p:nvSpPr>
            <p:cNvPr id="616" name="Oval 76"/>
            <p:cNvSpPr>
              <a:spLocks noChangeArrowheads="1"/>
            </p:cNvSpPr>
            <p:nvPr/>
          </p:nvSpPr>
          <p:spPr bwMode="auto">
            <a:xfrm>
              <a:off x="3560" y="2704"/>
              <a:ext cx="181" cy="181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617" name="Line 77"/>
            <p:cNvSpPr>
              <a:spLocks noChangeShapeType="1"/>
            </p:cNvSpPr>
            <p:nvPr/>
          </p:nvSpPr>
          <p:spPr bwMode="auto">
            <a:xfrm>
              <a:off x="3651" y="2750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618" name="Line 78"/>
          <p:cNvSpPr>
            <a:spLocks noChangeShapeType="1"/>
          </p:cNvSpPr>
          <p:nvPr/>
        </p:nvSpPr>
        <p:spPr bwMode="auto">
          <a:xfrm flipH="1">
            <a:off x="6154738" y="486886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619" name="Group 79"/>
          <p:cNvGrpSpPr>
            <a:grpSpLocks/>
          </p:cNvGrpSpPr>
          <p:nvPr/>
        </p:nvGrpSpPr>
        <p:grpSpPr bwMode="auto">
          <a:xfrm>
            <a:off x="6877050" y="4076700"/>
            <a:ext cx="434975" cy="576263"/>
            <a:chOff x="2699" y="2251"/>
            <a:chExt cx="274" cy="363"/>
          </a:xfrm>
        </p:grpSpPr>
        <p:sp>
          <p:nvSpPr>
            <p:cNvPr id="620" name="Line 80"/>
            <p:cNvSpPr>
              <a:spLocks noChangeShapeType="1"/>
            </p:cNvSpPr>
            <p:nvPr/>
          </p:nvSpPr>
          <p:spPr bwMode="auto">
            <a:xfrm rot="5400000" flipH="1">
              <a:off x="2653" y="2569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21" name="Line 81"/>
            <p:cNvSpPr>
              <a:spLocks noChangeShapeType="1"/>
            </p:cNvSpPr>
            <p:nvPr/>
          </p:nvSpPr>
          <p:spPr bwMode="auto">
            <a:xfrm rot="5400000" flipH="1" flipV="1">
              <a:off x="2745" y="2477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22" name="Line 82"/>
            <p:cNvSpPr>
              <a:spLocks noChangeShapeType="1"/>
            </p:cNvSpPr>
            <p:nvPr/>
          </p:nvSpPr>
          <p:spPr bwMode="auto">
            <a:xfrm rot="5400000" flipH="1">
              <a:off x="2700" y="2433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23" name="Line 83"/>
            <p:cNvSpPr>
              <a:spLocks noChangeShapeType="1"/>
            </p:cNvSpPr>
            <p:nvPr/>
          </p:nvSpPr>
          <p:spPr bwMode="auto">
            <a:xfrm rot="5400000" flipH="1">
              <a:off x="2745" y="2433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24" name="Line 84"/>
            <p:cNvSpPr>
              <a:spLocks noChangeShapeType="1"/>
            </p:cNvSpPr>
            <p:nvPr/>
          </p:nvSpPr>
          <p:spPr bwMode="auto">
            <a:xfrm rot="5400000" flipH="1" flipV="1">
              <a:off x="2745" y="2296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25" name="Line 85"/>
            <p:cNvSpPr>
              <a:spLocks noChangeShapeType="1"/>
            </p:cNvSpPr>
            <p:nvPr/>
          </p:nvSpPr>
          <p:spPr bwMode="auto">
            <a:xfrm rot="5400000" flipH="1" flipV="1">
              <a:off x="2653" y="2297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26" name="Line 86"/>
            <p:cNvSpPr>
              <a:spLocks noChangeShapeType="1"/>
            </p:cNvSpPr>
            <p:nvPr/>
          </p:nvSpPr>
          <p:spPr bwMode="auto">
            <a:xfrm rot="5400000" flipH="1" flipV="1">
              <a:off x="2905" y="2365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627" name="Line 87"/>
          <p:cNvSpPr>
            <a:spLocks noChangeShapeType="1"/>
          </p:cNvSpPr>
          <p:nvPr/>
        </p:nvSpPr>
        <p:spPr bwMode="auto">
          <a:xfrm flipH="1">
            <a:off x="6877050" y="4652963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28" name="Line 88"/>
          <p:cNvSpPr>
            <a:spLocks noChangeShapeType="1"/>
          </p:cNvSpPr>
          <p:nvPr/>
        </p:nvSpPr>
        <p:spPr bwMode="auto">
          <a:xfrm flipH="1">
            <a:off x="6154738" y="4795838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29" name="Line 89"/>
          <p:cNvSpPr>
            <a:spLocks noChangeShapeType="1"/>
          </p:cNvSpPr>
          <p:nvPr/>
        </p:nvSpPr>
        <p:spPr bwMode="auto">
          <a:xfrm flipH="1">
            <a:off x="6154738" y="5300663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30" name="AutoShape 90"/>
          <p:cNvSpPr>
            <a:spLocks noChangeArrowheads="1"/>
          </p:cNvSpPr>
          <p:nvPr/>
        </p:nvSpPr>
        <p:spPr bwMode="auto">
          <a:xfrm rot="10800000" flipH="1">
            <a:off x="6083300" y="5443538"/>
            <a:ext cx="142875" cy="71437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631" name="Line 91"/>
          <p:cNvSpPr>
            <a:spLocks noChangeShapeType="1"/>
          </p:cNvSpPr>
          <p:nvPr/>
        </p:nvSpPr>
        <p:spPr bwMode="auto">
          <a:xfrm>
            <a:off x="7162800" y="4365625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632" name="Group 92"/>
          <p:cNvGrpSpPr>
            <a:grpSpLocks/>
          </p:cNvGrpSpPr>
          <p:nvPr/>
        </p:nvGrpSpPr>
        <p:grpSpPr bwMode="auto">
          <a:xfrm>
            <a:off x="5580063" y="5016500"/>
            <a:ext cx="287337" cy="287338"/>
            <a:chOff x="3560" y="2704"/>
            <a:chExt cx="181" cy="181"/>
          </a:xfrm>
        </p:grpSpPr>
        <p:sp>
          <p:nvSpPr>
            <p:cNvPr id="633" name="Oval 93"/>
            <p:cNvSpPr>
              <a:spLocks noChangeArrowheads="1"/>
            </p:cNvSpPr>
            <p:nvPr/>
          </p:nvSpPr>
          <p:spPr bwMode="auto">
            <a:xfrm>
              <a:off x="3560" y="2704"/>
              <a:ext cx="181" cy="181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634" name="Line 94"/>
            <p:cNvSpPr>
              <a:spLocks noChangeShapeType="1"/>
            </p:cNvSpPr>
            <p:nvPr/>
          </p:nvSpPr>
          <p:spPr bwMode="auto">
            <a:xfrm>
              <a:off x="3651" y="2750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635" name="Line 95"/>
          <p:cNvSpPr>
            <a:spLocks noChangeShapeType="1"/>
          </p:cNvSpPr>
          <p:nvPr/>
        </p:nvSpPr>
        <p:spPr bwMode="auto">
          <a:xfrm>
            <a:off x="5724525" y="48720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36" name="Line 96"/>
          <p:cNvSpPr>
            <a:spLocks noChangeShapeType="1"/>
          </p:cNvSpPr>
          <p:nvPr/>
        </p:nvSpPr>
        <p:spPr bwMode="auto">
          <a:xfrm rot="16200000">
            <a:off x="4931568" y="4583907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37" name="Line 97"/>
          <p:cNvSpPr>
            <a:spLocks noChangeShapeType="1"/>
          </p:cNvSpPr>
          <p:nvPr/>
        </p:nvSpPr>
        <p:spPr bwMode="auto">
          <a:xfrm rot="16200000" flipV="1">
            <a:off x="4931569" y="4439444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38" name="Line 98"/>
          <p:cNvSpPr>
            <a:spLocks noChangeShapeType="1"/>
          </p:cNvSpPr>
          <p:nvPr/>
        </p:nvSpPr>
        <p:spPr bwMode="auto">
          <a:xfrm rot="16200000">
            <a:off x="4714081" y="4368007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39" name="Line 99"/>
          <p:cNvSpPr>
            <a:spLocks noChangeShapeType="1"/>
          </p:cNvSpPr>
          <p:nvPr/>
        </p:nvSpPr>
        <p:spPr bwMode="auto">
          <a:xfrm rot="16200000">
            <a:off x="4642644" y="4368007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40" name="Line 100"/>
          <p:cNvSpPr>
            <a:spLocks noChangeShapeType="1"/>
          </p:cNvSpPr>
          <p:nvPr/>
        </p:nvSpPr>
        <p:spPr bwMode="auto">
          <a:xfrm rot="16200000" flipV="1">
            <a:off x="4931569" y="4152107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41" name="Line 101"/>
          <p:cNvSpPr>
            <a:spLocks noChangeShapeType="1"/>
          </p:cNvSpPr>
          <p:nvPr/>
        </p:nvSpPr>
        <p:spPr bwMode="auto">
          <a:xfrm rot="16200000" flipV="1">
            <a:off x="4931569" y="4148931"/>
            <a:ext cx="147638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42" name="Line 102"/>
          <p:cNvSpPr>
            <a:spLocks noChangeShapeType="1"/>
          </p:cNvSpPr>
          <p:nvPr/>
        </p:nvSpPr>
        <p:spPr bwMode="auto">
          <a:xfrm rot="16200000" flipV="1">
            <a:off x="4676775" y="42608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43" name="Line 103"/>
          <p:cNvSpPr>
            <a:spLocks noChangeShapeType="1"/>
          </p:cNvSpPr>
          <p:nvPr/>
        </p:nvSpPr>
        <p:spPr bwMode="auto">
          <a:xfrm>
            <a:off x="5003800" y="4656138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44" name="Line 104"/>
          <p:cNvSpPr>
            <a:spLocks noChangeShapeType="1"/>
          </p:cNvSpPr>
          <p:nvPr/>
        </p:nvSpPr>
        <p:spPr bwMode="auto">
          <a:xfrm>
            <a:off x="5003800" y="4799013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45" name="Line 105"/>
          <p:cNvSpPr>
            <a:spLocks noChangeShapeType="1"/>
          </p:cNvSpPr>
          <p:nvPr/>
        </p:nvSpPr>
        <p:spPr bwMode="auto">
          <a:xfrm>
            <a:off x="5724525" y="5303838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46" name="AutoShape 106"/>
          <p:cNvSpPr>
            <a:spLocks noChangeArrowheads="1"/>
          </p:cNvSpPr>
          <p:nvPr/>
        </p:nvSpPr>
        <p:spPr bwMode="auto">
          <a:xfrm rot="10800000">
            <a:off x="5653088" y="5446713"/>
            <a:ext cx="142875" cy="71437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647" name="Line 107"/>
          <p:cNvSpPr>
            <a:spLocks noChangeShapeType="1"/>
          </p:cNvSpPr>
          <p:nvPr/>
        </p:nvSpPr>
        <p:spPr bwMode="auto">
          <a:xfrm flipH="1">
            <a:off x="2339975" y="4076700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48" name="Line 108"/>
          <p:cNvSpPr>
            <a:spLocks noChangeShapeType="1"/>
          </p:cNvSpPr>
          <p:nvPr/>
        </p:nvSpPr>
        <p:spPr bwMode="auto">
          <a:xfrm flipH="1">
            <a:off x="5724525" y="46529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49" name="Line 109"/>
          <p:cNvSpPr>
            <a:spLocks noChangeShapeType="1"/>
          </p:cNvSpPr>
          <p:nvPr/>
        </p:nvSpPr>
        <p:spPr bwMode="auto">
          <a:xfrm flipH="1">
            <a:off x="6586538" y="4365625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50" name="Line 110"/>
          <p:cNvSpPr>
            <a:spLocks noChangeShapeType="1"/>
          </p:cNvSpPr>
          <p:nvPr/>
        </p:nvSpPr>
        <p:spPr bwMode="auto">
          <a:xfrm flipV="1">
            <a:off x="5002213" y="4076700"/>
            <a:ext cx="1587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51" name="Line 111"/>
          <p:cNvSpPr>
            <a:spLocks noChangeShapeType="1"/>
          </p:cNvSpPr>
          <p:nvPr/>
        </p:nvSpPr>
        <p:spPr bwMode="auto">
          <a:xfrm flipH="1">
            <a:off x="5218113" y="4365625"/>
            <a:ext cx="146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52" name="Line 112"/>
          <p:cNvSpPr>
            <a:spLocks noChangeShapeType="1"/>
          </p:cNvSpPr>
          <p:nvPr/>
        </p:nvSpPr>
        <p:spPr bwMode="auto">
          <a:xfrm>
            <a:off x="6732588" y="2636838"/>
            <a:ext cx="0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53" name="Line 113"/>
          <p:cNvSpPr>
            <a:spLocks noChangeShapeType="1"/>
          </p:cNvSpPr>
          <p:nvPr/>
        </p:nvSpPr>
        <p:spPr bwMode="auto">
          <a:xfrm flipH="1">
            <a:off x="3708400" y="3284538"/>
            <a:ext cx="142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654" name="Group 114"/>
          <p:cNvGrpSpPr>
            <a:grpSpLocks/>
          </p:cNvGrpSpPr>
          <p:nvPr/>
        </p:nvGrpSpPr>
        <p:grpSpPr bwMode="auto">
          <a:xfrm flipH="1">
            <a:off x="3492500" y="3429000"/>
            <a:ext cx="287338" cy="287338"/>
            <a:chOff x="3560" y="2704"/>
            <a:chExt cx="181" cy="181"/>
          </a:xfrm>
        </p:grpSpPr>
        <p:sp>
          <p:nvSpPr>
            <p:cNvPr id="655" name="Oval 115"/>
            <p:cNvSpPr>
              <a:spLocks noChangeArrowheads="1"/>
            </p:cNvSpPr>
            <p:nvPr/>
          </p:nvSpPr>
          <p:spPr bwMode="auto">
            <a:xfrm>
              <a:off x="3560" y="2704"/>
              <a:ext cx="181" cy="181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656" name="Line 116"/>
            <p:cNvSpPr>
              <a:spLocks noChangeShapeType="1"/>
            </p:cNvSpPr>
            <p:nvPr/>
          </p:nvSpPr>
          <p:spPr bwMode="auto">
            <a:xfrm>
              <a:off x="3651" y="2750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657" name="Line 117"/>
          <p:cNvSpPr>
            <a:spLocks noChangeShapeType="1"/>
          </p:cNvSpPr>
          <p:nvPr/>
        </p:nvSpPr>
        <p:spPr bwMode="auto">
          <a:xfrm flipH="1">
            <a:off x="3635375" y="32845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58" name="Line 118"/>
          <p:cNvSpPr>
            <a:spLocks noChangeShapeType="1"/>
          </p:cNvSpPr>
          <p:nvPr/>
        </p:nvSpPr>
        <p:spPr bwMode="auto">
          <a:xfrm flipH="1">
            <a:off x="3635375" y="37163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659" name="Group 119"/>
          <p:cNvGrpSpPr>
            <a:grpSpLocks/>
          </p:cNvGrpSpPr>
          <p:nvPr/>
        </p:nvGrpSpPr>
        <p:grpSpPr bwMode="auto">
          <a:xfrm flipH="1">
            <a:off x="3492500" y="3429000"/>
            <a:ext cx="287338" cy="287338"/>
            <a:chOff x="3560" y="2704"/>
            <a:chExt cx="181" cy="181"/>
          </a:xfrm>
        </p:grpSpPr>
        <p:sp>
          <p:nvSpPr>
            <p:cNvPr id="660" name="Oval 120"/>
            <p:cNvSpPr>
              <a:spLocks noChangeArrowheads="1"/>
            </p:cNvSpPr>
            <p:nvPr/>
          </p:nvSpPr>
          <p:spPr bwMode="auto">
            <a:xfrm>
              <a:off x="3560" y="2704"/>
              <a:ext cx="181" cy="181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661" name="Line 121"/>
            <p:cNvSpPr>
              <a:spLocks noChangeShapeType="1"/>
            </p:cNvSpPr>
            <p:nvPr/>
          </p:nvSpPr>
          <p:spPr bwMode="auto">
            <a:xfrm>
              <a:off x="3651" y="2750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662" name="Line 122"/>
          <p:cNvSpPr>
            <a:spLocks noChangeShapeType="1"/>
          </p:cNvSpPr>
          <p:nvPr/>
        </p:nvSpPr>
        <p:spPr bwMode="auto">
          <a:xfrm flipH="1">
            <a:off x="3635375" y="32845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63" name="Line 123"/>
          <p:cNvSpPr>
            <a:spLocks noChangeShapeType="1"/>
          </p:cNvSpPr>
          <p:nvPr/>
        </p:nvSpPr>
        <p:spPr bwMode="auto">
          <a:xfrm flipH="1">
            <a:off x="3635375" y="37163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64" name="Line 124"/>
          <p:cNvSpPr>
            <a:spLocks noChangeShapeType="1"/>
          </p:cNvSpPr>
          <p:nvPr/>
        </p:nvSpPr>
        <p:spPr bwMode="auto">
          <a:xfrm flipH="1">
            <a:off x="3490913" y="3284538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665" name="Group 125"/>
          <p:cNvGrpSpPr>
            <a:grpSpLocks/>
          </p:cNvGrpSpPr>
          <p:nvPr/>
        </p:nvGrpSpPr>
        <p:grpSpPr bwMode="auto">
          <a:xfrm flipH="1">
            <a:off x="3563938" y="3429000"/>
            <a:ext cx="287337" cy="287338"/>
            <a:chOff x="3560" y="2704"/>
            <a:chExt cx="181" cy="181"/>
          </a:xfrm>
        </p:grpSpPr>
        <p:sp>
          <p:nvSpPr>
            <p:cNvPr id="666" name="Oval 126"/>
            <p:cNvSpPr>
              <a:spLocks noChangeArrowheads="1"/>
            </p:cNvSpPr>
            <p:nvPr/>
          </p:nvSpPr>
          <p:spPr bwMode="auto">
            <a:xfrm>
              <a:off x="3560" y="2704"/>
              <a:ext cx="181" cy="181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667" name="Line 127"/>
            <p:cNvSpPr>
              <a:spLocks noChangeShapeType="1"/>
            </p:cNvSpPr>
            <p:nvPr/>
          </p:nvSpPr>
          <p:spPr bwMode="auto">
            <a:xfrm>
              <a:off x="3651" y="2750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668" name="Line 128"/>
          <p:cNvSpPr>
            <a:spLocks noChangeShapeType="1"/>
          </p:cNvSpPr>
          <p:nvPr/>
        </p:nvSpPr>
        <p:spPr bwMode="auto">
          <a:xfrm flipH="1">
            <a:off x="3706813" y="32845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69" name="Line 129"/>
          <p:cNvSpPr>
            <a:spLocks noChangeShapeType="1"/>
          </p:cNvSpPr>
          <p:nvPr/>
        </p:nvSpPr>
        <p:spPr bwMode="auto">
          <a:xfrm flipH="1">
            <a:off x="3706813" y="37163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70" name="Line 130"/>
          <p:cNvSpPr>
            <a:spLocks noChangeShapeType="1"/>
          </p:cNvSpPr>
          <p:nvPr/>
        </p:nvSpPr>
        <p:spPr bwMode="auto">
          <a:xfrm flipH="1">
            <a:off x="4164013" y="3284538"/>
            <a:ext cx="142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671" name="Group 131"/>
          <p:cNvGrpSpPr>
            <a:grpSpLocks/>
          </p:cNvGrpSpPr>
          <p:nvPr/>
        </p:nvGrpSpPr>
        <p:grpSpPr bwMode="auto">
          <a:xfrm flipH="1">
            <a:off x="3635375" y="3429000"/>
            <a:ext cx="287338" cy="287338"/>
            <a:chOff x="3560" y="2704"/>
            <a:chExt cx="181" cy="181"/>
          </a:xfrm>
        </p:grpSpPr>
        <p:sp>
          <p:nvSpPr>
            <p:cNvPr id="672" name="Oval 132"/>
            <p:cNvSpPr>
              <a:spLocks noChangeArrowheads="1"/>
            </p:cNvSpPr>
            <p:nvPr/>
          </p:nvSpPr>
          <p:spPr bwMode="auto">
            <a:xfrm>
              <a:off x="3560" y="2704"/>
              <a:ext cx="181" cy="181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673" name="Line 133"/>
            <p:cNvSpPr>
              <a:spLocks noChangeShapeType="1"/>
            </p:cNvSpPr>
            <p:nvPr/>
          </p:nvSpPr>
          <p:spPr bwMode="auto">
            <a:xfrm>
              <a:off x="3651" y="2750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674" name="Line 134"/>
          <p:cNvSpPr>
            <a:spLocks noChangeShapeType="1"/>
          </p:cNvSpPr>
          <p:nvPr/>
        </p:nvSpPr>
        <p:spPr bwMode="auto">
          <a:xfrm flipH="1">
            <a:off x="3778250" y="32845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75" name="Line 135"/>
          <p:cNvSpPr>
            <a:spLocks noChangeShapeType="1"/>
          </p:cNvSpPr>
          <p:nvPr/>
        </p:nvSpPr>
        <p:spPr bwMode="auto">
          <a:xfrm flipH="1">
            <a:off x="3778250" y="371633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76" name="Line 136"/>
          <p:cNvSpPr>
            <a:spLocks noChangeShapeType="1"/>
          </p:cNvSpPr>
          <p:nvPr/>
        </p:nvSpPr>
        <p:spPr bwMode="auto">
          <a:xfrm flipH="1">
            <a:off x="4140200" y="3284538"/>
            <a:ext cx="142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677" name="Group 137"/>
          <p:cNvGrpSpPr>
            <a:grpSpLocks/>
          </p:cNvGrpSpPr>
          <p:nvPr/>
        </p:nvGrpSpPr>
        <p:grpSpPr bwMode="auto">
          <a:xfrm flipH="1">
            <a:off x="4068763" y="3429000"/>
            <a:ext cx="287337" cy="287338"/>
            <a:chOff x="3560" y="2704"/>
            <a:chExt cx="181" cy="181"/>
          </a:xfrm>
        </p:grpSpPr>
        <p:sp>
          <p:nvSpPr>
            <p:cNvPr id="678" name="Oval 138"/>
            <p:cNvSpPr>
              <a:spLocks noChangeArrowheads="1"/>
            </p:cNvSpPr>
            <p:nvPr/>
          </p:nvSpPr>
          <p:spPr bwMode="auto">
            <a:xfrm>
              <a:off x="3560" y="2704"/>
              <a:ext cx="181" cy="181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679" name="Line 139"/>
            <p:cNvSpPr>
              <a:spLocks noChangeShapeType="1"/>
            </p:cNvSpPr>
            <p:nvPr/>
          </p:nvSpPr>
          <p:spPr bwMode="auto">
            <a:xfrm>
              <a:off x="3651" y="2750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680" name="Line 140"/>
          <p:cNvSpPr>
            <a:spLocks noChangeShapeType="1"/>
          </p:cNvSpPr>
          <p:nvPr/>
        </p:nvSpPr>
        <p:spPr bwMode="auto">
          <a:xfrm flipH="1">
            <a:off x="4211638" y="32845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81" name="Line 141"/>
          <p:cNvSpPr>
            <a:spLocks noChangeShapeType="1"/>
          </p:cNvSpPr>
          <p:nvPr/>
        </p:nvSpPr>
        <p:spPr bwMode="auto">
          <a:xfrm flipH="1">
            <a:off x="4211638" y="37163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82" name="Line 142"/>
          <p:cNvSpPr>
            <a:spLocks noChangeShapeType="1"/>
          </p:cNvSpPr>
          <p:nvPr/>
        </p:nvSpPr>
        <p:spPr bwMode="auto">
          <a:xfrm flipH="1">
            <a:off x="4211638" y="3284538"/>
            <a:ext cx="142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683" name="Group 143"/>
          <p:cNvGrpSpPr>
            <a:grpSpLocks/>
          </p:cNvGrpSpPr>
          <p:nvPr/>
        </p:nvGrpSpPr>
        <p:grpSpPr bwMode="auto">
          <a:xfrm flipH="1">
            <a:off x="4140200" y="3429000"/>
            <a:ext cx="287338" cy="287338"/>
            <a:chOff x="3560" y="2704"/>
            <a:chExt cx="181" cy="181"/>
          </a:xfrm>
        </p:grpSpPr>
        <p:sp>
          <p:nvSpPr>
            <p:cNvPr id="684" name="Oval 144"/>
            <p:cNvSpPr>
              <a:spLocks noChangeArrowheads="1"/>
            </p:cNvSpPr>
            <p:nvPr/>
          </p:nvSpPr>
          <p:spPr bwMode="auto">
            <a:xfrm>
              <a:off x="3560" y="2704"/>
              <a:ext cx="181" cy="181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685" name="Line 145"/>
            <p:cNvSpPr>
              <a:spLocks noChangeShapeType="1"/>
            </p:cNvSpPr>
            <p:nvPr/>
          </p:nvSpPr>
          <p:spPr bwMode="auto">
            <a:xfrm>
              <a:off x="3651" y="2750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686" name="Line 146"/>
          <p:cNvSpPr>
            <a:spLocks noChangeShapeType="1"/>
          </p:cNvSpPr>
          <p:nvPr/>
        </p:nvSpPr>
        <p:spPr bwMode="auto">
          <a:xfrm flipH="1">
            <a:off x="4283075" y="32845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87" name="Line 147"/>
          <p:cNvSpPr>
            <a:spLocks noChangeShapeType="1"/>
          </p:cNvSpPr>
          <p:nvPr/>
        </p:nvSpPr>
        <p:spPr bwMode="auto">
          <a:xfrm flipH="1">
            <a:off x="4283075" y="37163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88" name="Line 148"/>
          <p:cNvSpPr>
            <a:spLocks noChangeShapeType="1"/>
          </p:cNvSpPr>
          <p:nvPr/>
        </p:nvSpPr>
        <p:spPr bwMode="auto">
          <a:xfrm flipH="1">
            <a:off x="4643438" y="3284538"/>
            <a:ext cx="142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689" name="Group 149"/>
          <p:cNvGrpSpPr>
            <a:grpSpLocks/>
          </p:cNvGrpSpPr>
          <p:nvPr/>
        </p:nvGrpSpPr>
        <p:grpSpPr bwMode="auto">
          <a:xfrm flipH="1">
            <a:off x="4572000" y="3429000"/>
            <a:ext cx="287338" cy="287338"/>
            <a:chOff x="3560" y="2704"/>
            <a:chExt cx="181" cy="181"/>
          </a:xfrm>
        </p:grpSpPr>
        <p:sp>
          <p:nvSpPr>
            <p:cNvPr id="690" name="Oval 150"/>
            <p:cNvSpPr>
              <a:spLocks noChangeArrowheads="1"/>
            </p:cNvSpPr>
            <p:nvPr/>
          </p:nvSpPr>
          <p:spPr bwMode="auto">
            <a:xfrm>
              <a:off x="3560" y="2704"/>
              <a:ext cx="181" cy="181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691" name="Line 151"/>
            <p:cNvSpPr>
              <a:spLocks noChangeShapeType="1"/>
            </p:cNvSpPr>
            <p:nvPr/>
          </p:nvSpPr>
          <p:spPr bwMode="auto">
            <a:xfrm>
              <a:off x="3651" y="2750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692" name="Line 152"/>
          <p:cNvSpPr>
            <a:spLocks noChangeShapeType="1"/>
          </p:cNvSpPr>
          <p:nvPr/>
        </p:nvSpPr>
        <p:spPr bwMode="auto">
          <a:xfrm flipH="1">
            <a:off x="4714875" y="32845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93" name="Line 153"/>
          <p:cNvSpPr>
            <a:spLocks noChangeShapeType="1"/>
          </p:cNvSpPr>
          <p:nvPr/>
        </p:nvSpPr>
        <p:spPr bwMode="auto">
          <a:xfrm flipH="1">
            <a:off x="4714875" y="37163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94" name="Line 154"/>
          <p:cNvSpPr>
            <a:spLocks noChangeShapeType="1"/>
          </p:cNvSpPr>
          <p:nvPr/>
        </p:nvSpPr>
        <p:spPr bwMode="auto">
          <a:xfrm flipH="1">
            <a:off x="4714875" y="3284538"/>
            <a:ext cx="142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695" name="Group 155"/>
          <p:cNvGrpSpPr>
            <a:grpSpLocks/>
          </p:cNvGrpSpPr>
          <p:nvPr/>
        </p:nvGrpSpPr>
        <p:grpSpPr bwMode="auto">
          <a:xfrm flipH="1">
            <a:off x="4643438" y="3429000"/>
            <a:ext cx="287337" cy="287338"/>
            <a:chOff x="3560" y="2704"/>
            <a:chExt cx="181" cy="181"/>
          </a:xfrm>
        </p:grpSpPr>
        <p:sp>
          <p:nvSpPr>
            <p:cNvPr id="696" name="Oval 156"/>
            <p:cNvSpPr>
              <a:spLocks noChangeArrowheads="1"/>
            </p:cNvSpPr>
            <p:nvPr/>
          </p:nvSpPr>
          <p:spPr bwMode="auto">
            <a:xfrm>
              <a:off x="3560" y="2704"/>
              <a:ext cx="181" cy="181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697" name="Line 157"/>
            <p:cNvSpPr>
              <a:spLocks noChangeShapeType="1"/>
            </p:cNvSpPr>
            <p:nvPr/>
          </p:nvSpPr>
          <p:spPr bwMode="auto">
            <a:xfrm>
              <a:off x="3651" y="2750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698" name="Line 158"/>
          <p:cNvSpPr>
            <a:spLocks noChangeShapeType="1"/>
          </p:cNvSpPr>
          <p:nvPr/>
        </p:nvSpPr>
        <p:spPr bwMode="auto">
          <a:xfrm flipH="1">
            <a:off x="4786313" y="32845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99" name="Line 159"/>
          <p:cNvSpPr>
            <a:spLocks noChangeShapeType="1"/>
          </p:cNvSpPr>
          <p:nvPr/>
        </p:nvSpPr>
        <p:spPr bwMode="auto">
          <a:xfrm flipH="1">
            <a:off x="4786313" y="37163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00" name="Line 160"/>
          <p:cNvSpPr>
            <a:spLocks noChangeShapeType="1"/>
          </p:cNvSpPr>
          <p:nvPr/>
        </p:nvSpPr>
        <p:spPr bwMode="auto">
          <a:xfrm>
            <a:off x="4787900" y="4005263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01" name="Line 161"/>
          <p:cNvSpPr>
            <a:spLocks noChangeShapeType="1"/>
          </p:cNvSpPr>
          <p:nvPr/>
        </p:nvSpPr>
        <p:spPr bwMode="auto">
          <a:xfrm>
            <a:off x="4716463" y="4005263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02" name="Line 162"/>
          <p:cNvSpPr>
            <a:spLocks noChangeShapeType="1"/>
          </p:cNvSpPr>
          <p:nvPr/>
        </p:nvSpPr>
        <p:spPr bwMode="auto">
          <a:xfrm>
            <a:off x="4284663" y="4005263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03" name="Line 163"/>
          <p:cNvSpPr>
            <a:spLocks noChangeShapeType="1"/>
          </p:cNvSpPr>
          <p:nvPr/>
        </p:nvSpPr>
        <p:spPr bwMode="auto">
          <a:xfrm flipH="1">
            <a:off x="3706813" y="371633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04" name="Line 164"/>
          <p:cNvSpPr>
            <a:spLocks noChangeShapeType="1"/>
          </p:cNvSpPr>
          <p:nvPr/>
        </p:nvSpPr>
        <p:spPr bwMode="auto">
          <a:xfrm flipH="1">
            <a:off x="3635375" y="371633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05" name="Line 165"/>
          <p:cNvSpPr>
            <a:spLocks noChangeShapeType="1"/>
          </p:cNvSpPr>
          <p:nvPr/>
        </p:nvSpPr>
        <p:spPr bwMode="auto">
          <a:xfrm flipH="1">
            <a:off x="3562350" y="371633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06" name="Line 166"/>
          <p:cNvSpPr>
            <a:spLocks noChangeShapeType="1"/>
          </p:cNvSpPr>
          <p:nvPr/>
        </p:nvSpPr>
        <p:spPr bwMode="auto">
          <a:xfrm>
            <a:off x="2844800" y="40767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07" name="Line 167"/>
          <p:cNvSpPr>
            <a:spLocks noChangeShapeType="1"/>
          </p:cNvSpPr>
          <p:nvPr/>
        </p:nvSpPr>
        <p:spPr bwMode="auto">
          <a:xfrm flipH="1">
            <a:off x="2051050" y="4076700"/>
            <a:ext cx="142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08" name="Oval 168"/>
          <p:cNvSpPr>
            <a:spLocks noChangeArrowheads="1"/>
          </p:cNvSpPr>
          <p:nvPr/>
        </p:nvSpPr>
        <p:spPr bwMode="auto">
          <a:xfrm>
            <a:off x="2627313" y="2708275"/>
            <a:ext cx="142875" cy="144463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09" name="Line 169"/>
          <p:cNvSpPr>
            <a:spLocks noChangeShapeType="1"/>
          </p:cNvSpPr>
          <p:nvPr/>
        </p:nvSpPr>
        <p:spPr bwMode="auto">
          <a:xfrm>
            <a:off x="4284663" y="40052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0" name="Line 170"/>
          <p:cNvSpPr>
            <a:spLocks noChangeShapeType="1"/>
          </p:cNvSpPr>
          <p:nvPr/>
        </p:nvSpPr>
        <p:spPr bwMode="auto">
          <a:xfrm>
            <a:off x="4213225" y="3860800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1" name="Line 171"/>
          <p:cNvSpPr>
            <a:spLocks noChangeShapeType="1"/>
          </p:cNvSpPr>
          <p:nvPr/>
        </p:nvSpPr>
        <p:spPr bwMode="auto">
          <a:xfrm>
            <a:off x="4716463" y="3860800"/>
            <a:ext cx="71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2" name="Line 172"/>
          <p:cNvSpPr>
            <a:spLocks noChangeShapeType="1"/>
          </p:cNvSpPr>
          <p:nvPr/>
        </p:nvSpPr>
        <p:spPr bwMode="auto">
          <a:xfrm>
            <a:off x="4716463" y="40052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3" name="Line 173"/>
          <p:cNvSpPr>
            <a:spLocks noChangeShapeType="1"/>
          </p:cNvSpPr>
          <p:nvPr/>
        </p:nvSpPr>
        <p:spPr bwMode="auto">
          <a:xfrm flipH="1">
            <a:off x="4284663" y="4221163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4" name="Line 174"/>
          <p:cNvSpPr>
            <a:spLocks noChangeShapeType="1"/>
          </p:cNvSpPr>
          <p:nvPr/>
        </p:nvSpPr>
        <p:spPr bwMode="auto">
          <a:xfrm flipH="1">
            <a:off x="4716463" y="3860800"/>
            <a:ext cx="71437" cy="144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5" name="Line 175"/>
          <p:cNvSpPr>
            <a:spLocks noChangeShapeType="1"/>
          </p:cNvSpPr>
          <p:nvPr/>
        </p:nvSpPr>
        <p:spPr bwMode="auto">
          <a:xfrm>
            <a:off x="3995738" y="3933825"/>
            <a:ext cx="217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6" name="Line 176"/>
          <p:cNvSpPr>
            <a:spLocks noChangeShapeType="1"/>
          </p:cNvSpPr>
          <p:nvPr/>
        </p:nvSpPr>
        <p:spPr bwMode="auto">
          <a:xfrm>
            <a:off x="4498975" y="3933825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7" name="Line 177"/>
          <p:cNvSpPr>
            <a:spLocks noChangeShapeType="1"/>
          </p:cNvSpPr>
          <p:nvPr/>
        </p:nvSpPr>
        <p:spPr bwMode="auto">
          <a:xfrm>
            <a:off x="3995738" y="2349500"/>
            <a:ext cx="0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8" name="Line 178"/>
          <p:cNvSpPr>
            <a:spLocks noChangeShapeType="1"/>
          </p:cNvSpPr>
          <p:nvPr/>
        </p:nvSpPr>
        <p:spPr bwMode="auto">
          <a:xfrm flipH="1">
            <a:off x="3995738" y="3933825"/>
            <a:ext cx="71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9" name="Line 179"/>
          <p:cNvSpPr>
            <a:spLocks noChangeShapeType="1"/>
          </p:cNvSpPr>
          <p:nvPr/>
        </p:nvSpPr>
        <p:spPr bwMode="auto">
          <a:xfrm flipH="1">
            <a:off x="4498975" y="2349500"/>
            <a:ext cx="1588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20" name="Line 180"/>
          <p:cNvSpPr>
            <a:spLocks noChangeShapeType="1"/>
          </p:cNvSpPr>
          <p:nvPr/>
        </p:nvSpPr>
        <p:spPr bwMode="auto">
          <a:xfrm flipH="1">
            <a:off x="2843213" y="2997200"/>
            <a:ext cx="1439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21" name="Line 182"/>
          <p:cNvSpPr>
            <a:spLocks noChangeShapeType="1"/>
          </p:cNvSpPr>
          <p:nvPr/>
        </p:nvSpPr>
        <p:spPr bwMode="auto">
          <a:xfrm flipV="1">
            <a:off x="3130550" y="27813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22" name="Line 183"/>
          <p:cNvSpPr>
            <a:spLocks noChangeShapeType="1"/>
          </p:cNvSpPr>
          <p:nvPr/>
        </p:nvSpPr>
        <p:spPr bwMode="auto">
          <a:xfrm>
            <a:off x="3059113" y="2781300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23" name="Line 184"/>
          <p:cNvSpPr>
            <a:spLocks noChangeShapeType="1"/>
          </p:cNvSpPr>
          <p:nvPr/>
        </p:nvSpPr>
        <p:spPr bwMode="auto">
          <a:xfrm>
            <a:off x="3059113" y="2708275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24" name="Line 185"/>
          <p:cNvSpPr>
            <a:spLocks noChangeShapeType="1"/>
          </p:cNvSpPr>
          <p:nvPr/>
        </p:nvSpPr>
        <p:spPr bwMode="auto">
          <a:xfrm flipV="1">
            <a:off x="3130550" y="249237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25" name="Line 186"/>
          <p:cNvSpPr>
            <a:spLocks noChangeShapeType="1"/>
          </p:cNvSpPr>
          <p:nvPr/>
        </p:nvSpPr>
        <p:spPr bwMode="auto">
          <a:xfrm flipV="1">
            <a:off x="2700338" y="249237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726" name="Group 187"/>
          <p:cNvGrpSpPr>
            <a:grpSpLocks/>
          </p:cNvGrpSpPr>
          <p:nvPr/>
        </p:nvGrpSpPr>
        <p:grpSpPr bwMode="auto">
          <a:xfrm rot="5400000">
            <a:off x="2339182" y="3283744"/>
            <a:ext cx="503237" cy="504825"/>
            <a:chOff x="1565" y="2251"/>
            <a:chExt cx="317" cy="318"/>
          </a:xfrm>
        </p:grpSpPr>
        <p:sp>
          <p:nvSpPr>
            <p:cNvPr id="727" name="Line 188"/>
            <p:cNvSpPr>
              <a:spLocks noChangeShapeType="1"/>
            </p:cNvSpPr>
            <p:nvPr/>
          </p:nvSpPr>
          <p:spPr bwMode="auto">
            <a:xfrm flipV="1">
              <a:off x="1610" y="2478"/>
              <a:ext cx="181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28" name="Oval 189"/>
            <p:cNvSpPr>
              <a:spLocks noChangeArrowheads="1"/>
            </p:cNvSpPr>
            <p:nvPr/>
          </p:nvSpPr>
          <p:spPr bwMode="auto">
            <a:xfrm>
              <a:off x="1655" y="2387"/>
              <a:ext cx="90" cy="91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729" name="Line 190"/>
            <p:cNvSpPr>
              <a:spLocks noChangeShapeType="1"/>
            </p:cNvSpPr>
            <p:nvPr/>
          </p:nvSpPr>
          <p:spPr bwMode="auto">
            <a:xfrm flipH="1">
              <a:off x="1565" y="2568"/>
              <a:ext cx="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30" name="Line 191"/>
            <p:cNvSpPr>
              <a:spLocks noChangeShapeType="1"/>
            </p:cNvSpPr>
            <p:nvPr/>
          </p:nvSpPr>
          <p:spPr bwMode="auto">
            <a:xfrm flipH="1">
              <a:off x="1791" y="2568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31" name="Line 192"/>
            <p:cNvSpPr>
              <a:spLocks noChangeShapeType="1"/>
            </p:cNvSpPr>
            <p:nvPr/>
          </p:nvSpPr>
          <p:spPr bwMode="auto">
            <a:xfrm flipV="1">
              <a:off x="1701" y="2251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732" name="Line 194"/>
          <p:cNvSpPr>
            <a:spLocks noChangeShapeType="1"/>
          </p:cNvSpPr>
          <p:nvPr/>
        </p:nvSpPr>
        <p:spPr bwMode="auto">
          <a:xfrm rot="16200000" flipV="1">
            <a:off x="2124075" y="4508500"/>
            <a:ext cx="287338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33" name="Line 196"/>
          <p:cNvSpPr>
            <a:spLocks noChangeShapeType="1"/>
          </p:cNvSpPr>
          <p:nvPr/>
        </p:nvSpPr>
        <p:spPr bwMode="auto">
          <a:xfrm rot="16200000" flipH="1">
            <a:off x="2302669" y="4760119"/>
            <a:ext cx="71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34" name="Line 197"/>
          <p:cNvSpPr>
            <a:spLocks noChangeShapeType="1"/>
          </p:cNvSpPr>
          <p:nvPr/>
        </p:nvSpPr>
        <p:spPr bwMode="auto">
          <a:xfrm rot="16200000" flipH="1">
            <a:off x="2266157" y="4364831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35" name="Line 198"/>
          <p:cNvSpPr>
            <a:spLocks noChangeShapeType="1"/>
          </p:cNvSpPr>
          <p:nvPr/>
        </p:nvSpPr>
        <p:spPr bwMode="auto">
          <a:xfrm rot="16200000" flipV="1">
            <a:off x="1943101" y="4471987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36" name="Line 199"/>
          <p:cNvSpPr>
            <a:spLocks noChangeShapeType="1"/>
          </p:cNvSpPr>
          <p:nvPr/>
        </p:nvSpPr>
        <p:spPr bwMode="auto">
          <a:xfrm>
            <a:off x="2338388" y="40767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37" name="Line 206"/>
          <p:cNvSpPr>
            <a:spLocks noChangeShapeType="1"/>
          </p:cNvSpPr>
          <p:nvPr/>
        </p:nvSpPr>
        <p:spPr bwMode="auto">
          <a:xfrm>
            <a:off x="2339975" y="2997200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38" name="Line 207"/>
          <p:cNvSpPr>
            <a:spLocks noChangeShapeType="1"/>
          </p:cNvSpPr>
          <p:nvPr/>
        </p:nvSpPr>
        <p:spPr bwMode="auto">
          <a:xfrm>
            <a:off x="2339975" y="371633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39" name="Line 208"/>
          <p:cNvSpPr>
            <a:spLocks noChangeShapeType="1"/>
          </p:cNvSpPr>
          <p:nvPr/>
        </p:nvSpPr>
        <p:spPr bwMode="auto">
          <a:xfrm flipH="1">
            <a:off x="2124075" y="4076700"/>
            <a:ext cx="2879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40" name="Line 210"/>
          <p:cNvSpPr>
            <a:spLocks noChangeShapeType="1"/>
          </p:cNvSpPr>
          <p:nvPr/>
        </p:nvSpPr>
        <p:spPr bwMode="auto">
          <a:xfrm flipH="1" flipV="1">
            <a:off x="828675" y="5229226"/>
            <a:ext cx="287337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41" name="Line 212"/>
          <p:cNvSpPr>
            <a:spLocks noChangeShapeType="1"/>
          </p:cNvSpPr>
          <p:nvPr/>
        </p:nvSpPr>
        <p:spPr bwMode="auto">
          <a:xfrm>
            <a:off x="1116013" y="5372101"/>
            <a:ext cx="71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42" name="Line 213"/>
          <p:cNvSpPr>
            <a:spLocks noChangeShapeType="1"/>
          </p:cNvSpPr>
          <p:nvPr/>
        </p:nvSpPr>
        <p:spPr bwMode="auto">
          <a:xfrm>
            <a:off x="684213" y="5372101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43" name="Line 214"/>
          <p:cNvSpPr>
            <a:spLocks noChangeShapeType="1"/>
          </p:cNvSpPr>
          <p:nvPr/>
        </p:nvSpPr>
        <p:spPr bwMode="auto">
          <a:xfrm flipH="1" flipV="1">
            <a:off x="971550" y="48688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44" name="Line 216"/>
          <p:cNvSpPr>
            <a:spLocks noChangeShapeType="1"/>
          </p:cNvSpPr>
          <p:nvPr/>
        </p:nvSpPr>
        <p:spPr bwMode="auto">
          <a:xfrm flipH="1">
            <a:off x="2051050" y="2997200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745" name="Group 217"/>
          <p:cNvGrpSpPr>
            <a:grpSpLocks/>
          </p:cNvGrpSpPr>
          <p:nvPr/>
        </p:nvGrpSpPr>
        <p:grpSpPr bwMode="auto">
          <a:xfrm flipH="1">
            <a:off x="5795963" y="2133600"/>
            <a:ext cx="287337" cy="287338"/>
            <a:chOff x="3560" y="2704"/>
            <a:chExt cx="181" cy="181"/>
          </a:xfrm>
        </p:grpSpPr>
        <p:sp>
          <p:nvSpPr>
            <p:cNvPr id="746" name="Oval 218"/>
            <p:cNvSpPr>
              <a:spLocks noChangeArrowheads="1"/>
            </p:cNvSpPr>
            <p:nvPr/>
          </p:nvSpPr>
          <p:spPr bwMode="auto">
            <a:xfrm>
              <a:off x="3560" y="2704"/>
              <a:ext cx="181" cy="181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747" name="Line 219"/>
            <p:cNvSpPr>
              <a:spLocks noChangeShapeType="1"/>
            </p:cNvSpPr>
            <p:nvPr/>
          </p:nvSpPr>
          <p:spPr bwMode="auto">
            <a:xfrm>
              <a:off x="3651" y="2750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748" name="Line 220"/>
          <p:cNvSpPr>
            <a:spLocks noChangeShapeType="1"/>
          </p:cNvSpPr>
          <p:nvPr/>
        </p:nvSpPr>
        <p:spPr bwMode="auto">
          <a:xfrm>
            <a:off x="5940425" y="19891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49" name="Line 221"/>
          <p:cNvSpPr>
            <a:spLocks noChangeShapeType="1"/>
          </p:cNvSpPr>
          <p:nvPr/>
        </p:nvSpPr>
        <p:spPr bwMode="auto">
          <a:xfrm>
            <a:off x="5940425" y="24209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50" name="Text Box 222"/>
          <p:cNvSpPr txBox="1">
            <a:spLocks noChangeArrowheads="1"/>
          </p:cNvSpPr>
          <p:nvPr/>
        </p:nvSpPr>
        <p:spPr bwMode="auto">
          <a:xfrm>
            <a:off x="4021138" y="3016250"/>
            <a:ext cx="438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Sub</a:t>
            </a:r>
          </a:p>
        </p:txBody>
      </p:sp>
      <p:sp>
        <p:nvSpPr>
          <p:cNvPr id="751" name="Line 223"/>
          <p:cNvSpPr>
            <a:spLocks noChangeShapeType="1"/>
          </p:cNvSpPr>
          <p:nvPr/>
        </p:nvSpPr>
        <p:spPr bwMode="auto">
          <a:xfrm>
            <a:off x="4211638" y="4005263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52" name="Text Box 224"/>
          <p:cNvSpPr txBox="1">
            <a:spLocks noChangeArrowheads="1"/>
          </p:cNvSpPr>
          <p:nvPr/>
        </p:nvSpPr>
        <p:spPr bwMode="auto">
          <a:xfrm>
            <a:off x="4540250" y="2997200"/>
            <a:ext cx="4445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Add</a:t>
            </a:r>
          </a:p>
        </p:txBody>
      </p:sp>
      <p:sp>
        <p:nvSpPr>
          <p:cNvPr id="753" name="Text Box 225"/>
          <p:cNvSpPr txBox="1">
            <a:spLocks noChangeArrowheads="1"/>
          </p:cNvSpPr>
          <p:nvPr/>
        </p:nvSpPr>
        <p:spPr bwMode="auto">
          <a:xfrm>
            <a:off x="2438400" y="2166938"/>
            <a:ext cx="5508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WrB*</a:t>
            </a:r>
          </a:p>
        </p:txBody>
      </p:sp>
      <p:sp>
        <p:nvSpPr>
          <p:cNvPr id="754" name="Text Box 226"/>
          <p:cNvSpPr txBox="1">
            <a:spLocks noChangeArrowheads="1"/>
          </p:cNvSpPr>
          <p:nvPr/>
        </p:nvSpPr>
        <p:spPr bwMode="auto">
          <a:xfrm>
            <a:off x="2590800" y="3246438"/>
            <a:ext cx="4683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WrB</a:t>
            </a:r>
          </a:p>
        </p:txBody>
      </p:sp>
      <p:sp>
        <p:nvSpPr>
          <p:cNvPr id="755" name="Text Box 227"/>
          <p:cNvSpPr txBox="1">
            <a:spLocks noChangeArrowheads="1"/>
          </p:cNvSpPr>
          <p:nvPr/>
        </p:nvSpPr>
        <p:spPr bwMode="auto">
          <a:xfrm>
            <a:off x="971550" y="4797425"/>
            <a:ext cx="6032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NotRd</a:t>
            </a:r>
          </a:p>
        </p:txBody>
      </p:sp>
      <p:sp>
        <p:nvSpPr>
          <p:cNvPr id="756" name="Text Box 230"/>
          <p:cNvSpPr txBox="1">
            <a:spLocks noChangeArrowheads="1"/>
          </p:cNvSpPr>
          <p:nvPr/>
        </p:nvSpPr>
        <p:spPr bwMode="auto">
          <a:xfrm>
            <a:off x="5899150" y="3030538"/>
            <a:ext cx="7604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AmpLow</a:t>
            </a:r>
          </a:p>
        </p:txBody>
      </p:sp>
      <p:sp>
        <p:nvSpPr>
          <p:cNvPr id="757" name="Text Box 231"/>
          <p:cNvSpPr txBox="1">
            <a:spLocks noChangeArrowheads="1"/>
          </p:cNvSpPr>
          <p:nvPr/>
        </p:nvSpPr>
        <p:spPr bwMode="auto">
          <a:xfrm>
            <a:off x="6035675" y="3429000"/>
            <a:ext cx="5762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24 </a:t>
            </a:r>
            <a:r>
              <a:rPr lang="el-GR" altLang="de-DE">
                <a:latin typeface="Arial" charset="0"/>
                <a:cs typeface="Arial" charset="0"/>
              </a:rPr>
              <a:t>μ</a:t>
            </a:r>
            <a:r>
              <a:rPr lang="de-DE" altLang="de-DE"/>
              <a:t>A</a:t>
            </a:r>
          </a:p>
        </p:txBody>
      </p:sp>
      <p:sp>
        <p:nvSpPr>
          <p:cNvPr id="758" name="Text Box 232"/>
          <p:cNvSpPr txBox="1">
            <a:spLocks noChangeArrowheads="1"/>
          </p:cNvSpPr>
          <p:nvPr/>
        </p:nvSpPr>
        <p:spPr bwMode="auto">
          <a:xfrm>
            <a:off x="6827838" y="4543425"/>
            <a:ext cx="5762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12 </a:t>
            </a:r>
            <a:r>
              <a:rPr lang="el-GR" altLang="de-DE">
                <a:latin typeface="Arial" charset="0"/>
                <a:cs typeface="Arial" charset="0"/>
              </a:rPr>
              <a:t>μ</a:t>
            </a:r>
            <a:r>
              <a:rPr lang="de-DE" altLang="de-DE"/>
              <a:t>A</a:t>
            </a:r>
          </a:p>
        </p:txBody>
      </p:sp>
      <p:sp>
        <p:nvSpPr>
          <p:cNvPr id="759" name="Line 233"/>
          <p:cNvSpPr>
            <a:spLocks noChangeShapeType="1"/>
          </p:cNvSpPr>
          <p:nvPr/>
        </p:nvSpPr>
        <p:spPr bwMode="auto">
          <a:xfrm>
            <a:off x="6732588" y="2636838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0" name="Rectangle 234"/>
          <p:cNvSpPr>
            <a:spLocks noChangeArrowheads="1"/>
          </p:cNvSpPr>
          <p:nvPr/>
        </p:nvSpPr>
        <p:spPr bwMode="auto">
          <a:xfrm>
            <a:off x="3779838" y="1916113"/>
            <a:ext cx="936625" cy="433387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Logic</a:t>
            </a:r>
          </a:p>
        </p:txBody>
      </p:sp>
      <p:sp>
        <p:nvSpPr>
          <p:cNvPr id="761" name="Rectangle 235"/>
          <p:cNvSpPr>
            <a:spLocks noChangeArrowheads="1"/>
          </p:cNvSpPr>
          <p:nvPr/>
        </p:nvSpPr>
        <p:spPr bwMode="auto">
          <a:xfrm>
            <a:off x="3779838" y="1268413"/>
            <a:ext cx="431800" cy="433387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Cmp1</a:t>
            </a:r>
          </a:p>
        </p:txBody>
      </p:sp>
      <p:sp>
        <p:nvSpPr>
          <p:cNvPr id="762" name="Rectangle 236"/>
          <p:cNvSpPr>
            <a:spLocks noChangeArrowheads="1"/>
          </p:cNvSpPr>
          <p:nvPr/>
        </p:nvSpPr>
        <p:spPr bwMode="auto">
          <a:xfrm>
            <a:off x="4284663" y="1268413"/>
            <a:ext cx="431800" cy="433387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Cmp2</a:t>
            </a:r>
          </a:p>
        </p:txBody>
      </p:sp>
      <p:sp>
        <p:nvSpPr>
          <p:cNvPr id="763" name="Line 237"/>
          <p:cNvSpPr>
            <a:spLocks noChangeShapeType="1"/>
          </p:cNvSpPr>
          <p:nvPr/>
        </p:nvSpPr>
        <p:spPr bwMode="auto">
          <a:xfrm flipV="1">
            <a:off x="7164388" y="1052513"/>
            <a:ext cx="0" cy="15843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4" name="Line 238"/>
          <p:cNvSpPr>
            <a:spLocks noChangeShapeType="1"/>
          </p:cNvSpPr>
          <p:nvPr/>
        </p:nvSpPr>
        <p:spPr bwMode="auto">
          <a:xfrm rot="16200000" flipV="1">
            <a:off x="5615782" y="-496094"/>
            <a:ext cx="0" cy="30972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5" name="Line 239"/>
          <p:cNvSpPr>
            <a:spLocks noChangeShapeType="1"/>
          </p:cNvSpPr>
          <p:nvPr/>
        </p:nvSpPr>
        <p:spPr bwMode="auto">
          <a:xfrm flipV="1">
            <a:off x="4067175" y="105251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6" name="Line 240"/>
          <p:cNvSpPr>
            <a:spLocks noChangeShapeType="1"/>
          </p:cNvSpPr>
          <p:nvPr/>
        </p:nvSpPr>
        <p:spPr bwMode="auto">
          <a:xfrm flipV="1">
            <a:off x="4572000" y="105251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7" name="Line 241"/>
          <p:cNvSpPr>
            <a:spLocks noChangeShapeType="1"/>
          </p:cNvSpPr>
          <p:nvPr/>
        </p:nvSpPr>
        <p:spPr bwMode="auto">
          <a:xfrm flipV="1">
            <a:off x="3924300" y="90805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8" name="Line 242"/>
          <p:cNvSpPr>
            <a:spLocks noChangeShapeType="1"/>
          </p:cNvSpPr>
          <p:nvPr/>
        </p:nvSpPr>
        <p:spPr bwMode="auto">
          <a:xfrm flipV="1">
            <a:off x="4427538" y="90805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9" name="Text Box 243"/>
          <p:cNvSpPr txBox="1">
            <a:spLocks noChangeArrowheads="1"/>
          </p:cNvSpPr>
          <p:nvPr/>
        </p:nvSpPr>
        <p:spPr bwMode="auto">
          <a:xfrm>
            <a:off x="3419475" y="798513"/>
            <a:ext cx="4968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ThHi</a:t>
            </a:r>
          </a:p>
        </p:txBody>
      </p:sp>
      <p:sp>
        <p:nvSpPr>
          <p:cNvPr id="770" name="Text Box 244"/>
          <p:cNvSpPr txBox="1">
            <a:spLocks noChangeArrowheads="1"/>
          </p:cNvSpPr>
          <p:nvPr/>
        </p:nvSpPr>
        <p:spPr bwMode="auto">
          <a:xfrm>
            <a:off x="3924300" y="798513"/>
            <a:ext cx="5175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ThLo</a:t>
            </a:r>
          </a:p>
        </p:txBody>
      </p:sp>
      <p:sp>
        <p:nvSpPr>
          <p:cNvPr id="771" name="Line 245"/>
          <p:cNvSpPr>
            <a:spLocks noChangeShapeType="1"/>
          </p:cNvSpPr>
          <p:nvPr/>
        </p:nvSpPr>
        <p:spPr bwMode="auto">
          <a:xfrm>
            <a:off x="3995738" y="170021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2" name="Line 246"/>
          <p:cNvSpPr>
            <a:spLocks noChangeShapeType="1"/>
          </p:cNvSpPr>
          <p:nvPr/>
        </p:nvSpPr>
        <p:spPr bwMode="auto">
          <a:xfrm>
            <a:off x="4500563" y="170021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3" name="Line 247"/>
          <p:cNvSpPr>
            <a:spLocks noChangeShapeType="1"/>
          </p:cNvSpPr>
          <p:nvPr/>
        </p:nvSpPr>
        <p:spPr bwMode="auto">
          <a:xfrm>
            <a:off x="3419475" y="2133600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4" name="Text Box 248"/>
          <p:cNvSpPr txBox="1">
            <a:spLocks noChangeArrowheads="1"/>
          </p:cNvSpPr>
          <p:nvPr/>
        </p:nvSpPr>
        <p:spPr bwMode="auto">
          <a:xfrm>
            <a:off x="3254375" y="1878013"/>
            <a:ext cx="3635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Rd</a:t>
            </a:r>
          </a:p>
        </p:txBody>
      </p:sp>
      <p:sp>
        <p:nvSpPr>
          <p:cNvPr id="775" name="Line 249"/>
          <p:cNvSpPr>
            <a:spLocks noChangeShapeType="1"/>
          </p:cNvSpPr>
          <p:nvPr/>
        </p:nvSpPr>
        <p:spPr bwMode="auto">
          <a:xfrm>
            <a:off x="1116013" y="2997200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6" name="Oval 250"/>
          <p:cNvSpPr>
            <a:spLocks noChangeArrowheads="1"/>
          </p:cNvSpPr>
          <p:nvPr/>
        </p:nvSpPr>
        <p:spPr bwMode="auto">
          <a:xfrm>
            <a:off x="6659563" y="2565400"/>
            <a:ext cx="144462" cy="14446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3</a:t>
            </a:r>
          </a:p>
        </p:txBody>
      </p:sp>
      <p:sp>
        <p:nvSpPr>
          <p:cNvPr id="777" name="Oval 251"/>
          <p:cNvSpPr>
            <a:spLocks noChangeArrowheads="1"/>
          </p:cNvSpPr>
          <p:nvPr/>
        </p:nvSpPr>
        <p:spPr bwMode="auto">
          <a:xfrm>
            <a:off x="1187450" y="2924175"/>
            <a:ext cx="144463" cy="14446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1</a:t>
            </a:r>
          </a:p>
        </p:txBody>
      </p:sp>
      <p:sp>
        <p:nvSpPr>
          <p:cNvPr id="778" name="Text Box 252"/>
          <p:cNvSpPr txBox="1">
            <a:spLocks noChangeArrowheads="1"/>
          </p:cNvSpPr>
          <p:nvPr/>
        </p:nvSpPr>
        <p:spPr bwMode="auto">
          <a:xfrm>
            <a:off x="1116013" y="3213100"/>
            <a:ext cx="3222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I</a:t>
            </a:r>
            <a:r>
              <a:rPr lang="de-DE" altLang="de-DE" baseline="-25000"/>
              <a:t>in</a:t>
            </a:r>
          </a:p>
        </p:txBody>
      </p:sp>
      <p:sp>
        <p:nvSpPr>
          <p:cNvPr id="779" name="Line 253"/>
          <p:cNvSpPr>
            <a:spLocks noChangeShapeType="1"/>
          </p:cNvSpPr>
          <p:nvPr/>
        </p:nvSpPr>
        <p:spPr bwMode="auto">
          <a:xfrm rot="10800000">
            <a:off x="1116013" y="3141663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80" name="Oval 256"/>
          <p:cNvSpPr>
            <a:spLocks noChangeArrowheads="1"/>
          </p:cNvSpPr>
          <p:nvPr/>
        </p:nvSpPr>
        <p:spPr bwMode="auto">
          <a:xfrm>
            <a:off x="5076825" y="4292600"/>
            <a:ext cx="144463" cy="14446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RefFB</a:t>
            </a:r>
          </a:p>
        </p:txBody>
      </p:sp>
      <p:sp>
        <p:nvSpPr>
          <p:cNvPr id="781" name="Oval 257"/>
          <p:cNvSpPr>
            <a:spLocks noChangeArrowheads="1"/>
          </p:cNvSpPr>
          <p:nvPr/>
        </p:nvSpPr>
        <p:spPr bwMode="auto">
          <a:xfrm>
            <a:off x="4500563" y="1125538"/>
            <a:ext cx="141287" cy="14128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82" name="Oval 258"/>
          <p:cNvSpPr>
            <a:spLocks noChangeArrowheads="1"/>
          </p:cNvSpPr>
          <p:nvPr/>
        </p:nvSpPr>
        <p:spPr bwMode="auto">
          <a:xfrm>
            <a:off x="3851275" y="1125538"/>
            <a:ext cx="141288" cy="14128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783" name="Oval 259"/>
          <p:cNvSpPr>
            <a:spLocks noChangeArrowheads="1"/>
          </p:cNvSpPr>
          <p:nvPr/>
        </p:nvSpPr>
        <p:spPr bwMode="auto">
          <a:xfrm>
            <a:off x="6804025" y="3932238"/>
            <a:ext cx="144463" cy="144462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RefIn</a:t>
            </a:r>
          </a:p>
        </p:txBody>
      </p:sp>
      <p:sp>
        <p:nvSpPr>
          <p:cNvPr id="784" name="AutoShape 260"/>
          <p:cNvSpPr>
            <a:spLocks noChangeArrowheads="1"/>
          </p:cNvSpPr>
          <p:nvPr/>
        </p:nvSpPr>
        <p:spPr bwMode="auto">
          <a:xfrm rot="5400000">
            <a:off x="5053012" y="931863"/>
            <a:ext cx="576263" cy="242888"/>
          </a:xfrm>
          <a:custGeom>
            <a:avLst/>
            <a:gdLst>
              <a:gd name="T0" fmla="*/ 2147483647 w 21600"/>
              <a:gd name="T1" fmla="*/ 172676366 h 21600"/>
              <a:gd name="T2" fmla="*/ 2147483647 w 21600"/>
              <a:gd name="T3" fmla="*/ 345352855 h 21600"/>
              <a:gd name="T4" fmla="*/ 1367831009 w 21600"/>
              <a:gd name="T5" fmla="*/ 172676366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525" algn="ctr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85" name="Text Box 261"/>
          <p:cNvSpPr txBox="1">
            <a:spLocks noChangeArrowheads="1"/>
          </p:cNvSpPr>
          <p:nvPr/>
        </p:nvSpPr>
        <p:spPr bwMode="auto">
          <a:xfrm>
            <a:off x="5570538" y="1341438"/>
            <a:ext cx="3079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C</a:t>
            </a:r>
            <a:r>
              <a:rPr lang="de-DE" altLang="de-DE" baseline="-25000"/>
              <a:t>f</a:t>
            </a:r>
          </a:p>
        </p:txBody>
      </p:sp>
      <p:sp>
        <p:nvSpPr>
          <p:cNvPr id="786" name="Oval 262"/>
          <p:cNvSpPr>
            <a:spLocks noChangeArrowheads="1"/>
          </p:cNvSpPr>
          <p:nvPr/>
        </p:nvSpPr>
        <p:spPr bwMode="auto">
          <a:xfrm>
            <a:off x="5148263" y="2924175"/>
            <a:ext cx="144462" cy="144463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2</a:t>
            </a:r>
          </a:p>
        </p:txBody>
      </p:sp>
      <p:sp>
        <p:nvSpPr>
          <p:cNvPr id="787" name="Text Box 263"/>
          <p:cNvSpPr txBox="1">
            <a:spLocks noChangeArrowheads="1"/>
          </p:cNvSpPr>
          <p:nvPr/>
        </p:nvSpPr>
        <p:spPr bwMode="auto">
          <a:xfrm>
            <a:off x="3733800" y="1951038"/>
            <a:ext cx="355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En</a:t>
            </a:r>
          </a:p>
        </p:txBody>
      </p:sp>
      <p:sp>
        <p:nvSpPr>
          <p:cNvPr id="788" name="Arc 264"/>
          <p:cNvSpPr>
            <a:spLocks/>
          </p:cNvSpPr>
          <p:nvPr/>
        </p:nvSpPr>
        <p:spPr bwMode="auto">
          <a:xfrm rot="5400000" flipV="1">
            <a:off x="4186238" y="3906838"/>
            <a:ext cx="144462" cy="68262"/>
          </a:xfrm>
          <a:custGeom>
            <a:avLst/>
            <a:gdLst>
              <a:gd name="T0" fmla="*/ 38112941 w 21600"/>
              <a:gd name="T1" fmla="*/ 0 h 10183"/>
              <a:gd name="T2" fmla="*/ 43216871 w 21600"/>
              <a:gd name="T3" fmla="*/ 20563105 h 10183"/>
              <a:gd name="T4" fmla="*/ 0 w 21600"/>
              <a:gd name="T5" fmla="*/ 20563105 h 1018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10183" fill="none" extrusionOk="0">
                <a:moveTo>
                  <a:pt x="19049" y="-1"/>
                </a:moveTo>
                <a:cubicBezTo>
                  <a:pt x="20723" y="3132"/>
                  <a:pt x="21600" y="6630"/>
                  <a:pt x="21600" y="10183"/>
                </a:cubicBezTo>
              </a:path>
              <a:path w="21600" h="10183" stroke="0" extrusionOk="0">
                <a:moveTo>
                  <a:pt x="19049" y="-1"/>
                </a:moveTo>
                <a:cubicBezTo>
                  <a:pt x="20723" y="3132"/>
                  <a:pt x="21600" y="6630"/>
                  <a:pt x="21600" y="10183"/>
                </a:cubicBezTo>
                <a:lnTo>
                  <a:pt x="0" y="10183"/>
                </a:lnTo>
                <a:lnTo>
                  <a:pt x="19049" y="-1"/>
                </a:lnTo>
                <a:close/>
              </a:path>
            </a:pathLst>
          </a:cu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89" name="Arc 265"/>
          <p:cNvSpPr>
            <a:spLocks/>
          </p:cNvSpPr>
          <p:nvPr/>
        </p:nvSpPr>
        <p:spPr bwMode="auto">
          <a:xfrm rot="5400000" flipV="1">
            <a:off x="4684712" y="3902076"/>
            <a:ext cx="144463" cy="68262"/>
          </a:xfrm>
          <a:custGeom>
            <a:avLst/>
            <a:gdLst>
              <a:gd name="T0" fmla="*/ 38108055 w 21600"/>
              <a:gd name="T1" fmla="*/ 0 h 10189"/>
              <a:gd name="T2" fmla="*/ 43218046 w 21600"/>
              <a:gd name="T3" fmla="*/ 20526824 h 10189"/>
              <a:gd name="T4" fmla="*/ 0 w 21600"/>
              <a:gd name="T5" fmla="*/ 20526824 h 1018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10189" fill="none" extrusionOk="0">
                <a:moveTo>
                  <a:pt x="19045" y="0"/>
                </a:moveTo>
                <a:cubicBezTo>
                  <a:pt x="20722" y="3134"/>
                  <a:pt x="21600" y="6634"/>
                  <a:pt x="21600" y="10189"/>
                </a:cubicBezTo>
              </a:path>
              <a:path w="21600" h="10189" stroke="0" extrusionOk="0">
                <a:moveTo>
                  <a:pt x="19045" y="0"/>
                </a:moveTo>
                <a:cubicBezTo>
                  <a:pt x="20722" y="3134"/>
                  <a:pt x="21600" y="6634"/>
                  <a:pt x="21600" y="10189"/>
                </a:cubicBezTo>
                <a:lnTo>
                  <a:pt x="0" y="10189"/>
                </a:lnTo>
                <a:lnTo>
                  <a:pt x="19045" y="0"/>
                </a:lnTo>
                <a:close/>
              </a:path>
            </a:pathLst>
          </a:cu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90" name="Line 266"/>
          <p:cNvSpPr>
            <a:spLocks noChangeShapeType="1"/>
          </p:cNvSpPr>
          <p:nvPr/>
        </p:nvSpPr>
        <p:spPr bwMode="auto">
          <a:xfrm flipH="1">
            <a:off x="4213225" y="3860800"/>
            <a:ext cx="71438" cy="144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791" name="Group 270"/>
          <p:cNvGrpSpPr>
            <a:grpSpLocks/>
          </p:cNvGrpSpPr>
          <p:nvPr/>
        </p:nvGrpSpPr>
        <p:grpSpPr bwMode="auto">
          <a:xfrm>
            <a:off x="4211638" y="4221163"/>
            <a:ext cx="144462" cy="285750"/>
            <a:chOff x="3696" y="3477"/>
            <a:chExt cx="91" cy="180"/>
          </a:xfrm>
        </p:grpSpPr>
        <p:sp>
          <p:nvSpPr>
            <p:cNvPr id="792" name="Line 271"/>
            <p:cNvSpPr>
              <a:spLocks noChangeShapeType="1"/>
            </p:cNvSpPr>
            <p:nvPr/>
          </p:nvSpPr>
          <p:spPr bwMode="auto">
            <a:xfrm>
              <a:off x="3742" y="3477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93" name="Oval 272"/>
            <p:cNvSpPr>
              <a:spLocks noChangeArrowheads="1"/>
            </p:cNvSpPr>
            <p:nvPr/>
          </p:nvSpPr>
          <p:spPr bwMode="auto">
            <a:xfrm>
              <a:off x="3696" y="3566"/>
              <a:ext cx="91" cy="91"/>
            </a:xfrm>
            <a:prstGeom prst="ellipse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de-DE" altLang="de-DE"/>
                <a:t>RefIn</a:t>
              </a:r>
            </a:p>
          </p:txBody>
        </p:sp>
      </p:grpSp>
      <p:sp>
        <p:nvSpPr>
          <p:cNvPr id="794" name="Oval 273"/>
          <p:cNvSpPr>
            <a:spLocks noChangeArrowheads="1"/>
          </p:cNvSpPr>
          <p:nvPr/>
        </p:nvSpPr>
        <p:spPr bwMode="auto">
          <a:xfrm>
            <a:off x="2268538" y="4005263"/>
            <a:ext cx="144462" cy="144462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4</a:t>
            </a:r>
          </a:p>
        </p:txBody>
      </p:sp>
      <p:sp>
        <p:nvSpPr>
          <p:cNvPr id="795" name="Text Box 274"/>
          <p:cNvSpPr txBox="1">
            <a:spLocks noChangeArrowheads="1"/>
          </p:cNvSpPr>
          <p:nvPr/>
        </p:nvSpPr>
        <p:spPr bwMode="auto">
          <a:xfrm>
            <a:off x="2698750" y="2382838"/>
            <a:ext cx="4603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Wr*</a:t>
            </a:r>
          </a:p>
        </p:txBody>
      </p:sp>
      <p:sp>
        <p:nvSpPr>
          <p:cNvPr id="796" name="Line 275"/>
          <p:cNvSpPr>
            <a:spLocks noChangeShapeType="1"/>
          </p:cNvSpPr>
          <p:nvPr/>
        </p:nvSpPr>
        <p:spPr bwMode="auto">
          <a:xfrm flipH="1">
            <a:off x="6372225" y="5157788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97" name="Text Box 276"/>
          <p:cNvSpPr txBox="1">
            <a:spLocks noChangeArrowheads="1"/>
          </p:cNvSpPr>
          <p:nvPr/>
        </p:nvSpPr>
        <p:spPr bwMode="auto">
          <a:xfrm>
            <a:off x="6751059" y="3500438"/>
            <a:ext cx="90762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 b="1"/>
              <a:t>VFBPBias</a:t>
            </a:r>
          </a:p>
        </p:txBody>
      </p:sp>
      <p:sp>
        <p:nvSpPr>
          <p:cNvPr id="798" name="Line 277"/>
          <p:cNvSpPr>
            <a:spLocks noChangeShapeType="1"/>
          </p:cNvSpPr>
          <p:nvPr/>
        </p:nvSpPr>
        <p:spPr bwMode="auto">
          <a:xfrm flipH="1">
            <a:off x="6156325" y="3789363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99" name="Text Box 278"/>
          <p:cNvSpPr txBox="1">
            <a:spLocks noChangeArrowheads="1"/>
          </p:cNvSpPr>
          <p:nvPr/>
        </p:nvSpPr>
        <p:spPr bwMode="auto">
          <a:xfrm>
            <a:off x="6233281" y="4868863"/>
            <a:ext cx="19447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 b="1"/>
              <a:t>VFBNBias (VPSource2)</a:t>
            </a:r>
          </a:p>
        </p:txBody>
      </p:sp>
      <p:sp>
        <p:nvSpPr>
          <p:cNvPr id="800" name="Text Box 279"/>
          <p:cNvSpPr txBox="1">
            <a:spLocks noChangeArrowheads="1"/>
          </p:cNvSpPr>
          <p:nvPr/>
        </p:nvSpPr>
        <p:spPr bwMode="auto">
          <a:xfrm>
            <a:off x="7096100" y="4076700"/>
            <a:ext cx="95731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 b="1"/>
              <a:t>VFBNCasc</a:t>
            </a:r>
          </a:p>
        </p:txBody>
      </p:sp>
      <p:sp>
        <p:nvSpPr>
          <p:cNvPr id="801" name="Text Box 280"/>
          <p:cNvSpPr txBox="1">
            <a:spLocks noChangeArrowheads="1"/>
          </p:cNvSpPr>
          <p:nvPr/>
        </p:nvSpPr>
        <p:spPr bwMode="auto">
          <a:xfrm>
            <a:off x="4807897" y="3284538"/>
            <a:ext cx="92044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 b="1" dirty="0" err="1"/>
              <a:t>VPSource</a:t>
            </a:r>
            <a:endParaRPr lang="de-DE" altLang="de-DE" b="1" dirty="0"/>
          </a:p>
        </p:txBody>
      </p:sp>
      <p:sp>
        <p:nvSpPr>
          <p:cNvPr id="802" name="Line 281"/>
          <p:cNvSpPr>
            <a:spLocks noChangeShapeType="1"/>
          </p:cNvSpPr>
          <p:nvPr/>
        </p:nvSpPr>
        <p:spPr bwMode="auto">
          <a:xfrm flipH="1">
            <a:off x="5003800" y="357187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03" name="Text Box 282"/>
          <p:cNvSpPr txBox="1">
            <a:spLocks noChangeArrowheads="1"/>
          </p:cNvSpPr>
          <p:nvPr/>
        </p:nvSpPr>
        <p:spPr bwMode="auto">
          <a:xfrm>
            <a:off x="4869921" y="2001838"/>
            <a:ext cx="106150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 b="1"/>
              <a:t>VAmpPBias</a:t>
            </a:r>
          </a:p>
        </p:txBody>
      </p:sp>
      <p:sp>
        <p:nvSpPr>
          <p:cNvPr id="804" name="Line 283"/>
          <p:cNvSpPr>
            <a:spLocks noChangeShapeType="1"/>
          </p:cNvSpPr>
          <p:nvPr/>
        </p:nvSpPr>
        <p:spPr bwMode="auto">
          <a:xfrm>
            <a:off x="5435600" y="2276475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05" name="Text Box 284"/>
          <p:cNvSpPr txBox="1">
            <a:spLocks noChangeArrowheads="1"/>
          </p:cNvSpPr>
          <p:nvPr/>
        </p:nvSpPr>
        <p:spPr bwMode="auto">
          <a:xfrm>
            <a:off x="2410646" y="3802063"/>
            <a:ext cx="127470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 b="1"/>
              <a:t>VPSourceCasc</a:t>
            </a:r>
          </a:p>
        </p:txBody>
      </p:sp>
      <p:sp>
        <p:nvSpPr>
          <p:cNvPr id="806" name="Line 285"/>
          <p:cNvSpPr>
            <a:spLocks noChangeShapeType="1"/>
          </p:cNvSpPr>
          <p:nvPr/>
        </p:nvSpPr>
        <p:spPr bwMode="auto">
          <a:xfrm>
            <a:off x="3132138" y="357346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07" name="Line 286"/>
          <p:cNvSpPr>
            <a:spLocks noChangeShapeType="1"/>
          </p:cNvSpPr>
          <p:nvPr/>
        </p:nvSpPr>
        <p:spPr bwMode="auto">
          <a:xfrm>
            <a:off x="3132138" y="35734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08" name="Text Box 6"/>
          <p:cNvSpPr txBox="1">
            <a:spLocks noChangeArrowheads="1"/>
          </p:cNvSpPr>
          <p:nvPr/>
        </p:nvSpPr>
        <p:spPr bwMode="auto">
          <a:xfrm>
            <a:off x="2266950" y="4365625"/>
            <a:ext cx="46513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Sw3</a:t>
            </a:r>
          </a:p>
        </p:txBody>
      </p:sp>
      <p:sp>
        <p:nvSpPr>
          <p:cNvPr id="809" name="Text Box 226"/>
          <p:cNvSpPr txBox="1">
            <a:spLocks noChangeArrowheads="1"/>
          </p:cNvSpPr>
          <p:nvPr/>
        </p:nvSpPr>
        <p:spPr bwMode="auto">
          <a:xfrm>
            <a:off x="1474788" y="4292600"/>
            <a:ext cx="614362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NotWr</a:t>
            </a:r>
          </a:p>
        </p:txBody>
      </p:sp>
      <p:sp>
        <p:nvSpPr>
          <p:cNvPr id="810" name="Line 208"/>
          <p:cNvSpPr>
            <a:spLocks noChangeShapeType="1"/>
          </p:cNvSpPr>
          <p:nvPr/>
        </p:nvSpPr>
        <p:spPr bwMode="auto">
          <a:xfrm flipV="1">
            <a:off x="2339752" y="4797424"/>
            <a:ext cx="223" cy="115185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cxnSp>
        <p:nvCxnSpPr>
          <p:cNvPr id="811" name="Gerade Verbindung 2"/>
          <p:cNvCxnSpPr>
            <a:cxnSpLocks noChangeShapeType="1"/>
          </p:cNvCxnSpPr>
          <p:nvPr/>
        </p:nvCxnSpPr>
        <p:spPr bwMode="auto">
          <a:xfrm>
            <a:off x="1187450" y="5373688"/>
            <a:ext cx="115252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12" name="Line 210"/>
          <p:cNvSpPr>
            <a:spLocks noChangeShapeType="1"/>
          </p:cNvSpPr>
          <p:nvPr/>
        </p:nvSpPr>
        <p:spPr bwMode="auto">
          <a:xfrm flipH="1" flipV="1">
            <a:off x="828675" y="3932238"/>
            <a:ext cx="287337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3" name="Line 212"/>
          <p:cNvSpPr>
            <a:spLocks noChangeShapeType="1"/>
          </p:cNvSpPr>
          <p:nvPr/>
        </p:nvSpPr>
        <p:spPr bwMode="auto">
          <a:xfrm>
            <a:off x="1116013" y="4075113"/>
            <a:ext cx="71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4" name="Line 213"/>
          <p:cNvSpPr>
            <a:spLocks noChangeShapeType="1"/>
          </p:cNvSpPr>
          <p:nvPr/>
        </p:nvSpPr>
        <p:spPr bwMode="auto">
          <a:xfrm>
            <a:off x="684213" y="4075113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5" name="Line 214"/>
          <p:cNvSpPr>
            <a:spLocks noChangeShapeType="1"/>
          </p:cNvSpPr>
          <p:nvPr/>
        </p:nvSpPr>
        <p:spPr bwMode="auto">
          <a:xfrm flipH="1" flipV="1">
            <a:off x="971550" y="357187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cxnSp>
        <p:nvCxnSpPr>
          <p:cNvPr id="816" name="Gerade Verbindung 296"/>
          <p:cNvCxnSpPr>
            <a:cxnSpLocks noChangeShapeType="1"/>
          </p:cNvCxnSpPr>
          <p:nvPr/>
        </p:nvCxnSpPr>
        <p:spPr bwMode="auto">
          <a:xfrm>
            <a:off x="1116013" y="4076700"/>
            <a:ext cx="115252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17" name="Text Box 227"/>
          <p:cNvSpPr txBox="1">
            <a:spLocks noChangeArrowheads="1"/>
          </p:cNvSpPr>
          <p:nvPr/>
        </p:nvSpPr>
        <p:spPr bwMode="auto">
          <a:xfrm>
            <a:off x="395288" y="3573463"/>
            <a:ext cx="1477962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NotRd AND Not Wr</a:t>
            </a:r>
          </a:p>
        </p:txBody>
      </p:sp>
      <p:sp>
        <p:nvSpPr>
          <p:cNvPr id="818" name="Text Box 9"/>
          <p:cNvSpPr txBox="1">
            <a:spLocks noChangeArrowheads="1"/>
          </p:cNvSpPr>
          <p:nvPr/>
        </p:nvSpPr>
        <p:spPr bwMode="auto">
          <a:xfrm>
            <a:off x="827088" y="4076700"/>
            <a:ext cx="4667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/>
              <a:t>Sw5</a:t>
            </a:r>
          </a:p>
        </p:txBody>
      </p:sp>
      <p:cxnSp>
        <p:nvCxnSpPr>
          <p:cNvPr id="819" name="Gerade Verbindung 5"/>
          <p:cNvCxnSpPr>
            <a:cxnSpLocks noChangeShapeType="1"/>
            <a:stCxn id="814" idx="0"/>
          </p:cNvCxnSpPr>
          <p:nvPr/>
        </p:nvCxnSpPr>
        <p:spPr bwMode="auto">
          <a:xfrm>
            <a:off x="684213" y="4075113"/>
            <a:ext cx="0" cy="21621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20" name="Group 270"/>
          <p:cNvGrpSpPr>
            <a:grpSpLocks/>
          </p:cNvGrpSpPr>
          <p:nvPr/>
        </p:nvGrpSpPr>
        <p:grpSpPr bwMode="auto">
          <a:xfrm>
            <a:off x="611188" y="6021388"/>
            <a:ext cx="144462" cy="285750"/>
            <a:chOff x="3696" y="3477"/>
            <a:chExt cx="91" cy="180"/>
          </a:xfrm>
        </p:grpSpPr>
        <p:sp>
          <p:nvSpPr>
            <p:cNvPr id="821" name="Line 271"/>
            <p:cNvSpPr>
              <a:spLocks noChangeShapeType="1"/>
            </p:cNvSpPr>
            <p:nvPr/>
          </p:nvSpPr>
          <p:spPr bwMode="auto">
            <a:xfrm>
              <a:off x="3742" y="3477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22" name="Oval 272"/>
            <p:cNvSpPr>
              <a:spLocks noChangeArrowheads="1"/>
            </p:cNvSpPr>
            <p:nvPr/>
          </p:nvSpPr>
          <p:spPr bwMode="auto">
            <a:xfrm>
              <a:off x="3696" y="3566"/>
              <a:ext cx="91" cy="91"/>
            </a:xfrm>
            <a:prstGeom prst="ellipse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de-DE" altLang="de-DE"/>
                <a:t>RefIn</a:t>
              </a:r>
            </a:p>
          </p:txBody>
        </p:sp>
      </p:grpSp>
      <p:cxnSp>
        <p:nvCxnSpPr>
          <p:cNvPr id="823" name="Gerade Verbindung mit Pfeil 2"/>
          <p:cNvCxnSpPr>
            <a:cxnSpLocks noChangeShapeType="1"/>
            <a:stCxn id="547" idx="2"/>
          </p:cNvCxnSpPr>
          <p:nvPr/>
        </p:nvCxnSpPr>
        <p:spPr bwMode="auto">
          <a:xfrm flipV="1">
            <a:off x="2700338" y="2997200"/>
            <a:ext cx="0" cy="2159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24" name="Text Box 284"/>
          <p:cNvSpPr txBox="1">
            <a:spLocks noChangeArrowheads="1"/>
          </p:cNvSpPr>
          <p:nvPr/>
        </p:nvSpPr>
        <p:spPr bwMode="auto">
          <a:xfrm>
            <a:off x="2575508" y="2997200"/>
            <a:ext cx="99578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de-DE" altLang="de-DE" b="1"/>
              <a:t>RefNWELL</a:t>
            </a:r>
          </a:p>
        </p:txBody>
      </p:sp>
      <p:sp>
        <p:nvSpPr>
          <p:cNvPr id="825" name="Textfeld 824"/>
          <p:cNvSpPr txBox="1"/>
          <p:nvPr/>
        </p:nvSpPr>
        <p:spPr>
          <a:xfrm>
            <a:off x="2365890" y="5733256"/>
            <a:ext cx="9965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To</a:t>
            </a:r>
            <a:r>
              <a:rPr lang="de-DE" dirty="0" smtClean="0"/>
              <a:t> Next </a:t>
            </a:r>
            <a:r>
              <a:rPr lang="de-DE" dirty="0" err="1" smtClean="0"/>
              <a:t>Cell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012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dirty="0"/>
              <a:t>Operation of Matrix</a:t>
            </a:r>
            <a:endParaRPr lang="en-US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984250"/>
          </a:xfrm>
        </p:spPr>
        <p:txBody>
          <a:bodyPr/>
          <a:lstStyle/>
          <a:p>
            <a:pPr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/>
              <a:t>Light </a:t>
            </a:r>
            <a:r>
              <a:rPr lang="en-US" sz="1600" dirty="0" smtClean="0"/>
              <a:t>sensitive</a:t>
            </a:r>
          </a:p>
          <a:p>
            <a:pPr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 smtClean="0"/>
              <a:t>Still not optimized</a:t>
            </a:r>
            <a:endParaRPr lang="en-US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43</a:t>
            </a:fld>
            <a:endParaRPr lang="de-DE" altLang="de-DE"/>
          </a:p>
        </p:txBody>
      </p:sp>
      <p:sp>
        <p:nvSpPr>
          <p:cNvPr id="13" name="Textfeld 12"/>
          <p:cNvSpPr txBox="1"/>
          <p:nvPr/>
        </p:nvSpPr>
        <p:spPr>
          <a:xfrm>
            <a:off x="977029" y="4941168"/>
            <a:ext cx="5225824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/home/hybrid5/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ADC_curves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DCD_noise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/15_01_19_parser_DCD3_71th/dcdpp_3_dacvnsubin_7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755577" y="2544224"/>
            <a:ext cx="4536504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home/hybrid5/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ADC_curves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DCD_noise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/15_01_15_parser_DCD3_70th/dcdpp_3_dacvnsubin_7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2955800" y="4003786"/>
            <a:ext cx="902811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rows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5" y="4293096"/>
            <a:ext cx="5447277" cy="1951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50391"/>
            <a:ext cx="5447277" cy="1935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feld 17"/>
          <p:cNvSpPr txBox="1"/>
          <p:nvPr/>
        </p:nvSpPr>
        <p:spPr>
          <a:xfrm>
            <a:off x="2955800" y="1661081"/>
            <a:ext cx="902811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rows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36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/>
              <a:t>EMCM Tests</a:t>
            </a:r>
            <a:endParaRPr lang="en-US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984250"/>
          </a:xfrm>
        </p:spPr>
        <p:txBody>
          <a:bodyPr/>
          <a:lstStyle/>
          <a:p>
            <a:pPr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 smtClean="0"/>
              <a:t>Different gain settings</a:t>
            </a:r>
            <a:endParaRPr lang="en-US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44</a:t>
            </a:fld>
            <a:endParaRPr lang="de-DE" altLang="de-DE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147763"/>
            <a:ext cx="8343900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30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34671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/>
              <a:t>EMCM Tests</a:t>
            </a:r>
            <a:endParaRPr lang="en-US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984250"/>
          </a:xfrm>
        </p:spPr>
        <p:txBody>
          <a:bodyPr/>
          <a:lstStyle/>
          <a:p>
            <a:pPr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 smtClean="0"/>
              <a:t>Missing code</a:t>
            </a:r>
            <a:endParaRPr lang="en-US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45</a:t>
            </a:fld>
            <a:endParaRPr lang="de-DE" altLang="de-DE"/>
          </a:p>
        </p:txBody>
      </p:sp>
      <p:cxnSp>
        <p:nvCxnSpPr>
          <p:cNvPr id="19" name="Gerade Verbindung mit Pfeil 18"/>
          <p:cNvCxnSpPr>
            <a:stCxn id="20" idx="0"/>
          </p:cNvCxnSpPr>
          <p:nvPr/>
        </p:nvCxnSpPr>
        <p:spPr bwMode="auto">
          <a:xfrm flipV="1">
            <a:off x="2514600" y="2133600"/>
            <a:ext cx="527630" cy="94974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feld 7"/>
          <p:cNvSpPr txBox="1"/>
          <p:nvPr/>
        </p:nvSpPr>
        <p:spPr>
          <a:xfrm>
            <a:off x="1686508" y="3083340"/>
            <a:ext cx="1656183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r>
              <a:rPr lang="de-DE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de-DE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missing</a:t>
            </a:r>
            <a:r>
              <a:rPr lang="de-DE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</a:t>
            </a:r>
            <a:r>
              <a:rPr lang="de-DE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31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altLang="de-DE" dirty="0" err="1" smtClean="0"/>
              <a:t>Missing</a:t>
            </a:r>
            <a:r>
              <a:rPr lang="de-DE" altLang="de-DE" dirty="0" smtClean="0"/>
              <a:t> Codes</a:t>
            </a:r>
          </a:p>
        </p:txBody>
      </p:sp>
    </p:spTree>
    <p:extLst>
      <p:ext uri="{BB962C8B-B14F-4D97-AF65-F5344CB8AC3E}">
        <p14:creationId xmlns:p14="http://schemas.microsoft.com/office/powerpoint/2010/main" val="176569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91926D9-549D-40DF-BF15-1B4EBD712179}" type="slidenum">
              <a:rPr lang="de-DE" altLang="de-DE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47</a:t>
            </a:fld>
            <a:endParaRPr lang="de-DE" altLang="de-DE" sz="1400" smtClean="0"/>
          </a:p>
        </p:txBody>
      </p:sp>
      <p:sp>
        <p:nvSpPr>
          <p:cNvPr id="3075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2000" dirty="0" smtClean="0">
                <a:ea typeface="SimSun" pitchFamily="2" charset="-122"/>
              </a:rPr>
              <a:t>ADC  unit-cell</a:t>
            </a:r>
            <a:endParaRPr lang="de-DE" altLang="de-DE" sz="2000" dirty="0" smtClean="0"/>
          </a:p>
        </p:txBody>
      </p:sp>
      <p:sp>
        <p:nvSpPr>
          <p:cNvPr id="4" name="Rectangle 43"/>
          <p:cNvSpPr txBox="1">
            <a:spLocks noChangeArrowheads="1"/>
          </p:cNvSpPr>
          <p:nvPr/>
        </p:nvSpPr>
        <p:spPr bwMode="auto">
          <a:xfrm>
            <a:off x="457200" y="692151"/>
            <a:ext cx="8229600" cy="1800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de-DE" sz="1400" kern="0" dirty="0" smtClean="0"/>
              <a:t>The ADC-unit has two current-memory cells based on two U-I converters A and B</a:t>
            </a:r>
          </a:p>
          <a:p>
            <a:pPr eaLnBrk="1" hangingPunct="1">
              <a:defRPr/>
            </a:pPr>
            <a:r>
              <a:rPr lang="en-US" altLang="de-DE" sz="1400" kern="0" dirty="0" smtClean="0"/>
              <a:t>Depending on the input current amplitude (too low or too high), a reference current (4 </a:t>
            </a:r>
            <a:r>
              <a:rPr lang="el-GR" altLang="de-DE" sz="1400" kern="0" dirty="0" smtClean="0"/>
              <a:t>μ</a:t>
            </a:r>
            <a:r>
              <a:rPr lang="en-US" altLang="de-DE" sz="1400" kern="0" dirty="0" smtClean="0"/>
              <a:t>A per cell) will be added or subtracted</a:t>
            </a:r>
          </a:p>
          <a:p>
            <a:pPr eaLnBrk="1" hangingPunct="1">
              <a:defRPr/>
            </a:pPr>
            <a:r>
              <a:rPr lang="en-US" altLang="de-DE" sz="1400" kern="0" dirty="0" smtClean="0"/>
              <a:t>The comparison is done in the following way:</a:t>
            </a:r>
          </a:p>
          <a:p>
            <a:pPr eaLnBrk="1" hangingPunct="1">
              <a:defRPr/>
            </a:pPr>
            <a:r>
              <a:rPr lang="en-US" altLang="de-DE" sz="1400" kern="0" dirty="0" smtClean="0">
                <a:solidFill>
                  <a:srgbClr val="FF0000"/>
                </a:solidFill>
              </a:rPr>
              <a:t>Two copies of the current stored in A </a:t>
            </a:r>
            <a:r>
              <a:rPr lang="en-US" altLang="de-DE" sz="1400" kern="0" dirty="0">
                <a:solidFill>
                  <a:srgbClr val="FF0000"/>
                </a:solidFill>
              </a:rPr>
              <a:t>are made</a:t>
            </a:r>
            <a:r>
              <a:rPr lang="en-US" altLang="de-DE" sz="1400" kern="0" dirty="0"/>
              <a:t> – </a:t>
            </a:r>
            <a:r>
              <a:rPr lang="en-US" altLang="de-DE" sz="1400" kern="0" dirty="0" smtClean="0"/>
              <a:t>this is done with the two, layout-identical, UI converters CL and CH that are connected to the same voltage as A</a:t>
            </a:r>
          </a:p>
          <a:p>
            <a:pPr eaLnBrk="1" hangingPunct="1">
              <a:defRPr/>
            </a:pPr>
            <a:r>
              <a:rPr lang="en-US" sz="1400" dirty="0"/>
              <a:t>The goal of this preprocessing is “to compress” the input signal so that it occupies 2x smaller range.</a:t>
            </a:r>
            <a:endParaRPr lang="en-US" altLang="de-DE" sz="1400" kern="0" dirty="0" smtClean="0"/>
          </a:p>
          <a:p>
            <a:pPr eaLnBrk="1" hangingPunct="1">
              <a:defRPr/>
            </a:pPr>
            <a:endParaRPr lang="en-US" altLang="de-DE" sz="1400" kern="0" dirty="0" smtClean="0"/>
          </a:p>
          <a:p>
            <a:pPr eaLnBrk="1" hangingPunct="1">
              <a:defRPr/>
            </a:pPr>
            <a:endParaRPr lang="en-US" altLang="de-DE" sz="1400" kern="0" dirty="0" smtClean="0"/>
          </a:p>
        </p:txBody>
      </p:sp>
      <p:cxnSp>
        <p:nvCxnSpPr>
          <p:cNvPr id="5" name="Gerade Verbindung 4"/>
          <p:cNvCxnSpPr/>
          <p:nvPr/>
        </p:nvCxnSpPr>
        <p:spPr bwMode="auto">
          <a:xfrm>
            <a:off x="2555776" y="4797152"/>
            <a:ext cx="7920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Gerade Verbindung 9"/>
          <p:cNvCxnSpPr/>
          <p:nvPr/>
        </p:nvCxnSpPr>
        <p:spPr bwMode="auto">
          <a:xfrm flipV="1">
            <a:off x="2987824" y="4221088"/>
            <a:ext cx="0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Gerade Verbindung 12"/>
          <p:cNvCxnSpPr/>
          <p:nvPr/>
        </p:nvCxnSpPr>
        <p:spPr bwMode="auto">
          <a:xfrm>
            <a:off x="2987824" y="4221088"/>
            <a:ext cx="3600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Gerade Verbindung 15"/>
          <p:cNvCxnSpPr>
            <a:endCxn id="52" idx="3"/>
          </p:cNvCxnSpPr>
          <p:nvPr/>
        </p:nvCxnSpPr>
        <p:spPr bwMode="auto">
          <a:xfrm>
            <a:off x="3779912" y="4221088"/>
            <a:ext cx="43204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Gerade Verbindung 16"/>
          <p:cNvCxnSpPr>
            <a:endCxn id="57" idx="3"/>
          </p:cNvCxnSpPr>
          <p:nvPr/>
        </p:nvCxnSpPr>
        <p:spPr bwMode="auto">
          <a:xfrm>
            <a:off x="3779912" y="4797152"/>
            <a:ext cx="43204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Gerade Verbindung mit Pfeil 20"/>
          <p:cNvCxnSpPr/>
          <p:nvPr/>
        </p:nvCxnSpPr>
        <p:spPr bwMode="auto">
          <a:xfrm>
            <a:off x="3995936" y="3645024"/>
            <a:ext cx="0" cy="5760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feld 21"/>
          <p:cNvSpPr txBox="1"/>
          <p:nvPr/>
        </p:nvSpPr>
        <p:spPr>
          <a:xfrm>
            <a:off x="3563888" y="3645024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14u</a:t>
            </a:r>
            <a:endParaRPr lang="de-DE" dirty="0"/>
          </a:p>
        </p:txBody>
      </p:sp>
      <p:sp>
        <p:nvSpPr>
          <p:cNvPr id="19" name="Trapezoid 18"/>
          <p:cNvSpPr/>
          <p:nvPr/>
        </p:nvSpPr>
        <p:spPr bwMode="auto">
          <a:xfrm rot="16200000">
            <a:off x="2123728" y="4581128"/>
            <a:ext cx="432048" cy="432048"/>
          </a:xfrm>
          <a:prstGeom prst="trapezoi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</a:t>
            </a:r>
          </a:p>
        </p:txBody>
      </p:sp>
      <p:sp>
        <p:nvSpPr>
          <p:cNvPr id="24" name="Trapezoid 23"/>
          <p:cNvSpPr/>
          <p:nvPr/>
        </p:nvSpPr>
        <p:spPr bwMode="auto">
          <a:xfrm rot="16200000">
            <a:off x="2123728" y="5733256"/>
            <a:ext cx="432048" cy="432048"/>
          </a:xfrm>
          <a:prstGeom prst="trapezoi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" name="Trapezoid 25"/>
          <p:cNvSpPr/>
          <p:nvPr/>
        </p:nvSpPr>
        <p:spPr bwMode="auto">
          <a:xfrm rot="5400000" flipH="1">
            <a:off x="3347864" y="4581128"/>
            <a:ext cx="432048" cy="432048"/>
          </a:xfrm>
          <a:prstGeom prst="trapezoi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CH</a:t>
            </a:r>
          </a:p>
        </p:txBody>
      </p:sp>
      <p:sp>
        <p:nvSpPr>
          <p:cNvPr id="20" name="Gleichschenkliges Dreieck 19"/>
          <p:cNvSpPr/>
          <p:nvPr/>
        </p:nvSpPr>
        <p:spPr bwMode="auto">
          <a:xfrm rot="5400000">
            <a:off x="2123728" y="4149080"/>
            <a:ext cx="432048" cy="432048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9" name="Gerade Verbindung mit Pfeil 28"/>
          <p:cNvCxnSpPr/>
          <p:nvPr/>
        </p:nvCxnSpPr>
        <p:spPr bwMode="auto">
          <a:xfrm>
            <a:off x="1691680" y="4221088"/>
            <a:ext cx="0" cy="5760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Gerade Verbindung 29"/>
          <p:cNvCxnSpPr/>
          <p:nvPr/>
        </p:nvCxnSpPr>
        <p:spPr bwMode="auto">
          <a:xfrm>
            <a:off x="827584" y="4797152"/>
            <a:ext cx="12961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Gerade Verbindung 30"/>
          <p:cNvCxnSpPr/>
          <p:nvPr/>
        </p:nvCxnSpPr>
        <p:spPr bwMode="auto">
          <a:xfrm flipV="1">
            <a:off x="1907704" y="4365104"/>
            <a:ext cx="0" cy="4320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72" name="Gerade Verbindung 3071"/>
          <p:cNvCxnSpPr>
            <a:endCxn id="20" idx="3"/>
          </p:cNvCxnSpPr>
          <p:nvPr/>
        </p:nvCxnSpPr>
        <p:spPr bwMode="auto">
          <a:xfrm>
            <a:off x="1907704" y="4365104"/>
            <a:ext cx="21602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Gerade Verbindung 36"/>
          <p:cNvCxnSpPr/>
          <p:nvPr/>
        </p:nvCxnSpPr>
        <p:spPr bwMode="auto">
          <a:xfrm>
            <a:off x="2555776" y="4365104"/>
            <a:ext cx="21602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Gerade Verbindung 37"/>
          <p:cNvCxnSpPr/>
          <p:nvPr/>
        </p:nvCxnSpPr>
        <p:spPr bwMode="auto">
          <a:xfrm flipV="1">
            <a:off x="2771800" y="4365104"/>
            <a:ext cx="0" cy="4320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Trapezoid 38"/>
          <p:cNvSpPr/>
          <p:nvPr/>
        </p:nvSpPr>
        <p:spPr bwMode="auto">
          <a:xfrm rot="16200000">
            <a:off x="2123728" y="5733256"/>
            <a:ext cx="432048" cy="432048"/>
          </a:xfrm>
          <a:prstGeom prst="trapezoi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" name="Gleichschenkliges Dreieck 39"/>
          <p:cNvSpPr/>
          <p:nvPr/>
        </p:nvSpPr>
        <p:spPr bwMode="auto">
          <a:xfrm rot="5400000">
            <a:off x="2123728" y="5301208"/>
            <a:ext cx="432048" cy="432048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41" name="Gerade Verbindung 40"/>
          <p:cNvCxnSpPr/>
          <p:nvPr/>
        </p:nvCxnSpPr>
        <p:spPr bwMode="auto">
          <a:xfrm flipV="1">
            <a:off x="1907704" y="5517232"/>
            <a:ext cx="0" cy="4320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Gerade Verbindung 41"/>
          <p:cNvCxnSpPr>
            <a:endCxn id="40" idx="3"/>
          </p:cNvCxnSpPr>
          <p:nvPr/>
        </p:nvCxnSpPr>
        <p:spPr bwMode="auto">
          <a:xfrm>
            <a:off x="1907704" y="5517232"/>
            <a:ext cx="21602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Gerade Verbindung 42"/>
          <p:cNvCxnSpPr/>
          <p:nvPr/>
        </p:nvCxnSpPr>
        <p:spPr bwMode="auto">
          <a:xfrm>
            <a:off x="2555776" y="5517232"/>
            <a:ext cx="21602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Gerade Verbindung 43"/>
          <p:cNvCxnSpPr/>
          <p:nvPr/>
        </p:nvCxnSpPr>
        <p:spPr bwMode="auto">
          <a:xfrm flipV="1">
            <a:off x="2771800" y="5517232"/>
            <a:ext cx="0" cy="4320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Gerade Verbindung 44"/>
          <p:cNvCxnSpPr/>
          <p:nvPr/>
        </p:nvCxnSpPr>
        <p:spPr bwMode="auto">
          <a:xfrm>
            <a:off x="2555776" y="5949280"/>
            <a:ext cx="21602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Gerade Verbindung 46"/>
          <p:cNvCxnSpPr/>
          <p:nvPr/>
        </p:nvCxnSpPr>
        <p:spPr bwMode="auto">
          <a:xfrm>
            <a:off x="827584" y="5949280"/>
            <a:ext cx="12961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Textfeld 48"/>
          <p:cNvSpPr txBox="1"/>
          <p:nvPr/>
        </p:nvSpPr>
        <p:spPr>
          <a:xfrm>
            <a:off x="969881" y="4293096"/>
            <a:ext cx="7938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12u+/-4u</a:t>
            </a:r>
            <a:endParaRPr lang="de-DE" dirty="0"/>
          </a:p>
        </p:txBody>
      </p:sp>
      <p:cxnSp>
        <p:nvCxnSpPr>
          <p:cNvPr id="50" name="Gerade Verbindung mit Pfeil 49"/>
          <p:cNvCxnSpPr/>
          <p:nvPr/>
        </p:nvCxnSpPr>
        <p:spPr bwMode="auto">
          <a:xfrm>
            <a:off x="1691680" y="5373216"/>
            <a:ext cx="0" cy="5760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2" name="Gleichschenkliges Dreieck 51"/>
          <p:cNvSpPr/>
          <p:nvPr/>
        </p:nvSpPr>
        <p:spPr bwMode="auto">
          <a:xfrm rot="5400000">
            <a:off x="4211960" y="4005064"/>
            <a:ext cx="432048" cy="432048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54" name="Gerade Verbindung 53"/>
          <p:cNvCxnSpPr/>
          <p:nvPr/>
        </p:nvCxnSpPr>
        <p:spPr bwMode="auto">
          <a:xfrm>
            <a:off x="4644008" y="4221088"/>
            <a:ext cx="43204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80" name="Textfeld 3079"/>
          <p:cNvSpPr txBox="1"/>
          <p:nvPr/>
        </p:nvSpPr>
        <p:spPr>
          <a:xfrm>
            <a:off x="4644008" y="3933056"/>
            <a:ext cx="7126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TooLow</a:t>
            </a:r>
            <a:endParaRPr lang="de-DE" dirty="0"/>
          </a:p>
        </p:txBody>
      </p:sp>
      <p:sp>
        <p:nvSpPr>
          <p:cNvPr id="3081" name="Ellipse 3080"/>
          <p:cNvSpPr/>
          <p:nvPr/>
        </p:nvSpPr>
        <p:spPr bwMode="auto">
          <a:xfrm>
            <a:off x="4644008" y="4149080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7" name="Gleichschenkliges Dreieck 56"/>
          <p:cNvSpPr/>
          <p:nvPr/>
        </p:nvSpPr>
        <p:spPr bwMode="auto">
          <a:xfrm rot="5400000">
            <a:off x="4211960" y="4581128"/>
            <a:ext cx="432048" cy="432048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58" name="Gerade Verbindung 57"/>
          <p:cNvCxnSpPr/>
          <p:nvPr/>
        </p:nvCxnSpPr>
        <p:spPr bwMode="auto">
          <a:xfrm>
            <a:off x="4644008" y="4797152"/>
            <a:ext cx="43204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0" name="Textfeld 59"/>
          <p:cNvSpPr txBox="1"/>
          <p:nvPr/>
        </p:nvSpPr>
        <p:spPr>
          <a:xfrm>
            <a:off x="4712136" y="4509120"/>
            <a:ext cx="576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TooHi</a:t>
            </a:r>
            <a:endParaRPr lang="de-DE" dirty="0"/>
          </a:p>
        </p:txBody>
      </p:sp>
      <p:cxnSp>
        <p:nvCxnSpPr>
          <p:cNvPr id="61" name="Gerade Verbindung mit Pfeil 60"/>
          <p:cNvCxnSpPr/>
          <p:nvPr/>
        </p:nvCxnSpPr>
        <p:spPr bwMode="auto">
          <a:xfrm>
            <a:off x="3995936" y="4437112"/>
            <a:ext cx="0" cy="3600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3" name="Textfeld 62"/>
          <p:cNvSpPr txBox="1"/>
          <p:nvPr/>
        </p:nvSpPr>
        <p:spPr>
          <a:xfrm>
            <a:off x="3563888" y="4365104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10u</a:t>
            </a:r>
            <a:endParaRPr lang="de-DE" dirty="0"/>
          </a:p>
        </p:txBody>
      </p:sp>
      <p:sp>
        <p:nvSpPr>
          <p:cNvPr id="64" name="Textfeld 63"/>
          <p:cNvSpPr txBox="1"/>
          <p:nvPr/>
        </p:nvSpPr>
        <p:spPr>
          <a:xfrm>
            <a:off x="969881" y="5445224"/>
            <a:ext cx="7938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12u+/-4u</a:t>
            </a:r>
            <a:endParaRPr lang="de-DE" dirty="0"/>
          </a:p>
        </p:txBody>
      </p:sp>
      <p:cxnSp>
        <p:nvCxnSpPr>
          <p:cNvPr id="3087" name="Gerade Verbindung 3086"/>
          <p:cNvCxnSpPr/>
          <p:nvPr/>
        </p:nvCxnSpPr>
        <p:spPr bwMode="auto">
          <a:xfrm>
            <a:off x="827584" y="4797152"/>
            <a:ext cx="0" cy="11521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90" name="Gerade Verbindung mit Pfeil 3089"/>
          <p:cNvCxnSpPr/>
          <p:nvPr/>
        </p:nvCxnSpPr>
        <p:spPr bwMode="auto">
          <a:xfrm rot="10800000">
            <a:off x="251520" y="4797152"/>
            <a:ext cx="57606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92" name="Gerade Verbindung 3091"/>
          <p:cNvCxnSpPr/>
          <p:nvPr/>
        </p:nvCxnSpPr>
        <p:spPr bwMode="auto">
          <a:xfrm>
            <a:off x="827584" y="5949280"/>
            <a:ext cx="0" cy="5040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Gerade Verbindung mit Pfeil 73"/>
          <p:cNvCxnSpPr/>
          <p:nvPr/>
        </p:nvCxnSpPr>
        <p:spPr bwMode="auto">
          <a:xfrm>
            <a:off x="827584" y="6453336"/>
            <a:ext cx="460851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95" name="Gerade Verbindung 3094"/>
          <p:cNvCxnSpPr/>
          <p:nvPr/>
        </p:nvCxnSpPr>
        <p:spPr bwMode="auto">
          <a:xfrm flipV="1">
            <a:off x="5076056" y="3501008"/>
            <a:ext cx="0" cy="5040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98" name="Gerade Verbindung mit Pfeil 3097"/>
          <p:cNvCxnSpPr/>
          <p:nvPr/>
        </p:nvCxnSpPr>
        <p:spPr bwMode="auto">
          <a:xfrm flipH="1">
            <a:off x="1691680" y="3501008"/>
            <a:ext cx="338437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2" name="Trapezoid 81"/>
          <p:cNvSpPr/>
          <p:nvPr/>
        </p:nvSpPr>
        <p:spPr bwMode="auto">
          <a:xfrm rot="5400000" flipH="1">
            <a:off x="3347864" y="4005064"/>
            <a:ext cx="432048" cy="432048"/>
          </a:xfrm>
          <a:prstGeom prst="trapezoi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CL</a:t>
            </a:r>
          </a:p>
        </p:txBody>
      </p:sp>
      <p:sp>
        <p:nvSpPr>
          <p:cNvPr id="83" name="Trapezoid 82"/>
          <p:cNvSpPr/>
          <p:nvPr/>
        </p:nvSpPr>
        <p:spPr bwMode="auto">
          <a:xfrm rot="16200000">
            <a:off x="2123728" y="5733256"/>
            <a:ext cx="432048" cy="432048"/>
          </a:xfrm>
          <a:prstGeom prst="trapezoi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12641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6" grpId="0" animBg="1"/>
      <p:bldP spid="82" grpId="0" animBg="1"/>
      <p:bldP spid="8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eck 27"/>
          <p:cNvSpPr/>
          <p:nvPr/>
        </p:nvSpPr>
        <p:spPr bwMode="auto">
          <a:xfrm>
            <a:off x="2051720" y="3573016"/>
            <a:ext cx="4608512" cy="230425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74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91926D9-549D-40DF-BF15-1B4EBD712179}" type="slidenum">
              <a:rPr lang="de-DE" altLang="de-DE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48</a:t>
            </a:fld>
            <a:endParaRPr lang="de-DE" altLang="de-DE" sz="1400" smtClean="0"/>
          </a:p>
        </p:txBody>
      </p:sp>
      <p:sp>
        <p:nvSpPr>
          <p:cNvPr id="3075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2000" dirty="0" smtClean="0">
                <a:ea typeface="SimSun" pitchFamily="2" charset="-122"/>
              </a:rPr>
              <a:t>Unit-cell </a:t>
            </a:r>
            <a:r>
              <a:rPr lang="en-US" altLang="zh-CN" sz="2000" dirty="0">
                <a:ea typeface="SimSun" pitchFamily="2" charset="-122"/>
              </a:rPr>
              <a:t>c</a:t>
            </a:r>
            <a:r>
              <a:rPr lang="en-US" altLang="zh-CN" sz="2000" dirty="0" smtClean="0">
                <a:ea typeface="SimSun" pitchFamily="2" charset="-122"/>
              </a:rPr>
              <a:t>haracteristics</a:t>
            </a:r>
            <a:endParaRPr lang="de-DE" altLang="de-DE" sz="2000" dirty="0" smtClean="0"/>
          </a:p>
        </p:txBody>
      </p:sp>
      <p:sp>
        <p:nvSpPr>
          <p:cNvPr id="4" name="Rectangle 43"/>
          <p:cNvSpPr txBox="1">
            <a:spLocks noChangeArrowheads="1"/>
          </p:cNvSpPr>
          <p:nvPr/>
        </p:nvSpPr>
        <p:spPr bwMode="auto">
          <a:xfrm>
            <a:off x="457200" y="692151"/>
            <a:ext cx="8229600" cy="1440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de-DE" sz="1400" kern="0" dirty="0" smtClean="0">
                <a:solidFill>
                  <a:srgbClr val="FF0000"/>
                </a:solidFill>
              </a:rPr>
              <a:t>The purpose of the comparators is to assure</a:t>
            </a:r>
            <a:r>
              <a:rPr lang="en-US" altLang="de-DE" sz="1400" kern="0" dirty="0" smtClean="0"/>
              <a:t> that the reference currents are subtracted/added in the way so </a:t>
            </a:r>
            <a:r>
              <a:rPr lang="en-US" altLang="de-DE" sz="1400" kern="0" dirty="0" smtClean="0">
                <a:solidFill>
                  <a:srgbClr val="FF0000"/>
                </a:solidFill>
              </a:rPr>
              <a:t>that the result current occupies two times smaller range</a:t>
            </a:r>
          </a:p>
          <a:p>
            <a:pPr eaLnBrk="1" hangingPunct="1">
              <a:defRPr/>
            </a:pPr>
            <a:r>
              <a:rPr lang="en-US" altLang="de-DE" sz="1400" kern="0" dirty="0" smtClean="0"/>
              <a:t>Only so, the error in algorithm is small</a:t>
            </a:r>
          </a:p>
        </p:txBody>
      </p:sp>
      <p:cxnSp>
        <p:nvCxnSpPr>
          <p:cNvPr id="3" name="Gerade Verbindung 2"/>
          <p:cNvCxnSpPr/>
          <p:nvPr/>
        </p:nvCxnSpPr>
        <p:spPr bwMode="auto">
          <a:xfrm>
            <a:off x="4932040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55" name="Gerade Verbindung 54"/>
          <p:cNvCxnSpPr/>
          <p:nvPr/>
        </p:nvCxnSpPr>
        <p:spPr bwMode="auto">
          <a:xfrm>
            <a:off x="4355976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Gerade Verbindung 55"/>
          <p:cNvCxnSpPr/>
          <p:nvPr/>
        </p:nvCxnSpPr>
        <p:spPr bwMode="auto">
          <a:xfrm>
            <a:off x="4355976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59" name="Gerade Verbindung 58"/>
          <p:cNvCxnSpPr/>
          <p:nvPr/>
        </p:nvCxnSpPr>
        <p:spPr bwMode="auto">
          <a:xfrm>
            <a:off x="3779912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62" name="Gerade Verbindung 61"/>
          <p:cNvCxnSpPr/>
          <p:nvPr/>
        </p:nvCxnSpPr>
        <p:spPr bwMode="auto">
          <a:xfrm>
            <a:off x="3203848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Gerade Verbindung 64"/>
          <p:cNvCxnSpPr/>
          <p:nvPr/>
        </p:nvCxnSpPr>
        <p:spPr bwMode="auto">
          <a:xfrm>
            <a:off x="3203848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66" name="Gerade Verbindung 65"/>
          <p:cNvCxnSpPr/>
          <p:nvPr/>
        </p:nvCxnSpPr>
        <p:spPr bwMode="auto">
          <a:xfrm rot="5400000">
            <a:off x="4067944" y="4437112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67" name="Gerade Verbindung 66"/>
          <p:cNvCxnSpPr/>
          <p:nvPr/>
        </p:nvCxnSpPr>
        <p:spPr bwMode="auto">
          <a:xfrm>
            <a:off x="6084168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68" name="Gerade Verbindung 67"/>
          <p:cNvCxnSpPr/>
          <p:nvPr/>
        </p:nvCxnSpPr>
        <p:spPr bwMode="auto">
          <a:xfrm>
            <a:off x="5508104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Gerade Verbindung 68"/>
          <p:cNvCxnSpPr/>
          <p:nvPr/>
        </p:nvCxnSpPr>
        <p:spPr bwMode="auto">
          <a:xfrm>
            <a:off x="5508104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70" name="Gerade Verbindung 69"/>
          <p:cNvCxnSpPr/>
          <p:nvPr/>
        </p:nvCxnSpPr>
        <p:spPr bwMode="auto">
          <a:xfrm>
            <a:off x="2627784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71" name="Gerade Verbindung 70"/>
          <p:cNvCxnSpPr/>
          <p:nvPr/>
        </p:nvCxnSpPr>
        <p:spPr bwMode="auto">
          <a:xfrm>
            <a:off x="2051720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Gerade Verbindung 71"/>
          <p:cNvCxnSpPr/>
          <p:nvPr/>
        </p:nvCxnSpPr>
        <p:spPr bwMode="auto">
          <a:xfrm>
            <a:off x="2051720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9" name="Gerade Verbindung 8"/>
          <p:cNvCxnSpPr/>
          <p:nvPr/>
        </p:nvCxnSpPr>
        <p:spPr bwMode="auto">
          <a:xfrm flipH="1">
            <a:off x="4355976" y="4149080"/>
            <a:ext cx="576064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Gerade Verbindung 11"/>
          <p:cNvCxnSpPr/>
          <p:nvPr/>
        </p:nvCxnSpPr>
        <p:spPr bwMode="auto">
          <a:xfrm>
            <a:off x="4932040" y="4149080"/>
            <a:ext cx="0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Gerade Verbindung 72"/>
          <p:cNvCxnSpPr/>
          <p:nvPr/>
        </p:nvCxnSpPr>
        <p:spPr bwMode="auto">
          <a:xfrm>
            <a:off x="4932040" y="4725144"/>
            <a:ext cx="0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Gerade Verbindung 74"/>
          <p:cNvCxnSpPr/>
          <p:nvPr/>
        </p:nvCxnSpPr>
        <p:spPr bwMode="auto">
          <a:xfrm flipH="1">
            <a:off x="4932040" y="4725144"/>
            <a:ext cx="576064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Gerade Verbindung 75"/>
          <p:cNvCxnSpPr/>
          <p:nvPr/>
        </p:nvCxnSpPr>
        <p:spPr bwMode="auto">
          <a:xfrm flipH="1">
            <a:off x="5508104" y="4149080"/>
            <a:ext cx="576064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Gerade Verbindung 76"/>
          <p:cNvCxnSpPr/>
          <p:nvPr/>
        </p:nvCxnSpPr>
        <p:spPr bwMode="auto">
          <a:xfrm flipH="1">
            <a:off x="6084168" y="3573016"/>
            <a:ext cx="576064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Gerade Verbindung 77"/>
          <p:cNvCxnSpPr/>
          <p:nvPr/>
        </p:nvCxnSpPr>
        <p:spPr bwMode="auto">
          <a:xfrm flipH="1">
            <a:off x="3779912" y="4725144"/>
            <a:ext cx="576064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Gerade Verbindung 78"/>
          <p:cNvCxnSpPr/>
          <p:nvPr/>
        </p:nvCxnSpPr>
        <p:spPr bwMode="auto">
          <a:xfrm>
            <a:off x="3779912" y="4725144"/>
            <a:ext cx="0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Gerade Verbindung 79"/>
          <p:cNvCxnSpPr/>
          <p:nvPr/>
        </p:nvCxnSpPr>
        <p:spPr bwMode="auto">
          <a:xfrm>
            <a:off x="3779912" y="4149080"/>
            <a:ext cx="0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Gerade Verbindung 80"/>
          <p:cNvCxnSpPr/>
          <p:nvPr/>
        </p:nvCxnSpPr>
        <p:spPr bwMode="auto">
          <a:xfrm flipH="1">
            <a:off x="3203848" y="4149080"/>
            <a:ext cx="576064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Gerade Verbindung 83"/>
          <p:cNvCxnSpPr/>
          <p:nvPr/>
        </p:nvCxnSpPr>
        <p:spPr bwMode="auto">
          <a:xfrm flipH="1">
            <a:off x="2627784" y="4725144"/>
            <a:ext cx="576064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Gerade Verbindung 84"/>
          <p:cNvCxnSpPr/>
          <p:nvPr/>
        </p:nvCxnSpPr>
        <p:spPr bwMode="auto">
          <a:xfrm flipH="1">
            <a:off x="2051720" y="5301208"/>
            <a:ext cx="576064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Gerade Verbindung 85"/>
          <p:cNvCxnSpPr/>
          <p:nvPr/>
        </p:nvCxnSpPr>
        <p:spPr bwMode="auto">
          <a:xfrm rot="5400000">
            <a:off x="4067944" y="3861048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87" name="Gerade Verbindung 86"/>
          <p:cNvCxnSpPr/>
          <p:nvPr/>
        </p:nvCxnSpPr>
        <p:spPr bwMode="auto">
          <a:xfrm rot="5400000">
            <a:off x="4067944" y="328498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88" name="Gerade Verbindung 87"/>
          <p:cNvCxnSpPr/>
          <p:nvPr/>
        </p:nvCxnSpPr>
        <p:spPr bwMode="auto">
          <a:xfrm rot="5400000">
            <a:off x="4067944" y="2708920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89" name="Gerade Verbindung 88"/>
          <p:cNvCxnSpPr/>
          <p:nvPr/>
        </p:nvCxnSpPr>
        <p:spPr bwMode="auto">
          <a:xfrm rot="5400000">
            <a:off x="4067944" y="5013176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90" name="Gerade Verbindung 89"/>
          <p:cNvCxnSpPr/>
          <p:nvPr/>
        </p:nvCxnSpPr>
        <p:spPr bwMode="auto">
          <a:xfrm rot="5400000">
            <a:off x="4067944" y="5589240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91" name="Gerade Verbindung 90"/>
          <p:cNvCxnSpPr/>
          <p:nvPr/>
        </p:nvCxnSpPr>
        <p:spPr bwMode="auto">
          <a:xfrm rot="5400000">
            <a:off x="4067944" y="616530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15" name="Gerade Verbindung 14"/>
          <p:cNvCxnSpPr/>
          <p:nvPr/>
        </p:nvCxnSpPr>
        <p:spPr bwMode="auto">
          <a:xfrm>
            <a:off x="2051720" y="3573016"/>
            <a:ext cx="46085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Gerade Verbindung 93"/>
          <p:cNvCxnSpPr/>
          <p:nvPr/>
        </p:nvCxnSpPr>
        <p:spPr bwMode="auto">
          <a:xfrm>
            <a:off x="2051720" y="5877272"/>
            <a:ext cx="46085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6" name="Textfeld 95"/>
          <p:cNvSpPr txBox="1"/>
          <p:nvPr/>
        </p:nvSpPr>
        <p:spPr>
          <a:xfrm>
            <a:off x="6194263" y="4725144"/>
            <a:ext cx="356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IIn</a:t>
            </a:r>
            <a:endParaRPr lang="de-DE" dirty="0"/>
          </a:p>
        </p:txBody>
      </p:sp>
      <p:sp>
        <p:nvSpPr>
          <p:cNvPr id="97" name="Textfeld 96"/>
          <p:cNvSpPr txBox="1"/>
          <p:nvPr/>
        </p:nvSpPr>
        <p:spPr>
          <a:xfrm>
            <a:off x="3935825" y="2708920"/>
            <a:ext cx="476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IOut</a:t>
            </a:r>
            <a:endParaRPr lang="de-DE" dirty="0"/>
          </a:p>
        </p:txBody>
      </p:sp>
      <p:sp>
        <p:nvSpPr>
          <p:cNvPr id="41" name="Textfeld 40"/>
          <p:cNvSpPr txBox="1"/>
          <p:nvPr/>
        </p:nvSpPr>
        <p:spPr>
          <a:xfrm>
            <a:off x="3419872" y="4725144"/>
            <a:ext cx="4058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-2u</a:t>
            </a:r>
            <a:endParaRPr lang="de-DE" dirty="0"/>
          </a:p>
        </p:txBody>
      </p:sp>
      <p:sp>
        <p:nvSpPr>
          <p:cNvPr id="42" name="Textfeld 41"/>
          <p:cNvSpPr txBox="1"/>
          <p:nvPr/>
        </p:nvSpPr>
        <p:spPr>
          <a:xfrm>
            <a:off x="2915816" y="4725144"/>
            <a:ext cx="4058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-4u</a:t>
            </a:r>
            <a:endParaRPr lang="de-DE" dirty="0"/>
          </a:p>
        </p:txBody>
      </p:sp>
      <p:sp>
        <p:nvSpPr>
          <p:cNvPr id="43" name="Textfeld 42"/>
          <p:cNvSpPr txBox="1"/>
          <p:nvPr/>
        </p:nvSpPr>
        <p:spPr>
          <a:xfrm>
            <a:off x="1835696" y="4725144"/>
            <a:ext cx="4058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-8u</a:t>
            </a:r>
            <a:endParaRPr lang="de-DE" dirty="0"/>
          </a:p>
        </p:txBody>
      </p:sp>
      <p:sp>
        <p:nvSpPr>
          <p:cNvPr id="44" name="Textfeld 43"/>
          <p:cNvSpPr txBox="1"/>
          <p:nvPr/>
        </p:nvSpPr>
        <p:spPr>
          <a:xfrm>
            <a:off x="6469856" y="4725144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8u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795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eck 27"/>
          <p:cNvSpPr/>
          <p:nvPr/>
        </p:nvSpPr>
        <p:spPr bwMode="auto">
          <a:xfrm>
            <a:off x="2051720" y="3573016"/>
            <a:ext cx="4608512" cy="230425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74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91926D9-549D-40DF-BF15-1B4EBD712179}" type="slidenum">
              <a:rPr lang="de-DE" altLang="de-DE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49</a:t>
            </a:fld>
            <a:endParaRPr lang="de-DE" altLang="de-DE" sz="1400" smtClean="0"/>
          </a:p>
        </p:txBody>
      </p:sp>
      <p:sp>
        <p:nvSpPr>
          <p:cNvPr id="3075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2000" dirty="0" smtClean="0">
                <a:ea typeface="SimSun" pitchFamily="2" charset="-122"/>
              </a:rPr>
              <a:t>Unit-cell characteristics with offset</a:t>
            </a:r>
            <a:endParaRPr lang="de-DE" altLang="de-DE" sz="2000" dirty="0" smtClean="0"/>
          </a:p>
        </p:txBody>
      </p:sp>
      <p:sp>
        <p:nvSpPr>
          <p:cNvPr id="4" name="Rectangle 43"/>
          <p:cNvSpPr txBox="1">
            <a:spLocks noChangeArrowheads="1"/>
          </p:cNvSpPr>
          <p:nvPr/>
        </p:nvSpPr>
        <p:spPr bwMode="auto">
          <a:xfrm>
            <a:off x="457200" y="692151"/>
            <a:ext cx="8229600" cy="1440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400" dirty="0" smtClean="0"/>
              <a:t>Imagine </a:t>
            </a:r>
            <a:r>
              <a:rPr lang="en-US" sz="1400" dirty="0"/>
              <a:t>now that the </a:t>
            </a:r>
            <a:r>
              <a:rPr lang="en-US" sz="1400" dirty="0" err="1"/>
              <a:t>ThHi</a:t>
            </a:r>
            <a:r>
              <a:rPr lang="en-US" sz="1400" dirty="0"/>
              <a:t> threshold is shifted by </a:t>
            </a:r>
            <a:r>
              <a:rPr lang="en-US" sz="1400" dirty="0" smtClean="0"/>
              <a:t>Ref/4 (2uA) +Delta.</a:t>
            </a:r>
          </a:p>
          <a:p>
            <a:pPr eaLnBrk="1" hangingPunct="1">
              <a:defRPr/>
            </a:pPr>
            <a:r>
              <a:rPr lang="en-US" sz="1400" dirty="0" smtClean="0"/>
              <a:t>Imagine </a:t>
            </a:r>
            <a:r>
              <a:rPr lang="en-US" sz="1400" dirty="0"/>
              <a:t>also that the signal is about Ref/2 (=64) In this case the result of the first comparison is zero. The result of all other comparisons is </a:t>
            </a:r>
            <a:r>
              <a:rPr lang="en-US" sz="1400" dirty="0" err="1"/>
              <a:t>TooHigh</a:t>
            </a:r>
            <a:r>
              <a:rPr lang="en-US" sz="1400" dirty="0"/>
              <a:t>. This leads to the binary code </a:t>
            </a:r>
            <a:r>
              <a:rPr lang="en-US" sz="1400" dirty="0" smtClean="0"/>
              <a:t>64.</a:t>
            </a:r>
          </a:p>
          <a:p>
            <a:pPr eaLnBrk="1" hangingPunct="1">
              <a:defRPr/>
            </a:pPr>
            <a:r>
              <a:rPr lang="en-US" sz="1400" dirty="0" smtClean="0"/>
              <a:t>Imagine </a:t>
            </a:r>
            <a:r>
              <a:rPr lang="en-US" sz="1400" dirty="0"/>
              <a:t>now that signals are within range Ref/2 and Ref/2+Delta. Obviously the binary code are always 64. This leads to the long code 64.</a:t>
            </a:r>
            <a:endParaRPr lang="de-DE" sz="1400" dirty="0"/>
          </a:p>
          <a:p>
            <a:pPr eaLnBrk="1" hangingPunct="1">
              <a:defRPr/>
            </a:pPr>
            <a:endParaRPr lang="en-US" altLang="de-DE" sz="1400" kern="0" dirty="0"/>
          </a:p>
          <a:p>
            <a:pPr eaLnBrk="1" hangingPunct="1">
              <a:defRPr/>
            </a:pPr>
            <a:endParaRPr lang="en-US" altLang="de-DE" sz="1400" kern="0" dirty="0" smtClean="0"/>
          </a:p>
        </p:txBody>
      </p:sp>
      <p:cxnSp>
        <p:nvCxnSpPr>
          <p:cNvPr id="3" name="Gerade Verbindung 2"/>
          <p:cNvCxnSpPr/>
          <p:nvPr/>
        </p:nvCxnSpPr>
        <p:spPr bwMode="auto">
          <a:xfrm>
            <a:off x="4932040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55" name="Gerade Verbindung 54"/>
          <p:cNvCxnSpPr/>
          <p:nvPr/>
        </p:nvCxnSpPr>
        <p:spPr bwMode="auto">
          <a:xfrm>
            <a:off x="4355976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Gerade Verbindung 55"/>
          <p:cNvCxnSpPr/>
          <p:nvPr/>
        </p:nvCxnSpPr>
        <p:spPr bwMode="auto">
          <a:xfrm>
            <a:off x="4355976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59" name="Gerade Verbindung 58"/>
          <p:cNvCxnSpPr/>
          <p:nvPr/>
        </p:nvCxnSpPr>
        <p:spPr bwMode="auto">
          <a:xfrm>
            <a:off x="3779912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62" name="Gerade Verbindung 61"/>
          <p:cNvCxnSpPr/>
          <p:nvPr/>
        </p:nvCxnSpPr>
        <p:spPr bwMode="auto">
          <a:xfrm>
            <a:off x="3203848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Gerade Verbindung 64"/>
          <p:cNvCxnSpPr/>
          <p:nvPr/>
        </p:nvCxnSpPr>
        <p:spPr bwMode="auto">
          <a:xfrm>
            <a:off x="3203848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66" name="Gerade Verbindung 65"/>
          <p:cNvCxnSpPr/>
          <p:nvPr/>
        </p:nvCxnSpPr>
        <p:spPr bwMode="auto">
          <a:xfrm rot="5400000">
            <a:off x="4067944" y="4437112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67" name="Gerade Verbindung 66"/>
          <p:cNvCxnSpPr/>
          <p:nvPr/>
        </p:nvCxnSpPr>
        <p:spPr bwMode="auto">
          <a:xfrm>
            <a:off x="6084168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68" name="Gerade Verbindung 67"/>
          <p:cNvCxnSpPr/>
          <p:nvPr/>
        </p:nvCxnSpPr>
        <p:spPr bwMode="auto">
          <a:xfrm>
            <a:off x="5508104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Gerade Verbindung 68"/>
          <p:cNvCxnSpPr/>
          <p:nvPr/>
        </p:nvCxnSpPr>
        <p:spPr bwMode="auto">
          <a:xfrm>
            <a:off x="5508104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70" name="Gerade Verbindung 69"/>
          <p:cNvCxnSpPr/>
          <p:nvPr/>
        </p:nvCxnSpPr>
        <p:spPr bwMode="auto">
          <a:xfrm>
            <a:off x="2627784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71" name="Gerade Verbindung 70"/>
          <p:cNvCxnSpPr/>
          <p:nvPr/>
        </p:nvCxnSpPr>
        <p:spPr bwMode="auto">
          <a:xfrm>
            <a:off x="2051720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Gerade Verbindung 71"/>
          <p:cNvCxnSpPr/>
          <p:nvPr/>
        </p:nvCxnSpPr>
        <p:spPr bwMode="auto">
          <a:xfrm>
            <a:off x="2051720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9" name="Gerade Verbindung 8"/>
          <p:cNvCxnSpPr/>
          <p:nvPr/>
        </p:nvCxnSpPr>
        <p:spPr bwMode="auto">
          <a:xfrm flipH="1">
            <a:off x="4355976" y="4149080"/>
            <a:ext cx="576064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Gerade Verbindung 75"/>
          <p:cNvCxnSpPr/>
          <p:nvPr/>
        </p:nvCxnSpPr>
        <p:spPr bwMode="auto">
          <a:xfrm flipH="1">
            <a:off x="5638800" y="3581400"/>
            <a:ext cx="990600" cy="9997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Gerade Verbindung 77"/>
          <p:cNvCxnSpPr/>
          <p:nvPr/>
        </p:nvCxnSpPr>
        <p:spPr bwMode="auto">
          <a:xfrm flipH="1">
            <a:off x="3779912" y="4725144"/>
            <a:ext cx="576064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Gerade Verbindung 78"/>
          <p:cNvCxnSpPr/>
          <p:nvPr/>
        </p:nvCxnSpPr>
        <p:spPr bwMode="auto">
          <a:xfrm>
            <a:off x="3779912" y="4725144"/>
            <a:ext cx="0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Gerade Verbindung 79"/>
          <p:cNvCxnSpPr/>
          <p:nvPr/>
        </p:nvCxnSpPr>
        <p:spPr bwMode="auto">
          <a:xfrm>
            <a:off x="3779912" y="4149080"/>
            <a:ext cx="0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Gerade Verbindung 80"/>
          <p:cNvCxnSpPr/>
          <p:nvPr/>
        </p:nvCxnSpPr>
        <p:spPr bwMode="auto">
          <a:xfrm flipH="1">
            <a:off x="3203848" y="4149080"/>
            <a:ext cx="576064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Gerade Verbindung 83"/>
          <p:cNvCxnSpPr/>
          <p:nvPr/>
        </p:nvCxnSpPr>
        <p:spPr bwMode="auto">
          <a:xfrm flipH="1">
            <a:off x="2627784" y="4725144"/>
            <a:ext cx="576064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Gerade Verbindung 84"/>
          <p:cNvCxnSpPr/>
          <p:nvPr/>
        </p:nvCxnSpPr>
        <p:spPr bwMode="auto">
          <a:xfrm flipH="1">
            <a:off x="2051720" y="5301208"/>
            <a:ext cx="576064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Gerade Verbindung 85"/>
          <p:cNvCxnSpPr/>
          <p:nvPr/>
        </p:nvCxnSpPr>
        <p:spPr bwMode="auto">
          <a:xfrm rot="5400000">
            <a:off x="4067944" y="3861048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87" name="Gerade Verbindung 86"/>
          <p:cNvCxnSpPr/>
          <p:nvPr/>
        </p:nvCxnSpPr>
        <p:spPr bwMode="auto">
          <a:xfrm rot="5400000">
            <a:off x="4067944" y="328498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88" name="Gerade Verbindung 87"/>
          <p:cNvCxnSpPr/>
          <p:nvPr/>
        </p:nvCxnSpPr>
        <p:spPr bwMode="auto">
          <a:xfrm rot="5400000">
            <a:off x="4067944" y="2708920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89" name="Gerade Verbindung 88"/>
          <p:cNvCxnSpPr/>
          <p:nvPr/>
        </p:nvCxnSpPr>
        <p:spPr bwMode="auto">
          <a:xfrm rot="5400000">
            <a:off x="4067944" y="5013176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90" name="Gerade Verbindung 89"/>
          <p:cNvCxnSpPr/>
          <p:nvPr/>
        </p:nvCxnSpPr>
        <p:spPr bwMode="auto">
          <a:xfrm rot="5400000">
            <a:off x="4067944" y="5589240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91" name="Gerade Verbindung 90"/>
          <p:cNvCxnSpPr/>
          <p:nvPr/>
        </p:nvCxnSpPr>
        <p:spPr bwMode="auto">
          <a:xfrm rot="5400000">
            <a:off x="4067944" y="616530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15" name="Gerade Verbindung 14"/>
          <p:cNvCxnSpPr/>
          <p:nvPr/>
        </p:nvCxnSpPr>
        <p:spPr bwMode="auto">
          <a:xfrm>
            <a:off x="2051720" y="3573016"/>
            <a:ext cx="46085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Gerade Verbindung 93"/>
          <p:cNvCxnSpPr/>
          <p:nvPr/>
        </p:nvCxnSpPr>
        <p:spPr bwMode="auto">
          <a:xfrm>
            <a:off x="2051720" y="5877272"/>
            <a:ext cx="46085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6" name="Textfeld 95"/>
          <p:cNvSpPr txBox="1"/>
          <p:nvPr/>
        </p:nvSpPr>
        <p:spPr>
          <a:xfrm>
            <a:off x="6194263" y="4725144"/>
            <a:ext cx="356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IIn</a:t>
            </a:r>
            <a:endParaRPr lang="de-DE" dirty="0"/>
          </a:p>
        </p:txBody>
      </p:sp>
      <p:sp>
        <p:nvSpPr>
          <p:cNvPr id="97" name="Textfeld 96"/>
          <p:cNvSpPr txBox="1"/>
          <p:nvPr/>
        </p:nvSpPr>
        <p:spPr>
          <a:xfrm>
            <a:off x="3935825" y="2708920"/>
            <a:ext cx="476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IOut</a:t>
            </a:r>
            <a:endParaRPr lang="de-DE" dirty="0"/>
          </a:p>
        </p:txBody>
      </p:sp>
      <p:cxnSp>
        <p:nvCxnSpPr>
          <p:cNvPr id="41" name="Gerade Verbindung 40"/>
          <p:cNvCxnSpPr/>
          <p:nvPr/>
        </p:nvCxnSpPr>
        <p:spPr bwMode="auto">
          <a:xfrm flipH="1">
            <a:off x="4932040" y="3429000"/>
            <a:ext cx="706760" cy="7200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Gerade Verbindung 41"/>
          <p:cNvCxnSpPr/>
          <p:nvPr/>
        </p:nvCxnSpPr>
        <p:spPr bwMode="auto">
          <a:xfrm>
            <a:off x="5638800" y="3429000"/>
            <a:ext cx="0" cy="6522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Gerade Verbindung 42"/>
          <p:cNvCxnSpPr/>
          <p:nvPr/>
        </p:nvCxnSpPr>
        <p:spPr bwMode="auto">
          <a:xfrm>
            <a:off x="5638800" y="3995936"/>
            <a:ext cx="0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Gerade Verbindung mit Pfeil 5"/>
          <p:cNvCxnSpPr/>
          <p:nvPr/>
        </p:nvCxnSpPr>
        <p:spPr bwMode="auto">
          <a:xfrm>
            <a:off x="4932040" y="4581128"/>
            <a:ext cx="57606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Textfeld 46"/>
          <p:cNvSpPr txBox="1"/>
          <p:nvPr/>
        </p:nvSpPr>
        <p:spPr>
          <a:xfrm>
            <a:off x="3419872" y="4725144"/>
            <a:ext cx="4058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-2u</a:t>
            </a:r>
            <a:endParaRPr lang="de-DE" dirty="0"/>
          </a:p>
        </p:txBody>
      </p:sp>
      <p:sp>
        <p:nvSpPr>
          <p:cNvPr id="48" name="Textfeld 47"/>
          <p:cNvSpPr txBox="1"/>
          <p:nvPr/>
        </p:nvSpPr>
        <p:spPr>
          <a:xfrm>
            <a:off x="2915816" y="4725144"/>
            <a:ext cx="4058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-4u</a:t>
            </a:r>
            <a:endParaRPr lang="de-DE" dirty="0"/>
          </a:p>
        </p:txBody>
      </p:sp>
      <p:sp>
        <p:nvSpPr>
          <p:cNvPr id="49" name="Textfeld 48"/>
          <p:cNvSpPr txBox="1"/>
          <p:nvPr/>
        </p:nvSpPr>
        <p:spPr>
          <a:xfrm>
            <a:off x="1835696" y="4725144"/>
            <a:ext cx="4058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-8u</a:t>
            </a:r>
            <a:endParaRPr lang="de-DE" dirty="0"/>
          </a:p>
        </p:txBody>
      </p:sp>
      <p:sp>
        <p:nvSpPr>
          <p:cNvPr id="50" name="Textfeld 49"/>
          <p:cNvSpPr txBox="1"/>
          <p:nvPr/>
        </p:nvSpPr>
        <p:spPr>
          <a:xfrm>
            <a:off x="6469856" y="4725144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8u</a:t>
            </a:r>
            <a:endParaRPr lang="de-DE" dirty="0"/>
          </a:p>
        </p:txBody>
      </p:sp>
      <p:sp>
        <p:nvSpPr>
          <p:cNvPr id="51" name="Ellipse 50"/>
          <p:cNvSpPr/>
          <p:nvPr/>
        </p:nvSpPr>
        <p:spPr bwMode="auto">
          <a:xfrm>
            <a:off x="5220072" y="3356992"/>
            <a:ext cx="576064" cy="432048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5" name="Gerade Verbindung mit Pfeil 4"/>
          <p:cNvCxnSpPr/>
          <p:nvPr/>
        </p:nvCxnSpPr>
        <p:spPr bwMode="auto">
          <a:xfrm>
            <a:off x="5410200" y="2514600"/>
            <a:ext cx="0" cy="762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9244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 smtClean="0"/>
              <a:t>DCD </a:t>
            </a:r>
            <a:r>
              <a:rPr lang="en-US" sz="2000" dirty="0" smtClean="0"/>
              <a:t>Measurements</a:t>
            </a:r>
            <a:endParaRPr lang="en-US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984250"/>
          </a:xfrm>
        </p:spPr>
        <p:txBody>
          <a:bodyPr/>
          <a:lstStyle/>
          <a:p>
            <a:r>
              <a:rPr lang="en-US" sz="1600" dirty="0" smtClean="0"/>
              <a:t>….</a:t>
            </a:r>
            <a:endParaRPr lang="en-US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5</a:t>
            </a:fld>
            <a:endParaRPr lang="de-DE" altLang="de-DE"/>
          </a:p>
        </p:txBody>
      </p:sp>
      <p:pic>
        <p:nvPicPr>
          <p:cNvPr id="3" name="Picture 2" descr="C:\Users\ivan\Desktop\KEK_0215\dcdapr\V1_60-60-60colum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6537711" cy="544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5" name="Group 49"/>
          <p:cNvGrpSpPr>
            <a:grpSpLocks/>
          </p:cNvGrpSpPr>
          <p:nvPr/>
        </p:nvGrpSpPr>
        <p:grpSpPr bwMode="auto">
          <a:xfrm flipH="1">
            <a:off x="6400799" y="2743200"/>
            <a:ext cx="457200" cy="576263"/>
            <a:chOff x="2109" y="1253"/>
            <a:chExt cx="274" cy="363"/>
          </a:xfrm>
        </p:grpSpPr>
        <p:sp>
          <p:nvSpPr>
            <p:cNvPr id="66" name="Line 50"/>
            <p:cNvSpPr>
              <a:spLocks noChangeShapeType="1"/>
            </p:cNvSpPr>
            <p:nvPr/>
          </p:nvSpPr>
          <p:spPr bwMode="auto">
            <a:xfrm rot="5400000" flipH="1">
              <a:off x="2063" y="1571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7" name="Line 51"/>
            <p:cNvSpPr>
              <a:spLocks noChangeShapeType="1"/>
            </p:cNvSpPr>
            <p:nvPr/>
          </p:nvSpPr>
          <p:spPr bwMode="auto">
            <a:xfrm rot="5400000" flipH="1" flipV="1">
              <a:off x="2155" y="1479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8" name="Line 52"/>
            <p:cNvSpPr>
              <a:spLocks noChangeShapeType="1"/>
            </p:cNvSpPr>
            <p:nvPr/>
          </p:nvSpPr>
          <p:spPr bwMode="auto">
            <a:xfrm rot="5400000" flipH="1">
              <a:off x="2110" y="1435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9" name="Line 53"/>
            <p:cNvSpPr>
              <a:spLocks noChangeShapeType="1"/>
            </p:cNvSpPr>
            <p:nvPr/>
          </p:nvSpPr>
          <p:spPr bwMode="auto">
            <a:xfrm rot="5400000" flipH="1">
              <a:off x="2155" y="1435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0" name="Line 54"/>
            <p:cNvSpPr>
              <a:spLocks noChangeShapeType="1"/>
            </p:cNvSpPr>
            <p:nvPr/>
          </p:nvSpPr>
          <p:spPr bwMode="auto">
            <a:xfrm rot="5400000" flipH="1" flipV="1">
              <a:off x="2155" y="1298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1" name="Line 55"/>
            <p:cNvSpPr>
              <a:spLocks noChangeShapeType="1"/>
            </p:cNvSpPr>
            <p:nvPr/>
          </p:nvSpPr>
          <p:spPr bwMode="auto">
            <a:xfrm rot="5400000" flipH="1" flipV="1">
              <a:off x="2063" y="1299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2" name="Line 56"/>
            <p:cNvSpPr>
              <a:spLocks noChangeShapeType="1"/>
            </p:cNvSpPr>
            <p:nvPr/>
          </p:nvSpPr>
          <p:spPr bwMode="auto">
            <a:xfrm rot="5400000" flipH="1" flipV="1">
              <a:off x="2315" y="1367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3" name="Oval 57"/>
            <p:cNvSpPr>
              <a:spLocks noChangeArrowheads="1"/>
            </p:cNvSpPr>
            <p:nvPr/>
          </p:nvSpPr>
          <p:spPr bwMode="auto">
            <a:xfrm>
              <a:off x="2245" y="1389"/>
              <a:ext cx="90" cy="91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</p:grpSp>
      <p:cxnSp>
        <p:nvCxnSpPr>
          <p:cNvPr id="74" name="Gerade Verbindung 73"/>
          <p:cNvCxnSpPr>
            <a:stCxn id="72" idx="1"/>
          </p:cNvCxnSpPr>
          <p:nvPr/>
        </p:nvCxnSpPr>
        <p:spPr bwMode="auto">
          <a:xfrm>
            <a:off x="6400800" y="3032125"/>
            <a:ext cx="0" cy="85407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5" name="Gruppieren 74"/>
          <p:cNvGrpSpPr/>
          <p:nvPr/>
        </p:nvGrpSpPr>
        <p:grpSpPr>
          <a:xfrm>
            <a:off x="6400800" y="2099320"/>
            <a:ext cx="457200" cy="720080"/>
            <a:chOff x="5508104" y="1844824"/>
            <a:chExt cx="432048" cy="720080"/>
          </a:xfrm>
        </p:grpSpPr>
        <p:cxnSp>
          <p:nvCxnSpPr>
            <p:cNvPr id="76" name="Gerade Verbindung 75"/>
            <p:cNvCxnSpPr/>
            <p:nvPr/>
          </p:nvCxnSpPr>
          <p:spPr bwMode="auto">
            <a:xfrm>
              <a:off x="5940152" y="1844824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Gerade Verbindung 76"/>
            <p:cNvCxnSpPr/>
            <p:nvPr/>
          </p:nvCxnSpPr>
          <p:spPr bwMode="auto">
            <a:xfrm flipH="1">
              <a:off x="5796136" y="2060848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Gerade Verbindung 77"/>
            <p:cNvCxnSpPr/>
            <p:nvPr/>
          </p:nvCxnSpPr>
          <p:spPr bwMode="auto">
            <a:xfrm flipH="1">
              <a:off x="5796136" y="2348880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Gerade Verbindung 78"/>
            <p:cNvCxnSpPr/>
            <p:nvPr/>
          </p:nvCxnSpPr>
          <p:spPr bwMode="auto">
            <a:xfrm>
              <a:off x="5796136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Gerade Verbindung 79"/>
            <p:cNvCxnSpPr/>
            <p:nvPr/>
          </p:nvCxnSpPr>
          <p:spPr bwMode="auto">
            <a:xfrm>
              <a:off x="5724128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Gerade Verbindung 80"/>
            <p:cNvCxnSpPr/>
            <p:nvPr/>
          </p:nvCxnSpPr>
          <p:spPr bwMode="auto">
            <a:xfrm>
              <a:off x="5940152" y="2348880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Gerade Verbindung 81"/>
            <p:cNvCxnSpPr/>
            <p:nvPr/>
          </p:nvCxnSpPr>
          <p:spPr bwMode="auto">
            <a:xfrm>
              <a:off x="5508104" y="2204864"/>
              <a:ext cx="2160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83" name="Gerade Verbindung 82"/>
          <p:cNvCxnSpPr/>
          <p:nvPr/>
        </p:nvCxnSpPr>
        <p:spPr bwMode="auto">
          <a:xfrm>
            <a:off x="6248400" y="2438400"/>
            <a:ext cx="2590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4" name="Group 49"/>
          <p:cNvGrpSpPr>
            <a:grpSpLocks/>
          </p:cNvGrpSpPr>
          <p:nvPr/>
        </p:nvGrpSpPr>
        <p:grpSpPr bwMode="auto">
          <a:xfrm flipH="1">
            <a:off x="7315199" y="2743200"/>
            <a:ext cx="457200" cy="576263"/>
            <a:chOff x="2109" y="1253"/>
            <a:chExt cx="274" cy="363"/>
          </a:xfrm>
        </p:grpSpPr>
        <p:sp>
          <p:nvSpPr>
            <p:cNvPr id="85" name="Line 50"/>
            <p:cNvSpPr>
              <a:spLocks noChangeShapeType="1"/>
            </p:cNvSpPr>
            <p:nvPr/>
          </p:nvSpPr>
          <p:spPr bwMode="auto">
            <a:xfrm rot="5400000" flipH="1">
              <a:off x="2063" y="1571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6" name="Line 51"/>
            <p:cNvSpPr>
              <a:spLocks noChangeShapeType="1"/>
            </p:cNvSpPr>
            <p:nvPr/>
          </p:nvSpPr>
          <p:spPr bwMode="auto">
            <a:xfrm rot="5400000" flipH="1" flipV="1">
              <a:off x="2155" y="1479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7" name="Line 52"/>
            <p:cNvSpPr>
              <a:spLocks noChangeShapeType="1"/>
            </p:cNvSpPr>
            <p:nvPr/>
          </p:nvSpPr>
          <p:spPr bwMode="auto">
            <a:xfrm rot="5400000" flipH="1">
              <a:off x="2110" y="1435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8" name="Line 53"/>
            <p:cNvSpPr>
              <a:spLocks noChangeShapeType="1"/>
            </p:cNvSpPr>
            <p:nvPr/>
          </p:nvSpPr>
          <p:spPr bwMode="auto">
            <a:xfrm rot="5400000" flipH="1">
              <a:off x="2155" y="1435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9" name="Line 54"/>
            <p:cNvSpPr>
              <a:spLocks noChangeShapeType="1"/>
            </p:cNvSpPr>
            <p:nvPr/>
          </p:nvSpPr>
          <p:spPr bwMode="auto">
            <a:xfrm rot="5400000" flipH="1" flipV="1">
              <a:off x="2155" y="1298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0" name="Line 55"/>
            <p:cNvSpPr>
              <a:spLocks noChangeShapeType="1"/>
            </p:cNvSpPr>
            <p:nvPr/>
          </p:nvSpPr>
          <p:spPr bwMode="auto">
            <a:xfrm rot="5400000" flipH="1" flipV="1">
              <a:off x="2063" y="1299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1" name="Line 56"/>
            <p:cNvSpPr>
              <a:spLocks noChangeShapeType="1"/>
            </p:cNvSpPr>
            <p:nvPr/>
          </p:nvSpPr>
          <p:spPr bwMode="auto">
            <a:xfrm rot="5400000" flipH="1" flipV="1">
              <a:off x="2315" y="1367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2" name="Oval 57"/>
            <p:cNvSpPr>
              <a:spLocks noChangeArrowheads="1"/>
            </p:cNvSpPr>
            <p:nvPr/>
          </p:nvSpPr>
          <p:spPr bwMode="auto">
            <a:xfrm>
              <a:off x="2245" y="1389"/>
              <a:ext cx="90" cy="91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</p:grpSp>
      <p:cxnSp>
        <p:nvCxnSpPr>
          <p:cNvPr id="93" name="Gerade Verbindung 92"/>
          <p:cNvCxnSpPr>
            <a:stCxn id="91" idx="1"/>
          </p:cNvCxnSpPr>
          <p:nvPr/>
        </p:nvCxnSpPr>
        <p:spPr bwMode="auto">
          <a:xfrm>
            <a:off x="7315200" y="3032125"/>
            <a:ext cx="0" cy="85407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94" name="Gruppieren 93"/>
          <p:cNvGrpSpPr/>
          <p:nvPr/>
        </p:nvGrpSpPr>
        <p:grpSpPr>
          <a:xfrm>
            <a:off x="7315200" y="2099320"/>
            <a:ext cx="457200" cy="720080"/>
            <a:chOff x="5508104" y="1844824"/>
            <a:chExt cx="432048" cy="720080"/>
          </a:xfrm>
        </p:grpSpPr>
        <p:cxnSp>
          <p:nvCxnSpPr>
            <p:cNvPr id="95" name="Gerade Verbindung 94"/>
            <p:cNvCxnSpPr/>
            <p:nvPr/>
          </p:nvCxnSpPr>
          <p:spPr bwMode="auto">
            <a:xfrm>
              <a:off x="5940152" y="1844824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6" name="Gerade Verbindung 95"/>
            <p:cNvCxnSpPr/>
            <p:nvPr/>
          </p:nvCxnSpPr>
          <p:spPr bwMode="auto">
            <a:xfrm flipH="1">
              <a:off x="5796136" y="2060848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7" name="Gerade Verbindung 96"/>
            <p:cNvCxnSpPr/>
            <p:nvPr/>
          </p:nvCxnSpPr>
          <p:spPr bwMode="auto">
            <a:xfrm flipH="1">
              <a:off x="5796136" y="2348880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8" name="Gerade Verbindung 97"/>
            <p:cNvCxnSpPr/>
            <p:nvPr/>
          </p:nvCxnSpPr>
          <p:spPr bwMode="auto">
            <a:xfrm>
              <a:off x="5796136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9" name="Gerade Verbindung 98"/>
            <p:cNvCxnSpPr/>
            <p:nvPr/>
          </p:nvCxnSpPr>
          <p:spPr bwMode="auto">
            <a:xfrm>
              <a:off x="5724128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" name="Gerade Verbindung 99"/>
            <p:cNvCxnSpPr/>
            <p:nvPr/>
          </p:nvCxnSpPr>
          <p:spPr bwMode="auto">
            <a:xfrm>
              <a:off x="5940152" y="2348880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" name="Gerade Verbindung 100"/>
            <p:cNvCxnSpPr/>
            <p:nvPr/>
          </p:nvCxnSpPr>
          <p:spPr bwMode="auto">
            <a:xfrm>
              <a:off x="5508104" y="2204864"/>
              <a:ext cx="2160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02" name="Group 49"/>
          <p:cNvGrpSpPr>
            <a:grpSpLocks/>
          </p:cNvGrpSpPr>
          <p:nvPr/>
        </p:nvGrpSpPr>
        <p:grpSpPr bwMode="auto">
          <a:xfrm flipH="1">
            <a:off x="8229599" y="2743200"/>
            <a:ext cx="457200" cy="576263"/>
            <a:chOff x="2109" y="1253"/>
            <a:chExt cx="274" cy="363"/>
          </a:xfrm>
        </p:grpSpPr>
        <p:sp>
          <p:nvSpPr>
            <p:cNvPr id="103" name="Line 50"/>
            <p:cNvSpPr>
              <a:spLocks noChangeShapeType="1"/>
            </p:cNvSpPr>
            <p:nvPr/>
          </p:nvSpPr>
          <p:spPr bwMode="auto">
            <a:xfrm rot="5400000" flipH="1">
              <a:off x="2063" y="1571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4" name="Line 51"/>
            <p:cNvSpPr>
              <a:spLocks noChangeShapeType="1"/>
            </p:cNvSpPr>
            <p:nvPr/>
          </p:nvSpPr>
          <p:spPr bwMode="auto">
            <a:xfrm rot="5400000" flipH="1" flipV="1">
              <a:off x="2155" y="1479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5" name="Line 52"/>
            <p:cNvSpPr>
              <a:spLocks noChangeShapeType="1"/>
            </p:cNvSpPr>
            <p:nvPr/>
          </p:nvSpPr>
          <p:spPr bwMode="auto">
            <a:xfrm rot="5400000" flipH="1">
              <a:off x="2110" y="1435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6" name="Line 53"/>
            <p:cNvSpPr>
              <a:spLocks noChangeShapeType="1"/>
            </p:cNvSpPr>
            <p:nvPr/>
          </p:nvSpPr>
          <p:spPr bwMode="auto">
            <a:xfrm rot="5400000" flipH="1">
              <a:off x="2155" y="1435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7" name="Line 54"/>
            <p:cNvSpPr>
              <a:spLocks noChangeShapeType="1"/>
            </p:cNvSpPr>
            <p:nvPr/>
          </p:nvSpPr>
          <p:spPr bwMode="auto">
            <a:xfrm rot="5400000" flipH="1" flipV="1">
              <a:off x="2155" y="1298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8" name="Line 55"/>
            <p:cNvSpPr>
              <a:spLocks noChangeShapeType="1"/>
            </p:cNvSpPr>
            <p:nvPr/>
          </p:nvSpPr>
          <p:spPr bwMode="auto">
            <a:xfrm rot="5400000" flipH="1" flipV="1">
              <a:off x="2063" y="1299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9" name="Line 56"/>
            <p:cNvSpPr>
              <a:spLocks noChangeShapeType="1"/>
            </p:cNvSpPr>
            <p:nvPr/>
          </p:nvSpPr>
          <p:spPr bwMode="auto">
            <a:xfrm rot="5400000" flipH="1" flipV="1">
              <a:off x="2315" y="1367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0" name="Oval 57"/>
            <p:cNvSpPr>
              <a:spLocks noChangeArrowheads="1"/>
            </p:cNvSpPr>
            <p:nvPr/>
          </p:nvSpPr>
          <p:spPr bwMode="auto">
            <a:xfrm>
              <a:off x="2245" y="1389"/>
              <a:ext cx="90" cy="91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</p:grpSp>
      <p:cxnSp>
        <p:nvCxnSpPr>
          <p:cNvPr id="111" name="Gerade Verbindung 110"/>
          <p:cNvCxnSpPr>
            <a:stCxn id="109" idx="1"/>
          </p:cNvCxnSpPr>
          <p:nvPr/>
        </p:nvCxnSpPr>
        <p:spPr bwMode="auto">
          <a:xfrm>
            <a:off x="8229600" y="3032125"/>
            <a:ext cx="0" cy="85407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12" name="Gruppieren 111"/>
          <p:cNvGrpSpPr/>
          <p:nvPr/>
        </p:nvGrpSpPr>
        <p:grpSpPr>
          <a:xfrm>
            <a:off x="8229600" y="2099320"/>
            <a:ext cx="457200" cy="720080"/>
            <a:chOff x="5508104" y="1844824"/>
            <a:chExt cx="432048" cy="720080"/>
          </a:xfrm>
        </p:grpSpPr>
        <p:cxnSp>
          <p:nvCxnSpPr>
            <p:cNvPr id="113" name="Gerade Verbindung 112"/>
            <p:cNvCxnSpPr/>
            <p:nvPr/>
          </p:nvCxnSpPr>
          <p:spPr bwMode="auto">
            <a:xfrm>
              <a:off x="5940152" y="1844824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" name="Gerade Verbindung 113"/>
            <p:cNvCxnSpPr/>
            <p:nvPr/>
          </p:nvCxnSpPr>
          <p:spPr bwMode="auto">
            <a:xfrm flipH="1">
              <a:off x="5796136" y="2060848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" name="Gerade Verbindung 114"/>
            <p:cNvCxnSpPr/>
            <p:nvPr/>
          </p:nvCxnSpPr>
          <p:spPr bwMode="auto">
            <a:xfrm flipH="1">
              <a:off x="5796136" y="2348880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" name="Gerade Verbindung 115"/>
            <p:cNvCxnSpPr/>
            <p:nvPr/>
          </p:nvCxnSpPr>
          <p:spPr bwMode="auto">
            <a:xfrm>
              <a:off x="5796136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" name="Gerade Verbindung 116"/>
            <p:cNvCxnSpPr/>
            <p:nvPr/>
          </p:nvCxnSpPr>
          <p:spPr bwMode="auto">
            <a:xfrm>
              <a:off x="5724128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" name="Gerade Verbindung 117"/>
            <p:cNvCxnSpPr/>
            <p:nvPr/>
          </p:nvCxnSpPr>
          <p:spPr bwMode="auto">
            <a:xfrm>
              <a:off x="5940152" y="2348880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" name="Gerade Verbindung 118"/>
            <p:cNvCxnSpPr/>
            <p:nvPr/>
          </p:nvCxnSpPr>
          <p:spPr bwMode="auto">
            <a:xfrm>
              <a:off x="5508104" y="2204864"/>
              <a:ext cx="2160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23" name="Freihandform 122"/>
          <p:cNvSpPr/>
          <p:nvPr/>
        </p:nvSpPr>
        <p:spPr bwMode="auto">
          <a:xfrm>
            <a:off x="6182436" y="3276600"/>
            <a:ext cx="2784143" cy="259338"/>
          </a:xfrm>
          <a:custGeom>
            <a:avLst/>
            <a:gdLst>
              <a:gd name="connsiteX0" fmla="*/ 0 w 2784143"/>
              <a:gd name="connsiteY0" fmla="*/ 259338 h 259338"/>
              <a:gd name="connsiteX1" fmla="*/ 1296537 w 2784143"/>
              <a:gd name="connsiteY1" fmla="*/ 30 h 259338"/>
              <a:gd name="connsiteX2" fmla="*/ 2784143 w 2784143"/>
              <a:gd name="connsiteY2" fmla="*/ 245690 h 2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84143" h="259338">
                <a:moveTo>
                  <a:pt x="0" y="259338"/>
                </a:moveTo>
                <a:cubicBezTo>
                  <a:pt x="416256" y="130821"/>
                  <a:pt x="832513" y="2305"/>
                  <a:pt x="1296537" y="30"/>
                </a:cubicBezTo>
                <a:cubicBezTo>
                  <a:pt x="1760561" y="-2245"/>
                  <a:pt x="2272352" y="121722"/>
                  <a:pt x="2784143" y="24569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048" name="Gerade Verbindung 2047"/>
          <p:cNvCxnSpPr/>
          <p:nvPr/>
        </p:nvCxnSpPr>
        <p:spPr bwMode="auto">
          <a:xfrm flipH="1">
            <a:off x="6172200" y="3886200"/>
            <a:ext cx="2590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1" name="Gerade Verbindung 2050"/>
          <p:cNvCxnSpPr>
            <a:endCxn id="123" idx="0"/>
          </p:cNvCxnSpPr>
          <p:nvPr/>
        </p:nvCxnSpPr>
        <p:spPr bwMode="auto">
          <a:xfrm flipV="1">
            <a:off x="6172200" y="3535938"/>
            <a:ext cx="10236" cy="35026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6808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91926D9-549D-40DF-BF15-1B4EBD712179}" type="slidenum">
              <a:rPr lang="de-DE" altLang="de-DE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50</a:t>
            </a:fld>
            <a:endParaRPr lang="de-DE" altLang="de-DE" sz="1400" smtClean="0"/>
          </a:p>
        </p:txBody>
      </p:sp>
      <p:sp>
        <p:nvSpPr>
          <p:cNvPr id="3075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2000" dirty="0" smtClean="0">
                <a:ea typeface="SimSun" pitchFamily="2" charset="-122"/>
              </a:rPr>
              <a:t>Bad characteristics causes missing codes</a:t>
            </a:r>
            <a:endParaRPr lang="de-DE" altLang="de-DE" sz="2000" dirty="0" smtClean="0"/>
          </a:p>
        </p:txBody>
      </p:sp>
      <p:sp>
        <p:nvSpPr>
          <p:cNvPr id="4" name="Rectangle 43"/>
          <p:cNvSpPr txBox="1">
            <a:spLocks noChangeArrowheads="1"/>
          </p:cNvSpPr>
          <p:nvPr/>
        </p:nvSpPr>
        <p:spPr bwMode="auto">
          <a:xfrm>
            <a:off x="457200" y="692151"/>
            <a:ext cx="8229600" cy="1440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de-DE" sz="1400" kern="0" dirty="0" smtClean="0"/>
              <a:t>Missing codes around 64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836712"/>
            <a:ext cx="3672408" cy="2478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52" name="Ellipse 51"/>
          <p:cNvSpPr/>
          <p:nvPr/>
        </p:nvSpPr>
        <p:spPr bwMode="auto">
          <a:xfrm>
            <a:off x="7164288" y="1340768"/>
            <a:ext cx="576064" cy="432048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5" name="Gerade Verbindung mit Pfeil 4"/>
          <p:cNvCxnSpPr/>
          <p:nvPr/>
        </p:nvCxnSpPr>
        <p:spPr bwMode="auto">
          <a:xfrm flipV="1">
            <a:off x="5724128" y="1700808"/>
            <a:ext cx="1440160" cy="15841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3" name="Rechteck 52"/>
          <p:cNvSpPr/>
          <p:nvPr/>
        </p:nvSpPr>
        <p:spPr bwMode="auto">
          <a:xfrm>
            <a:off x="2051720" y="3573016"/>
            <a:ext cx="4608512" cy="230425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54" name="Gerade Verbindung 53"/>
          <p:cNvCxnSpPr/>
          <p:nvPr/>
        </p:nvCxnSpPr>
        <p:spPr bwMode="auto">
          <a:xfrm>
            <a:off x="4932040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57" name="Gerade Verbindung 56"/>
          <p:cNvCxnSpPr/>
          <p:nvPr/>
        </p:nvCxnSpPr>
        <p:spPr bwMode="auto">
          <a:xfrm>
            <a:off x="4355976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Gerade Verbindung 57"/>
          <p:cNvCxnSpPr/>
          <p:nvPr/>
        </p:nvCxnSpPr>
        <p:spPr bwMode="auto">
          <a:xfrm>
            <a:off x="4355976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60" name="Gerade Verbindung 59"/>
          <p:cNvCxnSpPr/>
          <p:nvPr/>
        </p:nvCxnSpPr>
        <p:spPr bwMode="auto">
          <a:xfrm>
            <a:off x="3779912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61" name="Gerade Verbindung 60"/>
          <p:cNvCxnSpPr/>
          <p:nvPr/>
        </p:nvCxnSpPr>
        <p:spPr bwMode="auto">
          <a:xfrm>
            <a:off x="3203848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Gerade Verbindung 62"/>
          <p:cNvCxnSpPr/>
          <p:nvPr/>
        </p:nvCxnSpPr>
        <p:spPr bwMode="auto">
          <a:xfrm>
            <a:off x="3203848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64" name="Gerade Verbindung 63"/>
          <p:cNvCxnSpPr/>
          <p:nvPr/>
        </p:nvCxnSpPr>
        <p:spPr bwMode="auto">
          <a:xfrm rot="5400000">
            <a:off x="4067944" y="4437112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73" name="Gerade Verbindung 72"/>
          <p:cNvCxnSpPr/>
          <p:nvPr/>
        </p:nvCxnSpPr>
        <p:spPr bwMode="auto">
          <a:xfrm>
            <a:off x="6084168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74" name="Gerade Verbindung 73"/>
          <p:cNvCxnSpPr/>
          <p:nvPr/>
        </p:nvCxnSpPr>
        <p:spPr bwMode="auto">
          <a:xfrm>
            <a:off x="5508104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Gerade Verbindung 74"/>
          <p:cNvCxnSpPr/>
          <p:nvPr/>
        </p:nvCxnSpPr>
        <p:spPr bwMode="auto">
          <a:xfrm>
            <a:off x="5508104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77" name="Gerade Verbindung 76"/>
          <p:cNvCxnSpPr/>
          <p:nvPr/>
        </p:nvCxnSpPr>
        <p:spPr bwMode="auto">
          <a:xfrm>
            <a:off x="2627784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82" name="Gerade Verbindung 81"/>
          <p:cNvCxnSpPr/>
          <p:nvPr/>
        </p:nvCxnSpPr>
        <p:spPr bwMode="auto">
          <a:xfrm>
            <a:off x="2051720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Gerade Verbindung 82"/>
          <p:cNvCxnSpPr/>
          <p:nvPr/>
        </p:nvCxnSpPr>
        <p:spPr bwMode="auto">
          <a:xfrm>
            <a:off x="2051720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92" name="Gerade Verbindung 91"/>
          <p:cNvCxnSpPr/>
          <p:nvPr/>
        </p:nvCxnSpPr>
        <p:spPr bwMode="auto">
          <a:xfrm flipH="1">
            <a:off x="4355976" y="4149080"/>
            <a:ext cx="576064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Gerade Verbindung 92"/>
          <p:cNvCxnSpPr/>
          <p:nvPr/>
        </p:nvCxnSpPr>
        <p:spPr bwMode="auto">
          <a:xfrm flipH="1">
            <a:off x="5638800" y="3581400"/>
            <a:ext cx="990600" cy="9997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5" name="Gerade Verbindung 94"/>
          <p:cNvCxnSpPr/>
          <p:nvPr/>
        </p:nvCxnSpPr>
        <p:spPr bwMode="auto">
          <a:xfrm flipH="1">
            <a:off x="3779912" y="4725144"/>
            <a:ext cx="576064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8" name="Gerade Verbindung 97"/>
          <p:cNvCxnSpPr/>
          <p:nvPr/>
        </p:nvCxnSpPr>
        <p:spPr bwMode="auto">
          <a:xfrm>
            <a:off x="3779912" y="4725144"/>
            <a:ext cx="0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Gerade Verbindung 98"/>
          <p:cNvCxnSpPr/>
          <p:nvPr/>
        </p:nvCxnSpPr>
        <p:spPr bwMode="auto">
          <a:xfrm>
            <a:off x="3779912" y="4149080"/>
            <a:ext cx="0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Gerade Verbindung 99"/>
          <p:cNvCxnSpPr/>
          <p:nvPr/>
        </p:nvCxnSpPr>
        <p:spPr bwMode="auto">
          <a:xfrm flipH="1">
            <a:off x="3203848" y="4149080"/>
            <a:ext cx="576064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1" name="Gerade Verbindung 100"/>
          <p:cNvCxnSpPr/>
          <p:nvPr/>
        </p:nvCxnSpPr>
        <p:spPr bwMode="auto">
          <a:xfrm flipH="1">
            <a:off x="2627784" y="4725144"/>
            <a:ext cx="576064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2" name="Gerade Verbindung 101"/>
          <p:cNvCxnSpPr/>
          <p:nvPr/>
        </p:nvCxnSpPr>
        <p:spPr bwMode="auto">
          <a:xfrm flipH="1">
            <a:off x="2051720" y="5301208"/>
            <a:ext cx="576064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3" name="Gerade Verbindung 102"/>
          <p:cNvCxnSpPr/>
          <p:nvPr/>
        </p:nvCxnSpPr>
        <p:spPr bwMode="auto">
          <a:xfrm rot="5400000">
            <a:off x="4067944" y="3861048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104" name="Gerade Verbindung 103"/>
          <p:cNvCxnSpPr/>
          <p:nvPr/>
        </p:nvCxnSpPr>
        <p:spPr bwMode="auto">
          <a:xfrm rot="5400000">
            <a:off x="4067944" y="328498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105" name="Gerade Verbindung 104"/>
          <p:cNvCxnSpPr/>
          <p:nvPr/>
        </p:nvCxnSpPr>
        <p:spPr bwMode="auto">
          <a:xfrm rot="5400000">
            <a:off x="4067944" y="2708920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106" name="Gerade Verbindung 105"/>
          <p:cNvCxnSpPr/>
          <p:nvPr/>
        </p:nvCxnSpPr>
        <p:spPr bwMode="auto">
          <a:xfrm rot="5400000">
            <a:off x="4067944" y="5013176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107" name="Gerade Verbindung 106"/>
          <p:cNvCxnSpPr/>
          <p:nvPr/>
        </p:nvCxnSpPr>
        <p:spPr bwMode="auto">
          <a:xfrm rot="5400000">
            <a:off x="4067944" y="5589240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108" name="Gerade Verbindung 107"/>
          <p:cNvCxnSpPr/>
          <p:nvPr/>
        </p:nvCxnSpPr>
        <p:spPr bwMode="auto">
          <a:xfrm rot="5400000">
            <a:off x="4067944" y="616530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109" name="Gerade Verbindung 108"/>
          <p:cNvCxnSpPr/>
          <p:nvPr/>
        </p:nvCxnSpPr>
        <p:spPr bwMode="auto">
          <a:xfrm>
            <a:off x="2051720" y="3573016"/>
            <a:ext cx="46085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0" name="Gerade Verbindung 109"/>
          <p:cNvCxnSpPr/>
          <p:nvPr/>
        </p:nvCxnSpPr>
        <p:spPr bwMode="auto">
          <a:xfrm>
            <a:off x="2051720" y="5877272"/>
            <a:ext cx="46085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1" name="Textfeld 110"/>
          <p:cNvSpPr txBox="1"/>
          <p:nvPr/>
        </p:nvSpPr>
        <p:spPr>
          <a:xfrm>
            <a:off x="6194263" y="4725144"/>
            <a:ext cx="356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IIn</a:t>
            </a:r>
            <a:endParaRPr lang="de-DE" dirty="0"/>
          </a:p>
        </p:txBody>
      </p:sp>
      <p:sp>
        <p:nvSpPr>
          <p:cNvPr id="112" name="Textfeld 111"/>
          <p:cNvSpPr txBox="1"/>
          <p:nvPr/>
        </p:nvSpPr>
        <p:spPr>
          <a:xfrm>
            <a:off x="3935825" y="2708920"/>
            <a:ext cx="476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IOut</a:t>
            </a:r>
            <a:endParaRPr lang="de-DE" dirty="0"/>
          </a:p>
        </p:txBody>
      </p:sp>
      <p:cxnSp>
        <p:nvCxnSpPr>
          <p:cNvPr id="113" name="Gerade Verbindung 112"/>
          <p:cNvCxnSpPr/>
          <p:nvPr/>
        </p:nvCxnSpPr>
        <p:spPr bwMode="auto">
          <a:xfrm flipH="1">
            <a:off x="4932040" y="3429000"/>
            <a:ext cx="706760" cy="7200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4" name="Gerade Verbindung 113"/>
          <p:cNvCxnSpPr/>
          <p:nvPr/>
        </p:nvCxnSpPr>
        <p:spPr bwMode="auto">
          <a:xfrm>
            <a:off x="5638800" y="3429000"/>
            <a:ext cx="0" cy="6522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5" name="Gerade Verbindung 114"/>
          <p:cNvCxnSpPr/>
          <p:nvPr/>
        </p:nvCxnSpPr>
        <p:spPr bwMode="auto">
          <a:xfrm>
            <a:off x="5638800" y="3995936"/>
            <a:ext cx="0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6" name="Gerade Verbindung mit Pfeil 115"/>
          <p:cNvCxnSpPr/>
          <p:nvPr/>
        </p:nvCxnSpPr>
        <p:spPr bwMode="auto">
          <a:xfrm>
            <a:off x="4932040" y="4581128"/>
            <a:ext cx="57606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7" name="Textfeld 116"/>
          <p:cNvSpPr txBox="1"/>
          <p:nvPr/>
        </p:nvSpPr>
        <p:spPr>
          <a:xfrm>
            <a:off x="3419872" y="4725144"/>
            <a:ext cx="4058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-2u</a:t>
            </a:r>
            <a:endParaRPr lang="de-DE" dirty="0"/>
          </a:p>
        </p:txBody>
      </p:sp>
      <p:sp>
        <p:nvSpPr>
          <p:cNvPr id="118" name="Textfeld 117"/>
          <p:cNvSpPr txBox="1"/>
          <p:nvPr/>
        </p:nvSpPr>
        <p:spPr>
          <a:xfrm>
            <a:off x="2915816" y="4725144"/>
            <a:ext cx="4058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-4u</a:t>
            </a:r>
            <a:endParaRPr lang="de-DE" dirty="0"/>
          </a:p>
        </p:txBody>
      </p:sp>
      <p:sp>
        <p:nvSpPr>
          <p:cNvPr id="119" name="Textfeld 118"/>
          <p:cNvSpPr txBox="1"/>
          <p:nvPr/>
        </p:nvSpPr>
        <p:spPr>
          <a:xfrm>
            <a:off x="1835696" y="4725144"/>
            <a:ext cx="4058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-8u</a:t>
            </a:r>
            <a:endParaRPr lang="de-DE" dirty="0"/>
          </a:p>
        </p:txBody>
      </p:sp>
      <p:sp>
        <p:nvSpPr>
          <p:cNvPr id="120" name="Textfeld 119"/>
          <p:cNvSpPr txBox="1"/>
          <p:nvPr/>
        </p:nvSpPr>
        <p:spPr>
          <a:xfrm>
            <a:off x="6469856" y="4725144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8u</a:t>
            </a:r>
            <a:endParaRPr lang="de-DE" dirty="0"/>
          </a:p>
        </p:txBody>
      </p:sp>
      <p:sp>
        <p:nvSpPr>
          <p:cNvPr id="121" name="Ellipse 120"/>
          <p:cNvSpPr/>
          <p:nvPr/>
        </p:nvSpPr>
        <p:spPr bwMode="auto">
          <a:xfrm>
            <a:off x="5220072" y="3356992"/>
            <a:ext cx="576064" cy="432048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22" name="Gerade Verbindung mit Pfeil 121"/>
          <p:cNvCxnSpPr/>
          <p:nvPr/>
        </p:nvCxnSpPr>
        <p:spPr bwMode="auto">
          <a:xfrm>
            <a:off x="5410200" y="2514600"/>
            <a:ext cx="0" cy="762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9985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91926D9-549D-40DF-BF15-1B4EBD712179}" type="slidenum">
              <a:rPr lang="de-DE" altLang="de-DE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51</a:t>
            </a:fld>
            <a:endParaRPr lang="de-DE" altLang="de-DE" sz="1400" smtClean="0"/>
          </a:p>
        </p:txBody>
      </p:sp>
      <p:sp>
        <p:nvSpPr>
          <p:cNvPr id="3075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2000" dirty="0" smtClean="0">
                <a:ea typeface="SimSun" pitchFamily="2" charset="-122"/>
              </a:rPr>
              <a:t>Origin of offset</a:t>
            </a:r>
            <a:endParaRPr lang="de-DE" altLang="de-DE" sz="2000" dirty="0" smtClean="0"/>
          </a:p>
        </p:txBody>
      </p:sp>
      <p:sp>
        <p:nvSpPr>
          <p:cNvPr id="4" name="Rectangle 43"/>
          <p:cNvSpPr txBox="1">
            <a:spLocks noChangeArrowheads="1"/>
          </p:cNvSpPr>
          <p:nvPr/>
        </p:nvSpPr>
        <p:spPr bwMode="auto">
          <a:xfrm>
            <a:off x="457200" y="692151"/>
            <a:ext cx="8229600" cy="108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de-DE" sz="1400" kern="0" dirty="0" smtClean="0"/>
              <a:t>Why does the current offset happen?</a:t>
            </a:r>
          </a:p>
          <a:p>
            <a:pPr eaLnBrk="1" hangingPunct="1">
              <a:defRPr/>
            </a:pPr>
            <a:r>
              <a:rPr lang="en-US" altLang="de-DE" sz="1400" kern="0" dirty="0" smtClean="0"/>
              <a:t>Possibility: transistor mismatch – fix in the next chip: make the layout in a better way e.g. the transistors bigger</a:t>
            </a:r>
          </a:p>
          <a:p>
            <a:r>
              <a:rPr lang="en-US" sz="1400" dirty="0"/>
              <a:t>Additionally, there may be a systematic offset in </a:t>
            </a:r>
            <a:r>
              <a:rPr lang="en-US" sz="1400" dirty="0" smtClean="0"/>
              <a:t>comparator that adds to the mismatch</a:t>
            </a:r>
            <a:endParaRPr lang="en-US" altLang="de-DE" sz="1400" kern="0" dirty="0" smtClean="0"/>
          </a:p>
          <a:p>
            <a:pPr eaLnBrk="1" hangingPunct="1">
              <a:defRPr/>
            </a:pPr>
            <a:r>
              <a:rPr lang="en-US" altLang="de-DE" sz="1400" kern="0" dirty="0" smtClean="0"/>
              <a:t>Notice also: </a:t>
            </a:r>
            <a:r>
              <a:rPr lang="en-US" altLang="de-DE" sz="1400" kern="0" dirty="0"/>
              <a:t>two output nodes are not on perfectly same potential</a:t>
            </a:r>
          </a:p>
          <a:p>
            <a:pPr eaLnBrk="1" hangingPunct="1">
              <a:defRPr/>
            </a:pPr>
            <a:r>
              <a:rPr lang="en-US" altLang="de-DE" sz="1400" kern="0" dirty="0">
                <a:solidFill>
                  <a:schemeClr val="bg2">
                    <a:lumMod val="75000"/>
                  </a:schemeClr>
                </a:solidFill>
              </a:rPr>
              <a:t>Original UI converter connected to amplifier input, copy UI converter to </a:t>
            </a:r>
            <a:r>
              <a:rPr lang="en-US" altLang="de-DE" sz="1400" kern="0" dirty="0" err="1" smtClean="0">
                <a:solidFill>
                  <a:schemeClr val="bg2">
                    <a:lumMod val="75000"/>
                  </a:schemeClr>
                </a:solidFill>
              </a:rPr>
              <a:t>RefIn</a:t>
            </a:r>
            <a:r>
              <a:rPr lang="en-US" altLang="de-DE" sz="1400" kern="0" dirty="0" smtClean="0">
                <a:solidFill>
                  <a:schemeClr val="bg2">
                    <a:lumMod val="75000"/>
                  </a:schemeClr>
                </a:solidFill>
              </a:rPr>
              <a:t> – this explains </a:t>
            </a:r>
            <a:r>
              <a:rPr lang="en-US" altLang="de-DE" sz="1400" kern="0" dirty="0" err="1" smtClean="0">
                <a:solidFill>
                  <a:schemeClr val="bg2">
                    <a:lumMod val="75000"/>
                  </a:schemeClr>
                </a:solidFill>
              </a:rPr>
              <a:t>RefIn</a:t>
            </a:r>
            <a:r>
              <a:rPr lang="en-US" altLang="de-DE" sz="1400" kern="0" dirty="0" smtClean="0">
                <a:solidFill>
                  <a:schemeClr val="bg2">
                    <a:lumMod val="75000"/>
                  </a:schemeClr>
                </a:solidFill>
              </a:rPr>
              <a:t> dependence</a:t>
            </a:r>
            <a:endParaRPr lang="en-US" altLang="de-DE" sz="1400" kern="0" dirty="0">
              <a:solidFill>
                <a:schemeClr val="bg2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en-US" sz="1400" dirty="0"/>
              <a:t>We will verify our theory by measurements of the transistor currents. It is possible to access the output of one </a:t>
            </a:r>
            <a:r>
              <a:rPr lang="en-US" sz="1400" dirty="0" err="1"/>
              <a:t>transconductor</a:t>
            </a:r>
            <a:r>
              <a:rPr lang="en-US" sz="1400" dirty="0"/>
              <a:t> in every channel from </a:t>
            </a:r>
            <a:r>
              <a:rPr lang="en-US" sz="1400" dirty="0" smtClean="0"/>
              <a:t>outside.</a:t>
            </a:r>
            <a:endParaRPr lang="en-US" sz="1400" kern="0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32" name="Gerade Verbindung 31"/>
          <p:cNvCxnSpPr/>
          <p:nvPr/>
        </p:nvCxnSpPr>
        <p:spPr bwMode="auto">
          <a:xfrm flipH="1">
            <a:off x="251520" y="5085184"/>
            <a:ext cx="12961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5" name="Gruppieren 24"/>
          <p:cNvGrpSpPr/>
          <p:nvPr/>
        </p:nvGrpSpPr>
        <p:grpSpPr>
          <a:xfrm>
            <a:off x="1115616" y="4365104"/>
            <a:ext cx="432048" cy="720080"/>
            <a:chOff x="5508104" y="2996952"/>
            <a:chExt cx="432048" cy="720080"/>
          </a:xfrm>
        </p:grpSpPr>
        <p:grpSp>
          <p:nvGrpSpPr>
            <p:cNvPr id="120" name="Gruppieren 119"/>
            <p:cNvGrpSpPr/>
            <p:nvPr/>
          </p:nvGrpSpPr>
          <p:grpSpPr>
            <a:xfrm>
              <a:off x="5508104" y="2996952"/>
              <a:ext cx="432048" cy="720080"/>
              <a:chOff x="5508104" y="1844824"/>
              <a:chExt cx="432048" cy="720080"/>
            </a:xfrm>
          </p:grpSpPr>
          <p:cxnSp>
            <p:nvCxnSpPr>
              <p:cNvPr id="121" name="Gerade Verbindung 120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2" name="Gerade Verbindung 121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3" name="Gerade Verbindung 122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4" name="Gerade Verbindung 123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5" name="Gerade Verbindung 124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6" name="Gerade Verbindung 125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7" name="Gerade Verbindung 126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4" name="Ellipse 23"/>
            <p:cNvSpPr/>
            <p:nvPr/>
          </p:nvSpPr>
          <p:spPr bwMode="auto">
            <a:xfrm>
              <a:off x="5580112" y="3284984"/>
              <a:ext cx="144016" cy="14401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cxnSp>
        <p:nvCxnSpPr>
          <p:cNvPr id="128" name="Gerade Verbindung 127"/>
          <p:cNvCxnSpPr/>
          <p:nvPr/>
        </p:nvCxnSpPr>
        <p:spPr bwMode="auto">
          <a:xfrm>
            <a:off x="1547664" y="4365104"/>
            <a:ext cx="86409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29" name="Gruppieren 128"/>
          <p:cNvGrpSpPr/>
          <p:nvPr/>
        </p:nvGrpSpPr>
        <p:grpSpPr>
          <a:xfrm>
            <a:off x="1547664" y="3645024"/>
            <a:ext cx="432048" cy="720080"/>
            <a:chOff x="5508104" y="2996952"/>
            <a:chExt cx="432048" cy="720080"/>
          </a:xfrm>
        </p:grpSpPr>
        <p:grpSp>
          <p:nvGrpSpPr>
            <p:cNvPr id="130" name="Gruppieren 129"/>
            <p:cNvGrpSpPr/>
            <p:nvPr/>
          </p:nvGrpSpPr>
          <p:grpSpPr>
            <a:xfrm>
              <a:off x="5508104" y="2996952"/>
              <a:ext cx="432048" cy="720080"/>
              <a:chOff x="5508104" y="1844824"/>
              <a:chExt cx="432048" cy="720080"/>
            </a:xfrm>
          </p:grpSpPr>
          <p:cxnSp>
            <p:nvCxnSpPr>
              <p:cNvPr id="132" name="Gerade Verbindung 131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3" name="Gerade Verbindung 132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4" name="Gerade Verbindung 133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5" name="Gerade Verbindung 134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6" name="Gerade Verbindung 135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7" name="Gerade Verbindung 136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8" name="Gerade Verbindung 137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31" name="Ellipse 130"/>
            <p:cNvSpPr/>
            <p:nvPr/>
          </p:nvSpPr>
          <p:spPr bwMode="auto">
            <a:xfrm>
              <a:off x="5580112" y="3284984"/>
              <a:ext cx="144016" cy="14401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139" name="Gruppieren 138"/>
          <p:cNvGrpSpPr/>
          <p:nvPr/>
        </p:nvGrpSpPr>
        <p:grpSpPr>
          <a:xfrm flipH="1">
            <a:off x="2411760" y="4365104"/>
            <a:ext cx="432048" cy="720080"/>
            <a:chOff x="5508104" y="2996952"/>
            <a:chExt cx="432048" cy="720080"/>
          </a:xfrm>
        </p:grpSpPr>
        <p:grpSp>
          <p:nvGrpSpPr>
            <p:cNvPr id="140" name="Gruppieren 139"/>
            <p:cNvGrpSpPr/>
            <p:nvPr/>
          </p:nvGrpSpPr>
          <p:grpSpPr>
            <a:xfrm>
              <a:off x="5508104" y="2996952"/>
              <a:ext cx="432048" cy="720080"/>
              <a:chOff x="5508104" y="1844824"/>
              <a:chExt cx="432048" cy="720080"/>
            </a:xfrm>
          </p:grpSpPr>
          <p:cxnSp>
            <p:nvCxnSpPr>
              <p:cNvPr id="142" name="Gerade Verbindung 141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3" name="Gerade Verbindung 142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4" name="Gerade Verbindung 143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5" name="Gerade Verbindung 144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6" name="Gerade Verbindung 145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7" name="Gerade Verbindung 146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8" name="Gerade Verbindung 147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41" name="Ellipse 140"/>
            <p:cNvSpPr/>
            <p:nvPr/>
          </p:nvSpPr>
          <p:spPr bwMode="auto">
            <a:xfrm>
              <a:off x="5580112" y="3284984"/>
              <a:ext cx="144016" cy="14401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149" name="Gruppieren 148"/>
          <p:cNvGrpSpPr/>
          <p:nvPr/>
        </p:nvGrpSpPr>
        <p:grpSpPr>
          <a:xfrm>
            <a:off x="1115616" y="5085184"/>
            <a:ext cx="432048" cy="720080"/>
            <a:chOff x="5508104" y="1844824"/>
            <a:chExt cx="432048" cy="720080"/>
          </a:xfrm>
        </p:grpSpPr>
        <p:cxnSp>
          <p:nvCxnSpPr>
            <p:cNvPr id="150" name="Gerade Verbindung 149"/>
            <p:cNvCxnSpPr/>
            <p:nvPr/>
          </p:nvCxnSpPr>
          <p:spPr bwMode="auto">
            <a:xfrm>
              <a:off x="5940152" y="1844824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" name="Gerade Verbindung 150"/>
            <p:cNvCxnSpPr/>
            <p:nvPr/>
          </p:nvCxnSpPr>
          <p:spPr bwMode="auto">
            <a:xfrm flipH="1">
              <a:off x="5796136" y="2060848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" name="Gerade Verbindung 151"/>
            <p:cNvCxnSpPr/>
            <p:nvPr/>
          </p:nvCxnSpPr>
          <p:spPr bwMode="auto">
            <a:xfrm flipH="1">
              <a:off x="5796136" y="2348880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" name="Gerade Verbindung 152"/>
            <p:cNvCxnSpPr/>
            <p:nvPr/>
          </p:nvCxnSpPr>
          <p:spPr bwMode="auto">
            <a:xfrm>
              <a:off x="5796136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" name="Gerade Verbindung 153"/>
            <p:cNvCxnSpPr/>
            <p:nvPr/>
          </p:nvCxnSpPr>
          <p:spPr bwMode="auto">
            <a:xfrm>
              <a:off x="5724128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" name="Gerade Verbindung 154"/>
            <p:cNvCxnSpPr/>
            <p:nvPr/>
          </p:nvCxnSpPr>
          <p:spPr bwMode="auto">
            <a:xfrm>
              <a:off x="5940152" y="2348880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" name="Gerade Verbindung 155"/>
            <p:cNvCxnSpPr/>
            <p:nvPr/>
          </p:nvCxnSpPr>
          <p:spPr bwMode="auto">
            <a:xfrm>
              <a:off x="5508104" y="2204864"/>
              <a:ext cx="2160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57" name="Gruppieren 156"/>
          <p:cNvGrpSpPr/>
          <p:nvPr/>
        </p:nvGrpSpPr>
        <p:grpSpPr>
          <a:xfrm flipH="1">
            <a:off x="2411760" y="5085184"/>
            <a:ext cx="432048" cy="720080"/>
            <a:chOff x="5508104" y="1844824"/>
            <a:chExt cx="432048" cy="720080"/>
          </a:xfrm>
        </p:grpSpPr>
        <p:cxnSp>
          <p:nvCxnSpPr>
            <p:cNvPr id="158" name="Gerade Verbindung 157"/>
            <p:cNvCxnSpPr/>
            <p:nvPr/>
          </p:nvCxnSpPr>
          <p:spPr bwMode="auto">
            <a:xfrm>
              <a:off x="5940152" y="1844824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" name="Gerade Verbindung 158"/>
            <p:cNvCxnSpPr/>
            <p:nvPr/>
          </p:nvCxnSpPr>
          <p:spPr bwMode="auto">
            <a:xfrm flipH="1">
              <a:off x="5796136" y="2060848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" name="Gerade Verbindung 159"/>
            <p:cNvCxnSpPr/>
            <p:nvPr/>
          </p:nvCxnSpPr>
          <p:spPr bwMode="auto">
            <a:xfrm flipH="1">
              <a:off x="5796136" y="2348880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" name="Gerade Verbindung 160"/>
            <p:cNvCxnSpPr/>
            <p:nvPr/>
          </p:nvCxnSpPr>
          <p:spPr bwMode="auto">
            <a:xfrm>
              <a:off x="5796136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" name="Gerade Verbindung 161"/>
            <p:cNvCxnSpPr/>
            <p:nvPr/>
          </p:nvCxnSpPr>
          <p:spPr bwMode="auto">
            <a:xfrm>
              <a:off x="5724128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" name="Gerade Verbindung 162"/>
            <p:cNvCxnSpPr/>
            <p:nvPr/>
          </p:nvCxnSpPr>
          <p:spPr bwMode="auto">
            <a:xfrm>
              <a:off x="5940152" y="2348880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" name="Gerade Verbindung 163"/>
            <p:cNvCxnSpPr/>
            <p:nvPr/>
          </p:nvCxnSpPr>
          <p:spPr bwMode="auto">
            <a:xfrm>
              <a:off x="5508104" y="2204864"/>
              <a:ext cx="2160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9" name="Gerade Verbindung 28"/>
          <p:cNvCxnSpPr/>
          <p:nvPr/>
        </p:nvCxnSpPr>
        <p:spPr bwMode="auto">
          <a:xfrm>
            <a:off x="1475656" y="5805264"/>
            <a:ext cx="144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5" name="Gerade Verbindung 164"/>
          <p:cNvCxnSpPr/>
          <p:nvPr/>
        </p:nvCxnSpPr>
        <p:spPr bwMode="auto">
          <a:xfrm>
            <a:off x="2339752" y="5805264"/>
            <a:ext cx="144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6" name="Gerade Verbindung 165"/>
          <p:cNvCxnSpPr/>
          <p:nvPr/>
        </p:nvCxnSpPr>
        <p:spPr bwMode="auto">
          <a:xfrm>
            <a:off x="1907704" y="3645024"/>
            <a:ext cx="144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Ellipse 37"/>
          <p:cNvSpPr/>
          <p:nvPr/>
        </p:nvSpPr>
        <p:spPr bwMode="auto">
          <a:xfrm>
            <a:off x="2771800" y="5373216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9" name="Ellipse 168"/>
          <p:cNvSpPr/>
          <p:nvPr/>
        </p:nvSpPr>
        <p:spPr bwMode="auto">
          <a:xfrm>
            <a:off x="1115616" y="5373216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0" name="Ellipse 169"/>
          <p:cNvSpPr/>
          <p:nvPr/>
        </p:nvSpPr>
        <p:spPr bwMode="auto">
          <a:xfrm>
            <a:off x="971600" y="4653136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1" name="Ellipse 170"/>
          <p:cNvSpPr/>
          <p:nvPr/>
        </p:nvSpPr>
        <p:spPr bwMode="auto">
          <a:xfrm>
            <a:off x="1403648" y="3933056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40" name="Gerade Verbindung 39"/>
          <p:cNvCxnSpPr/>
          <p:nvPr/>
        </p:nvCxnSpPr>
        <p:spPr bwMode="auto">
          <a:xfrm>
            <a:off x="2195736" y="3212976"/>
            <a:ext cx="86409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4" name="Gleichschenkliges Dreieck 173"/>
          <p:cNvSpPr/>
          <p:nvPr/>
        </p:nvSpPr>
        <p:spPr bwMode="auto">
          <a:xfrm rot="5400000">
            <a:off x="1763688" y="2996952"/>
            <a:ext cx="432048" cy="432048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076" name="Gerade Verbindung 3075"/>
          <p:cNvCxnSpPr/>
          <p:nvPr/>
        </p:nvCxnSpPr>
        <p:spPr bwMode="auto">
          <a:xfrm>
            <a:off x="3059832" y="3212976"/>
            <a:ext cx="0" cy="151216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79" name="Gerade Verbindung 3078"/>
          <p:cNvCxnSpPr>
            <a:stCxn id="141" idx="2"/>
          </p:cNvCxnSpPr>
          <p:nvPr/>
        </p:nvCxnSpPr>
        <p:spPr bwMode="auto">
          <a:xfrm>
            <a:off x="2771800" y="4725144"/>
            <a:ext cx="28803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1" name="Gerade Verbindung 180"/>
          <p:cNvCxnSpPr/>
          <p:nvPr/>
        </p:nvCxnSpPr>
        <p:spPr bwMode="auto">
          <a:xfrm>
            <a:off x="3059832" y="4725144"/>
            <a:ext cx="10081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84" name="Gruppieren 183"/>
          <p:cNvGrpSpPr/>
          <p:nvPr/>
        </p:nvGrpSpPr>
        <p:grpSpPr>
          <a:xfrm flipH="1">
            <a:off x="3995936" y="3645024"/>
            <a:ext cx="1944216" cy="2160240"/>
            <a:chOff x="971600" y="2348880"/>
            <a:chExt cx="1944216" cy="2160240"/>
          </a:xfrm>
        </p:grpSpPr>
        <p:grpSp>
          <p:nvGrpSpPr>
            <p:cNvPr id="185" name="Gruppieren 184"/>
            <p:cNvGrpSpPr/>
            <p:nvPr/>
          </p:nvGrpSpPr>
          <p:grpSpPr>
            <a:xfrm>
              <a:off x="1115616" y="3068960"/>
              <a:ext cx="432048" cy="720080"/>
              <a:chOff x="5508104" y="2996952"/>
              <a:chExt cx="432048" cy="720080"/>
            </a:xfrm>
          </p:grpSpPr>
          <p:grpSp>
            <p:nvGrpSpPr>
              <p:cNvPr id="230" name="Gruppieren 229"/>
              <p:cNvGrpSpPr/>
              <p:nvPr/>
            </p:nvGrpSpPr>
            <p:grpSpPr>
              <a:xfrm>
                <a:off x="5508104" y="2996952"/>
                <a:ext cx="432048" cy="720080"/>
                <a:chOff x="5508104" y="1844824"/>
                <a:chExt cx="432048" cy="720080"/>
              </a:xfrm>
            </p:grpSpPr>
            <p:cxnSp>
              <p:nvCxnSpPr>
                <p:cNvPr id="232" name="Gerade Verbindung 231"/>
                <p:cNvCxnSpPr/>
                <p:nvPr/>
              </p:nvCxnSpPr>
              <p:spPr bwMode="auto">
                <a:xfrm>
                  <a:off x="5940152" y="1844824"/>
                  <a:ext cx="0" cy="216024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3" name="Gerade Verbindung 232"/>
                <p:cNvCxnSpPr/>
                <p:nvPr/>
              </p:nvCxnSpPr>
              <p:spPr bwMode="auto">
                <a:xfrm flipH="1">
                  <a:off x="5796136" y="2060848"/>
                  <a:ext cx="14401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4" name="Gerade Verbindung 233"/>
                <p:cNvCxnSpPr/>
                <p:nvPr/>
              </p:nvCxnSpPr>
              <p:spPr bwMode="auto">
                <a:xfrm flipH="1">
                  <a:off x="5796136" y="2348880"/>
                  <a:ext cx="14401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5" name="Gerade Verbindung 234"/>
                <p:cNvCxnSpPr/>
                <p:nvPr/>
              </p:nvCxnSpPr>
              <p:spPr bwMode="auto">
                <a:xfrm>
                  <a:off x="5796136" y="2060848"/>
                  <a:ext cx="0" cy="288032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6" name="Gerade Verbindung 235"/>
                <p:cNvCxnSpPr/>
                <p:nvPr/>
              </p:nvCxnSpPr>
              <p:spPr bwMode="auto">
                <a:xfrm>
                  <a:off x="5724128" y="2060848"/>
                  <a:ext cx="0" cy="288032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7" name="Gerade Verbindung 236"/>
                <p:cNvCxnSpPr/>
                <p:nvPr/>
              </p:nvCxnSpPr>
              <p:spPr bwMode="auto">
                <a:xfrm>
                  <a:off x="5940152" y="2348880"/>
                  <a:ext cx="0" cy="216024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8" name="Gerade Verbindung 237"/>
                <p:cNvCxnSpPr/>
                <p:nvPr/>
              </p:nvCxnSpPr>
              <p:spPr bwMode="auto">
                <a:xfrm>
                  <a:off x="5508104" y="2204864"/>
                  <a:ext cx="21602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231" name="Ellipse 230"/>
              <p:cNvSpPr/>
              <p:nvPr/>
            </p:nvSpPr>
            <p:spPr bwMode="auto">
              <a:xfrm>
                <a:off x="5580112" y="3284984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cxnSp>
          <p:nvCxnSpPr>
            <p:cNvPr id="186" name="Gerade Verbindung 185"/>
            <p:cNvCxnSpPr/>
            <p:nvPr/>
          </p:nvCxnSpPr>
          <p:spPr bwMode="auto">
            <a:xfrm>
              <a:off x="1547664" y="3068960"/>
              <a:ext cx="86409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87" name="Gruppieren 186"/>
            <p:cNvGrpSpPr/>
            <p:nvPr/>
          </p:nvGrpSpPr>
          <p:grpSpPr>
            <a:xfrm>
              <a:off x="1547664" y="2348880"/>
              <a:ext cx="432048" cy="720080"/>
              <a:chOff x="5508104" y="2996952"/>
              <a:chExt cx="432048" cy="720080"/>
            </a:xfrm>
          </p:grpSpPr>
          <p:grpSp>
            <p:nvGrpSpPr>
              <p:cNvPr id="221" name="Gruppieren 220"/>
              <p:cNvGrpSpPr/>
              <p:nvPr/>
            </p:nvGrpSpPr>
            <p:grpSpPr>
              <a:xfrm>
                <a:off x="5508104" y="2996952"/>
                <a:ext cx="432048" cy="720080"/>
                <a:chOff x="5508104" y="1844824"/>
                <a:chExt cx="432048" cy="720080"/>
              </a:xfrm>
            </p:grpSpPr>
            <p:cxnSp>
              <p:nvCxnSpPr>
                <p:cNvPr id="223" name="Gerade Verbindung 222"/>
                <p:cNvCxnSpPr/>
                <p:nvPr/>
              </p:nvCxnSpPr>
              <p:spPr bwMode="auto">
                <a:xfrm>
                  <a:off x="5940152" y="1844824"/>
                  <a:ext cx="0" cy="216024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4" name="Gerade Verbindung 223"/>
                <p:cNvCxnSpPr/>
                <p:nvPr/>
              </p:nvCxnSpPr>
              <p:spPr bwMode="auto">
                <a:xfrm flipH="1">
                  <a:off x="5796136" y="2060848"/>
                  <a:ext cx="14401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5" name="Gerade Verbindung 224"/>
                <p:cNvCxnSpPr/>
                <p:nvPr/>
              </p:nvCxnSpPr>
              <p:spPr bwMode="auto">
                <a:xfrm flipH="1">
                  <a:off x="5796136" y="2348880"/>
                  <a:ext cx="14401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6" name="Gerade Verbindung 225"/>
                <p:cNvCxnSpPr/>
                <p:nvPr/>
              </p:nvCxnSpPr>
              <p:spPr bwMode="auto">
                <a:xfrm>
                  <a:off x="5796136" y="2060848"/>
                  <a:ext cx="0" cy="288032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7" name="Gerade Verbindung 226"/>
                <p:cNvCxnSpPr/>
                <p:nvPr/>
              </p:nvCxnSpPr>
              <p:spPr bwMode="auto">
                <a:xfrm>
                  <a:off x="5724128" y="2060848"/>
                  <a:ext cx="0" cy="288032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8" name="Gerade Verbindung 227"/>
                <p:cNvCxnSpPr/>
                <p:nvPr/>
              </p:nvCxnSpPr>
              <p:spPr bwMode="auto">
                <a:xfrm>
                  <a:off x="5940152" y="2348880"/>
                  <a:ext cx="0" cy="216024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9" name="Gerade Verbindung 228"/>
                <p:cNvCxnSpPr/>
                <p:nvPr/>
              </p:nvCxnSpPr>
              <p:spPr bwMode="auto">
                <a:xfrm>
                  <a:off x="5508104" y="2204864"/>
                  <a:ext cx="21602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222" name="Ellipse 221"/>
              <p:cNvSpPr/>
              <p:nvPr/>
            </p:nvSpPr>
            <p:spPr bwMode="auto">
              <a:xfrm>
                <a:off x="5580112" y="3284984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88" name="Gruppieren 187"/>
            <p:cNvGrpSpPr/>
            <p:nvPr/>
          </p:nvGrpSpPr>
          <p:grpSpPr>
            <a:xfrm flipH="1">
              <a:off x="2411760" y="3068960"/>
              <a:ext cx="432048" cy="720080"/>
              <a:chOff x="5508104" y="2996952"/>
              <a:chExt cx="432048" cy="720080"/>
            </a:xfrm>
          </p:grpSpPr>
          <p:grpSp>
            <p:nvGrpSpPr>
              <p:cNvPr id="212" name="Gruppieren 211"/>
              <p:cNvGrpSpPr/>
              <p:nvPr/>
            </p:nvGrpSpPr>
            <p:grpSpPr>
              <a:xfrm>
                <a:off x="5508104" y="2996952"/>
                <a:ext cx="432048" cy="720080"/>
                <a:chOff x="5508104" y="1844824"/>
                <a:chExt cx="432048" cy="720080"/>
              </a:xfrm>
            </p:grpSpPr>
            <p:cxnSp>
              <p:nvCxnSpPr>
                <p:cNvPr id="214" name="Gerade Verbindung 213"/>
                <p:cNvCxnSpPr/>
                <p:nvPr/>
              </p:nvCxnSpPr>
              <p:spPr bwMode="auto">
                <a:xfrm>
                  <a:off x="5940152" y="1844824"/>
                  <a:ext cx="0" cy="216024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5" name="Gerade Verbindung 214"/>
                <p:cNvCxnSpPr/>
                <p:nvPr/>
              </p:nvCxnSpPr>
              <p:spPr bwMode="auto">
                <a:xfrm flipH="1">
                  <a:off x="5796136" y="2060848"/>
                  <a:ext cx="14401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6" name="Gerade Verbindung 215"/>
                <p:cNvCxnSpPr/>
                <p:nvPr/>
              </p:nvCxnSpPr>
              <p:spPr bwMode="auto">
                <a:xfrm flipH="1">
                  <a:off x="5796136" y="2348880"/>
                  <a:ext cx="14401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7" name="Gerade Verbindung 216"/>
                <p:cNvCxnSpPr/>
                <p:nvPr/>
              </p:nvCxnSpPr>
              <p:spPr bwMode="auto">
                <a:xfrm>
                  <a:off x="5796136" y="2060848"/>
                  <a:ext cx="0" cy="288032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8" name="Gerade Verbindung 217"/>
                <p:cNvCxnSpPr/>
                <p:nvPr/>
              </p:nvCxnSpPr>
              <p:spPr bwMode="auto">
                <a:xfrm>
                  <a:off x="5724128" y="2060848"/>
                  <a:ext cx="0" cy="288032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9" name="Gerade Verbindung 218"/>
                <p:cNvCxnSpPr/>
                <p:nvPr/>
              </p:nvCxnSpPr>
              <p:spPr bwMode="auto">
                <a:xfrm>
                  <a:off x="5940152" y="2348880"/>
                  <a:ext cx="0" cy="216024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0" name="Gerade Verbindung 219"/>
                <p:cNvCxnSpPr/>
                <p:nvPr/>
              </p:nvCxnSpPr>
              <p:spPr bwMode="auto">
                <a:xfrm>
                  <a:off x="5508104" y="2204864"/>
                  <a:ext cx="21602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213" name="Ellipse 212"/>
              <p:cNvSpPr/>
              <p:nvPr/>
            </p:nvSpPr>
            <p:spPr bwMode="auto">
              <a:xfrm>
                <a:off x="5580112" y="3284984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89" name="Gruppieren 188"/>
            <p:cNvGrpSpPr/>
            <p:nvPr/>
          </p:nvGrpSpPr>
          <p:grpSpPr>
            <a:xfrm>
              <a:off x="1115616" y="3789040"/>
              <a:ext cx="432048" cy="720080"/>
              <a:chOff x="5508104" y="1844824"/>
              <a:chExt cx="432048" cy="720080"/>
            </a:xfrm>
          </p:grpSpPr>
          <p:cxnSp>
            <p:nvCxnSpPr>
              <p:cNvPr id="205" name="Gerade Verbindung 204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6" name="Gerade Verbindung 205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7" name="Gerade Verbindung 206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8" name="Gerade Verbindung 207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9" name="Gerade Verbindung 208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0" name="Gerade Verbindung 209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1" name="Gerade Verbindung 210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90" name="Gruppieren 189"/>
            <p:cNvGrpSpPr/>
            <p:nvPr/>
          </p:nvGrpSpPr>
          <p:grpSpPr>
            <a:xfrm flipH="1">
              <a:off x="2411760" y="3789040"/>
              <a:ext cx="432048" cy="720080"/>
              <a:chOff x="5508104" y="1844824"/>
              <a:chExt cx="432048" cy="720080"/>
            </a:xfrm>
          </p:grpSpPr>
          <p:cxnSp>
            <p:nvCxnSpPr>
              <p:cNvPr id="198" name="Gerade Verbindung 197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9" name="Gerade Verbindung 198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0" name="Gerade Verbindung 199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1" name="Gerade Verbindung 200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2" name="Gerade Verbindung 201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3" name="Gerade Verbindung 202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4" name="Gerade Verbindung 203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191" name="Gerade Verbindung 190"/>
            <p:cNvCxnSpPr/>
            <p:nvPr/>
          </p:nvCxnSpPr>
          <p:spPr bwMode="auto">
            <a:xfrm>
              <a:off x="1475656" y="4509120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2" name="Gerade Verbindung 191"/>
            <p:cNvCxnSpPr/>
            <p:nvPr/>
          </p:nvCxnSpPr>
          <p:spPr bwMode="auto">
            <a:xfrm>
              <a:off x="2339752" y="4509120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3" name="Gerade Verbindung 192"/>
            <p:cNvCxnSpPr/>
            <p:nvPr/>
          </p:nvCxnSpPr>
          <p:spPr bwMode="auto">
            <a:xfrm>
              <a:off x="1907704" y="2348880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4" name="Ellipse 193"/>
            <p:cNvSpPr/>
            <p:nvPr/>
          </p:nvSpPr>
          <p:spPr bwMode="auto">
            <a:xfrm>
              <a:off x="2771800" y="4077072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95" name="Ellipse 194"/>
            <p:cNvSpPr/>
            <p:nvPr/>
          </p:nvSpPr>
          <p:spPr bwMode="auto">
            <a:xfrm>
              <a:off x="1115616" y="4077072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96" name="Ellipse 195"/>
            <p:cNvSpPr/>
            <p:nvPr/>
          </p:nvSpPr>
          <p:spPr bwMode="auto">
            <a:xfrm>
              <a:off x="971600" y="3356992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97" name="Ellipse 196"/>
            <p:cNvSpPr/>
            <p:nvPr/>
          </p:nvSpPr>
          <p:spPr bwMode="auto">
            <a:xfrm>
              <a:off x="1403648" y="2636912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cxnSp>
        <p:nvCxnSpPr>
          <p:cNvPr id="239" name="Gerade Verbindung 238"/>
          <p:cNvCxnSpPr/>
          <p:nvPr/>
        </p:nvCxnSpPr>
        <p:spPr bwMode="auto">
          <a:xfrm flipH="1">
            <a:off x="5364088" y="5085184"/>
            <a:ext cx="151216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1" name="Gleichschenkliges Dreieck 240"/>
          <p:cNvSpPr/>
          <p:nvPr/>
        </p:nvSpPr>
        <p:spPr bwMode="auto">
          <a:xfrm rot="5400000">
            <a:off x="8172400" y="5157192"/>
            <a:ext cx="432048" cy="432048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084" name="Gerade Verbindung 3083"/>
          <p:cNvCxnSpPr/>
          <p:nvPr/>
        </p:nvCxnSpPr>
        <p:spPr bwMode="auto">
          <a:xfrm>
            <a:off x="6732240" y="5373216"/>
            <a:ext cx="93610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87" name="Gerade Verbindung 3086"/>
          <p:cNvCxnSpPr/>
          <p:nvPr/>
        </p:nvCxnSpPr>
        <p:spPr bwMode="auto">
          <a:xfrm>
            <a:off x="6876256" y="5013176"/>
            <a:ext cx="144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7" name="Gerade Verbindung 246"/>
          <p:cNvCxnSpPr/>
          <p:nvPr/>
        </p:nvCxnSpPr>
        <p:spPr bwMode="auto">
          <a:xfrm flipH="1">
            <a:off x="7020272" y="5085184"/>
            <a:ext cx="3600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9" name="Ellipse 248"/>
          <p:cNvSpPr/>
          <p:nvPr/>
        </p:nvSpPr>
        <p:spPr bwMode="auto">
          <a:xfrm>
            <a:off x="7308304" y="5013176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090" name="Gerade Verbindung 3089"/>
          <p:cNvCxnSpPr/>
          <p:nvPr/>
        </p:nvCxnSpPr>
        <p:spPr bwMode="auto">
          <a:xfrm>
            <a:off x="6732240" y="5085184"/>
            <a:ext cx="0" cy="2880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93" name="Gerade Verbindung 3092"/>
          <p:cNvCxnSpPr/>
          <p:nvPr/>
        </p:nvCxnSpPr>
        <p:spPr bwMode="auto">
          <a:xfrm>
            <a:off x="7668344" y="5229200"/>
            <a:ext cx="0" cy="2880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5" name="Gerade Verbindung 254"/>
          <p:cNvCxnSpPr/>
          <p:nvPr/>
        </p:nvCxnSpPr>
        <p:spPr bwMode="auto">
          <a:xfrm>
            <a:off x="7740352" y="5229200"/>
            <a:ext cx="0" cy="2880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6" name="Gerade Verbindung 255"/>
          <p:cNvCxnSpPr>
            <a:endCxn id="241" idx="3"/>
          </p:cNvCxnSpPr>
          <p:nvPr/>
        </p:nvCxnSpPr>
        <p:spPr bwMode="auto">
          <a:xfrm>
            <a:off x="7740352" y="5373216"/>
            <a:ext cx="43204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95" name="Textfeld 3094"/>
          <p:cNvSpPr txBox="1"/>
          <p:nvPr/>
        </p:nvSpPr>
        <p:spPr>
          <a:xfrm>
            <a:off x="1187624" y="3645024"/>
            <a:ext cx="4844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PFB</a:t>
            </a:r>
            <a:endParaRPr lang="de-DE" dirty="0"/>
          </a:p>
        </p:txBody>
      </p:sp>
      <p:sp>
        <p:nvSpPr>
          <p:cNvPr id="259" name="Textfeld 258"/>
          <p:cNvSpPr txBox="1"/>
          <p:nvPr/>
        </p:nvSpPr>
        <p:spPr>
          <a:xfrm>
            <a:off x="831465" y="4293096"/>
            <a:ext cx="620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RefFB</a:t>
            </a:r>
            <a:endParaRPr lang="de-DE" dirty="0"/>
          </a:p>
        </p:txBody>
      </p:sp>
      <p:sp>
        <p:nvSpPr>
          <p:cNvPr id="260" name="Textfeld 259"/>
          <p:cNvSpPr txBox="1"/>
          <p:nvPr/>
        </p:nvSpPr>
        <p:spPr>
          <a:xfrm>
            <a:off x="769329" y="5517232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Sc2</a:t>
            </a:r>
            <a:endParaRPr lang="de-DE" dirty="0"/>
          </a:p>
        </p:txBody>
      </p:sp>
      <p:sp>
        <p:nvSpPr>
          <p:cNvPr id="273" name="Textfeld 272"/>
          <p:cNvSpPr txBox="1"/>
          <p:nvPr/>
        </p:nvSpPr>
        <p:spPr>
          <a:xfrm>
            <a:off x="7236296" y="4725144"/>
            <a:ext cx="551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RefIn</a:t>
            </a:r>
            <a:endParaRPr lang="de-DE" dirty="0"/>
          </a:p>
        </p:txBody>
      </p:sp>
      <p:sp>
        <p:nvSpPr>
          <p:cNvPr id="274" name="Textfeld 273"/>
          <p:cNvSpPr txBox="1"/>
          <p:nvPr/>
        </p:nvSpPr>
        <p:spPr>
          <a:xfrm>
            <a:off x="3779912" y="5517232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Sc2</a:t>
            </a:r>
            <a:endParaRPr lang="de-DE" dirty="0"/>
          </a:p>
        </p:txBody>
      </p:sp>
      <p:sp>
        <p:nvSpPr>
          <p:cNvPr id="275" name="Textfeld 274"/>
          <p:cNvSpPr txBox="1"/>
          <p:nvPr/>
        </p:nvSpPr>
        <p:spPr>
          <a:xfrm>
            <a:off x="2699792" y="5517232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Sc2</a:t>
            </a:r>
            <a:endParaRPr lang="de-DE" dirty="0"/>
          </a:p>
        </p:txBody>
      </p:sp>
      <p:cxnSp>
        <p:nvCxnSpPr>
          <p:cNvPr id="276" name="Gerade Verbindung 275"/>
          <p:cNvCxnSpPr/>
          <p:nvPr/>
        </p:nvCxnSpPr>
        <p:spPr bwMode="auto">
          <a:xfrm flipH="1">
            <a:off x="2411760" y="5085184"/>
            <a:ext cx="3600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7" name="Ellipse 276"/>
          <p:cNvSpPr/>
          <p:nvPr/>
        </p:nvSpPr>
        <p:spPr bwMode="auto">
          <a:xfrm>
            <a:off x="2771800" y="5013176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78" name="Textfeld 277"/>
          <p:cNvSpPr txBox="1"/>
          <p:nvPr/>
        </p:nvSpPr>
        <p:spPr>
          <a:xfrm>
            <a:off x="2915816" y="4941168"/>
            <a:ext cx="551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RefIn</a:t>
            </a:r>
            <a:endParaRPr lang="de-DE" dirty="0"/>
          </a:p>
        </p:txBody>
      </p:sp>
      <p:sp>
        <p:nvSpPr>
          <p:cNvPr id="279" name="Textfeld 278"/>
          <p:cNvSpPr txBox="1"/>
          <p:nvPr/>
        </p:nvSpPr>
        <p:spPr>
          <a:xfrm>
            <a:off x="5652120" y="5517232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Sc2</a:t>
            </a:r>
            <a:endParaRPr lang="de-DE" dirty="0"/>
          </a:p>
        </p:txBody>
      </p:sp>
      <p:sp>
        <p:nvSpPr>
          <p:cNvPr id="280" name="Textfeld 279"/>
          <p:cNvSpPr txBox="1"/>
          <p:nvPr/>
        </p:nvSpPr>
        <p:spPr>
          <a:xfrm>
            <a:off x="5652120" y="4365104"/>
            <a:ext cx="620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RefFB</a:t>
            </a:r>
            <a:endParaRPr lang="de-DE" dirty="0"/>
          </a:p>
        </p:txBody>
      </p:sp>
      <p:sp>
        <p:nvSpPr>
          <p:cNvPr id="281" name="Textfeld 280"/>
          <p:cNvSpPr txBox="1"/>
          <p:nvPr/>
        </p:nvSpPr>
        <p:spPr>
          <a:xfrm>
            <a:off x="5220072" y="3645024"/>
            <a:ext cx="4844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PFB</a:t>
            </a:r>
            <a:endParaRPr lang="de-DE" dirty="0"/>
          </a:p>
        </p:txBody>
      </p:sp>
      <p:sp>
        <p:nvSpPr>
          <p:cNvPr id="282" name="Ellipse 281"/>
          <p:cNvSpPr/>
          <p:nvPr/>
        </p:nvSpPr>
        <p:spPr bwMode="auto">
          <a:xfrm>
            <a:off x="8604448" y="5301208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83" name="Textfeld 282"/>
          <p:cNvSpPr txBox="1"/>
          <p:nvPr/>
        </p:nvSpPr>
        <p:spPr>
          <a:xfrm>
            <a:off x="8465598" y="5013176"/>
            <a:ext cx="7126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TooLow</a:t>
            </a:r>
            <a:endParaRPr lang="de-DE" dirty="0"/>
          </a:p>
        </p:txBody>
      </p:sp>
      <p:cxnSp>
        <p:nvCxnSpPr>
          <p:cNvPr id="284" name="Gerade Verbindung 283"/>
          <p:cNvCxnSpPr/>
          <p:nvPr/>
        </p:nvCxnSpPr>
        <p:spPr bwMode="auto">
          <a:xfrm>
            <a:off x="8783960" y="5373216"/>
            <a:ext cx="3245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7" name="Textfeld 166"/>
          <p:cNvSpPr txBox="1"/>
          <p:nvPr/>
        </p:nvSpPr>
        <p:spPr>
          <a:xfrm>
            <a:off x="1552473" y="5301208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24u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68" name="Textfeld 167"/>
          <p:cNvSpPr txBox="1"/>
          <p:nvPr/>
        </p:nvSpPr>
        <p:spPr>
          <a:xfrm>
            <a:off x="1979712" y="5301208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24u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72" name="Textfeld 171"/>
          <p:cNvSpPr txBox="1"/>
          <p:nvPr/>
        </p:nvSpPr>
        <p:spPr>
          <a:xfrm>
            <a:off x="1979712" y="3861048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24u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75" name="Textfeld 174"/>
          <p:cNvSpPr txBox="1"/>
          <p:nvPr/>
        </p:nvSpPr>
        <p:spPr>
          <a:xfrm>
            <a:off x="4504801" y="5301208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24u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76" name="Textfeld 175"/>
          <p:cNvSpPr txBox="1"/>
          <p:nvPr/>
        </p:nvSpPr>
        <p:spPr>
          <a:xfrm>
            <a:off x="4860707" y="5301208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1" dirty="0" smtClean="0">
                <a:solidFill>
                  <a:srgbClr val="FF0000"/>
                </a:solidFill>
              </a:rPr>
              <a:t>26u</a:t>
            </a:r>
            <a:endParaRPr lang="de-DE" sz="1800" b="1" dirty="0">
              <a:solidFill>
                <a:srgbClr val="FF0000"/>
              </a:solidFill>
            </a:endParaRPr>
          </a:p>
        </p:txBody>
      </p:sp>
      <p:sp>
        <p:nvSpPr>
          <p:cNvPr id="177" name="Textfeld 176"/>
          <p:cNvSpPr txBox="1"/>
          <p:nvPr/>
        </p:nvSpPr>
        <p:spPr>
          <a:xfrm>
            <a:off x="4572000" y="3861048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24u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248" name="Textfeld 247"/>
          <p:cNvSpPr txBox="1"/>
          <p:nvPr/>
        </p:nvSpPr>
        <p:spPr>
          <a:xfrm>
            <a:off x="2535480" y="2996952"/>
            <a:ext cx="4651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Low</a:t>
            </a:r>
            <a:endParaRPr lang="de-DE" dirty="0"/>
          </a:p>
        </p:txBody>
      </p:sp>
      <p:cxnSp>
        <p:nvCxnSpPr>
          <p:cNvPr id="178" name="Gerade Verbindung 177"/>
          <p:cNvCxnSpPr/>
          <p:nvPr/>
        </p:nvCxnSpPr>
        <p:spPr bwMode="auto">
          <a:xfrm flipH="1">
            <a:off x="467544" y="3212976"/>
            <a:ext cx="12961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" name="Gerade Verbindung 2"/>
          <p:cNvCxnSpPr/>
          <p:nvPr/>
        </p:nvCxnSpPr>
        <p:spPr bwMode="auto">
          <a:xfrm>
            <a:off x="467544" y="3212976"/>
            <a:ext cx="0" cy="187220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76629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 smtClean="0"/>
              <a:t>Monte-Carlo Simulation</a:t>
            </a:r>
            <a:endParaRPr lang="de-DE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1212850"/>
          </a:xfrm>
        </p:spPr>
        <p:txBody>
          <a:bodyPr/>
          <a:lstStyle/>
          <a:p>
            <a:r>
              <a:rPr lang="en-US" sz="1400" dirty="0"/>
              <a:t>We have started </a:t>
            </a:r>
            <a:r>
              <a:rPr lang="en-US" sz="1400" dirty="0" smtClean="0"/>
              <a:t>Monte </a:t>
            </a:r>
            <a:r>
              <a:rPr lang="en-US" sz="1400" dirty="0"/>
              <a:t>Carlo simulations – according to first simulations mismatch is up to 1.5uA – which is still smaller than 2uA which produces missing </a:t>
            </a:r>
            <a:r>
              <a:rPr lang="en-US" sz="1400" dirty="0" smtClean="0"/>
              <a:t>codes.</a:t>
            </a:r>
          </a:p>
          <a:p>
            <a:r>
              <a:rPr lang="en-US" sz="1400" dirty="0" smtClean="0"/>
              <a:t>However</a:t>
            </a:r>
            <a:r>
              <a:rPr lang="en-US" sz="1400" dirty="0"/>
              <a:t>, the use of enclosed gates and mirroring can make the models not </a:t>
            </a:r>
            <a:r>
              <a:rPr lang="en-US" sz="1400" dirty="0" smtClean="0"/>
              <a:t>accurate.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52</a:t>
            </a:fld>
            <a:endParaRPr lang="de-DE" altLang="de-DE"/>
          </a:p>
        </p:txBody>
      </p:sp>
      <p:pic>
        <p:nvPicPr>
          <p:cNvPr id="417794" name="Picture 2" descr="C:\Users\ivan\AppData\Local\Temp\Rar$DIa0.410\montecarlo-2000pts-histogr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90800"/>
            <a:ext cx="4760698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ivan\Desktop\MontecarloNow1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352800"/>
            <a:ext cx="5105400" cy="319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Gerade Verbindung mit Pfeil 4"/>
          <p:cNvCxnSpPr/>
          <p:nvPr/>
        </p:nvCxnSpPr>
        <p:spPr bwMode="auto">
          <a:xfrm>
            <a:off x="6248400" y="2514600"/>
            <a:ext cx="0" cy="21336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feld 5"/>
          <p:cNvSpPr txBox="1"/>
          <p:nvPr/>
        </p:nvSpPr>
        <p:spPr>
          <a:xfrm>
            <a:off x="3733800" y="1981200"/>
            <a:ext cx="5195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Comparator input current for current memory cell current of 4uA (code 64)</a:t>
            </a:r>
          </a:p>
          <a:p>
            <a:pPr algn="l"/>
            <a:r>
              <a:rPr lang="en-US" dirty="0" smtClean="0"/>
              <a:t>If less than 0 we have a long code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40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eck 27"/>
          <p:cNvSpPr/>
          <p:nvPr/>
        </p:nvSpPr>
        <p:spPr bwMode="auto">
          <a:xfrm>
            <a:off x="2051720" y="3573016"/>
            <a:ext cx="4608512" cy="230425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74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91926D9-549D-40DF-BF15-1B4EBD712179}" type="slidenum">
              <a:rPr lang="de-DE" altLang="de-DE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53</a:t>
            </a:fld>
            <a:endParaRPr lang="de-DE" altLang="de-DE" sz="1400" smtClean="0"/>
          </a:p>
        </p:txBody>
      </p:sp>
      <p:sp>
        <p:nvSpPr>
          <p:cNvPr id="3075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2000" dirty="0" smtClean="0">
                <a:ea typeface="SimSun" pitchFamily="2" charset="-122"/>
              </a:rPr>
              <a:t>Unit-cell </a:t>
            </a:r>
            <a:r>
              <a:rPr lang="en-US" altLang="zh-CN" sz="2000" dirty="0">
                <a:ea typeface="SimSun" pitchFamily="2" charset="-122"/>
              </a:rPr>
              <a:t>c</a:t>
            </a:r>
            <a:r>
              <a:rPr lang="en-US" altLang="zh-CN" sz="2000" dirty="0" smtClean="0">
                <a:ea typeface="SimSun" pitchFamily="2" charset="-122"/>
              </a:rPr>
              <a:t>haracteristics</a:t>
            </a:r>
            <a:endParaRPr lang="de-DE" altLang="de-DE" sz="2000" dirty="0" smtClean="0"/>
          </a:p>
        </p:txBody>
      </p:sp>
      <p:sp>
        <p:nvSpPr>
          <p:cNvPr id="4" name="Rectangle 43"/>
          <p:cNvSpPr txBox="1">
            <a:spLocks noChangeArrowheads="1"/>
          </p:cNvSpPr>
          <p:nvPr/>
        </p:nvSpPr>
        <p:spPr bwMode="auto">
          <a:xfrm>
            <a:off x="457200" y="692151"/>
            <a:ext cx="8229600" cy="1440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de-DE" sz="1400" kern="0" dirty="0" smtClean="0">
                <a:solidFill>
                  <a:srgbClr val="FF0000"/>
                </a:solidFill>
              </a:rPr>
              <a:t>The purpose of the comparators is to assure</a:t>
            </a:r>
            <a:r>
              <a:rPr lang="en-US" altLang="de-DE" sz="1400" kern="0" dirty="0" smtClean="0"/>
              <a:t> that the reference currents are subtracted/added in the way so </a:t>
            </a:r>
            <a:r>
              <a:rPr lang="en-US" altLang="de-DE" sz="1400" kern="0" dirty="0" smtClean="0">
                <a:solidFill>
                  <a:srgbClr val="FF0000"/>
                </a:solidFill>
              </a:rPr>
              <a:t>that the result current occupies two times smaller range</a:t>
            </a:r>
          </a:p>
          <a:p>
            <a:pPr eaLnBrk="1" hangingPunct="1">
              <a:defRPr/>
            </a:pPr>
            <a:r>
              <a:rPr lang="en-US" altLang="de-DE" sz="1400" kern="0" dirty="0" smtClean="0"/>
              <a:t>Only so, the error in algorithm is small</a:t>
            </a:r>
          </a:p>
        </p:txBody>
      </p:sp>
      <p:cxnSp>
        <p:nvCxnSpPr>
          <p:cNvPr id="3" name="Gerade Verbindung 2"/>
          <p:cNvCxnSpPr/>
          <p:nvPr/>
        </p:nvCxnSpPr>
        <p:spPr bwMode="auto">
          <a:xfrm>
            <a:off x="4932040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55" name="Gerade Verbindung 54"/>
          <p:cNvCxnSpPr/>
          <p:nvPr/>
        </p:nvCxnSpPr>
        <p:spPr bwMode="auto">
          <a:xfrm>
            <a:off x="4355976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Gerade Verbindung 55"/>
          <p:cNvCxnSpPr/>
          <p:nvPr/>
        </p:nvCxnSpPr>
        <p:spPr bwMode="auto">
          <a:xfrm>
            <a:off x="4355976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59" name="Gerade Verbindung 58"/>
          <p:cNvCxnSpPr/>
          <p:nvPr/>
        </p:nvCxnSpPr>
        <p:spPr bwMode="auto">
          <a:xfrm>
            <a:off x="3779912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62" name="Gerade Verbindung 61"/>
          <p:cNvCxnSpPr/>
          <p:nvPr/>
        </p:nvCxnSpPr>
        <p:spPr bwMode="auto">
          <a:xfrm>
            <a:off x="3203848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Gerade Verbindung 64"/>
          <p:cNvCxnSpPr/>
          <p:nvPr/>
        </p:nvCxnSpPr>
        <p:spPr bwMode="auto">
          <a:xfrm>
            <a:off x="3203848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66" name="Gerade Verbindung 65"/>
          <p:cNvCxnSpPr/>
          <p:nvPr/>
        </p:nvCxnSpPr>
        <p:spPr bwMode="auto">
          <a:xfrm rot="5400000">
            <a:off x="4067944" y="4437112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67" name="Gerade Verbindung 66"/>
          <p:cNvCxnSpPr/>
          <p:nvPr/>
        </p:nvCxnSpPr>
        <p:spPr bwMode="auto">
          <a:xfrm>
            <a:off x="6084168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68" name="Gerade Verbindung 67"/>
          <p:cNvCxnSpPr/>
          <p:nvPr/>
        </p:nvCxnSpPr>
        <p:spPr bwMode="auto">
          <a:xfrm>
            <a:off x="5508104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Gerade Verbindung 68"/>
          <p:cNvCxnSpPr/>
          <p:nvPr/>
        </p:nvCxnSpPr>
        <p:spPr bwMode="auto">
          <a:xfrm>
            <a:off x="5508104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70" name="Gerade Verbindung 69"/>
          <p:cNvCxnSpPr/>
          <p:nvPr/>
        </p:nvCxnSpPr>
        <p:spPr bwMode="auto">
          <a:xfrm>
            <a:off x="2627784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71" name="Gerade Verbindung 70"/>
          <p:cNvCxnSpPr/>
          <p:nvPr/>
        </p:nvCxnSpPr>
        <p:spPr bwMode="auto">
          <a:xfrm>
            <a:off x="2051720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Gerade Verbindung 71"/>
          <p:cNvCxnSpPr/>
          <p:nvPr/>
        </p:nvCxnSpPr>
        <p:spPr bwMode="auto">
          <a:xfrm>
            <a:off x="2051720" y="472514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9" name="Gerade Verbindung 8"/>
          <p:cNvCxnSpPr/>
          <p:nvPr/>
        </p:nvCxnSpPr>
        <p:spPr bwMode="auto">
          <a:xfrm flipH="1">
            <a:off x="4355976" y="4149080"/>
            <a:ext cx="576064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Gerade Verbindung 11"/>
          <p:cNvCxnSpPr/>
          <p:nvPr/>
        </p:nvCxnSpPr>
        <p:spPr bwMode="auto">
          <a:xfrm>
            <a:off x="4932040" y="4149080"/>
            <a:ext cx="0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Gerade Verbindung 72"/>
          <p:cNvCxnSpPr/>
          <p:nvPr/>
        </p:nvCxnSpPr>
        <p:spPr bwMode="auto">
          <a:xfrm>
            <a:off x="4932040" y="4725144"/>
            <a:ext cx="0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Gerade Verbindung 74"/>
          <p:cNvCxnSpPr/>
          <p:nvPr/>
        </p:nvCxnSpPr>
        <p:spPr bwMode="auto">
          <a:xfrm flipH="1">
            <a:off x="4932040" y="4725144"/>
            <a:ext cx="576064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Gerade Verbindung 75"/>
          <p:cNvCxnSpPr/>
          <p:nvPr/>
        </p:nvCxnSpPr>
        <p:spPr bwMode="auto">
          <a:xfrm flipH="1">
            <a:off x="5508104" y="4149080"/>
            <a:ext cx="576064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Gerade Verbindung 76"/>
          <p:cNvCxnSpPr/>
          <p:nvPr/>
        </p:nvCxnSpPr>
        <p:spPr bwMode="auto">
          <a:xfrm flipH="1">
            <a:off x="6084168" y="3573016"/>
            <a:ext cx="576064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Gerade Verbindung 77"/>
          <p:cNvCxnSpPr/>
          <p:nvPr/>
        </p:nvCxnSpPr>
        <p:spPr bwMode="auto">
          <a:xfrm flipH="1">
            <a:off x="3779912" y="4725144"/>
            <a:ext cx="576064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Gerade Verbindung 78"/>
          <p:cNvCxnSpPr/>
          <p:nvPr/>
        </p:nvCxnSpPr>
        <p:spPr bwMode="auto">
          <a:xfrm>
            <a:off x="3779912" y="4725144"/>
            <a:ext cx="0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Gerade Verbindung 79"/>
          <p:cNvCxnSpPr/>
          <p:nvPr/>
        </p:nvCxnSpPr>
        <p:spPr bwMode="auto">
          <a:xfrm>
            <a:off x="3779912" y="4149080"/>
            <a:ext cx="0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Gerade Verbindung 80"/>
          <p:cNvCxnSpPr/>
          <p:nvPr/>
        </p:nvCxnSpPr>
        <p:spPr bwMode="auto">
          <a:xfrm flipH="1">
            <a:off x="3203848" y="4149080"/>
            <a:ext cx="576064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Gerade Verbindung 83"/>
          <p:cNvCxnSpPr/>
          <p:nvPr/>
        </p:nvCxnSpPr>
        <p:spPr bwMode="auto">
          <a:xfrm flipH="1">
            <a:off x="2627784" y="4725144"/>
            <a:ext cx="576064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Gerade Verbindung 84"/>
          <p:cNvCxnSpPr/>
          <p:nvPr/>
        </p:nvCxnSpPr>
        <p:spPr bwMode="auto">
          <a:xfrm flipH="1">
            <a:off x="2051720" y="5301208"/>
            <a:ext cx="576064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Gerade Verbindung 85"/>
          <p:cNvCxnSpPr/>
          <p:nvPr/>
        </p:nvCxnSpPr>
        <p:spPr bwMode="auto">
          <a:xfrm rot="5400000">
            <a:off x="4067944" y="3861048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87" name="Gerade Verbindung 86"/>
          <p:cNvCxnSpPr/>
          <p:nvPr/>
        </p:nvCxnSpPr>
        <p:spPr bwMode="auto">
          <a:xfrm rot="5400000">
            <a:off x="4067944" y="328498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88" name="Gerade Verbindung 87"/>
          <p:cNvCxnSpPr/>
          <p:nvPr/>
        </p:nvCxnSpPr>
        <p:spPr bwMode="auto">
          <a:xfrm rot="5400000">
            <a:off x="4067944" y="2708920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89" name="Gerade Verbindung 88"/>
          <p:cNvCxnSpPr/>
          <p:nvPr/>
        </p:nvCxnSpPr>
        <p:spPr bwMode="auto">
          <a:xfrm rot="5400000">
            <a:off x="4067944" y="5013176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90" name="Gerade Verbindung 89"/>
          <p:cNvCxnSpPr/>
          <p:nvPr/>
        </p:nvCxnSpPr>
        <p:spPr bwMode="auto">
          <a:xfrm rot="5400000">
            <a:off x="4067944" y="5589240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91" name="Gerade Verbindung 90"/>
          <p:cNvCxnSpPr/>
          <p:nvPr/>
        </p:nvCxnSpPr>
        <p:spPr bwMode="auto">
          <a:xfrm rot="5400000">
            <a:off x="4067944" y="6165304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15" name="Gerade Verbindung 14"/>
          <p:cNvCxnSpPr/>
          <p:nvPr/>
        </p:nvCxnSpPr>
        <p:spPr bwMode="auto">
          <a:xfrm>
            <a:off x="2051720" y="3573016"/>
            <a:ext cx="46085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Gerade Verbindung 93"/>
          <p:cNvCxnSpPr/>
          <p:nvPr/>
        </p:nvCxnSpPr>
        <p:spPr bwMode="auto">
          <a:xfrm>
            <a:off x="2051720" y="5877272"/>
            <a:ext cx="46085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6" name="Textfeld 95"/>
          <p:cNvSpPr txBox="1"/>
          <p:nvPr/>
        </p:nvSpPr>
        <p:spPr>
          <a:xfrm>
            <a:off x="6194263" y="4725144"/>
            <a:ext cx="356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IIn</a:t>
            </a:r>
            <a:endParaRPr lang="de-DE" dirty="0"/>
          </a:p>
        </p:txBody>
      </p:sp>
      <p:sp>
        <p:nvSpPr>
          <p:cNvPr id="97" name="Textfeld 96"/>
          <p:cNvSpPr txBox="1"/>
          <p:nvPr/>
        </p:nvSpPr>
        <p:spPr>
          <a:xfrm>
            <a:off x="3935825" y="2708920"/>
            <a:ext cx="476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IOut</a:t>
            </a:r>
            <a:endParaRPr lang="de-DE" dirty="0"/>
          </a:p>
        </p:txBody>
      </p:sp>
      <p:sp>
        <p:nvSpPr>
          <p:cNvPr id="41" name="Textfeld 40"/>
          <p:cNvSpPr txBox="1"/>
          <p:nvPr/>
        </p:nvSpPr>
        <p:spPr>
          <a:xfrm>
            <a:off x="3419872" y="4725144"/>
            <a:ext cx="4058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-2u</a:t>
            </a:r>
            <a:endParaRPr lang="de-DE" dirty="0"/>
          </a:p>
        </p:txBody>
      </p:sp>
      <p:sp>
        <p:nvSpPr>
          <p:cNvPr id="42" name="Textfeld 41"/>
          <p:cNvSpPr txBox="1"/>
          <p:nvPr/>
        </p:nvSpPr>
        <p:spPr>
          <a:xfrm>
            <a:off x="2915816" y="4725144"/>
            <a:ext cx="4058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-4u</a:t>
            </a:r>
            <a:endParaRPr lang="de-DE" dirty="0"/>
          </a:p>
        </p:txBody>
      </p:sp>
      <p:sp>
        <p:nvSpPr>
          <p:cNvPr id="43" name="Textfeld 42"/>
          <p:cNvSpPr txBox="1"/>
          <p:nvPr/>
        </p:nvSpPr>
        <p:spPr>
          <a:xfrm>
            <a:off x="1835696" y="4725144"/>
            <a:ext cx="4058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-8u</a:t>
            </a:r>
            <a:endParaRPr lang="de-DE" dirty="0"/>
          </a:p>
        </p:txBody>
      </p:sp>
      <p:sp>
        <p:nvSpPr>
          <p:cNvPr id="44" name="Textfeld 43"/>
          <p:cNvSpPr txBox="1"/>
          <p:nvPr/>
        </p:nvSpPr>
        <p:spPr>
          <a:xfrm>
            <a:off x="6469856" y="4725144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8u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228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91926D9-549D-40DF-BF15-1B4EBD712179}" type="slidenum">
              <a:rPr lang="de-DE" altLang="de-DE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54</a:t>
            </a:fld>
            <a:endParaRPr lang="de-DE" altLang="de-DE" sz="1400" smtClean="0"/>
          </a:p>
        </p:txBody>
      </p:sp>
      <p:sp>
        <p:nvSpPr>
          <p:cNvPr id="3075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2000" dirty="0" smtClean="0">
                <a:ea typeface="SimSun" pitchFamily="2" charset="-122"/>
              </a:rPr>
              <a:t>Layout</a:t>
            </a:r>
            <a:endParaRPr lang="de-DE" altLang="de-DE" sz="2000" dirty="0" smtClean="0"/>
          </a:p>
        </p:txBody>
      </p:sp>
      <p:sp>
        <p:nvSpPr>
          <p:cNvPr id="4" name="Rectangle 43"/>
          <p:cNvSpPr txBox="1">
            <a:spLocks noChangeArrowheads="1"/>
          </p:cNvSpPr>
          <p:nvPr/>
        </p:nvSpPr>
        <p:spPr bwMode="auto">
          <a:xfrm>
            <a:off x="457200" y="692151"/>
            <a:ext cx="8229600" cy="1593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de-DE" sz="1400" kern="0" dirty="0" smtClean="0"/>
              <a:t>The NMOS current source has a complicated structure</a:t>
            </a:r>
          </a:p>
          <a:p>
            <a:pPr eaLnBrk="1" hangingPunct="1">
              <a:defRPr/>
            </a:pPr>
            <a:r>
              <a:rPr lang="en-US" altLang="de-DE" sz="1400" kern="0" dirty="0" smtClean="0"/>
              <a:t>It is based on enclosed NMOS and a PMOS that should compensate for voltage drops (the simple version with only NMOS behaved worse on DCD1)</a:t>
            </a:r>
          </a:p>
          <a:p>
            <a:pPr eaLnBrk="1" hangingPunct="1">
              <a:defRPr/>
            </a:pPr>
            <a:r>
              <a:rPr lang="en-US" altLang="de-DE" sz="1400" kern="0" dirty="0" smtClean="0"/>
              <a:t>The layout is dense</a:t>
            </a:r>
            <a:endParaRPr lang="en-US" altLang="de-DE" sz="1400" kern="0" dirty="0"/>
          </a:p>
          <a:p>
            <a:pPr eaLnBrk="1" hangingPunct="1">
              <a:defRPr/>
            </a:pPr>
            <a:endParaRPr lang="en-US" altLang="de-DE" sz="1400" kern="0" dirty="0" smtClean="0"/>
          </a:p>
          <a:p>
            <a:pPr eaLnBrk="1" hangingPunct="1">
              <a:defRPr/>
            </a:pPr>
            <a:endParaRPr lang="en-US" altLang="de-DE" sz="1400" kern="0" dirty="0" smtClean="0"/>
          </a:p>
          <a:p>
            <a:pPr eaLnBrk="1" hangingPunct="1">
              <a:defRPr/>
            </a:pPr>
            <a:endParaRPr lang="en-US" altLang="de-DE" sz="1400" kern="0" dirty="0" smtClean="0"/>
          </a:p>
        </p:txBody>
      </p:sp>
      <p:pic>
        <p:nvPicPr>
          <p:cNvPr id="28674" name="Picture 2" descr="C:\Users\ivan\Desktop\ADC\ADC\LayDCD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76015"/>
            <a:ext cx="4943302" cy="384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 bwMode="auto">
          <a:xfrm>
            <a:off x="3131840" y="3612119"/>
            <a:ext cx="1224136" cy="1152128"/>
          </a:xfrm>
          <a:prstGeom prst="rect">
            <a:avLst/>
          </a:prstGeom>
          <a:noFill/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5" name="Gerade Verbindung mit Pfeil 4"/>
          <p:cNvCxnSpPr/>
          <p:nvPr/>
        </p:nvCxnSpPr>
        <p:spPr bwMode="auto">
          <a:xfrm flipH="1">
            <a:off x="4355976" y="3612119"/>
            <a:ext cx="129614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feld 6"/>
          <p:cNvSpPr txBox="1"/>
          <p:nvPr/>
        </p:nvSpPr>
        <p:spPr>
          <a:xfrm>
            <a:off x="5580112" y="3396095"/>
            <a:ext cx="9845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Original </a:t>
            </a:r>
            <a:r>
              <a:rPr lang="de-DE" dirty="0" err="1" smtClean="0"/>
              <a:t>cell</a:t>
            </a:r>
            <a:endParaRPr lang="de-DE" dirty="0"/>
          </a:p>
        </p:txBody>
      </p:sp>
      <p:sp>
        <p:nvSpPr>
          <p:cNvPr id="11" name="Rechteck 10"/>
          <p:cNvSpPr/>
          <p:nvPr/>
        </p:nvSpPr>
        <p:spPr bwMode="auto">
          <a:xfrm>
            <a:off x="2123728" y="3612119"/>
            <a:ext cx="1008112" cy="1152128"/>
          </a:xfrm>
          <a:prstGeom prst="rect">
            <a:avLst/>
          </a:prstGeom>
          <a:noFill/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259696" y="2387983"/>
            <a:ext cx="7126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TooLow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1170793" y="2387983"/>
            <a:ext cx="7462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TooHigh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544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AAE0665-30D4-4049-909A-4CB5518E8C65}" type="slidenum">
              <a:rPr lang="de-DE" altLang="de-DE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55</a:t>
            </a:fld>
            <a:endParaRPr lang="de-DE" altLang="de-DE" sz="1400" smtClean="0"/>
          </a:p>
        </p:txBody>
      </p:sp>
      <p:sp>
        <p:nvSpPr>
          <p:cNvPr id="4099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2000" dirty="0">
                <a:ea typeface="SimSun" pitchFamily="2" charset="-122"/>
              </a:rPr>
              <a:t>Layout</a:t>
            </a:r>
            <a:endParaRPr lang="de-DE" altLang="de-DE" sz="2000" dirty="0" smtClean="0"/>
          </a:p>
        </p:txBody>
      </p:sp>
      <p:sp>
        <p:nvSpPr>
          <p:cNvPr id="4" name="Rectangle 43"/>
          <p:cNvSpPr txBox="1">
            <a:spLocks noChangeArrowheads="1"/>
          </p:cNvSpPr>
          <p:nvPr/>
        </p:nvSpPr>
        <p:spPr bwMode="auto">
          <a:xfrm>
            <a:off x="457200" y="692150"/>
            <a:ext cx="82296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de-DE" sz="1400" kern="0" dirty="0" smtClean="0"/>
              <a:t>…</a:t>
            </a:r>
          </a:p>
          <a:p>
            <a:pPr eaLnBrk="1" hangingPunct="1">
              <a:defRPr/>
            </a:pPr>
            <a:endParaRPr lang="en-US" altLang="de-DE" sz="1400" kern="0" dirty="0" smtClean="0"/>
          </a:p>
          <a:p>
            <a:pPr eaLnBrk="1" hangingPunct="1">
              <a:defRPr/>
            </a:pPr>
            <a:endParaRPr lang="en-US" altLang="de-DE" sz="1400" kern="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81200"/>
            <a:ext cx="2768892" cy="3306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38200"/>
            <a:ext cx="2819400" cy="5661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Gerade Verbindung mit Pfeil 2"/>
          <p:cNvCxnSpPr/>
          <p:nvPr/>
        </p:nvCxnSpPr>
        <p:spPr bwMode="auto">
          <a:xfrm flipV="1">
            <a:off x="3962400" y="2133600"/>
            <a:ext cx="0" cy="2971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feld 5"/>
          <p:cNvSpPr txBox="1"/>
          <p:nvPr/>
        </p:nvSpPr>
        <p:spPr>
          <a:xfrm>
            <a:off x="3962400" y="3657600"/>
            <a:ext cx="4281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11u</a:t>
            </a:r>
            <a:endParaRPr lang="de-DE" dirty="0"/>
          </a:p>
        </p:txBody>
      </p:sp>
      <p:cxnSp>
        <p:nvCxnSpPr>
          <p:cNvPr id="12" name="Gerade Verbindung mit Pfeil 11"/>
          <p:cNvCxnSpPr/>
          <p:nvPr/>
        </p:nvCxnSpPr>
        <p:spPr bwMode="auto">
          <a:xfrm flipV="1">
            <a:off x="7239000" y="914400"/>
            <a:ext cx="0" cy="54102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feld 13"/>
          <p:cNvSpPr txBox="1"/>
          <p:nvPr/>
        </p:nvSpPr>
        <p:spPr>
          <a:xfrm>
            <a:off x="7309493" y="3657600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18u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2471409" y="1600200"/>
            <a:ext cx="4235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Old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7738737" y="1676400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New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340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5410200" y="6477000"/>
            <a:ext cx="35052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0CD98D0-8D71-4C9B-8AAD-3F2BCA99268C}" type="slidenum">
              <a:rPr lang="de-DE" altLang="de-DE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56</a:t>
            </a:fld>
            <a:endParaRPr lang="de-DE" altLang="de-DE" sz="1400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 smtClean="0"/>
              <a:t>Layout</a:t>
            </a:r>
          </a:p>
        </p:txBody>
      </p:sp>
      <p:sp>
        <p:nvSpPr>
          <p:cNvPr id="57" name="Rectangle 3"/>
          <p:cNvSpPr txBox="1">
            <a:spLocks noChangeArrowheads="1"/>
          </p:cNvSpPr>
          <p:nvPr/>
        </p:nvSpPr>
        <p:spPr bwMode="auto">
          <a:xfrm>
            <a:off x="457200" y="8366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endParaRPr lang="en-US" altLang="zh-CN" sz="1400" kern="0" dirty="0">
              <a:latin typeface="+mn-lt"/>
              <a:ea typeface="SimSun" pitchFamily="2" charset="-122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endParaRPr lang="en-US" altLang="zh-CN" sz="1400" kern="0" dirty="0">
              <a:latin typeface="+mn-lt"/>
              <a:ea typeface="SimSun" pitchFamily="2" charset="-122"/>
            </a:endParaRPr>
          </a:p>
        </p:txBody>
      </p:sp>
      <p:pic>
        <p:nvPicPr>
          <p:cNvPr id="615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92150"/>
            <a:ext cx="4537075" cy="424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feld 8"/>
          <p:cNvSpPr txBox="1">
            <a:spLocks noChangeArrowheads="1"/>
          </p:cNvSpPr>
          <p:nvPr/>
        </p:nvSpPr>
        <p:spPr bwMode="auto">
          <a:xfrm>
            <a:off x="3271838" y="2574925"/>
            <a:ext cx="508000" cy="2778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ADC</a:t>
            </a:r>
          </a:p>
        </p:txBody>
      </p:sp>
      <p:sp>
        <p:nvSpPr>
          <p:cNvPr id="6152" name="Textfeld 9"/>
          <p:cNvSpPr txBox="1">
            <a:spLocks noChangeArrowheads="1"/>
          </p:cNvSpPr>
          <p:nvPr/>
        </p:nvSpPr>
        <p:spPr bwMode="auto">
          <a:xfrm>
            <a:off x="936625" y="2503488"/>
            <a:ext cx="425450" cy="2762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/>
              <a:t>TIA</a:t>
            </a:r>
          </a:p>
        </p:txBody>
      </p:sp>
      <p:cxnSp>
        <p:nvCxnSpPr>
          <p:cNvPr id="6153" name="Gerade Verbindung mit Pfeil 8"/>
          <p:cNvCxnSpPr>
            <a:cxnSpLocks noChangeShapeType="1"/>
          </p:cNvCxnSpPr>
          <p:nvPr/>
        </p:nvCxnSpPr>
        <p:spPr bwMode="auto">
          <a:xfrm>
            <a:off x="539750" y="5229225"/>
            <a:ext cx="45370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feld 9"/>
          <p:cNvSpPr txBox="1"/>
          <p:nvPr/>
        </p:nvSpPr>
        <p:spPr>
          <a:xfrm>
            <a:off x="2338388" y="4941888"/>
            <a:ext cx="69850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/>
              <a:t>200 </a:t>
            </a:r>
            <a:r>
              <a:rPr lang="en-US" altLang="zh-CN" kern="0" dirty="0">
                <a:ea typeface="SimSun" pitchFamily="2" charset="-122"/>
              </a:rPr>
              <a:t>µ</a:t>
            </a:r>
            <a:r>
              <a:rPr lang="de-DE" dirty="0"/>
              <a:t>m</a:t>
            </a:r>
          </a:p>
        </p:txBody>
      </p:sp>
      <p:sp>
        <p:nvSpPr>
          <p:cNvPr id="4" name="Ellipse 3"/>
          <p:cNvSpPr/>
          <p:nvPr/>
        </p:nvSpPr>
        <p:spPr bwMode="auto">
          <a:xfrm>
            <a:off x="2286000" y="1219200"/>
            <a:ext cx="3048000" cy="762000"/>
          </a:xfrm>
          <a:prstGeom prst="ellipse">
            <a:avLst/>
          </a:prstGeom>
          <a:noFill/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9666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47925"/>
            <a:ext cx="34671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dirty="0" smtClean="0"/>
              <a:t>Missing codes</a:t>
            </a:r>
            <a:endParaRPr lang="en-US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1517650"/>
          </a:xfrm>
        </p:spPr>
        <p:txBody>
          <a:bodyPr/>
          <a:lstStyle/>
          <a:p>
            <a:pPr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 smtClean="0"/>
              <a:t>The problem </a:t>
            </a:r>
            <a:r>
              <a:rPr lang="en-US" sz="1600" dirty="0"/>
              <a:t>can be solved by changing of layout, which can be done within one-two weeks. </a:t>
            </a:r>
            <a:endParaRPr lang="en-US" sz="1600" dirty="0" smtClean="0"/>
          </a:p>
          <a:p>
            <a:pPr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 smtClean="0"/>
              <a:t>Question: Is the </a:t>
            </a:r>
            <a:r>
              <a:rPr lang="en-US" sz="1600" dirty="0"/>
              <a:t>long code problem </a:t>
            </a:r>
            <a:r>
              <a:rPr lang="en-US" sz="1600" dirty="0" smtClean="0"/>
              <a:t>worth </a:t>
            </a:r>
            <a:r>
              <a:rPr lang="en-US" sz="1600" dirty="0"/>
              <a:t>of this effort</a:t>
            </a:r>
            <a:endParaRPr lang="en-US" sz="1600" dirty="0" smtClean="0"/>
          </a:p>
          <a:p>
            <a:pPr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 smtClean="0"/>
              <a:t>It reduces dynamic range by ¾ </a:t>
            </a:r>
          </a:p>
          <a:p>
            <a:pPr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 smtClean="0"/>
              <a:t>Dynamic range is still 20u which should be ok</a:t>
            </a:r>
            <a:endParaRPr lang="en-US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57</a:t>
            </a:fld>
            <a:endParaRPr lang="de-DE" altLang="de-DE"/>
          </a:p>
        </p:txBody>
      </p:sp>
      <p:cxnSp>
        <p:nvCxnSpPr>
          <p:cNvPr id="19" name="Gerade Verbindung mit Pfeil 18"/>
          <p:cNvCxnSpPr>
            <a:stCxn id="20" idx="0"/>
          </p:cNvCxnSpPr>
          <p:nvPr/>
        </p:nvCxnSpPr>
        <p:spPr bwMode="auto">
          <a:xfrm flipV="1">
            <a:off x="2514600" y="3286125"/>
            <a:ext cx="527630" cy="94974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feld 7"/>
          <p:cNvSpPr txBox="1"/>
          <p:nvPr/>
        </p:nvSpPr>
        <p:spPr>
          <a:xfrm>
            <a:off x="1686508" y="4235865"/>
            <a:ext cx="1656183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defTabSz="449263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r>
              <a:rPr lang="de-DE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de-DE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missing</a:t>
            </a:r>
            <a:r>
              <a:rPr lang="de-DE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</a:t>
            </a:r>
            <a:r>
              <a:rPr lang="de-DE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Gerade Verbindung 4"/>
          <p:cNvCxnSpPr/>
          <p:nvPr/>
        </p:nvCxnSpPr>
        <p:spPr bwMode="auto">
          <a:xfrm>
            <a:off x="2895600" y="3200400"/>
            <a:ext cx="0" cy="3200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Gerade Verbindung 9"/>
          <p:cNvCxnSpPr/>
          <p:nvPr/>
        </p:nvCxnSpPr>
        <p:spPr bwMode="auto">
          <a:xfrm>
            <a:off x="838200" y="3200400"/>
            <a:ext cx="0" cy="3200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Gerade Verbindung mit Pfeil 6"/>
          <p:cNvCxnSpPr/>
          <p:nvPr/>
        </p:nvCxnSpPr>
        <p:spPr bwMode="auto">
          <a:xfrm>
            <a:off x="914400" y="5943600"/>
            <a:ext cx="19050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feld 7"/>
          <p:cNvSpPr txBox="1"/>
          <p:nvPr/>
        </p:nvSpPr>
        <p:spPr>
          <a:xfrm>
            <a:off x="1752600" y="5638800"/>
            <a:ext cx="5421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20uA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995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 smtClean="0"/>
              <a:t>DCD </a:t>
            </a:r>
            <a:r>
              <a:rPr lang="en-US" sz="2000" dirty="0" smtClean="0"/>
              <a:t>submission plan</a:t>
            </a:r>
            <a:endParaRPr lang="de-DE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3194050"/>
          </a:xfrm>
        </p:spPr>
        <p:txBody>
          <a:bodyPr/>
          <a:lstStyle/>
          <a:p>
            <a:r>
              <a:rPr lang="en-US" sz="1600" dirty="0" smtClean="0"/>
              <a:t>UMC run on 18. May</a:t>
            </a:r>
          </a:p>
          <a:p>
            <a:r>
              <a:rPr lang="en-US" sz="1600" dirty="0" smtClean="0"/>
              <a:t>Changes in design (present status):</a:t>
            </a:r>
          </a:p>
          <a:p>
            <a:r>
              <a:rPr lang="en-US" sz="1600" dirty="0" smtClean="0"/>
              <a:t>Resize of several transistors in ADC to fix the problem of missing codes</a:t>
            </a:r>
          </a:p>
          <a:p>
            <a:r>
              <a:rPr lang="en-US" sz="1600" dirty="0" smtClean="0"/>
              <a:t>Change sampling of TDI for global and pixel register to positive edge</a:t>
            </a:r>
          </a:p>
          <a:p>
            <a:r>
              <a:rPr lang="en-US" sz="1600" dirty="0" smtClean="0"/>
              <a:t>Add fast parallel sampling mode for easier needle card tests</a:t>
            </a:r>
          </a:p>
          <a:p>
            <a:r>
              <a:rPr lang="en-US" sz="1600" dirty="0" smtClean="0"/>
              <a:t>Improve test DAC resolution</a:t>
            </a:r>
          </a:p>
          <a:p>
            <a:r>
              <a:rPr lang="en-US" sz="1600" dirty="0"/>
              <a:t>P</a:t>
            </a:r>
            <a:r>
              <a:rPr lang="en-US" sz="1600" dirty="0" smtClean="0"/>
              <a:t>rogrammable LVDS output current</a:t>
            </a:r>
          </a:p>
          <a:p>
            <a:r>
              <a:rPr lang="en-US" sz="1600" dirty="0" smtClean="0"/>
              <a:t>Add transmission switch to monitor</a:t>
            </a:r>
          </a:p>
          <a:p>
            <a:r>
              <a:rPr lang="en-US" sz="1600" dirty="0" smtClean="0"/>
              <a:t>Check the voltage drop on power rail – connect gate of the </a:t>
            </a:r>
            <a:r>
              <a:rPr lang="en-US" sz="1600" dirty="0" err="1" smtClean="0"/>
              <a:t>SubIn</a:t>
            </a:r>
            <a:r>
              <a:rPr lang="en-US" sz="1600" dirty="0" smtClean="0"/>
              <a:t> source only in one point</a:t>
            </a:r>
          </a:p>
          <a:p>
            <a:r>
              <a:rPr lang="en-US" sz="1600" dirty="0" smtClean="0"/>
              <a:t>Try to connect DAC Dump and SF VDDA to </a:t>
            </a:r>
            <a:r>
              <a:rPr lang="en-US" sz="1600" dirty="0" err="1" smtClean="0"/>
              <a:t>RefIn</a:t>
            </a:r>
            <a:endParaRPr lang="en-US" sz="1600" dirty="0" smtClean="0"/>
          </a:p>
          <a:p>
            <a:r>
              <a:rPr lang="en-US" sz="1600" dirty="0" smtClean="0"/>
              <a:t>Separated bias </a:t>
            </a:r>
            <a:r>
              <a:rPr lang="en-US" sz="1600" dirty="0" err="1" smtClean="0"/>
              <a:t>dacs</a:t>
            </a:r>
            <a:r>
              <a:rPr lang="en-US" sz="1600" dirty="0" smtClean="0"/>
              <a:t> for up and down bias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58</a:t>
            </a:fld>
            <a:endParaRPr lang="de-DE" altLang="de-DE"/>
          </a:p>
        </p:txBody>
      </p:sp>
      <p:grpSp>
        <p:nvGrpSpPr>
          <p:cNvPr id="5" name="Gruppieren 4"/>
          <p:cNvGrpSpPr/>
          <p:nvPr/>
        </p:nvGrpSpPr>
        <p:grpSpPr>
          <a:xfrm flipH="1">
            <a:off x="3200400" y="4953000"/>
            <a:ext cx="432048" cy="720080"/>
            <a:chOff x="5508104" y="2996952"/>
            <a:chExt cx="432048" cy="720080"/>
          </a:xfrm>
        </p:grpSpPr>
        <p:grpSp>
          <p:nvGrpSpPr>
            <p:cNvPr id="6" name="Gruppieren 5"/>
            <p:cNvGrpSpPr/>
            <p:nvPr/>
          </p:nvGrpSpPr>
          <p:grpSpPr>
            <a:xfrm>
              <a:off x="5508104" y="2996952"/>
              <a:ext cx="432048" cy="720080"/>
              <a:chOff x="5508104" y="1844824"/>
              <a:chExt cx="432048" cy="720080"/>
            </a:xfrm>
          </p:grpSpPr>
          <p:cxnSp>
            <p:nvCxnSpPr>
              <p:cNvPr id="8" name="Gerade Verbindung 7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" name="Gerade Verbindung 8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" name="Gerade Verbindung 9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" name="Gerade Verbindung 10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" name="Gerade Verbindung 11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" name="Gerade Verbindung 12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" name="Gerade Verbindung 13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7" name="Ellipse 6"/>
            <p:cNvSpPr/>
            <p:nvPr/>
          </p:nvSpPr>
          <p:spPr bwMode="auto">
            <a:xfrm>
              <a:off x="5580112" y="3284984"/>
              <a:ext cx="144016" cy="14401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15" name="Gruppieren 14"/>
          <p:cNvGrpSpPr/>
          <p:nvPr/>
        </p:nvGrpSpPr>
        <p:grpSpPr>
          <a:xfrm>
            <a:off x="2209800" y="4953000"/>
            <a:ext cx="432048" cy="720080"/>
            <a:chOff x="5508104" y="1844824"/>
            <a:chExt cx="432048" cy="720080"/>
          </a:xfrm>
        </p:grpSpPr>
        <p:cxnSp>
          <p:nvCxnSpPr>
            <p:cNvPr id="16" name="Gerade Verbindung 15"/>
            <p:cNvCxnSpPr/>
            <p:nvPr/>
          </p:nvCxnSpPr>
          <p:spPr bwMode="auto">
            <a:xfrm>
              <a:off x="5940152" y="1844824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Gerade Verbindung 16"/>
            <p:cNvCxnSpPr/>
            <p:nvPr/>
          </p:nvCxnSpPr>
          <p:spPr bwMode="auto">
            <a:xfrm flipH="1">
              <a:off x="5796136" y="2060848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Gerade Verbindung 17"/>
            <p:cNvCxnSpPr/>
            <p:nvPr/>
          </p:nvCxnSpPr>
          <p:spPr bwMode="auto">
            <a:xfrm flipH="1">
              <a:off x="5796136" y="2348880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Gerade Verbindung 18"/>
            <p:cNvCxnSpPr/>
            <p:nvPr/>
          </p:nvCxnSpPr>
          <p:spPr bwMode="auto">
            <a:xfrm>
              <a:off x="5796136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Gerade Verbindung 19"/>
            <p:cNvCxnSpPr/>
            <p:nvPr/>
          </p:nvCxnSpPr>
          <p:spPr bwMode="auto">
            <a:xfrm>
              <a:off x="5724128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Gerade Verbindung 20"/>
            <p:cNvCxnSpPr/>
            <p:nvPr/>
          </p:nvCxnSpPr>
          <p:spPr bwMode="auto">
            <a:xfrm>
              <a:off x="5940152" y="2348880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Gerade Verbindung 21"/>
            <p:cNvCxnSpPr/>
            <p:nvPr/>
          </p:nvCxnSpPr>
          <p:spPr bwMode="auto">
            <a:xfrm>
              <a:off x="5508104" y="2204864"/>
              <a:ext cx="2160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3" name="Gruppieren 22"/>
          <p:cNvGrpSpPr/>
          <p:nvPr/>
        </p:nvGrpSpPr>
        <p:grpSpPr>
          <a:xfrm flipH="1">
            <a:off x="3200400" y="4267200"/>
            <a:ext cx="432048" cy="720080"/>
            <a:chOff x="5508104" y="2996952"/>
            <a:chExt cx="432048" cy="720080"/>
          </a:xfrm>
        </p:grpSpPr>
        <p:grpSp>
          <p:nvGrpSpPr>
            <p:cNvPr id="24" name="Gruppieren 23"/>
            <p:cNvGrpSpPr/>
            <p:nvPr/>
          </p:nvGrpSpPr>
          <p:grpSpPr>
            <a:xfrm>
              <a:off x="5508104" y="2996952"/>
              <a:ext cx="432048" cy="720080"/>
              <a:chOff x="5508104" y="1844824"/>
              <a:chExt cx="432048" cy="720080"/>
            </a:xfrm>
          </p:grpSpPr>
          <p:cxnSp>
            <p:nvCxnSpPr>
              <p:cNvPr id="26" name="Gerade Verbindung 25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Gerade Verbindung 26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" name="Gerade Verbindung 27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" name="Gerade Verbindung 28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" name="Gerade Verbindung 29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" name="Gerade Verbindung 30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" name="Gerade Verbindung 31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5" name="Ellipse 24"/>
            <p:cNvSpPr/>
            <p:nvPr/>
          </p:nvSpPr>
          <p:spPr bwMode="auto">
            <a:xfrm>
              <a:off x="5580112" y="3284984"/>
              <a:ext cx="144016" cy="14401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cxnSp>
        <p:nvCxnSpPr>
          <p:cNvPr id="2048" name="Gerade Verbindung 2047"/>
          <p:cNvCxnSpPr/>
          <p:nvPr/>
        </p:nvCxnSpPr>
        <p:spPr bwMode="auto">
          <a:xfrm flipH="1">
            <a:off x="2895600" y="4267200"/>
            <a:ext cx="838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49" name="Textfeld 2048"/>
          <p:cNvSpPr txBox="1"/>
          <p:nvPr/>
        </p:nvSpPr>
        <p:spPr>
          <a:xfrm>
            <a:off x="4248846" y="5666601"/>
            <a:ext cx="551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RefIn</a:t>
            </a:r>
            <a:endParaRPr lang="de-DE" dirty="0"/>
          </a:p>
        </p:txBody>
      </p:sp>
      <p:cxnSp>
        <p:nvCxnSpPr>
          <p:cNvPr id="2052" name="Gerade Verbindung 2051"/>
          <p:cNvCxnSpPr/>
          <p:nvPr/>
        </p:nvCxnSpPr>
        <p:spPr bwMode="auto">
          <a:xfrm flipH="1">
            <a:off x="2590800" y="4953000"/>
            <a:ext cx="609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4" name="Gerade Verbindung 2053"/>
          <p:cNvCxnSpPr/>
          <p:nvPr/>
        </p:nvCxnSpPr>
        <p:spPr bwMode="auto">
          <a:xfrm>
            <a:off x="3124200" y="5715000"/>
            <a:ext cx="1676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" name="Gruppieren 39"/>
          <p:cNvGrpSpPr/>
          <p:nvPr/>
        </p:nvGrpSpPr>
        <p:grpSpPr>
          <a:xfrm>
            <a:off x="2209800" y="5638800"/>
            <a:ext cx="432048" cy="720080"/>
            <a:chOff x="5508104" y="1844824"/>
            <a:chExt cx="432048" cy="720080"/>
          </a:xfrm>
        </p:grpSpPr>
        <p:cxnSp>
          <p:nvCxnSpPr>
            <p:cNvPr id="41" name="Gerade Verbindung 40"/>
            <p:cNvCxnSpPr/>
            <p:nvPr/>
          </p:nvCxnSpPr>
          <p:spPr bwMode="auto">
            <a:xfrm>
              <a:off x="5940152" y="1844824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Gerade Verbindung 41"/>
            <p:cNvCxnSpPr/>
            <p:nvPr/>
          </p:nvCxnSpPr>
          <p:spPr bwMode="auto">
            <a:xfrm flipH="1">
              <a:off x="5796136" y="2060848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Gerade Verbindung 42"/>
            <p:cNvCxnSpPr/>
            <p:nvPr/>
          </p:nvCxnSpPr>
          <p:spPr bwMode="auto">
            <a:xfrm flipH="1">
              <a:off x="5796136" y="2348880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Gerade Verbindung 43"/>
            <p:cNvCxnSpPr/>
            <p:nvPr/>
          </p:nvCxnSpPr>
          <p:spPr bwMode="auto">
            <a:xfrm>
              <a:off x="5796136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Gerade Verbindung 44"/>
            <p:cNvCxnSpPr/>
            <p:nvPr/>
          </p:nvCxnSpPr>
          <p:spPr bwMode="auto">
            <a:xfrm>
              <a:off x="5724128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Gerade Verbindung 45"/>
            <p:cNvCxnSpPr/>
            <p:nvPr/>
          </p:nvCxnSpPr>
          <p:spPr bwMode="auto">
            <a:xfrm>
              <a:off x="5940152" y="2348880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Gerade Verbindung 46"/>
            <p:cNvCxnSpPr/>
            <p:nvPr/>
          </p:nvCxnSpPr>
          <p:spPr bwMode="auto">
            <a:xfrm>
              <a:off x="5508104" y="2204864"/>
              <a:ext cx="2160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48" name="Gerade Verbindung 47"/>
          <p:cNvCxnSpPr/>
          <p:nvPr/>
        </p:nvCxnSpPr>
        <p:spPr bwMode="auto">
          <a:xfrm>
            <a:off x="2286000" y="6400800"/>
            <a:ext cx="1676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55" name="Textfeld 2054"/>
          <p:cNvSpPr txBox="1"/>
          <p:nvPr/>
        </p:nvSpPr>
        <p:spPr>
          <a:xfrm>
            <a:off x="3429000" y="4343400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Source</a:t>
            </a:r>
            <a:endParaRPr lang="de-DE" dirty="0"/>
          </a:p>
        </p:txBody>
      </p:sp>
      <p:sp>
        <p:nvSpPr>
          <p:cNvPr id="50" name="Textfeld 49"/>
          <p:cNvSpPr txBox="1"/>
          <p:nvPr/>
        </p:nvSpPr>
        <p:spPr>
          <a:xfrm>
            <a:off x="1752600" y="6019800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Source</a:t>
            </a:r>
            <a:endParaRPr lang="de-DE" dirty="0"/>
          </a:p>
        </p:txBody>
      </p:sp>
      <p:sp>
        <p:nvSpPr>
          <p:cNvPr id="2056" name="Textfeld 2055"/>
          <p:cNvSpPr txBox="1"/>
          <p:nvPr/>
        </p:nvSpPr>
        <p:spPr>
          <a:xfrm>
            <a:off x="2476944" y="5867400"/>
            <a:ext cx="9520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240uA </a:t>
            </a:r>
            <a:r>
              <a:rPr lang="de-DE" dirty="0" err="1" smtClean="0"/>
              <a:t>max</a:t>
            </a:r>
            <a:endParaRPr lang="de-DE" dirty="0"/>
          </a:p>
        </p:txBody>
      </p:sp>
      <p:sp>
        <p:nvSpPr>
          <p:cNvPr id="52" name="Textfeld 51"/>
          <p:cNvSpPr txBox="1"/>
          <p:nvPr/>
        </p:nvSpPr>
        <p:spPr>
          <a:xfrm>
            <a:off x="2590800" y="4495800"/>
            <a:ext cx="7168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~300uA</a:t>
            </a:r>
            <a:endParaRPr lang="de-DE" dirty="0"/>
          </a:p>
        </p:txBody>
      </p:sp>
      <p:sp>
        <p:nvSpPr>
          <p:cNvPr id="53" name="Textfeld 52"/>
          <p:cNvSpPr txBox="1"/>
          <p:nvPr/>
        </p:nvSpPr>
        <p:spPr>
          <a:xfrm>
            <a:off x="3581400" y="5486400"/>
            <a:ext cx="6319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~60uA</a:t>
            </a:r>
            <a:endParaRPr lang="de-DE" dirty="0"/>
          </a:p>
        </p:txBody>
      </p:sp>
      <p:sp>
        <p:nvSpPr>
          <p:cNvPr id="54" name="Textfeld 53"/>
          <p:cNvSpPr txBox="1"/>
          <p:nvPr/>
        </p:nvSpPr>
        <p:spPr>
          <a:xfrm>
            <a:off x="3085728" y="6172200"/>
            <a:ext cx="6286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GNDA</a:t>
            </a:r>
            <a:endParaRPr lang="de-DE" dirty="0"/>
          </a:p>
        </p:txBody>
      </p:sp>
      <p:sp>
        <p:nvSpPr>
          <p:cNvPr id="55" name="Textfeld 54"/>
          <p:cNvSpPr txBox="1"/>
          <p:nvPr/>
        </p:nvSpPr>
        <p:spPr>
          <a:xfrm>
            <a:off x="2904417" y="4038600"/>
            <a:ext cx="6110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VDDA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2057400" y="5334000"/>
            <a:ext cx="381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SF</a:t>
            </a:r>
            <a:endParaRPr lang="de-DE" dirty="0"/>
          </a:p>
        </p:txBody>
      </p:sp>
      <p:cxnSp>
        <p:nvCxnSpPr>
          <p:cNvPr id="2053" name="Gerade Verbindung mit Pfeil 2052"/>
          <p:cNvCxnSpPr/>
          <p:nvPr/>
        </p:nvCxnSpPr>
        <p:spPr bwMode="auto">
          <a:xfrm>
            <a:off x="2667000" y="5638800"/>
            <a:ext cx="3048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57" name="Textfeld 2056"/>
          <p:cNvSpPr txBox="1"/>
          <p:nvPr/>
        </p:nvSpPr>
        <p:spPr>
          <a:xfrm>
            <a:off x="2362200" y="5410200"/>
            <a:ext cx="7489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AmpOut</a:t>
            </a:r>
            <a:endParaRPr lang="de-DE" dirty="0"/>
          </a:p>
        </p:txBody>
      </p:sp>
      <p:grpSp>
        <p:nvGrpSpPr>
          <p:cNvPr id="93" name="Gruppieren 92"/>
          <p:cNvGrpSpPr/>
          <p:nvPr/>
        </p:nvGrpSpPr>
        <p:grpSpPr>
          <a:xfrm flipH="1">
            <a:off x="6629400" y="4419600"/>
            <a:ext cx="432048" cy="720080"/>
            <a:chOff x="5508104" y="2996952"/>
            <a:chExt cx="432048" cy="720080"/>
          </a:xfrm>
        </p:grpSpPr>
        <p:grpSp>
          <p:nvGrpSpPr>
            <p:cNvPr id="94" name="Gruppieren 93"/>
            <p:cNvGrpSpPr/>
            <p:nvPr/>
          </p:nvGrpSpPr>
          <p:grpSpPr>
            <a:xfrm>
              <a:off x="5508104" y="2996952"/>
              <a:ext cx="432048" cy="720080"/>
              <a:chOff x="5508104" y="1844824"/>
              <a:chExt cx="432048" cy="720080"/>
            </a:xfrm>
          </p:grpSpPr>
          <p:cxnSp>
            <p:nvCxnSpPr>
              <p:cNvPr id="96" name="Gerade Verbindung 95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7" name="Gerade Verbindung 96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8" name="Gerade Verbindung 97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9" name="Gerade Verbindung 98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0" name="Gerade Verbindung 99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1" name="Gerade Verbindung 100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2" name="Gerade Verbindung 101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95" name="Ellipse 94"/>
            <p:cNvSpPr/>
            <p:nvPr/>
          </p:nvSpPr>
          <p:spPr bwMode="auto">
            <a:xfrm>
              <a:off x="5580112" y="3284984"/>
              <a:ext cx="144016" cy="14401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103" name="Gruppieren 102"/>
          <p:cNvGrpSpPr/>
          <p:nvPr/>
        </p:nvGrpSpPr>
        <p:grpSpPr>
          <a:xfrm>
            <a:off x="5715000" y="4419600"/>
            <a:ext cx="432048" cy="720080"/>
            <a:chOff x="5508104" y="2996952"/>
            <a:chExt cx="432048" cy="720080"/>
          </a:xfrm>
        </p:grpSpPr>
        <p:grpSp>
          <p:nvGrpSpPr>
            <p:cNvPr id="104" name="Gruppieren 103"/>
            <p:cNvGrpSpPr/>
            <p:nvPr/>
          </p:nvGrpSpPr>
          <p:grpSpPr>
            <a:xfrm>
              <a:off x="5508104" y="2996952"/>
              <a:ext cx="432048" cy="720080"/>
              <a:chOff x="5508104" y="1844824"/>
              <a:chExt cx="432048" cy="720080"/>
            </a:xfrm>
          </p:grpSpPr>
          <p:cxnSp>
            <p:nvCxnSpPr>
              <p:cNvPr id="106" name="Gerade Verbindung 105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7" name="Gerade Verbindung 106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8" name="Gerade Verbindung 107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9" name="Gerade Verbindung 108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0" name="Gerade Verbindung 109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1" name="Gerade Verbindung 110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2" name="Gerade Verbindung 111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05" name="Ellipse 104"/>
            <p:cNvSpPr/>
            <p:nvPr/>
          </p:nvSpPr>
          <p:spPr bwMode="auto">
            <a:xfrm>
              <a:off x="5580112" y="3284984"/>
              <a:ext cx="144016" cy="14401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113" name="Gruppieren 112"/>
          <p:cNvGrpSpPr/>
          <p:nvPr/>
        </p:nvGrpSpPr>
        <p:grpSpPr>
          <a:xfrm>
            <a:off x="5943600" y="3657600"/>
            <a:ext cx="432048" cy="720080"/>
            <a:chOff x="5508104" y="2996952"/>
            <a:chExt cx="432048" cy="720080"/>
          </a:xfrm>
        </p:grpSpPr>
        <p:grpSp>
          <p:nvGrpSpPr>
            <p:cNvPr id="114" name="Gruppieren 113"/>
            <p:cNvGrpSpPr/>
            <p:nvPr/>
          </p:nvGrpSpPr>
          <p:grpSpPr>
            <a:xfrm>
              <a:off x="5508104" y="2996952"/>
              <a:ext cx="432048" cy="720080"/>
              <a:chOff x="5508104" y="1844824"/>
              <a:chExt cx="432048" cy="720080"/>
            </a:xfrm>
          </p:grpSpPr>
          <p:cxnSp>
            <p:nvCxnSpPr>
              <p:cNvPr id="116" name="Gerade Verbindung 115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7" name="Gerade Verbindung 116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8" name="Gerade Verbindung 117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9" name="Gerade Verbindung 118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0" name="Gerade Verbindung 119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1" name="Gerade Verbindung 120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2" name="Gerade Verbindung 121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15" name="Ellipse 114"/>
            <p:cNvSpPr/>
            <p:nvPr/>
          </p:nvSpPr>
          <p:spPr bwMode="auto">
            <a:xfrm>
              <a:off x="5580112" y="3284984"/>
              <a:ext cx="144016" cy="14401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cxnSp>
        <p:nvCxnSpPr>
          <p:cNvPr id="2071" name="Gerade Verbindung 2070"/>
          <p:cNvCxnSpPr/>
          <p:nvPr/>
        </p:nvCxnSpPr>
        <p:spPr bwMode="auto">
          <a:xfrm flipH="1">
            <a:off x="6172200" y="44196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3" name="Gerade Verbindung 2072"/>
          <p:cNvCxnSpPr/>
          <p:nvPr/>
        </p:nvCxnSpPr>
        <p:spPr bwMode="auto">
          <a:xfrm>
            <a:off x="6477000" y="5181600"/>
            <a:ext cx="914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7" name="Textfeld 126"/>
          <p:cNvSpPr txBox="1"/>
          <p:nvPr/>
        </p:nvSpPr>
        <p:spPr>
          <a:xfrm>
            <a:off x="6430456" y="3581400"/>
            <a:ext cx="6110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VDDA</a:t>
            </a:r>
            <a:endParaRPr lang="de-DE" dirty="0"/>
          </a:p>
        </p:txBody>
      </p:sp>
      <p:sp>
        <p:nvSpPr>
          <p:cNvPr id="128" name="Textfeld 127"/>
          <p:cNvSpPr txBox="1"/>
          <p:nvPr/>
        </p:nvSpPr>
        <p:spPr>
          <a:xfrm>
            <a:off x="6918113" y="4953000"/>
            <a:ext cx="6286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AmpIn</a:t>
            </a:r>
            <a:endParaRPr lang="de-DE" dirty="0"/>
          </a:p>
        </p:txBody>
      </p:sp>
      <p:sp>
        <p:nvSpPr>
          <p:cNvPr id="129" name="Textfeld 128"/>
          <p:cNvSpPr txBox="1"/>
          <p:nvPr/>
        </p:nvSpPr>
        <p:spPr>
          <a:xfrm>
            <a:off x="6814777" y="4495800"/>
            <a:ext cx="867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AmpInCM</a:t>
            </a:r>
            <a:endParaRPr lang="de-DE" dirty="0"/>
          </a:p>
        </p:txBody>
      </p:sp>
      <p:sp>
        <p:nvSpPr>
          <p:cNvPr id="130" name="Textfeld 129"/>
          <p:cNvSpPr txBox="1"/>
          <p:nvPr/>
        </p:nvSpPr>
        <p:spPr>
          <a:xfrm>
            <a:off x="5105400" y="4876800"/>
            <a:ext cx="551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RefIn</a:t>
            </a:r>
            <a:endParaRPr lang="de-DE" dirty="0"/>
          </a:p>
        </p:txBody>
      </p:sp>
      <p:cxnSp>
        <p:nvCxnSpPr>
          <p:cNvPr id="2075" name="Gerade Verbindung 2074"/>
          <p:cNvCxnSpPr/>
          <p:nvPr/>
        </p:nvCxnSpPr>
        <p:spPr bwMode="auto">
          <a:xfrm flipH="1">
            <a:off x="5029200" y="5181600"/>
            <a:ext cx="1143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7" name="Gerade Verbindung 2076"/>
          <p:cNvCxnSpPr/>
          <p:nvPr/>
        </p:nvCxnSpPr>
        <p:spPr bwMode="auto">
          <a:xfrm>
            <a:off x="5715000" y="4800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Gerade Verbindung 32"/>
          <p:cNvCxnSpPr/>
          <p:nvPr/>
        </p:nvCxnSpPr>
        <p:spPr bwMode="auto">
          <a:xfrm>
            <a:off x="5486400" y="6400800"/>
            <a:ext cx="990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Gerade Verbindung 34"/>
          <p:cNvCxnSpPr/>
          <p:nvPr/>
        </p:nvCxnSpPr>
        <p:spPr bwMode="auto">
          <a:xfrm flipV="1">
            <a:off x="6019800" y="61722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Gerade Verbindung 36"/>
          <p:cNvCxnSpPr/>
          <p:nvPr/>
        </p:nvCxnSpPr>
        <p:spPr bwMode="auto">
          <a:xfrm flipH="1">
            <a:off x="5791200" y="61722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Gerade Verbindung 142"/>
          <p:cNvCxnSpPr/>
          <p:nvPr/>
        </p:nvCxnSpPr>
        <p:spPr bwMode="auto">
          <a:xfrm flipH="1">
            <a:off x="5791200" y="60960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Gerade Verbindung 143"/>
          <p:cNvCxnSpPr/>
          <p:nvPr/>
        </p:nvCxnSpPr>
        <p:spPr bwMode="auto">
          <a:xfrm flipV="1">
            <a:off x="6019800" y="58674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Textfeld 38"/>
          <p:cNvSpPr txBox="1"/>
          <p:nvPr/>
        </p:nvSpPr>
        <p:spPr>
          <a:xfrm>
            <a:off x="5410200" y="5715000"/>
            <a:ext cx="6110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VDDA</a:t>
            </a:r>
            <a:endParaRPr lang="de-DE" dirty="0"/>
          </a:p>
        </p:txBody>
      </p:sp>
      <p:sp>
        <p:nvSpPr>
          <p:cNvPr id="146" name="Textfeld 145"/>
          <p:cNvSpPr txBox="1"/>
          <p:nvPr/>
        </p:nvSpPr>
        <p:spPr>
          <a:xfrm>
            <a:off x="6172200" y="6172200"/>
            <a:ext cx="51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Gate</a:t>
            </a:r>
            <a:endParaRPr lang="de-DE" dirty="0"/>
          </a:p>
        </p:txBody>
      </p:sp>
      <p:cxnSp>
        <p:nvCxnSpPr>
          <p:cNvPr id="51" name="Gerade Verbindung 50"/>
          <p:cNvCxnSpPr/>
          <p:nvPr/>
        </p:nvCxnSpPr>
        <p:spPr bwMode="auto">
          <a:xfrm>
            <a:off x="4191000" y="6400800"/>
            <a:ext cx="533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Gerade Verbindung 72"/>
          <p:cNvCxnSpPr/>
          <p:nvPr/>
        </p:nvCxnSpPr>
        <p:spPr bwMode="auto">
          <a:xfrm flipV="1">
            <a:off x="4724400" y="6248400"/>
            <a:ext cx="7620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1" name="Gerade Verbindung 150"/>
          <p:cNvCxnSpPr/>
          <p:nvPr/>
        </p:nvCxnSpPr>
        <p:spPr bwMode="auto">
          <a:xfrm flipV="1">
            <a:off x="4876800" y="6400800"/>
            <a:ext cx="7620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Gerade Verbindung 74"/>
          <p:cNvCxnSpPr/>
          <p:nvPr/>
        </p:nvCxnSpPr>
        <p:spPr bwMode="auto">
          <a:xfrm>
            <a:off x="4800600" y="6248400"/>
            <a:ext cx="7620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4" name="Gerade Verbindung 153"/>
          <p:cNvCxnSpPr/>
          <p:nvPr/>
        </p:nvCxnSpPr>
        <p:spPr bwMode="auto">
          <a:xfrm>
            <a:off x="4953000" y="64008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7" name="Textfeld 86"/>
          <p:cNvSpPr txBox="1"/>
          <p:nvPr/>
        </p:nvSpPr>
        <p:spPr>
          <a:xfrm>
            <a:off x="5029200" y="5410200"/>
            <a:ext cx="38294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This </a:t>
            </a:r>
            <a:r>
              <a:rPr lang="de-DE" dirty="0" err="1" smtClean="0"/>
              <a:t>makes</a:t>
            </a:r>
            <a:r>
              <a:rPr lang="de-DE" dirty="0" smtClean="0"/>
              <a:t> NMOS </a:t>
            </a:r>
            <a:r>
              <a:rPr lang="de-DE" dirty="0" err="1" smtClean="0"/>
              <a:t>scs</a:t>
            </a:r>
            <a:r>
              <a:rPr lang="de-DE" dirty="0" smtClean="0"/>
              <a:t> </a:t>
            </a:r>
            <a:r>
              <a:rPr lang="de-DE" dirty="0" err="1" smtClean="0"/>
              <a:t>independent</a:t>
            </a:r>
            <a:r>
              <a:rPr lang="de-DE" dirty="0" smtClean="0"/>
              <a:t> on GNDA </a:t>
            </a:r>
            <a:r>
              <a:rPr lang="de-DE" dirty="0" err="1" smtClean="0"/>
              <a:t>noise</a:t>
            </a:r>
            <a:endParaRPr lang="de-DE" dirty="0"/>
          </a:p>
        </p:txBody>
      </p:sp>
      <p:cxnSp>
        <p:nvCxnSpPr>
          <p:cNvPr id="89" name="Gerade Verbindung mit Pfeil 88"/>
          <p:cNvCxnSpPr/>
          <p:nvPr/>
        </p:nvCxnSpPr>
        <p:spPr bwMode="auto">
          <a:xfrm flipH="1">
            <a:off x="6400800" y="5791200"/>
            <a:ext cx="228600" cy="304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0" name="Textfeld 89"/>
          <p:cNvSpPr txBox="1"/>
          <p:nvPr/>
        </p:nvSpPr>
        <p:spPr>
          <a:xfrm>
            <a:off x="5867400" y="4038600"/>
            <a:ext cx="31048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This </a:t>
            </a:r>
            <a:r>
              <a:rPr lang="de-DE" dirty="0" err="1" smtClean="0"/>
              <a:t>makes</a:t>
            </a:r>
            <a:r>
              <a:rPr lang="de-DE" dirty="0" smtClean="0"/>
              <a:t> </a:t>
            </a:r>
            <a:r>
              <a:rPr lang="de-DE" dirty="0" err="1" smtClean="0"/>
              <a:t>current</a:t>
            </a:r>
            <a:r>
              <a:rPr lang="de-DE" dirty="0" smtClean="0"/>
              <a:t> GNDA </a:t>
            </a:r>
            <a:r>
              <a:rPr lang="de-DE" dirty="0" err="1" smtClean="0"/>
              <a:t>constant</a:t>
            </a:r>
            <a:r>
              <a:rPr lang="de-DE" dirty="0" smtClean="0"/>
              <a:t> </a:t>
            </a:r>
            <a:r>
              <a:rPr lang="de-DE" dirty="0" err="1" smtClean="0"/>
              <a:t>always</a:t>
            </a:r>
            <a:endParaRPr lang="de-DE" dirty="0"/>
          </a:p>
        </p:txBody>
      </p:sp>
      <p:sp>
        <p:nvSpPr>
          <p:cNvPr id="162" name="Textfeld 161"/>
          <p:cNvSpPr txBox="1"/>
          <p:nvPr/>
        </p:nvSpPr>
        <p:spPr>
          <a:xfrm>
            <a:off x="6244576" y="5181600"/>
            <a:ext cx="20457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RefIn</a:t>
            </a:r>
            <a:r>
              <a:rPr lang="de-DE" dirty="0" smtClean="0"/>
              <a:t> </a:t>
            </a:r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isn‘t</a:t>
            </a:r>
            <a:r>
              <a:rPr lang="de-DE" dirty="0" smtClean="0"/>
              <a:t> </a:t>
            </a:r>
            <a:r>
              <a:rPr lang="de-DE" dirty="0" err="1" smtClean="0"/>
              <a:t>constant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164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 smtClean="0"/>
              <a:t>DCD </a:t>
            </a:r>
            <a:r>
              <a:rPr lang="en-US" sz="2000" dirty="0" smtClean="0"/>
              <a:t>submission plan</a:t>
            </a:r>
            <a:endParaRPr lang="de-DE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3194050"/>
          </a:xfrm>
        </p:spPr>
        <p:txBody>
          <a:bodyPr/>
          <a:lstStyle/>
          <a:p>
            <a:r>
              <a:rPr lang="en-US" sz="1600" dirty="0" smtClean="0"/>
              <a:t>UMC run on 18. May</a:t>
            </a:r>
          </a:p>
          <a:p>
            <a:r>
              <a:rPr lang="en-US" sz="1600" dirty="0" smtClean="0"/>
              <a:t>Changes in design (present status):</a:t>
            </a:r>
          </a:p>
          <a:p>
            <a:r>
              <a:rPr lang="en-US" sz="1600" dirty="0" smtClean="0"/>
              <a:t>Resize of several transistors in ADC to fix the problem of missing codes</a:t>
            </a:r>
          </a:p>
          <a:p>
            <a:r>
              <a:rPr lang="en-US" sz="1600" dirty="0" smtClean="0"/>
              <a:t>Change sampling of TDI for global and pixel register to positive edge</a:t>
            </a:r>
          </a:p>
          <a:p>
            <a:r>
              <a:rPr lang="en-US" sz="1600" dirty="0" smtClean="0"/>
              <a:t>Add fast parallel sampling mode for easier needle card tests</a:t>
            </a:r>
          </a:p>
          <a:p>
            <a:r>
              <a:rPr lang="en-US" sz="1600" dirty="0" smtClean="0"/>
              <a:t>Improve test DAC resolution</a:t>
            </a:r>
          </a:p>
          <a:p>
            <a:r>
              <a:rPr lang="en-US" sz="1600" dirty="0"/>
              <a:t>P</a:t>
            </a:r>
            <a:r>
              <a:rPr lang="en-US" sz="1600" dirty="0" smtClean="0"/>
              <a:t>rogrammable LVDS output current</a:t>
            </a:r>
          </a:p>
          <a:p>
            <a:r>
              <a:rPr lang="en-US" sz="1600" dirty="0" smtClean="0"/>
              <a:t>Add transmission switch to monitor</a:t>
            </a:r>
          </a:p>
          <a:p>
            <a:r>
              <a:rPr lang="en-US" sz="1600" dirty="0" smtClean="0"/>
              <a:t>Check the voltage drop on power rail – connect gate of the </a:t>
            </a:r>
            <a:r>
              <a:rPr lang="en-US" sz="1600" dirty="0" err="1" smtClean="0"/>
              <a:t>SubIn</a:t>
            </a:r>
            <a:r>
              <a:rPr lang="en-US" sz="1600" dirty="0" smtClean="0"/>
              <a:t> source only in one point</a:t>
            </a:r>
          </a:p>
          <a:p>
            <a:r>
              <a:rPr lang="en-US" sz="1600" dirty="0" smtClean="0"/>
              <a:t>Try to connect DAC Dump and SF VDDA to </a:t>
            </a:r>
            <a:r>
              <a:rPr lang="en-US" sz="1600" dirty="0" err="1" smtClean="0"/>
              <a:t>RefIn</a:t>
            </a:r>
            <a:endParaRPr lang="en-US" sz="1600" dirty="0" smtClean="0"/>
          </a:p>
          <a:p>
            <a:r>
              <a:rPr lang="en-US" sz="1600" dirty="0" smtClean="0"/>
              <a:t>Separated bias </a:t>
            </a:r>
            <a:r>
              <a:rPr lang="en-US" sz="1600" dirty="0" err="1" smtClean="0"/>
              <a:t>dacs</a:t>
            </a:r>
            <a:r>
              <a:rPr lang="en-US" sz="1600" dirty="0" smtClean="0"/>
              <a:t> for up and down bias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59</a:t>
            </a:fld>
            <a:endParaRPr lang="de-DE" altLang="de-DE"/>
          </a:p>
        </p:txBody>
      </p:sp>
      <p:grpSp>
        <p:nvGrpSpPr>
          <p:cNvPr id="5" name="Gruppieren 4"/>
          <p:cNvGrpSpPr/>
          <p:nvPr/>
        </p:nvGrpSpPr>
        <p:grpSpPr>
          <a:xfrm flipH="1">
            <a:off x="3200400" y="4953000"/>
            <a:ext cx="432048" cy="720080"/>
            <a:chOff x="5508104" y="2996952"/>
            <a:chExt cx="432048" cy="720080"/>
          </a:xfrm>
        </p:grpSpPr>
        <p:grpSp>
          <p:nvGrpSpPr>
            <p:cNvPr id="6" name="Gruppieren 5"/>
            <p:cNvGrpSpPr/>
            <p:nvPr/>
          </p:nvGrpSpPr>
          <p:grpSpPr>
            <a:xfrm>
              <a:off x="5508104" y="2996952"/>
              <a:ext cx="432048" cy="720080"/>
              <a:chOff x="5508104" y="1844824"/>
              <a:chExt cx="432048" cy="720080"/>
            </a:xfrm>
          </p:grpSpPr>
          <p:cxnSp>
            <p:nvCxnSpPr>
              <p:cNvPr id="8" name="Gerade Verbindung 7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" name="Gerade Verbindung 8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" name="Gerade Verbindung 9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" name="Gerade Verbindung 10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" name="Gerade Verbindung 11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" name="Gerade Verbindung 12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" name="Gerade Verbindung 13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7" name="Ellipse 6"/>
            <p:cNvSpPr/>
            <p:nvPr/>
          </p:nvSpPr>
          <p:spPr bwMode="auto">
            <a:xfrm>
              <a:off x="5580112" y="3284984"/>
              <a:ext cx="144016" cy="14401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15" name="Gruppieren 14"/>
          <p:cNvGrpSpPr/>
          <p:nvPr/>
        </p:nvGrpSpPr>
        <p:grpSpPr>
          <a:xfrm>
            <a:off x="2209800" y="4953000"/>
            <a:ext cx="432048" cy="720080"/>
            <a:chOff x="5508104" y="1844824"/>
            <a:chExt cx="432048" cy="720080"/>
          </a:xfrm>
        </p:grpSpPr>
        <p:cxnSp>
          <p:nvCxnSpPr>
            <p:cNvPr id="16" name="Gerade Verbindung 15"/>
            <p:cNvCxnSpPr/>
            <p:nvPr/>
          </p:nvCxnSpPr>
          <p:spPr bwMode="auto">
            <a:xfrm>
              <a:off x="5940152" y="1844824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Gerade Verbindung 16"/>
            <p:cNvCxnSpPr/>
            <p:nvPr/>
          </p:nvCxnSpPr>
          <p:spPr bwMode="auto">
            <a:xfrm flipH="1">
              <a:off x="5796136" y="2060848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Gerade Verbindung 17"/>
            <p:cNvCxnSpPr/>
            <p:nvPr/>
          </p:nvCxnSpPr>
          <p:spPr bwMode="auto">
            <a:xfrm flipH="1">
              <a:off x="5796136" y="2348880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Gerade Verbindung 18"/>
            <p:cNvCxnSpPr/>
            <p:nvPr/>
          </p:nvCxnSpPr>
          <p:spPr bwMode="auto">
            <a:xfrm>
              <a:off x="5796136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Gerade Verbindung 19"/>
            <p:cNvCxnSpPr/>
            <p:nvPr/>
          </p:nvCxnSpPr>
          <p:spPr bwMode="auto">
            <a:xfrm>
              <a:off x="5724128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Gerade Verbindung 20"/>
            <p:cNvCxnSpPr/>
            <p:nvPr/>
          </p:nvCxnSpPr>
          <p:spPr bwMode="auto">
            <a:xfrm>
              <a:off x="5940152" y="2348880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Gerade Verbindung 21"/>
            <p:cNvCxnSpPr/>
            <p:nvPr/>
          </p:nvCxnSpPr>
          <p:spPr bwMode="auto">
            <a:xfrm>
              <a:off x="5508104" y="2204864"/>
              <a:ext cx="2160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3" name="Gruppieren 22"/>
          <p:cNvGrpSpPr/>
          <p:nvPr/>
        </p:nvGrpSpPr>
        <p:grpSpPr>
          <a:xfrm flipH="1">
            <a:off x="3200400" y="4267200"/>
            <a:ext cx="432048" cy="720080"/>
            <a:chOff x="5508104" y="2996952"/>
            <a:chExt cx="432048" cy="720080"/>
          </a:xfrm>
        </p:grpSpPr>
        <p:grpSp>
          <p:nvGrpSpPr>
            <p:cNvPr id="24" name="Gruppieren 23"/>
            <p:cNvGrpSpPr/>
            <p:nvPr/>
          </p:nvGrpSpPr>
          <p:grpSpPr>
            <a:xfrm>
              <a:off x="5508104" y="2996952"/>
              <a:ext cx="432048" cy="720080"/>
              <a:chOff x="5508104" y="1844824"/>
              <a:chExt cx="432048" cy="720080"/>
            </a:xfrm>
          </p:grpSpPr>
          <p:cxnSp>
            <p:nvCxnSpPr>
              <p:cNvPr id="26" name="Gerade Verbindung 25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Gerade Verbindung 26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" name="Gerade Verbindung 27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" name="Gerade Verbindung 28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" name="Gerade Verbindung 29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" name="Gerade Verbindung 30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" name="Gerade Verbindung 31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5" name="Ellipse 24"/>
            <p:cNvSpPr/>
            <p:nvPr/>
          </p:nvSpPr>
          <p:spPr bwMode="auto">
            <a:xfrm>
              <a:off x="5580112" y="3284984"/>
              <a:ext cx="144016" cy="14401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cxnSp>
        <p:nvCxnSpPr>
          <p:cNvPr id="2048" name="Gerade Verbindung 2047"/>
          <p:cNvCxnSpPr/>
          <p:nvPr/>
        </p:nvCxnSpPr>
        <p:spPr bwMode="auto">
          <a:xfrm flipH="1">
            <a:off x="2895600" y="4267200"/>
            <a:ext cx="838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49" name="Textfeld 2048"/>
          <p:cNvSpPr txBox="1"/>
          <p:nvPr/>
        </p:nvSpPr>
        <p:spPr>
          <a:xfrm>
            <a:off x="4248846" y="5666601"/>
            <a:ext cx="551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RefIn</a:t>
            </a:r>
            <a:endParaRPr lang="de-DE" dirty="0"/>
          </a:p>
        </p:txBody>
      </p:sp>
      <p:cxnSp>
        <p:nvCxnSpPr>
          <p:cNvPr id="2052" name="Gerade Verbindung 2051"/>
          <p:cNvCxnSpPr/>
          <p:nvPr/>
        </p:nvCxnSpPr>
        <p:spPr bwMode="auto">
          <a:xfrm flipH="1">
            <a:off x="2590800" y="4953000"/>
            <a:ext cx="609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4" name="Gerade Verbindung 2053"/>
          <p:cNvCxnSpPr/>
          <p:nvPr/>
        </p:nvCxnSpPr>
        <p:spPr bwMode="auto">
          <a:xfrm>
            <a:off x="3124200" y="5715000"/>
            <a:ext cx="1676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" name="Gruppieren 39"/>
          <p:cNvGrpSpPr/>
          <p:nvPr/>
        </p:nvGrpSpPr>
        <p:grpSpPr>
          <a:xfrm>
            <a:off x="2209800" y="5638800"/>
            <a:ext cx="432048" cy="720080"/>
            <a:chOff x="5508104" y="1844824"/>
            <a:chExt cx="432048" cy="720080"/>
          </a:xfrm>
        </p:grpSpPr>
        <p:cxnSp>
          <p:nvCxnSpPr>
            <p:cNvPr id="41" name="Gerade Verbindung 40"/>
            <p:cNvCxnSpPr/>
            <p:nvPr/>
          </p:nvCxnSpPr>
          <p:spPr bwMode="auto">
            <a:xfrm>
              <a:off x="5940152" y="1844824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Gerade Verbindung 41"/>
            <p:cNvCxnSpPr/>
            <p:nvPr/>
          </p:nvCxnSpPr>
          <p:spPr bwMode="auto">
            <a:xfrm flipH="1">
              <a:off x="5796136" y="2060848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Gerade Verbindung 42"/>
            <p:cNvCxnSpPr/>
            <p:nvPr/>
          </p:nvCxnSpPr>
          <p:spPr bwMode="auto">
            <a:xfrm flipH="1">
              <a:off x="5796136" y="2348880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Gerade Verbindung 43"/>
            <p:cNvCxnSpPr/>
            <p:nvPr/>
          </p:nvCxnSpPr>
          <p:spPr bwMode="auto">
            <a:xfrm>
              <a:off x="5796136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Gerade Verbindung 44"/>
            <p:cNvCxnSpPr/>
            <p:nvPr/>
          </p:nvCxnSpPr>
          <p:spPr bwMode="auto">
            <a:xfrm>
              <a:off x="5724128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Gerade Verbindung 45"/>
            <p:cNvCxnSpPr/>
            <p:nvPr/>
          </p:nvCxnSpPr>
          <p:spPr bwMode="auto">
            <a:xfrm>
              <a:off x="5940152" y="2348880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Gerade Verbindung 46"/>
            <p:cNvCxnSpPr/>
            <p:nvPr/>
          </p:nvCxnSpPr>
          <p:spPr bwMode="auto">
            <a:xfrm>
              <a:off x="5508104" y="2204864"/>
              <a:ext cx="2160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48" name="Gerade Verbindung 47"/>
          <p:cNvCxnSpPr/>
          <p:nvPr/>
        </p:nvCxnSpPr>
        <p:spPr bwMode="auto">
          <a:xfrm>
            <a:off x="2286000" y="6400800"/>
            <a:ext cx="1676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55" name="Textfeld 2054"/>
          <p:cNvSpPr txBox="1"/>
          <p:nvPr/>
        </p:nvSpPr>
        <p:spPr>
          <a:xfrm>
            <a:off x="3429000" y="4343400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Source</a:t>
            </a:r>
            <a:endParaRPr lang="de-DE" dirty="0"/>
          </a:p>
        </p:txBody>
      </p:sp>
      <p:sp>
        <p:nvSpPr>
          <p:cNvPr id="50" name="Textfeld 49"/>
          <p:cNvSpPr txBox="1"/>
          <p:nvPr/>
        </p:nvSpPr>
        <p:spPr>
          <a:xfrm>
            <a:off x="1752600" y="6019800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Source</a:t>
            </a:r>
            <a:endParaRPr lang="de-DE" dirty="0"/>
          </a:p>
        </p:txBody>
      </p:sp>
      <p:sp>
        <p:nvSpPr>
          <p:cNvPr id="2056" name="Textfeld 2055"/>
          <p:cNvSpPr txBox="1"/>
          <p:nvPr/>
        </p:nvSpPr>
        <p:spPr>
          <a:xfrm>
            <a:off x="2476944" y="5867400"/>
            <a:ext cx="9520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240uA </a:t>
            </a:r>
            <a:r>
              <a:rPr lang="de-DE" dirty="0" err="1" smtClean="0"/>
              <a:t>max</a:t>
            </a:r>
            <a:endParaRPr lang="de-DE" dirty="0"/>
          </a:p>
        </p:txBody>
      </p:sp>
      <p:sp>
        <p:nvSpPr>
          <p:cNvPr id="52" name="Textfeld 51"/>
          <p:cNvSpPr txBox="1"/>
          <p:nvPr/>
        </p:nvSpPr>
        <p:spPr>
          <a:xfrm>
            <a:off x="2590800" y="4495800"/>
            <a:ext cx="7168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~300uA</a:t>
            </a:r>
            <a:endParaRPr lang="de-DE" dirty="0"/>
          </a:p>
        </p:txBody>
      </p:sp>
      <p:sp>
        <p:nvSpPr>
          <p:cNvPr id="53" name="Textfeld 52"/>
          <p:cNvSpPr txBox="1"/>
          <p:nvPr/>
        </p:nvSpPr>
        <p:spPr>
          <a:xfrm>
            <a:off x="3581400" y="5486400"/>
            <a:ext cx="6319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~60uA</a:t>
            </a:r>
            <a:endParaRPr lang="de-DE" dirty="0"/>
          </a:p>
        </p:txBody>
      </p:sp>
      <p:sp>
        <p:nvSpPr>
          <p:cNvPr id="54" name="Textfeld 53"/>
          <p:cNvSpPr txBox="1"/>
          <p:nvPr/>
        </p:nvSpPr>
        <p:spPr>
          <a:xfrm>
            <a:off x="3085728" y="6172200"/>
            <a:ext cx="6286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GNDA</a:t>
            </a:r>
            <a:endParaRPr lang="de-DE" dirty="0"/>
          </a:p>
        </p:txBody>
      </p:sp>
      <p:sp>
        <p:nvSpPr>
          <p:cNvPr id="55" name="Textfeld 54"/>
          <p:cNvSpPr txBox="1"/>
          <p:nvPr/>
        </p:nvSpPr>
        <p:spPr>
          <a:xfrm>
            <a:off x="2904417" y="4038600"/>
            <a:ext cx="6110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VDDA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2057400" y="5334000"/>
            <a:ext cx="381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SF</a:t>
            </a:r>
            <a:endParaRPr lang="de-DE" dirty="0"/>
          </a:p>
        </p:txBody>
      </p:sp>
      <p:cxnSp>
        <p:nvCxnSpPr>
          <p:cNvPr id="2053" name="Gerade Verbindung mit Pfeil 2052"/>
          <p:cNvCxnSpPr/>
          <p:nvPr/>
        </p:nvCxnSpPr>
        <p:spPr bwMode="auto">
          <a:xfrm>
            <a:off x="2667000" y="5638800"/>
            <a:ext cx="3048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57" name="Textfeld 2056"/>
          <p:cNvSpPr txBox="1"/>
          <p:nvPr/>
        </p:nvSpPr>
        <p:spPr>
          <a:xfrm>
            <a:off x="2362200" y="5410200"/>
            <a:ext cx="7489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AmpOut</a:t>
            </a:r>
            <a:endParaRPr lang="de-DE" dirty="0"/>
          </a:p>
        </p:txBody>
      </p:sp>
      <p:grpSp>
        <p:nvGrpSpPr>
          <p:cNvPr id="93" name="Gruppieren 92"/>
          <p:cNvGrpSpPr/>
          <p:nvPr/>
        </p:nvGrpSpPr>
        <p:grpSpPr>
          <a:xfrm flipH="1">
            <a:off x="6629400" y="4419600"/>
            <a:ext cx="432048" cy="720080"/>
            <a:chOff x="5508104" y="2996952"/>
            <a:chExt cx="432048" cy="720080"/>
          </a:xfrm>
        </p:grpSpPr>
        <p:grpSp>
          <p:nvGrpSpPr>
            <p:cNvPr id="94" name="Gruppieren 93"/>
            <p:cNvGrpSpPr/>
            <p:nvPr/>
          </p:nvGrpSpPr>
          <p:grpSpPr>
            <a:xfrm>
              <a:off x="5508104" y="2996952"/>
              <a:ext cx="432048" cy="720080"/>
              <a:chOff x="5508104" y="1844824"/>
              <a:chExt cx="432048" cy="720080"/>
            </a:xfrm>
          </p:grpSpPr>
          <p:cxnSp>
            <p:nvCxnSpPr>
              <p:cNvPr id="96" name="Gerade Verbindung 95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7" name="Gerade Verbindung 96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8" name="Gerade Verbindung 97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9" name="Gerade Verbindung 98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0" name="Gerade Verbindung 99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1" name="Gerade Verbindung 100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2" name="Gerade Verbindung 101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95" name="Ellipse 94"/>
            <p:cNvSpPr/>
            <p:nvPr/>
          </p:nvSpPr>
          <p:spPr bwMode="auto">
            <a:xfrm>
              <a:off x="5580112" y="3284984"/>
              <a:ext cx="144016" cy="14401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103" name="Gruppieren 102"/>
          <p:cNvGrpSpPr/>
          <p:nvPr/>
        </p:nvGrpSpPr>
        <p:grpSpPr>
          <a:xfrm>
            <a:off x="5715000" y="4419600"/>
            <a:ext cx="432048" cy="720080"/>
            <a:chOff x="5508104" y="2996952"/>
            <a:chExt cx="432048" cy="720080"/>
          </a:xfrm>
        </p:grpSpPr>
        <p:grpSp>
          <p:nvGrpSpPr>
            <p:cNvPr id="104" name="Gruppieren 103"/>
            <p:cNvGrpSpPr/>
            <p:nvPr/>
          </p:nvGrpSpPr>
          <p:grpSpPr>
            <a:xfrm>
              <a:off x="5508104" y="2996952"/>
              <a:ext cx="432048" cy="720080"/>
              <a:chOff x="5508104" y="1844824"/>
              <a:chExt cx="432048" cy="720080"/>
            </a:xfrm>
          </p:grpSpPr>
          <p:cxnSp>
            <p:nvCxnSpPr>
              <p:cNvPr id="106" name="Gerade Verbindung 105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7" name="Gerade Verbindung 106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8" name="Gerade Verbindung 107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9" name="Gerade Verbindung 108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0" name="Gerade Verbindung 109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1" name="Gerade Verbindung 110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2" name="Gerade Verbindung 111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05" name="Ellipse 104"/>
            <p:cNvSpPr/>
            <p:nvPr/>
          </p:nvSpPr>
          <p:spPr bwMode="auto">
            <a:xfrm>
              <a:off x="5580112" y="3284984"/>
              <a:ext cx="144016" cy="14401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113" name="Gruppieren 112"/>
          <p:cNvGrpSpPr/>
          <p:nvPr/>
        </p:nvGrpSpPr>
        <p:grpSpPr>
          <a:xfrm>
            <a:off x="5943600" y="3657600"/>
            <a:ext cx="432048" cy="720080"/>
            <a:chOff x="5508104" y="2996952"/>
            <a:chExt cx="432048" cy="720080"/>
          </a:xfrm>
        </p:grpSpPr>
        <p:grpSp>
          <p:nvGrpSpPr>
            <p:cNvPr id="114" name="Gruppieren 113"/>
            <p:cNvGrpSpPr/>
            <p:nvPr/>
          </p:nvGrpSpPr>
          <p:grpSpPr>
            <a:xfrm>
              <a:off x="5508104" y="2996952"/>
              <a:ext cx="432048" cy="720080"/>
              <a:chOff x="5508104" y="1844824"/>
              <a:chExt cx="432048" cy="720080"/>
            </a:xfrm>
          </p:grpSpPr>
          <p:cxnSp>
            <p:nvCxnSpPr>
              <p:cNvPr id="116" name="Gerade Verbindung 115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7" name="Gerade Verbindung 116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8" name="Gerade Verbindung 117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9" name="Gerade Verbindung 118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0" name="Gerade Verbindung 119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1" name="Gerade Verbindung 120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2" name="Gerade Verbindung 121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15" name="Ellipse 114"/>
            <p:cNvSpPr/>
            <p:nvPr/>
          </p:nvSpPr>
          <p:spPr bwMode="auto">
            <a:xfrm>
              <a:off x="5580112" y="3284984"/>
              <a:ext cx="144016" cy="14401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cxnSp>
        <p:nvCxnSpPr>
          <p:cNvPr id="2071" name="Gerade Verbindung 2070"/>
          <p:cNvCxnSpPr/>
          <p:nvPr/>
        </p:nvCxnSpPr>
        <p:spPr bwMode="auto">
          <a:xfrm flipH="1">
            <a:off x="6172200" y="44196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3" name="Gerade Verbindung 2072"/>
          <p:cNvCxnSpPr/>
          <p:nvPr/>
        </p:nvCxnSpPr>
        <p:spPr bwMode="auto">
          <a:xfrm>
            <a:off x="6477000" y="5181600"/>
            <a:ext cx="914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7" name="Textfeld 126"/>
          <p:cNvSpPr txBox="1"/>
          <p:nvPr/>
        </p:nvSpPr>
        <p:spPr>
          <a:xfrm>
            <a:off x="6430456" y="3581400"/>
            <a:ext cx="6110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VDDA</a:t>
            </a:r>
            <a:endParaRPr lang="de-DE" dirty="0"/>
          </a:p>
        </p:txBody>
      </p:sp>
      <p:sp>
        <p:nvSpPr>
          <p:cNvPr id="128" name="Textfeld 127"/>
          <p:cNvSpPr txBox="1"/>
          <p:nvPr/>
        </p:nvSpPr>
        <p:spPr>
          <a:xfrm>
            <a:off x="6918113" y="4953000"/>
            <a:ext cx="6286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AmpIn</a:t>
            </a:r>
            <a:endParaRPr lang="de-DE" dirty="0"/>
          </a:p>
        </p:txBody>
      </p:sp>
      <p:sp>
        <p:nvSpPr>
          <p:cNvPr id="129" name="Textfeld 128"/>
          <p:cNvSpPr txBox="1"/>
          <p:nvPr/>
        </p:nvSpPr>
        <p:spPr>
          <a:xfrm>
            <a:off x="6814777" y="4495800"/>
            <a:ext cx="867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AmpInCM</a:t>
            </a:r>
            <a:endParaRPr lang="de-DE" dirty="0"/>
          </a:p>
        </p:txBody>
      </p:sp>
      <p:sp>
        <p:nvSpPr>
          <p:cNvPr id="130" name="Textfeld 129"/>
          <p:cNvSpPr txBox="1"/>
          <p:nvPr/>
        </p:nvSpPr>
        <p:spPr>
          <a:xfrm>
            <a:off x="5105400" y="4876800"/>
            <a:ext cx="551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RefIn</a:t>
            </a:r>
            <a:endParaRPr lang="de-DE" dirty="0"/>
          </a:p>
        </p:txBody>
      </p:sp>
      <p:cxnSp>
        <p:nvCxnSpPr>
          <p:cNvPr id="2075" name="Gerade Verbindung 2074"/>
          <p:cNvCxnSpPr/>
          <p:nvPr/>
        </p:nvCxnSpPr>
        <p:spPr bwMode="auto">
          <a:xfrm flipH="1">
            <a:off x="5029200" y="5181600"/>
            <a:ext cx="1143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7" name="Gerade Verbindung 2076"/>
          <p:cNvCxnSpPr/>
          <p:nvPr/>
        </p:nvCxnSpPr>
        <p:spPr bwMode="auto">
          <a:xfrm>
            <a:off x="5715000" y="48006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Gerade Verbindung 32"/>
          <p:cNvCxnSpPr/>
          <p:nvPr/>
        </p:nvCxnSpPr>
        <p:spPr bwMode="auto">
          <a:xfrm>
            <a:off x="5486400" y="6400800"/>
            <a:ext cx="990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Gerade Verbindung 34"/>
          <p:cNvCxnSpPr/>
          <p:nvPr/>
        </p:nvCxnSpPr>
        <p:spPr bwMode="auto">
          <a:xfrm flipV="1">
            <a:off x="6019800" y="61722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Gerade Verbindung 36"/>
          <p:cNvCxnSpPr/>
          <p:nvPr/>
        </p:nvCxnSpPr>
        <p:spPr bwMode="auto">
          <a:xfrm flipH="1">
            <a:off x="5791200" y="61722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Gerade Verbindung 142"/>
          <p:cNvCxnSpPr/>
          <p:nvPr/>
        </p:nvCxnSpPr>
        <p:spPr bwMode="auto">
          <a:xfrm flipH="1">
            <a:off x="5791200" y="60960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Gerade Verbindung 143"/>
          <p:cNvCxnSpPr/>
          <p:nvPr/>
        </p:nvCxnSpPr>
        <p:spPr bwMode="auto">
          <a:xfrm flipV="1">
            <a:off x="6019800" y="58674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Textfeld 38"/>
          <p:cNvSpPr txBox="1"/>
          <p:nvPr/>
        </p:nvSpPr>
        <p:spPr>
          <a:xfrm>
            <a:off x="5410200" y="5715000"/>
            <a:ext cx="6110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VDDA</a:t>
            </a:r>
            <a:endParaRPr lang="de-DE" dirty="0"/>
          </a:p>
        </p:txBody>
      </p:sp>
      <p:sp>
        <p:nvSpPr>
          <p:cNvPr id="146" name="Textfeld 145"/>
          <p:cNvSpPr txBox="1"/>
          <p:nvPr/>
        </p:nvSpPr>
        <p:spPr>
          <a:xfrm>
            <a:off x="6172200" y="6172200"/>
            <a:ext cx="51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Gate</a:t>
            </a:r>
            <a:endParaRPr lang="de-DE" dirty="0"/>
          </a:p>
        </p:txBody>
      </p:sp>
      <p:cxnSp>
        <p:nvCxnSpPr>
          <p:cNvPr id="51" name="Gerade Verbindung 50"/>
          <p:cNvCxnSpPr/>
          <p:nvPr/>
        </p:nvCxnSpPr>
        <p:spPr bwMode="auto">
          <a:xfrm>
            <a:off x="4191000" y="6400800"/>
            <a:ext cx="533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Gerade Verbindung 72"/>
          <p:cNvCxnSpPr/>
          <p:nvPr/>
        </p:nvCxnSpPr>
        <p:spPr bwMode="auto">
          <a:xfrm flipV="1">
            <a:off x="4724400" y="6248400"/>
            <a:ext cx="7620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1" name="Gerade Verbindung 150"/>
          <p:cNvCxnSpPr/>
          <p:nvPr/>
        </p:nvCxnSpPr>
        <p:spPr bwMode="auto">
          <a:xfrm flipV="1">
            <a:off x="4876800" y="6400800"/>
            <a:ext cx="7620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Gerade Verbindung 74"/>
          <p:cNvCxnSpPr/>
          <p:nvPr/>
        </p:nvCxnSpPr>
        <p:spPr bwMode="auto">
          <a:xfrm>
            <a:off x="4800600" y="6248400"/>
            <a:ext cx="7620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4" name="Gerade Verbindung 153"/>
          <p:cNvCxnSpPr/>
          <p:nvPr/>
        </p:nvCxnSpPr>
        <p:spPr bwMode="auto">
          <a:xfrm>
            <a:off x="4953000" y="64008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7" name="Textfeld 86"/>
          <p:cNvSpPr txBox="1"/>
          <p:nvPr/>
        </p:nvSpPr>
        <p:spPr>
          <a:xfrm>
            <a:off x="5029200" y="5410200"/>
            <a:ext cx="38294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This </a:t>
            </a:r>
            <a:r>
              <a:rPr lang="de-DE" dirty="0" err="1" smtClean="0"/>
              <a:t>makes</a:t>
            </a:r>
            <a:r>
              <a:rPr lang="de-DE" dirty="0" smtClean="0"/>
              <a:t> NMOS </a:t>
            </a:r>
            <a:r>
              <a:rPr lang="de-DE" dirty="0" err="1" smtClean="0"/>
              <a:t>scs</a:t>
            </a:r>
            <a:r>
              <a:rPr lang="de-DE" dirty="0" smtClean="0"/>
              <a:t> </a:t>
            </a:r>
            <a:r>
              <a:rPr lang="de-DE" dirty="0" err="1" smtClean="0"/>
              <a:t>independent</a:t>
            </a:r>
            <a:r>
              <a:rPr lang="de-DE" dirty="0" smtClean="0"/>
              <a:t> on GNDA </a:t>
            </a:r>
            <a:r>
              <a:rPr lang="de-DE" dirty="0" err="1" smtClean="0"/>
              <a:t>noise</a:t>
            </a:r>
            <a:endParaRPr lang="de-DE" dirty="0"/>
          </a:p>
        </p:txBody>
      </p:sp>
      <p:cxnSp>
        <p:nvCxnSpPr>
          <p:cNvPr id="89" name="Gerade Verbindung mit Pfeil 88"/>
          <p:cNvCxnSpPr/>
          <p:nvPr/>
        </p:nvCxnSpPr>
        <p:spPr bwMode="auto">
          <a:xfrm flipH="1">
            <a:off x="6400800" y="5791200"/>
            <a:ext cx="228600" cy="304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0" name="Textfeld 89"/>
          <p:cNvSpPr txBox="1"/>
          <p:nvPr/>
        </p:nvSpPr>
        <p:spPr>
          <a:xfrm>
            <a:off x="5867400" y="4038600"/>
            <a:ext cx="31048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This </a:t>
            </a:r>
            <a:r>
              <a:rPr lang="de-DE" dirty="0" err="1" smtClean="0"/>
              <a:t>makes</a:t>
            </a:r>
            <a:r>
              <a:rPr lang="de-DE" dirty="0" smtClean="0"/>
              <a:t> </a:t>
            </a:r>
            <a:r>
              <a:rPr lang="de-DE" dirty="0" err="1" smtClean="0"/>
              <a:t>current</a:t>
            </a:r>
            <a:r>
              <a:rPr lang="de-DE" dirty="0" smtClean="0"/>
              <a:t> GNDA </a:t>
            </a:r>
            <a:r>
              <a:rPr lang="de-DE" dirty="0" err="1" smtClean="0"/>
              <a:t>constant</a:t>
            </a:r>
            <a:r>
              <a:rPr lang="de-DE" dirty="0" smtClean="0"/>
              <a:t> </a:t>
            </a:r>
            <a:r>
              <a:rPr lang="de-DE" dirty="0" err="1" smtClean="0"/>
              <a:t>always</a:t>
            </a:r>
            <a:endParaRPr lang="de-DE" dirty="0"/>
          </a:p>
        </p:txBody>
      </p:sp>
      <p:sp>
        <p:nvSpPr>
          <p:cNvPr id="162" name="Textfeld 161"/>
          <p:cNvSpPr txBox="1"/>
          <p:nvPr/>
        </p:nvSpPr>
        <p:spPr>
          <a:xfrm>
            <a:off x="6244576" y="5181600"/>
            <a:ext cx="20457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RefIn</a:t>
            </a:r>
            <a:r>
              <a:rPr lang="de-DE" dirty="0" smtClean="0"/>
              <a:t> </a:t>
            </a:r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isn‘t</a:t>
            </a:r>
            <a:r>
              <a:rPr lang="de-DE" dirty="0" smtClean="0"/>
              <a:t> </a:t>
            </a:r>
            <a:r>
              <a:rPr lang="de-DE" dirty="0" err="1" smtClean="0"/>
              <a:t>constant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524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 smtClean="0"/>
              <a:t>DCD </a:t>
            </a:r>
            <a:r>
              <a:rPr lang="en-US" sz="2000" dirty="0" smtClean="0"/>
              <a:t>submission plan</a:t>
            </a:r>
            <a:endParaRPr lang="de-DE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831850"/>
          </a:xfrm>
        </p:spPr>
        <p:txBody>
          <a:bodyPr/>
          <a:lstStyle/>
          <a:p>
            <a:r>
              <a:rPr lang="en-US" sz="1600" dirty="0" smtClean="0"/>
              <a:t>…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6</a:t>
            </a:fld>
            <a:endParaRPr lang="de-DE" altLang="de-DE"/>
          </a:p>
        </p:txBody>
      </p:sp>
      <p:grpSp>
        <p:nvGrpSpPr>
          <p:cNvPr id="5" name="Gruppieren 4"/>
          <p:cNvGrpSpPr/>
          <p:nvPr/>
        </p:nvGrpSpPr>
        <p:grpSpPr>
          <a:xfrm flipH="1">
            <a:off x="2286000" y="2743200"/>
            <a:ext cx="432048" cy="720080"/>
            <a:chOff x="5508104" y="2996952"/>
            <a:chExt cx="432048" cy="720080"/>
          </a:xfrm>
        </p:grpSpPr>
        <p:grpSp>
          <p:nvGrpSpPr>
            <p:cNvPr id="6" name="Gruppieren 5"/>
            <p:cNvGrpSpPr/>
            <p:nvPr/>
          </p:nvGrpSpPr>
          <p:grpSpPr>
            <a:xfrm>
              <a:off x="5508104" y="2996952"/>
              <a:ext cx="432048" cy="720080"/>
              <a:chOff x="5508104" y="1844824"/>
              <a:chExt cx="432048" cy="720080"/>
            </a:xfrm>
          </p:grpSpPr>
          <p:cxnSp>
            <p:nvCxnSpPr>
              <p:cNvPr id="8" name="Gerade Verbindung 7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" name="Gerade Verbindung 8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" name="Gerade Verbindung 9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" name="Gerade Verbindung 10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" name="Gerade Verbindung 11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" name="Gerade Verbindung 12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" name="Gerade Verbindung 13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7" name="Ellipse 6"/>
            <p:cNvSpPr/>
            <p:nvPr/>
          </p:nvSpPr>
          <p:spPr bwMode="auto">
            <a:xfrm>
              <a:off x="5580112" y="3284984"/>
              <a:ext cx="144016" cy="14401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15" name="Gruppieren 14"/>
          <p:cNvGrpSpPr/>
          <p:nvPr/>
        </p:nvGrpSpPr>
        <p:grpSpPr>
          <a:xfrm>
            <a:off x="1295400" y="2743200"/>
            <a:ext cx="432048" cy="720080"/>
            <a:chOff x="5508104" y="1844824"/>
            <a:chExt cx="432048" cy="720080"/>
          </a:xfrm>
        </p:grpSpPr>
        <p:cxnSp>
          <p:nvCxnSpPr>
            <p:cNvPr id="16" name="Gerade Verbindung 15"/>
            <p:cNvCxnSpPr/>
            <p:nvPr/>
          </p:nvCxnSpPr>
          <p:spPr bwMode="auto">
            <a:xfrm>
              <a:off x="5940152" y="1844824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Gerade Verbindung 16"/>
            <p:cNvCxnSpPr/>
            <p:nvPr/>
          </p:nvCxnSpPr>
          <p:spPr bwMode="auto">
            <a:xfrm flipH="1">
              <a:off x="5796136" y="2060848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Gerade Verbindung 17"/>
            <p:cNvCxnSpPr/>
            <p:nvPr/>
          </p:nvCxnSpPr>
          <p:spPr bwMode="auto">
            <a:xfrm flipH="1">
              <a:off x="5796136" y="2348880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Gerade Verbindung 18"/>
            <p:cNvCxnSpPr/>
            <p:nvPr/>
          </p:nvCxnSpPr>
          <p:spPr bwMode="auto">
            <a:xfrm>
              <a:off x="5796136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Gerade Verbindung 19"/>
            <p:cNvCxnSpPr/>
            <p:nvPr/>
          </p:nvCxnSpPr>
          <p:spPr bwMode="auto">
            <a:xfrm>
              <a:off x="5724128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Gerade Verbindung 20"/>
            <p:cNvCxnSpPr/>
            <p:nvPr/>
          </p:nvCxnSpPr>
          <p:spPr bwMode="auto">
            <a:xfrm>
              <a:off x="5940152" y="2348880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Gerade Verbindung 21"/>
            <p:cNvCxnSpPr/>
            <p:nvPr/>
          </p:nvCxnSpPr>
          <p:spPr bwMode="auto">
            <a:xfrm>
              <a:off x="5508104" y="2204864"/>
              <a:ext cx="2160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3" name="Gruppieren 22"/>
          <p:cNvGrpSpPr/>
          <p:nvPr/>
        </p:nvGrpSpPr>
        <p:grpSpPr>
          <a:xfrm flipH="1">
            <a:off x="2286000" y="2057400"/>
            <a:ext cx="432048" cy="720080"/>
            <a:chOff x="5508104" y="2996952"/>
            <a:chExt cx="432048" cy="720080"/>
          </a:xfrm>
        </p:grpSpPr>
        <p:grpSp>
          <p:nvGrpSpPr>
            <p:cNvPr id="24" name="Gruppieren 23"/>
            <p:cNvGrpSpPr/>
            <p:nvPr/>
          </p:nvGrpSpPr>
          <p:grpSpPr>
            <a:xfrm>
              <a:off x="5508104" y="2996952"/>
              <a:ext cx="432048" cy="720080"/>
              <a:chOff x="5508104" y="1844824"/>
              <a:chExt cx="432048" cy="720080"/>
            </a:xfrm>
          </p:grpSpPr>
          <p:cxnSp>
            <p:nvCxnSpPr>
              <p:cNvPr id="26" name="Gerade Verbindung 25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Gerade Verbindung 26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" name="Gerade Verbindung 27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" name="Gerade Verbindung 28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" name="Gerade Verbindung 29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" name="Gerade Verbindung 30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" name="Gerade Verbindung 31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5" name="Ellipse 24"/>
            <p:cNvSpPr/>
            <p:nvPr/>
          </p:nvSpPr>
          <p:spPr bwMode="auto">
            <a:xfrm>
              <a:off x="5580112" y="3284984"/>
              <a:ext cx="144016" cy="14401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cxnSp>
        <p:nvCxnSpPr>
          <p:cNvPr id="2048" name="Gerade Verbindung 2047"/>
          <p:cNvCxnSpPr/>
          <p:nvPr/>
        </p:nvCxnSpPr>
        <p:spPr bwMode="auto">
          <a:xfrm flipH="1">
            <a:off x="1981200" y="2057400"/>
            <a:ext cx="838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49" name="Textfeld 2048"/>
          <p:cNvSpPr txBox="1"/>
          <p:nvPr/>
        </p:nvSpPr>
        <p:spPr>
          <a:xfrm>
            <a:off x="3334446" y="3456801"/>
            <a:ext cx="551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RefIn</a:t>
            </a:r>
            <a:endParaRPr lang="de-DE" dirty="0"/>
          </a:p>
        </p:txBody>
      </p:sp>
      <p:cxnSp>
        <p:nvCxnSpPr>
          <p:cNvPr id="2052" name="Gerade Verbindung 2051"/>
          <p:cNvCxnSpPr/>
          <p:nvPr/>
        </p:nvCxnSpPr>
        <p:spPr bwMode="auto">
          <a:xfrm flipH="1">
            <a:off x="1676400" y="2743200"/>
            <a:ext cx="609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4" name="Gerade Verbindung 2053"/>
          <p:cNvCxnSpPr/>
          <p:nvPr/>
        </p:nvCxnSpPr>
        <p:spPr bwMode="auto">
          <a:xfrm>
            <a:off x="2209800" y="3505200"/>
            <a:ext cx="1676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" name="Gruppieren 39"/>
          <p:cNvGrpSpPr/>
          <p:nvPr/>
        </p:nvGrpSpPr>
        <p:grpSpPr>
          <a:xfrm>
            <a:off x="1295400" y="3429000"/>
            <a:ext cx="432048" cy="720080"/>
            <a:chOff x="5508104" y="1844824"/>
            <a:chExt cx="432048" cy="720080"/>
          </a:xfrm>
        </p:grpSpPr>
        <p:cxnSp>
          <p:nvCxnSpPr>
            <p:cNvPr id="41" name="Gerade Verbindung 40"/>
            <p:cNvCxnSpPr/>
            <p:nvPr/>
          </p:nvCxnSpPr>
          <p:spPr bwMode="auto">
            <a:xfrm>
              <a:off x="5940152" y="1844824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Gerade Verbindung 41"/>
            <p:cNvCxnSpPr/>
            <p:nvPr/>
          </p:nvCxnSpPr>
          <p:spPr bwMode="auto">
            <a:xfrm flipH="1">
              <a:off x="5796136" y="2060848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Gerade Verbindung 42"/>
            <p:cNvCxnSpPr/>
            <p:nvPr/>
          </p:nvCxnSpPr>
          <p:spPr bwMode="auto">
            <a:xfrm flipH="1">
              <a:off x="5796136" y="2348880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Gerade Verbindung 43"/>
            <p:cNvCxnSpPr/>
            <p:nvPr/>
          </p:nvCxnSpPr>
          <p:spPr bwMode="auto">
            <a:xfrm>
              <a:off x="5796136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Gerade Verbindung 44"/>
            <p:cNvCxnSpPr/>
            <p:nvPr/>
          </p:nvCxnSpPr>
          <p:spPr bwMode="auto">
            <a:xfrm>
              <a:off x="5724128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Gerade Verbindung 45"/>
            <p:cNvCxnSpPr/>
            <p:nvPr/>
          </p:nvCxnSpPr>
          <p:spPr bwMode="auto">
            <a:xfrm>
              <a:off x="5940152" y="2348880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Gerade Verbindung 46"/>
            <p:cNvCxnSpPr/>
            <p:nvPr/>
          </p:nvCxnSpPr>
          <p:spPr bwMode="auto">
            <a:xfrm>
              <a:off x="5508104" y="2204864"/>
              <a:ext cx="2160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48" name="Gerade Verbindung 47"/>
          <p:cNvCxnSpPr/>
          <p:nvPr/>
        </p:nvCxnSpPr>
        <p:spPr bwMode="auto">
          <a:xfrm>
            <a:off x="1371600" y="4191000"/>
            <a:ext cx="1676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55" name="Textfeld 2054"/>
          <p:cNvSpPr txBox="1"/>
          <p:nvPr/>
        </p:nvSpPr>
        <p:spPr>
          <a:xfrm>
            <a:off x="2514600" y="2133600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Source</a:t>
            </a:r>
            <a:endParaRPr lang="de-DE" dirty="0"/>
          </a:p>
        </p:txBody>
      </p:sp>
      <p:sp>
        <p:nvSpPr>
          <p:cNvPr id="50" name="Textfeld 49"/>
          <p:cNvSpPr txBox="1"/>
          <p:nvPr/>
        </p:nvSpPr>
        <p:spPr>
          <a:xfrm>
            <a:off x="838200" y="3810000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Source</a:t>
            </a:r>
            <a:endParaRPr lang="de-DE" dirty="0"/>
          </a:p>
        </p:txBody>
      </p:sp>
      <p:sp>
        <p:nvSpPr>
          <p:cNvPr id="2056" name="Textfeld 2055"/>
          <p:cNvSpPr txBox="1"/>
          <p:nvPr/>
        </p:nvSpPr>
        <p:spPr>
          <a:xfrm>
            <a:off x="1562544" y="3657600"/>
            <a:ext cx="9520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240uA </a:t>
            </a:r>
            <a:r>
              <a:rPr lang="de-DE" dirty="0" err="1" smtClean="0"/>
              <a:t>max</a:t>
            </a:r>
            <a:endParaRPr lang="de-DE" dirty="0"/>
          </a:p>
        </p:txBody>
      </p:sp>
      <p:sp>
        <p:nvSpPr>
          <p:cNvPr id="52" name="Textfeld 51"/>
          <p:cNvSpPr txBox="1"/>
          <p:nvPr/>
        </p:nvSpPr>
        <p:spPr>
          <a:xfrm>
            <a:off x="1676400" y="2286000"/>
            <a:ext cx="7168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~300uA</a:t>
            </a:r>
            <a:endParaRPr lang="de-DE" dirty="0"/>
          </a:p>
        </p:txBody>
      </p:sp>
      <p:sp>
        <p:nvSpPr>
          <p:cNvPr id="53" name="Textfeld 52"/>
          <p:cNvSpPr txBox="1"/>
          <p:nvPr/>
        </p:nvSpPr>
        <p:spPr>
          <a:xfrm>
            <a:off x="2667000" y="3276600"/>
            <a:ext cx="6319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~60uA</a:t>
            </a:r>
            <a:endParaRPr lang="de-DE" dirty="0"/>
          </a:p>
        </p:txBody>
      </p:sp>
      <p:sp>
        <p:nvSpPr>
          <p:cNvPr id="54" name="Textfeld 53"/>
          <p:cNvSpPr txBox="1"/>
          <p:nvPr/>
        </p:nvSpPr>
        <p:spPr>
          <a:xfrm>
            <a:off x="2171328" y="3962400"/>
            <a:ext cx="6286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GNDA</a:t>
            </a:r>
            <a:endParaRPr lang="de-DE" dirty="0"/>
          </a:p>
        </p:txBody>
      </p:sp>
      <p:sp>
        <p:nvSpPr>
          <p:cNvPr id="55" name="Textfeld 54"/>
          <p:cNvSpPr txBox="1"/>
          <p:nvPr/>
        </p:nvSpPr>
        <p:spPr>
          <a:xfrm>
            <a:off x="1990017" y="1828800"/>
            <a:ext cx="6110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VDDA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1143000" y="3124200"/>
            <a:ext cx="381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SF</a:t>
            </a:r>
            <a:endParaRPr lang="de-DE" dirty="0"/>
          </a:p>
        </p:txBody>
      </p:sp>
      <p:cxnSp>
        <p:nvCxnSpPr>
          <p:cNvPr id="2053" name="Gerade Verbindung mit Pfeil 2052"/>
          <p:cNvCxnSpPr/>
          <p:nvPr/>
        </p:nvCxnSpPr>
        <p:spPr bwMode="auto">
          <a:xfrm>
            <a:off x="1752600" y="3429000"/>
            <a:ext cx="3048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57" name="Textfeld 2056"/>
          <p:cNvSpPr txBox="1"/>
          <p:nvPr/>
        </p:nvSpPr>
        <p:spPr>
          <a:xfrm>
            <a:off x="1447800" y="3200400"/>
            <a:ext cx="7489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AmpOut</a:t>
            </a:r>
            <a:endParaRPr lang="de-DE" dirty="0"/>
          </a:p>
        </p:txBody>
      </p:sp>
      <p:grpSp>
        <p:nvGrpSpPr>
          <p:cNvPr id="93" name="Gruppieren 92"/>
          <p:cNvGrpSpPr/>
          <p:nvPr/>
        </p:nvGrpSpPr>
        <p:grpSpPr>
          <a:xfrm flipH="1">
            <a:off x="5715000" y="2209800"/>
            <a:ext cx="432048" cy="720080"/>
            <a:chOff x="5508104" y="2996952"/>
            <a:chExt cx="432048" cy="720080"/>
          </a:xfrm>
        </p:grpSpPr>
        <p:grpSp>
          <p:nvGrpSpPr>
            <p:cNvPr id="94" name="Gruppieren 93"/>
            <p:cNvGrpSpPr/>
            <p:nvPr/>
          </p:nvGrpSpPr>
          <p:grpSpPr>
            <a:xfrm>
              <a:off x="5508104" y="2996952"/>
              <a:ext cx="432048" cy="720080"/>
              <a:chOff x="5508104" y="1844824"/>
              <a:chExt cx="432048" cy="720080"/>
            </a:xfrm>
          </p:grpSpPr>
          <p:cxnSp>
            <p:nvCxnSpPr>
              <p:cNvPr id="96" name="Gerade Verbindung 95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7" name="Gerade Verbindung 96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8" name="Gerade Verbindung 97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9" name="Gerade Verbindung 98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0" name="Gerade Verbindung 99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1" name="Gerade Verbindung 100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2" name="Gerade Verbindung 101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95" name="Ellipse 94"/>
            <p:cNvSpPr/>
            <p:nvPr/>
          </p:nvSpPr>
          <p:spPr bwMode="auto">
            <a:xfrm>
              <a:off x="5580112" y="3284984"/>
              <a:ext cx="144016" cy="14401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103" name="Gruppieren 102"/>
          <p:cNvGrpSpPr/>
          <p:nvPr/>
        </p:nvGrpSpPr>
        <p:grpSpPr>
          <a:xfrm>
            <a:off x="4800600" y="2209800"/>
            <a:ext cx="432048" cy="720080"/>
            <a:chOff x="5508104" y="2996952"/>
            <a:chExt cx="432048" cy="720080"/>
          </a:xfrm>
        </p:grpSpPr>
        <p:grpSp>
          <p:nvGrpSpPr>
            <p:cNvPr id="104" name="Gruppieren 103"/>
            <p:cNvGrpSpPr/>
            <p:nvPr/>
          </p:nvGrpSpPr>
          <p:grpSpPr>
            <a:xfrm>
              <a:off x="5508104" y="2996952"/>
              <a:ext cx="432048" cy="720080"/>
              <a:chOff x="5508104" y="1844824"/>
              <a:chExt cx="432048" cy="720080"/>
            </a:xfrm>
          </p:grpSpPr>
          <p:cxnSp>
            <p:nvCxnSpPr>
              <p:cNvPr id="106" name="Gerade Verbindung 105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7" name="Gerade Verbindung 106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8" name="Gerade Verbindung 107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9" name="Gerade Verbindung 108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0" name="Gerade Verbindung 109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1" name="Gerade Verbindung 110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2" name="Gerade Verbindung 111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05" name="Ellipse 104"/>
            <p:cNvSpPr/>
            <p:nvPr/>
          </p:nvSpPr>
          <p:spPr bwMode="auto">
            <a:xfrm>
              <a:off x="5580112" y="3284984"/>
              <a:ext cx="144016" cy="14401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113" name="Gruppieren 112"/>
          <p:cNvGrpSpPr/>
          <p:nvPr/>
        </p:nvGrpSpPr>
        <p:grpSpPr>
          <a:xfrm>
            <a:off x="5029200" y="1447800"/>
            <a:ext cx="432048" cy="720080"/>
            <a:chOff x="5508104" y="2996952"/>
            <a:chExt cx="432048" cy="720080"/>
          </a:xfrm>
        </p:grpSpPr>
        <p:grpSp>
          <p:nvGrpSpPr>
            <p:cNvPr id="114" name="Gruppieren 113"/>
            <p:cNvGrpSpPr/>
            <p:nvPr/>
          </p:nvGrpSpPr>
          <p:grpSpPr>
            <a:xfrm>
              <a:off x="5508104" y="2996952"/>
              <a:ext cx="432048" cy="720080"/>
              <a:chOff x="5508104" y="1844824"/>
              <a:chExt cx="432048" cy="720080"/>
            </a:xfrm>
          </p:grpSpPr>
          <p:cxnSp>
            <p:nvCxnSpPr>
              <p:cNvPr id="116" name="Gerade Verbindung 115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7" name="Gerade Verbindung 116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8" name="Gerade Verbindung 117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9" name="Gerade Verbindung 118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0" name="Gerade Verbindung 119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1" name="Gerade Verbindung 120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2" name="Gerade Verbindung 121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15" name="Ellipse 114"/>
            <p:cNvSpPr/>
            <p:nvPr/>
          </p:nvSpPr>
          <p:spPr bwMode="auto">
            <a:xfrm>
              <a:off x="5580112" y="3284984"/>
              <a:ext cx="144016" cy="14401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cxnSp>
        <p:nvCxnSpPr>
          <p:cNvPr id="2071" name="Gerade Verbindung 2070"/>
          <p:cNvCxnSpPr/>
          <p:nvPr/>
        </p:nvCxnSpPr>
        <p:spPr bwMode="auto">
          <a:xfrm flipH="1">
            <a:off x="5257800" y="22098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3" name="Gerade Verbindung 2072"/>
          <p:cNvCxnSpPr/>
          <p:nvPr/>
        </p:nvCxnSpPr>
        <p:spPr bwMode="auto">
          <a:xfrm>
            <a:off x="5562600" y="2971800"/>
            <a:ext cx="914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7" name="Textfeld 126"/>
          <p:cNvSpPr txBox="1"/>
          <p:nvPr/>
        </p:nvSpPr>
        <p:spPr>
          <a:xfrm>
            <a:off x="5516056" y="1371600"/>
            <a:ext cx="6110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VDDA</a:t>
            </a:r>
            <a:endParaRPr lang="de-DE" dirty="0"/>
          </a:p>
        </p:txBody>
      </p:sp>
      <p:sp>
        <p:nvSpPr>
          <p:cNvPr id="128" name="Textfeld 127"/>
          <p:cNvSpPr txBox="1"/>
          <p:nvPr/>
        </p:nvSpPr>
        <p:spPr>
          <a:xfrm>
            <a:off x="6003713" y="2743200"/>
            <a:ext cx="6286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AmpIn</a:t>
            </a:r>
            <a:endParaRPr lang="de-DE" dirty="0"/>
          </a:p>
        </p:txBody>
      </p:sp>
      <p:sp>
        <p:nvSpPr>
          <p:cNvPr id="129" name="Textfeld 128"/>
          <p:cNvSpPr txBox="1"/>
          <p:nvPr/>
        </p:nvSpPr>
        <p:spPr>
          <a:xfrm>
            <a:off x="5900377" y="2286000"/>
            <a:ext cx="867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AmpInCM</a:t>
            </a:r>
            <a:endParaRPr lang="de-DE" dirty="0"/>
          </a:p>
        </p:txBody>
      </p:sp>
      <p:sp>
        <p:nvSpPr>
          <p:cNvPr id="130" name="Textfeld 129"/>
          <p:cNvSpPr txBox="1"/>
          <p:nvPr/>
        </p:nvSpPr>
        <p:spPr>
          <a:xfrm>
            <a:off x="4191000" y="2667000"/>
            <a:ext cx="551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RefIn</a:t>
            </a:r>
            <a:endParaRPr lang="de-DE" dirty="0"/>
          </a:p>
        </p:txBody>
      </p:sp>
      <p:cxnSp>
        <p:nvCxnSpPr>
          <p:cNvPr id="2075" name="Gerade Verbindung 2074"/>
          <p:cNvCxnSpPr/>
          <p:nvPr/>
        </p:nvCxnSpPr>
        <p:spPr bwMode="auto">
          <a:xfrm flipH="1">
            <a:off x="4114800" y="2971800"/>
            <a:ext cx="1143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7" name="Gerade Verbindung 2076"/>
          <p:cNvCxnSpPr/>
          <p:nvPr/>
        </p:nvCxnSpPr>
        <p:spPr bwMode="auto">
          <a:xfrm>
            <a:off x="4800600" y="2590800"/>
            <a:ext cx="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Gerade Verbindung 32"/>
          <p:cNvCxnSpPr/>
          <p:nvPr/>
        </p:nvCxnSpPr>
        <p:spPr bwMode="auto">
          <a:xfrm>
            <a:off x="4572000" y="4191000"/>
            <a:ext cx="990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Gerade Verbindung 34"/>
          <p:cNvCxnSpPr/>
          <p:nvPr/>
        </p:nvCxnSpPr>
        <p:spPr bwMode="auto">
          <a:xfrm flipV="1">
            <a:off x="5105400" y="39624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Gerade Verbindung 36"/>
          <p:cNvCxnSpPr/>
          <p:nvPr/>
        </p:nvCxnSpPr>
        <p:spPr bwMode="auto">
          <a:xfrm flipH="1">
            <a:off x="4876800" y="39624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Gerade Verbindung 142"/>
          <p:cNvCxnSpPr/>
          <p:nvPr/>
        </p:nvCxnSpPr>
        <p:spPr bwMode="auto">
          <a:xfrm flipH="1">
            <a:off x="4876800" y="3886200"/>
            <a:ext cx="457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Gerade Verbindung 143"/>
          <p:cNvCxnSpPr/>
          <p:nvPr/>
        </p:nvCxnSpPr>
        <p:spPr bwMode="auto">
          <a:xfrm flipV="1">
            <a:off x="5105400" y="3657600"/>
            <a:ext cx="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Textfeld 38"/>
          <p:cNvSpPr txBox="1"/>
          <p:nvPr/>
        </p:nvSpPr>
        <p:spPr>
          <a:xfrm>
            <a:off x="4495800" y="3505200"/>
            <a:ext cx="6110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VDDA</a:t>
            </a:r>
            <a:endParaRPr lang="de-DE" dirty="0"/>
          </a:p>
        </p:txBody>
      </p:sp>
      <p:sp>
        <p:nvSpPr>
          <p:cNvPr id="146" name="Textfeld 145"/>
          <p:cNvSpPr txBox="1"/>
          <p:nvPr/>
        </p:nvSpPr>
        <p:spPr>
          <a:xfrm>
            <a:off x="5257800" y="3962400"/>
            <a:ext cx="51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Gate</a:t>
            </a:r>
            <a:endParaRPr lang="de-DE" dirty="0"/>
          </a:p>
        </p:txBody>
      </p:sp>
      <p:grpSp>
        <p:nvGrpSpPr>
          <p:cNvPr id="2079" name="Gruppieren 2078"/>
          <p:cNvGrpSpPr/>
          <p:nvPr/>
        </p:nvGrpSpPr>
        <p:grpSpPr>
          <a:xfrm>
            <a:off x="3276600" y="4038600"/>
            <a:ext cx="990600" cy="304800"/>
            <a:chOff x="3276600" y="4038600"/>
            <a:chExt cx="990600" cy="304800"/>
          </a:xfrm>
        </p:grpSpPr>
        <p:cxnSp>
          <p:nvCxnSpPr>
            <p:cNvPr id="51" name="Gerade Verbindung 50"/>
            <p:cNvCxnSpPr/>
            <p:nvPr/>
          </p:nvCxnSpPr>
          <p:spPr bwMode="auto">
            <a:xfrm>
              <a:off x="3276600" y="4191000"/>
              <a:ext cx="533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Gerade Verbindung 72"/>
            <p:cNvCxnSpPr/>
            <p:nvPr/>
          </p:nvCxnSpPr>
          <p:spPr bwMode="auto">
            <a:xfrm flipV="1">
              <a:off x="3810000" y="4038600"/>
              <a:ext cx="7620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1" name="Gerade Verbindung 150"/>
            <p:cNvCxnSpPr/>
            <p:nvPr/>
          </p:nvCxnSpPr>
          <p:spPr bwMode="auto">
            <a:xfrm flipV="1">
              <a:off x="3962400" y="4191000"/>
              <a:ext cx="7620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Gerade Verbindung 74"/>
            <p:cNvCxnSpPr/>
            <p:nvPr/>
          </p:nvCxnSpPr>
          <p:spPr bwMode="auto">
            <a:xfrm>
              <a:off x="3886200" y="4038600"/>
              <a:ext cx="7620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4" name="Gerade Verbindung 153"/>
            <p:cNvCxnSpPr/>
            <p:nvPr/>
          </p:nvCxnSpPr>
          <p:spPr bwMode="auto">
            <a:xfrm>
              <a:off x="4038600" y="4191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87" name="Textfeld 86"/>
          <p:cNvSpPr txBox="1"/>
          <p:nvPr/>
        </p:nvSpPr>
        <p:spPr>
          <a:xfrm>
            <a:off x="4114800" y="3200400"/>
            <a:ext cx="38294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This </a:t>
            </a:r>
            <a:r>
              <a:rPr lang="de-DE" dirty="0" err="1" smtClean="0"/>
              <a:t>makes</a:t>
            </a:r>
            <a:r>
              <a:rPr lang="de-DE" dirty="0" smtClean="0"/>
              <a:t> NMOS </a:t>
            </a:r>
            <a:r>
              <a:rPr lang="de-DE" dirty="0" err="1" smtClean="0"/>
              <a:t>scs</a:t>
            </a:r>
            <a:r>
              <a:rPr lang="de-DE" dirty="0" smtClean="0"/>
              <a:t> </a:t>
            </a:r>
            <a:r>
              <a:rPr lang="de-DE" dirty="0" err="1" smtClean="0"/>
              <a:t>independent</a:t>
            </a:r>
            <a:r>
              <a:rPr lang="de-DE" dirty="0" smtClean="0"/>
              <a:t> on GNDA </a:t>
            </a:r>
            <a:r>
              <a:rPr lang="de-DE" dirty="0" err="1" smtClean="0"/>
              <a:t>noise</a:t>
            </a:r>
            <a:endParaRPr lang="de-DE" dirty="0"/>
          </a:p>
        </p:txBody>
      </p:sp>
      <p:cxnSp>
        <p:nvCxnSpPr>
          <p:cNvPr id="89" name="Gerade Verbindung mit Pfeil 88"/>
          <p:cNvCxnSpPr/>
          <p:nvPr/>
        </p:nvCxnSpPr>
        <p:spPr bwMode="auto">
          <a:xfrm flipH="1">
            <a:off x="5486400" y="3581400"/>
            <a:ext cx="228600" cy="3048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0" name="Textfeld 89"/>
          <p:cNvSpPr txBox="1"/>
          <p:nvPr/>
        </p:nvSpPr>
        <p:spPr>
          <a:xfrm>
            <a:off x="4953000" y="1828800"/>
            <a:ext cx="31048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This </a:t>
            </a:r>
            <a:r>
              <a:rPr lang="de-DE" dirty="0" err="1" smtClean="0"/>
              <a:t>makes</a:t>
            </a:r>
            <a:r>
              <a:rPr lang="de-DE" dirty="0" smtClean="0"/>
              <a:t> </a:t>
            </a:r>
            <a:r>
              <a:rPr lang="de-DE" dirty="0" err="1" smtClean="0"/>
              <a:t>current</a:t>
            </a:r>
            <a:r>
              <a:rPr lang="de-DE" dirty="0" smtClean="0"/>
              <a:t> GNDA </a:t>
            </a:r>
            <a:r>
              <a:rPr lang="de-DE" dirty="0" err="1" smtClean="0"/>
              <a:t>constant</a:t>
            </a:r>
            <a:r>
              <a:rPr lang="de-DE" dirty="0" smtClean="0"/>
              <a:t> </a:t>
            </a:r>
            <a:r>
              <a:rPr lang="de-DE" dirty="0" err="1" smtClean="0"/>
              <a:t>always</a:t>
            </a:r>
            <a:endParaRPr lang="de-DE" dirty="0"/>
          </a:p>
        </p:txBody>
      </p:sp>
      <p:sp>
        <p:nvSpPr>
          <p:cNvPr id="162" name="Textfeld 161"/>
          <p:cNvSpPr txBox="1"/>
          <p:nvPr/>
        </p:nvSpPr>
        <p:spPr>
          <a:xfrm>
            <a:off x="5330176" y="2971800"/>
            <a:ext cx="20457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RefIn</a:t>
            </a:r>
            <a:r>
              <a:rPr lang="de-DE" dirty="0" smtClean="0"/>
              <a:t> </a:t>
            </a:r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isn‘t</a:t>
            </a:r>
            <a:r>
              <a:rPr lang="de-DE" dirty="0" smtClean="0"/>
              <a:t> </a:t>
            </a:r>
            <a:r>
              <a:rPr lang="de-DE" dirty="0" err="1" smtClean="0"/>
              <a:t>constant</a:t>
            </a:r>
            <a:endParaRPr lang="de-DE" dirty="0"/>
          </a:p>
        </p:txBody>
      </p:sp>
      <p:sp>
        <p:nvSpPr>
          <p:cNvPr id="2051" name="Gleichschenkliges Dreieck 2050"/>
          <p:cNvSpPr/>
          <p:nvPr/>
        </p:nvSpPr>
        <p:spPr bwMode="auto">
          <a:xfrm rot="5400000">
            <a:off x="2628900" y="5448300"/>
            <a:ext cx="762000" cy="685800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059" name="Gerade Verbindung 2058"/>
          <p:cNvCxnSpPr/>
          <p:nvPr/>
        </p:nvCxnSpPr>
        <p:spPr bwMode="auto">
          <a:xfrm flipH="1">
            <a:off x="1752600" y="5791200"/>
            <a:ext cx="914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" name="Gerade Verbindung 122"/>
          <p:cNvCxnSpPr/>
          <p:nvPr/>
        </p:nvCxnSpPr>
        <p:spPr bwMode="auto">
          <a:xfrm>
            <a:off x="2362200" y="5181600"/>
            <a:ext cx="533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" name="Gerade Verbindung 123"/>
          <p:cNvCxnSpPr/>
          <p:nvPr/>
        </p:nvCxnSpPr>
        <p:spPr bwMode="auto">
          <a:xfrm flipV="1">
            <a:off x="2895600" y="5029200"/>
            <a:ext cx="7620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5" name="Gerade Verbindung 124"/>
          <p:cNvCxnSpPr/>
          <p:nvPr/>
        </p:nvCxnSpPr>
        <p:spPr bwMode="auto">
          <a:xfrm flipV="1">
            <a:off x="3048000" y="5181600"/>
            <a:ext cx="7620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" name="Gerade Verbindung 125"/>
          <p:cNvCxnSpPr/>
          <p:nvPr/>
        </p:nvCxnSpPr>
        <p:spPr bwMode="auto">
          <a:xfrm>
            <a:off x="2971800" y="5029200"/>
            <a:ext cx="7620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1" name="Gerade Verbindung 130"/>
          <p:cNvCxnSpPr/>
          <p:nvPr/>
        </p:nvCxnSpPr>
        <p:spPr bwMode="auto">
          <a:xfrm>
            <a:off x="3124200" y="51816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1" name="Gerade Verbindung 2060"/>
          <p:cNvCxnSpPr/>
          <p:nvPr/>
        </p:nvCxnSpPr>
        <p:spPr bwMode="auto">
          <a:xfrm>
            <a:off x="3581400" y="5181600"/>
            <a:ext cx="0" cy="609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2" name="Gerade Verbindung 131"/>
          <p:cNvCxnSpPr/>
          <p:nvPr/>
        </p:nvCxnSpPr>
        <p:spPr bwMode="auto">
          <a:xfrm>
            <a:off x="2362200" y="5181600"/>
            <a:ext cx="0" cy="609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" name="Gerade Verbindung 132"/>
          <p:cNvCxnSpPr/>
          <p:nvPr/>
        </p:nvCxnSpPr>
        <p:spPr bwMode="auto">
          <a:xfrm flipH="1">
            <a:off x="3352800" y="5791200"/>
            <a:ext cx="914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4" name="Gerade Verbindung 2063"/>
          <p:cNvCxnSpPr/>
          <p:nvPr/>
        </p:nvCxnSpPr>
        <p:spPr bwMode="auto">
          <a:xfrm flipH="1">
            <a:off x="3352800" y="5181600"/>
            <a:ext cx="228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6" name="Gerade Verbindung mit Pfeil 2065"/>
          <p:cNvCxnSpPr/>
          <p:nvPr/>
        </p:nvCxnSpPr>
        <p:spPr bwMode="auto">
          <a:xfrm>
            <a:off x="3352800" y="4876800"/>
            <a:ext cx="0" cy="762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67" name="Textfeld 2066"/>
          <p:cNvSpPr txBox="1"/>
          <p:nvPr/>
        </p:nvSpPr>
        <p:spPr>
          <a:xfrm>
            <a:off x="3352800" y="4876800"/>
            <a:ext cx="551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RefIn</a:t>
            </a:r>
            <a:endParaRPr lang="de-DE" dirty="0"/>
          </a:p>
        </p:txBody>
      </p:sp>
      <p:cxnSp>
        <p:nvCxnSpPr>
          <p:cNvPr id="134" name="Gerade Verbindung mit Pfeil 133"/>
          <p:cNvCxnSpPr/>
          <p:nvPr/>
        </p:nvCxnSpPr>
        <p:spPr bwMode="auto">
          <a:xfrm>
            <a:off x="1752600" y="5029200"/>
            <a:ext cx="0" cy="762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68" name="Rechteck 2067"/>
          <p:cNvSpPr/>
          <p:nvPr/>
        </p:nvSpPr>
        <p:spPr bwMode="auto">
          <a:xfrm>
            <a:off x="1219200" y="6019800"/>
            <a:ext cx="76200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070" name="Gerade Verbindung 2069"/>
          <p:cNvCxnSpPr>
            <a:stCxn id="2067" idx="0"/>
          </p:cNvCxnSpPr>
          <p:nvPr/>
        </p:nvCxnSpPr>
        <p:spPr bwMode="auto">
          <a:xfrm flipH="1">
            <a:off x="3048000" y="4876800"/>
            <a:ext cx="580677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Gerade Verbindung mit Pfeil 134"/>
          <p:cNvCxnSpPr/>
          <p:nvPr/>
        </p:nvCxnSpPr>
        <p:spPr bwMode="auto">
          <a:xfrm>
            <a:off x="1752600" y="5791200"/>
            <a:ext cx="0" cy="2286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Gerade Verbindung mit Pfeil 135"/>
          <p:cNvCxnSpPr/>
          <p:nvPr/>
        </p:nvCxnSpPr>
        <p:spPr bwMode="auto">
          <a:xfrm>
            <a:off x="1447800" y="5791200"/>
            <a:ext cx="0" cy="2286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7" name="Textfeld 136"/>
          <p:cNvSpPr txBox="1"/>
          <p:nvPr/>
        </p:nvSpPr>
        <p:spPr>
          <a:xfrm>
            <a:off x="914400" y="5715000"/>
            <a:ext cx="551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RefIn</a:t>
            </a:r>
            <a:endParaRPr lang="de-DE" dirty="0"/>
          </a:p>
        </p:txBody>
      </p:sp>
      <p:cxnSp>
        <p:nvCxnSpPr>
          <p:cNvPr id="2076" name="Gerade Verbindung 2075"/>
          <p:cNvCxnSpPr/>
          <p:nvPr/>
        </p:nvCxnSpPr>
        <p:spPr bwMode="auto">
          <a:xfrm flipH="1">
            <a:off x="1371600" y="5791200"/>
            <a:ext cx="228601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1279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 smtClean="0"/>
              <a:t>DCD </a:t>
            </a:r>
            <a:r>
              <a:rPr lang="en-US" sz="2000" dirty="0" smtClean="0"/>
              <a:t>Conclusions</a:t>
            </a:r>
            <a:endParaRPr lang="de-DE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3194050"/>
          </a:xfrm>
        </p:spPr>
        <p:txBody>
          <a:bodyPr/>
          <a:lstStyle/>
          <a:p>
            <a:r>
              <a:rPr lang="en-US" sz="1600" dirty="0" smtClean="0"/>
              <a:t>DCD has been testes in various ways</a:t>
            </a:r>
          </a:p>
          <a:p>
            <a:r>
              <a:rPr lang="en-US" sz="1600" dirty="0" smtClean="0"/>
              <a:t>All circuits have been tested</a:t>
            </a:r>
          </a:p>
          <a:p>
            <a:r>
              <a:rPr lang="en-US" sz="1600" dirty="0" smtClean="0"/>
              <a:t>Probably the only problem is </a:t>
            </a:r>
            <a:r>
              <a:rPr lang="en-US" sz="1600" dirty="0"/>
              <a:t>that </a:t>
            </a:r>
            <a:r>
              <a:rPr lang="en-US" sz="1600" dirty="0" smtClean="0"/>
              <a:t>usually some number of ADCs have a long code (mostly +64 but can be -64</a:t>
            </a:r>
            <a:r>
              <a:rPr lang="en-US" sz="1600" dirty="0"/>
              <a:t> </a:t>
            </a:r>
            <a:r>
              <a:rPr lang="en-US" sz="1600" dirty="0" smtClean="0"/>
              <a:t>or zero).</a:t>
            </a:r>
          </a:p>
          <a:p>
            <a:r>
              <a:rPr lang="en-US" sz="1600" dirty="0" smtClean="0"/>
              <a:t>Our measurements are not consistent - </a:t>
            </a:r>
            <a:r>
              <a:rPr lang="en-US" sz="1600" dirty="0"/>
              <a:t>m</a:t>
            </a:r>
            <a:r>
              <a:rPr lang="en-US" sz="1600" dirty="0" smtClean="0"/>
              <a:t>easurements in Heidelberg show no long codes after optimization, measurements in Munich several channels from 256 affected</a:t>
            </a:r>
          </a:p>
          <a:p>
            <a:r>
              <a:rPr lang="en-US" sz="1600" dirty="0" smtClean="0"/>
              <a:t>Question: is the long-lode issue critical? (It only reduces the dynamic range by 25% in some channels.) Can the present chip be used for production?</a:t>
            </a:r>
          </a:p>
          <a:p>
            <a:r>
              <a:rPr lang="en-US" sz="1600" dirty="0" smtClean="0"/>
              <a:t>The fix for the long code problem is probably easy – resize of several transistors.</a:t>
            </a:r>
          </a:p>
          <a:p>
            <a:r>
              <a:rPr lang="en-US" sz="1600" dirty="0"/>
              <a:t>All other issues that we encountered during measurements are to my opinion either not related to DCD itself or fixed in the DCD pipeline design</a:t>
            </a:r>
            <a:r>
              <a:rPr lang="en-US" sz="1600" dirty="0" smtClean="0"/>
              <a:t>.</a:t>
            </a:r>
          </a:p>
          <a:p>
            <a:r>
              <a:rPr lang="en-US" sz="1600" dirty="0"/>
              <a:t>The </a:t>
            </a:r>
            <a:r>
              <a:rPr lang="en-US" sz="1600" dirty="0" smtClean="0"/>
              <a:t>problems in some channels (unstable bits, wrong digital patterns) are probably the issue of data transfer from DCD to </a:t>
            </a:r>
            <a:r>
              <a:rPr lang="en-US" sz="1600" dirty="0"/>
              <a:t>DHP </a:t>
            </a:r>
            <a:r>
              <a:rPr lang="en-US" sz="1600" dirty="0" smtClean="0"/>
              <a:t>– large capacitances, not optimized delays, slow digital IOs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60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6623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 smtClean="0"/>
              <a:t>DCD</a:t>
            </a:r>
            <a:endParaRPr lang="de-DE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3194050"/>
          </a:xfrm>
        </p:spPr>
        <p:txBody>
          <a:bodyPr/>
          <a:lstStyle/>
          <a:p>
            <a:r>
              <a:rPr lang="en-US" sz="1600" dirty="0" smtClean="0"/>
              <a:t>Do </a:t>
            </a:r>
            <a:r>
              <a:rPr lang="en-US" sz="1600" dirty="0"/>
              <a:t>we already have enough measurement results?</a:t>
            </a:r>
            <a:endParaRPr lang="de-DE" sz="1600" dirty="0"/>
          </a:p>
          <a:p>
            <a:r>
              <a:rPr lang="en-US" sz="1600" dirty="0" smtClean="0">
                <a:sym typeface="Wingdings" panose="05000000000000000000" pitchFamily="2" charset="2"/>
              </a:rPr>
              <a:t> </a:t>
            </a:r>
            <a:r>
              <a:rPr lang="en-US" sz="1600" dirty="0" smtClean="0"/>
              <a:t>We </a:t>
            </a:r>
            <a:r>
              <a:rPr lang="en-US" sz="1600" dirty="0"/>
              <a:t>still </a:t>
            </a:r>
            <a:r>
              <a:rPr lang="en-US" sz="1600" dirty="0" smtClean="0"/>
              <a:t>did not </a:t>
            </a:r>
            <a:r>
              <a:rPr lang="en-US" sz="1600" dirty="0"/>
              <a:t>test a properly working DEPFET module with </a:t>
            </a:r>
            <a:r>
              <a:rPr lang="en-US" sz="1600" dirty="0" smtClean="0"/>
              <a:t>DCDs…</a:t>
            </a:r>
          </a:p>
          <a:p>
            <a:r>
              <a:rPr lang="en-US" sz="1600" dirty="0" smtClean="0">
                <a:sym typeface="Wingdings" panose="05000000000000000000" pitchFamily="2" charset="2"/>
              </a:rPr>
              <a:t> </a:t>
            </a:r>
            <a:r>
              <a:rPr lang="en-US" sz="1600" dirty="0" smtClean="0"/>
              <a:t>Measurements </a:t>
            </a:r>
            <a:r>
              <a:rPr lang="en-US" sz="1600" dirty="0"/>
              <a:t>with EMCM show very low </a:t>
            </a:r>
            <a:r>
              <a:rPr lang="en-US" sz="1600" dirty="0" smtClean="0"/>
              <a:t>noise</a:t>
            </a:r>
          </a:p>
          <a:p>
            <a:r>
              <a:rPr lang="en-US" sz="1600" dirty="0" smtClean="0">
                <a:sym typeface="Wingdings" panose="05000000000000000000" pitchFamily="2" charset="2"/>
              </a:rPr>
              <a:t> </a:t>
            </a:r>
            <a:r>
              <a:rPr lang="en-US" sz="1600" dirty="0" smtClean="0"/>
              <a:t>Configuration </a:t>
            </a:r>
            <a:r>
              <a:rPr lang="en-US" sz="1600" dirty="0"/>
              <a:t>of all ASICs works </a:t>
            </a:r>
            <a:r>
              <a:rPr lang="en-US" sz="1600" dirty="0" smtClean="0"/>
              <a:t>well</a:t>
            </a:r>
          </a:p>
          <a:p>
            <a:r>
              <a:rPr lang="en-US" sz="1600" smtClean="0">
                <a:sym typeface="Wingdings" panose="05000000000000000000" pitchFamily="2" charset="2"/>
              </a:rPr>
              <a:t> </a:t>
            </a:r>
            <a:r>
              <a:rPr lang="en-US" sz="1600" smtClean="0"/>
              <a:t>The </a:t>
            </a:r>
            <a:r>
              <a:rPr lang="en-US" sz="1600" dirty="0"/>
              <a:t>DCD-DHP communication </a:t>
            </a:r>
            <a:r>
              <a:rPr lang="en-US" sz="1600" dirty="0" smtClean="0"/>
              <a:t>has been tested at somewhat </a:t>
            </a:r>
            <a:r>
              <a:rPr lang="en-US" sz="1600" dirty="0"/>
              <a:t>reduced speed. Tests at full speed are not possible due to </a:t>
            </a:r>
            <a:r>
              <a:rPr lang="en-US" sz="1600" dirty="0" smtClean="0"/>
              <a:t>PLL/VCO/Delay element </a:t>
            </a:r>
            <a:r>
              <a:rPr lang="en-US" sz="1600" dirty="0"/>
              <a:t>issue</a:t>
            </a:r>
            <a:endParaRPr lang="de-DE" sz="1600" dirty="0"/>
          </a:p>
          <a:p>
            <a:r>
              <a:rPr lang="en-US" sz="1600" dirty="0"/>
              <a:t>We do not have many measurements with long DEPFET lines (and capacitances) on DCD inputs, however additional capacitance, according to simulation, does not introduce noise; it is just making the amplifier slower. Notice, a slower amplifier is not critical, since it equally reduces noise and signal. Signal to noise ratio is the same.</a:t>
            </a:r>
            <a:endParaRPr lang="de-DE" sz="1600" dirty="0"/>
          </a:p>
          <a:p>
            <a:r>
              <a:rPr lang="en-US" sz="1600" dirty="0"/>
              <a:t>We have performed irradiations of DCD2 and DCDBv2. </a:t>
            </a:r>
            <a:r>
              <a:rPr lang="en-US" sz="1600" dirty="0" err="1"/>
              <a:t>DCDBPipeline</a:t>
            </a:r>
            <a:r>
              <a:rPr lang="en-US" sz="1600" dirty="0"/>
              <a:t> uses exactly the same circuits, just arranged in different way. </a:t>
            </a:r>
            <a:endParaRPr lang="de-DE" sz="1600" dirty="0"/>
          </a:p>
          <a:p>
            <a:r>
              <a:rPr lang="en-US" sz="1600" dirty="0"/>
              <a:t>SEU tolerance of 180nm technology with 1.8V power supply is better than the SEU tolerance of 65nm technology.</a:t>
            </a:r>
            <a:endParaRPr lang="de-DE" sz="1600" dirty="0"/>
          </a:p>
          <a:p>
            <a:r>
              <a:rPr lang="en-US" sz="1600" dirty="0"/>
              <a:t>The only issue could be the NMOS leakage current in the DCD digital part for the does range 1-5MRad. We will investigate </a:t>
            </a:r>
            <a:r>
              <a:rPr lang="en-US" sz="1600" dirty="0" smtClean="0"/>
              <a:t>this</a:t>
            </a:r>
          </a:p>
          <a:p>
            <a:r>
              <a:rPr lang="en-US" sz="1600" dirty="0" smtClean="0"/>
              <a:t>Analog CMC has been tested on modular hybrid</a:t>
            </a:r>
            <a:endParaRPr lang="de-DE" sz="1600" dirty="0"/>
          </a:p>
          <a:p>
            <a:endParaRPr lang="en-US" sz="1600" dirty="0" smtClean="0"/>
          </a:p>
          <a:p>
            <a:endParaRPr lang="en-US" sz="16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61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3058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altLang="de-DE" dirty="0" smtClean="0"/>
              <a:t>SWITCHER</a:t>
            </a:r>
          </a:p>
        </p:txBody>
      </p:sp>
    </p:spTree>
    <p:extLst>
      <p:ext uri="{BB962C8B-B14F-4D97-AF65-F5344CB8AC3E}">
        <p14:creationId xmlns:p14="http://schemas.microsoft.com/office/powerpoint/2010/main" val="42679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8AD204A-106E-4454-955A-415B4803075D}" type="slidenum">
              <a:rPr lang="de-DE" sz="1400"/>
              <a:pPr eaLnBrk="1" hangingPunct="1"/>
              <a:t>63</a:t>
            </a:fld>
            <a:endParaRPr lang="de-DE" sz="1400"/>
          </a:p>
        </p:txBody>
      </p:sp>
      <p:sp>
        <p:nvSpPr>
          <p:cNvPr id="3075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 smtClean="0"/>
              <a:t>SWITCHER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7544" y="692696"/>
            <a:ext cx="82296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>
                <a:latin typeface="+mn-lt"/>
                <a:ea typeface="SimSun" pitchFamily="2" charset="-122"/>
                <a:cs typeface="+mn-cs"/>
              </a:rPr>
              <a:t>SWITCEHR chips </a:t>
            </a:r>
            <a:r>
              <a:rPr lang="en-US" altLang="zh-CN" sz="1400" kern="0" dirty="0" smtClean="0">
                <a:latin typeface="+mn-lt"/>
                <a:ea typeface="SimSun" pitchFamily="2" charset="-122"/>
                <a:cs typeface="+mn-cs"/>
              </a:rPr>
              <a:t>generate </a:t>
            </a:r>
            <a:r>
              <a:rPr lang="en-US" altLang="zh-CN" sz="1400" kern="0" dirty="0">
                <a:solidFill>
                  <a:srgbClr val="FF0000"/>
                </a:solidFill>
                <a:latin typeface="+mn-lt"/>
                <a:ea typeface="SimSun" pitchFamily="2" charset="-122"/>
                <a:cs typeface="+mn-cs"/>
              </a:rPr>
              <a:t>fast high-voltage </a:t>
            </a:r>
            <a:r>
              <a:rPr lang="en-US" altLang="zh-CN" sz="1400" kern="0" dirty="0" smtClean="0">
                <a:solidFill>
                  <a:srgbClr val="FF0000"/>
                </a:solidFill>
                <a:latin typeface="+mn-lt"/>
                <a:ea typeface="SimSun" pitchFamily="2" charset="-122"/>
                <a:cs typeface="+mn-cs"/>
              </a:rPr>
              <a:t>pulses</a:t>
            </a:r>
            <a:r>
              <a:rPr lang="en-US" altLang="zh-CN" sz="1400" kern="0" dirty="0" smtClean="0">
                <a:latin typeface="+mn-lt"/>
                <a:ea typeface="SimSun" pitchFamily="2" charset="-122"/>
                <a:cs typeface="+mn-cs"/>
              </a:rPr>
              <a:t> </a:t>
            </a:r>
            <a:r>
              <a:rPr lang="en-US" altLang="zh-CN" sz="1400" kern="0" dirty="0">
                <a:latin typeface="+mn-lt"/>
                <a:ea typeface="SimSun" pitchFamily="2" charset="-122"/>
                <a:cs typeface="+mn-cs"/>
              </a:rPr>
              <a:t>of up to </a:t>
            </a:r>
            <a:r>
              <a:rPr lang="en-US" altLang="zh-CN" sz="1400" kern="0" dirty="0">
                <a:solidFill>
                  <a:srgbClr val="FF0000"/>
                </a:solidFill>
                <a:latin typeface="+mn-lt"/>
                <a:ea typeface="SimSun" pitchFamily="2" charset="-122"/>
                <a:cs typeface="+mn-cs"/>
              </a:rPr>
              <a:t>20 V </a:t>
            </a:r>
            <a:r>
              <a:rPr lang="en-US" altLang="zh-CN" sz="1400" kern="0" dirty="0">
                <a:latin typeface="+mn-lt"/>
                <a:ea typeface="SimSun" pitchFamily="2" charset="-122"/>
                <a:cs typeface="+mn-cs"/>
              </a:rPr>
              <a:t>amplitude to </a:t>
            </a:r>
            <a:r>
              <a:rPr lang="en-US" altLang="zh-CN" sz="1400" kern="0" dirty="0">
                <a:solidFill>
                  <a:srgbClr val="FF0000"/>
                </a:solidFill>
                <a:latin typeface="+mn-lt"/>
                <a:ea typeface="SimSun" pitchFamily="2" charset="-122"/>
                <a:cs typeface="+mn-cs"/>
              </a:rPr>
              <a:t>activate gate rows and to clear</a:t>
            </a:r>
            <a:r>
              <a:rPr lang="en-US" altLang="zh-CN" sz="1400" kern="0" dirty="0">
                <a:latin typeface="+mn-lt"/>
                <a:ea typeface="SimSun" pitchFamily="2" charset="-122"/>
                <a:cs typeface="+mn-cs"/>
              </a:rPr>
              <a:t> the internal DEPFET gates. 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 smtClean="0">
                <a:latin typeface="+mn-lt"/>
                <a:ea typeface="SimSun" pitchFamily="2" charset="-122"/>
                <a:cs typeface="+mn-cs"/>
              </a:rPr>
              <a:t>SWITCHER is </a:t>
            </a:r>
            <a:r>
              <a:rPr lang="en-US" altLang="zh-CN" sz="1400" kern="0" dirty="0">
                <a:latin typeface="+mn-lt"/>
                <a:ea typeface="SimSun" pitchFamily="2" charset="-122"/>
                <a:cs typeface="+mn-cs"/>
              </a:rPr>
              <a:t>implemented in </a:t>
            </a:r>
            <a:r>
              <a:rPr lang="en-US" altLang="zh-CN" sz="1400" kern="0" dirty="0">
                <a:solidFill>
                  <a:srgbClr val="FF0000"/>
                </a:solidFill>
                <a:latin typeface="+mn-lt"/>
                <a:ea typeface="SimSun" pitchFamily="2" charset="-122"/>
                <a:cs typeface="+mn-cs"/>
              </a:rPr>
              <a:t>HV AMS 180nm technology</a:t>
            </a:r>
            <a:r>
              <a:rPr lang="en-US" altLang="zh-CN" sz="1400" kern="0" dirty="0">
                <a:latin typeface="+mn-lt"/>
                <a:ea typeface="SimSun" pitchFamily="2" charset="-122"/>
                <a:cs typeface="+mn-cs"/>
              </a:rPr>
              <a:t>. 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altLang="zh-CN" sz="1400" kern="0" dirty="0" smtClean="0">
                <a:solidFill>
                  <a:srgbClr val="FF0000"/>
                </a:solidFill>
                <a:latin typeface="+mn-lt"/>
                <a:ea typeface="SimSun" pitchFamily="2" charset="-122"/>
                <a:cs typeface="+mn-cs"/>
              </a:rPr>
              <a:t>32 </a:t>
            </a:r>
            <a:r>
              <a:rPr lang="en-US" altLang="zh-CN" sz="1400" kern="0" dirty="0">
                <a:solidFill>
                  <a:srgbClr val="FF0000"/>
                </a:solidFill>
                <a:latin typeface="+mn-lt"/>
                <a:ea typeface="SimSun" pitchFamily="2" charset="-122"/>
                <a:cs typeface="+mn-cs"/>
              </a:rPr>
              <a:t>channels with a clear- and a gate-driver each</a:t>
            </a:r>
            <a:r>
              <a:rPr lang="en-US" altLang="zh-CN" sz="1400" kern="0" dirty="0" smtClean="0">
                <a:solidFill>
                  <a:srgbClr val="FF0000"/>
                </a:solidFill>
                <a:latin typeface="+mn-lt"/>
                <a:ea typeface="SimSun" pitchFamily="2" charset="-122"/>
                <a:cs typeface="+mn-cs"/>
              </a:rPr>
              <a:t>.</a:t>
            </a:r>
          </a:p>
        </p:txBody>
      </p:sp>
      <p:pic>
        <p:nvPicPr>
          <p:cNvPr id="7" name="Picture 4" descr="SW18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90800"/>
            <a:ext cx="5847183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838200" y="2286000"/>
            <a:ext cx="204690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ctr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altLang="de-DE" dirty="0"/>
              <a:t>SWITCHER in 180nm </a:t>
            </a:r>
            <a:r>
              <a:rPr lang="de-DE" altLang="de-DE" dirty="0" smtClean="0"/>
              <a:t>AMS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18335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altLang="de-DE" dirty="0" smtClean="0"/>
              <a:t>DHP</a:t>
            </a:r>
          </a:p>
        </p:txBody>
      </p:sp>
    </p:spTree>
    <p:extLst>
      <p:ext uri="{BB962C8B-B14F-4D97-AF65-F5344CB8AC3E}">
        <p14:creationId xmlns:p14="http://schemas.microsoft.com/office/powerpoint/2010/main" val="8395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altLang="de-DE" dirty="0" err="1" smtClean="0"/>
              <a:t>Thank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you</a:t>
            </a:r>
            <a:r>
              <a:rPr lang="de-DE" altLang="de-DE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2796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 smtClean="0"/>
              <a:t>DCD </a:t>
            </a:r>
            <a:r>
              <a:rPr lang="en-US" sz="2000" dirty="0" smtClean="0"/>
              <a:t>Measurements</a:t>
            </a:r>
            <a:endParaRPr lang="en-US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984250"/>
          </a:xfrm>
        </p:spPr>
        <p:txBody>
          <a:bodyPr/>
          <a:lstStyle/>
          <a:p>
            <a:r>
              <a:rPr lang="en-US" sz="1600" dirty="0" smtClean="0"/>
              <a:t>Measure</a:t>
            </a:r>
            <a:endParaRPr lang="en-US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66</a:t>
            </a:fld>
            <a:endParaRPr lang="de-DE" altLang="de-DE"/>
          </a:p>
        </p:txBody>
      </p:sp>
      <p:pic>
        <p:nvPicPr>
          <p:cNvPr id="1026" name="Picture 2" descr="C:\Users\ivan\Desktop\KEK_0215\dcdapr\V1_60-60-6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85882"/>
            <a:ext cx="6261860" cy="533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9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 smtClean="0"/>
              <a:t>DCD </a:t>
            </a:r>
            <a:r>
              <a:rPr lang="en-US" sz="2000" dirty="0" smtClean="0"/>
              <a:t>Measurements</a:t>
            </a:r>
            <a:endParaRPr lang="en-US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984250"/>
          </a:xfrm>
        </p:spPr>
        <p:txBody>
          <a:bodyPr/>
          <a:lstStyle/>
          <a:p>
            <a:r>
              <a:rPr lang="en-US" sz="1600" dirty="0" smtClean="0"/>
              <a:t>Measure</a:t>
            </a:r>
            <a:endParaRPr lang="en-US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67</a:t>
            </a:fld>
            <a:endParaRPr lang="de-DE" altLang="de-DE"/>
          </a:p>
        </p:txBody>
      </p:sp>
      <p:pic>
        <p:nvPicPr>
          <p:cNvPr id="3" name="Picture 2" descr="C:\Users\ivan\Desktop\KEK_0215\dcdapr\V1_60-60-60colum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6537711" cy="544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79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 smtClean="0"/>
              <a:t>DCD </a:t>
            </a:r>
            <a:r>
              <a:rPr lang="en-US" sz="2000" dirty="0" smtClean="0"/>
              <a:t>Measurements</a:t>
            </a:r>
            <a:endParaRPr lang="en-US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984250"/>
          </a:xfrm>
        </p:spPr>
        <p:txBody>
          <a:bodyPr/>
          <a:lstStyle/>
          <a:p>
            <a:r>
              <a:rPr lang="en-US" sz="1600" dirty="0" smtClean="0"/>
              <a:t>Noise vs. Code</a:t>
            </a:r>
            <a:endParaRPr lang="en-US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68</a:t>
            </a:fld>
            <a:endParaRPr lang="de-DE" altLang="de-DE"/>
          </a:p>
        </p:txBody>
      </p:sp>
      <p:grpSp>
        <p:nvGrpSpPr>
          <p:cNvPr id="7" name="Group 58"/>
          <p:cNvGrpSpPr>
            <a:grpSpLocks/>
          </p:cNvGrpSpPr>
          <p:nvPr/>
        </p:nvGrpSpPr>
        <p:grpSpPr bwMode="auto">
          <a:xfrm flipH="1">
            <a:off x="4800599" y="2286000"/>
            <a:ext cx="457200" cy="609600"/>
            <a:chOff x="2109" y="1253"/>
            <a:chExt cx="274" cy="363"/>
          </a:xfrm>
        </p:grpSpPr>
        <p:sp>
          <p:nvSpPr>
            <p:cNvPr id="8" name="Line 59"/>
            <p:cNvSpPr>
              <a:spLocks noChangeShapeType="1"/>
            </p:cNvSpPr>
            <p:nvPr/>
          </p:nvSpPr>
          <p:spPr bwMode="auto">
            <a:xfrm rot="5400000" flipH="1">
              <a:off x="2063" y="1571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" name="Line 60"/>
            <p:cNvSpPr>
              <a:spLocks noChangeShapeType="1"/>
            </p:cNvSpPr>
            <p:nvPr/>
          </p:nvSpPr>
          <p:spPr bwMode="auto">
            <a:xfrm rot="5400000" flipH="1" flipV="1">
              <a:off x="2155" y="1479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" name="Line 61"/>
            <p:cNvSpPr>
              <a:spLocks noChangeShapeType="1"/>
            </p:cNvSpPr>
            <p:nvPr/>
          </p:nvSpPr>
          <p:spPr bwMode="auto">
            <a:xfrm rot="5400000" flipH="1">
              <a:off x="2110" y="1435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" name="Line 62"/>
            <p:cNvSpPr>
              <a:spLocks noChangeShapeType="1"/>
            </p:cNvSpPr>
            <p:nvPr/>
          </p:nvSpPr>
          <p:spPr bwMode="auto">
            <a:xfrm rot="5400000" flipH="1">
              <a:off x="2155" y="1435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" name="Line 63"/>
            <p:cNvSpPr>
              <a:spLocks noChangeShapeType="1"/>
            </p:cNvSpPr>
            <p:nvPr/>
          </p:nvSpPr>
          <p:spPr bwMode="auto">
            <a:xfrm rot="5400000" flipH="1" flipV="1">
              <a:off x="2155" y="1298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" name="Line 64"/>
            <p:cNvSpPr>
              <a:spLocks noChangeShapeType="1"/>
            </p:cNvSpPr>
            <p:nvPr/>
          </p:nvSpPr>
          <p:spPr bwMode="auto">
            <a:xfrm rot="5400000" flipH="1" flipV="1">
              <a:off x="2063" y="1299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" name="Line 65"/>
            <p:cNvSpPr>
              <a:spLocks noChangeShapeType="1"/>
            </p:cNvSpPr>
            <p:nvPr/>
          </p:nvSpPr>
          <p:spPr bwMode="auto">
            <a:xfrm rot="5400000" flipH="1" flipV="1">
              <a:off x="2315" y="1367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" name="Oval 66"/>
            <p:cNvSpPr>
              <a:spLocks noChangeArrowheads="1"/>
            </p:cNvSpPr>
            <p:nvPr/>
          </p:nvSpPr>
          <p:spPr bwMode="auto">
            <a:xfrm>
              <a:off x="2245" y="1389"/>
              <a:ext cx="90" cy="91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de-DE" altLang="de-DE"/>
            </a:p>
          </p:txBody>
        </p:sp>
      </p:grpSp>
      <p:cxnSp>
        <p:nvCxnSpPr>
          <p:cNvPr id="6" name="Gerade Verbindung 5"/>
          <p:cNvCxnSpPr/>
          <p:nvPr/>
        </p:nvCxnSpPr>
        <p:spPr bwMode="auto">
          <a:xfrm flipH="1">
            <a:off x="2438400" y="2286000"/>
            <a:ext cx="4343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Gerade Verbindung 16"/>
          <p:cNvCxnSpPr/>
          <p:nvPr/>
        </p:nvCxnSpPr>
        <p:spPr bwMode="auto">
          <a:xfrm>
            <a:off x="5257800" y="2819400"/>
            <a:ext cx="0" cy="762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Gerade Verbindung 18"/>
          <p:cNvCxnSpPr/>
          <p:nvPr/>
        </p:nvCxnSpPr>
        <p:spPr bwMode="auto">
          <a:xfrm flipH="1">
            <a:off x="4343400" y="2590800"/>
            <a:ext cx="533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Gerade Verbindung 20"/>
          <p:cNvCxnSpPr/>
          <p:nvPr/>
        </p:nvCxnSpPr>
        <p:spPr bwMode="auto">
          <a:xfrm>
            <a:off x="5257800" y="3581400"/>
            <a:ext cx="12954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Ellipse 23"/>
          <p:cNvSpPr/>
          <p:nvPr/>
        </p:nvSpPr>
        <p:spPr bwMode="auto">
          <a:xfrm>
            <a:off x="6781800" y="2057400"/>
            <a:ext cx="457200" cy="457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27" name="Gruppieren 26"/>
          <p:cNvGrpSpPr/>
          <p:nvPr/>
        </p:nvGrpSpPr>
        <p:grpSpPr>
          <a:xfrm rot="16200000">
            <a:off x="7848600" y="1524000"/>
            <a:ext cx="304800" cy="1524000"/>
            <a:chOff x="6400800" y="3581400"/>
            <a:chExt cx="304800" cy="1524000"/>
          </a:xfrm>
        </p:grpSpPr>
        <p:cxnSp>
          <p:nvCxnSpPr>
            <p:cNvPr id="28" name="Gerade Verbindung 27"/>
            <p:cNvCxnSpPr/>
            <p:nvPr/>
          </p:nvCxnSpPr>
          <p:spPr bwMode="auto">
            <a:xfrm>
              <a:off x="6553200" y="35814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29" name="Gruppieren 28"/>
            <p:cNvGrpSpPr/>
            <p:nvPr/>
          </p:nvGrpSpPr>
          <p:grpSpPr>
            <a:xfrm>
              <a:off x="6400800" y="3733800"/>
              <a:ext cx="304800" cy="609600"/>
              <a:chOff x="6400800" y="3733800"/>
              <a:chExt cx="304800" cy="609600"/>
            </a:xfrm>
          </p:grpSpPr>
          <p:cxnSp>
            <p:nvCxnSpPr>
              <p:cNvPr id="42" name="Gerade Verbindung 41"/>
              <p:cNvCxnSpPr/>
              <p:nvPr/>
            </p:nvCxnSpPr>
            <p:spPr bwMode="auto">
              <a:xfrm flipH="1">
                <a:off x="6400800" y="3733800"/>
                <a:ext cx="1524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3" name="Gerade Verbindung 42"/>
              <p:cNvCxnSpPr/>
              <p:nvPr/>
            </p:nvCxnSpPr>
            <p:spPr bwMode="auto">
              <a:xfrm>
                <a:off x="6400800" y="3733800"/>
                <a:ext cx="0" cy="1524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4" name="Gerade Verbindung 43"/>
              <p:cNvCxnSpPr/>
              <p:nvPr/>
            </p:nvCxnSpPr>
            <p:spPr bwMode="auto">
              <a:xfrm flipH="1">
                <a:off x="6400800" y="3886200"/>
                <a:ext cx="3048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" name="Gerade Verbindung 44"/>
              <p:cNvCxnSpPr/>
              <p:nvPr/>
            </p:nvCxnSpPr>
            <p:spPr bwMode="auto">
              <a:xfrm>
                <a:off x="6705600" y="3886200"/>
                <a:ext cx="0" cy="1524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6" name="Gerade Verbindung 45"/>
              <p:cNvCxnSpPr/>
              <p:nvPr/>
            </p:nvCxnSpPr>
            <p:spPr bwMode="auto">
              <a:xfrm flipH="1">
                <a:off x="6553200" y="4038600"/>
                <a:ext cx="1524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" name="Gerade Verbindung 46"/>
              <p:cNvCxnSpPr/>
              <p:nvPr/>
            </p:nvCxnSpPr>
            <p:spPr bwMode="auto">
              <a:xfrm flipH="1">
                <a:off x="6400800" y="4038600"/>
                <a:ext cx="1524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8" name="Gerade Verbindung 47"/>
              <p:cNvCxnSpPr/>
              <p:nvPr/>
            </p:nvCxnSpPr>
            <p:spPr bwMode="auto">
              <a:xfrm>
                <a:off x="6400800" y="4038600"/>
                <a:ext cx="0" cy="1524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9" name="Gerade Verbindung 48"/>
              <p:cNvCxnSpPr/>
              <p:nvPr/>
            </p:nvCxnSpPr>
            <p:spPr bwMode="auto">
              <a:xfrm flipH="1">
                <a:off x="6400800" y="4191000"/>
                <a:ext cx="3048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0" name="Gerade Verbindung 49"/>
              <p:cNvCxnSpPr/>
              <p:nvPr/>
            </p:nvCxnSpPr>
            <p:spPr bwMode="auto">
              <a:xfrm>
                <a:off x="6705600" y="4191000"/>
                <a:ext cx="0" cy="1524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1" name="Gerade Verbindung 50"/>
              <p:cNvCxnSpPr/>
              <p:nvPr/>
            </p:nvCxnSpPr>
            <p:spPr bwMode="auto">
              <a:xfrm flipH="1">
                <a:off x="6553200" y="4343400"/>
                <a:ext cx="1524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0" name="Gruppieren 29"/>
            <p:cNvGrpSpPr/>
            <p:nvPr/>
          </p:nvGrpSpPr>
          <p:grpSpPr>
            <a:xfrm>
              <a:off x="6400800" y="4343400"/>
              <a:ext cx="304800" cy="609600"/>
              <a:chOff x="6400800" y="3733800"/>
              <a:chExt cx="304800" cy="609600"/>
            </a:xfrm>
          </p:grpSpPr>
          <p:cxnSp>
            <p:nvCxnSpPr>
              <p:cNvPr id="32" name="Gerade Verbindung 31"/>
              <p:cNvCxnSpPr/>
              <p:nvPr/>
            </p:nvCxnSpPr>
            <p:spPr bwMode="auto">
              <a:xfrm flipH="1">
                <a:off x="6400800" y="3733800"/>
                <a:ext cx="1524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" name="Gerade Verbindung 32"/>
              <p:cNvCxnSpPr/>
              <p:nvPr/>
            </p:nvCxnSpPr>
            <p:spPr bwMode="auto">
              <a:xfrm>
                <a:off x="6400800" y="3733800"/>
                <a:ext cx="0" cy="1524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" name="Gerade Verbindung 33"/>
              <p:cNvCxnSpPr/>
              <p:nvPr/>
            </p:nvCxnSpPr>
            <p:spPr bwMode="auto">
              <a:xfrm flipH="1">
                <a:off x="6400800" y="3886200"/>
                <a:ext cx="3048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5" name="Gerade Verbindung 34"/>
              <p:cNvCxnSpPr/>
              <p:nvPr/>
            </p:nvCxnSpPr>
            <p:spPr bwMode="auto">
              <a:xfrm>
                <a:off x="6705600" y="3886200"/>
                <a:ext cx="0" cy="1524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6" name="Gerade Verbindung 35"/>
              <p:cNvCxnSpPr/>
              <p:nvPr/>
            </p:nvCxnSpPr>
            <p:spPr bwMode="auto">
              <a:xfrm flipH="1">
                <a:off x="6553200" y="4038600"/>
                <a:ext cx="1524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" name="Gerade Verbindung 36"/>
              <p:cNvCxnSpPr/>
              <p:nvPr/>
            </p:nvCxnSpPr>
            <p:spPr bwMode="auto">
              <a:xfrm flipH="1">
                <a:off x="6400800" y="4038600"/>
                <a:ext cx="1524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" name="Gerade Verbindung 37"/>
              <p:cNvCxnSpPr/>
              <p:nvPr/>
            </p:nvCxnSpPr>
            <p:spPr bwMode="auto">
              <a:xfrm>
                <a:off x="6400800" y="4038600"/>
                <a:ext cx="0" cy="1524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" name="Gerade Verbindung 38"/>
              <p:cNvCxnSpPr/>
              <p:nvPr/>
            </p:nvCxnSpPr>
            <p:spPr bwMode="auto">
              <a:xfrm flipH="1">
                <a:off x="6400800" y="4191000"/>
                <a:ext cx="3048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0" name="Gerade Verbindung 39"/>
              <p:cNvCxnSpPr/>
              <p:nvPr/>
            </p:nvCxnSpPr>
            <p:spPr bwMode="auto">
              <a:xfrm>
                <a:off x="6705600" y="4191000"/>
                <a:ext cx="0" cy="1524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1" name="Gerade Verbindung 40"/>
              <p:cNvCxnSpPr/>
              <p:nvPr/>
            </p:nvCxnSpPr>
            <p:spPr bwMode="auto">
              <a:xfrm flipH="1">
                <a:off x="6553200" y="4343400"/>
                <a:ext cx="15240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31" name="Gerade Verbindung 30"/>
            <p:cNvCxnSpPr/>
            <p:nvPr/>
          </p:nvCxnSpPr>
          <p:spPr bwMode="auto">
            <a:xfrm>
              <a:off x="6553200" y="4953000"/>
              <a:ext cx="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6" name="Rechteck 25"/>
          <p:cNvSpPr/>
          <p:nvPr/>
        </p:nvSpPr>
        <p:spPr bwMode="auto">
          <a:xfrm>
            <a:off x="1066800" y="1600200"/>
            <a:ext cx="6858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049" name="Gerade Verbindung mit Pfeil 2048"/>
          <p:cNvCxnSpPr>
            <a:stCxn id="26" idx="3"/>
          </p:cNvCxnSpPr>
          <p:nvPr/>
        </p:nvCxnSpPr>
        <p:spPr bwMode="auto">
          <a:xfrm>
            <a:off x="1752600" y="1905000"/>
            <a:ext cx="9144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3" name="Gerade Verbindung mit Pfeil 2052"/>
          <p:cNvCxnSpPr/>
          <p:nvPr/>
        </p:nvCxnSpPr>
        <p:spPr bwMode="auto">
          <a:xfrm>
            <a:off x="2667000" y="1905000"/>
            <a:ext cx="0" cy="381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55" name="Textfeld 2054"/>
          <p:cNvSpPr txBox="1"/>
          <p:nvPr/>
        </p:nvSpPr>
        <p:spPr>
          <a:xfrm>
            <a:off x="4114800" y="2590800"/>
            <a:ext cx="6578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Bias V.</a:t>
            </a:r>
            <a:endParaRPr lang="de-DE" dirty="0"/>
          </a:p>
        </p:txBody>
      </p:sp>
      <p:sp>
        <p:nvSpPr>
          <p:cNvPr id="2056" name="Rechteck 2055"/>
          <p:cNvSpPr/>
          <p:nvPr/>
        </p:nvSpPr>
        <p:spPr bwMode="auto">
          <a:xfrm>
            <a:off x="6553200" y="3124200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ADC</a:t>
            </a:r>
          </a:p>
        </p:txBody>
      </p:sp>
      <p:cxnSp>
        <p:nvCxnSpPr>
          <p:cNvPr id="2058" name="Gerade Verbindung mit Pfeil 2057"/>
          <p:cNvCxnSpPr/>
          <p:nvPr/>
        </p:nvCxnSpPr>
        <p:spPr bwMode="auto">
          <a:xfrm>
            <a:off x="5486400" y="1752600"/>
            <a:ext cx="0" cy="12192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59" name="Textfeld 2058"/>
          <p:cNvSpPr txBox="1"/>
          <p:nvPr/>
        </p:nvSpPr>
        <p:spPr>
          <a:xfrm>
            <a:off x="5486400" y="1981200"/>
            <a:ext cx="4058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RC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053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91926D9-549D-40DF-BF15-1B4EBD712179}" type="slidenum">
              <a:rPr lang="de-DE" altLang="de-DE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69</a:t>
            </a:fld>
            <a:endParaRPr lang="de-DE" altLang="de-DE" sz="1400" smtClean="0"/>
          </a:p>
        </p:txBody>
      </p:sp>
      <p:sp>
        <p:nvSpPr>
          <p:cNvPr id="3075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de-DE" sz="2000" dirty="0"/>
              <a:t>Problem of low ADC end</a:t>
            </a:r>
          </a:p>
        </p:txBody>
      </p:sp>
      <p:sp>
        <p:nvSpPr>
          <p:cNvPr id="4" name="Rectangle 43"/>
          <p:cNvSpPr txBox="1">
            <a:spLocks noChangeArrowheads="1"/>
          </p:cNvSpPr>
          <p:nvPr/>
        </p:nvSpPr>
        <p:spPr bwMode="auto">
          <a:xfrm>
            <a:off x="457200" y="692151"/>
            <a:ext cx="8229600" cy="108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de-DE" sz="1400" kern="0" dirty="0" smtClean="0"/>
              <a:t>Problem of low ADC end</a:t>
            </a:r>
          </a:p>
          <a:p>
            <a:pPr eaLnBrk="1" hangingPunct="1">
              <a:defRPr/>
            </a:pPr>
            <a:r>
              <a:rPr lang="en-US" altLang="de-DE" sz="1400" kern="0" dirty="0" smtClean="0"/>
              <a:t>M1 current too weak</a:t>
            </a:r>
          </a:p>
          <a:p>
            <a:pPr eaLnBrk="1" hangingPunct="1">
              <a:defRPr/>
            </a:pPr>
            <a:r>
              <a:rPr lang="en-US" altLang="de-DE" sz="1400" kern="0" dirty="0" smtClean="0"/>
              <a:t>Resistance </a:t>
            </a:r>
            <a:r>
              <a:rPr lang="en-US" altLang="de-DE" sz="1400" kern="0" dirty="0" err="1" smtClean="0"/>
              <a:t>Sw</a:t>
            </a:r>
            <a:r>
              <a:rPr lang="en-US" altLang="de-DE" sz="1400" kern="0" dirty="0" smtClean="0"/>
              <a:t> too high</a:t>
            </a:r>
          </a:p>
          <a:p>
            <a:pPr eaLnBrk="1" hangingPunct="1">
              <a:defRPr/>
            </a:pPr>
            <a:r>
              <a:rPr lang="en-US" altLang="de-DE" sz="1400" kern="0" dirty="0" smtClean="0"/>
              <a:t>Out too low (Amplifier A saturates)</a:t>
            </a:r>
          </a:p>
          <a:p>
            <a:pPr eaLnBrk="1" hangingPunct="1">
              <a:defRPr/>
            </a:pPr>
            <a:r>
              <a:rPr lang="en-US" altLang="de-DE" sz="1400" kern="0" dirty="0" smtClean="0"/>
              <a:t>Low VT of PMOS not produced or bad corner – do corner simulation</a:t>
            </a:r>
          </a:p>
          <a:p>
            <a:pPr eaLnBrk="1" hangingPunct="1">
              <a:defRPr/>
            </a:pPr>
            <a:r>
              <a:rPr lang="en-US" altLang="de-DE" sz="1400" kern="0" dirty="0" smtClean="0"/>
              <a:t>Try</a:t>
            </a:r>
          </a:p>
          <a:p>
            <a:pPr eaLnBrk="1" hangingPunct="1">
              <a:defRPr/>
            </a:pPr>
            <a:r>
              <a:rPr lang="en-US" altLang="de-DE" sz="1400" kern="0" dirty="0" smtClean="0"/>
              <a:t>Increase Sc2</a:t>
            </a:r>
          </a:p>
          <a:p>
            <a:pPr eaLnBrk="1" hangingPunct="1">
              <a:defRPr/>
            </a:pPr>
            <a:r>
              <a:rPr lang="en-US" altLang="de-DE" sz="1400" kern="0" dirty="0" smtClean="0"/>
              <a:t>Decrease NMWELL voltage</a:t>
            </a:r>
          </a:p>
          <a:p>
            <a:pPr eaLnBrk="1" hangingPunct="1">
              <a:defRPr/>
            </a:pPr>
            <a:r>
              <a:rPr lang="en-US" altLang="de-DE" sz="1400" kern="0" dirty="0" smtClean="0"/>
              <a:t>Increase </a:t>
            </a:r>
            <a:r>
              <a:rPr lang="en-US" altLang="de-DE" sz="1400" kern="0" dirty="0" err="1" smtClean="0"/>
              <a:t>RefFB</a:t>
            </a:r>
            <a:r>
              <a:rPr lang="en-US" altLang="de-DE" sz="1400" kern="0" dirty="0" smtClean="0"/>
              <a:t> voltage</a:t>
            </a:r>
          </a:p>
          <a:p>
            <a:pPr eaLnBrk="1" hangingPunct="1">
              <a:defRPr/>
            </a:pPr>
            <a:r>
              <a:rPr lang="en-US" altLang="de-DE" sz="1400" kern="0" dirty="0" smtClean="0"/>
              <a:t>Decrease </a:t>
            </a:r>
            <a:r>
              <a:rPr lang="en-US" altLang="de-DE" sz="1400" kern="0" dirty="0" err="1" smtClean="0"/>
              <a:t>AmpLow</a:t>
            </a:r>
            <a:r>
              <a:rPr lang="en-US" altLang="de-DE" sz="1400" kern="0" dirty="0" smtClean="0"/>
              <a:t> (better </a:t>
            </a:r>
            <a:r>
              <a:rPr lang="en-US" altLang="de-DE" sz="1400" kern="0" dirty="0" err="1" smtClean="0"/>
              <a:t>Out_low</a:t>
            </a:r>
            <a:r>
              <a:rPr lang="en-US" altLang="de-DE" sz="1400" kern="0" dirty="0" smtClean="0"/>
              <a:t>), but increase </a:t>
            </a:r>
            <a:r>
              <a:rPr lang="en-US" altLang="de-DE" sz="1400" kern="0" dirty="0" err="1" smtClean="0"/>
              <a:t>IPAmp</a:t>
            </a:r>
            <a:r>
              <a:rPr lang="en-US" altLang="de-DE" sz="1400" kern="0" dirty="0" smtClean="0"/>
              <a:t> for higher in</a:t>
            </a:r>
          </a:p>
          <a:p>
            <a:pPr eaLnBrk="1" hangingPunct="1">
              <a:defRPr/>
            </a:pPr>
            <a:r>
              <a:rPr lang="en-US" altLang="de-DE" sz="1400" kern="0" dirty="0" smtClean="0"/>
              <a:t>In next chip – increase W/L of differential PMOS </a:t>
            </a:r>
          </a:p>
          <a:p>
            <a:pPr eaLnBrk="1" hangingPunct="1">
              <a:defRPr/>
            </a:pPr>
            <a:endParaRPr lang="en-US" altLang="de-DE" sz="1400" kern="0" dirty="0" smtClean="0"/>
          </a:p>
          <a:p>
            <a:pPr eaLnBrk="1" hangingPunct="1">
              <a:defRPr/>
            </a:pPr>
            <a:endParaRPr lang="en-US" sz="1400" kern="0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25" name="Gruppieren 24"/>
          <p:cNvGrpSpPr/>
          <p:nvPr/>
        </p:nvGrpSpPr>
        <p:grpSpPr>
          <a:xfrm>
            <a:off x="3912096" y="4960640"/>
            <a:ext cx="432048" cy="720080"/>
            <a:chOff x="5508104" y="2996952"/>
            <a:chExt cx="432048" cy="720080"/>
          </a:xfrm>
        </p:grpSpPr>
        <p:grpSp>
          <p:nvGrpSpPr>
            <p:cNvPr id="120" name="Gruppieren 119"/>
            <p:cNvGrpSpPr/>
            <p:nvPr/>
          </p:nvGrpSpPr>
          <p:grpSpPr>
            <a:xfrm>
              <a:off x="5508104" y="2996952"/>
              <a:ext cx="432048" cy="720080"/>
              <a:chOff x="5508104" y="1844824"/>
              <a:chExt cx="432048" cy="720080"/>
            </a:xfrm>
          </p:grpSpPr>
          <p:cxnSp>
            <p:nvCxnSpPr>
              <p:cNvPr id="121" name="Gerade Verbindung 120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2" name="Gerade Verbindung 121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3" name="Gerade Verbindung 122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4" name="Gerade Verbindung 123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5" name="Gerade Verbindung 124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6" name="Gerade Verbindung 125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7" name="Gerade Verbindung 126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4" name="Ellipse 23"/>
            <p:cNvSpPr/>
            <p:nvPr/>
          </p:nvSpPr>
          <p:spPr bwMode="auto">
            <a:xfrm>
              <a:off x="5580112" y="3284984"/>
              <a:ext cx="144016" cy="14401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cxnSp>
        <p:nvCxnSpPr>
          <p:cNvPr id="128" name="Gerade Verbindung 127"/>
          <p:cNvCxnSpPr/>
          <p:nvPr/>
        </p:nvCxnSpPr>
        <p:spPr bwMode="auto">
          <a:xfrm>
            <a:off x="4344144" y="4960640"/>
            <a:ext cx="86409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29" name="Gruppieren 128"/>
          <p:cNvGrpSpPr/>
          <p:nvPr/>
        </p:nvGrpSpPr>
        <p:grpSpPr>
          <a:xfrm>
            <a:off x="4344144" y="4240560"/>
            <a:ext cx="432048" cy="720080"/>
            <a:chOff x="5508104" y="2996952"/>
            <a:chExt cx="432048" cy="720080"/>
          </a:xfrm>
        </p:grpSpPr>
        <p:grpSp>
          <p:nvGrpSpPr>
            <p:cNvPr id="130" name="Gruppieren 129"/>
            <p:cNvGrpSpPr/>
            <p:nvPr/>
          </p:nvGrpSpPr>
          <p:grpSpPr>
            <a:xfrm>
              <a:off x="5508104" y="2996952"/>
              <a:ext cx="432048" cy="720080"/>
              <a:chOff x="5508104" y="1844824"/>
              <a:chExt cx="432048" cy="720080"/>
            </a:xfrm>
          </p:grpSpPr>
          <p:cxnSp>
            <p:nvCxnSpPr>
              <p:cNvPr id="132" name="Gerade Verbindung 131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3" name="Gerade Verbindung 132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4" name="Gerade Verbindung 133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5" name="Gerade Verbindung 134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6" name="Gerade Verbindung 135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7" name="Gerade Verbindung 136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8" name="Gerade Verbindung 137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31" name="Ellipse 130"/>
            <p:cNvSpPr/>
            <p:nvPr/>
          </p:nvSpPr>
          <p:spPr bwMode="auto">
            <a:xfrm>
              <a:off x="5580112" y="3284984"/>
              <a:ext cx="144016" cy="14401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139" name="Gruppieren 138"/>
          <p:cNvGrpSpPr/>
          <p:nvPr/>
        </p:nvGrpSpPr>
        <p:grpSpPr>
          <a:xfrm flipH="1">
            <a:off x="5208240" y="4964088"/>
            <a:ext cx="432048" cy="720080"/>
            <a:chOff x="5508104" y="2996952"/>
            <a:chExt cx="432048" cy="720080"/>
          </a:xfrm>
        </p:grpSpPr>
        <p:grpSp>
          <p:nvGrpSpPr>
            <p:cNvPr id="140" name="Gruppieren 139"/>
            <p:cNvGrpSpPr/>
            <p:nvPr/>
          </p:nvGrpSpPr>
          <p:grpSpPr>
            <a:xfrm>
              <a:off x="5508104" y="2996952"/>
              <a:ext cx="432048" cy="720080"/>
              <a:chOff x="5508104" y="1844824"/>
              <a:chExt cx="432048" cy="720080"/>
            </a:xfrm>
          </p:grpSpPr>
          <p:cxnSp>
            <p:nvCxnSpPr>
              <p:cNvPr id="142" name="Gerade Verbindung 141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3" name="Gerade Verbindung 142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4" name="Gerade Verbindung 143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5" name="Gerade Verbindung 144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6" name="Gerade Verbindung 145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7" name="Gerade Verbindung 146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8" name="Gerade Verbindung 147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41" name="Ellipse 140"/>
            <p:cNvSpPr/>
            <p:nvPr/>
          </p:nvSpPr>
          <p:spPr bwMode="auto">
            <a:xfrm>
              <a:off x="5580112" y="3284984"/>
              <a:ext cx="144016" cy="14401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149" name="Gruppieren 148"/>
          <p:cNvGrpSpPr/>
          <p:nvPr/>
        </p:nvGrpSpPr>
        <p:grpSpPr>
          <a:xfrm>
            <a:off x="3912096" y="5680720"/>
            <a:ext cx="432048" cy="720080"/>
            <a:chOff x="5508104" y="1844824"/>
            <a:chExt cx="432048" cy="720080"/>
          </a:xfrm>
        </p:grpSpPr>
        <p:cxnSp>
          <p:nvCxnSpPr>
            <p:cNvPr id="150" name="Gerade Verbindung 149"/>
            <p:cNvCxnSpPr/>
            <p:nvPr/>
          </p:nvCxnSpPr>
          <p:spPr bwMode="auto">
            <a:xfrm>
              <a:off x="5940152" y="1844824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" name="Gerade Verbindung 150"/>
            <p:cNvCxnSpPr/>
            <p:nvPr/>
          </p:nvCxnSpPr>
          <p:spPr bwMode="auto">
            <a:xfrm flipH="1">
              <a:off x="5796136" y="2060848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" name="Gerade Verbindung 151"/>
            <p:cNvCxnSpPr/>
            <p:nvPr/>
          </p:nvCxnSpPr>
          <p:spPr bwMode="auto">
            <a:xfrm flipH="1">
              <a:off x="5796136" y="2348880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" name="Gerade Verbindung 152"/>
            <p:cNvCxnSpPr/>
            <p:nvPr/>
          </p:nvCxnSpPr>
          <p:spPr bwMode="auto">
            <a:xfrm>
              <a:off x="5796136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" name="Gerade Verbindung 153"/>
            <p:cNvCxnSpPr/>
            <p:nvPr/>
          </p:nvCxnSpPr>
          <p:spPr bwMode="auto">
            <a:xfrm>
              <a:off x="5724128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" name="Gerade Verbindung 154"/>
            <p:cNvCxnSpPr/>
            <p:nvPr/>
          </p:nvCxnSpPr>
          <p:spPr bwMode="auto">
            <a:xfrm>
              <a:off x="5940152" y="2348880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" name="Gerade Verbindung 155"/>
            <p:cNvCxnSpPr/>
            <p:nvPr/>
          </p:nvCxnSpPr>
          <p:spPr bwMode="auto">
            <a:xfrm>
              <a:off x="5508104" y="2204864"/>
              <a:ext cx="2160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57" name="Gruppieren 156"/>
          <p:cNvGrpSpPr/>
          <p:nvPr/>
        </p:nvGrpSpPr>
        <p:grpSpPr>
          <a:xfrm flipH="1">
            <a:off x="5208240" y="5680720"/>
            <a:ext cx="432048" cy="720080"/>
            <a:chOff x="5508104" y="1844824"/>
            <a:chExt cx="432048" cy="720080"/>
          </a:xfrm>
        </p:grpSpPr>
        <p:cxnSp>
          <p:nvCxnSpPr>
            <p:cNvPr id="158" name="Gerade Verbindung 157"/>
            <p:cNvCxnSpPr/>
            <p:nvPr/>
          </p:nvCxnSpPr>
          <p:spPr bwMode="auto">
            <a:xfrm>
              <a:off x="5940152" y="1844824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" name="Gerade Verbindung 158"/>
            <p:cNvCxnSpPr/>
            <p:nvPr/>
          </p:nvCxnSpPr>
          <p:spPr bwMode="auto">
            <a:xfrm flipH="1">
              <a:off x="5796136" y="2060848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" name="Gerade Verbindung 159"/>
            <p:cNvCxnSpPr/>
            <p:nvPr/>
          </p:nvCxnSpPr>
          <p:spPr bwMode="auto">
            <a:xfrm flipH="1">
              <a:off x="5796136" y="2348880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" name="Gerade Verbindung 160"/>
            <p:cNvCxnSpPr/>
            <p:nvPr/>
          </p:nvCxnSpPr>
          <p:spPr bwMode="auto">
            <a:xfrm>
              <a:off x="5796136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" name="Gerade Verbindung 161"/>
            <p:cNvCxnSpPr/>
            <p:nvPr/>
          </p:nvCxnSpPr>
          <p:spPr bwMode="auto">
            <a:xfrm>
              <a:off x="5724128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" name="Gerade Verbindung 162"/>
            <p:cNvCxnSpPr/>
            <p:nvPr/>
          </p:nvCxnSpPr>
          <p:spPr bwMode="auto">
            <a:xfrm>
              <a:off x="5940152" y="2348880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" name="Gerade Verbindung 163"/>
            <p:cNvCxnSpPr/>
            <p:nvPr/>
          </p:nvCxnSpPr>
          <p:spPr bwMode="auto">
            <a:xfrm>
              <a:off x="5508104" y="2204864"/>
              <a:ext cx="2160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9" name="Gerade Verbindung 28"/>
          <p:cNvCxnSpPr/>
          <p:nvPr/>
        </p:nvCxnSpPr>
        <p:spPr bwMode="auto">
          <a:xfrm>
            <a:off x="4272136" y="6400800"/>
            <a:ext cx="144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5" name="Gerade Verbindung 164"/>
          <p:cNvCxnSpPr/>
          <p:nvPr/>
        </p:nvCxnSpPr>
        <p:spPr bwMode="auto">
          <a:xfrm>
            <a:off x="5136232" y="6400800"/>
            <a:ext cx="144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6" name="Gerade Verbindung 165"/>
          <p:cNvCxnSpPr/>
          <p:nvPr/>
        </p:nvCxnSpPr>
        <p:spPr bwMode="auto">
          <a:xfrm>
            <a:off x="4704184" y="4240560"/>
            <a:ext cx="144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Ellipse 37"/>
          <p:cNvSpPr/>
          <p:nvPr/>
        </p:nvSpPr>
        <p:spPr bwMode="auto">
          <a:xfrm>
            <a:off x="5568280" y="5968752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9" name="Ellipse 168"/>
          <p:cNvSpPr/>
          <p:nvPr/>
        </p:nvSpPr>
        <p:spPr bwMode="auto">
          <a:xfrm>
            <a:off x="3912096" y="5968752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0" name="Ellipse 169"/>
          <p:cNvSpPr/>
          <p:nvPr/>
        </p:nvSpPr>
        <p:spPr bwMode="auto">
          <a:xfrm>
            <a:off x="3768080" y="5248672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1" name="Ellipse 170"/>
          <p:cNvSpPr/>
          <p:nvPr/>
        </p:nvSpPr>
        <p:spPr bwMode="auto">
          <a:xfrm>
            <a:off x="4200128" y="4528592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4" name="Gleichschenkliges Dreieck 173"/>
          <p:cNvSpPr/>
          <p:nvPr/>
        </p:nvSpPr>
        <p:spPr bwMode="auto">
          <a:xfrm rot="5400000">
            <a:off x="4560168" y="3592488"/>
            <a:ext cx="432048" cy="432048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076" name="Gerade Verbindung 3075"/>
          <p:cNvCxnSpPr/>
          <p:nvPr/>
        </p:nvCxnSpPr>
        <p:spPr bwMode="auto">
          <a:xfrm>
            <a:off x="6477000" y="3810000"/>
            <a:ext cx="0" cy="219796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79" name="Gerade Verbindung 3078"/>
          <p:cNvCxnSpPr/>
          <p:nvPr/>
        </p:nvCxnSpPr>
        <p:spPr bwMode="auto">
          <a:xfrm>
            <a:off x="5638800" y="5334000"/>
            <a:ext cx="83820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95" name="Textfeld 3094"/>
          <p:cNvSpPr txBox="1"/>
          <p:nvPr/>
        </p:nvSpPr>
        <p:spPr>
          <a:xfrm>
            <a:off x="3984104" y="4240560"/>
            <a:ext cx="4844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PFB</a:t>
            </a:r>
            <a:endParaRPr lang="de-DE" dirty="0"/>
          </a:p>
        </p:txBody>
      </p:sp>
      <p:sp>
        <p:nvSpPr>
          <p:cNvPr id="259" name="Textfeld 258"/>
          <p:cNvSpPr txBox="1"/>
          <p:nvPr/>
        </p:nvSpPr>
        <p:spPr>
          <a:xfrm>
            <a:off x="3627945" y="4888632"/>
            <a:ext cx="620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RefFB</a:t>
            </a:r>
            <a:endParaRPr lang="de-DE" dirty="0"/>
          </a:p>
        </p:txBody>
      </p:sp>
      <p:sp>
        <p:nvSpPr>
          <p:cNvPr id="260" name="Textfeld 259"/>
          <p:cNvSpPr txBox="1"/>
          <p:nvPr/>
        </p:nvSpPr>
        <p:spPr>
          <a:xfrm>
            <a:off x="3565809" y="6112768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Sc2</a:t>
            </a:r>
            <a:endParaRPr lang="de-DE" dirty="0"/>
          </a:p>
        </p:txBody>
      </p:sp>
      <p:sp>
        <p:nvSpPr>
          <p:cNvPr id="275" name="Textfeld 274"/>
          <p:cNvSpPr txBox="1"/>
          <p:nvPr/>
        </p:nvSpPr>
        <p:spPr>
          <a:xfrm>
            <a:off x="5496272" y="6112768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Sc2</a:t>
            </a:r>
            <a:endParaRPr lang="de-DE" dirty="0"/>
          </a:p>
        </p:txBody>
      </p:sp>
      <p:cxnSp>
        <p:nvCxnSpPr>
          <p:cNvPr id="276" name="Gerade Verbindung 275"/>
          <p:cNvCxnSpPr/>
          <p:nvPr/>
        </p:nvCxnSpPr>
        <p:spPr bwMode="auto">
          <a:xfrm flipH="1">
            <a:off x="5208240" y="5680720"/>
            <a:ext cx="3600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7" name="Ellipse 276"/>
          <p:cNvSpPr/>
          <p:nvPr/>
        </p:nvSpPr>
        <p:spPr bwMode="auto">
          <a:xfrm>
            <a:off x="5568280" y="5608712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78" name="Textfeld 277"/>
          <p:cNvSpPr txBox="1"/>
          <p:nvPr/>
        </p:nvSpPr>
        <p:spPr>
          <a:xfrm>
            <a:off x="5105400" y="5638800"/>
            <a:ext cx="551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RefIn</a:t>
            </a:r>
            <a:endParaRPr lang="de-DE" dirty="0"/>
          </a:p>
        </p:txBody>
      </p:sp>
      <p:sp>
        <p:nvSpPr>
          <p:cNvPr id="167" name="Textfeld 166"/>
          <p:cNvSpPr txBox="1"/>
          <p:nvPr/>
        </p:nvSpPr>
        <p:spPr>
          <a:xfrm>
            <a:off x="4348953" y="5896744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24u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68" name="Textfeld 167"/>
          <p:cNvSpPr txBox="1"/>
          <p:nvPr/>
        </p:nvSpPr>
        <p:spPr>
          <a:xfrm>
            <a:off x="4776192" y="5896744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24u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72" name="Textfeld 171"/>
          <p:cNvSpPr txBox="1"/>
          <p:nvPr/>
        </p:nvSpPr>
        <p:spPr>
          <a:xfrm>
            <a:off x="4776192" y="4456584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24u</a:t>
            </a:r>
            <a:endParaRPr lang="de-DE" dirty="0">
              <a:solidFill>
                <a:srgbClr val="FF0000"/>
              </a:solidFill>
            </a:endParaRPr>
          </a:p>
        </p:txBody>
      </p:sp>
      <p:cxnSp>
        <p:nvCxnSpPr>
          <p:cNvPr id="178" name="Gerade Verbindung 177"/>
          <p:cNvCxnSpPr/>
          <p:nvPr/>
        </p:nvCxnSpPr>
        <p:spPr bwMode="auto">
          <a:xfrm flipH="1">
            <a:off x="3276600" y="3810000"/>
            <a:ext cx="12961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3" name="Gleichschenkliges Dreieck 172"/>
          <p:cNvSpPr/>
          <p:nvPr/>
        </p:nvSpPr>
        <p:spPr bwMode="auto">
          <a:xfrm rot="5400000">
            <a:off x="1752600" y="5334000"/>
            <a:ext cx="432048" cy="432048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7" name="Gerade Verbindung 6"/>
          <p:cNvCxnSpPr/>
          <p:nvPr/>
        </p:nvCxnSpPr>
        <p:spPr bwMode="auto">
          <a:xfrm>
            <a:off x="2286000" y="5029200"/>
            <a:ext cx="990600" cy="609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Gerade Verbindung 178"/>
          <p:cNvCxnSpPr/>
          <p:nvPr/>
        </p:nvCxnSpPr>
        <p:spPr bwMode="auto">
          <a:xfrm flipH="1">
            <a:off x="4953000" y="3810000"/>
            <a:ext cx="152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feld 17"/>
          <p:cNvSpPr txBox="1"/>
          <p:nvPr/>
        </p:nvSpPr>
        <p:spPr>
          <a:xfrm>
            <a:off x="4343400" y="609600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M1</a:t>
            </a:r>
            <a:endParaRPr lang="de-DE" dirty="0"/>
          </a:p>
        </p:txBody>
      </p:sp>
      <p:grpSp>
        <p:nvGrpSpPr>
          <p:cNvPr id="180" name="Gruppieren 179"/>
          <p:cNvGrpSpPr/>
          <p:nvPr/>
        </p:nvGrpSpPr>
        <p:grpSpPr>
          <a:xfrm rot="16200000">
            <a:off x="3420616" y="5494784"/>
            <a:ext cx="432048" cy="720080"/>
            <a:chOff x="5508104" y="2996952"/>
            <a:chExt cx="432048" cy="720080"/>
          </a:xfrm>
        </p:grpSpPr>
        <p:grpSp>
          <p:nvGrpSpPr>
            <p:cNvPr id="182" name="Gruppieren 181"/>
            <p:cNvGrpSpPr/>
            <p:nvPr/>
          </p:nvGrpSpPr>
          <p:grpSpPr>
            <a:xfrm>
              <a:off x="5508104" y="2996952"/>
              <a:ext cx="432048" cy="720080"/>
              <a:chOff x="5508104" y="1844824"/>
              <a:chExt cx="432048" cy="720080"/>
            </a:xfrm>
          </p:grpSpPr>
          <p:cxnSp>
            <p:nvCxnSpPr>
              <p:cNvPr id="240" name="Gerade Verbindung 239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2" name="Gerade Verbindung 241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3" name="Gerade Verbindung 242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4" name="Gerade Verbindung 243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5" name="Gerade Verbindung 244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6" name="Gerade Verbindung 245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0" name="Gerade Verbindung 249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83" name="Ellipse 182"/>
            <p:cNvSpPr/>
            <p:nvPr/>
          </p:nvSpPr>
          <p:spPr bwMode="auto">
            <a:xfrm>
              <a:off x="5580112" y="3284984"/>
              <a:ext cx="144016" cy="14401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cxnSp>
        <p:nvCxnSpPr>
          <p:cNvPr id="21" name="Gerade Verbindung 20"/>
          <p:cNvCxnSpPr/>
          <p:nvPr/>
        </p:nvCxnSpPr>
        <p:spPr bwMode="auto">
          <a:xfrm flipH="1">
            <a:off x="4038600" y="5638800"/>
            <a:ext cx="3048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Gerade Verbindung 25"/>
          <p:cNvCxnSpPr/>
          <p:nvPr/>
        </p:nvCxnSpPr>
        <p:spPr bwMode="auto">
          <a:xfrm>
            <a:off x="2286000" y="5029200"/>
            <a:ext cx="0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1" name="Gerade Verbindung 250"/>
          <p:cNvCxnSpPr/>
          <p:nvPr/>
        </p:nvCxnSpPr>
        <p:spPr bwMode="auto">
          <a:xfrm>
            <a:off x="3276600" y="3810000"/>
            <a:ext cx="0" cy="1828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2" name="Textfeld 251"/>
          <p:cNvSpPr txBox="1"/>
          <p:nvPr/>
        </p:nvSpPr>
        <p:spPr>
          <a:xfrm>
            <a:off x="3124200" y="563880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Sw</a:t>
            </a:r>
            <a:endParaRPr lang="de-DE" dirty="0"/>
          </a:p>
        </p:txBody>
      </p:sp>
      <p:sp>
        <p:nvSpPr>
          <p:cNvPr id="253" name="Textfeld 252"/>
          <p:cNvSpPr txBox="1"/>
          <p:nvPr/>
        </p:nvSpPr>
        <p:spPr>
          <a:xfrm>
            <a:off x="5045230" y="3505200"/>
            <a:ext cx="433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Out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638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 smtClean="0"/>
              <a:t>DCD </a:t>
            </a:r>
            <a:r>
              <a:rPr lang="en-US" sz="2000" dirty="0" smtClean="0"/>
              <a:t>submission plan</a:t>
            </a:r>
            <a:endParaRPr lang="de-DE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831850"/>
          </a:xfrm>
        </p:spPr>
        <p:txBody>
          <a:bodyPr/>
          <a:lstStyle/>
          <a:p>
            <a:r>
              <a:rPr lang="en-US" sz="1600" dirty="0" smtClean="0"/>
              <a:t>…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7</a:t>
            </a:fld>
            <a:endParaRPr lang="de-DE" altLang="de-DE"/>
          </a:p>
        </p:txBody>
      </p:sp>
      <p:grpSp>
        <p:nvGrpSpPr>
          <p:cNvPr id="113" name="Gruppieren 112"/>
          <p:cNvGrpSpPr/>
          <p:nvPr/>
        </p:nvGrpSpPr>
        <p:grpSpPr>
          <a:xfrm>
            <a:off x="5029200" y="1752600"/>
            <a:ext cx="432048" cy="720080"/>
            <a:chOff x="5508104" y="2996952"/>
            <a:chExt cx="432048" cy="720080"/>
          </a:xfrm>
        </p:grpSpPr>
        <p:grpSp>
          <p:nvGrpSpPr>
            <p:cNvPr id="114" name="Gruppieren 113"/>
            <p:cNvGrpSpPr/>
            <p:nvPr/>
          </p:nvGrpSpPr>
          <p:grpSpPr>
            <a:xfrm>
              <a:off x="5508104" y="2996952"/>
              <a:ext cx="432048" cy="720080"/>
              <a:chOff x="5508104" y="1844824"/>
              <a:chExt cx="432048" cy="720080"/>
            </a:xfrm>
          </p:grpSpPr>
          <p:cxnSp>
            <p:nvCxnSpPr>
              <p:cNvPr id="116" name="Gerade Verbindung 115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7" name="Gerade Verbindung 116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8" name="Gerade Verbindung 117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9" name="Gerade Verbindung 118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0" name="Gerade Verbindung 119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1" name="Gerade Verbindung 120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2" name="Gerade Verbindung 121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15" name="Ellipse 114"/>
            <p:cNvSpPr/>
            <p:nvPr/>
          </p:nvSpPr>
          <p:spPr bwMode="auto">
            <a:xfrm>
              <a:off x="5580112" y="3284984"/>
              <a:ext cx="144016" cy="14401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138" name="Gruppieren 137"/>
          <p:cNvGrpSpPr/>
          <p:nvPr/>
        </p:nvGrpSpPr>
        <p:grpSpPr>
          <a:xfrm>
            <a:off x="5029200" y="2895600"/>
            <a:ext cx="432048" cy="720080"/>
            <a:chOff x="5508104" y="2996952"/>
            <a:chExt cx="432048" cy="720080"/>
          </a:xfrm>
        </p:grpSpPr>
        <p:grpSp>
          <p:nvGrpSpPr>
            <p:cNvPr id="139" name="Gruppieren 138"/>
            <p:cNvGrpSpPr/>
            <p:nvPr/>
          </p:nvGrpSpPr>
          <p:grpSpPr>
            <a:xfrm>
              <a:off x="5508104" y="2996952"/>
              <a:ext cx="432048" cy="720080"/>
              <a:chOff x="5508104" y="1844824"/>
              <a:chExt cx="432048" cy="720080"/>
            </a:xfrm>
          </p:grpSpPr>
          <p:cxnSp>
            <p:nvCxnSpPr>
              <p:cNvPr id="141" name="Gerade Verbindung 140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2" name="Gerade Verbindung 141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5" name="Gerade Verbindung 144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7" name="Gerade Verbindung 146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8" name="Gerade Verbindung 147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9" name="Gerade Verbindung 148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0" name="Gerade Verbindung 149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40" name="Ellipse 139"/>
            <p:cNvSpPr/>
            <p:nvPr/>
          </p:nvSpPr>
          <p:spPr bwMode="auto">
            <a:xfrm>
              <a:off x="5580112" y="3284984"/>
              <a:ext cx="144016" cy="14401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152" name="Gruppieren 151"/>
          <p:cNvGrpSpPr/>
          <p:nvPr/>
        </p:nvGrpSpPr>
        <p:grpSpPr>
          <a:xfrm>
            <a:off x="5029200" y="3962400"/>
            <a:ext cx="432048" cy="720080"/>
            <a:chOff x="5508104" y="2996952"/>
            <a:chExt cx="432048" cy="720080"/>
          </a:xfrm>
        </p:grpSpPr>
        <p:grpSp>
          <p:nvGrpSpPr>
            <p:cNvPr id="153" name="Gruppieren 152"/>
            <p:cNvGrpSpPr/>
            <p:nvPr/>
          </p:nvGrpSpPr>
          <p:grpSpPr>
            <a:xfrm>
              <a:off x="5508104" y="2996952"/>
              <a:ext cx="432048" cy="720080"/>
              <a:chOff x="5508104" y="1844824"/>
              <a:chExt cx="432048" cy="720080"/>
            </a:xfrm>
          </p:grpSpPr>
          <p:cxnSp>
            <p:nvCxnSpPr>
              <p:cNvPr id="156" name="Gerade Verbindung 155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7" name="Gerade Verbindung 156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8" name="Gerade Verbindung 157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9" name="Gerade Verbindung 158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0" name="Gerade Verbindung 159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1" name="Gerade Verbindung 160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3" name="Gerade Verbindung 162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55" name="Ellipse 154"/>
            <p:cNvSpPr/>
            <p:nvPr/>
          </p:nvSpPr>
          <p:spPr bwMode="auto">
            <a:xfrm>
              <a:off x="5580112" y="3284984"/>
              <a:ext cx="144016" cy="14401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164" name="Gruppieren 163"/>
          <p:cNvGrpSpPr/>
          <p:nvPr/>
        </p:nvGrpSpPr>
        <p:grpSpPr>
          <a:xfrm>
            <a:off x="5029200" y="5029200"/>
            <a:ext cx="432048" cy="720080"/>
            <a:chOff x="5508104" y="2996952"/>
            <a:chExt cx="432048" cy="720080"/>
          </a:xfrm>
        </p:grpSpPr>
        <p:grpSp>
          <p:nvGrpSpPr>
            <p:cNvPr id="165" name="Gruppieren 164"/>
            <p:cNvGrpSpPr/>
            <p:nvPr/>
          </p:nvGrpSpPr>
          <p:grpSpPr>
            <a:xfrm>
              <a:off x="5508104" y="2996952"/>
              <a:ext cx="432048" cy="720080"/>
              <a:chOff x="5508104" y="1844824"/>
              <a:chExt cx="432048" cy="720080"/>
            </a:xfrm>
          </p:grpSpPr>
          <p:cxnSp>
            <p:nvCxnSpPr>
              <p:cNvPr id="167" name="Gerade Verbindung 166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8" name="Gerade Verbindung 167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9" name="Gerade Verbindung 168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0" name="Gerade Verbindung 169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1" name="Gerade Verbindung 170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2" name="Gerade Verbindung 171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3" name="Gerade Verbindung 172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66" name="Ellipse 165"/>
            <p:cNvSpPr/>
            <p:nvPr/>
          </p:nvSpPr>
          <p:spPr bwMode="auto">
            <a:xfrm>
              <a:off x="5580112" y="3284984"/>
              <a:ext cx="144016" cy="14401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174" name="Gruppieren 173"/>
          <p:cNvGrpSpPr/>
          <p:nvPr/>
        </p:nvGrpSpPr>
        <p:grpSpPr>
          <a:xfrm rot="5400000">
            <a:off x="5600700" y="2171700"/>
            <a:ext cx="990600" cy="304800"/>
            <a:chOff x="3276600" y="4038600"/>
            <a:chExt cx="990600" cy="304800"/>
          </a:xfrm>
        </p:grpSpPr>
        <p:cxnSp>
          <p:nvCxnSpPr>
            <p:cNvPr id="175" name="Gerade Verbindung 174"/>
            <p:cNvCxnSpPr/>
            <p:nvPr/>
          </p:nvCxnSpPr>
          <p:spPr bwMode="auto">
            <a:xfrm>
              <a:off x="3276600" y="4191000"/>
              <a:ext cx="533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6" name="Gerade Verbindung 175"/>
            <p:cNvCxnSpPr/>
            <p:nvPr/>
          </p:nvCxnSpPr>
          <p:spPr bwMode="auto">
            <a:xfrm flipV="1">
              <a:off x="3810000" y="4038600"/>
              <a:ext cx="7620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7" name="Gerade Verbindung 176"/>
            <p:cNvCxnSpPr/>
            <p:nvPr/>
          </p:nvCxnSpPr>
          <p:spPr bwMode="auto">
            <a:xfrm flipV="1">
              <a:off x="3962400" y="4191000"/>
              <a:ext cx="7620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8" name="Gerade Verbindung 177"/>
            <p:cNvCxnSpPr/>
            <p:nvPr/>
          </p:nvCxnSpPr>
          <p:spPr bwMode="auto">
            <a:xfrm>
              <a:off x="3886200" y="4038600"/>
              <a:ext cx="7620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9" name="Gerade Verbindung 178"/>
            <p:cNvCxnSpPr/>
            <p:nvPr/>
          </p:nvCxnSpPr>
          <p:spPr bwMode="auto">
            <a:xfrm>
              <a:off x="4038600" y="4191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060" name="Gerade Verbindung 2059"/>
          <p:cNvCxnSpPr/>
          <p:nvPr/>
        </p:nvCxnSpPr>
        <p:spPr bwMode="auto">
          <a:xfrm>
            <a:off x="5486400" y="1828800"/>
            <a:ext cx="609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80" name="Gruppieren 179"/>
          <p:cNvGrpSpPr/>
          <p:nvPr/>
        </p:nvGrpSpPr>
        <p:grpSpPr>
          <a:xfrm rot="5400000">
            <a:off x="5600700" y="3314700"/>
            <a:ext cx="990600" cy="304800"/>
            <a:chOff x="3276600" y="4038600"/>
            <a:chExt cx="990600" cy="304800"/>
          </a:xfrm>
        </p:grpSpPr>
        <p:cxnSp>
          <p:nvCxnSpPr>
            <p:cNvPr id="181" name="Gerade Verbindung 180"/>
            <p:cNvCxnSpPr/>
            <p:nvPr/>
          </p:nvCxnSpPr>
          <p:spPr bwMode="auto">
            <a:xfrm>
              <a:off x="3276600" y="4191000"/>
              <a:ext cx="533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2" name="Gerade Verbindung 181"/>
            <p:cNvCxnSpPr/>
            <p:nvPr/>
          </p:nvCxnSpPr>
          <p:spPr bwMode="auto">
            <a:xfrm flipV="1">
              <a:off x="3810000" y="4038600"/>
              <a:ext cx="7620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3" name="Gerade Verbindung 182"/>
            <p:cNvCxnSpPr/>
            <p:nvPr/>
          </p:nvCxnSpPr>
          <p:spPr bwMode="auto">
            <a:xfrm flipV="1">
              <a:off x="3962400" y="4191000"/>
              <a:ext cx="7620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4" name="Gerade Verbindung 183"/>
            <p:cNvCxnSpPr/>
            <p:nvPr/>
          </p:nvCxnSpPr>
          <p:spPr bwMode="auto">
            <a:xfrm>
              <a:off x="3886200" y="4038600"/>
              <a:ext cx="7620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5" name="Gerade Verbindung 184"/>
            <p:cNvCxnSpPr/>
            <p:nvPr/>
          </p:nvCxnSpPr>
          <p:spPr bwMode="auto">
            <a:xfrm>
              <a:off x="4038600" y="4191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86" name="Gerade Verbindung 185"/>
          <p:cNvCxnSpPr/>
          <p:nvPr/>
        </p:nvCxnSpPr>
        <p:spPr bwMode="auto">
          <a:xfrm>
            <a:off x="5486400" y="2971800"/>
            <a:ext cx="609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87" name="Gruppieren 186"/>
          <p:cNvGrpSpPr/>
          <p:nvPr/>
        </p:nvGrpSpPr>
        <p:grpSpPr>
          <a:xfrm rot="5400000">
            <a:off x="5600700" y="4381500"/>
            <a:ext cx="990600" cy="304800"/>
            <a:chOff x="3276600" y="4038600"/>
            <a:chExt cx="990600" cy="304800"/>
          </a:xfrm>
        </p:grpSpPr>
        <p:cxnSp>
          <p:nvCxnSpPr>
            <p:cNvPr id="188" name="Gerade Verbindung 187"/>
            <p:cNvCxnSpPr/>
            <p:nvPr/>
          </p:nvCxnSpPr>
          <p:spPr bwMode="auto">
            <a:xfrm>
              <a:off x="3276600" y="4191000"/>
              <a:ext cx="533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9" name="Gerade Verbindung 188"/>
            <p:cNvCxnSpPr/>
            <p:nvPr/>
          </p:nvCxnSpPr>
          <p:spPr bwMode="auto">
            <a:xfrm flipV="1">
              <a:off x="3810000" y="4038600"/>
              <a:ext cx="7620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0" name="Gerade Verbindung 189"/>
            <p:cNvCxnSpPr/>
            <p:nvPr/>
          </p:nvCxnSpPr>
          <p:spPr bwMode="auto">
            <a:xfrm flipV="1">
              <a:off x="3962400" y="4191000"/>
              <a:ext cx="7620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1" name="Gerade Verbindung 190"/>
            <p:cNvCxnSpPr/>
            <p:nvPr/>
          </p:nvCxnSpPr>
          <p:spPr bwMode="auto">
            <a:xfrm>
              <a:off x="3886200" y="4038600"/>
              <a:ext cx="7620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2" name="Gerade Verbindung 191"/>
            <p:cNvCxnSpPr/>
            <p:nvPr/>
          </p:nvCxnSpPr>
          <p:spPr bwMode="auto">
            <a:xfrm>
              <a:off x="4038600" y="4191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93" name="Gerade Verbindung 192"/>
          <p:cNvCxnSpPr/>
          <p:nvPr/>
        </p:nvCxnSpPr>
        <p:spPr bwMode="auto">
          <a:xfrm>
            <a:off x="5486400" y="4038600"/>
            <a:ext cx="609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94" name="Gruppieren 193"/>
          <p:cNvGrpSpPr/>
          <p:nvPr/>
        </p:nvGrpSpPr>
        <p:grpSpPr>
          <a:xfrm rot="5400000">
            <a:off x="5600700" y="5448300"/>
            <a:ext cx="990600" cy="304800"/>
            <a:chOff x="3276600" y="4038600"/>
            <a:chExt cx="990600" cy="304800"/>
          </a:xfrm>
        </p:grpSpPr>
        <p:cxnSp>
          <p:nvCxnSpPr>
            <p:cNvPr id="195" name="Gerade Verbindung 194"/>
            <p:cNvCxnSpPr/>
            <p:nvPr/>
          </p:nvCxnSpPr>
          <p:spPr bwMode="auto">
            <a:xfrm>
              <a:off x="3276600" y="4191000"/>
              <a:ext cx="533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6" name="Gerade Verbindung 195"/>
            <p:cNvCxnSpPr/>
            <p:nvPr/>
          </p:nvCxnSpPr>
          <p:spPr bwMode="auto">
            <a:xfrm flipV="1">
              <a:off x="3810000" y="4038600"/>
              <a:ext cx="7620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7" name="Gerade Verbindung 196"/>
            <p:cNvCxnSpPr/>
            <p:nvPr/>
          </p:nvCxnSpPr>
          <p:spPr bwMode="auto">
            <a:xfrm flipV="1">
              <a:off x="3962400" y="4191000"/>
              <a:ext cx="7620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Gerade Verbindung 197"/>
            <p:cNvCxnSpPr/>
            <p:nvPr/>
          </p:nvCxnSpPr>
          <p:spPr bwMode="auto">
            <a:xfrm>
              <a:off x="3886200" y="4038600"/>
              <a:ext cx="7620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9" name="Gerade Verbindung 198"/>
            <p:cNvCxnSpPr/>
            <p:nvPr/>
          </p:nvCxnSpPr>
          <p:spPr bwMode="auto">
            <a:xfrm>
              <a:off x="4038600" y="4191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00" name="Gerade Verbindung 199"/>
          <p:cNvCxnSpPr/>
          <p:nvPr/>
        </p:nvCxnSpPr>
        <p:spPr bwMode="auto">
          <a:xfrm>
            <a:off x="5486400" y="5105400"/>
            <a:ext cx="609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3" name="Gerade Verbindung 2062"/>
          <p:cNvCxnSpPr/>
          <p:nvPr/>
        </p:nvCxnSpPr>
        <p:spPr bwMode="auto">
          <a:xfrm>
            <a:off x="6096000" y="38862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1" name="Gerade Verbindung 200"/>
          <p:cNvCxnSpPr/>
          <p:nvPr/>
        </p:nvCxnSpPr>
        <p:spPr bwMode="auto">
          <a:xfrm>
            <a:off x="6096000" y="49530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2" name="Gerade Verbindung 201"/>
          <p:cNvCxnSpPr/>
          <p:nvPr/>
        </p:nvCxnSpPr>
        <p:spPr bwMode="auto">
          <a:xfrm>
            <a:off x="6096000" y="28194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4" name="Gerade Verbindung 2073"/>
          <p:cNvCxnSpPr/>
          <p:nvPr/>
        </p:nvCxnSpPr>
        <p:spPr bwMode="auto">
          <a:xfrm flipV="1">
            <a:off x="6096000" y="13716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9" name="Gerade Verbindung 2078"/>
          <p:cNvCxnSpPr/>
          <p:nvPr/>
        </p:nvCxnSpPr>
        <p:spPr bwMode="auto">
          <a:xfrm>
            <a:off x="5029200" y="1676400"/>
            <a:ext cx="0" cy="1676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Rechteck 33"/>
          <p:cNvSpPr/>
          <p:nvPr/>
        </p:nvSpPr>
        <p:spPr bwMode="auto">
          <a:xfrm>
            <a:off x="1219200" y="1219200"/>
            <a:ext cx="9144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DAC</a:t>
            </a:r>
          </a:p>
        </p:txBody>
      </p:sp>
      <p:cxnSp>
        <p:nvCxnSpPr>
          <p:cNvPr id="38" name="Gerade Verbindung 37"/>
          <p:cNvCxnSpPr/>
          <p:nvPr/>
        </p:nvCxnSpPr>
        <p:spPr bwMode="auto">
          <a:xfrm>
            <a:off x="2133600" y="1524000"/>
            <a:ext cx="381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3" name="Rechteck 202"/>
          <p:cNvSpPr/>
          <p:nvPr/>
        </p:nvSpPr>
        <p:spPr bwMode="auto">
          <a:xfrm>
            <a:off x="2514600" y="1219200"/>
            <a:ext cx="9144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Mirror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9" name="Rechteck 48"/>
          <p:cNvSpPr/>
          <p:nvPr/>
        </p:nvSpPr>
        <p:spPr bwMode="auto">
          <a:xfrm>
            <a:off x="2514600" y="2057400"/>
            <a:ext cx="3810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</a:t>
            </a:r>
          </a:p>
        </p:txBody>
      </p:sp>
      <p:sp>
        <p:nvSpPr>
          <p:cNvPr id="204" name="Rechteck 203"/>
          <p:cNvSpPr/>
          <p:nvPr/>
        </p:nvSpPr>
        <p:spPr bwMode="auto">
          <a:xfrm>
            <a:off x="3048000" y="2057400"/>
            <a:ext cx="3810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</a:t>
            </a:r>
          </a:p>
        </p:txBody>
      </p:sp>
      <p:cxnSp>
        <p:nvCxnSpPr>
          <p:cNvPr id="57" name="Gerade Verbindung 56"/>
          <p:cNvCxnSpPr>
            <a:stCxn id="204" idx="3"/>
          </p:cNvCxnSpPr>
          <p:nvPr/>
        </p:nvCxnSpPr>
        <p:spPr bwMode="auto">
          <a:xfrm>
            <a:off x="3429000" y="2209800"/>
            <a:ext cx="1600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Gerade Verbindung 59"/>
          <p:cNvCxnSpPr>
            <a:endCxn id="204" idx="0"/>
          </p:cNvCxnSpPr>
          <p:nvPr/>
        </p:nvCxnSpPr>
        <p:spPr bwMode="auto">
          <a:xfrm flipH="1">
            <a:off x="3238500" y="1828800"/>
            <a:ext cx="3810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4" name="Gerade Verbindung 213"/>
          <p:cNvCxnSpPr/>
          <p:nvPr/>
        </p:nvCxnSpPr>
        <p:spPr bwMode="auto">
          <a:xfrm flipH="1">
            <a:off x="2667000" y="1828800"/>
            <a:ext cx="3810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Gerade Verbindung 65"/>
          <p:cNvCxnSpPr/>
          <p:nvPr/>
        </p:nvCxnSpPr>
        <p:spPr bwMode="auto">
          <a:xfrm>
            <a:off x="5029200" y="4114800"/>
            <a:ext cx="0" cy="1524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Gerade Verbindung 67"/>
          <p:cNvCxnSpPr>
            <a:endCxn id="49" idx="2"/>
          </p:cNvCxnSpPr>
          <p:nvPr/>
        </p:nvCxnSpPr>
        <p:spPr bwMode="auto">
          <a:xfrm flipH="1" flipV="1">
            <a:off x="2705100" y="2362200"/>
            <a:ext cx="2324100" cy="1752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Gerade Verbindung 69"/>
          <p:cNvCxnSpPr/>
          <p:nvPr/>
        </p:nvCxnSpPr>
        <p:spPr bwMode="auto">
          <a:xfrm flipH="1" flipV="1">
            <a:off x="2895600" y="2362200"/>
            <a:ext cx="2590800" cy="1676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Gerade Verbindung 71"/>
          <p:cNvCxnSpPr/>
          <p:nvPr/>
        </p:nvCxnSpPr>
        <p:spPr bwMode="auto">
          <a:xfrm flipH="1">
            <a:off x="3429000" y="1447800"/>
            <a:ext cx="2667000" cy="914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3380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 smtClean="0"/>
              <a:t>DCD </a:t>
            </a:r>
            <a:r>
              <a:rPr lang="en-US" sz="2000" dirty="0" smtClean="0"/>
              <a:t>submission plan</a:t>
            </a:r>
            <a:endParaRPr lang="de-DE" altLang="de-DE" sz="2000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831850"/>
          </a:xfrm>
        </p:spPr>
        <p:txBody>
          <a:bodyPr/>
          <a:lstStyle/>
          <a:p>
            <a:r>
              <a:rPr lang="en-US" sz="1600" dirty="0" smtClean="0"/>
              <a:t>…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81A54-E60C-4E03-A5C6-08FAFB55BF65}" type="slidenum">
              <a:rPr lang="de-DE" altLang="de-DE" smtClean="0"/>
              <a:pPr>
                <a:defRPr/>
              </a:pPr>
              <a:t>8</a:t>
            </a:fld>
            <a:endParaRPr lang="de-DE" altLang="de-DE"/>
          </a:p>
        </p:txBody>
      </p:sp>
      <p:grpSp>
        <p:nvGrpSpPr>
          <p:cNvPr id="113" name="Gruppieren 112"/>
          <p:cNvGrpSpPr/>
          <p:nvPr/>
        </p:nvGrpSpPr>
        <p:grpSpPr>
          <a:xfrm>
            <a:off x="5029200" y="1752600"/>
            <a:ext cx="432048" cy="720080"/>
            <a:chOff x="5508104" y="2996952"/>
            <a:chExt cx="432048" cy="720080"/>
          </a:xfrm>
        </p:grpSpPr>
        <p:grpSp>
          <p:nvGrpSpPr>
            <p:cNvPr id="114" name="Gruppieren 113"/>
            <p:cNvGrpSpPr/>
            <p:nvPr/>
          </p:nvGrpSpPr>
          <p:grpSpPr>
            <a:xfrm>
              <a:off x="5508104" y="2996952"/>
              <a:ext cx="432048" cy="720080"/>
              <a:chOff x="5508104" y="1844824"/>
              <a:chExt cx="432048" cy="720080"/>
            </a:xfrm>
          </p:grpSpPr>
          <p:cxnSp>
            <p:nvCxnSpPr>
              <p:cNvPr id="116" name="Gerade Verbindung 115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7" name="Gerade Verbindung 116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8" name="Gerade Verbindung 117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9" name="Gerade Verbindung 118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0" name="Gerade Verbindung 119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1" name="Gerade Verbindung 120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2" name="Gerade Verbindung 121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15" name="Ellipse 114"/>
            <p:cNvSpPr/>
            <p:nvPr/>
          </p:nvSpPr>
          <p:spPr bwMode="auto">
            <a:xfrm>
              <a:off x="5580112" y="3284984"/>
              <a:ext cx="144016" cy="14401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138" name="Gruppieren 137"/>
          <p:cNvGrpSpPr/>
          <p:nvPr/>
        </p:nvGrpSpPr>
        <p:grpSpPr>
          <a:xfrm>
            <a:off x="5029200" y="2895600"/>
            <a:ext cx="432048" cy="720080"/>
            <a:chOff x="5508104" y="2996952"/>
            <a:chExt cx="432048" cy="720080"/>
          </a:xfrm>
        </p:grpSpPr>
        <p:grpSp>
          <p:nvGrpSpPr>
            <p:cNvPr id="139" name="Gruppieren 138"/>
            <p:cNvGrpSpPr/>
            <p:nvPr/>
          </p:nvGrpSpPr>
          <p:grpSpPr>
            <a:xfrm>
              <a:off x="5508104" y="2996952"/>
              <a:ext cx="432048" cy="720080"/>
              <a:chOff x="5508104" y="1844824"/>
              <a:chExt cx="432048" cy="720080"/>
            </a:xfrm>
          </p:grpSpPr>
          <p:cxnSp>
            <p:nvCxnSpPr>
              <p:cNvPr id="141" name="Gerade Verbindung 140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2" name="Gerade Verbindung 141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5" name="Gerade Verbindung 144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7" name="Gerade Verbindung 146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8" name="Gerade Verbindung 147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9" name="Gerade Verbindung 148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0" name="Gerade Verbindung 149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40" name="Ellipse 139"/>
            <p:cNvSpPr/>
            <p:nvPr/>
          </p:nvSpPr>
          <p:spPr bwMode="auto">
            <a:xfrm>
              <a:off x="5580112" y="3284984"/>
              <a:ext cx="144016" cy="14401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152" name="Gruppieren 151"/>
          <p:cNvGrpSpPr/>
          <p:nvPr/>
        </p:nvGrpSpPr>
        <p:grpSpPr>
          <a:xfrm>
            <a:off x="5029200" y="3962400"/>
            <a:ext cx="432048" cy="720080"/>
            <a:chOff x="5508104" y="2996952"/>
            <a:chExt cx="432048" cy="720080"/>
          </a:xfrm>
        </p:grpSpPr>
        <p:grpSp>
          <p:nvGrpSpPr>
            <p:cNvPr id="153" name="Gruppieren 152"/>
            <p:cNvGrpSpPr/>
            <p:nvPr/>
          </p:nvGrpSpPr>
          <p:grpSpPr>
            <a:xfrm>
              <a:off x="5508104" y="2996952"/>
              <a:ext cx="432048" cy="720080"/>
              <a:chOff x="5508104" y="1844824"/>
              <a:chExt cx="432048" cy="720080"/>
            </a:xfrm>
          </p:grpSpPr>
          <p:cxnSp>
            <p:nvCxnSpPr>
              <p:cNvPr id="156" name="Gerade Verbindung 155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7" name="Gerade Verbindung 156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8" name="Gerade Verbindung 157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9" name="Gerade Verbindung 158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0" name="Gerade Verbindung 159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1" name="Gerade Verbindung 160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3" name="Gerade Verbindung 162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55" name="Ellipse 154"/>
            <p:cNvSpPr/>
            <p:nvPr/>
          </p:nvSpPr>
          <p:spPr bwMode="auto">
            <a:xfrm>
              <a:off x="5580112" y="3284984"/>
              <a:ext cx="144016" cy="14401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164" name="Gruppieren 163"/>
          <p:cNvGrpSpPr/>
          <p:nvPr/>
        </p:nvGrpSpPr>
        <p:grpSpPr>
          <a:xfrm>
            <a:off x="5029200" y="5029200"/>
            <a:ext cx="432048" cy="720080"/>
            <a:chOff x="5508104" y="2996952"/>
            <a:chExt cx="432048" cy="720080"/>
          </a:xfrm>
        </p:grpSpPr>
        <p:grpSp>
          <p:nvGrpSpPr>
            <p:cNvPr id="165" name="Gruppieren 164"/>
            <p:cNvGrpSpPr/>
            <p:nvPr/>
          </p:nvGrpSpPr>
          <p:grpSpPr>
            <a:xfrm>
              <a:off x="5508104" y="2996952"/>
              <a:ext cx="432048" cy="720080"/>
              <a:chOff x="5508104" y="1844824"/>
              <a:chExt cx="432048" cy="720080"/>
            </a:xfrm>
          </p:grpSpPr>
          <p:cxnSp>
            <p:nvCxnSpPr>
              <p:cNvPr id="167" name="Gerade Verbindung 166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8" name="Gerade Verbindung 167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9" name="Gerade Verbindung 168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0" name="Gerade Verbindung 169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1" name="Gerade Verbindung 170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2" name="Gerade Verbindung 171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3" name="Gerade Verbindung 172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66" name="Ellipse 165"/>
            <p:cNvSpPr/>
            <p:nvPr/>
          </p:nvSpPr>
          <p:spPr bwMode="auto">
            <a:xfrm>
              <a:off x="5580112" y="3284984"/>
              <a:ext cx="144016" cy="14401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174" name="Gruppieren 173"/>
          <p:cNvGrpSpPr/>
          <p:nvPr/>
        </p:nvGrpSpPr>
        <p:grpSpPr>
          <a:xfrm rot="5400000">
            <a:off x="5600700" y="2171700"/>
            <a:ext cx="990600" cy="304800"/>
            <a:chOff x="3276600" y="4038600"/>
            <a:chExt cx="990600" cy="304800"/>
          </a:xfrm>
        </p:grpSpPr>
        <p:cxnSp>
          <p:nvCxnSpPr>
            <p:cNvPr id="175" name="Gerade Verbindung 174"/>
            <p:cNvCxnSpPr/>
            <p:nvPr/>
          </p:nvCxnSpPr>
          <p:spPr bwMode="auto">
            <a:xfrm>
              <a:off x="3276600" y="4191000"/>
              <a:ext cx="533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6" name="Gerade Verbindung 175"/>
            <p:cNvCxnSpPr/>
            <p:nvPr/>
          </p:nvCxnSpPr>
          <p:spPr bwMode="auto">
            <a:xfrm flipV="1">
              <a:off x="3810000" y="4038600"/>
              <a:ext cx="7620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7" name="Gerade Verbindung 176"/>
            <p:cNvCxnSpPr/>
            <p:nvPr/>
          </p:nvCxnSpPr>
          <p:spPr bwMode="auto">
            <a:xfrm flipV="1">
              <a:off x="3962400" y="4191000"/>
              <a:ext cx="7620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8" name="Gerade Verbindung 177"/>
            <p:cNvCxnSpPr/>
            <p:nvPr/>
          </p:nvCxnSpPr>
          <p:spPr bwMode="auto">
            <a:xfrm>
              <a:off x="3886200" y="4038600"/>
              <a:ext cx="7620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9" name="Gerade Verbindung 178"/>
            <p:cNvCxnSpPr/>
            <p:nvPr/>
          </p:nvCxnSpPr>
          <p:spPr bwMode="auto">
            <a:xfrm>
              <a:off x="4038600" y="4191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060" name="Gerade Verbindung 2059"/>
          <p:cNvCxnSpPr/>
          <p:nvPr/>
        </p:nvCxnSpPr>
        <p:spPr bwMode="auto">
          <a:xfrm>
            <a:off x="5486400" y="1828800"/>
            <a:ext cx="609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80" name="Gruppieren 179"/>
          <p:cNvGrpSpPr/>
          <p:nvPr/>
        </p:nvGrpSpPr>
        <p:grpSpPr>
          <a:xfrm rot="5400000">
            <a:off x="5600700" y="3314700"/>
            <a:ext cx="990600" cy="304800"/>
            <a:chOff x="3276600" y="4038600"/>
            <a:chExt cx="990600" cy="304800"/>
          </a:xfrm>
        </p:grpSpPr>
        <p:cxnSp>
          <p:nvCxnSpPr>
            <p:cNvPr id="181" name="Gerade Verbindung 180"/>
            <p:cNvCxnSpPr/>
            <p:nvPr/>
          </p:nvCxnSpPr>
          <p:spPr bwMode="auto">
            <a:xfrm>
              <a:off x="3276600" y="4191000"/>
              <a:ext cx="533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2" name="Gerade Verbindung 181"/>
            <p:cNvCxnSpPr/>
            <p:nvPr/>
          </p:nvCxnSpPr>
          <p:spPr bwMode="auto">
            <a:xfrm flipV="1">
              <a:off x="3810000" y="4038600"/>
              <a:ext cx="7620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3" name="Gerade Verbindung 182"/>
            <p:cNvCxnSpPr/>
            <p:nvPr/>
          </p:nvCxnSpPr>
          <p:spPr bwMode="auto">
            <a:xfrm flipV="1">
              <a:off x="3962400" y="4191000"/>
              <a:ext cx="7620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4" name="Gerade Verbindung 183"/>
            <p:cNvCxnSpPr/>
            <p:nvPr/>
          </p:nvCxnSpPr>
          <p:spPr bwMode="auto">
            <a:xfrm>
              <a:off x="3886200" y="4038600"/>
              <a:ext cx="7620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5" name="Gerade Verbindung 184"/>
            <p:cNvCxnSpPr/>
            <p:nvPr/>
          </p:nvCxnSpPr>
          <p:spPr bwMode="auto">
            <a:xfrm>
              <a:off x="4038600" y="4191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86" name="Gerade Verbindung 185"/>
          <p:cNvCxnSpPr/>
          <p:nvPr/>
        </p:nvCxnSpPr>
        <p:spPr bwMode="auto">
          <a:xfrm>
            <a:off x="5486400" y="2971800"/>
            <a:ext cx="609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87" name="Gruppieren 186"/>
          <p:cNvGrpSpPr/>
          <p:nvPr/>
        </p:nvGrpSpPr>
        <p:grpSpPr>
          <a:xfrm rot="5400000">
            <a:off x="5600700" y="4381500"/>
            <a:ext cx="990600" cy="304800"/>
            <a:chOff x="3276600" y="4038600"/>
            <a:chExt cx="990600" cy="304800"/>
          </a:xfrm>
        </p:grpSpPr>
        <p:cxnSp>
          <p:nvCxnSpPr>
            <p:cNvPr id="188" name="Gerade Verbindung 187"/>
            <p:cNvCxnSpPr/>
            <p:nvPr/>
          </p:nvCxnSpPr>
          <p:spPr bwMode="auto">
            <a:xfrm>
              <a:off x="3276600" y="4191000"/>
              <a:ext cx="533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9" name="Gerade Verbindung 188"/>
            <p:cNvCxnSpPr/>
            <p:nvPr/>
          </p:nvCxnSpPr>
          <p:spPr bwMode="auto">
            <a:xfrm flipV="1">
              <a:off x="3810000" y="4038600"/>
              <a:ext cx="7620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0" name="Gerade Verbindung 189"/>
            <p:cNvCxnSpPr/>
            <p:nvPr/>
          </p:nvCxnSpPr>
          <p:spPr bwMode="auto">
            <a:xfrm flipV="1">
              <a:off x="3962400" y="4191000"/>
              <a:ext cx="7620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1" name="Gerade Verbindung 190"/>
            <p:cNvCxnSpPr/>
            <p:nvPr/>
          </p:nvCxnSpPr>
          <p:spPr bwMode="auto">
            <a:xfrm>
              <a:off x="3886200" y="4038600"/>
              <a:ext cx="7620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2" name="Gerade Verbindung 191"/>
            <p:cNvCxnSpPr/>
            <p:nvPr/>
          </p:nvCxnSpPr>
          <p:spPr bwMode="auto">
            <a:xfrm>
              <a:off x="4038600" y="4191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93" name="Gerade Verbindung 192"/>
          <p:cNvCxnSpPr/>
          <p:nvPr/>
        </p:nvCxnSpPr>
        <p:spPr bwMode="auto">
          <a:xfrm>
            <a:off x="5486400" y="4038600"/>
            <a:ext cx="609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94" name="Gruppieren 193"/>
          <p:cNvGrpSpPr/>
          <p:nvPr/>
        </p:nvGrpSpPr>
        <p:grpSpPr>
          <a:xfrm rot="5400000">
            <a:off x="5600700" y="5448300"/>
            <a:ext cx="990600" cy="304800"/>
            <a:chOff x="3276600" y="4038600"/>
            <a:chExt cx="990600" cy="304800"/>
          </a:xfrm>
        </p:grpSpPr>
        <p:cxnSp>
          <p:nvCxnSpPr>
            <p:cNvPr id="195" name="Gerade Verbindung 194"/>
            <p:cNvCxnSpPr/>
            <p:nvPr/>
          </p:nvCxnSpPr>
          <p:spPr bwMode="auto">
            <a:xfrm>
              <a:off x="3276600" y="4191000"/>
              <a:ext cx="5334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6" name="Gerade Verbindung 195"/>
            <p:cNvCxnSpPr/>
            <p:nvPr/>
          </p:nvCxnSpPr>
          <p:spPr bwMode="auto">
            <a:xfrm flipV="1">
              <a:off x="3810000" y="4038600"/>
              <a:ext cx="7620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7" name="Gerade Verbindung 196"/>
            <p:cNvCxnSpPr/>
            <p:nvPr/>
          </p:nvCxnSpPr>
          <p:spPr bwMode="auto">
            <a:xfrm flipV="1">
              <a:off x="3962400" y="4191000"/>
              <a:ext cx="76200" cy="1524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Gerade Verbindung 197"/>
            <p:cNvCxnSpPr/>
            <p:nvPr/>
          </p:nvCxnSpPr>
          <p:spPr bwMode="auto">
            <a:xfrm>
              <a:off x="3886200" y="4038600"/>
              <a:ext cx="76200" cy="3048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9" name="Gerade Verbindung 198"/>
            <p:cNvCxnSpPr/>
            <p:nvPr/>
          </p:nvCxnSpPr>
          <p:spPr bwMode="auto">
            <a:xfrm>
              <a:off x="4038600" y="4191000"/>
              <a:ext cx="22860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00" name="Gerade Verbindung 199"/>
          <p:cNvCxnSpPr/>
          <p:nvPr/>
        </p:nvCxnSpPr>
        <p:spPr bwMode="auto">
          <a:xfrm>
            <a:off x="5486400" y="5105400"/>
            <a:ext cx="6096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3" name="Gerade Verbindung 2062"/>
          <p:cNvCxnSpPr/>
          <p:nvPr/>
        </p:nvCxnSpPr>
        <p:spPr bwMode="auto">
          <a:xfrm>
            <a:off x="6096000" y="38862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1" name="Gerade Verbindung 200"/>
          <p:cNvCxnSpPr/>
          <p:nvPr/>
        </p:nvCxnSpPr>
        <p:spPr bwMode="auto">
          <a:xfrm>
            <a:off x="6096000" y="49530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2" name="Gerade Verbindung 201"/>
          <p:cNvCxnSpPr/>
          <p:nvPr/>
        </p:nvCxnSpPr>
        <p:spPr bwMode="auto">
          <a:xfrm>
            <a:off x="6096000" y="2819400"/>
            <a:ext cx="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4" name="Gerade Verbindung 2073"/>
          <p:cNvCxnSpPr/>
          <p:nvPr/>
        </p:nvCxnSpPr>
        <p:spPr bwMode="auto">
          <a:xfrm flipV="1">
            <a:off x="6096000" y="1371600"/>
            <a:ext cx="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9" name="Gerade Verbindung 2078"/>
          <p:cNvCxnSpPr/>
          <p:nvPr/>
        </p:nvCxnSpPr>
        <p:spPr bwMode="auto">
          <a:xfrm>
            <a:off x="5029200" y="1676400"/>
            <a:ext cx="0" cy="1676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Rechteck 33"/>
          <p:cNvSpPr/>
          <p:nvPr/>
        </p:nvSpPr>
        <p:spPr bwMode="auto">
          <a:xfrm>
            <a:off x="1219200" y="1219200"/>
            <a:ext cx="9144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DAC</a:t>
            </a:r>
          </a:p>
        </p:txBody>
      </p:sp>
      <p:cxnSp>
        <p:nvCxnSpPr>
          <p:cNvPr id="38" name="Gerade Verbindung 37"/>
          <p:cNvCxnSpPr/>
          <p:nvPr/>
        </p:nvCxnSpPr>
        <p:spPr bwMode="auto">
          <a:xfrm>
            <a:off x="2133600" y="1524000"/>
            <a:ext cx="53340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Rechteck 48"/>
          <p:cNvSpPr/>
          <p:nvPr/>
        </p:nvSpPr>
        <p:spPr bwMode="auto">
          <a:xfrm>
            <a:off x="2514600" y="2057400"/>
            <a:ext cx="3810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4" name="Rechteck 203"/>
          <p:cNvSpPr/>
          <p:nvPr/>
        </p:nvSpPr>
        <p:spPr bwMode="auto">
          <a:xfrm>
            <a:off x="3048000" y="2057400"/>
            <a:ext cx="381000" cy="304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57" name="Gerade Verbindung 56"/>
          <p:cNvCxnSpPr>
            <a:stCxn id="204" idx="3"/>
          </p:cNvCxnSpPr>
          <p:nvPr/>
        </p:nvCxnSpPr>
        <p:spPr bwMode="auto">
          <a:xfrm>
            <a:off x="3429000" y="2209800"/>
            <a:ext cx="16002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Gerade Verbindung 59"/>
          <p:cNvCxnSpPr>
            <a:endCxn id="204" idx="0"/>
          </p:cNvCxnSpPr>
          <p:nvPr/>
        </p:nvCxnSpPr>
        <p:spPr bwMode="auto">
          <a:xfrm flipH="1">
            <a:off x="3238500" y="1828800"/>
            <a:ext cx="3810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4" name="Gerade Verbindung 213"/>
          <p:cNvCxnSpPr/>
          <p:nvPr/>
        </p:nvCxnSpPr>
        <p:spPr bwMode="auto">
          <a:xfrm flipH="1">
            <a:off x="2667000" y="1828800"/>
            <a:ext cx="3810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Gerade Verbindung 65"/>
          <p:cNvCxnSpPr/>
          <p:nvPr/>
        </p:nvCxnSpPr>
        <p:spPr bwMode="auto">
          <a:xfrm>
            <a:off x="5029200" y="4114800"/>
            <a:ext cx="0" cy="1524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Gerade Verbindung 67"/>
          <p:cNvCxnSpPr>
            <a:endCxn id="49" idx="2"/>
          </p:cNvCxnSpPr>
          <p:nvPr/>
        </p:nvCxnSpPr>
        <p:spPr bwMode="auto">
          <a:xfrm flipH="1" flipV="1">
            <a:off x="2705100" y="2362200"/>
            <a:ext cx="2324100" cy="1752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Gerade Verbindung 69"/>
          <p:cNvCxnSpPr/>
          <p:nvPr/>
        </p:nvCxnSpPr>
        <p:spPr bwMode="auto">
          <a:xfrm flipH="1" flipV="1">
            <a:off x="2895600" y="2362200"/>
            <a:ext cx="2590800" cy="1676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Gerade Verbindung 71"/>
          <p:cNvCxnSpPr/>
          <p:nvPr/>
        </p:nvCxnSpPr>
        <p:spPr bwMode="auto">
          <a:xfrm flipH="1">
            <a:off x="3429000" y="1447800"/>
            <a:ext cx="2667000" cy="914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1" name="Rechteck 90"/>
          <p:cNvSpPr/>
          <p:nvPr/>
        </p:nvSpPr>
        <p:spPr bwMode="auto">
          <a:xfrm>
            <a:off x="3276600" y="1219200"/>
            <a:ext cx="914400" cy="6096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DAC</a:t>
            </a:r>
          </a:p>
        </p:txBody>
      </p:sp>
    </p:spTree>
    <p:extLst>
      <p:ext uri="{BB962C8B-B14F-4D97-AF65-F5344CB8AC3E}">
        <p14:creationId xmlns:p14="http://schemas.microsoft.com/office/powerpoint/2010/main" val="378091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Čuvar mesta za broj slajda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91926D9-549D-40DF-BF15-1B4EBD712179}" type="slidenum">
              <a:rPr lang="de-DE" altLang="de-DE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de-DE" altLang="de-DE" sz="1400" smtClean="0"/>
          </a:p>
        </p:txBody>
      </p:sp>
      <p:sp>
        <p:nvSpPr>
          <p:cNvPr id="3075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2000" dirty="0" smtClean="0">
                <a:ea typeface="SimSun" pitchFamily="2" charset="-122"/>
              </a:rPr>
              <a:t>Origin of offset</a:t>
            </a:r>
            <a:endParaRPr lang="de-DE" altLang="de-DE" sz="2000" dirty="0" smtClean="0"/>
          </a:p>
        </p:txBody>
      </p:sp>
      <p:sp>
        <p:nvSpPr>
          <p:cNvPr id="4" name="Rectangle 43"/>
          <p:cNvSpPr txBox="1">
            <a:spLocks noChangeArrowheads="1"/>
          </p:cNvSpPr>
          <p:nvPr/>
        </p:nvSpPr>
        <p:spPr bwMode="auto">
          <a:xfrm>
            <a:off x="457200" y="692151"/>
            <a:ext cx="8229600" cy="1974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de-DE" sz="1400" kern="0" dirty="0" smtClean="0"/>
              <a:t>Possibility: transistor mismatch – fix in the next chip: make the layout in a better way e.g. the transistors bigger</a:t>
            </a:r>
          </a:p>
          <a:p>
            <a:r>
              <a:rPr lang="en-US" sz="1400" dirty="0"/>
              <a:t>Additionally, there may be a systematic offset in </a:t>
            </a:r>
            <a:r>
              <a:rPr lang="en-US" sz="1400" dirty="0" smtClean="0"/>
              <a:t>comparator that adds to the mismatch</a:t>
            </a:r>
            <a:endParaRPr lang="en-US" altLang="de-DE" sz="1400" kern="0" dirty="0" smtClean="0"/>
          </a:p>
          <a:p>
            <a:pPr eaLnBrk="1" hangingPunct="1">
              <a:defRPr/>
            </a:pPr>
            <a:r>
              <a:rPr lang="en-US" altLang="de-DE" sz="1400" kern="0" dirty="0" smtClean="0"/>
              <a:t>Notice also: </a:t>
            </a:r>
            <a:r>
              <a:rPr lang="en-US" altLang="de-DE" sz="1400" kern="0" dirty="0"/>
              <a:t>two output nodes are not on perfectly same potential</a:t>
            </a:r>
          </a:p>
          <a:p>
            <a:pPr eaLnBrk="1" hangingPunct="1">
              <a:defRPr/>
            </a:pPr>
            <a:r>
              <a:rPr lang="en-US" altLang="de-DE" sz="1400" kern="0" dirty="0">
                <a:solidFill>
                  <a:schemeClr val="bg2">
                    <a:lumMod val="75000"/>
                  </a:schemeClr>
                </a:solidFill>
              </a:rPr>
              <a:t>Original UI converter connected to amplifier input, copy UI converter to </a:t>
            </a:r>
            <a:r>
              <a:rPr lang="en-US" altLang="de-DE" sz="1400" kern="0" dirty="0" err="1" smtClean="0">
                <a:solidFill>
                  <a:schemeClr val="bg2">
                    <a:lumMod val="75000"/>
                  </a:schemeClr>
                </a:solidFill>
              </a:rPr>
              <a:t>RefIn</a:t>
            </a:r>
            <a:r>
              <a:rPr lang="en-US" altLang="de-DE" sz="1400" kern="0" dirty="0" smtClean="0">
                <a:solidFill>
                  <a:schemeClr val="bg2">
                    <a:lumMod val="75000"/>
                  </a:schemeClr>
                </a:solidFill>
              </a:rPr>
              <a:t> – this explains </a:t>
            </a:r>
            <a:r>
              <a:rPr lang="en-US" altLang="de-DE" sz="1400" kern="0" dirty="0" err="1" smtClean="0">
                <a:solidFill>
                  <a:schemeClr val="bg2">
                    <a:lumMod val="75000"/>
                  </a:schemeClr>
                </a:solidFill>
              </a:rPr>
              <a:t>RefIn</a:t>
            </a:r>
            <a:r>
              <a:rPr lang="en-US" altLang="de-DE" sz="1400" kern="0" dirty="0" smtClean="0">
                <a:solidFill>
                  <a:schemeClr val="bg2">
                    <a:lumMod val="75000"/>
                  </a:schemeClr>
                </a:solidFill>
              </a:rPr>
              <a:t> dependence</a:t>
            </a:r>
          </a:p>
          <a:p>
            <a:pPr eaLnBrk="1" hangingPunct="1">
              <a:defRPr/>
            </a:pPr>
            <a:r>
              <a:rPr lang="en-US" altLang="de-DE" sz="1400" kern="0" dirty="0" smtClean="0">
                <a:solidFill>
                  <a:schemeClr val="bg2">
                    <a:lumMod val="75000"/>
                  </a:schemeClr>
                </a:solidFill>
              </a:rPr>
              <a:t>Reduce </a:t>
            </a:r>
            <a:r>
              <a:rPr lang="en-US" altLang="de-DE" sz="1400" kern="0" dirty="0" err="1" smtClean="0">
                <a:solidFill>
                  <a:schemeClr val="bg2">
                    <a:lumMod val="75000"/>
                  </a:schemeClr>
                </a:solidFill>
              </a:rPr>
              <a:t>RefIn</a:t>
            </a:r>
            <a:r>
              <a:rPr lang="en-US" altLang="de-DE" sz="1400" kern="0" dirty="0" smtClean="0">
                <a:solidFill>
                  <a:schemeClr val="bg2">
                    <a:lumMod val="75000"/>
                  </a:schemeClr>
                </a:solidFill>
              </a:rPr>
              <a:t> voltage drop!</a:t>
            </a:r>
            <a:endParaRPr lang="en-US" altLang="de-DE" sz="1400" kern="0" dirty="0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32" name="Gerade Verbindung 31"/>
          <p:cNvCxnSpPr/>
          <p:nvPr/>
        </p:nvCxnSpPr>
        <p:spPr bwMode="auto">
          <a:xfrm flipH="1">
            <a:off x="251520" y="5085184"/>
            <a:ext cx="12961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5" name="Gruppieren 24"/>
          <p:cNvGrpSpPr/>
          <p:nvPr/>
        </p:nvGrpSpPr>
        <p:grpSpPr>
          <a:xfrm>
            <a:off x="1115616" y="4365104"/>
            <a:ext cx="432048" cy="720080"/>
            <a:chOff x="5508104" y="2996952"/>
            <a:chExt cx="432048" cy="720080"/>
          </a:xfrm>
        </p:grpSpPr>
        <p:grpSp>
          <p:nvGrpSpPr>
            <p:cNvPr id="120" name="Gruppieren 119"/>
            <p:cNvGrpSpPr/>
            <p:nvPr/>
          </p:nvGrpSpPr>
          <p:grpSpPr>
            <a:xfrm>
              <a:off x="5508104" y="2996952"/>
              <a:ext cx="432048" cy="720080"/>
              <a:chOff x="5508104" y="1844824"/>
              <a:chExt cx="432048" cy="720080"/>
            </a:xfrm>
          </p:grpSpPr>
          <p:cxnSp>
            <p:nvCxnSpPr>
              <p:cNvPr id="121" name="Gerade Verbindung 120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2" name="Gerade Verbindung 121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3" name="Gerade Verbindung 122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4" name="Gerade Verbindung 123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5" name="Gerade Verbindung 124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6" name="Gerade Verbindung 125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7" name="Gerade Verbindung 126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4" name="Ellipse 23"/>
            <p:cNvSpPr/>
            <p:nvPr/>
          </p:nvSpPr>
          <p:spPr bwMode="auto">
            <a:xfrm>
              <a:off x="5580112" y="3284984"/>
              <a:ext cx="144016" cy="14401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cxnSp>
        <p:nvCxnSpPr>
          <p:cNvPr id="128" name="Gerade Verbindung 127"/>
          <p:cNvCxnSpPr/>
          <p:nvPr/>
        </p:nvCxnSpPr>
        <p:spPr bwMode="auto">
          <a:xfrm>
            <a:off x="1547664" y="4365104"/>
            <a:ext cx="86409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29" name="Gruppieren 128"/>
          <p:cNvGrpSpPr/>
          <p:nvPr/>
        </p:nvGrpSpPr>
        <p:grpSpPr>
          <a:xfrm>
            <a:off x="1547664" y="3645024"/>
            <a:ext cx="432048" cy="720080"/>
            <a:chOff x="5508104" y="2996952"/>
            <a:chExt cx="432048" cy="720080"/>
          </a:xfrm>
        </p:grpSpPr>
        <p:grpSp>
          <p:nvGrpSpPr>
            <p:cNvPr id="130" name="Gruppieren 129"/>
            <p:cNvGrpSpPr/>
            <p:nvPr/>
          </p:nvGrpSpPr>
          <p:grpSpPr>
            <a:xfrm>
              <a:off x="5508104" y="2996952"/>
              <a:ext cx="432048" cy="720080"/>
              <a:chOff x="5508104" y="1844824"/>
              <a:chExt cx="432048" cy="720080"/>
            </a:xfrm>
          </p:grpSpPr>
          <p:cxnSp>
            <p:nvCxnSpPr>
              <p:cNvPr id="132" name="Gerade Verbindung 131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3" name="Gerade Verbindung 132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4" name="Gerade Verbindung 133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5" name="Gerade Verbindung 134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6" name="Gerade Verbindung 135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7" name="Gerade Verbindung 136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8" name="Gerade Verbindung 137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31" name="Ellipse 130"/>
            <p:cNvSpPr/>
            <p:nvPr/>
          </p:nvSpPr>
          <p:spPr bwMode="auto">
            <a:xfrm>
              <a:off x="5580112" y="3284984"/>
              <a:ext cx="144016" cy="14401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139" name="Gruppieren 138"/>
          <p:cNvGrpSpPr/>
          <p:nvPr/>
        </p:nvGrpSpPr>
        <p:grpSpPr>
          <a:xfrm flipH="1">
            <a:off x="2411760" y="4365104"/>
            <a:ext cx="432048" cy="720080"/>
            <a:chOff x="5508104" y="2996952"/>
            <a:chExt cx="432048" cy="720080"/>
          </a:xfrm>
        </p:grpSpPr>
        <p:grpSp>
          <p:nvGrpSpPr>
            <p:cNvPr id="140" name="Gruppieren 139"/>
            <p:cNvGrpSpPr/>
            <p:nvPr/>
          </p:nvGrpSpPr>
          <p:grpSpPr>
            <a:xfrm>
              <a:off x="5508104" y="2996952"/>
              <a:ext cx="432048" cy="720080"/>
              <a:chOff x="5508104" y="1844824"/>
              <a:chExt cx="432048" cy="720080"/>
            </a:xfrm>
          </p:grpSpPr>
          <p:cxnSp>
            <p:nvCxnSpPr>
              <p:cNvPr id="142" name="Gerade Verbindung 141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3" name="Gerade Verbindung 142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4" name="Gerade Verbindung 143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5" name="Gerade Verbindung 144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6" name="Gerade Verbindung 145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7" name="Gerade Verbindung 146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8" name="Gerade Verbindung 147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41" name="Ellipse 140"/>
            <p:cNvSpPr/>
            <p:nvPr/>
          </p:nvSpPr>
          <p:spPr bwMode="auto">
            <a:xfrm>
              <a:off x="5580112" y="3284984"/>
              <a:ext cx="144016" cy="14401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149" name="Gruppieren 148"/>
          <p:cNvGrpSpPr/>
          <p:nvPr/>
        </p:nvGrpSpPr>
        <p:grpSpPr>
          <a:xfrm>
            <a:off x="1115616" y="5085184"/>
            <a:ext cx="432048" cy="720080"/>
            <a:chOff x="5508104" y="1844824"/>
            <a:chExt cx="432048" cy="720080"/>
          </a:xfrm>
        </p:grpSpPr>
        <p:cxnSp>
          <p:nvCxnSpPr>
            <p:cNvPr id="150" name="Gerade Verbindung 149"/>
            <p:cNvCxnSpPr/>
            <p:nvPr/>
          </p:nvCxnSpPr>
          <p:spPr bwMode="auto">
            <a:xfrm>
              <a:off x="5940152" y="1844824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" name="Gerade Verbindung 150"/>
            <p:cNvCxnSpPr/>
            <p:nvPr/>
          </p:nvCxnSpPr>
          <p:spPr bwMode="auto">
            <a:xfrm flipH="1">
              <a:off x="5796136" y="2060848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" name="Gerade Verbindung 151"/>
            <p:cNvCxnSpPr/>
            <p:nvPr/>
          </p:nvCxnSpPr>
          <p:spPr bwMode="auto">
            <a:xfrm flipH="1">
              <a:off x="5796136" y="2348880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" name="Gerade Verbindung 152"/>
            <p:cNvCxnSpPr/>
            <p:nvPr/>
          </p:nvCxnSpPr>
          <p:spPr bwMode="auto">
            <a:xfrm>
              <a:off x="5796136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" name="Gerade Verbindung 153"/>
            <p:cNvCxnSpPr/>
            <p:nvPr/>
          </p:nvCxnSpPr>
          <p:spPr bwMode="auto">
            <a:xfrm>
              <a:off x="5724128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" name="Gerade Verbindung 154"/>
            <p:cNvCxnSpPr/>
            <p:nvPr/>
          </p:nvCxnSpPr>
          <p:spPr bwMode="auto">
            <a:xfrm>
              <a:off x="5940152" y="2348880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" name="Gerade Verbindung 155"/>
            <p:cNvCxnSpPr/>
            <p:nvPr/>
          </p:nvCxnSpPr>
          <p:spPr bwMode="auto">
            <a:xfrm>
              <a:off x="5508104" y="2204864"/>
              <a:ext cx="2160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57" name="Gruppieren 156"/>
          <p:cNvGrpSpPr/>
          <p:nvPr/>
        </p:nvGrpSpPr>
        <p:grpSpPr>
          <a:xfrm flipH="1">
            <a:off x="2411760" y="5085184"/>
            <a:ext cx="432048" cy="720080"/>
            <a:chOff x="5508104" y="1844824"/>
            <a:chExt cx="432048" cy="720080"/>
          </a:xfrm>
        </p:grpSpPr>
        <p:cxnSp>
          <p:nvCxnSpPr>
            <p:cNvPr id="158" name="Gerade Verbindung 157"/>
            <p:cNvCxnSpPr/>
            <p:nvPr/>
          </p:nvCxnSpPr>
          <p:spPr bwMode="auto">
            <a:xfrm>
              <a:off x="5940152" y="1844824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" name="Gerade Verbindung 158"/>
            <p:cNvCxnSpPr/>
            <p:nvPr/>
          </p:nvCxnSpPr>
          <p:spPr bwMode="auto">
            <a:xfrm flipH="1">
              <a:off x="5796136" y="2060848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" name="Gerade Verbindung 159"/>
            <p:cNvCxnSpPr/>
            <p:nvPr/>
          </p:nvCxnSpPr>
          <p:spPr bwMode="auto">
            <a:xfrm flipH="1">
              <a:off x="5796136" y="2348880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" name="Gerade Verbindung 160"/>
            <p:cNvCxnSpPr/>
            <p:nvPr/>
          </p:nvCxnSpPr>
          <p:spPr bwMode="auto">
            <a:xfrm>
              <a:off x="5796136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" name="Gerade Verbindung 161"/>
            <p:cNvCxnSpPr/>
            <p:nvPr/>
          </p:nvCxnSpPr>
          <p:spPr bwMode="auto">
            <a:xfrm>
              <a:off x="5724128" y="2060848"/>
              <a:ext cx="0" cy="2880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" name="Gerade Verbindung 162"/>
            <p:cNvCxnSpPr/>
            <p:nvPr/>
          </p:nvCxnSpPr>
          <p:spPr bwMode="auto">
            <a:xfrm>
              <a:off x="5940152" y="2348880"/>
              <a:ext cx="0" cy="2160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" name="Gerade Verbindung 163"/>
            <p:cNvCxnSpPr/>
            <p:nvPr/>
          </p:nvCxnSpPr>
          <p:spPr bwMode="auto">
            <a:xfrm>
              <a:off x="5508104" y="2204864"/>
              <a:ext cx="2160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9" name="Gerade Verbindung 28"/>
          <p:cNvCxnSpPr/>
          <p:nvPr/>
        </p:nvCxnSpPr>
        <p:spPr bwMode="auto">
          <a:xfrm>
            <a:off x="1475656" y="5805264"/>
            <a:ext cx="144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5" name="Gerade Verbindung 164"/>
          <p:cNvCxnSpPr/>
          <p:nvPr/>
        </p:nvCxnSpPr>
        <p:spPr bwMode="auto">
          <a:xfrm>
            <a:off x="2339752" y="5805264"/>
            <a:ext cx="144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6" name="Gerade Verbindung 165"/>
          <p:cNvCxnSpPr/>
          <p:nvPr/>
        </p:nvCxnSpPr>
        <p:spPr bwMode="auto">
          <a:xfrm>
            <a:off x="1907704" y="3645024"/>
            <a:ext cx="144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Ellipse 37"/>
          <p:cNvSpPr/>
          <p:nvPr/>
        </p:nvSpPr>
        <p:spPr bwMode="auto">
          <a:xfrm>
            <a:off x="2771800" y="5373216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9" name="Ellipse 168"/>
          <p:cNvSpPr/>
          <p:nvPr/>
        </p:nvSpPr>
        <p:spPr bwMode="auto">
          <a:xfrm>
            <a:off x="1115616" y="5373216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0" name="Ellipse 169"/>
          <p:cNvSpPr/>
          <p:nvPr/>
        </p:nvSpPr>
        <p:spPr bwMode="auto">
          <a:xfrm>
            <a:off x="971600" y="4653136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1" name="Ellipse 170"/>
          <p:cNvSpPr/>
          <p:nvPr/>
        </p:nvSpPr>
        <p:spPr bwMode="auto">
          <a:xfrm>
            <a:off x="1403648" y="3933056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40" name="Gerade Verbindung 39"/>
          <p:cNvCxnSpPr/>
          <p:nvPr/>
        </p:nvCxnSpPr>
        <p:spPr bwMode="auto">
          <a:xfrm>
            <a:off x="2195736" y="3212976"/>
            <a:ext cx="86409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4" name="Gleichschenkliges Dreieck 173"/>
          <p:cNvSpPr/>
          <p:nvPr/>
        </p:nvSpPr>
        <p:spPr bwMode="auto">
          <a:xfrm rot="5400000">
            <a:off x="1763688" y="2996952"/>
            <a:ext cx="432048" cy="432048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076" name="Gerade Verbindung 3075"/>
          <p:cNvCxnSpPr/>
          <p:nvPr/>
        </p:nvCxnSpPr>
        <p:spPr bwMode="auto">
          <a:xfrm>
            <a:off x="3059832" y="3212976"/>
            <a:ext cx="0" cy="151216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79" name="Gerade Verbindung 3078"/>
          <p:cNvCxnSpPr>
            <a:stCxn id="141" idx="2"/>
          </p:cNvCxnSpPr>
          <p:nvPr/>
        </p:nvCxnSpPr>
        <p:spPr bwMode="auto">
          <a:xfrm>
            <a:off x="2771800" y="4725144"/>
            <a:ext cx="28803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1" name="Gerade Verbindung 180"/>
          <p:cNvCxnSpPr/>
          <p:nvPr/>
        </p:nvCxnSpPr>
        <p:spPr bwMode="auto">
          <a:xfrm>
            <a:off x="3059832" y="4725144"/>
            <a:ext cx="10081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84" name="Gruppieren 183"/>
          <p:cNvGrpSpPr/>
          <p:nvPr/>
        </p:nvGrpSpPr>
        <p:grpSpPr>
          <a:xfrm flipH="1">
            <a:off x="3995936" y="3645024"/>
            <a:ext cx="1944216" cy="2160240"/>
            <a:chOff x="971600" y="2348880"/>
            <a:chExt cx="1944216" cy="2160240"/>
          </a:xfrm>
        </p:grpSpPr>
        <p:grpSp>
          <p:nvGrpSpPr>
            <p:cNvPr id="185" name="Gruppieren 184"/>
            <p:cNvGrpSpPr/>
            <p:nvPr/>
          </p:nvGrpSpPr>
          <p:grpSpPr>
            <a:xfrm>
              <a:off x="1115616" y="3068960"/>
              <a:ext cx="432048" cy="720080"/>
              <a:chOff x="5508104" y="2996952"/>
              <a:chExt cx="432048" cy="720080"/>
            </a:xfrm>
          </p:grpSpPr>
          <p:grpSp>
            <p:nvGrpSpPr>
              <p:cNvPr id="230" name="Gruppieren 229"/>
              <p:cNvGrpSpPr/>
              <p:nvPr/>
            </p:nvGrpSpPr>
            <p:grpSpPr>
              <a:xfrm>
                <a:off x="5508104" y="2996952"/>
                <a:ext cx="432048" cy="720080"/>
                <a:chOff x="5508104" y="1844824"/>
                <a:chExt cx="432048" cy="720080"/>
              </a:xfrm>
            </p:grpSpPr>
            <p:cxnSp>
              <p:nvCxnSpPr>
                <p:cNvPr id="232" name="Gerade Verbindung 231"/>
                <p:cNvCxnSpPr/>
                <p:nvPr/>
              </p:nvCxnSpPr>
              <p:spPr bwMode="auto">
                <a:xfrm>
                  <a:off x="5940152" y="1844824"/>
                  <a:ext cx="0" cy="216024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3" name="Gerade Verbindung 232"/>
                <p:cNvCxnSpPr/>
                <p:nvPr/>
              </p:nvCxnSpPr>
              <p:spPr bwMode="auto">
                <a:xfrm flipH="1">
                  <a:off x="5796136" y="2060848"/>
                  <a:ext cx="14401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4" name="Gerade Verbindung 233"/>
                <p:cNvCxnSpPr/>
                <p:nvPr/>
              </p:nvCxnSpPr>
              <p:spPr bwMode="auto">
                <a:xfrm flipH="1">
                  <a:off x="5796136" y="2348880"/>
                  <a:ext cx="14401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5" name="Gerade Verbindung 234"/>
                <p:cNvCxnSpPr/>
                <p:nvPr/>
              </p:nvCxnSpPr>
              <p:spPr bwMode="auto">
                <a:xfrm>
                  <a:off x="5796136" y="2060848"/>
                  <a:ext cx="0" cy="288032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6" name="Gerade Verbindung 235"/>
                <p:cNvCxnSpPr/>
                <p:nvPr/>
              </p:nvCxnSpPr>
              <p:spPr bwMode="auto">
                <a:xfrm>
                  <a:off x="5724128" y="2060848"/>
                  <a:ext cx="0" cy="288032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7" name="Gerade Verbindung 236"/>
                <p:cNvCxnSpPr/>
                <p:nvPr/>
              </p:nvCxnSpPr>
              <p:spPr bwMode="auto">
                <a:xfrm>
                  <a:off x="5940152" y="2348880"/>
                  <a:ext cx="0" cy="216024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8" name="Gerade Verbindung 237"/>
                <p:cNvCxnSpPr/>
                <p:nvPr/>
              </p:nvCxnSpPr>
              <p:spPr bwMode="auto">
                <a:xfrm>
                  <a:off x="5508104" y="2204864"/>
                  <a:ext cx="21602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231" name="Ellipse 230"/>
              <p:cNvSpPr/>
              <p:nvPr/>
            </p:nvSpPr>
            <p:spPr bwMode="auto">
              <a:xfrm>
                <a:off x="5580112" y="3284984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cxnSp>
          <p:nvCxnSpPr>
            <p:cNvPr id="186" name="Gerade Verbindung 185"/>
            <p:cNvCxnSpPr/>
            <p:nvPr/>
          </p:nvCxnSpPr>
          <p:spPr bwMode="auto">
            <a:xfrm>
              <a:off x="1547664" y="3068960"/>
              <a:ext cx="86409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87" name="Gruppieren 186"/>
            <p:cNvGrpSpPr/>
            <p:nvPr/>
          </p:nvGrpSpPr>
          <p:grpSpPr>
            <a:xfrm>
              <a:off x="1547664" y="2348880"/>
              <a:ext cx="432048" cy="720080"/>
              <a:chOff x="5508104" y="2996952"/>
              <a:chExt cx="432048" cy="720080"/>
            </a:xfrm>
          </p:grpSpPr>
          <p:grpSp>
            <p:nvGrpSpPr>
              <p:cNvPr id="221" name="Gruppieren 220"/>
              <p:cNvGrpSpPr/>
              <p:nvPr/>
            </p:nvGrpSpPr>
            <p:grpSpPr>
              <a:xfrm>
                <a:off x="5508104" y="2996952"/>
                <a:ext cx="432048" cy="720080"/>
                <a:chOff x="5508104" y="1844824"/>
                <a:chExt cx="432048" cy="720080"/>
              </a:xfrm>
            </p:grpSpPr>
            <p:cxnSp>
              <p:nvCxnSpPr>
                <p:cNvPr id="223" name="Gerade Verbindung 222"/>
                <p:cNvCxnSpPr/>
                <p:nvPr/>
              </p:nvCxnSpPr>
              <p:spPr bwMode="auto">
                <a:xfrm>
                  <a:off x="5940152" y="1844824"/>
                  <a:ext cx="0" cy="216024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4" name="Gerade Verbindung 223"/>
                <p:cNvCxnSpPr/>
                <p:nvPr/>
              </p:nvCxnSpPr>
              <p:spPr bwMode="auto">
                <a:xfrm flipH="1">
                  <a:off x="5796136" y="2060848"/>
                  <a:ext cx="14401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5" name="Gerade Verbindung 224"/>
                <p:cNvCxnSpPr/>
                <p:nvPr/>
              </p:nvCxnSpPr>
              <p:spPr bwMode="auto">
                <a:xfrm flipH="1">
                  <a:off x="5796136" y="2348880"/>
                  <a:ext cx="14401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6" name="Gerade Verbindung 225"/>
                <p:cNvCxnSpPr/>
                <p:nvPr/>
              </p:nvCxnSpPr>
              <p:spPr bwMode="auto">
                <a:xfrm>
                  <a:off x="5796136" y="2060848"/>
                  <a:ext cx="0" cy="288032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7" name="Gerade Verbindung 226"/>
                <p:cNvCxnSpPr/>
                <p:nvPr/>
              </p:nvCxnSpPr>
              <p:spPr bwMode="auto">
                <a:xfrm>
                  <a:off x="5724128" y="2060848"/>
                  <a:ext cx="0" cy="288032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8" name="Gerade Verbindung 227"/>
                <p:cNvCxnSpPr/>
                <p:nvPr/>
              </p:nvCxnSpPr>
              <p:spPr bwMode="auto">
                <a:xfrm>
                  <a:off x="5940152" y="2348880"/>
                  <a:ext cx="0" cy="216024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9" name="Gerade Verbindung 228"/>
                <p:cNvCxnSpPr/>
                <p:nvPr/>
              </p:nvCxnSpPr>
              <p:spPr bwMode="auto">
                <a:xfrm>
                  <a:off x="5508104" y="2204864"/>
                  <a:ext cx="21602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222" name="Ellipse 221"/>
              <p:cNvSpPr/>
              <p:nvPr/>
            </p:nvSpPr>
            <p:spPr bwMode="auto">
              <a:xfrm>
                <a:off x="5580112" y="3284984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88" name="Gruppieren 187"/>
            <p:cNvGrpSpPr/>
            <p:nvPr/>
          </p:nvGrpSpPr>
          <p:grpSpPr>
            <a:xfrm flipH="1">
              <a:off x="2411760" y="3068960"/>
              <a:ext cx="432048" cy="720080"/>
              <a:chOff x="5508104" y="2996952"/>
              <a:chExt cx="432048" cy="720080"/>
            </a:xfrm>
          </p:grpSpPr>
          <p:grpSp>
            <p:nvGrpSpPr>
              <p:cNvPr id="212" name="Gruppieren 211"/>
              <p:cNvGrpSpPr/>
              <p:nvPr/>
            </p:nvGrpSpPr>
            <p:grpSpPr>
              <a:xfrm>
                <a:off x="5508104" y="2996952"/>
                <a:ext cx="432048" cy="720080"/>
                <a:chOff x="5508104" y="1844824"/>
                <a:chExt cx="432048" cy="720080"/>
              </a:xfrm>
            </p:grpSpPr>
            <p:cxnSp>
              <p:nvCxnSpPr>
                <p:cNvPr id="214" name="Gerade Verbindung 213"/>
                <p:cNvCxnSpPr/>
                <p:nvPr/>
              </p:nvCxnSpPr>
              <p:spPr bwMode="auto">
                <a:xfrm>
                  <a:off x="5940152" y="1844824"/>
                  <a:ext cx="0" cy="216024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5" name="Gerade Verbindung 214"/>
                <p:cNvCxnSpPr/>
                <p:nvPr/>
              </p:nvCxnSpPr>
              <p:spPr bwMode="auto">
                <a:xfrm flipH="1">
                  <a:off x="5796136" y="2060848"/>
                  <a:ext cx="14401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6" name="Gerade Verbindung 215"/>
                <p:cNvCxnSpPr/>
                <p:nvPr/>
              </p:nvCxnSpPr>
              <p:spPr bwMode="auto">
                <a:xfrm flipH="1">
                  <a:off x="5796136" y="2348880"/>
                  <a:ext cx="144016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7" name="Gerade Verbindung 216"/>
                <p:cNvCxnSpPr/>
                <p:nvPr/>
              </p:nvCxnSpPr>
              <p:spPr bwMode="auto">
                <a:xfrm>
                  <a:off x="5796136" y="2060848"/>
                  <a:ext cx="0" cy="288032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8" name="Gerade Verbindung 217"/>
                <p:cNvCxnSpPr/>
                <p:nvPr/>
              </p:nvCxnSpPr>
              <p:spPr bwMode="auto">
                <a:xfrm>
                  <a:off x="5724128" y="2060848"/>
                  <a:ext cx="0" cy="288032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9" name="Gerade Verbindung 218"/>
                <p:cNvCxnSpPr/>
                <p:nvPr/>
              </p:nvCxnSpPr>
              <p:spPr bwMode="auto">
                <a:xfrm>
                  <a:off x="5940152" y="2348880"/>
                  <a:ext cx="0" cy="216024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0" name="Gerade Verbindung 219"/>
                <p:cNvCxnSpPr/>
                <p:nvPr/>
              </p:nvCxnSpPr>
              <p:spPr bwMode="auto">
                <a:xfrm>
                  <a:off x="5508104" y="2204864"/>
                  <a:ext cx="21602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213" name="Ellipse 212"/>
              <p:cNvSpPr/>
              <p:nvPr/>
            </p:nvSpPr>
            <p:spPr bwMode="auto">
              <a:xfrm>
                <a:off x="5580112" y="3284984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89" name="Gruppieren 188"/>
            <p:cNvGrpSpPr/>
            <p:nvPr/>
          </p:nvGrpSpPr>
          <p:grpSpPr>
            <a:xfrm>
              <a:off x="1115616" y="3789040"/>
              <a:ext cx="432048" cy="720080"/>
              <a:chOff x="5508104" y="1844824"/>
              <a:chExt cx="432048" cy="720080"/>
            </a:xfrm>
          </p:grpSpPr>
          <p:cxnSp>
            <p:nvCxnSpPr>
              <p:cNvPr id="205" name="Gerade Verbindung 204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6" name="Gerade Verbindung 205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7" name="Gerade Verbindung 206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8" name="Gerade Verbindung 207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9" name="Gerade Verbindung 208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0" name="Gerade Verbindung 209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1" name="Gerade Verbindung 210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90" name="Gruppieren 189"/>
            <p:cNvGrpSpPr/>
            <p:nvPr/>
          </p:nvGrpSpPr>
          <p:grpSpPr>
            <a:xfrm flipH="1">
              <a:off x="2411760" y="3789040"/>
              <a:ext cx="432048" cy="720080"/>
              <a:chOff x="5508104" y="1844824"/>
              <a:chExt cx="432048" cy="720080"/>
            </a:xfrm>
          </p:grpSpPr>
          <p:cxnSp>
            <p:nvCxnSpPr>
              <p:cNvPr id="198" name="Gerade Verbindung 197"/>
              <p:cNvCxnSpPr/>
              <p:nvPr/>
            </p:nvCxnSpPr>
            <p:spPr bwMode="auto">
              <a:xfrm>
                <a:off x="5940152" y="184482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9" name="Gerade Verbindung 198"/>
              <p:cNvCxnSpPr/>
              <p:nvPr/>
            </p:nvCxnSpPr>
            <p:spPr bwMode="auto">
              <a:xfrm flipH="1">
                <a:off x="5796136" y="2060848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0" name="Gerade Verbindung 199"/>
              <p:cNvCxnSpPr/>
              <p:nvPr/>
            </p:nvCxnSpPr>
            <p:spPr bwMode="auto">
              <a:xfrm flipH="1">
                <a:off x="5796136" y="2348880"/>
                <a:ext cx="144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1" name="Gerade Verbindung 200"/>
              <p:cNvCxnSpPr/>
              <p:nvPr/>
            </p:nvCxnSpPr>
            <p:spPr bwMode="auto">
              <a:xfrm>
                <a:off x="5796136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2" name="Gerade Verbindung 201"/>
              <p:cNvCxnSpPr/>
              <p:nvPr/>
            </p:nvCxnSpPr>
            <p:spPr bwMode="auto">
              <a:xfrm>
                <a:off x="5724128" y="2060848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3" name="Gerade Verbindung 202"/>
              <p:cNvCxnSpPr/>
              <p:nvPr/>
            </p:nvCxnSpPr>
            <p:spPr bwMode="auto">
              <a:xfrm>
                <a:off x="5940152" y="2348880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4" name="Gerade Verbindung 203"/>
              <p:cNvCxnSpPr/>
              <p:nvPr/>
            </p:nvCxnSpPr>
            <p:spPr bwMode="auto">
              <a:xfrm>
                <a:off x="5508104" y="220486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191" name="Gerade Verbindung 190"/>
            <p:cNvCxnSpPr/>
            <p:nvPr/>
          </p:nvCxnSpPr>
          <p:spPr bwMode="auto">
            <a:xfrm>
              <a:off x="1475656" y="4509120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2" name="Gerade Verbindung 191"/>
            <p:cNvCxnSpPr/>
            <p:nvPr/>
          </p:nvCxnSpPr>
          <p:spPr bwMode="auto">
            <a:xfrm>
              <a:off x="2339752" y="4509120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3" name="Gerade Verbindung 192"/>
            <p:cNvCxnSpPr/>
            <p:nvPr/>
          </p:nvCxnSpPr>
          <p:spPr bwMode="auto">
            <a:xfrm>
              <a:off x="1907704" y="2348880"/>
              <a:ext cx="144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4" name="Ellipse 193"/>
            <p:cNvSpPr/>
            <p:nvPr/>
          </p:nvSpPr>
          <p:spPr bwMode="auto">
            <a:xfrm>
              <a:off x="2771800" y="4077072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95" name="Ellipse 194"/>
            <p:cNvSpPr/>
            <p:nvPr/>
          </p:nvSpPr>
          <p:spPr bwMode="auto">
            <a:xfrm>
              <a:off x="1115616" y="4077072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96" name="Ellipse 195"/>
            <p:cNvSpPr/>
            <p:nvPr/>
          </p:nvSpPr>
          <p:spPr bwMode="auto">
            <a:xfrm>
              <a:off x="971600" y="3356992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97" name="Ellipse 196"/>
            <p:cNvSpPr/>
            <p:nvPr/>
          </p:nvSpPr>
          <p:spPr bwMode="auto">
            <a:xfrm>
              <a:off x="1403648" y="2636912"/>
              <a:ext cx="144016" cy="144016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cxnSp>
        <p:nvCxnSpPr>
          <p:cNvPr id="239" name="Gerade Verbindung 238"/>
          <p:cNvCxnSpPr/>
          <p:nvPr/>
        </p:nvCxnSpPr>
        <p:spPr bwMode="auto">
          <a:xfrm flipH="1">
            <a:off x="5364088" y="5085184"/>
            <a:ext cx="151216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1" name="Gleichschenkliges Dreieck 240"/>
          <p:cNvSpPr/>
          <p:nvPr/>
        </p:nvSpPr>
        <p:spPr bwMode="auto">
          <a:xfrm rot="5400000">
            <a:off x="8172400" y="5157192"/>
            <a:ext cx="432048" cy="432048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084" name="Gerade Verbindung 3083"/>
          <p:cNvCxnSpPr/>
          <p:nvPr/>
        </p:nvCxnSpPr>
        <p:spPr bwMode="auto">
          <a:xfrm>
            <a:off x="6732240" y="5373216"/>
            <a:ext cx="93610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87" name="Gerade Verbindung 3086"/>
          <p:cNvCxnSpPr/>
          <p:nvPr/>
        </p:nvCxnSpPr>
        <p:spPr bwMode="auto">
          <a:xfrm>
            <a:off x="6876256" y="5013176"/>
            <a:ext cx="144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7" name="Gerade Verbindung 246"/>
          <p:cNvCxnSpPr/>
          <p:nvPr/>
        </p:nvCxnSpPr>
        <p:spPr bwMode="auto">
          <a:xfrm flipH="1">
            <a:off x="7020272" y="5085184"/>
            <a:ext cx="3600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9" name="Ellipse 248"/>
          <p:cNvSpPr/>
          <p:nvPr/>
        </p:nvSpPr>
        <p:spPr bwMode="auto">
          <a:xfrm>
            <a:off x="7308304" y="5013176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3090" name="Gerade Verbindung 3089"/>
          <p:cNvCxnSpPr/>
          <p:nvPr/>
        </p:nvCxnSpPr>
        <p:spPr bwMode="auto">
          <a:xfrm>
            <a:off x="6732240" y="5085184"/>
            <a:ext cx="0" cy="2880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93" name="Gerade Verbindung 3092"/>
          <p:cNvCxnSpPr/>
          <p:nvPr/>
        </p:nvCxnSpPr>
        <p:spPr bwMode="auto">
          <a:xfrm>
            <a:off x="7668344" y="5229200"/>
            <a:ext cx="0" cy="2880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5" name="Gerade Verbindung 254"/>
          <p:cNvCxnSpPr/>
          <p:nvPr/>
        </p:nvCxnSpPr>
        <p:spPr bwMode="auto">
          <a:xfrm>
            <a:off x="7740352" y="5229200"/>
            <a:ext cx="0" cy="2880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6" name="Gerade Verbindung 255"/>
          <p:cNvCxnSpPr>
            <a:endCxn id="241" idx="3"/>
          </p:cNvCxnSpPr>
          <p:nvPr/>
        </p:nvCxnSpPr>
        <p:spPr bwMode="auto">
          <a:xfrm>
            <a:off x="7740352" y="5373216"/>
            <a:ext cx="43204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95" name="Textfeld 3094"/>
          <p:cNvSpPr txBox="1"/>
          <p:nvPr/>
        </p:nvSpPr>
        <p:spPr>
          <a:xfrm>
            <a:off x="1187624" y="3645024"/>
            <a:ext cx="4844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PFB</a:t>
            </a:r>
            <a:endParaRPr lang="de-DE" dirty="0"/>
          </a:p>
        </p:txBody>
      </p:sp>
      <p:sp>
        <p:nvSpPr>
          <p:cNvPr id="259" name="Textfeld 258"/>
          <p:cNvSpPr txBox="1"/>
          <p:nvPr/>
        </p:nvSpPr>
        <p:spPr>
          <a:xfrm>
            <a:off x="831465" y="4293096"/>
            <a:ext cx="620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RefFB</a:t>
            </a:r>
            <a:endParaRPr lang="de-DE" dirty="0"/>
          </a:p>
        </p:txBody>
      </p:sp>
      <p:sp>
        <p:nvSpPr>
          <p:cNvPr id="260" name="Textfeld 259"/>
          <p:cNvSpPr txBox="1"/>
          <p:nvPr/>
        </p:nvSpPr>
        <p:spPr>
          <a:xfrm>
            <a:off x="769329" y="5517232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Sc2</a:t>
            </a:r>
            <a:endParaRPr lang="de-DE" dirty="0"/>
          </a:p>
        </p:txBody>
      </p:sp>
      <p:sp>
        <p:nvSpPr>
          <p:cNvPr id="273" name="Textfeld 272"/>
          <p:cNvSpPr txBox="1"/>
          <p:nvPr/>
        </p:nvSpPr>
        <p:spPr>
          <a:xfrm>
            <a:off x="7236296" y="4725144"/>
            <a:ext cx="551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RefIn</a:t>
            </a:r>
            <a:endParaRPr lang="de-DE" dirty="0"/>
          </a:p>
        </p:txBody>
      </p:sp>
      <p:sp>
        <p:nvSpPr>
          <p:cNvPr id="274" name="Textfeld 273"/>
          <p:cNvSpPr txBox="1"/>
          <p:nvPr/>
        </p:nvSpPr>
        <p:spPr>
          <a:xfrm>
            <a:off x="3779912" y="5517232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Sc2</a:t>
            </a:r>
            <a:endParaRPr lang="de-DE" dirty="0"/>
          </a:p>
        </p:txBody>
      </p:sp>
      <p:sp>
        <p:nvSpPr>
          <p:cNvPr id="275" name="Textfeld 274"/>
          <p:cNvSpPr txBox="1"/>
          <p:nvPr/>
        </p:nvSpPr>
        <p:spPr>
          <a:xfrm>
            <a:off x="2699792" y="5517232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Sc2</a:t>
            </a:r>
            <a:endParaRPr lang="de-DE" dirty="0"/>
          </a:p>
        </p:txBody>
      </p:sp>
      <p:cxnSp>
        <p:nvCxnSpPr>
          <p:cNvPr id="276" name="Gerade Verbindung 275"/>
          <p:cNvCxnSpPr/>
          <p:nvPr/>
        </p:nvCxnSpPr>
        <p:spPr bwMode="auto">
          <a:xfrm flipH="1">
            <a:off x="2411760" y="5085184"/>
            <a:ext cx="3600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7" name="Ellipse 276"/>
          <p:cNvSpPr/>
          <p:nvPr/>
        </p:nvSpPr>
        <p:spPr bwMode="auto">
          <a:xfrm>
            <a:off x="2771800" y="5013176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78" name="Textfeld 277"/>
          <p:cNvSpPr txBox="1"/>
          <p:nvPr/>
        </p:nvSpPr>
        <p:spPr>
          <a:xfrm>
            <a:off x="2915816" y="4941168"/>
            <a:ext cx="551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RefIn</a:t>
            </a:r>
            <a:endParaRPr lang="de-DE" dirty="0"/>
          </a:p>
        </p:txBody>
      </p:sp>
      <p:sp>
        <p:nvSpPr>
          <p:cNvPr id="279" name="Textfeld 278"/>
          <p:cNvSpPr txBox="1"/>
          <p:nvPr/>
        </p:nvSpPr>
        <p:spPr>
          <a:xfrm>
            <a:off x="5652120" y="5517232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Sc2</a:t>
            </a:r>
            <a:endParaRPr lang="de-DE" dirty="0"/>
          </a:p>
        </p:txBody>
      </p:sp>
      <p:sp>
        <p:nvSpPr>
          <p:cNvPr id="280" name="Textfeld 279"/>
          <p:cNvSpPr txBox="1"/>
          <p:nvPr/>
        </p:nvSpPr>
        <p:spPr>
          <a:xfrm>
            <a:off x="5652120" y="4365104"/>
            <a:ext cx="620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RefFB</a:t>
            </a:r>
            <a:endParaRPr lang="de-DE" dirty="0"/>
          </a:p>
        </p:txBody>
      </p:sp>
      <p:sp>
        <p:nvSpPr>
          <p:cNvPr id="281" name="Textfeld 280"/>
          <p:cNvSpPr txBox="1"/>
          <p:nvPr/>
        </p:nvSpPr>
        <p:spPr>
          <a:xfrm>
            <a:off x="5220072" y="3645024"/>
            <a:ext cx="4844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PFB</a:t>
            </a:r>
            <a:endParaRPr lang="de-DE" dirty="0"/>
          </a:p>
        </p:txBody>
      </p:sp>
      <p:sp>
        <p:nvSpPr>
          <p:cNvPr id="282" name="Ellipse 281"/>
          <p:cNvSpPr/>
          <p:nvPr/>
        </p:nvSpPr>
        <p:spPr bwMode="auto">
          <a:xfrm>
            <a:off x="8604448" y="5301208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83" name="Textfeld 282"/>
          <p:cNvSpPr txBox="1"/>
          <p:nvPr/>
        </p:nvSpPr>
        <p:spPr>
          <a:xfrm>
            <a:off x="8465598" y="5013176"/>
            <a:ext cx="7126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TooLow</a:t>
            </a:r>
            <a:endParaRPr lang="de-DE" dirty="0"/>
          </a:p>
        </p:txBody>
      </p:sp>
      <p:cxnSp>
        <p:nvCxnSpPr>
          <p:cNvPr id="284" name="Gerade Verbindung 283"/>
          <p:cNvCxnSpPr/>
          <p:nvPr/>
        </p:nvCxnSpPr>
        <p:spPr bwMode="auto">
          <a:xfrm>
            <a:off x="8783960" y="5373216"/>
            <a:ext cx="3245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7" name="Textfeld 166"/>
          <p:cNvSpPr txBox="1"/>
          <p:nvPr/>
        </p:nvSpPr>
        <p:spPr>
          <a:xfrm>
            <a:off x="1552473" y="5301208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24u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68" name="Textfeld 167"/>
          <p:cNvSpPr txBox="1"/>
          <p:nvPr/>
        </p:nvSpPr>
        <p:spPr>
          <a:xfrm>
            <a:off x="1979712" y="5301208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24u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72" name="Textfeld 171"/>
          <p:cNvSpPr txBox="1"/>
          <p:nvPr/>
        </p:nvSpPr>
        <p:spPr>
          <a:xfrm>
            <a:off x="1979712" y="3861048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24u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75" name="Textfeld 174"/>
          <p:cNvSpPr txBox="1"/>
          <p:nvPr/>
        </p:nvSpPr>
        <p:spPr>
          <a:xfrm>
            <a:off x="4504801" y="5301208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24u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76" name="Textfeld 175"/>
          <p:cNvSpPr txBox="1"/>
          <p:nvPr/>
        </p:nvSpPr>
        <p:spPr>
          <a:xfrm>
            <a:off x="4860707" y="5301208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1" dirty="0" smtClean="0">
                <a:solidFill>
                  <a:srgbClr val="FF0000"/>
                </a:solidFill>
              </a:rPr>
              <a:t>26u</a:t>
            </a:r>
            <a:endParaRPr lang="de-DE" sz="1800" b="1" dirty="0">
              <a:solidFill>
                <a:srgbClr val="FF0000"/>
              </a:solidFill>
            </a:endParaRPr>
          </a:p>
        </p:txBody>
      </p:sp>
      <p:sp>
        <p:nvSpPr>
          <p:cNvPr id="177" name="Textfeld 176"/>
          <p:cNvSpPr txBox="1"/>
          <p:nvPr/>
        </p:nvSpPr>
        <p:spPr>
          <a:xfrm>
            <a:off x="4572000" y="3861048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24u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248" name="Textfeld 247"/>
          <p:cNvSpPr txBox="1"/>
          <p:nvPr/>
        </p:nvSpPr>
        <p:spPr>
          <a:xfrm>
            <a:off x="2535480" y="2996952"/>
            <a:ext cx="4651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Low</a:t>
            </a:r>
            <a:endParaRPr lang="de-DE" dirty="0"/>
          </a:p>
        </p:txBody>
      </p:sp>
      <p:cxnSp>
        <p:nvCxnSpPr>
          <p:cNvPr id="178" name="Gerade Verbindung 177"/>
          <p:cNvCxnSpPr/>
          <p:nvPr/>
        </p:nvCxnSpPr>
        <p:spPr bwMode="auto">
          <a:xfrm flipH="1">
            <a:off x="467544" y="3212976"/>
            <a:ext cx="12961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" name="Gerade Verbindung 2"/>
          <p:cNvCxnSpPr/>
          <p:nvPr/>
        </p:nvCxnSpPr>
        <p:spPr bwMode="auto">
          <a:xfrm>
            <a:off x="467544" y="3212976"/>
            <a:ext cx="0" cy="187220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76797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DSSMALL2_2">
  <a:themeElements>
    <a:clrScheme name="SDSSMALL2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DSSMALL2_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SDSSMALL2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SSMALL2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SSMALL2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SSMALL2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SSMALL2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SSMALL2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DSSMALL2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DSSMALL2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DSSMALL2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DSSMALL2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DSSMALL2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DSSMALL2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SDSSMALL2_2</Template>
  <TotalTime>0</TotalTime>
  <Words>3324</Words>
  <Application>Microsoft Office PowerPoint</Application>
  <PresentationFormat>Bildschirmpräsentation (4:3)</PresentationFormat>
  <Paragraphs>963</Paragraphs>
  <Slides>69</Slides>
  <Notes>39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69</vt:i4>
      </vt:variant>
    </vt:vector>
  </HeadingPairs>
  <TitlesOfParts>
    <vt:vector size="70" baseType="lpstr">
      <vt:lpstr>SDSSMALL2_2</vt:lpstr>
      <vt:lpstr>DCD submission plan</vt:lpstr>
      <vt:lpstr>DCD submission plan</vt:lpstr>
      <vt:lpstr>JTAG and slow controll</vt:lpstr>
      <vt:lpstr>DCD Measurements</vt:lpstr>
      <vt:lpstr>DCD Measurements</vt:lpstr>
      <vt:lpstr>DCD submission plan</vt:lpstr>
      <vt:lpstr>DCD submission plan</vt:lpstr>
      <vt:lpstr>DCD submission plan</vt:lpstr>
      <vt:lpstr>Origin of offset</vt:lpstr>
      <vt:lpstr>SWITCHER Status</vt:lpstr>
      <vt:lpstr>Rise Time Measurements – irradiated chip</vt:lpstr>
      <vt:lpstr>Simulation</vt:lpstr>
      <vt:lpstr>Backup Slides</vt:lpstr>
      <vt:lpstr>DCDBPip</vt:lpstr>
      <vt:lpstr>ASICs Ivan Peric</vt:lpstr>
      <vt:lpstr>DCD</vt:lpstr>
      <vt:lpstr>KIT</vt:lpstr>
      <vt:lpstr>DCDBPip</vt:lpstr>
      <vt:lpstr>DCD</vt:lpstr>
      <vt:lpstr>DCD</vt:lpstr>
      <vt:lpstr>DCD</vt:lpstr>
      <vt:lpstr>DCD</vt:lpstr>
      <vt:lpstr>DCD</vt:lpstr>
      <vt:lpstr>DCD tests on single chip PCB</vt:lpstr>
      <vt:lpstr>Chip #1 Test all ADCs</vt:lpstr>
      <vt:lpstr>Chip #1 Test all ADCs</vt:lpstr>
      <vt:lpstr>Chip #1 Test all ADCs</vt:lpstr>
      <vt:lpstr>Chip #1 Test all ADCs</vt:lpstr>
      <vt:lpstr>Chip #2 test all ADCs – fit (-100 to 125)</vt:lpstr>
      <vt:lpstr>Chip #2 Test all ADCs</vt:lpstr>
      <vt:lpstr>DCD tests on EMCM</vt:lpstr>
      <vt:lpstr>DCD</vt:lpstr>
      <vt:lpstr>EMCM Tests</vt:lpstr>
      <vt:lpstr>EMCM Tests</vt:lpstr>
      <vt:lpstr>EMCM Tests</vt:lpstr>
      <vt:lpstr>DCD Measurements</vt:lpstr>
      <vt:lpstr>DCD Measurements</vt:lpstr>
      <vt:lpstr>DCD Measurements</vt:lpstr>
      <vt:lpstr>EMCM Tests</vt:lpstr>
      <vt:lpstr>EMCM Tests</vt:lpstr>
      <vt:lpstr>EMCM Tests</vt:lpstr>
      <vt:lpstr>EMCM Tests</vt:lpstr>
      <vt:lpstr>Operation of Matrix</vt:lpstr>
      <vt:lpstr>EMCM Tests</vt:lpstr>
      <vt:lpstr>EMCM Tests</vt:lpstr>
      <vt:lpstr>Missing Codes</vt:lpstr>
      <vt:lpstr>ADC  unit-cell</vt:lpstr>
      <vt:lpstr>Unit-cell characteristics</vt:lpstr>
      <vt:lpstr>Unit-cell characteristics with offset</vt:lpstr>
      <vt:lpstr>Bad characteristics causes missing codes</vt:lpstr>
      <vt:lpstr>Origin of offset</vt:lpstr>
      <vt:lpstr>Monte-Carlo Simulation</vt:lpstr>
      <vt:lpstr>Unit-cell characteristics</vt:lpstr>
      <vt:lpstr>Layout</vt:lpstr>
      <vt:lpstr>Layout</vt:lpstr>
      <vt:lpstr>Layout</vt:lpstr>
      <vt:lpstr>Missing codes</vt:lpstr>
      <vt:lpstr>DCD submission plan</vt:lpstr>
      <vt:lpstr>DCD submission plan</vt:lpstr>
      <vt:lpstr>DCD Conclusions</vt:lpstr>
      <vt:lpstr>DCD</vt:lpstr>
      <vt:lpstr>SWITCHER</vt:lpstr>
      <vt:lpstr>SWITCHER</vt:lpstr>
      <vt:lpstr>DHP</vt:lpstr>
      <vt:lpstr>Thank you!</vt:lpstr>
      <vt:lpstr>DCD Measurements</vt:lpstr>
      <vt:lpstr>DCD Measurements</vt:lpstr>
      <vt:lpstr>DCD Measurements</vt:lpstr>
      <vt:lpstr>Problem of low ADC end</vt:lpstr>
    </vt:vector>
  </TitlesOfParts>
  <Company>University Mannheim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Ivan Peric</dc:creator>
  <cp:lastModifiedBy>ivan</cp:lastModifiedBy>
  <cp:revision>1412</cp:revision>
  <dcterms:created xsi:type="dcterms:W3CDTF">2010-08-30T10:07:17Z</dcterms:created>
  <dcterms:modified xsi:type="dcterms:W3CDTF">2015-05-11T11:22:24Z</dcterms:modified>
</cp:coreProperties>
</file>