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852" r:id="rId2"/>
  </p:sldMasterIdLst>
  <p:notesMasterIdLst>
    <p:notesMasterId r:id="rId24"/>
  </p:notesMasterIdLst>
  <p:handoutMasterIdLst>
    <p:handoutMasterId r:id="rId25"/>
  </p:handoutMasterIdLst>
  <p:sldIdLst>
    <p:sldId id="707" r:id="rId3"/>
    <p:sldId id="708" r:id="rId4"/>
    <p:sldId id="709" r:id="rId5"/>
    <p:sldId id="710" r:id="rId6"/>
    <p:sldId id="711" r:id="rId7"/>
    <p:sldId id="712" r:id="rId8"/>
    <p:sldId id="713" r:id="rId9"/>
    <p:sldId id="714" r:id="rId10"/>
    <p:sldId id="715" r:id="rId11"/>
    <p:sldId id="716" r:id="rId12"/>
    <p:sldId id="717" r:id="rId13"/>
    <p:sldId id="729" r:id="rId14"/>
    <p:sldId id="719" r:id="rId15"/>
    <p:sldId id="720" r:id="rId16"/>
    <p:sldId id="721" r:id="rId17"/>
    <p:sldId id="722" r:id="rId18"/>
    <p:sldId id="723" r:id="rId19"/>
    <p:sldId id="724" r:id="rId20"/>
    <p:sldId id="725" r:id="rId21"/>
    <p:sldId id="726" r:id="rId22"/>
    <p:sldId id="727" r:id="rId23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3300"/>
    <a:srgbClr val="FF66FF"/>
    <a:srgbClr val="66FFFF"/>
    <a:srgbClr val="FF0000"/>
    <a:srgbClr val="FFFF66"/>
    <a:srgbClr val="66FF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23" autoAdjust="0"/>
    <p:restoredTop sz="94675" autoAdjust="0"/>
  </p:normalViewPr>
  <p:slideViewPr>
    <p:cSldViewPr>
      <p:cViewPr varScale="1">
        <p:scale>
          <a:sx n="74" d="100"/>
          <a:sy n="74" d="100"/>
        </p:scale>
        <p:origin x="-119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fld id="{9A634F0C-0B52-0C40-879D-97E3704B0495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3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4653"/>
            <a:ext cx="4985772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charset="0"/>
              </a:defRPr>
            </a:lvl1pPr>
          </a:lstStyle>
          <a:p>
            <a:fld id="{9B7E7108-E737-3E42-A3FC-06C1B2A9CD8C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121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Reasonable power consumption.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175F0-D2DE-4BBE-B874-35ADC43C21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40MHz</a:t>
            </a:r>
            <a:r>
              <a:rPr lang="en-US" baseline="0" dirty="0" smtClean="0"/>
              <a:t> is the bunch crossing rate at ATLAS</a:t>
            </a:r>
          </a:p>
          <a:p>
            <a:r>
              <a:rPr lang="en-US" baseline="0" dirty="0" smtClean="0"/>
              <a:t>Voltage across the capacitors allows internal charge injection useful for threshold tuning and TOT/TDC calibration.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175F0-D2DE-4BBE-B874-35ADC43C21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Threshold tuning is done in two</a:t>
            </a:r>
            <a:r>
              <a:rPr lang="en-US" baseline="0" dirty="0" smtClean="0"/>
              <a:t> loops. Global threshold (</a:t>
            </a:r>
            <a:r>
              <a:rPr lang="en-US" baseline="0" dirty="0" err="1" smtClean="0"/>
              <a:t>gdac</a:t>
            </a:r>
            <a:r>
              <a:rPr lang="en-US" baseline="0" dirty="0" smtClean="0"/>
              <a:t>) set to high value and decreased at each loop. Pixel threshold set to lowest value and increased for each noisy pixel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175F0-D2DE-4BBE-B874-35ADC43C21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3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5.9 </a:t>
            </a:r>
            <a:r>
              <a:rPr lang="en-US" dirty="0" err="1" smtClean="0"/>
              <a:t>keV</a:t>
            </a:r>
            <a:r>
              <a:rPr lang="en-US" dirty="0" smtClean="0"/>
              <a:t>~</a:t>
            </a:r>
            <a:r>
              <a:rPr lang="en-US" baseline="0" dirty="0" smtClean="0"/>
              <a:t> 1600 electrons.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175F0-D2DE-4BBE-B874-35ADC43C21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</a:t>
            </a:r>
            <a:r>
              <a:rPr lang="en-US" baseline="0" dirty="0" smtClean="0"/>
              <a:t> of Flex using , scanned over a period of 2 hours and effect of absorption of flex is seen.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4E02-E9D4-46E0-A0ED-023C1402A82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4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cxnSp>
        <p:nvCxnSpPr>
          <p:cNvPr id="11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688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15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663" y="4085454"/>
            <a:ext cx="6496552" cy="6364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407662" y="4721876"/>
            <a:ext cx="6496553" cy="213612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06908" y="655639"/>
            <a:ext cx="6497373" cy="3430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25041" y="655638"/>
            <a:ext cx="3081867" cy="620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4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03200"/>
            <a:ext cx="3098597" cy="55547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5589" y="1303200"/>
            <a:ext cx="6488626" cy="55547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8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7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02" y="216001"/>
            <a:ext cx="3064749" cy="107280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802" y="1288802"/>
            <a:ext cx="3064749" cy="556919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84550" y="215900"/>
            <a:ext cx="6521450" cy="6642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4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837" y="224287"/>
            <a:ext cx="8990162" cy="431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397" y="1298922"/>
            <a:ext cx="9597603" cy="5559078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5839" y="655609"/>
            <a:ext cx="8990162" cy="638354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5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‹Nº›</a:t>
            </a:fld>
            <a:endParaRPr lang="de-DE"/>
          </a:p>
        </p:txBody>
      </p:sp>
      <p:cxnSp>
        <p:nvCxnSpPr>
          <p:cNvPr id="4" name="Straight Connector 8"/>
          <p:cNvCxnSpPr/>
          <p:nvPr userDrawn="1"/>
        </p:nvCxnSpPr>
        <p:spPr>
          <a:xfrm flipV="1">
            <a:off x="0" y="6457527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688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4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-24"/>
            <a:ext cx="89154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C. Kiesling, VXD-Strasbourg Meeting, Jan 12-13, 2015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0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730D9D-561E-4A8C-B2C0-053956D7B09E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BD17-9401-40E1-934F-B223DFD980A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730D9D-561E-4A8C-B2C0-053956D7B09E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BD17-9401-40E1-934F-B223DFD980A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9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01" y="655201"/>
            <a:ext cx="8978799" cy="170029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402" y="2355494"/>
            <a:ext cx="8051598" cy="1719072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5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082400"/>
            <a:ext cx="8967494" cy="2775600"/>
          </a:xfrm>
        </p:spPr>
        <p:txBody>
          <a:bodyPr anchor="t"/>
          <a:lstStyle>
            <a:lvl1pPr algn="l">
              <a:defRPr sz="2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362811"/>
            <a:ext cx="8967495" cy="17195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1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92" y="1285761"/>
            <a:ext cx="9589025" cy="55716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7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663" y="651054"/>
            <a:ext cx="6496552" cy="6364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407663" y="1287477"/>
            <a:ext cx="6496553" cy="1068018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406908" y="2355850"/>
            <a:ext cx="6497373" cy="4502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316442" y="1287463"/>
            <a:ext cx="3090466" cy="2787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1862535" y="4075114"/>
            <a:ext cx="1544373" cy="27828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4F1FE12-7DCC-4BA4-9198-AF16FB336D97}" type="slidenum">
              <a:rPr lang="en-US" smtClean="0">
                <a:solidFill>
                  <a:srgbClr val="808080"/>
                </a:solidFill>
              </a:rPr>
              <a:pPr/>
              <a:t>‹Nº›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0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152400"/>
            <a:ext cx="8674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Titelformat</a:t>
            </a:r>
            <a:endParaRPr lang="en-US" noProof="0" dirty="0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12750" y="836712"/>
            <a:ext cx="9220770" cy="1488"/>
          </a:xfrm>
          <a:prstGeom prst="line">
            <a:avLst/>
          </a:prstGeom>
          <a:noFill/>
          <a:ln w="19050" cmpd="sng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031" name="Picture 5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8"/>
          <p:cNvCxnSpPr/>
          <p:nvPr/>
        </p:nvCxnSpPr>
        <p:spPr>
          <a:xfrm flipV="1">
            <a:off x="0" y="6457527"/>
            <a:ext cx="1878013" cy="1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DF6860E3-E20E-0448-82B1-1212345CFF51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6688" y="6516688"/>
            <a:ext cx="73279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cmarinas@uni-bonn.de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64" r:id="rId3"/>
    <p:sldLayoutId id="2147484866" r:id="rId4"/>
    <p:sldLayoutId id="2147484867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>
              <a:lumMod val="75000"/>
            </a:schemeClr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520" y="214295"/>
            <a:ext cx="8975696" cy="428587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519" y="1285761"/>
            <a:ext cx="8975697" cy="557163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904216" cy="6858000"/>
            <a:chOff x="0" y="0"/>
            <a:chExt cx="11520000" cy="8640763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360363" y="0"/>
              <a:ext cx="0" cy="8640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1080000" y="0"/>
              <a:ext cx="0" cy="8640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2160000" y="0"/>
              <a:ext cx="0" cy="8640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3960000" y="0"/>
              <a:ext cx="0" cy="8640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840000" y="763"/>
              <a:ext cx="0" cy="8640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0" y="270000"/>
              <a:ext cx="11520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0" y="2970000"/>
              <a:ext cx="11520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0" y="1620000"/>
              <a:ext cx="11520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0" y="810000"/>
              <a:ext cx="11520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0" y="5130000"/>
              <a:ext cx="11520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19164" y="6356351"/>
            <a:ext cx="756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341" fontAlgn="auto">
              <a:spcBef>
                <a:spcPts val="0"/>
              </a:spcBef>
              <a:spcAft>
                <a:spcPts val="0"/>
              </a:spcAft>
            </a:pPr>
            <a:fld id="{04F1FE12-7DCC-4BA4-9198-AF16FB336D97}" type="slidenum">
              <a:rPr lang="en-US" smtClean="0">
                <a:solidFill>
                  <a:srgbClr val="808080"/>
                </a:solidFill>
                <a:latin typeface="Calibri"/>
                <a:ea typeface="+mn-ea"/>
              </a:rPr>
              <a:pPr defTabSz="914341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dirty="0">
              <a:solidFill>
                <a:srgbClr val="80808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95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41" rtl="0" eaLnBrk="1" latinLnBrk="0" hangingPunct="1">
        <a:spcBef>
          <a:spcPct val="0"/>
        </a:spcBef>
        <a:buNone/>
        <a:defRPr sz="2800" b="1" kern="1200" normalizeH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341" rtl="0" eaLnBrk="1" latinLnBrk="0" hangingPunct="1">
        <a:spcBef>
          <a:spcPts val="600"/>
        </a:spcBef>
        <a:buClr>
          <a:schemeClr val="accent2"/>
        </a:buClr>
        <a:buSzPct val="100000"/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288000" algn="l" defTabSz="91434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0000"/>
                </a:solidFill>
              </a:rPr>
              <a:pPr/>
              <a:t>1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6387" name="2 Imagen" descr="UniBonn_B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/>
          <a:stretch>
            <a:fillRect/>
          </a:stretch>
        </p:blipFill>
        <p:spPr bwMode="auto">
          <a:xfrm>
            <a:off x="2" y="44450"/>
            <a:ext cx="98853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67602" y="2396835"/>
            <a:ext cx="68992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smtClean="0">
                <a:solidFill>
                  <a:srgbClr val="3333CC">
                    <a:lumMod val="75000"/>
                  </a:srgbClr>
                </a:solidFill>
                <a:ea typeface="ＭＳ Ｐゴシック" charset="0"/>
              </a:rPr>
              <a:t>FANGS for BEAST</a:t>
            </a:r>
          </a:p>
        </p:txBody>
      </p:sp>
      <p:pic>
        <p:nvPicPr>
          <p:cNvPr id="11" name="Picture 10" descr="http://upload.wikimedia.org/wikipedia/en/thumb/7/72/Universit%C3%A4t_Bonn.svg/2000px-Universit%C3%A4t_Bonn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9" y="608017"/>
            <a:ext cx="2674939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Carlos\Desktop\A9R53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67" y="339774"/>
            <a:ext cx="1484214" cy="14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1033870" y="3875629"/>
            <a:ext cx="495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b="1" dirty="0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J. </a:t>
            </a:r>
            <a:r>
              <a:rPr lang="en-GB" altLang="en-US" b="1" dirty="0" err="1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Dingfelder</a:t>
            </a:r>
            <a:r>
              <a:rPr lang="en-GB" altLang="en-US" b="1" dirty="0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, A. </a:t>
            </a:r>
            <a:r>
              <a:rPr lang="en-GB" altLang="en-US" b="1" dirty="0" err="1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Eyring</a:t>
            </a:r>
            <a:r>
              <a:rPr lang="en-GB" altLang="en-US" b="1" dirty="0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, </a:t>
            </a:r>
            <a:r>
              <a:rPr lang="en-GB" altLang="en-US" b="1" u="sng" dirty="0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Laura Mari</a:t>
            </a:r>
            <a:r>
              <a:rPr lang="en-GB" altLang="en-US" b="1" dirty="0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b="1" dirty="0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C. Marinas, D. Pohl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b="1" dirty="0" smtClean="0">
              <a:solidFill>
                <a:srgbClr val="FFFFFF">
                  <a:lumMod val="50000"/>
                </a:srgbClr>
              </a:solidFill>
              <a:ea typeface="ＭＳ Ｐゴシック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b="1" dirty="0" smtClean="0">
                <a:solidFill>
                  <a:srgbClr val="FFFFFF">
                    <a:lumMod val="50000"/>
                  </a:srgbClr>
                </a:solidFill>
                <a:ea typeface="ＭＳ Ｐゴシック" charset="0"/>
              </a:rPr>
              <a:t>University of Bonn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FANGS Stave: Design Evolution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23" name="22 Grupo"/>
          <p:cNvGrpSpPr/>
          <p:nvPr/>
        </p:nvGrpSpPr>
        <p:grpSpPr>
          <a:xfrm>
            <a:off x="5732510" y="1053171"/>
            <a:ext cx="4189042" cy="1823263"/>
            <a:chOff x="403617" y="2499834"/>
            <a:chExt cx="4189042" cy="1823263"/>
          </a:xfrm>
        </p:grpSpPr>
        <p:sp>
          <p:nvSpPr>
            <p:cNvPr id="5" name="4 Rectángulo"/>
            <p:cNvSpPr/>
            <p:nvPr/>
          </p:nvSpPr>
          <p:spPr>
            <a:xfrm>
              <a:off x="632520" y="2708920"/>
              <a:ext cx="2880320" cy="72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 Elipse"/>
            <p:cNvSpPr/>
            <p:nvPr/>
          </p:nvSpPr>
          <p:spPr>
            <a:xfrm>
              <a:off x="1856656" y="2852936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32520" y="3423734"/>
              <a:ext cx="2880320" cy="1955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992560" y="3619266"/>
              <a:ext cx="2520280" cy="1955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352600" y="3810303"/>
              <a:ext cx="2154974" cy="977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352600" y="2611154"/>
              <a:ext cx="2154974" cy="977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771301" y="3618963"/>
              <a:ext cx="735527" cy="432164"/>
            </a:xfrm>
            <a:custGeom>
              <a:avLst/>
              <a:gdLst>
                <a:gd name="connsiteX0" fmla="*/ 1431 w 735527"/>
                <a:gd name="connsiteY0" fmla="*/ 0 h 432164"/>
                <a:gd name="connsiteX1" fmla="*/ 14310 w 735527"/>
                <a:gd name="connsiteY1" fmla="*/ 257578 h 432164"/>
                <a:gd name="connsiteX2" fmla="*/ 104462 w 735527"/>
                <a:gd name="connsiteY2" fmla="*/ 334851 h 432164"/>
                <a:gd name="connsiteX3" fmla="*/ 259009 w 735527"/>
                <a:gd name="connsiteY3" fmla="*/ 399245 h 432164"/>
                <a:gd name="connsiteX4" fmla="*/ 439313 w 735527"/>
                <a:gd name="connsiteY4" fmla="*/ 425003 h 432164"/>
                <a:gd name="connsiteX5" fmla="*/ 735527 w 735527"/>
                <a:gd name="connsiteY5" fmla="*/ 270457 h 43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527" h="432164">
                  <a:moveTo>
                    <a:pt x="1431" y="0"/>
                  </a:moveTo>
                  <a:cubicBezTo>
                    <a:pt x="-716" y="100885"/>
                    <a:pt x="-2862" y="201770"/>
                    <a:pt x="14310" y="257578"/>
                  </a:cubicBezTo>
                  <a:cubicBezTo>
                    <a:pt x="31482" y="313386"/>
                    <a:pt x="63679" y="311240"/>
                    <a:pt x="104462" y="334851"/>
                  </a:cubicBezTo>
                  <a:cubicBezTo>
                    <a:pt x="145245" y="358462"/>
                    <a:pt x="203201" y="384220"/>
                    <a:pt x="259009" y="399245"/>
                  </a:cubicBezTo>
                  <a:cubicBezTo>
                    <a:pt x="314817" y="414270"/>
                    <a:pt x="359893" y="446468"/>
                    <a:pt x="439313" y="425003"/>
                  </a:cubicBezTo>
                  <a:cubicBezTo>
                    <a:pt x="518733" y="403538"/>
                    <a:pt x="627130" y="336997"/>
                    <a:pt x="735527" y="270457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3490175" y="2625455"/>
              <a:ext cx="291569" cy="1240042"/>
            </a:xfrm>
            <a:custGeom>
              <a:avLst/>
              <a:gdLst>
                <a:gd name="connsiteX0" fmla="*/ 12879 w 291569"/>
                <a:gd name="connsiteY0" fmla="*/ 1238207 h 1240042"/>
                <a:gd name="connsiteX1" fmla="*/ 244698 w 291569"/>
                <a:gd name="connsiteY1" fmla="*/ 1070782 h 1240042"/>
                <a:gd name="connsiteX2" fmla="*/ 270456 w 291569"/>
                <a:gd name="connsiteY2" fmla="*/ 169260 h 1240042"/>
                <a:gd name="connsiteX3" fmla="*/ 0 w 291569"/>
                <a:gd name="connsiteY3" fmla="*/ 1835 h 124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569" h="1240042">
                  <a:moveTo>
                    <a:pt x="12879" y="1238207"/>
                  </a:moveTo>
                  <a:cubicBezTo>
                    <a:pt x="107324" y="1243573"/>
                    <a:pt x="201769" y="1248940"/>
                    <a:pt x="244698" y="1070782"/>
                  </a:cubicBezTo>
                  <a:cubicBezTo>
                    <a:pt x="287628" y="892624"/>
                    <a:pt x="311239" y="347418"/>
                    <a:pt x="270456" y="169260"/>
                  </a:cubicBezTo>
                  <a:cubicBezTo>
                    <a:pt x="229673" y="-8898"/>
                    <a:pt x="114836" y="-3532"/>
                    <a:pt x="0" y="1835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81874" y="3172242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Support+Cooling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325478" y="3380904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FE-I4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326842" y="3571941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Sensor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03617" y="4046098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Wire bonds</a:t>
              </a:r>
              <a:endParaRPr lang="en-US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035772" y="3714118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Flex</a:t>
              </a:r>
              <a:endParaRPr lang="en-US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 rot="20039173">
              <a:off x="3099619" y="3017341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Flex wing</a:t>
              </a:r>
              <a:endParaRPr lang="en-US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686882" y="2499834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Connector</a:t>
              </a:r>
              <a:endParaRPr lang="en-US" b="1" dirty="0"/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448804" y="1556792"/>
            <a:ext cx="500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How to mount few single chips in Phase 2?</a:t>
            </a:r>
          </a:p>
          <a:p>
            <a:r>
              <a:rPr lang="en-US" sz="1800" dirty="0" smtClean="0"/>
              <a:t>	(Reusing existing infrastructure)</a:t>
            </a:r>
            <a:endParaRPr lang="en-US" sz="1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52435" y="3681982"/>
            <a:ext cx="558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Move the flex to one side. No material in front!</a:t>
            </a:r>
          </a:p>
        </p:txBody>
      </p:sp>
      <p:grpSp>
        <p:nvGrpSpPr>
          <p:cNvPr id="44" name="43 Grupo"/>
          <p:cNvGrpSpPr/>
          <p:nvPr/>
        </p:nvGrpSpPr>
        <p:grpSpPr>
          <a:xfrm>
            <a:off x="5156145" y="3429617"/>
            <a:ext cx="3698467" cy="1319510"/>
            <a:chOff x="5143266" y="2341942"/>
            <a:chExt cx="3698467" cy="1319510"/>
          </a:xfrm>
        </p:grpSpPr>
        <p:sp>
          <p:nvSpPr>
            <p:cNvPr id="28" name="27 Rectángulo"/>
            <p:cNvSpPr/>
            <p:nvPr/>
          </p:nvSpPr>
          <p:spPr>
            <a:xfrm>
              <a:off x="5370162" y="2341942"/>
              <a:ext cx="3471571" cy="72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28 Elipse"/>
            <p:cNvSpPr/>
            <p:nvPr/>
          </p:nvSpPr>
          <p:spPr>
            <a:xfrm>
              <a:off x="7185549" y="2485958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5961413" y="3056756"/>
              <a:ext cx="2880320" cy="1955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6321453" y="3252288"/>
              <a:ext cx="2520280" cy="1955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5370162" y="3064055"/>
              <a:ext cx="440605" cy="1409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810767" y="2805264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Support+Cooling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6654371" y="3013926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FE-I4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6655735" y="3204963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Sensor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5143266" y="3384453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Wire bonds</a:t>
              </a:r>
              <a:endParaRPr lang="en-US" b="1" dirty="0"/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5576552" y="3206839"/>
              <a:ext cx="579549" cy="206398"/>
            </a:xfrm>
            <a:custGeom>
              <a:avLst/>
              <a:gdLst>
                <a:gd name="connsiteX0" fmla="*/ 579549 w 579549"/>
                <a:gd name="connsiteY0" fmla="*/ 38637 h 206398"/>
                <a:gd name="connsiteX1" fmla="*/ 257578 w 579549"/>
                <a:gd name="connsiteY1" fmla="*/ 206062 h 206398"/>
                <a:gd name="connsiteX2" fmla="*/ 0 w 579549"/>
                <a:gd name="connsiteY2" fmla="*/ 0 h 20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549" h="206398">
                  <a:moveTo>
                    <a:pt x="579549" y="38637"/>
                  </a:moveTo>
                  <a:cubicBezTo>
                    <a:pt x="466859" y="125569"/>
                    <a:pt x="354169" y="212501"/>
                    <a:pt x="257578" y="206062"/>
                  </a:cubicBezTo>
                  <a:cubicBezTo>
                    <a:pt x="160987" y="199623"/>
                    <a:pt x="80493" y="99811"/>
                    <a:pt x="0" y="0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5156446" y="5591632"/>
            <a:ext cx="3698467" cy="959470"/>
            <a:chOff x="5143266" y="2701982"/>
            <a:chExt cx="3698467" cy="959470"/>
          </a:xfrm>
        </p:grpSpPr>
        <p:sp>
          <p:nvSpPr>
            <p:cNvPr id="42" name="41 Rectángulo"/>
            <p:cNvSpPr/>
            <p:nvPr/>
          </p:nvSpPr>
          <p:spPr>
            <a:xfrm>
              <a:off x="5370162" y="2701982"/>
              <a:ext cx="3471571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5961413" y="3056756"/>
              <a:ext cx="2880320" cy="1955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6321453" y="3252288"/>
              <a:ext cx="2520280" cy="1955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5370162" y="3064055"/>
              <a:ext cx="440605" cy="1409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5810767" y="2805264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Support+Cooling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6654371" y="3013926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FE-I4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6655735" y="3204963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Sensor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143266" y="3384453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Wire bonds</a:t>
              </a:r>
              <a:endParaRPr lang="en-US" b="1" dirty="0"/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5576552" y="3206839"/>
              <a:ext cx="579549" cy="206398"/>
            </a:xfrm>
            <a:custGeom>
              <a:avLst/>
              <a:gdLst>
                <a:gd name="connsiteX0" fmla="*/ 579549 w 579549"/>
                <a:gd name="connsiteY0" fmla="*/ 38637 h 206398"/>
                <a:gd name="connsiteX1" fmla="*/ 257578 w 579549"/>
                <a:gd name="connsiteY1" fmla="*/ 206062 h 206398"/>
                <a:gd name="connsiteX2" fmla="*/ 0 w 579549"/>
                <a:gd name="connsiteY2" fmla="*/ 0 h 20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549" h="206398">
                  <a:moveTo>
                    <a:pt x="579549" y="38637"/>
                  </a:moveTo>
                  <a:cubicBezTo>
                    <a:pt x="466859" y="125569"/>
                    <a:pt x="354169" y="212501"/>
                    <a:pt x="257578" y="206062"/>
                  </a:cubicBezTo>
                  <a:cubicBezTo>
                    <a:pt x="160987" y="199623"/>
                    <a:pt x="80493" y="99811"/>
                    <a:pt x="0" y="0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4855234" y="4075843"/>
            <a:ext cx="149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Flex</a:t>
            </a:r>
            <a:endParaRPr lang="en-US" b="1" dirty="0"/>
          </a:p>
        </p:txBody>
      </p:sp>
      <p:sp>
        <p:nvSpPr>
          <p:cNvPr id="54" name="53 CuadroTexto"/>
          <p:cNvSpPr txBox="1"/>
          <p:nvPr/>
        </p:nvSpPr>
        <p:spPr>
          <a:xfrm>
            <a:off x="4855234" y="5875426"/>
            <a:ext cx="149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Flex</a:t>
            </a:r>
            <a:endParaRPr lang="en-US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446567" y="5589240"/>
            <a:ext cx="558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Thinner support. Make use of PXD cooling</a:t>
            </a: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Arrangement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12" name="11 Grupo"/>
          <p:cNvGrpSpPr/>
          <p:nvPr/>
        </p:nvGrpSpPr>
        <p:grpSpPr>
          <a:xfrm>
            <a:off x="-913018" y="1014130"/>
            <a:ext cx="11822191" cy="1878889"/>
            <a:chOff x="-913019" y="1471905"/>
            <a:chExt cx="11822191" cy="1878889"/>
          </a:xfrm>
        </p:grpSpPr>
        <p:grpSp>
          <p:nvGrpSpPr>
            <p:cNvPr id="10" name="9 Grupo"/>
            <p:cNvGrpSpPr/>
            <p:nvPr/>
          </p:nvGrpSpPr>
          <p:grpSpPr>
            <a:xfrm>
              <a:off x="-913019" y="1471905"/>
              <a:ext cx="11822191" cy="1878889"/>
              <a:chOff x="-913019" y="2482902"/>
              <a:chExt cx="11822191" cy="187888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6289" y="2539146"/>
                <a:ext cx="4012883" cy="1822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913019" y="2528903"/>
                <a:ext cx="3840126" cy="1822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4 Rectángulo"/>
              <p:cNvSpPr/>
              <p:nvPr/>
            </p:nvSpPr>
            <p:spPr>
              <a:xfrm>
                <a:off x="1226729" y="2742290"/>
                <a:ext cx="7452000" cy="22890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3137603" y="3004565"/>
                <a:ext cx="3602717" cy="7200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17 Conector recto"/>
              <p:cNvCxnSpPr/>
              <p:nvPr/>
            </p:nvCxnSpPr>
            <p:spPr>
              <a:xfrm>
                <a:off x="3847122" y="2996951"/>
                <a:ext cx="0" cy="72000"/>
              </a:xfrm>
              <a:prstGeom prst="line">
                <a:avLst/>
              </a:prstGeom>
              <a:ln w="317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4567202" y="2996952"/>
                <a:ext cx="0" cy="72000"/>
              </a:xfrm>
              <a:prstGeom prst="line">
                <a:avLst/>
              </a:prstGeom>
              <a:ln w="317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"/>
              <p:cNvCxnSpPr/>
              <p:nvPr/>
            </p:nvCxnSpPr>
            <p:spPr>
              <a:xfrm>
                <a:off x="5313040" y="2996952"/>
                <a:ext cx="0" cy="72000"/>
              </a:xfrm>
              <a:prstGeom prst="line">
                <a:avLst/>
              </a:prstGeom>
              <a:ln w="317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>
                <a:off x="6020241" y="2996952"/>
                <a:ext cx="0" cy="72000"/>
              </a:xfrm>
              <a:prstGeom prst="line">
                <a:avLst/>
              </a:prstGeom>
              <a:ln w="317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 descr="http://www.logismarket.es/ip/byg-tornilleria-especial-para-maquinaria-pesada-calidad-129-tornillo-allen-cilindrico-para-maquinaria-pesada-714612-FGR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994" b="89590" l="3390" r="9711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1306137" y="2742504"/>
                <a:ext cx="312163" cy="167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www.logismarket.es/ip/byg-tornilleria-especial-para-maquinaria-pesada-calidad-129-tornillo-allen-cilindrico-para-maquinaria-pesada-714612-FGR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994" b="89590" l="3390" r="9711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8300579" y="2755383"/>
                <a:ext cx="312163" cy="167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23 Forma libre"/>
              <p:cNvSpPr/>
              <p:nvPr/>
            </p:nvSpPr>
            <p:spPr>
              <a:xfrm>
                <a:off x="288998" y="2482902"/>
                <a:ext cx="921616" cy="492118"/>
              </a:xfrm>
              <a:custGeom>
                <a:avLst/>
                <a:gdLst>
                  <a:gd name="connsiteX0" fmla="*/ 921616 w 921616"/>
                  <a:gd name="connsiteY0" fmla="*/ 492118 h 492118"/>
                  <a:gd name="connsiteX1" fmla="*/ 522371 w 921616"/>
                  <a:gd name="connsiteY1" fmla="*/ 54236 h 492118"/>
                  <a:gd name="connsiteX2" fmla="*/ 45853 w 921616"/>
                  <a:gd name="connsiteY2" fmla="*/ 2721 h 492118"/>
                  <a:gd name="connsiteX3" fmla="*/ 45853 w 921616"/>
                  <a:gd name="connsiteY3" fmla="*/ 15600 h 49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1616" h="492118">
                    <a:moveTo>
                      <a:pt x="921616" y="492118"/>
                    </a:moveTo>
                    <a:cubicBezTo>
                      <a:pt x="794973" y="313960"/>
                      <a:pt x="668331" y="135802"/>
                      <a:pt x="522371" y="54236"/>
                    </a:cubicBezTo>
                    <a:cubicBezTo>
                      <a:pt x="376411" y="-27330"/>
                      <a:pt x="125273" y="9160"/>
                      <a:pt x="45853" y="2721"/>
                    </a:cubicBezTo>
                    <a:cubicBezTo>
                      <a:pt x="-33567" y="-3718"/>
                      <a:pt x="6143" y="5941"/>
                      <a:pt x="45853" y="15600"/>
                    </a:cubicBezTo>
                  </a:path>
                </a:pathLst>
              </a:custGeom>
              <a:noFill/>
              <a:ln w="3810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25 Conector recto"/>
              <p:cNvCxnSpPr/>
              <p:nvPr/>
            </p:nvCxnSpPr>
            <p:spPr>
              <a:xfrm>
                <a:off x="2446491" y="3000619"/>
                <a:ext cx="684000" cy="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10 CuadroTexto"/>
            <p:cNvSpPr txBox="1"/>
            <p:nvPr/>
          </p:nvSpPr>
          <p:spPr>
            <a:xfrm>
              <a:off x="375835" y="3055673"/>
              <a:ext cx="504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SIDE</a:t>
              </a:r>
              <a:endParaRPr lang="en-US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70246" y="3089452"/>
            <a:ext cx="8338020" cy="1832888"/>
            <a:chOff x="370246" y="4075407"/>
            <a:chExt cx="8338020" cy="1832888"/>
          </a:xfrm>
        </p:grpSpPr>
        <p:grpSp>
          <p:nvGrpSpPr>
            <p:cNvPr id="28" name="27 Grupo"/>
            <p:cNvGrpSpPr/>
            <p:nvPr/>
          </p:nvGrpSpPr>
          <p:grpSpPr>
            <a:xfrm rot="10800000">
              <a:off x="455133" y="4075407"/>
              <a:ext cx="8253133" cy="1832888"/>
              <a:chOff x="1210613" y="3972376"/>
              <a:chExt cx="8253133" cy="1832888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066"/>
              <a:stretch/>
            </p:blipFill>
            <p:spPr bwMode="auto">
              <a:xfrm>
                <a:off x="6896289" y="3982619"/>
                <a:ext cx="1803157" cy="1822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30 Rectángulo"/>
              <p:cNvSpPr/>
              <p:nvPr/>
            </p:nvSpPr>
            <p:spPr>
              <a:xfrm>
                <a:off x="8684537" y="4797153"/>
                <a:ext cx="779209" cy="28803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301"/>
              <a:stretch/>
            </p:blipFill>
            <p:spPr bwMode="auto">
              <a:xfrm flipH="1">
                <a:off x="1210613" y="3972376"/>
                <a:ext cx="1716493" cy="1822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32 Rectángulo"/>
              <p:cNvSpPr/>
              <p:nvPr/>
            </p:nvSpPr>
            <p:spPr>
              <a:xfrm>
                <a:off x="1229076" y="4797153"/>
                <a:ext cx="7452000" cy="94137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 descr="http://img.directindustry.es/images_di/photo-g/tornillo-placa-yeso-22514-2665369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831" b="36694" l="49850" r="978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61641"/>
              <a:stretch/>
            </p:blipFill>
            <p:spPr bwMode="auto">
              <a:xfrm>
                <a:off x="1350016" y="5358574"/>
                <a:ext cx="224404" cy="256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http://img.directindustry.es/images_di/photo-g/tornillo-placa-yeso-22514-2665369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831" b="36694" l="49850" r="978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61641"/>
              <a:stretch/>
            </p:blipFill>
            <p:spPr bwMode="auto">
              <a:xfrm>
                <a:off x="8362367" y="5373216"/>
                <a:ext cx="224404" cy="256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35 CuadroTexto"/>
            <p:cNvSpPr txBox="1"/>
            <p:nvPr/>
          </p:nvSpPr>
          <p:spPr>
            <a:xfrm>
              <a:off x="370246" y="4376137"/>
              <a:ext cx="504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TOP</a:t>
              </a:r>
              <a:endParaRPr lang="en-US" dirty="0"/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2966797" y="4797152"/>
            <a:ext cx="4290459" cy="1584818"/>
            <a:chOff x="581004" y="4407171"/>
            <a:chExt cx="5204085" cy="2125426"/>
          </a:xfrm>
        </p:grpSpPr>
        <p:sp>
          <p:nvSpPr>
            <p:cNvPr id="38" name="37 Rectángulo"/>
            <p:cNvSpPr/>
            <p:nvPr/>
          </p:nvSpPr>
          <p:spPr>
            <a:xfrm>
              <a:off x="617634" y="4407171"/>
              <a:ext cx="5029688" cy="6927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2361013" y="5205340"/>
              <a:ext cx="3286309" cy="4525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2649045" y="5753360"/>
              <a:ext cx="2998276" cy="4863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617634" y="5205340"/>
              <a:ext cx="1375425" cy="5453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4279170" y="5272068"/>
              <a:ext cx="1493041" cy="37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FE-I4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4292048" y="5858022"/>
              <a:ext cx="1493041" cy="37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Sensor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1302995" y="6161109"/>
              <a:ext cx="1493041" cy="37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Wire bonds</a:t>
              </a:r>
              <a:endParaRPr lang="en-US" b="1" dirty="0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2361013" y="5112839"/>
              <a:ext cx="3286309" cy="977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624907" y="5112840"/>
              <a:ext cx="1368152" cy="977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47 Elipse"/>
            <p:cNvSpPr/>
            <p:nvPr/>
          </p:nvSpPr>
          <p:spPr>
            <a:xfrm>
              <a:off x="3037686" y="5649418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48 Elipse"/>
            <p:cNvSpPr/>
            <p:nvPr/>
          </p:nvSpPr>
          <p:spPr>
            <a:xfrm>
              <a:off x="3283937" y="5652113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49 Elipse"/>
            <p:cNvSpPr/>
            <p:nvPr/>
          </p:nvSpPr>
          <p:spPr>
            <a:xfrm>
              <a:off x="3539581" y="5650267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50 Elipse"/>
            <p:cNvSpPr/>
            <p:nvPr/>
          </p:nvSpPr>
          <p:spPr>
            <a:xfrm>
              <a:off x="4010135" y="5647572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1 Elipse"/>
            <p:cNvSpPr/>
            <p:nvPr/>
          </p:nvSpPr>
          <p:spPr>
            <a:xfrm>
              <a:off x="3755605" y="5650267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2 Elipse"/>
            <p:cNvSpPr/>
            <p:nvPr/>
          </p:nvSpPr>
          <p:spPr>
            <a:xfrm>
              <a:off x="4256386" y="5650267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3 Elipse"/>
            <p:cNvSpPr/>
            <p:nvPr/>
          </p:nvSpPr>
          <p:spPr>
            <a:xfrm>
              <a:off x="4475685" y="5645349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4 Elipse"/>
            <p:cNvSpPr/>
            <p:nvPr/>
          </p:nvSpPr>
          <p:spPr>
            <a:xfrm>
              <a:off x="4946239" y="5642654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5 Elipse"/>
            <p:cNvSpPr/>
            <p:nvPr/>
          </p:nvSpPr>
          <p:spPr>
            <a:xfrm>
              <a:off x="4691709" y="5645349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6 Elipse"/>
            <p:cNvSpPr/>
            <p:nvPr/>
          </p:nvSpPr>
          <p:spPr>
            <a:xfrm>
              <a:off x="5192490" y="5645349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7 Forma libre"/>
            <p:cNvSpPr/>
            <p:nvPr/>
          </p:nvSpPr>
          <p:spPr>
            <a:xfrm>
              <a:off x="1495086" y="5658147"/>
              <a:ext cx="1004552" cy="541601"/>
            </a:xfrm>
            <a:custGeom>
              <a:avLst/>
              <a:gdLst>
                <a:gd name="connsiteX0" fmla="*/ 1004552 w 1004552"/>
                <a:gd name="connsiteY0" fmla="*/ 0 h 541601"/>
                <a:gd name="connsiteX1" fmla="*/ 566670 w 1004552"/>
                <a:gd name="connsiteY1" fmla="*/ 540912 h 541601"/>
                <a:gd name="connsiteX2" fmla="*/ 0 w 1004552"/>
                <a:gd name="connsiteY2" fmla="*/ 90152 h 5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4552" h="541601">
                  <a:moveTo>
                    <a:pt x="1004552" y="0"/>
                  </a:moveTo>
                  <a:cubicBezTo>
                    <a:pt x="869323" y="262943"/>
                    <a:pt x="734095" y="525887"/>
                    <a:pt x="566670" y="540912"/>
                  </a:cubicBezTo>
                  <a:cubicBezTo>
                    <a:pt x="399245" y="555937"/>
                    <a:pt x="199622" y="323044"/>
                    <a:pt x="0" y="90152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581004" y="5338036"/>
              <a:ext cx="1493041" cy="37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Flex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1896806" y="4954133"/>
              <a:ext cx="1493041" cy="37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Glue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2020330" y="5515801"/>
              <a:ext cx="1493041" cy="37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Solder</a:t>
              </a:r>
              <a:endParaRPr lang="en-US" b="1" dirty="0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4279023" y="4707577"/>
              <a:ext cx="1493040" cy="41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Al</a:t>
              </a:r>
              <a:endParaRPr lang="en-US" sz="1400" b="1" dirty="0"/>
            </a:p>
          </p:txBody>
        </p:sp>
      </p:grpSp>
      <p:cxnSp>
        <p:nvCxnSpPr>
          <p:cNvPr id="17" name="16 Conector recto"/>
          <p:cNvCxnSpPr/>
          <p:nvPr/>
        </p:nvCxnSpPr>
        <p:spPr>
          <a:xfrm>
            <a:off x="3505987" y="1104283"/>
            <a:ext cx="0" cy="3423013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2000692" y="5312242"/>
            <a:ext cx="1023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angs_updated.jpg (3500×25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38" y="914400"/>
            <a:ext cx="7040880" cy="50292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FANGS and CLAWS Integration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0000"/>
                </a:solidFill>
              </a:rPr>
              <a:pPr/>
              <a:t>12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122" name="Picture 2" descr="C:\Users\Carlos\AppData\Local\Temp\fangs-claws-thin-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7" t="14599" r="30692" b="13561"/>
          <a:stretch/>
        </p:blipFill>
        <p:spPr bwMode="auto">
          <a:xfrm>
            <a:off x="6748482" y="4257684"/>
            <a:ext cx="2240924" cy="24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60712" y="5037564"/>
            <a:ext cx="44644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Final configuration under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Established regular Bonn-MPI meetings</a:t>
            </a:r>
          </a:p>
          <a:p>
            <a:endParaRPr lang="en-US" sz="1800" dirty="0"/>
          </a:p>
          <a:p>
            <a:r>
              <a:rPr lang="en-US" sz="1600" dirty="0" smtClean="0"/>
              <a:t>CAD integration by K. Ackermann (MPI)</a:t>
            </a:r>
          </a:p>
          <a:p>
            <a:r>
              <a:rPr lang="en-US" sz="1600" dirty="0" smtClean="0"/>
              <a:t>BASF2 implementation M. Ritter (KEK-MPI)</a:t>
            </a:r>
            <a:endParaRPr lang="en-US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362036" y="356711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CLAWS</a:t>
            </a:r>
            <a:endParaRPr lang="en-US" sz="1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43570" y="40274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FANGS</a:t>
            </a:r>
            <a:endParaRPr lang="en-US" sz="1800" b="1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374872" y="3797304"/>
            <a:ext cx="648072" cy="84966"/>
          </a:xfrm>
          <a:prstGeom prst="straightConnector1">
            <a:avLst/>
          </a:prstGeom>
          <a:ln w="38100">
            <a:solidFill>
              <a:srgbClr val="FF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 flipV="1">
            <a:off x="5919798" y="3797304"/>
            <a:ext cx="571726" cy="265701"/>
          </a:xfrm>
          <a:prstGeom prst="straightConnector1">
            <a:avLst/>
          </a:prstGeom>
          <a:ln w="38100">
            <a:solidFill>
              <a:srgbClr val="FF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 Concept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098" name="Picture 2" descr="C:\Users\Carlos\AppData\Local\Temp\first draw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r="4335" b="8061"/>
          <a:stretch/>
        </p:blipFill>
        <p:spPr bwMode="auto">
          <a:xfrm>
            <a:off x="514262" y="4267338"/>
            <a:ext cx="8858495" cy="19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176320" y="1628800"/>
            <a:ext cx="4529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Design still evolving: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8 mm wide </a:t>
            </a:r>
            <a:r>
              <a:rPr lang="en-US" sz="1800" dirty="0" err="1" smtClean="0"/>
              <a:t>Kapton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 x 40 pin connector on backward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Short intermediate </a:t>
            </a:r>
            <a:r>
              <a:rPr lang="en-US" sz="1800" dirty="0" err="1" smtClean="0"/>
              <a:t>Kapton</a:t>
            </a:r>
            <a:r>
              <a:rPr lang="en-US" sz="1800" dirty="0" smtClean="0"/>
              <a:t> connecting to a PCB attached to SVD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4 Ethernet and 1 power connectors on PCB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6" r="31732"/>
          <a:stretch/>
        </p:blipFill>
        <p:spPr bwMode="auto">
          <a:xfrm>
            <a:off x="-124609" y="1097280"/>
            <a:ext cx="5274833" cy="277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Stave Material Budget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0000"/>
                </a:solidFill>
              </a:rPr>
              <a:pPr/>
              <a:t>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241531" y="1394767"/>
            <a:ext cx="3960440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Support: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3 mm thick Aluminum → 3.4%X</a:t>
            </a:r>
            <a:r>
              <a:rPr lang="en-US" sz="1600" baseline="-25000" dirty="0">
                <a:solidFill>
                  <a:srgbClr val="000000"/>
                </a:solidFill>
                <a:ea typeface="ＭＳ Ｐゴシック" charset="0"/>
              </a:rPr>
              <a:t>0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Epoxy: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50 µm thick → 0.014%X</a:t>
            </a:r>
            <a:r>
              <a:rPr lang="en-US" sz="1600" baseline="-25000" dirty="0">
                <a:solidFill>
                  <a:srgbClr val="000000"/>
                </a:solidFill>
                <a:ea typeface="ＭＳ Ｐゴシック" charset="0"/>
              </a:rPr>
              <a:t>0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FE-I4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150 µm thick → 0.16%X</a:t>
            </a:r>
            <a:r>
              <a:rPr lang="en-US" sz="1600" baseline="-25000" dirty="0">
                <a:solidFill>
                  <a:srgbClr val="000000"/>
                </a:solidFill>
                <a:ea typeface="ＭＳ Ｐゴシック" charset="0"/>
              </a:rPr>
              <a:t>0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Sensor: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200 µm thick → 0.21%X</a:t>
            </a:r>
            <a:r>
              <a:rPr lang="en-US" sz="1600" baseline="-25000" dirty="0">
                <a:solidFill>
                  <a:srgbClr val="000000"/>
                </a:solidFill>
                <a:ea typeface="ＭＳ Ｐゴシック" charset="0"/>
              </a:rPr>
              <a:t>0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Solder balls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ea typeface="ＭＳ Ｐゴシック" charset="0"/>
              </a:rPr>
              <a:t>SnAg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 → 0.17%X</a:t>
            </a:r>
            <a:r>
              <a:rPr lang="en-US" sz="1600" baseline="-25000" dirty="0">
                <a:solidFill>
                  <a:srgbClr val="000000"/>
                </a:solidFill>
                <a:ea typeface="ＭＳ Ｐゴシック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 (3.3% of the area)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Flex (or 500  µm PCB)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66 µm thick </a:t>
            </a:r>
            <a:r>
              <a:rPr lang="en-US" sz="1600" dirty="0" err="1">
                <a:solidFill>
                  <a:srgbClr val="000000"/>
                </a:solidFill>
                <a:ea typeface="ＭＳ Ｐゴシック" charset="0"/>
              </a:rPr>
              <a:t>polymide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 → 0.023%X</a:t>
            </a:r>
            <a:r>
              <a:rPr lang="en-US" sz="1600" baseline="-25000" dirty="0">
                <a:solidFill>
                  <a:srgbClr val="000000"/>
                </a:solidFill>
                <a:ea typeface="ＭＳ Ｐゴシック" charset="0"/>
              </a:rPr>
              <a:t>0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24 µm Cu (2 layers) → 0.17%X</a:t>
            </a:r>
            <a:r>
              <a:rPr lang="en-US" sz="1600" baseline="-25000" dirty="0">
                <a:solidFill>
                  <a:srgbClr val="000000"/>
                </a:solidFill>
                <a:ea typeface="ＭＳ Ｐゴシック" charset="0"/>
              </a:rPr>
              <a:t>0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581009" y="1963911"/>
            <a:ext cx="5206681" cy="2030939"/>
            <a:chOff x="581004" y="4407171"/>
            <a:chExt cx="5206681" cy="2030939"/>
          </a:xfrm>
        </p:grpSpPr>
        <p:sp>
          <p:nvSpPr>
            <p:cNvPr id="43" name="42 Rectángulo"/>
            <p:cNvSpPr/>
            <p:nvPr/>
          </p:nvSpPr>
          <p:spPr>
            <a:xfrm>
              <a:off x="617634" y="4407171"/>
              <a:ext cx="5029688" cy="6927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2361013" y="5205340"/>
              <a:ext cx="3286309" cy="4525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2649045" y="5753360"/>
              <a:ext cx="2998276" cy="4863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617634" y="5205340"/>
              <a:ext cx="1375425" cy="5453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294645" y="4811929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ＭＳ Ｐゴシック" charset="0"/>
                </a:rPr>
                <a:t>Aluminum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4279170" y="5272068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0"/>
                </a:rPr>
                <a:t>FE-I4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4292049" y="5858024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0"/>
                </a:rPr>
                <a:t>Sensor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1302995" y="6161111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ＭＳ Ｐゴシック" charset="0"/>
                </a:rPr>
                <a:t>Wire bonds</a:t>
              </a:r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2361013" y="5112839"/>
              <a:ext cx="3286309" cy="977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624907" y="5112840"/>
              <a:ext cx="1368152" cy="977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4" name="53 Elipse"/>
            <p:cNvSpPr/>
            <p:nvPr/>
          </p:nvSpPr>
          <p:spPr>
            <a:xfrm>
              <a:off x="3037686" y="5649418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5" name="54 Elipse"/>
            <p:cNvSpPr/>
            <p:nvPr/>
          </p:nvSpPr>
          <p:spPr>
            <a:xfrm>
              <a:off x="3283937" y="5652113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6" name="55 Elipse"/>
            <p:cNvSpPr/>
            <p:nvPr/>
          </p:nvSpPr>
          <p:spPr>
            <a:xfrm>
              <a:off x="3539581" y="5650267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7" name="56 Elipse"/>
            <p:cNvSpPr/>
            <p:nvPr/>
          </p:nvSpPr>
          <p:spPr>
            <a:xfrm>
              <a:off x="4010135" y="5647572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8" name="57 Elipse"/>
            <p:cNvSpPr/>
            <p:nvPr/>
          </p:nvSpPr>
          <p:spPr>
            <a:xfrm>
              <a:off x="3755605" y="5650267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9" name="58 Elipse"/>
            <p:cNvSpPr/>
            <p:nvPr/>
          </p:nvSpPr>
          <p:spPr>
            <a:xfrm>
              <a:off x="4256386" y="5650267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0" name="59 Elipse"/>
            <p:cNvSpPr/>
            <p:nvPr/>
          </p:nvSpPr>
          <p:spPr>
            <a:xfrm>
              <a:off x="4475685" y="5645349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1" name="60 Elipse"/>
            <p:cNvSpPr/>
            <p:nvPr/>
          </p:nvSpPr>
          <p:spPr>
            <a:xfrm>
              <a:off x="4946239" y="5642654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2" name="61 Elipse"/>
            <p:cNvSpPr/>
            <p:nvPr/>
          </p:nvSpPr>
          <p:spPr>
            <a:xfrm>
              <a:off x="4691709" y="5645349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3" name="62 Elipse"/>
            <p:cNvSpPr/>
            <p:nvPr/>
          </p:nvSpPr>
          <p:spPr>
            <a:xfrm>
              <a:off x="5192490" y="5645349"/>
              <a:ext cx="94792" cy="1080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4" name="63 Forma libre"/>
            <p:cNvSpPr/>
            <p:nvPr/>
          </p:nvSpPr>
          <p:spPr>
            <a:xfrm>
              <a:off x="1495086" y="5658147"/>
              <a:ext cx="1004552" cy="541601"/>
            </a:xfrm>
            <a:custGeom>
              <a:avLst/>
              <a:gdLst>
                <a:gd name="connsiteX0" fmla="*/ 1004552 w 1004552"/>
                <a:gd name="connsiteY0" fmla="*/ 0 h 541601"/>
                <a:gd name="connsiteX1" fmla="*/ 566670 w 1004552"/>
                <a:gd name="connsiteY1" fmla="*/ 540912 h 541601"/>
                <a:gd name="connsiteX2" fmla="*/ 0 w 1004552"/>
                <a:gd name="connsiteY2" fmla="*/ 90152 h 5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4552" h="541601">
                  <a:moveTo>
                    <a:pt x="1004552" y="0"/>
                  </a:moveTo>
                  <a:cubicBezTo>
                    <a:pt x="869323" y="262943"/>
                    <a:pt x="734095" y="525887"/>
                    <a:pt x="566670" y="540912"/>
                  </a:cubicBezTo>
                  <a:cubicBezTo>
                    <a:pt x="399245" y="555937"/>
                    <a:pt x="199622" y="323044"/>
                    <a:pt x="0" y="90152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581004" y="5338038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0"/>
                </a:rPr>
                <a:t>Flex</a:t>
              </a: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1974914" y="5023222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ea typeface="ＭＳ Ｐゴシック" charset="0"/>
                </a:rPr>
                <a:t>Glue</a:t>
              </a: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2098438" y="5567619"/>
              <a:ext cx="149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  <a:ea typeface="ＭＳ Ｐゴシック" charset="0"/>
                </a:rPr>
                <a:t>Solder</a:t>
              </a:r>
            </a:p>
          </p:txBody>
        </p:sp>
      </p:grpSp>
      <p:cxnSp>
        <p:nvCxnSpPr>
          <p:cNvPr id="68" name="67 Conector recto de flecha"/>
          <p:cNvCxnSpPr/>
          <p:nvPr/>
        </p:nvCxnSpPr>
        <p:spPr>
          <a:xfrm flipV="1">
            <a:off x="3926743" y="950710"/>
            <a:ext cx="0" cy="354127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>
            <a:off x="3409808" y="4511467"/>
            <a:ext cx="104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3.9% X</a:t>
            </a:r>
            <a:r>
              <a:rPr lang="en-US" sz="1800" baseline="-25000" dirty="0">
                <a:solidFill>
                  <a:srgbClr val="000000"/>
                </a:solidFill>
                <a:ea typeface="ＭＳ Ｐゴシック" charset="0"/>
              </a:rPr>
              <a:t>0</a:t>
            </a:r>
          </a:p>
        </p:txBody>
      </p:sp>
      <p:cxnSp>
        <p:nvCxnSpPr>
          <p:cNvPr id="72" name="71 Conector recto de flecha"/>
          <p:cNvCxnSpPr/>
          <p:nvPr/>
        </p:nvCxnSpPr>
        <p:spPr>
          <a:xfrm flipV="1">
            <a:off x="1005440" y="954985"/>
            <a:ext cx="0" cy="354127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488504" y="4515754"/>
            <a:ext cx="104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</a:rPr>
              <a:t>3.1%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aseline="-25000" dirty="0">
                <a:solidFill>
                  <a:srgbClr val="00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99041" y="5919082"/>
            <a:ext cx="5099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Reminder: PXD+SVD contribute with ~</a:t>
            </a:r>
            <a:r>
              <a:rPr lang="en-US" sz="1600" dirty="0">
                <a:solidFill>
                  <a:srgbClr val="000000"/>
                </a:solidFill>
              </a:rPr>
              <a:t>4</a:t>
            </a:r>
            <a:r>
              <a:rPr lang="en-US" sz="1600" dirty="0" smtClean="0">
                <a:solidFill>
                  <a:srgbClr val="000000"/>
                </a:solidFill>
              </a:rPr>
              <a:t>.0% X</a:t>
            </a:r>
            <a:r>
              <a:rPr lang="en-US" sz="1600" baseline="-25000" dirty="0" smtClean="0">
                <a:solidFill>
                  <a:srgbClr val="000000"/>
                </a:solidFill>
              </a:rPr>
              <a:t>0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10657" y="5157192"/>
            <a:ext cx="449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Low  and flat material budget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impact in outer detectors</a:t>
            </a:r>
            <a:endParaRPr lang="en-US" sz="1800" dirty="0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of a </a:t>
            </a:r>
            <a:r>
              <a:rPr lang="en-US" dirty="0"/>
              <a:t>FANGS </a:t>
            </a:r>
            <a:r>
              <a:rPr lang="en-US" dirty="0" smtClean="0"/>
              <a:t>(Al-based) Stave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0000"/>
                </a:solidFill>
              </a:rPr>
              <a:pPr/>
              <a:t>15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32290" r="20670" b="38776"/>
          <a:stretch/>
        </p:blipFill>
        <p:spPr>
          <a:xfrm>
            <a:off x="64896" y="1027501"/>
            <a:ext cx="5752200" cy="13083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0" r="23380" b="39703"/>
          <a:stretch/>
        </p:blipFill>
        <p:spPr>
          <a:xfrm>
            <a:off x="70775" y="2417266"/>
            <a:ext cx="5735667" cy="129627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9" r="22076"/>
          <a:stretch/>
        </p:blipFill>
        <p:spPr>
          <a:xfrm>
            <a:off x="-78012" y="3869133"/>
            <a:ext cx="5833267" cy="71949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19602" r="33201" b="13677"/>
          <a:stretch/>
        </p:blipFill>
        <p:spPr>
          <a:xfrm>
            <a:off x="5947564" y="1196752"/>
            <a:ext cx="3958437" cy="270978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229267" y="4797152"/>
            <a:ext cx="4736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Maximum temperature = -4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º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Maximum </a:t>
            </a:r>
            <a:r>
              <a:rPr lang="el-GR" sz="1800" dirty="0">
                <a:solidFill>
                  <a:srgbClr val="000000"/>
                </a:solidFill>
                <a:ea typeface="ＭＳ Ｐゴシック" charset="0"/>
              </a:rPr>
              <a:t>Δ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T within one sensor = 4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º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Power = 1.2 W each FE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Cooling block = -15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º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Environment = 20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º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C at 2 m/s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947044" y="5371475"/>
            <a:ext cx="449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Proper heat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Low and flat temperature profile</a:t>
            </a:r>
            <a:endParaRPr lang="en-US" sz="180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0000"/>
                </a:solidFill>
              </a:rPr>
              <a:pPr/>
              <a:t>16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8278" y="148478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FANGS is rapidly evolving into a final detector system for background </a:t>
            </a:r>
            <a:r>
              <a:rPr lang="en-US" sz="1800" dirty="0"/>
              <a:t>(energy and rates) </a:t>
            </a:r>
            <a:r>
              <a:rPr lang="en-US" sz="1800" dirty="0" smtClean="0"/>
              <a:t>measurements at BEAST Phase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All the aspects related to the design, characterization, integration are in good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30 hybrids (FE-I4 and planar sensor) have been prepared (twice what is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Front end has been </a:t>
            </a:r>
            <a:r>
              <a:rPr lang="en-US" sz="1800" b="1" dirty="0" smtClean="0"/>
              <a:t>tuned to cover the expected energy range with proper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Multiple-FE DAQ </a:t>
            </a:r>
            <a:r>
              <a:rPr lang="en-US" sz="1800" dirty="0" smtClean="0"/>
              <a:t>with long cables is being tested with a new readout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Kapton</a:t>
            </a:r>
            <a:r>
              <a:rPr lang="en-US" sz="1800" dirty="0" smtClean="0"/>
              <a:t> flex and intermediate boards are being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Mechanical concept and cooling management are well in progress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6387" name="2 Imagen" descr="UniBonn_B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/>
          <a:stretch>
            <a:fillRect/>
          </a:stretch>
        </p:blipFill>
        <p:spPr bwMode="auto">
          <a:xfrm>
            <a:off x="0" y="44450"/>
            <a:ext cx="98853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57150" y="3284984"/>
            <a:ext cx="6899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</a:rPr>
              <a:t>Thank you</a:t>
            </a:r>
            <a:endParaRPr lang="en-GB" sz="6000" b="1" dirty="0">
              <a:solidFill>
                <a:schemeClr val="accent2">
                  <a:lumMod val="75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7" name="Picture 10" descr="https://silab-redmine.physik.uni-bonn.de/images/silab/SilabLog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758825"/>
            <a:ext cx="22098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upload.wikimedia.org/wikipedia/en/thumb/7/72/Universit%C3%A4t_Bonn.svg/2000px-Universit%C3%A4t_Bon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8013"/>
            <a:ext cx="26749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VXD Material Budget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72" y="1870582"/>
            <a:ext cx="5923241" cy="44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H="1">
            <a:off x="2515770" y="3475250"/>
            <a:ext cx="5934598" cy="0"/>
          </a:xfrm>
          <a:prstGeom prst="line">
            <a:avLst/>
          </a:prstGeom>
          <a:ln w="3810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32520" y="119677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How much material budget is allowed for BEAST Phase 2 systems?</a:t>
            </a:r>
          </a:p>
          <a:p>
            <a:r>
              <a:rPr lang="en-US" sz="1800" dirty="0" smtClean="0"/>
              <a:t>i.e. maximum material budget that do not impact the commissioning of the outer detectors</a:t>
            </a:r>
            <a:endParaRPr lang="en-US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45703" y="607358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M. Ritter</a:t>
            </a:r>
            <a:endParaRPr lang="en-US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910594" y="3068960"/>
            <a:ext cx="114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800" b="1" dirty="0" smtClean="0"/>
              <a:t>4.5% X</a:t>
            </a:r>
            <a:r>
              <a:rPr lang="en-US" sz="1800" b="1" baseline="-25000" dirty="0" smtClean="0"/>
              <a:t>0</a:t>
            </a:r>
            <a:endParaRPr lang="en-US" sz="1800" b="1" baseline="-250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Equipped FANGS and CLAWS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6146" name="Picture 2" descr="C:\Users\Carlos\Desktop\BEAST_SIM\CLAWS_FANGS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412776"/>
            <a:ext cx="9697115" cy="38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FANGS: </a:t>
            </a:r>
            <a:r>
              <a:rPr lang="en-US" u="sng" dirty="0" smtClean="0"/>
              <a:t>F</a:t>
            </a:r>
            <a:r>
              <a:rPr lang="en-US" dirty="0" smtClean="0"/>
              <a:t>E-I4 </a:t>
            </a:r>
            <a:r>
              <a:rPr lang="en-US" u="sng" dirty="0" smtClean="0"/>
              <a:t>A</a:t>
            </a:r>
            <a:r>
              <a:rPr lang="en-US" dirty="0" smtClean="0"/>
              <a:t>TLAS </a:t>
            </a:r>
            <a:r>
              <a:rPr lang="en-US" u="sng" dirty="0"/>
              <a:t>N</a:t>
            </a:r>
            <a:r>
              <a:rPr lang="en-US" dirty="0"/>
              <a:t>ear </a:t>
            </a:r>
            <a:r>
              <a:rPr lang="en-US" u="sng" dirty="0"/>
              <a:t>G</a:t>
            </a:r>
            <a:r>
              <a:rPr lang="en-US" dirty="0"/>
              <a:t>amma </a:t>
            </a:r>
            <a:r>
              <a:rPr lang="en-US" u="sng" dirty="0"/>
              <a:t>S</a:t>
            </a:r>
            <a:r>
              <a:rPr lang="en-US" dirty="0"/>
              <a:t>ensors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8" y="1029325"/>
            <a:ext cx="3242125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7758" y="584398"/>
            <a:ext cx="4953000" cy="522194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FE-I4 read out chip</a:t>
            </a:r>
          </a:p>
          <a:p>
            <a:pPr lvl="1"/>
            <a:r>
              <a:rPr lang="en-US" sz="2000" b="1" dirty="0" smtClean="0"/>
              <a:t>High hit rates and radiation hard</a:t>
            </a:r>
          </a:p>
          <a:p>
            <a:pPr lvl="1"/>
            <a:r>
              <a:rPr lang="en-US" sz="2000" dirty="0" smtClean="0"/>
              <a:t>IBM 130 nm CMOS process</a:t>
            </a:r>
          </a:p>
          <a:p>
            <a:pPr lvl="1"/>
            <a:r>
              <a:rPr lang="en-US" sz="2000" dirty="0" smtClean="0"/>
              <a:t>Provides read out for 80x336 pixels</a:t>
            </a:r>
          </a:p>
          <a:p>
            <a:pPr lvl="1"/>
            <a:r>
              <a:rPr lang="en-US" sz="2000" dirty="0" smtClean="0"/>
              <a:t>Thickness=150 µm</a:t>
            </a:r>
          </a:p>
          <a:p>
            <a:pPr lvl="1"/>
            <a:r>
              <a:rPr lang="en-US" sz="2000" dirty="0" smtClean="0"/>
              <a:t>Physical size=</a:t>
            </a:r>
            <a:r>
              <a:rPr lang="en-US" sz="2000" b="1" dirty="0" smtClean="0"/>
              <a:t>21x19 mm</a:t>
            </a:r>
            <a:r>
              <a:rPr lang="en-US" sz="2000" b="1" baseline="30000" dirty="0" smtClean="0"/>
              <a:t>2</a:t>
            </a:r>
            <a:endParaRPr lang="en-US" sz="2000" b="1" dirty="0"/>
          </a:p>
          <a:p>
            <a:pPr lvl="1"/>
            <a:r>
              <a:rPr lang="en-US" sz="2000" dirty="0" smtClean="0"/>
              <a:t>Bump bonded to Si sensor</a:t>
            </a:r>
            <a:endParaRPr lang="en-US" sz="2000" baseline="30000" dirty="0" smtClean="0"/>
          </a:p>
          <a:p>
            <a:pPr lvl="1"/>
            <a:endParaRPr lang="en-US" sz="2000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Sensor:</a:t>
            </a:r>
          </a:p>
          <a:p>
            <a:pPr lvl="1"/>
            <a:r>
              <a:rPr lang="en-US" sz="2000" dirty="0" smtClean="0"/>
              <a:t>n-in-n planar</a:t>
            </a:r>
          </a:p>
          <a:p>
            <a:pPr lvl="1"/>
            <a:r>
              <a:rPr lang="en-US" sz="2000" dirty="0" smtClean="0"/>
              <a:t>Pitch=</a:t>
            </a:r>
            <a:r>
              <a:rPr lang="en-US" sz="2000" b="1" dirty="0" smtClean="0"/>
              <a:t>50x250 µm</a:t>
            </a:r>
            <a:r>
              <a:rPr lang="en-US" sz="2000" b="1" baseline="30000" dirty="0" smtClean="0"/>
              <a:t>2</a:t>
            </a:r>
          </a:p>
          <a:p>
            <a:pPr lvl="1"/>
            <a:r>
              <a:rPr lang="en-US" sz="2000" dirty="0" smtClean="0"/>
              <a:t>Thickness=200 µm</a:t>
            </a:r>
          </a:p>
          <a:p>
            <a:pPr lvl="1"/>
            <a:r>
              <a:rPr lang="en-US" sz="2000" dirty="0" smtClean="0"/>
              <a:t>Physical size=19x20 mm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lvl="1"/>
            <a:r>
              <a:rPr lang="en-US" sz="2000" dirty="0" smtClean="0"/>
              <a:t>HV=60 V</a:t>
            </a:r>
          </a:p>
          <a:p>
            <a:pPr lvl="1"/>
            <a:r>
              <a:rPr lang="en-US" sz="2000" dirty="0" smtClean="0"/>
              <a:t>Power=1.2 W</a:t>
            </a:r>
          </a:p>
          <a:p>
            <a:pPr lvl="1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3" y="4053661"/>
            <a:ext cx="4010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75760" y="54864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Background radiation measurements in Phase </a:t>
            </a:r>
            <a:r>
              <a:rPr lang="en-US" sz="2000" dirty="0" smtClean="0"/>
              <a:t>2:</a:t>
            </a:r>
            <a:endParaRPr lang="en-US" sz="2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Sensitive to low </a:t>
            </a:r>
            <a:r>
              <a:rPr lang="en-US" sz="2000" dirty="0" err="1"/>
              <a:t>keV</a:t>
            </a:r>
            <a:r>
              <a:rPr lang="en-US" sz="2000" dirty="0"/>
              <a:t> X-rays (6 </a:t>
            </a:r>
            <a:r>
              <a:rPr lang="en-US" sz="2000" dirty="0" err="1"/>
              <a:t>keV</a:t>
            </a:r>
            <a:r>
              <a:rPr lang="en-US" sz="2000" dirty="0"/>
              <a:t> to </a:t>
            </a:r>
            <a:r>
              <a:rPr lang="en-US" sz="2000" dirty="0" smtClean="0"/>
              <a:t>60 </a:t>
            </a:r>
            <a:r>
              <a:rPr lang="en-US" sz="2000" dirty="0" err="1" smtClean="0"/>
              <a:t>keV</a:t>
            </a:r>
            <a:r>
              <a:rPr lang="en-US" sz="2000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Particle rates (25 ns)</a:t>
            </a:r>
            <a:endParaRPr lang="en-US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7473950" y="6516688"/>
            <a:ext cx="2063750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pPr algn="r"/>
            <a:fld id="{3CC3BD17-9401-40E1-934F-B223DFD980AF}" type="slidenum">
              <a:rPr lang="en-US" smtClean="0">
                <a:solidFill>
                  <a:srgbClr val="000000"/>
                </a:solidFill>
              </a:rPr>
              <a:pPr algn="r"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PXD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1026" name="Picture 2" descr="C:\Users\Carlos\Desktop\2015-03-05-pxd-lowmass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83" y="963761"/>
            <a:ext cx="7344816" cy="53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124744"/>
            <a:ext cx="3110664" cy="285456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333138" y="2189638"/>
            <a:ext cx="54000" cy="68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2679631" y="2191985"/>
            <a:ext cx="54000" cy="68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5457056" y="400877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1.1</a:t>
            </a:r>
            <a:endParaRPr lang="en-US" sz="1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25208" y="53639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</a:t>
            </a:r>
            <a:r>
              <a:rPr lang="en-US" sz="1800" dirty="0" smtClean="0"/>
              <a:t>.1</a:t>
            </a:r>
            <a:endParaRPr lang="en-US" sz="1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080792" y="981833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Instrument parts of the </a:t>
            </a:r>
            <a:r>
              <a:rPr lang="en-US" sz="1800" dirty="0"/>
              <a:t>solid </a:t>
            </a:r>
            <a:r>
              <a:rPr lang="en-US" sz="1800" dirty="0" smtClean="0"/>
              <a:t>angle: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FE-I4 based pixel detectors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Backgrounds </a:t>
            </a:r>
            <a:r>
              <a:rPr lang="en-US" sz="1800" dirty="0"/>
              <a:t>and </a:t>
            </a:r>
            <a:r>
              <a:rPr lang="en-US" sz="1800" dirty="0" smtClean="0"/>
              <a:t>timing</a:t>
            </a:r>
            <a:endParaRPr lang="en-US" sz="180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3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43506" r="56803" b="16280"/>
          <a:stretch/>
        </p:blipFill>
        <p:spPr>
          <a:xfrm>
            <a:off x="5438911" y="3704153"/>
            <a:ext cx="3330513" cy="2540175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32290" r="20670" b="38776"/>
          <a:stretch/>
        </p:blipFill>
        <p:spPr>
          <a:xfrm>
            <a:off x="1442753" y="1844824"/>
            <a:ext cx="6858000" cy="155985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Al-based FANGS Stave Dimensions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/>
              <a:pPr/>
              <a:t>21</a:t>
            </a:fld>
            <a:endParaRPr lang="de-DE"/>
          </a:p>
        </p:txBody>
      </p:sp>
      <p:cxnSp>
        <p:nvCxnSpPr>
          <p:cNvPr id="7" name="6 Conector recto"/>
          <p:cNvCxnSpPr/>
          <p:nvPr/>
        </p:nvCxnSpPr>
        <p:spPr>
          <a:xfrm>
            <a:off x="1561011" y="3364605"/>
            <a:ext cx="9360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352600" y="2891573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61697" y="2891573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CB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50366" y="2827178"/>
            <a:ext cx="0" cy="46800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687381" y="2472404"/>
            <a:ext cx="0" cy="79200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3201428" y="2976343"/>
            <a:ext cx="0" cy="82804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8313424" y="1973380"/>
            <a:ext cx="0" cy="129604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1573890" y="1844824"/>
            <a:ext cx="65880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440970" y="4725144"/>
            <a:ext cx="0" cy="129604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-660000">
            <a:off x="5677251" y="4375090"/>
            <a:ext cx="132272" cy="216024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223078" y="1506270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17 cm</a:t>
            </a:r>
            <a:endParaRPr lang="en-US" sz="16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959277" y="2459525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</a:t>
            </a:r>
            <a:r>
              <a:rPr lang="en-US" sz="1600" b="1" dirty="0" smtClean="0"/>
              <a:t>.8 </a:t>
            </a:r>
            <a:r>
              <a:rPr lang="en-US" sz="1600" b="1" dirty="0" smtClean="0"/>
              <a:t>cm</a:t>
            </a:r>
            <a:endParaRPr lang="en-US" sz="16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356444" y="5229200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</a:t>
            </a:r>
            <a:r>
              <a:rPr lang="en-US" sz="1600" b="1" dirty="0" smtClean="0"/>
              <a:t>.8 </a:t>
            </a:r>
            <a:r>
              <a:rPr lang="en-US" sz="1600" b="1" dirty="0" smtClean="0"/>
              <a:t>cm</a:t>
            </a:r>
            <a:endParaRPr lang="en-US" sz="16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475287" y="4360832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0.3 cm</a:t>
            </a:r>
            <a:endParaRPr lang="en-US" sz="16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497201" y="3377484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</a:t>
            </a:r>
            <a:r>
              <a:rPr lang="en-US" sz="1600" b="1" dirty="0" smtClean="0"/>
              <a:t> cm</a:t>
            </a:r>
            <a:endParaRPr lang="en-US" sz="16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686882" y="2331230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</a:t>
            </a:r>
            <a:r>
              <a:rPr lang="en-US" sz="1600" b="1" dirty="0" smtClean="0"/>
              <a:t> cm</a:t>
            </a:r>
            <a:endParaRPr lang="en-US" sz="16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55902" y="2891901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1.1 cm</a:t>
            </a:r>
            <a:endParaRPr lang="en-US" sz="16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352600" y="3369871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2.5 cm</a:t>
            </a:r>
            <a:endParaRPr lang="en-US" sz="16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978259" y="2025135"/>
            <a:ext cx="14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</a:t>
            </a:r>
            <a:r>
              <a:rPr lang="en-US" sz="1600" b="1" dirty="0" smtClean="0"/>
              <a:t> mm spacer</a:t>
            </a:r>
            <a:endParaRPr lang="en-US" sz="1600" b="1" dirty="0"/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3605340" y="2194412"/>
            <a:ext cx="432048" cy="514508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-660000">
            <a:off x="5953461" y="4642501"/>
            <a:ext cx="132272" cy="216024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347293" y="5385990"/>
            <a:ext cx="685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Kapton</a:t>
            </a:r>
            <a:r>
              <a:rPr lang="en-US" sz="1800" dirty="0"/>
              <a:t>/</a:t>
            </a:r>
            <a:r>
              <a:rPr lang="en-US" sz="1800" dirty="0" smtClean="0"/>
              <a:t>PCB missing in this 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13 mm wide and 500 µm thick (+ wire bonding)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Where to place the connectors (power and data)?</a:t>
            </a:r>
            <a:endParaRPr lang="en-US" sz="1800" dirty="0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TDC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BD17-9401-40E1-934F-B223DFD980A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899" y="4028278"/>
            <a:ext cx="8424936" cy="265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Two stage amplifier → Discriminator with adjustable threshold.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Time over threshold </a:t>
            </a:r>
            <a:r>
              <a:rPr lang="en-US" sz="1900" b="1" dirty="0" smtClean="0"/>
              <a:t>(TOT) </a:t>
            </a:r>
            <a:r>
              <a:rPr lang="en-US" sz="1900" dirty="0" smtClean="0"/>
              <a:t>with externally supplied 40 MHz clock.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Time to digital converter </a:t>
            </a:r>
            <a:r>
              <a:rPr lang="en-US" sz="1900" b="1" dirty="0" smtClean="0"/>
              <a:t>(TDC) </a:t>
            </a:r>
            <a:r>
              <a:rPr lang="en-US" sz="1900" dirty="0" smtClean="0"/>
              <a:t>uses 640 MHz </a:t>
            </a:r>
            <a:r>
              <a:rPr lang="en-US" sz="1900" b="1" dirty="0" smtClean="0"/>
              <a:t> </a:t>
            </a:r>
            <a:r>
              <a:rPr lang="en-US" sz="1900" dirty="0" smtClean="0"/>
              <a:t>FPGA clock.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Output of each pixel is </a:t>
            </a:r>
            <a:r>
              <a:rPr lang="en-US" sz="1900" dirty="0" err="1" smtClean="0"/>
              <a:t>ORed</a:t>
            </a:r>
            <a:r>
              <a:rPr lang="en-US" sz="19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Internal  charge injection circuit for threshold tuning and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2000" dirty="0" smtClean="0"/>
              <a:t>→ Both, high speed and adequate energy resolution achieved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3076" name="Picture 4" descr="http://inspirehep.net/record/1310767/files/plots_Analog_par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6" y="1222544"/>
            <a:ext cx="4784259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6548191" y="1052736"/>
            <a:ext cx="0" cy="17216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18292" y="2784468"/>
            <a:ext cx="26532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22625" y="2790105"/>
            <a:ext cx="650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49988" y="1817670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V</a:t>
            </a:r>
            <a:r>
              <a:rPr lang="en-US" sz="1000" b="1" dirty="0" smtClean="0"/>
              <a:t>th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05128" y="1207853"/>
            <a:ext cx="62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V(Q)</a:t>
            </a:r>
            <a:endParaRPr lang="en-US" sz="14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564330" y="2047860"/>
            <a:ext cx="256032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66560" y="2774368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24710" y="2774372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05456" y="2967335"/>
            <a:ext cx="129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 Clock signal</a:t>
            </a: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505456" y="3567114"/>
            <a:ext cx="140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TDC Clock signal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6702444" y="3429000"/>
            <a:ext cx="23019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6219045" y="1840689"/>
            <a:ext cx="1427178" cy="4603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162824" y="1357290"/>
            <a:ext cx="1841520" cy="1427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5644364" y="2875750"/>
            <a:ext cx="2578128" cy="1588"/>
          </a:xfrm>
          <a:prstGeom prst="line">
            <a:avLst/>
          </a:prstGeom>
          <a:ln w="254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6771897" y="2853129"/>
            <a:ext cx="2532090" cy="792"/>
          </a:xfrm>
          <a:prstGeom prst="line">
            <a:avLst/>
          </a:prstGeom>
          <a:ln w="254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807356" y="2232012"/>
            <a:ext cx="22440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0558" y="2139936"/>
            <a:ext cx="3238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7208862" y="2093898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TOT</a:t>
            </a:r>
            <a:endParaRPr lang="en-US" sz="1100" b="1" dirty="0"/>
          </a:p>
        </p:txBody>
      </p:sp>
      <p:sp>
        <p:nvSpPr>
          <p:cNvPr id="119" name="Rectangle 118"/>
          <p:cNvSpPr/>
          <p:nvPr/>
        </p:nvSpPr>
        <p:spPr>
          <a:xfrm>
            <a:off x="7024710" y="2968620"/>
            <a:ext cx="1104912" cy="276228"/>
          </a:xfrm>
          <a:prstGeom prst="rect">
            <a:avLst/>
          </a:prstGeom>
          <a:solidFill>
            <a:schemeClr val="accent6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932635" y="3567114"/>
            <a:ext cx="1104912" cy="262873"/>
          </a:xfrm>
          <a:prstGeom prst="rect">
            <a:avLst/>
          </a:prstGeom>
          <a:solidFill>
            <a:srgbClr val="00206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6702444" y="144936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r>
              <a:rPr lang="en-US" sz="900" b="1" dirty="0" smtClean="0"/>
              <a:t>1</a:t>
            </a:r>
            <a:endParaRPr lang="en-US" sz="900" b="1" dirty="0"/>
          </a:p>
        </p:txBody>
      </p:sp>
      <p:sp>
        <p:nvSpPr>
          <p:cNvPr id="95" name="Rectangle 94"/>
          <p:cNvSpPr/>
          <p:nvPr/>
        </p:nvSpPr>
        <p:spPr>
          <a:xfrm>
            <a:off x="7761318" y="1265214"/>
            <a:ext cx="3222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00" b="1" dirty="0" smtClean="0"/>
          </a:p>
          <a:p>
            <a:r>
              <a:rPr lang="en-US" sz="1400" b="1" dirty="0" smtClean="0"/>
              <a:t>t</a:t>
            </a:r>
            <a:r>
              <a:rPr lang="en-US" sz="900" b="1" dirty="0" smtClean="0"/>
              <a:t>2</a:t>
            </a:r>
            <a:endParaRPr lang="en-US" sz="900" b="1" dirty="0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7302494" y="2784467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577166" y="2774372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854950" y="2784467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129622" y="2774372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407406" y="2784467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682078" y="2774372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683634" y="2784467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958306" y="2774372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65004" y="3418901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039676" y="3408806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300938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575610" y="341890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853394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8128066" y="341890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8405850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8682078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8956750" y="341890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812598" y="3428996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087270" y="3418901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348532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623204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900988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8175660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8453444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729672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858636" y="3428996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133308" y="3418901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7394570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7669242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7947026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8221698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8499482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8775710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6904674" y="3428996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179346" y="3418901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440608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7715280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7993064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8267736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8545520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8821748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950712" y="3428996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225384" y="3418901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7486646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7761318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8039102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313774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591558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8867786" y="343909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995194" y="3418901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>
            <a:off x="6956447" y="3728247"/>
            <a:ext cx="597700" cy="79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531128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7805800" y="341890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8083584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8358256" y="3418905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8636040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8912268" y="3429000"/>
            <a:ext cx="0" cy="6546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610368" y="3981456"/>
            <a:ext cx="2440014" cy="184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860E3-E20E-0448-82B1-1212345CFF51}" type="slidenum">
              <a:rPr lang="de-DE" smtClean="0">
                <a:solidFill>
                  <a:srgbClr val="000000"/>
                </a:solidFill>
              </a:rPr>
              <a:pPr/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88949" y="152400"/>
            <a:ext cx="8674101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kern="0" smtClean="0"/>
              <a:t>Experimental Setup</a:t>
            </a:r>
            <a:endParaRPr lang="en-US" kern="0" dirty="0"/>
          </a:p>
        </p:txBody>
      </p:sp>
      <p:pic>
        <p:nvPicPr>
          <p:cNvPr id="6" name="Picture 2" descr="C:\Users\student\Desktop\20150504_14223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8"/>
          <a:stretch/>
        </p:blipFill>
        <p:spPr bwMode="auto">
          <a:xfrm>
            <a:off x="872135" y="895841"/>
            <a:ext cx="8172442" cy="37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48911" y="4537882"/>
            <a:ext cx="5161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48911" y="1337482"/>
            <a:ext cx="18516" cy="32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67432" y="1337482"/>
            <a:ext cx="16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5413" y="1333680"/>
            <a:ext cx="0" cy="21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526031" y="4273318"/>
            <a:ext cx="0" cy="264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41531" y="1105671"/>
            <a:ext cx="675830" cy="1944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Hit-or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256677" y="4221250"/>
            <a:ext cx="569094" cy="3048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HV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835305" y="2467603"/>
            <a:ext cx="625145" cy="39898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FPGA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8007002" y="3048162"/>
            <a:ext cx="693919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FE-I4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342029" y="3743480"/>
            <a:ext cx="787998" cy="6301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Open drain Buffer</a:t>
            </a:r>
            <a:endParaRPr lang="en-US" sz="1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40909" y="3324379"/>
            <a:ext cx="46521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80100" y="2840827"/>
            <a:ext cx="703295" cy="37468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Data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6014915" y="2349042"/>
            <a:ext cx="1115112" cy="62460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Production module Adapter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2017608" y="3589656"/>
            <a:ext cx="1123683" cy="61102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Multi IO Board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4117808" y="3507046"/>
            <a:ext cx="990600" cy="57018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Adapter</a:t>
            </a:r>
            <a:r>
              <a:rPr lang="en-US" sz="2000" b="1" dirty="0" smtClean="0"/>
              <a:t> </a:t>
            </a:r>
            <a:r>
              <a:rPr lang="en-US" sz="1400" b="1" dirty="0" smtClean="0"/>
              <a:t>card</a:t>
            </a:r>
            <a:endParaRPr lang="en-US" sz="1400" b="1" dirty="0"/>
          </a:p>
        </p:txBody>
      </p:sp>
      <p:sp>
        <p:nvSpPr>
          <p:cNvPr id="22" name="TextBox 80"/>
          <p:cNvSpPr txBox="1"/>
          <p:nvPr/>
        </p:nvSpPr>
        <p:spPr>
          <a:xfrm>
            <a:off x="979681" y="4941168"/>
            <a:ext cx="792236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USBpix</a:t>
            </a:r>
            <a:r>
              <a:rPr lang="en-US" sz="1800" dirty="0" smtClean="0"/>
              <a:t> used for readout and </a:t>
            </a:r>
            <a:r>
              <a:rPr lang="en-US" sz="1800" dirty="0" err="1" smtClean="0"/>
              <a:t>pyBAR</a:t>
            </a:r>
            <a:r>
              <a:rPr lang="en-US" sz="1800" dirty="0" smtClean="0"/>
              <a:t> for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Open drain buffer </a:t>
            </a:r>
            <a:r>
              <a:rPr lang="en-US" sz="1800" dirty="0" smtClean="0"/>
              <a:t>amplifies </a:t>
            </a:r>
            <a:r>
              <a:rPr lang="en-US" sz="1800" dirty="0" err="1" smtClean="0"/>
              <a:t>HitOr</a:t>
            </a:r>
            <a:r>
              <a:rPr lang="en-US" sz="1800" dirty="0" smtClean="0"/>
              <a:t> signal on long cables (</a:t>
            </a:r>
            <a:r>
              <a:rPr lang="el-GR" sz="1800" dirty="0" smtClean="0"/>
              <a:t>Ο</a:t>
            </a:r>
            <a:r>
              <a:rPr lang="es-ES" sz="1800" dirty="0" smtClean="0"/>
              <a:t>(</a:t>
            </a:r>
            <a:r>
              <a:rPr lang="en-US" sz="1800" dirty="0" smtClean="0"/>
              <a:t>30 m)).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New USBPix3 readout system being tested at the moment (8 FE at a time).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Software allows to monitor multiple FE in parallel.</a:t>
            </a:r>
            <a:endParaRPr lang="en-US" sz="1800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7850" y="4953009"/>
            <a:ext cx="685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Threshold tuning noise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Vth</a:t>
            </a:r>
            <a:r>
              <a:rPr lang="en-US" sz="1800" b="1" dirty="0" smtClean="0"/>
              <a:t>  </a:t>
            </a:r>
            <a:r>
              <a:rPr lang="en-US" sz="1800" dirty="0" smtClean="0"/>
              <a:t>and TDC as a function of charge different for each pixel.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Per pixel calibration needed.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Internal charge injection in units of </a:t>
            </a:r>
            <a:r>
              <a:rPr lang="en-US" sz="1800" dirty="0" err="1" smtClean="0"/>
              <a:t>PlsrDAC</a:t>
            </a:r>
            <a:r>
              <a:rPr lang="en-US" sz="1800" dirty="0"/>
              <a:t> </a:t>
            </a:r>
            <a:r>
              <a:rPr lang="en-US" sz="1800" dirty="0" smtClean="0"/>
              <a:t>~ 55 electrons</a:t>
            </a:r>
            <a:endParaRPr lang="en-US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Pixel-per-pixel </a:t>
            </a:r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473950" y="6516688"/>
            <a:ext cx="2063750" cy="252412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fld id="{DF6860E3-E20E-0448-82B1-1212345CFF51}" type="slidenum">
              <a:rPr lang="de-DE" smtClean="0">
                <a:solidFill>
                  <a:srgbClr val="000000"/>
                </a:solidFill>
              </a:rPr>
              <a:pPr/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883265"/>
            <a:ext cx="525386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tudent\iron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4688" r="2638" b="1562"/>
          <a:stretch/>
        </p:blipFill>
        <p:spPr bwMode="auto">
          <a:xfrm>
            <a:off x="609600" y="990600"/>
            <a:ext cx="353568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and Dynamic 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</a:rPr>
              <a:t>mari@physik.uni-bonn.de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3BD17-9401-40E1-934F-B223DFD980A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992" y="4507676"/>
            <a:ext cx="66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6361" y="5236684"/>
            <a:ext cx="569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Wide dynamic range covered (wider also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Lowest measured </a:t>
            </a:r>
            <a:r>
              <a:rPr lang="en-US" sz="1800" dirty="0" err="1"/>
              <a:t>plsrDAC</a:t>
            </a:r>
            <a:r>
              <a:rPr lang="en-US" sz="1800" dirty="0"/>
              <a:t> value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800" dirty="0"/>
              <a:t> </a:t>
            </a:r>
            <a:r>
              <a:rPr lang="en-US" sz="1800" dirty="0" smtClean="0"/>
              <a:t>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Threshold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800" dirty="0" smtClean="0"/>
              <a:t>1000 electrons feasible</a:t>
            </a:r>
            <a:endParaRPr lang="en-US" sz="1800" dirty="0"/>
          </a:p>
        </p:txBody>
      </p:sp>
      <p:pic>
        <p:nvPicPr>
          <p:cNvPr id="1026" name="Picture 2" descr="C:\Users\student\calibrated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2204" r="5124" b="3026"/>
          <a:stretch/>
        </p:blipFill>
        <p:spPr bwMode="auto">
          <a:xfrm>
            <a:off x="4280367" y="891819"/>
            <a:ext cx="551192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student\americium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3400" y="3733800"/>
            <a:ext cx="365058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3BD17-9401-40E1-934F-B223DFD980A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8" name="Picture 8" descr="C:\Users\student\Terbium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6796"/>
          <a:stretch/>
        </p:blipFill>
        <p:spPr bwMode="auto">
          <a:xfrm>
            <a:off x="152400" y="1371600"/>
            <a:ext cx="4887762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57800" y="5334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Adequate energy resolution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Better than 15 % above 10 </a:t>
            </a:r>
            <a:r>
              <a:rPr lang="en-US" sz="1800" dirty="0" err="1" smtClean="0"/>
              <a:t>keV</a:t>
            </a:r>
            <a:endParaRPr lang="en-US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467600" y="31242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3D sensor</a:t>
            </a:r>
            <a:endParaRPr lang="en-US" sz="1400" dirty="0"/>
          </a:p>
        </p:txBody>
      </p:sp>
      <p:pic>
        <p:nvPicPr>
          <p:cNvPr id="2053" name="Picture 5" descr="C:\Users\student\resolution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r="6631" b="2082"/>
          <a:stretch/>
        </p:blipFill>
        <p:spPr bwMode="auto">
          <a:xfrm>
            <a:off x="5031161" y="1080808"/>
            <a:ext cx="4875553" cy="430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5334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 Terbium  K</a:t>
            </a:r>
            <a:r>
              <a:rPr lang="el-GR" sz="1400" dirty="0" smtClean="0"/>
              <a:t>α</a:t>
            </a:r>
            <a:r>
              <a:rPr lang="en-US" sz="1800" dirty="0" smtClean="0"/>
              <a:t>=44.23keV, K</a:t>
            </a:r>
            <a:r>
              <a:rPr lang="el-GR" sz="1400" dirty="0" smtClean="0"/>
              <a:t>β</a:t>
            </a:r>
            <a:r>
              <a:rPr lang="en-US" sz="1800" dirty="0" smtClean="0"/>
              <a:t> =50.65 </a:t>
            </a:r>
            <a:r>
              <a:rPr lang="en-US" sz="1800" dirty="0" err="1" smtClean="0"/>
              <a:t>keV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ΔE = 6.42 </a:t>
            </a:r>
            <a:r>
              <a:rPr lang="en-US" sz="1800" dirty="0" err="1" smtClean="0"/>
              <a:t>keV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50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Design Concept for Beast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BD17-9401-40E1-934F-B223DFD980A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579" y="3705902"/>
            <a:ext cx="5193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Stave structure similar to ATLAS IBL.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90 µm thick flex attached on top of sensor for read out.</a:t>
            </a:r>
          </a:p>
          <a:p>
            <a:r>
              <a:rPr lang="en-US" sz="2000" dirty="0" smtClean="0"/>
              <a:t>	↘ </a:t>
            </a:r>
            <a:r>
              <a:rPr lang="en-US" sz="2000" dirty="0"/>
              <a:t>BUT: High absorption probability in the low </a:t>
            </a:r>
            <a:r>
              <a:rPr lang="en-US" sz="2000" dirty="0" err="1"/>
              <a:t>keV</a:t>
            </a:r>
            <a:r>
              <a:rPr lang="en-US" sz="2000" dirty="0"/>
              <a:t> </a:t>
            </a:r>
            <a:r>
              <a:rPr lang="en-US" sz="2000" dirty="0" smtClean="0"/>
              <a:t>range → Forced a design change</a:t>
            </a: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5" y="1524004"/>
            <a:ext cx="4529931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dpnc.unige.ch/atlas/upgrade/IBL/StaveLoading/Stave0B/Metrology/IMG_367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38" t="-21551" r="-21252" b="-19264"/>
          <a:stretch/>
        </p:blipFill>
        <p:spPr bwMode="auto">
          <a:xfrm>
            <a:off x="5169024" y="523970"/>
            <a:ext cx="4664968" cy="3498726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h-news.web.cern.ch/sites/ph-news.web.cern.ch/files/ATLAS_IBL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9" y="3853409"/>
            <a:ext cx="3912915" cy="25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 Radiography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28603"/>
            <a:ext cx="9462294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student\Desktop\fle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6775" y="-152400"/>
            <a:ext cx="7602855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688" y="6516688"/>
            <a:ext cx="7327900" cy="25241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mari@physik.uni-bonn.de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473950" y="6516688"/>
            <a:ext cx="2063750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pPr algn="r"/>
            <a:fld id="{3CC3BD17-9401-40E1-934F-B223DFD980AF}" type="slidenum">
              <a:rPr lang="en-US" smtClean="0">
                <a:solidFill>
                  <a:srgbClr val="000000"/>
                </a:solidFill>
              </a:rPr>
              <a:pPr algn="r"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ab">
  <a:themeElements>
    <a:clrScheme name="DEPFET Meeting Aachen 1302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PFET Meeting Aachen 13020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9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PFET Meeting Aachen 1302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FET Meeting Aachen 1302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FET Meeting Aachen 1302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20E"/>
      </a:accent1>
      <a:accent2>
        <a:srgbClr val="004291"/>
      </a:accent2>
      <a:accent3>
        <a:srgbClr val="8B8A7D"/>
      </a:accent3>
      <a:accent4>
        <a:srgbClr val="F98A00"/>
      </a:accent4>
      <a:accent5>
        <a:srgbClr val="5E402E"/>
      </a:accent5>
      <a:accent6>
        <a:srgbClr val="436640"/>
      </a:accent6>
      <a:hlink>
        <a:srgbClr val="004291"/>
      </a:hlink>
      <a:folHlink>
        <a:srgbClr val="4366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SiLab</Template>
  <TotalTime>62113</TotalTime>
  <Words>1003</Words>
  <Application>Microsoft Office PowerPoint</Application>
  <PresentationFormat>A4 (210 x 297 mm)</PresentationFormat>
  <Paragraphs>258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SiLab</vt:lpstr>
      <vt:lpstr>Office Theme</vt:lpstr>
      <vt:lpstr>Presentación de PowerPoint</vt:lpstr>
      <vt:lpstr>FANGS: FE-I4 ATLAS Near Gamma Sensors</vt:lpstr>
      <vt:lpstr>TDC Method</vt:lpstr>
      <vt:lpstr>Presentación de PowerPoint</vt:lpstr>
      <vt:lpstr>Pixel-per-pixel Calibration</vt:lpstr>
      <vt:lpstr>Calibration and Dynamic Range</vt:lpstr>
      <vt:lpstr>Energy Resolution</vt:lpstr>
      <vt:lpstr>Initial Design Concept for Beast II</vt:lpstr>
      <vt:lpstr>Flex Radiography</vt:lpstr>
      <vt:lpstr>FANGS Stave: Design Evolution</vt:lpstr>
      <vt:lpstr>Mechanical Arrangement</vt:lpstr>
      <vt:lpstr>FANGS and CLAWS Integration</vt:lpstr>
      <vt:lpstr>Flex Concept</vt:lpstr>
      <vt:lpstr>Aluminum Stave Material Budget</vt:lpstr>
      <vt:lpstr>FEA of a FANGS (Al-based) Stave</vt:lpstr>
      <vt:lpstr>Conclusion</vt:lpstr>
      <vt:lpstr>Presentación de PowerPoint</vt:lpstr>
      <vt:lpstr>VXD Material Budget</vt:lpstr>
      <vt:lpstr>Fully Equipped FANGS and CLAWS</vt:lpstr>
      <vt:lpstr>Phase 2 PXD</vt:lpstr>
      <vt:lpstr>Al-based FANGS Stave Dimensions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cmarinas</dc:creator>
  <cp:lastModifiedBy>cmarinas</cp:lastModifiedBy>
  <cp:revision>548</cp:revision>
  <cp:lastPrinted>2015-01-26T18:38:33Z</cp:lastPrinted>
  <dcterms:created xsi:type="dcterms:W3CDTF">2014-04-02T09:54:23Z</dcterms:created>
  <dcterms:modified xsi:type="dcterms:W3CDTF">2015-05-12T06:55:41Z</dcterms:modified>
</cp:coreProperties>
</file>