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</p:sldMasterIdLst>
  <p:notesMasterIdLst>
    <p:notesMasterId r:id="rId28"/>
  </p:notesMasterIdLst>
  <p:sldIdLst>
    <p:sldId id="583" r:id="rId2"/>
    <p:sldId id="613" r:id="rId3"/>
    <p:sldId id="584" r:id="rId4"/>
    <p:sldId id="585" r:id="rId5"/>
    <p:sldId id="586" r:id="rId6"/>
    <p:sldId id="587" r:id="rId7"/>
    <p:sldId id="588" r:id="rId8"/>
    <p:sldId id="589" r:id="rId9"/>
    <p:sldId id="590" r:id="rId10"/>
    <p:sldId id="591" r:id="rId11"/>
    <p:sldId id="592" r:id="rId12"/>
    <p:sldId id="594" r:id="rId13"/>
    <p:sldId id="597" r:id="rId14"/>
    <p:sldId id="598" r:id="rId15"/>
    <p:sldId id="599" r:id="rId16"/>
    <p:sldId id="600" r:id="rId17"/>
    <p:sldId id="602" r:id="rId18"/>
    <p:sldId id="603" r:id="rId19"/>
    <p:sldId id="604" r:id="rId20"/>
    <p:sldId id="605" r:id="rId21"/>
    <p:sldId id="607" r:id="rId22"/>
    <p:sldId id="608" r:id="rId23"/>
    <p:sldId id="609" r:id="rId24"/>
    <p:sldId id="610" r:id="rId25"/>
    <p:sldId id="611" r:id="rId26"/>
    <p:sldId id="612" r:id="rId27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00"/>
    <a:srgbClr val="FF0000"/>
    <a:srgbClr val="FFFF00"/>
    <a:srgbClr val="FF6600"/>
    <a:srgbClr val="3399FF"/>
    <a:srgbClr val="FF5050"/>
    <a:srgbClr val="FFFF71"/>
    <a:srgbClr val="3333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67" autoAdjust="0"/>
    <p:restoredTop sz="99492" autoAdjust="0"/>
  </p:normalViewPr>
  <p:slideViewPr>
    <p:cSldViewPr>
      <p:cViewPr varScale="1">
        <p:scale>
          <a:sx n="74" d="100"/>
          <a:sy n="74" d="100"/>
        </p:scale>
        <p:origin x="-13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70" y="-10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C64FE3-6EEA-43CE-BADA-756C43F34E7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42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01013" y="0"/>
            <a:ext cx="1042987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86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F29F-412A-4CCD-969A-6823A2E3362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‹Nr.›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0"/>
            <a:ext cx="712879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				</a:t>
            </a:r>
          </a:p>
        </p:txBody>
      </p:sp>
      <p:sp>
        <p:nvSpPr>
          <p:cNvPr id="1362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597650"/>
            <a:ext cx="5397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5FD4E496-7071-41B1-8C53-D6F54F32977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pic>
        <p:nvPicPr>
          <p:cNvPr id="1029" name="Picture 6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01013" y="0"/>
            <a:ext cx="10429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0" y="908050"/>
            <a:ext cx="9144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0" y="6623774"/>
            <a:ext cx="32031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accent2"/>
                </a:solidFill>
              </a:rPr>
              <a:t>DEPFET</a:t>
            </a:r>
            <a:r>
              <a:rPr lang="en-US" sz="1100" b="1" baseline="0" dirty="0" smtClean="0">
                <a:solidFill>
                  <a:schemeClr val="accent2"/>
                </a:solidFill>
              </a:rPr>
              <a:t> Workshop, </a:t>
            </a:r>
            <a:r>
              <a:rPr lang="en-US" sz="1100" b="1" baseline="0" dirty="0" err="1" smtClean="0">
                <a:solidFill>
                  <a:schemeClr val="accent2"/>
                </a:solidFill>
              </a:rPr>
              <a:t>Kloster</a:t>
            </a:r>
            <a:r>
              <a:rPr lang="en-US" sz="1100" b="1" baseline="0" dirty="0" smtClean="0">
                <a:solidFill>
                  <a:schemeClr val="accent2"/>
                </a:solidFill>
              </a:rPr>
              <a:t> </a:t>
            </a:r>
            <a:r>
              <a:rPr lang="en-US" sz="1100" b="1" baseline="0" dirty="0" err="1" smtClean="0">
                <a:solidFill>
                  <a:schemeClr val="accent2"/>
                </a:solidFill>
              </a:rPr>
              <a:t>Seeon</a:t>
            </a:r>
            <a:r>
              <a:rPr lang="en-US" sz="1100" b="1" baseline="0" dirty="0" smtClean="0">
                <a:solidFill>
                  <a:schemeClr val="accent2"/>
                </a:solidFill>
              </a:rPr>
              <a:t>, May 2015</a:t>
            </a:r>
            <a:endParaRPr lang="en-US" sz="1100" b="1" dirty="0">
              <a:solidFill>
                <a:schemeClr val="accent2"/>
              </a:solidFill>
            </a:endParaRPr>
          </a:p>
        </p:txBody>
      </p:sp>
      <p:pic>
        <p:nvPicPr>
          <p:cNvPr id="9" name="Picture 9" descr="MPP_os_logo_cmyk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97929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7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42852"/>
            <a:ext cx="8839200" cy="639763"/>
          </a:xfrm>
        </p:spPr>
        <p:txBody>
          <a:bodyPr/>
          <a:lstStyle/>
          <a:p>
            <a:pPr eaLnBrk="1" hangingPunct="1"/>
            <a:r>
              <a:rPr lang="en-US" altLang="ja-JP" sz="4000" dirty="0" smtClean="0"/>
              <a:t>Module/Ladder Assembly</a:t>
            </a:r>
            <a:endParaRPr lang="en-US" altLang="ja-JP" sz="4000" dirty="0"/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5724525" y="1762125"/>
            <a:ext cx="34194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endParaRPr kumimoji="1" lang="ja-JP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294967295"/>
          </p:nvPr>
        </p:nvSpPr>
        <p:spPr>
          <a:xfrm>
            <a:off x="8676456" y="6525344"/>
            <a:ext cx="396106" cy="3326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00AE0D-ACA8-8A46-9BDC-9A47C6CCCDB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899592" y="1700808"/>
            <a:ext cx="437331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GB" dirty="0" smtClean="0"/>
              <a:t>Receive module from flip chip, inspection  </a:t>
            </a:r>
          </a:p>
          <a:p>
            <a:pPr marL="342900" indent="-342900">
              <a:buAutoNum type="arabicParenR"/>
            </a:pPr>
            <a:r>
              <a:rPr lang="en-GB" dirty="0" smtClean="0"/>
              <a:t>SMD assembly in base jig</a:t>
            </a:r>
          </a:p>
          <a:p>
            <a:pPr marL="342900" indent="-342900">
              <a:buAutoNum type="arabicParenR"/>
            </a:pPr>
            <a:r>
              <a:rPr lang="en-GB" dirty="0" smtClean="0"/>
              <a:t>Tests (needle card)</a:t>
            </a:r>
          </a:p>
          <a:p>
            <a:pPr marL="342900" indent="-342900">
              <a:buAutoNum type="arabicParenR"/>
            </a:pPr>
            <a:r>
              <a:rPr lang="en-GB" dirty="0" err="1" smtClean="0"/>
              <a:t>Kapton</a:t>
            </a:r>
            <a:r>
              <a:rPr lang="en-GB" dirty="0" smtClean="0"/>
              <a:t> assembly (soldering, wire </a:t>
            </a:r>
            <a:r>
              <a:rPr lang="en-GB" dirty="0" smtClean="0"/>
              <a:t>bonding</a:t>
            </a:r>
            <a:r>
              <a:rPr lang="en-GB" dirty="0" smtClean="0"/>
              <a:t>)</a:t>
            </a:r>
          </a:p>
          <a:p>
            <a:pPr marL="342900" indent="-342900">
              <a:buAutoNum type="arabicParenR"/>
            </a:pPr>
            <a:r>
              <a:rPr lang="en-GB" dirty="0" smtClean="0"/>
              <a:t>Full test &amp; characterisation</a:t>
            </a:r>
          </a:p>
          <a:p>
            <a:pPr marL="342900" indent="-342900">
              <a:buAutoNum type="arabicParenR"/>
            </a:pPr>
            <a:r>
              <a:rPr lang="en-GB" dirty="0" smtClean="0"/>
              <a:t>Glue two modules to a ladder</a:t>
            </a:r>
          </a:p>
          <a:p>
            <a:pPr marL="342900" indent="-342900">
              <a:buAutoNum type="arabicParenR"/>
            </a:pPr>
            <a:r>
              <a:rPr lang="en-GB" dirty="0" smtClean="0"/>
              <a:t>Test</a:t>
            </a:r>
          </a:p>
          <a:p>
            <a:pPr marL="342900" indent="-342900">
              <a:buAutoNum type="arabicParenR"/>
            </a:pPr>
            <a:endParaRPr lang="en-GB" dirty="0"/>
          </a:p>
          <a:p>
            <a:r>
              <a:rPr lang="en-GB" dirty="0" smtClean="0"/>
              <a:t>Need jigs and tooling for each step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Module fixation for handling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Storage and transport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Tests (cooling)</a:t>
            </a:r>
          </a:p>
          <a:p>
            <a:pPr marL="285750" indent="-285750">
              <a:buFontTx/>
              <a:buChar char="-"/>
            </a:pPr>
            <a:r>
              <a:rPr lang="en-GB" dirty="0"/>
              <a:t>T</a:t>
            </a:r>
            <a:r>
              <a:rPr lang="en-GB" dirty="0" smtClean="0"/>
              <a:t>ooling</a:t>
            </a:r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4" name="Textfeld 3"/>
          <p:cNvSpPr txBox="1"/>
          <p:nvPr/>
        </p:nvSpPr>
        <p:spPr>
          <a:xfrm>
            <a:off x="467544" y="1268760"/>
            <a:ext cx="4410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With protective cover for transport and storage</a:t>
            </a:r>
          </a:p>
        </p:txBody>
      </p:sp>
      <p:pic>
        <p:nvPicPr>
          <p:cNvPr id="4098" name="Picture 2" descr="D:\Belle II\Assembly Jigs\106-071800-303-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1605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220072" y="5227181"/>
            <a:ext cx="3754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All components show so far are in work</a:t>
            </a:r>
          </a:p>
          <a:p>
            <a:r>
              <a:rPr lang="en-GB" dirty="0" smtClean="0"/>
              <a:t>(7 base jigs are ready)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77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Belle II\Assembly Jigs\106-071800-307-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2441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Prepare for ladder gluing</a:t>
            </a:r>
          </a:p>
          <a:p>
            <a:r>
              <a:rPr lang="en-GB" dirty="0" smtClean="0"/>
              <a:t>open</a:t>
            </a:r>
          </a:p>
        </p:txBody>
      </p:sp>
      <p:pic>
        <p:nvPicPr>
          <p:cNvPr id="7" name="Picture 2" descr="D:\Belle II\Assembly Jigs\106-071800-307-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t="34305" b="24968"/>
          <a:stretch/>
        </p:blipFill>
        <p:spPr bwMode="auto">
          <a:xfrm>
            <a:off x="3333750" y="4509120"/>
            <a:ext cx="580824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716016" y="3454615"/>
            <a:ext cx="4478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Vacuum jig for turning and ladder gluing</a:t>
            </a:r>
          </a:p>
          <a:p>
            <a:r>
              <a:rPr lang="en-GB" dirty="0" smtClean="0"/>
              <a:t>Fits on top side (cut outs for switcher)</a:t>
            </a:r>
          </a:p>
          <a:p>
            <a:r>
              <a:rPr lang="en-GB" dirty="0" smtClean="0"/>
              <a:t>Mode from microporous plate (gentle vacuum on sensor top side)</a:t>
            </a:r>
          </a:p>
        </p:txBody>
      </p:sp>
    </p:spTree>
    <p:extLst>
      <p:ext uri="{BB962C8B-B14F-4D97-AF65-F5344CB8AC3E}">
        <p14:creationId xmlns:p14="http://schemas.microsoft.com/office/powerpoint/2010/main" val="145488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12</a:t>
            </a:fld>
            <a:endParaRPr lang="ja-JP" altLang="en-US"/>
          </a:p>
        </p:txBody>
      </p:sp>
      <p:pic>
        <p:nvPicPr>
          <p:cNvPr id="6146" name="Picture 2" descr="D:\Belle II\Assembly Jigs\106-071800-307-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67544" y="1412776"/>
            <a:ext cx="38218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Vacuum jig on sensor</a:t>
            </a:r>
          </a:p>
          <a:p>
            <a:r>
              <a:rPr lang="en-GB" dirty="0" smtClean="0"/>
              <a:t>Connect </a:t>
            </a:r>
            <a:r>
              <a:rPr lang="en-GB" dirty="0" err="1" smtClean="0"/>
              <a:t>kapton</a:t>
            </a:r>
            <a:r>
              <a:rPr lang="en-GB" dirty="0" smtClean="0"/>
              <a:t> extension to vacuum jig</a:t>
            </a:r>
          </a:p>
          <a:p>
            <a:r>
              <a:rPr lang="en-GB" dirty="0" smtClean="0"/>
              <a:t>Disconnect base jig</a:t>
            </a:r>
          </a:p>
        </p:txBody>
      </p:sp>
    </p:spTree>
    <p:extLst>
      <p:ext uri="{BB962C8B-B14F-4D97-AF65-F5344CB8AC3E}">
        <p14:creationId xmlns:p14="http://schemas.microsoft.com/office/powerpoint/2010/main" val="67747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4" name="Textfeld 3"/>
          <p:cNvSpPr txBox="1"/>
          <p:nvPr/>
        </p:nvSpPr>
        <p:spPr>
          <a:xfrm>
            <a:off x="467544" y="1124744"/>
            <a:ext cx="3242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Lift off from base jig and turn over</a:t>
            </a:r>
          </a:p>
        </p:txBody>
      </p:sp>
      <p:pic>
        <p:nvPicPr>
          <p:cNvPr id="7170" name="Picture 2" descr="D:\Belle II\Assembly Jigs\106-071800-307-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36125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47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14</a:t>
            </a:fld>
            <a:endParaRPr lang="ja-JP" altLang="en-US"/>
          </a:p>
        </p:txBody>
      </p:sp>
      <p:pic>
        <p:nvPicPr>
          <p:cNvPr id="16386" name="Picture 2" descr="D:\Belle II\Assembly Jigs\106-071800-307-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52" y="1268760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67544" y="1412776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Add cover</a:t>
            </a:r>
          </a:p>
        </p:txBody>
      </p:sp>
    </p:spTree>
    <p:extLst>
      <p:ext uri="{BB962C8B-B14F-4D97-AF65-F5344CB8AC3E}">
        <p14:creationId xmlns:p14="http://schemas.microsoft.com/office/powerpoint/2010/main" val="76096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15</a:t>
            </a:fld>
            <a:endParaRPr lang="ja-JP" altLang="en-US"/>
          </a:p>
        </p:txBody>
      </p:sp>
      <p:pic>
        <p:nvPicPr>
          <p:cNvPr id="8194" name="Picture 2" descr="D:\Belle II\Assembly Jigs\106-071800-309-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41407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67544" y="1506270"/>
            <a:ext cx="2579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Mask for applying the glue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878797" y="3075743"/>
            <a:ext cx="2157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In order to ensure a well defined glue thickness: use shims to adjust height</a:t>
            </a:r>
          </a:p>
          <a:p>
            <a:endParaRPr lang="en-GB" sz="1200" dirty="0"/>
          </a:p>
          <a:p>
            <a:r>
              <a:rPr lang="en-GB" sz="1200" dirty="0" smtClean="0"/>
              <a:t>Needs tests!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25937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16</a:t>
            </a:fld>
            <a:endParaRPr lang="ja-JP" altLang="en-US"/>
          </a:p>
        </p:txBody>
      </p:sp>
      <p:pic>
        <p:nvPicPr>
          <p:cNvPr id="9218" name="Picture 2" descr="D:\Belle II\Assembly Jigs\106-071800-310-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54" y="1582053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67544" y="1412776"/>
            <a:ext cx="165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Alignment stage</a:t>
            </a:r>
          </a:p>
        </p:txBody>
      </p:sp>
    </p:spTree>
    <p:extLst>
      <p:ext uri="{BB962C8B-B14F-4D97-AF65-F5344CB8AC3E}">
        <p14:creationId xmlns:p14="http://schemas.microsoft.com/office/powerpoint/2010/main" val="128745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17</a:t>
            </a:fld>
            <a:endParaRPr lang="ja-JP" altLang="en-US"/>
          </a:p>
        </p:txBody>
      </p:sp>
      <p:pic>
        <p:nvPicPr>
          <p:cNvPr id="10242" name="Picture 2" descr="D:\Belle II\Assembly Jigs\106-071800-310-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7170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67544" y="1412776"/>
            <a:ext cx="2215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Attach one module…..</a:t>
            </a:r>
          </a:p>
        </p:txBody>
      </p:sp>
    </p:spTree>
    <p:extLst>
      <p:ext uri="{BB962C8B-B14F-4D97-AF65-F5344CB8AC3E}">
        <p14:creationId xmlns:p14="http://schemas.microsoft.com/office/powerpoint/2010/main" val="20420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18</a:t>
            </a:fld>
            <a:endParaRPr lang="ja-JP" altLang="en-US"/>
          </a:p>
        </p:txBody>
      </p:sp>
      <p:pic>
        <p:nvPicPr>
          <p:cNvPr id="21506" name="Picture 2" descr="D:\Belle II\Assembly Jigs\V1-25_LUJ_L2-fwd_aufbring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67544" y="1412776"/>
            <a:ext cx="1612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And the 2</a:t>
            </a:r>
            <a:r>
              <a:rPr lang="en-GB" baseline="30000" dirty="0" smtClean="0"/>
              <a:t>nd</a:t>
            </a:r>
            <a:r>
              <a:rPr lang="en-GB" dirty="0" smtClean="0"/>
              <a:t> one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364088" y="5661248"/>
            <a:ext cx="3730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Old drawing: alignment screws are in wrong position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5799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19</a:t>
            </a:fld>
            <a:endParaRPr lang="ja-JP" altLang="en-US"/>
          </a:p>
        </p:txBody>
      </p:sp>
      <p:pic>
        <p:nvPicPr>
          <p:cNvPr id="1026" name="Picture 2" descr="D:\Belle II\Assembly Jigs\V1-26_LUJ_L2_positionieren_und_kleb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39552" y="1556792"/>
            <a:ext cx="2659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Align, push together &amp; cure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37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Belle II\Assembly Jigs\V1-01_LUJ-Bm_Base_jig_modu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3" name="Textfeld 2"/>
          <p:cNvSpPr txBox="1"/>
          <p:nvPr/>
        </p:nvSpPr>
        <p:spPr>
          <a:xfrm>
            <a:off x="467544" y="1412776"/>
            <a:ext cx="27510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Base jig sensor</a:t>
            </a:r>
          </a:p>
          <a:p>
            <a:r>
              <a:rPr lang="en-GB" dirty="0" smtClean="0"/>
              <a:t>For transport and bonding</a:t>
            </a:r>
          </a:p>
          <a:p>
            <a:r>
              <a:rPr lang="en-GB" dirty="0" smtClean="0"/>
              <a:t>Fits on NTC stage (vacuum)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243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20</a:t>
            </a:fld>
            <a:endParaRPr lang="ja-JP" altLang="en-US"/>
          </a:p>
        </p:txBody>
      </p:sp>
      <p:pic>
        <p:nvPicPr>
          <p:cNvPr id="2050" name="Picture 2" descr="D:\Belle II\Assembly Jigs\V1-28_LUJ-Bl_Base_jig_ladder_vorbereit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67544" y="1412776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Remove fixations</a:t>
            </a:r>
          </a:p>
        </p:txBody>
      </p:sp>
    </p:spTree>
    <p:extLst>
      <p:ext uri="{BB962C8B-B14F-4D97-AF65-F5344CB8AC3E}">
        <p14:creationId xmlns:p14="http://schemas.microsoft.com/office/powerpoint/2010/main" val="404444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21</a:t>
            </a:fld>
            <a:endParaRPr lang="ja-JP" altLang="en-US"/>
          </a:p>
        </p:txBody>
      </p:sp>
      <p:pic>
        <p:nvPicPr>
          <p:cNvPr id="4098" name="Picture 2" descr="D:\Belle II\Assembly Jigs\V1-29_LUJ-Bl_Base_jig_ladder_aufleg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67544" y="1412776"/>
            <a:ext cx="1996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Add base jig, ladder</a:t>
            </a:r>
          </a:p>
        </p:txBody>
      </p:sp>
    </p:spTree>
    <p:extLst>
      <p:ext uri="{BB962C8B-B14F-4D97-AF65-F5344CB8AC3E}">
        <p14:creationId xmlns:p14="http://schemas.microsoft.com/office/powerpoint/2010/main" val="50216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22</a:t>
            </a:fld>
            <a:endParaRPr lang="ja-JP" altLang="en-US"/>
          </a:p>
        </p:txBody>
      </p:sp>
      <p:pic>
        <p:nvPicPr>
          <p:cNvPr id="5122" name="Picture 2" descr="D:\Belle II\Assembly Jigs\V1-30_LUJ-Bl_Base_jig_ladder_abheb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67544" y="1412776"/>
            <a:ext cx="287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Take off from alignment stage</a:t>
            </a:r>
          </a:p>
        </p:txBody>
      </p:sp>
    </p:spTree>
    <p:extLst>
      <p:ext uri="{BB962C8B-B14F-4D97-AF65-F5344CB8AC3E}">
        <p14:creationId xmlns:p14="http://schemas.microsoft.com/office/powerpoint/2010/main" val="310665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23</a:t>
            </a:fld>
            <a:endParaRPr lang="ja-JP" altLang="en-US"/>
          </a:p>
        </p:txBody>
      </p:sp>
      <p:pic>
        <p:nvPicPr>
          <p:cNvPr id="6146" name="Picture 2" descr="D:\Belle II\Assembly Jigs\V1-31_LUJ-Bl_Base_jig_ladder_wend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20086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67544" y="1412776"/>
            <a:ext cx="99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turn over</a:t>
            </a:r>
          </a:p>
        </p:txBody>
      </p:sp>
    </p:spTree>
    <p:extLst>
      <p:ext uri="{BB962C8B-B14F-4D97-AF65-F5344CB8AC3E}">
        <p14:creationId xmlns:p14="http://schemas.microsoft.com/office/powerpoint/2010/main" val="86371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24</a:t>
            </a:fld>
            <a:endParaRPr lang="ja-JP" altLang="en-US"/>
          </a:p>
        </p:txBody>
      </p:sp>
      <p:pic>
        <p:nvPicPr>
          <p:cNvPr id="7170" name="Picture 2" descr="D:\Belle II\Assembly Jigs\V1-32_LUJ-Bl_Gluing_jig_entfern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67544" y="1412776"/>
            <a:ext cx="1914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</a:t>
            </a:r>
            <a:r>
              <a:rPr lang="en-GB" dirty="0" smtClean="0"/>
              <a:t>emove gluing jigs</a:t>
            </a:r>
          </a:p>
        </p:txBody>
      </p:sp>
    </p:spTree>
    <p:extLst>
      <p:ext uri="{BB962C8B-B14F-4D97-AF65-F5344CB8AC3E}">
        <p14:creationId xmlns:p14="http://schemas.microsoft.com/office/powerpoint/2010/main" val="8994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25</a:t>
            </a:fld>
            <a:endParaRPr lang="ja-JP" altLang="en-US"/>
          </a:p>
        </p:txBody>
      </p:sp>
      <p:pic>
        <p:nvPicPr>
          <p:cNvPr id="8194" name="Picture 2" descr="D:\Belle II\Assembly Jigs\V1-34_LUJ-Lc_ladder_cover_anbring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958" y="1124744"/>
            <a:ext cx="413325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Belle II\Assembly Jigs\V1-36_LUJ-Sc_store_cover_anbring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66009"/>
            <a:ext cx="4249854" cy="303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Belle II\Assembly Jigs\V1-37_LUJ-Cp_ladder_with_cooling_pla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860032" cy="347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67544" y="1412776"/>
            <a:ext cx="27863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Base plate for tests (cooling)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786177" y="1133207"/>
            <a:ext cx="2196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Transport and storage</a:t>
            </a:r>
          </a:p>
        </p:txBody>
      </p:sp>
    </p:spTree>
    <p:extLst>
      <p:ext uri="{BB962C8B-B14F-4D97-AF65-F5344CB8AC3E}">
        <p14:creationId xmlns:p14="http://schemas.microsoft.com/office/powerpoint/2010/main" val="26678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Belle II\Assembly Jigs\IMG_34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872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26</a:t>
            </a:fld>
            <a:endParaRPr lang="ja-JP" altLang="en-US"/>
          </a:p>
        </p:txBody>
      </p:sp>
      <p:sp>
        <p:nvSpPr>
          <p:cNvPr id="3" name="Textfeld 2"/>
          <p:cNvSpPr txBox="1"/>
          <p:nvPr/>
        </p:nvSpPr>
        <p:spPr>
          <a:xfrm>
            <a:off x="467544" y="1124744"/>
            <a:ext cx="39132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Basic jigs already produced (for pilot run)</a:t>
            </a:r>
          </a:p>
          <a:p>
            <a:r>
              <a:rPr lang="en-GB" dirty="0" smtClean="0"/>
              <a:t>5 outer backward</a:t>
            </a:r>
          </a:p>
          <a:p>
            <a:r>
              <a:rPr lang="en-GB" dirty="0" smtClean="0"/>
              <a:t>2 outer </a:t>
            </a:r>
            <a:r>
              <a:rPr lang="en-GB" dirty="0" smtClean="0"/>
              <a:t>forward</a:t>
            </a:r>
          </a:p>
          <a:p>
            <a:endParaRPr lang="en-GB" dirty="0"/>
          </a:p>
          <a:p>
            <a:r>
              <a:rPr lang="en-GB" dirty="0" smtClean="0"/>
              <a:t>(2 jigs will be anodized)</a:t>
            </a:r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5661248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Other components (up to gluing jig) are in work</a:t>
            </a:r>
          </a:p>
          <a:p>
            <a:r>
              <a:rPr lang="en-GB" dirty="0" smtClean="0"/>
              <a:t>Stages for alignment station delivered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23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2050" name="Picture 2" descr="D:\Belle II\Assembly Jigs\V1-02_LUJ-Tb_Transport_Base_j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67544" y="1412776"/>
            <a:ext cx="2502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Transport base</a:t>
            </a:r>
          </a:p>
          <a:p>
            <a:r>
              <a:rPr lang="en-GB" dirty="0" smtClean="0"/>
              <a:t>For transport and storage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850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4</a:t>
            </a:fld>
            <a:endParaRPr lang="ja-JP" altLang="en-US"/>
          </a:p>
        </p:txBody>
      </p:sp>
      <p:pic>
        <p:nvPicPr>
          <p:cNvPr id="3074" name="Picture 2" descr="D:\Belle II\Assembly Jigs\V1-04_LUJ-Tc_Transport_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57530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67544" y="1412776"/>
            <a:ext cx="2334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Transport cover, sensor</a:t>
            </a:r>
          </a:p>
        </p:txBody>
      </p:sp>
    </p:spTree>
    <p:extLst>
      <p:ext uri="{BB962C8B-B14F-4D97-AF65-F5344CB8AC3E}">
        <p14:creationId xmlns:p14="http://schemas.microsoft.com/office/powerpoint/2010/main" val="12026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5</a:t>
            </a:fld>
            <a:endParaRPr lang="ja-JP" altLang="en-US"/>
          </a:p>
        </p:txBody>
      </p:sp>
      <p:pic>
        <p:nvPicPr>
          <p:cNvPr id="1026" name="Picture 2" descr="D:\Belle II\Assembly Jigs\106-071800-301-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80885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67544" y="1340768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Cooling plate </a:t>
            </a:r>
          </a:p>
          <a:p>
            <a:r>
              <a:rPr lang="en-GB" dirty="0" smtClean="0"/>
              <a:t>(for tests)</a:t>
            </a:r>
          </a:p>
        </p:txBody>
      </p:sp>
    </p:spTree>
    <p:extLst>
      <p:ext uri="{BB962C8B-B14F-4D97-AF65-F5344CB8AC3E}">
        <p14:creationId xmlns:p14="http://schemas.microsoft.com/office/powerpoint/2010/main" val="370849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6</a:t>
            </a:fld>
            <a:endParaRPr lang="ja-JP" altLang="en-US"/>
          </a:p>
        </p:txBody>
      </p:sp>
      <p:pic>
        <p:nvPicPr>
          <p:cNvPr id="5122" name="Picture 2" descr="D:\Belle II\Assembly Jigs\V1-07_LUJ-K_Kapton_jig_fr_Ofen_oder_Ltauftr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017095"/>
            <a:ext cx="8820472" cy="630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67544" y="1412776"/>
            <a:ext cx="2557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Kapton</a:t>
            </a:r>
            <a:r>
              <a:rPr lang="en-GB" dirty="0" smtClean="0"/>
              <a:t> jig</a:t>
            </a:r>
          </a:p>
          <a:p>
            <a:r>
              <a:rPr lang="en-GB" dirty="0" smtClean="0"/>
              <a:t>- shaped, to keep bending</a:t>
            </a:r>
          </a:p>
        </p:txBody>
      </p:sp>
    </p:spTree>
    <p:extLst>
      <p:ext uri="{BB962C8B-B14F-4D97-AF65-F5344CB8AC3E}">
        <p14:creationId xmlns:p14="http://schemas.microsoft.com/office/powerpoint/2010/main" val="65346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7</a:t>
            </a:fld>
            <a:endParaRPr lang="ja-JP" altLang="en-US"/>
          </a:p>
        </p:txBody>
      </p:sp>
      <p:pic>
        <p:nvPicPr>
          <p:cNvPr id="6146" name="Picture 2" descr="D:\Belle II\Assembly Jigs\V1-08_LUJ-K_Kapton_jig_fr_Positionieru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67544" y="1412776"/>
            <a:ext cx="3055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Kapton</a:t>
            </a:r>
            <a:r>
              <a:rPr lang="en-GB" dirty="0" smtClean="0"/>
              <a:t> jig fitted to base jig</a:t>
            </a:r>
          </a:p>
          <a:p>
            <a:r>
              <a:rPr lang="en-GB" dirty="0" smtClean="0"/>
              <a:t>Including cooling for solder joint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62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elle II\Assembly Jigs\106-071800-302-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4" name="Textfeld 3"/>
          <p:cNvSpPr txBox="1"/>
          <p:nvPr/>
        </p:nvSpPr>
        <p:spPr>
          <a:xfrm>
            <a:off x="395536" y="1120388"/>
            <a:ext cx="134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wire bonding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7974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Belle II\Assembly Jigs\106-071800-304-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Belle II\Assembly Jigs\106-071800-303-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3571156" cy="25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1736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Finished module</a:t>
            </a:r>
          </a:p>
          <a:p>
            <a:r>
              <a:rPr lang="en-GB" dirty="0" smtClean="0"/>
              <a:t>Ready for testing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932040" y="6381328"/>
            <a:ext cx="3502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Lid can be opened to access </a:t>
            </a:r>
            <a:r>
              <a:rPr lang="en-GB" dirty="0" err="1" smtClean="0"/>
              <a:t>Kapton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0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tandarddesign">
      <a:majorFont>
        <a:latin typeface="Arial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338</Words>
  <Application>Microsoft Office PowerPoint</Application>
  <PresentationFormat>Bildschirmpräsentation (4:3)</PresentationFormat>
  <Paragraphs>92</Paragraphs>
  <Slides>26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2_Standarddesign</vt:lpstr>
      <vt:lpstr>Module/Ladder Assembly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2012-12-17T14:23:56Z</dcterms:created>
  <dcterms:modified xsi:type="dcterms:W3CDTF">2015-05-11T07:01:16Z</dcterms:modified>
</cp:coreProperties>
</file>