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247" r:id="rId2"/>
    <p:sldId id="1248" r:id="rId3"/>
    <p:sldId id="1238" r:id="rId4"/>
    <p:sldId id="1241" r:id="rId5"/>
    <p:sldId id="1240" r:id="rId6"/>
    <p:sldId id="1242" r:id="rId7"/>
    <p:sldId id="1243" r:id="rId8"/>
    <p:sldId id="1244" r:id="rId9"/>
    <p:sldId id="1246" r:id="rId10"/>
    <p:sldId id="1250" r:id="rId11"/>
    <p:sldId id="1251" r:id="rId12"/>
    <p:sldId id="1252" r:id="rId13"/>
    <p:sldId id="1249" r:id="rId14"/>
    <p:sldId id="1239" r:id="rId15"/>
    <p:sldId id="1222" r:id="rId16"/>
    <p:sldId id="853" r:id="rId17"/>
    <p:sldId id="1147" r:id="rId18"/>
    <p:sldId id="1215" r:id="rId19"/>
    <p:sldId id="1170" r:id="rId20"/>
    <p:sldId id="1178" r:id="rId21"/>
    <p:sldId id="1181" r:id="rId22"/>
    <p:sldId id="1179" r:id="rId23"/>
    <p:sldId id="1182" r:id="rId24"/>
    <p:sldId id="1224" r:id="rId25"/>
    <p:sldId id="1183" r:id="rId26"/>
    <p:sldId id="1184" r:id="rId27"/>
    <p:sldId id="1185" r:id="rId28"/>
    <p:sldId id="1186" r:id="rId29"/>
    <p:sldId id="1198" r:id="rId30"/>
    <p:sldId id="1187" r:id="rId31"/>
    <p:sldId id="1225" r:id="rId32"/>
    <p:sldId id="1223" r:id="rId33"/>
    <p:sldId id="1188" r:id="rId34"/>
    <p:sldId id="1189" r:id="rId35"/>
    <p:sldId id="1190" r:id="rId36"/>
    <p:sldId id="1167" r:id="rId37"/>
    <p:sldId id="1165" r:id="rId38"/>
    <p:sldId id="1164" r:id="rId39"/>
    <p:sldId id="1191" r:id="rId40"/>
    <p:sldId id="1192" r:id="rId41"/>
    <p:sldId id="1193" r:id="rId42"/>
    <p:sldId id="1166" r:id="rId43"/>
    <p:sldId id="1195" r:id="rId44"/>
    <p:sldId id="1201" r:id="rId45"/>
    <p:sldId id="1197" r:id="rId46"/>
    <p:sldId id="1202" r:id="rId47"/>
    <p:sldId id="1203" r:id="rId48"/>
    <p:sldId id="1204" r:id="rId49"/>
    <p:sldId id="1205" r:id="rId50"/>
    <p:sldId id="1206" r:id="rId51"/>
    <p:sldId id="1207" r:id="rId52"/>
    <p:sldId id="1209" r:id="rId53"/>
    <p:sldId id="1232" r:id="rId54"/>
    <p:sldId id="1210" r:id="rId55"/>
    <p:sldId id="1211" r:id="rId56"/>
    <p:sldId id="1212" r:id="rId57"/>
    <p:sldId id="1214" r:id="rId58"/>
    <p:sldId id="1237" r:id="rId59"/>
    <p:sldId id="1148" r:id="rId60"/>
    <p:sldId id="1227" r:id="rId61"/>
    <p:sldId id="1221" r:id="rId62"/>
    <p:sldId id="1228" r:id="rId63"/>
    <p:sldId id="1218" r:id="rId64"/>
    <p:sldId id="1231" r:id="rId65"/>
    <p:sldId id="1230" r:id="rId66"/>
    <p:sldId id="1234" r:id="rId67"/>
    <p:sldId id="1235" r:id="rId68"/>
    <p:sldId id="1196" r:id="rId69"/>
    <p:sldId id="1233" r:id="rId70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0" d="100"/>
          <a:sy n="70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Changes </a:t>
            </a:r>
            <a:r>
              <a:rPr lang="en-US" sz="1600" dirty="0" smtClean="0"/>
              <a:t>in design (present status):</a:t>
            </a:r>
          </a:p>
          <a:p>
            <a:r>
              <a:rPr lang="en-US" sz="1600" dirty="0" smtClean="0"/>
              <a:t>Change </a:t>
            </a:r>
            <a:r>
              <a:rPr lang="en-US" sz="1600" dirty="0" smtClean="0"/>
              <a:t>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</a:t>
            </a:r>
            <a:r>
              <a:rPr lang="en-US" sz="1600" dirty="0" smtClean="0"/>
              <a:t>tests (maybe)</a:t>
            </a:r>
            <a:endParaRPr lang="en-US" sz="1600" dirty="0" smtClean="0"/>
          </a:p>
          <a:p>
            <a:r>
              <a:rPr lang="en-US" sz="1600" dirty="0" smtClean="0"/>
              <a:t>Improve test DAC </a:t>
            </a:r>
            <a:r>
              <a:rPr lang="en-US" sz="1600" dirty="0" smtClean="0"/>
              <a:t>resolution (?) by adding additional DAC</a:t>
            </a: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</a:t>
            </a:r>
            <a:r>
              <a:rPr lang="en-US" sz="1600" dirty="0" smtClean="0"/>
              <a:t>current (or just larger)</a:t>
            </a:r>
          </a:p>
          <a:p>
            <a:r>
              <a:rPr lang="en-US" sz="1600" dirty="0" smtClean="0"/>
              <a:t>Check protection diodes should be on VDDD for digital</a:t>
            </a:r>
          </a:p>
          <a:p>
            <a:r>
              <a:rPr lang="en-US" sz="1600" dirty="0" smtClean="0"/>
              <a:t>Investigate power up problem</a:t>
            </a:r>
            <a:endParaRPr lang="en-US" sz="1600" dirty="0" smtClean="0"/>
          </a:p>
          <a:p>
            <a:r>
              <a:rPr lang="en-US" sz="1600" dirty="0" smtClean="0"/>
              <a:t>Add transmission switch to </a:t>
            </a:r>
            <a:r>
              <a:rPr lang="en-US" sz="1600" dirty="0" smtClean="0"/>
              <a:t>monitor (now only PMOS)</a:t>
            </a:r>
            <a:endParaRPr lang="en-US" sz="1600" dirty="0" smtClean="0"/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smtClean="0"/>
              <a:t>NMOS</a:t>
            </a:r>
            <a:r>
              <a:rPr lang="en-US" sz="1600" dirty="0" smtClean="0"/>
              <a:t> sources </a:t>
            </a:r>
            <a:r>
              <a:rPr lang="en-US" sz="1600" dirty="0" smtClean="0"/>
              <a:t>only in one </a:t>
            </a:r>
            <a:r>
              <a:rPr lang="en-US" sz="1600" dirty="0" smtClean="0"/>
              <a:t>point</a:t>
            </a:r>
          </a:p>
          <a:p>
            <a:r>
              <a:rPr lang="en-US" sz="1600" dirty="0" smtClean="0"/>
              <a:t>Reduce </a:t>
            </a:r>
            <a:r>
              <a:rPr lang="en-US" sz="1600" dirty="0" err="1" smtClean="0"/>
              <a:t>RefIn</a:t>
            </a:r>
            <a:r>
              <a:rPr lang="en-US" sz="1600" dirty="0" smtClean="0"/>
              <a:t> current</a:t>
            </a:r>
            <a:endParaRPr lang="en-US" sz="1600" dirty="0" smtClean="0"/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smtClean="0"/>
              <a:t>DACs </a:t>
            </a:r>
            <a:r>
              <a:rPr lang="en-US" sz="1600" dirty="0" smtClean="0"/>
              <a:t>for up and down </a:t>
            </a:r>
            <a:r>
              <a:rPr lang="en-US" sz="1600" dirty="0" smtClean="0"/>
              <a:t>bias</a:t>
            </a:r>
          </a:p>
          <a:p>
            <a:r>
              <a:rPr lang="en-US" sz="1600" dirty="0" smtClean="0"/>
              <a:t>Spare ADCs</a:t>
            </a:r>
          </a:p>
          <a:p>
            <a:r>
              <a:rPr lang="en-US" sz="1600" dirty="0" smtClean="0"/>
              <a:t>Current through bias line (Hans)</a:t>
            </a:r>
          </a:p>
          <a:p>
            <a:r>
              <a:rPr lang="en-US" sz="1600" dirty="0" smtClean="0"/>
              <a:t>Redo protection diode, current drain/split </a:t>
            </a:r>
            <a:r>
              <a:rPr lang="en-US" sz="1600" dirty="0" err="1" smtClean="0"/>
              <a:t>nwell</a:t>
            </a:r>
            <a:endParaRPr lang="en-US" sz="1600" dirty="0" smtClean="0"/>
          </a:p>
          <a:p>
            <a:r>
              <a:rPr lang="en-US" sz="1600" dirty="0" err="1" smtClean="0"/>
              <a:t>Ipdac</a:t>
            </a:r>
            <a:r>
              <a:rPr lang="en-US" sz="1600" dirty="0" smtClean="0"/>
              <a:t> 60uAfull range</a:t>
            </a:r>
          </a:p>
          <a:p>
            <a:r>
              <a:rPr lang="en-US" sz="1600" dirty="0" err="1" smtClean="0"/>
              <a:t>SubIn</a:t>
            </a:r>
            <a:r>
              <a:rPr lang="en-US" sz="1600" dirty="0" smtClean="0"/>
              <a:t> 4 times or additional DAC</a:t>
            </a:r>
          </a:p>
          <a:p>
            <a:r>
              <a:rPr lang="en-US" sz="1600" dirty="0" smtClean="0"/>
              <a:t>Introduce 15k Feedback resistor setting – low gain mode</a:t>
            </a:r>
          </a:p>
          <a:p>
            <a:r>
              <a:rPr lang="en-US" sz="1600" dirty="0" smtClean="0"/>
              <a:t>Variable digital test patterns (?)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6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SWITCHER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SWITCHER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of latest SWITCHER has been done at KIT (dose 31 </a:t>
            </a:r>
            <a:r>
              <a:rPr lang="en-US" altLang="de-DE" sz="1400" kern="0" dirty="0" err="1" smtClean="0"/>
              <a:t>MRad</a:t>
            </a:r>
            <a:r>
              <a:rPr lang="en-US" altLang="de-D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chip works after the irradiation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Bumping:</a:t>
            </a:r>
            <a:r>
              <a:rPr lang="en-US" altLang="de-DE" sz="1400" kern="0" dirty="0" smtClean="0"/>
              <a:t> bumping so far done in HD-lab, this works well for prototyping but is slow for production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Bumping with the required pitch (150 </a:t>
            </a:r>
            <a:r>
              <a:rPr lang="en-US" altLang="de-DE" sz="1400" kern="0" dirty="0" err="1" smtClean="0"/>
              <a:t>μm</a:t>
            </a:r>
            <a:r>
              <a:rPr lang="en-US" altLang="de-DE" sz="1400" kern="0" dirty="0" smtClean="0"/>
              <a:t>) is not offered by the vendor (AMS/IBM)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Solution: Company </a:t>
            </a: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can place </a:t>
            </a:r>
            <a:r>
              <a:rPr lang="en-US" altLang="de-DE" sz="1400" kern="0" dirty="0" err="1" smtClean="0"/>
              <a:t>underbump</a:t>
            </a:r>
            <a:r>
              <a:rPr lang="en-US" altLang="de-DE" sz="1400" kern="0" dirty="0" smtClean="0"/>
              <a:t> metallization (ENIG) and solder bumps on single dies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SWITCHER submission planned for  end of May 2015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Improvements: faster clear driver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Separated control of the termination resistance for serial input (should be always on) and for the other fast inputs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15883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11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Rise Time </a:t>
            </a:r>
            <a:r>
              <a:rPr lang="en-US" sz="2000" dirty="0" smtClean="0"/>
              <a:t>Measurements – irradiated chip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Irradiation to 21MRad – 150pF load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We need to increase size of the power transistors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Can be done, but the chip size will increase by 100um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875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3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/>
              <a:t>Simulation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Simulation of clear pulse with 150pF load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Output transistors 3 time wider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5122" name="Picture 2" descr="C:\Users\ivan\Desktop\Sw_Loda150p_3xtrans_10n_100pdec_shor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4367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4191000" y="57150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257800" y="5410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Slides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74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67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ASICs</a:t>
            </a:r>
            <a:br>
              <a:rPr lang="de-DE" altLang="de-DE" dirty="0" smtClean="0"/>
            </a:br>
            <a:r>
              <a:rPr lang="de-DE" altLang="de-DE" dirty="0" smtClean="0"/>
              <a:t>Ivan Peric</a:t>
            </a:r>
          </a:p>
        </p:txBody>
      </p:sp>
    </p:spTree>
    <p:extLst>
      <p:ext uri="{BB962C8B-B14F-4D97-AF65-F5344CB8AC3E}">
        <p14:creationId xmlns:p14="http://schemas.microsoft.com/office/powerpoint/2010/main" val="2915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DCD</a:t>
            </a:r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KIT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The development/production of DCD and SWITCHER chips will be done </a:t>
            </a:r>
            <a:r>
              <a:rPr lang="en-US" sz="1600" dirty="0"/>
              <a:t>from middle of 2015 </a:t>
            </a:r>
            <a:r>
              <a:rPr lang="en-US" sz="1600" dirty="0" smtClean="0"/>
              <a:t>at KIT</a:t>
            </a:r>
          </a:p>
          <a:p>
            <a:r>
              <a:rPr lang="en-US" sz="1600" dirty="0" smtClean="0"/>
              <a:t>ASIC and detector laboratory (ADL) at the Institute for Data Processing and Electronics (IPE)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2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3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022850"/>
          </a:xfrm>
        </p:spPr>
        <p:txBody>
          <a:bodyPr/>
          <a:lstStyle/>
          <a:p>
            <a:r>
              <a:rPr lang="en-US" sz="1600" dirty="0" smtClean="0"/>
              <a:t>DCD chip contains 256 channels, each channel has a DEPFET current receiver (trans-impedance amplifier) and an eight bit ADC</a:t>
            </a:r>
          </a:p>
          <a:p>
            <a:r>
              <a:rPr lang="en-US" sz="1600" dirty="0" smtClean="0"/>
              <a:t>DCD specifications:</a:t>
            </a:r>
          </a:p>
          <a:p>
            <a:pPr lvl="1"/>
            <a:r>
              <a:rPr lang="en-US" sz="1200" dirty="0" smtClean="0"/>
              <a:t>Required number of channels (256)</a:t>
            </a:r>
          </a:p>
          <a:p>
            <a:pPr lvl="1"/>
            <a:r>
              <a:rPr lang="en-US" sz="1200" dirty="0" smtClean="0"/>
              <a:t>Sampling rate of about 100ns</a:t>
            </a:r>
          </a:p>
          <a:p>
            <a:pPr lvl="1"/>
            <a:r>
              <a:rPr lang="en-US" sz="1200" dirty="0" smtClean="0"/>
              <a:t>Radiation tolerance up to a dose of about 20MRad</a:t>
            </a:r>
          </a:p>
          <a:p>
            <a:pPr lvl="1"/>
            <a:r>
              <a:rPr lang="en-US" sz="1200" dirty="0" smtClean="0"/>
              <a:t>Noise which should allow good detection efficiency (~ 200e – SNR ~ 25)</a:t>
            </a:r>
          </a:p>
          <a:p>
            <a:pPr lvl="1"/>
            <a:r>
              <a:rPr lang="en-US" sz="1200" dirty="0" smtClean="0"/>
              <a:t>Power consumption not too high, current consumption ~ 1A</a:t>
            </a:r>
          </a:p>
          <a:p>
            <a:r>
              <a:rPr lang="en-US" sz="1600" dirty="0" smtClean="0"/>
              <a:t>Resolution 10 bits (2-bit offset correction DAC and 8-bit ADC)</a:t>
            </a:r>
          </a:p>
          <a:p>
            <a:r>
              <a:rPr lang="en-US" sz="1600" dirty="0" smtClean="0"/>
              <a:t>Dynamic range </a:t>
            </a:r>
            <a:r>
              <a:rPr lang="en-US" sz="1600" dirty="0"/>
              <a:t>of up to 90uA (low gain mode 115nA/LSB) which should be enough to cope with DEPFET current that has signal and mismatch </a:t>
            </a:r>
            <a:r>
              <a:rPr lang="en-US" sz="1600" dirty="0" smtClean="0"/>
              <a:t>part</a:t>
            </a:r>
          </a:p>
          <a:p>
            <a:r>
              <a:rPr lang="en-US" sz="1600" dirty="0" smtClean="0"/>
              <a:t>Non-standard fabrication process. After </a:t>
            </a:r>
            <a:r>
              <a:rPr lang="en-US" sz="1600" dirty="0"/>
              <a:t>fabrication of standard layers (FEOL, BEOL) the chips are sent to another company which adds one extra layer, bump pads and bumps. </a:t>
            </a:r>
            <a:endParaRPr lang="en-US" sz="1600" dirty="0" smtClean="0"/>
          </a:p>
          <a:p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9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Simulations:</a:t>
            </a:r>
          </a:p>
          <a:p>
            <a:r>
              <a:rPr lang="en-US" sz="1600" dirty="0" smtClean="0"/>
              <a:t>ADC full/</a:t>
            </a:r>
            <a:r>
              <a:rPr lang="en-US" sz="1600" dirty="0" err="1" smtClean="0"/>
              <a:t>CMC+Comparator</a:t>
            </a:r>
            <a:r>
              <a:rPr lang="en-US" sz="1600" dirty="0" smtClean="0"/>
              <a:t> corner, mismatch, drop</a:t>
            </a:r>
          </a:p>
          <a:p>
            <a:r>
              <a:rPr lang="en-US" sz="1600" dirty="0" smtClean="0"/>
              <a:t> Measurements:</a:t>
            </a:r>
          </a:p>
          <a:p>
            <a:r>
              <a:rPr lang="en-US" sz="1600" dirty="0" err="1" smtClean="0"/>
              <a:t>RefIn</a:t>
            </a:r>
            <a:r>
              <a:rPr lang="en-US" sz="1600" dirty="0" smtClean="0"/>
              <a:t>/</a:t>
            </a:r>
            <a:r>
              <a:rPr lang="en-US" sz="1600" dirty="0" err="1" smtClean="0"/>
              <a:t>ALow</a:t>
            </a:r>
            <a:r>
              <a:rPr lang="en-US" sz="1600" dirty="0" smtClean="0"/>
              <a:t> vary whole chip</a:t>
            </a:r>
          </a:p>
          <a:p>
            <a:r>
              <a:rPr lang="en-US" sz="1600" dirty="0" smtClean="0"/>
              <a:t>Current mismatch</a:t>
            </a:r>
          </a:p>
          <a:p>
            <a:r>
              <a:rPr lang="en-US" sz="1600" dirty="0" smtClean="0"/>
              <a:t>Repeat after irradiation</a:t>
            </a:r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59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Testing of these single dies is </a:t>
            </a:r>
            <a:r>
              <a:rPr lang="en-US" sz="1600" dirty="0" smtClean="0"/>
              <a:t>difficult</a:t>
            </a:r>
          </a:p>
          <a:p>
            <a:r>
              <a:rPr lang="en-US" sz="1600" dirty="0"/>
              <a:t>Due to space constrains if was not possible to implement standard differential pads – the chip’s IOs are not compatible with </a:t>
            </a:r>
            <a:r>
              <a:rPr lang="en-US" sz="1600" dirty="0" smtClean="0"/>
              <a:t>FPGA</a:t>
            </a:r>
          </a:p>
          <a:p>
            <a:r>
              <a:rPr lang="en-US" sz="1600" dirty="0"/>
              <a:t>Since the chip does not have wire bonds, it must be mounted onto </a:t>
            </a:r>
            <a:r>
              <a:rPr lang="en-US" sz="1600" dirty="0" smtClean="0"/>
              <a:t>adapter</a:t>
            </a:r>
          </a:p>
          <a:p>
            <a:r>
              <a:rPr lang="en-US" sz="1600" dirty="0"/>
              <a:t>Another ASIC must be used to convert DCD IO format to the standard </a:t>
            </a:r>
            <a:r>
              <a:rPr lang="en-US" sz="1600" dirty="0" smtClean="0"/>
              <a:t>one</a:t>
            </a:r>
            <a:endParaRPr lang="en-US" sz="1600" dirty="0"/>
          </a:p>
          <a:p>
            <a:r>
              <a:rPr lang="en-US" sz="1600" dirty="0" smtClean="0"/>
              <a:t>Difficult characterization</a:t>
            </a:r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6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Different tests setups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838200" y="3810000"/>
            <a:ext cx="2362200" cy="457200"/>
            <a:chOff x="838200" y="3124200"/>
            <a:chExt cx="2362200" cy="457200"/>
          </a:xfrm>
        </p:grpSpPr>
        <p:sp>
          <p:nvSpPr>
            <p:cNvPr id="3" name="Rechteck 2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95600" y="2590800"/>
            <a:ext cx="457200" cy="1143000"/>
            <a:chOff x="2895600" y="1905000"/>
            <a:chExt cx="457200" cy="1143000"/>
          </a:xfrm>
        </p:grpSpPr>
        <p:cxnSp>
          <p:nvCxnSpPr>
            <p:cNvPr id="16" name="Gerade Verbindung 15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ieren 20"/>
          <p:cNvGrpSpPr/>
          <p:nvPr/>
        </p:nvGrpSpPr>
        <p:grpSpPr>
          <a:xfrm>
            <a:off x="2514600" y="2590800"/>
            <a:ext cx="457200" cy="1143000"/>
            <a:chOff x="2895600" y="1905000"/>
            <a:chExt cx="457200" cy="1143000"/>
          </a:xfrm>
        </p:grpSpPr>
        <p:cxnSp>
          <p:nvCxnSpPr>
            <p:cNvPr id="22" name="Gerade Verbindung 21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2133600" y="2590800"/>
            <a:ext cx="457200" cy="1143000"/>
            <a:chOff x="2895600" y="1905000"/>
            <a:chExt cx="457200" cy="1143000"/>
          </a:xfrm>
        </p:grpSpPr>
        <p:cxnSp>
          <p:nvCxnSpPr>
            <p:cNvPr id="25" name="Gerade Verbindung 24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1752600" y="2590800"/>
            <a:ext cx="457200" cy="1143000"/>
            <a:chOff x="2895600" y="1905000"/>
            <a:chExt cx="457200" cy="1143000"/>
          </a:xfrm>
        </p:grpSpPr>
        <p:cxnSp>
          <p:nvCxnSpPr>
            <p:cNvPr id="28" name="Gerade Verbindung 27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ieren 30"/>
          <p:cNvGrpSpPr/>
          <p:nvPr/>
        </p:nvGrpSpPr>
        <p:grpSpPr>
          <a:xfrm flipV="1">
            <a:off x="1752600" y="53340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57912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53340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60960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54897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2" name="Gerade Verbindung mit Pfeil 2051"/>
          <p:cNvCxnSpPr/>
          <p:nvPr/>
        </p:nvCxnSpPr>
        <p:spPr bwMode="auto">
          <a:xfrm>
            <a:off x="7315200" y="58674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" name="Textfeld 2052"/>
          <p:cNvSpPr txBox="1"/>
          <p:nvPr/>
        </p:nvSpPr>
        <p:spPr>
          <a:xfrm>
            <a:off x="7620000" y="5410200"/>
            <a:ext cx="81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FPGA</a:t>
            </a:r>
            <a:endParaRPr lang="de-DE" dirty="0"/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5029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281880" y="50292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DCDRO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57912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53340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54102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838200" y="4267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133600" y="4267200"/>
            <a:ext cx="168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probe station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3846302" y="6324600"/>
            <a:ext cx="2224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hybrid4 with DCDRO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34633" y="47244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1698041" y="57912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320990" y="6096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Different tests setups</a:t>
            </a:r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grpSp>
        <p:nvGrpSpPr>
          <p:cNvPr id="31" name="Gruppieren 30"/>
          <p:cNvGrpSpPr/>
          <p:nvPr/>
        </p:nvGrpSpPr>
        <p:grpSpPr>
          <a:xfrm flipV="1">
            <a:off x="1752600" y="35052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39624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35052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42672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36609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3200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401303" y="32004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39624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35052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3581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3965726" y="4495800"/>
            <a:ext cx="19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hybrid5 with DHP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09600" y="25908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1612795" y="289560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 tests</a:t>
            </a:r>
            <a:endParaRPr lang="en-US" dirty="0"/>
          </a:p>
        </p:txBody>
      </p:sp>
      <p:sp>
        <p:nvSpPr>
          <p:cNvPr id="56" name="Textfeld 55"/>
          <p:cNvSpPr txBox="1"/>
          <p:nvPr/>
        </p:nvSpPr>
        <p:spPr>
          <a:xfrm>
            <a:off x="1981200" y="39624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209800" y="429500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0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single chip PCB</a:t>
            </a:r>
          </a:p>
        </p:txBody>
      </p:sp>
    </p:spTree>
    <p:extLst>
      <p:ext uri="{BB962C8B-B14F-4D97-AF65-F5344CB8AC3E}">
        <p14:creationId xmlns:p14="http://schemas.microsoft.com/office/powerpoint/2010/main" val="13972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98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schweifte Klammer links 2"/>
          <p:cNvSpPr/>
          <p:nvPr/>
        </p:nvSpPr>
        <p:spPr bwMode="auto">
          <a:xfrm>
            <a:off x="1043608" y="2996952"/>
            <a:ext cx="360040" cy="345638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55576" y="692696"/>
            <a:ext cx="15327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ADC characteristics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5776" y="692696"/>
            <a:ext cx="2616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mean for every input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1887215"/>
            <a:ext cx="27703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NL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linear fit for every input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36096" y="764704"/>
            <a:ext cx="34664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DNL</a:t>
            </a:r>
            <a:r>
              <a:rPr lang="en-US" dirty="0" smtClean="0"/>
              <a:t>: code difference for two consecutive inputs</a:t>
            </a:r>
          </a:p>
          <a:p>
            <a:pPr algn="l"/>
            <a:r>
              <a:rPr lang="en-US" dirty="0" smtClean="0"/>
              <a:t>(first ADC)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4437112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ADCs: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691680" y="2996952"/>
            <a:ext cx="11753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/LSB)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131840" y="2924944"/>
            <a:ext cx="1597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 noise (LSB)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283968" y="2636912"/>
            <a:ext cx="23125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(peak to peak for all inputs)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228184" y="3284984"/>
            <a:ext cx="23798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(peak to peak for all inputs)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5373216"/>
            <a:ext cx="16782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Gain vs. ADC position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915816" y="4653136"/>
            <a:ext cx="17455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vs. ADC position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716016" y="4653136"/>
            <a:ext cx="15875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vs. ADC position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4653136"/>
            <a:ext cx="16548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vs. ADC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Several ADCs show higher noise (out of 128 tested)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4860032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55776" y="314096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915816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851920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411760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059832" y="3068960"/>
            <a:ext cx="892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Bad ADCs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583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73nA/LSB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019986" y="2420938"/>
            <a:ext cx="3108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floor</a:t>
            </a:r>
            <a:r>
              <a:rPr lang="de-DE" altLang="de-DE" sz="1200" dirty="0" smtClean="0"/>
              <a:t>: </a:t>
            </a:r>
            <a:r>
              <a:rPr lang="de-DE" altLang="de-DE" sz="1200" dirty="0"/>
              <a:t>~</a:t>
            </a:r>
            <a:r>
              <a:rPr lang="de-DE" altLang="de-DE" sz="1200" dirty="0" smtClean="0"/>
              <a:t>0.58LSB (</a:t>
            </a:r>
            <a:r>
              <a:rPr lang="de-DE" altLang="de-DE" sz="1200" b="1" dirty="0" smtClean="0"/>
              <a:t>92e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040" y="450912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490951" y="4221088"/>
            <a:ext cx="559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</a:t>
            </a:r>
            <a:endParaRPr lang="de-DE" altLang="de-DE" sz="1200" dirty="0"/>
          </a:p>
        </p:txBody>
      </p:sp>
      <p:cxnSp>
        <p:nvCxnSpPr>
          <p:cNvPr id="11276" name="Gerade Verbindung mit Pfeil 16"/>
          <p:cNvCxnSpPr>
            <a:cxnSpLocks noChangeShapeType="1"/>
          </p:cNvCxnSpPr>
          <p:nvPr/>
        </p:nvCxnSpPr>
        <p:spPr bwMode="auto">
          <a:xfrm>
            <a:off x="8244408" y="3429000"/>
            <a:ext cx="0" cy="935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feld 18"/>
          <p:cNvSpPr txBox="1">
            <a:spLocks noChangeArrowheads="1"/>
          </p:cNvSpPr>
          <p:nvPr/>
        </p:nvSpPr>
        <p:spPr bwMode="auto">
          <a:xfrm>
            <a:off x="7611999" y="3716338"/>
            <a:ext cx="63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3LSBs</a:t>
            </a:r>
            <a:endParaRPr lang="de-DE" altLang="de-DE" sz="1200" dirty="0"/>
          </a:p>
        </p:txBody>
      </p:sp>
      <p:cxnSp>
        <p:nvCxnSpPr>
          <p:cNvPr id="15" name="Gerade Verbindung mit Pfeil 10"/>
          <p:cNvCxnSpPr>
            <a:cxnSpLocks noChangeShapeType="1"/>
          </p:cNvCxnSpPr>
          <p:nvPr/>
        </p:nvCxnSpPr>
        <p:spPr bwMode="auto">
          <a:xfrm>
            <a:off x="2771800" y="16288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424713" y="1340768"/>
            <a:ext cx="3553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ADC: ~1.3LSB (</a:t>
            </a:r>
            <a:r>
              <a:rPr lang="de-DE" altLang="de-DE" sz="1200" b="1" dirty="0" smtClean="0"/>
              <a:t>210e</a:t>
            </a:r>
            <a:r>
              <a:rPr lang="de-DE" altLang="de-DE" sz="1200" dirty="0" smtClean="0"/>
              <a:t> 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7" name="Gerade Verbindung mit Pfeil 10"/>
          <p:cNvCxnSpPr>
            <a:cxnSpLocks noChangeShapeType="1"/>
          </p:cNvCxnSpPr>
          <p:nvPr/>
        </p:nvCxnSpPr>
        <p:spPr bwMode="auto">
          <a:xfrm>
            <a:off x="5076056" y="234888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4684757" y="2060848"/>
            <a:ext cx="211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INL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„</a:t>
            </a:r>
            <a:r>
              <a:rPr lang="de-DE" altLang="de-DE" sz="1200" dirty="0" err="1" smtClean="0"/>
              <a:t>bad</a:t>
            </a:r>
            <a:r>
              <a:rPr lang="de-DE" altLang="de-DE" sz="1200" dirty="0" smtClean="0"/>
              <a:t>“ ADC: ~5.3LSB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169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73A346-D46D-462C-A326-46CA2BC670AF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 smtClean="0"/>
          </a:p>
        </p:txBody>
      </p:sp>
      <p:sp>
        <p:nvSpPr>
          <p:cNvPr id="819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Chip #2 </a:t>
            </a:r>
            <a:r>
              <a:rPr lang="en-US" altLang="zh-CN" sz="2000" dirty="0" smtClean="0">
                <a:ea typeface="SimSun" pitchFamily="2" charset="-122"/>
              </a:rPr>
              <a:t>test all ADCs – fit (-100 to 125)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8197" name="Picture 4" descr="C:\Users\ivan\Desktop\Grafik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01675"/>
            <a:ext cx="6238875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JTAG and slow controll</a:t>
            </a:r>
          </a:p>
        </p:txBody>
      </p:sp>
      <p:sp>
        <p:nvSpPr>
          <p:cNvPr id="2051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64C7BF-23FF-4562-97B9-FF95D0C5FA33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2052" name="Rechteck 1"/>
          <p:cNvSpPr>
            <a:spLocks noChangeArrowheads="1"/>
          </p:cNvSpPr>
          <p:nvPr/>
        </p:nvSpPr>
        <p:spPr bwMode="auto">
          <a:xfrm>
            <a:off x="2987675" y="2205038"/>
            <a:ext cx="295275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Global Register</a:t>
            </a:r>
          </a:p>
        </p:txBody>
      </p:sp>
      <p:cxnSp>
        <p:nvCxnSpPr>
          <p:cNvPr id="2053" name="Gerade Verbindung mit Pfeil 6"/>
          <p:cNvCxnSpPr>
            <a:cxnSpLocks noChangeShapeType="1"/>
          </p:cNvCxnSpPr>
          <p:nvPr/>
        </p:nvCxnSpPr>
        <p:spPr bwMode="auto">
          <a:xfrm flipV="1">
            <a:off x="3276600" y="2492375"/>
            <a:ext cx="0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Textfeld 7"/>
          <p:cNvSpPr txBox="1">
            <a:spLocks noChangeArrowheads="1"/>
          </p:cNvSpPr>
          <p:nvPr/>
        </p:nvSpPr>
        <p:spPr bwMode="auto">
          <a:xfrm>
            <a:off x="3276600" y="2636838"/>
            <a:ext cx="1520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G_Shift, G_Rb, G_Ld</a:t>
            </a:r>
          </a:p>
        </p:txBody>
      </p:sp>
      <p:cxnSp>
        <p:nvCxnSpPr>
          <p:cNvPr id="2055" name="Gerade Verbindung mit Pfeil 10"/>
          <p:cNvCxnSpPr>
            <a:cxnSpLocks noChangeShapeType="1"/>
          </p:cNvCxnSpPr>
          <p:nvPr/>
        </p:nvCxnSpPr>
        <p:spPr bwMode="auto">
          <a:xfrm>
            <a:off x="971550" y="2349500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Gerade Verbindung mit Pfeil 148"/>
          <p:cNvCxnSpPr>
            <a:cxnSpLocks noChangeShapeType="1"/>
          </p:cNvCxnSpPr>
          <p:nvPr/>
        </p:nvCxnSpPr>
        <p:spPr bwMode="auto">
          <a:xfrm>
            <a:off x="5940425" y="23495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Rechteck 12"/>
          <p:cNvSpPr>
            <a:spLocks noChangeArrowheads="1"/>
          </p:cNvSpPr>
          <p:nvPr/>
        </p:nvSpPr>
        <p:spPr bwMode="auto">
          <a:xfrm>
            <a:off x="5292725" y="2205038"/>
            <a:ext cx="14287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8" name="Rechteck 212"/>
          <p:cNvSpPr>
            <a:spLocks noChangeArrowheads="1"/>
          </p:cNvSpPr>
          <p:nvPr/>
        </p:nvSpPr>
        <p:spPr bwMode="auto">
          <a:xfrm>
            <a:off x="5435600" y="2205038"/>
            <a:ext cx="1444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9" name="Rechteck 215"/>
          <p:cNvSpPr>
            <a:spLocks noChangeArrowheads="1"/>
          </p:cNvSpPr>
          <p:nvPr/>
        </p:nvSpPr>
        <p:spPr bwMode="auto">
          <a:xfrm>
            <a:off x="5580063" y="2205038"/>
            <a:ext cx="144462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060" name="Gerade Verbindung mit Pfeil 15"/>
          <p:cNvCxnSpPr>
            <a:cxnSpLocks noChangeShapeType="1"/>
          </p:cNvCxnSpPr>
          <p:nvPr/>
        </p:nvCxnSpPr>
        <p:spPr bwMode="auto">
          <a:xfrm flipV="1">
            <a:off x="5508625" y="119697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Textfeld 217"/>
          <p:cNvSpPr txBox="1">
            <a:spLocks noChangeArrowheads="1"/>
          </p:cNvSpPr>
          <p:nvPr/>
        </p:nvSpPr>
        <p:spPr bwMode="auto">
          <a:xfrm>
            <a:off x="5508625" y="1916113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Address</a:t>
            </a:r>
          </a:p>
        </p:txBody>
      </p:sp>
      <p:sp>
        <p:nvSpPr>
          <p:cNvPr id="2062" name="Rechteck 221"/>
          <p:cNvSpPr>
            <a:spLocks noChangeArrowheads="1"/>
          </p:cNvSpPr>
          <p:nvPr/>
        </p:nvSpPr>
        <p:spPr bwMode="auto">
          <a:xfrm>
            <a:off x="2987675" y="908050"/>
            <a:ext cx="295275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Pixel Register</a:t>
            </a:r>
          </a:p>
        </p:txBody>
      </p:sp>
      <p:cxnSp>
        <p:nvCxnSpPr>
          <p:cNvPr id="2063" name="Gerade Verbindung mit Pfeil 222"/>
          <p:cNvCxnSpPr>
            <a:cxnSpLocks noChangeShapeType="1"/>
          </p:cNvCxnSpPr>
          <p:nvPr/>
        </p:nvCxnSpPr>
        <p:spPr bwMode="auto">
          <a:xfrm flipV="1">
            <a:off x="3276600" y="1196975"/>
            <a:ext cx="0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feld 223"/>
          <p:cNvSpPr txBox="1">
            <a:spLocks noChangeArrowheads="1"/>
          </p:cNvSpPr>
          <p:nvPr/>
        </p:nvSpPr>
        <p:spPr bwMode="auto">
          <a:xfrm>
            <a:off x="3348038" y="1341438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P_Shift, P_Rb, P_Ld</a:t>
            </a:r>
          </a:p>
        </p:txBody>
      </p:sp>
      <p:cxnSp>
        <p:nvCxnSpPr>
          <p:cNvPr id="2065" name="Gerade Verbindung mit Pfeil 224"/>
          <p:cNvCxnSpPr>
            <a:cxnSpLocks noChangeShapeType="1"/>
          </p:cNvCxnSpPr>
          <p:nvPr/>
        </p:nvCxnSpPr>
        <p:spPr bwMode="auto">
          <a:xfrm>
            <a:off x="971550" y="105251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Gerade Verbindung mit Pfeil 225"/>
          <p:cNvCxnSpPr>
            <a:cxnSpLocks noChangeShapeType="1"/>
          </p:cNvCxnSpPr>
          <p:nvPr/>
        </p:nvCxnSpPr>
        <p:spPr bwMode="auto">
          <a:xfrm>
            <a:off x="5940425" y="1052513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Rechteck 236"/>
          <p:cNvSpPr>
            <a:spLocks noChangeArrowheads="1"/>
          </p:cNvSpPr>
          <p:nvPr/>
        </p:nvSpPr>
        <p:spPr bwMode="auto">
          <a:xfrm>
            <a:off x="1476375" y="3789363"/>
            <a:ext cx="3455988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Data Register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1908175" y="4248150"/>
            <a:ext cx="21923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69" name="Gerade Verbindung mit Pfeil 239"/>
          <p:cNvCxnSpPr>
            <a:cxnSpLocks noChangeShapeType="1"/>
          </p:cNvCxnSpPr>
          <p:nvPr/>
        </p:nvCxnSpPr>
        <p:spPr bwMode="auto">
          <a:xfrm flipV="1">
            <a:off x="1908175" y="4076700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Rechteck 240"/>
          <p:cNvSpPr>
            <a:spLocks noChangeArrowheads="1"/>
          </p:cNvSpPr>
          <p:nvPr/>
        </p:nvSpPr>
        <p:spPr bwMode="auto">
          <a:xfrm>
            <a:off x="1476375" y="4724400"/>
            <a:ext cx="25193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Instruction Register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1908175" y="5254625"/>
            <a:ext cx="2000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UpdateIR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72" name="Gerade Verbindung mit Pfeil 243"/>
          <p:cNvCxnSpPr>
            <a:cxnSpLocks noChangeShapeType="1"/>
          </p:cNvCxnSpPr>
          <p:nvPr/>
        </p:nvCxnSpPr>
        <p:spPr bwMode="auto">
          <a:xfrm flipV="1">
            <a:off x="1908175" y="50133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Rechteck 244"/>
          <p:cNvSpPr>
            <a:spLocks noChangeArrowheads="1"/>
          </p:cNvSpPr>
          <p:nvPr/>
        </p:nvSpPr>
        <p:spPr bwMode="auto">
          <a:xfrm>
            <a:off x="1476375" y="5589588"/>
            <a:ext cx="25193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ID Register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908175" y="5949950"/>
            <a:ext cx="11128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 err="1"/>
              <a:t>&amp;</a:t>
            </a:r>
            <a:r>
              <a:rPr lang="de-DE" sz="1100" dirty="0" err="1">
                <a:solidFill>
                  <a:srgbClr val="FF0000"/>
                </a:solidFill>
              </a:rPr>
              <a:t>IDSel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2075" name="Gerade Verbindung mit Pfeil 246"/>
          <p:cNvCxnSpPr>
            <a:cxnSpLocks noChangeShapeType="1"/>
          </p:cNvCxnSpPr>
          <p:nvPr/>
        </p:nvCxnSpPr>
        <p:spPr bwMode="auto">
          <a:xfrm flipV="1">
            <a:off x="1908175" y="58769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Rechteck 249"/>
          <p:cNvSpPr>
            <a:spLocks noChangeArrowheads="1"/>
          </p:cNvSpPr>
          <p:nvPr/>
        </p:nvSpPr>
        <p:spPr bwMode="auto">
          <a:xfrm>
            <a:off x="5364163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</a:t>
            </a:r>
          </a:p>
        </p:txBody>
      </p:sp>
      <p:sp>
        <p:nvSpPr>
          <p:cNvPr id="2077" name="Rechteck 250"/>
          <p:cNvSpPr>
            <a:spLocks noChangeArrowheads="1"/>
          </p:cNvSpPr>
          <p:nvPr/>
        </p:nvSpPr>
        <p:spPr bwMode="auto">
          <a:xfrm>
            <a:off x="5651500" y="4724400"/>
            <a:ext cx="144463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sp>
        <p:nvSpPr>
          <p:cNvPr id="2078" name="Textfeld 251"/>
          <p:cNvSpPr txBox="1">
            <a:spLocks noChangeArrowheads="1"/>
          </p:cNvSpPr>
          <p:nvPr/>
        </p:nvSpPr>
        <p:spPr bwMode="auto">
          <a:xfrm>
            <a:off x="5713413" y="40322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79" name="Textfeld 262"/>
          <p:cNvSpPr txBox="1">
            <a:spLocks noChangeArrowheads="1"/>
          </p:cNvSpPr>
          <p:nvPr/>
        </p:nvSpPr>
        <p:spPr bwMode="auto">
          <a:xfrm>
            <a:off x="5724525" y="35734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grpSp>
        <p:nvGrpSpPr>
          <p:cNvPr id="2080" name="Gruppieren 280"/>
          <p:cNvGrpSpPr>
            <a:grpSpLocks/>
          </p:cNvGrpSpPr>
          <p:nvPr/>
        </p:nvGrpSpPr>
        <p:grpSpPr bwMode="auto">
          <a:xfrm>
            <a:off x="5292725" y="3141663"/>
            <a:ext cx="431800" cy="1366837"/>
            <a:chOff x="5292080" y="3140968"/>
            <a:chExt cx="432048" cy="1368152"/>
          </a:xfrm>
        </p:grpSpPr>
        <p:cxnSp>
          <p:nvCxnSpPr>
            <p:cNvPr id="2227" name="Gerade Verbindung mit Pfeil 248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8" name="Gerade Verbindung mit Pfeil 25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9" name="Gerade Verbindung 257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0" name="Gerade Verbindung 261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1" name="Gerade Verbindung 264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" name="Gerade Verbindung 272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3" name="Gerade Verbindung mit Pfeil 276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1" name="Textfeld 278"/>
          <p:cNvSpPr txBox="1">
            <a:spLocks noChangeArrowheads="1"/>
          </p:cNvSpPr>
          <p:nvPr/>
        </p:nvSpPr>
        <p:spPr bwMode="auto">
          <a:xfrm>
            <a:off x="4787900" y="3284538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PreLoad</a:t>
            </a:r>
          </a:p>
        </p:txBody>
      </p:sp>
      <p:sp>
        <p:nvSpPr>
          <p:cNvPr id="2082" name="Rechteck 279"/>
          <p:cNvSpPr>
            <a:spLocks noChangeArrowheads="1"/>
          </p:cNvSpPr>
          <p:nvPr/>
        </p:nvSpPr>
        <p:spPr bwMode="auto">
          <a:xfrm>
            <a:off x="6588125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Out</a:t>
            </a:r>
          </a:p>
        </p:txBody>
      </p:sp>
      <p:grpSp>
        <p:nvGrpSpPr>
          <p:cNvPr id="2083" name="Gruppieren 281"/>
          <p:cNvGrpSpPr>
            <a:grpSpLocks/>
          </p:cNvGrpSpPr>
          <p:nvPr/>
        </p:nvGrpSpPr>
        <p:grpSpPr bwMode="auto">
          <a:xfrm flipV="1">
            <a:off x="6659563" y="3357563"/>
            <a:ext cx="433387" cy="1366837"/>
            <a:chOff x="5292080" y="3140968"/>
            <a:chExt cx="432048" cy="1368152"/>
          </a:xfrm>
        </p:grpSpPr>
        <p:cxnSp>
          <p:nvCxnSpPr>
            <p:cNvPr id="2220" name="Gerade Verbindung mit Pfeil 282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1" name="Gerade Verbindung mit Pfeil 28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2" name="Gerade Verbindung 284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3" name="Gerade Verbindung 285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4" name="Gerade Verbindung 286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5" name="Gerade Verbindung 287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6" name="Gerade Verbindung mit Pfeil 289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4" name="Textfeld 290"/>
          <p:cNvSpPr txBox="1">
            <a:spLocks noChangeArrowheads="1"/>
          </p:cNvSpPr>
          <p:nvPr/>
        </p:nvSpPr>
        <p:spPr bwMode="auto">
          <a:xfrm>
            <a:off x="6184900" y="4365625"/>
            <a:ext cx="661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</a:t>
            </a:r>
          </a:p>
        </p:txBody>
      </p:sp>
      <p:sp>
        <p:nvSpPr>
          <p:cNvPr id="2085" name="Textfeld 291"/>
          <p:cNvSpPr txBox="1">
            <a:spLocks noChangeArrowheads="1"/>
          </p:cNvSpPr>
          <p:nvPr/>
        </p:nvSpPr>
        <p:spPr bwMode="auto">
          <a:xfrm>
            <a:off x="7092950" y="3500438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86" name="Textfeld 292"/>
          <p:cNvSpPr txBox="1">
            <a:spLocks noChangeArrowheads="1"/>
          </p:cNvSpPr>
          <p:nvPr/>
        </p:nvSpPr>
        <p:spPr bwMode="auto">
          <a:xfrm>
            <a:off x="7092950" y="4149725"/>
            <a:ext cx="754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sp>
        <p:nvSpPr>
          <p:cNvPr id="2087" name="Rechteck 293"/>
          <p:cNvSpPr>
            <a:spLocks noChangeArrowheads="1"/>
          </p:cNvSpPr>
          <p:nvPr/>
        </p:nvSpPr>
        <p:spPr bwMode="auto">
          <a:xfrm>
            <a:off x="6875463" y="4724400"/>
            <a:ext cx="144462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088" name="Gerade Verbindung 64"/>
          <p:cNvCxnSpPr>
            <a:cxnSpLocks noChangeShapeType="1"/>
            <a:endCxn id="2077" idx="0"/>
          </p:cNvCxnSpPr>
          <p:nvPr/>
        </p:nvCxnSpPr>
        <p:spPr bwMode="auto">
          <a:xfrm>
            <a:off x="5724525" y="4508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" name="Gerade Verbindung mit Pfeil 66"/>
          <p:cNvCxnSpPr>
            <a:cxnSpLocks noChangeShapeType="1"/>
            <a:stCxn id="2067" idx="3"/>
            <a:endCxn id="2076" idx="1"/>
          </p:cNvCxnSpPr>
          <p:nvPr/>
        </p:nvCxnSpPr>
        <p:spPr bwMode="auto">
          <a:xfrm>
            <a:off x="4932363" y="393382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0" name="Gerade Verbindung mit Pfeil 294"/>
          <p:cNvCxnSpPr>
            <a:cxnSpLocks noChangeShapeType="1"/>
            <a:endCxn id="2082" idx="1"/>
          </p:cNvCxnSpPr>
          <p:nvPr/>
        </p:nvCxnSpPr>
        <p:spPr bwMode="auto">
          <a:xfrm>
            <a:off x="6084888" y="393382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1" name="Gerade Verbindung mit Pfeil 295"/>
          <p:cNvCxnSpPr>
            <a:cxnSpLocks noChangeShapeType="1"/>
          </p:cNvCxnSpPr>
          <p:nvPr/>
        </p:nvCxnSpPr>
        <p:spPr bwMode="auto">
          <a:xfrm>
            <a:off x="7308850" y="39338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Gerade Verbindung 71"/>
          <p:cNvCxnSpPr>
            <a:cxnSpLocks noChangeShapeType="1"/>
          </p:cNvCxnSpPr>
          <p:nvPr/>
        </p:nvCxn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3" name="Abgerundetes Rechteck 72"/>
          <p:cNvSpPr>
            <a:spLocks noChangeArrowheads="1"/>
          </p:cNvSpPr>
          <p:nvPr/>
        </p:nvSpPr>
        <p:spPr bwMode="auto">
          <a:xfrm>
            <a:off x="5364163" y="2781300"/>
            <a:ext cx="19446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Digital Block</a:t>
            </a:r>
          </a:p>
        </p:txBody>
      </p:sp>
      <p:cxnSp>
        <p:nvCxnSpPr>
          <p:cNvPr id="2094" name="Gerade Verbindung mit Pfeil 75"/>
          <p:cNvCxnSpPr>
            <a:cxnSpLocks noChangeShapeType="1"/>
          </p:cNvCxnSpPr>
          <p:nvPr/>
        </p:nvCxnSpPr>
        <p:spPr bwMode="auto">
          <a:xfrm>
            <a:off x="3059113" y="3213100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Gerade Verbindung mit Pfeil 297"/>
          <p:cNvCxnSpPr>
            <a:cxnSpLocks noChangeShapeType="1"/>
          </p:cNvCxnSpPr>
          <p:nvPr/>
        </p:nvCxnSpPr>
        <p:spPr bwMode="auto">
          <a:xfrm>
            <a:off x="2268538" y="3284538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Flussdiagramm: Verzögerung 76"/>
          <p:cNvSpPr>
            <a:spLocks noChangeArrowheads="1"/>
          </p:cNvSpPr>
          <p:nvPr/>
        </p:nvSpPr>
        <p:spPr bwMode="auto">
          <a:xfrm>
            <a:off x="2627313" y="2997200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99" name="Textfeld 298"/>
          <p:cNvSpPr txBox="1"/>
          <p:nvPr/>
        </p:nvSpPr>
        <p:spPr>
          <a:xfrm>
            <a:off x="1042988" y="3213100"/>
            <a:ext cx="219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98" name="Gerade Verbindung mit Pfeil 299"/>
          <p:cNvCxnSpPr>
            <a:cxnSpLocks noChangeShapeType="1"/>
          </p:cNvCxnSpPr>
          <p:nvPr/>
        </p:nvCxnSpPr>
        <p:spPr bwMode="auto">
          <a:xfrm>
            <a:off x="2268538" y="31416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" name="Textfeld 300"/>
          <p:cNvSpPr txBox="1">
            <a:spLocks noChangeArrowheads="1"/>
          </p:cNvSpPr>
          <p:nvPr/>
        </p:nvSpPr>
        <p:spPr bwMode="auto">
          <a:xfrm>
            <a:off x="1597025" y="292417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cxnSp>
        <p:nvCxnSpPr>
          <p:cNvPr id="2100" name="Gerade Verbindung mit Pfeil 301"/>
          <p:cNvCxnSpPr>
            <a:cxnSpLocks noChangeShapeType="1"/>
          </p:cNvCxnSpPr>
          <p:nvPr/>
        </p:nvCxnSpPr>
        <p:spPr bwMode="auto">
          <a:xfrm>
            <a:off x="3995738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1" name="Gerade Verbindung mit Pfeil 302"/>
          <p:cNvCxnSpPr>
            <a:cxnSpLocks noChangeShapeType="1"/>
          </p:cNvCxnSpPr>
          <p:nvPr/>
        </p:nvCxnSpPr>
        <p:spPr bwMode="auto">
          <a:xfrm>
            <a:off x="7740650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2" name="Gerade Verbindung mit Pfeil 303"/>
          <p:cNvCxnSpPr>
            <a:cxnSpLocks noChangeShapeType="1"/>
            <a:stCxn id="2114" idx="3"/>
          </p:cNvCxnSpPr>
          <p:nvPr/>
        </p:nvCxnSpPr>
        <p:spPr bwMode="auto">
          <a:xfrm flipV="1">
            <a:off x="4716463" y="5732463"/>
            <a:ext cx="863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3" name="Gerade Verbindung mit Pfeil 304"/>
          <p:cNvCxnSpPr>
            <a:cxnSpLocks noChangeShapeType="1"/>
          </p:cNvCxnSpPr>
          <p:nvPr/>
        </p:nvCxnSpPr>
        <p:spPr bwMode="auto">
          <a:xfrm>
            <a:off x="971550" y="393382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4" name="Gerade Verbindung mit Pfeil 305"/>
          <p:cNvCxnSpPr>
            <a:cxnSpLocks noChangeShapeType="1"/>
          </p:cNvCxnSpPr>
          <p:nvPr/>
        </p:nvCxnSpPr>
        <p:spPr bwMode="auto">
          <a:xfrm>
            <a:off x="971550" y="48688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5" name="Gerade Verbindung mit Pfeil 306"/>
          <p:cNvCxnSpPr>
            <a:cxnSpLocks noChangeShapeType="1"/>
          </p:cNvCxnSpPr>
          <p:nvPr/>
        </p:nvCxnSpPr>
        <p:spPr bwMode="auto">
          <a:xfrm>
            <a:off x="971550" y="57324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6" name="Gerade Verbindung 87"/>
          <p:cNvCxnSpPr>
            <a:cxnSpLocks noChangeShapeType="1"/>
          </p:cNvCxnSpPr>
          <p:nvPr/>
        </p:nvCxnSpPr>
        <p:spPr bwMode="auto">
          <a:xfrm>
            <a:off x="971550" y="1052513"/>
            <a:ext cx="0" cy="52562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7" name="Gerade Verbindung mit Pfeil 91"/>
          <p:cNvCxnSpPr>
            <a:cxnSpLocks noChangeShapeType="1"/>
          </p:cNvCxnSpPr>
          <p:nvPr/>
        </p:nvCxnSpPr>
        <p:spPr bwMode="auto">
          <a:xfrm>
            <a:off x="611188" y="5732463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8" name="Textfeld 307"/>
          <p:cNvSpPr txBox="1">
            <a:spLocks noChangeArrowheads="1"/>
          </p:cNvSpPr>
          <p:nvPr/>
        </p:nvSpPr>
        <p:spPr bwMode="auto">
          <a:xfrm>
            <a:off x="381000" y="54451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TDI</a:t>
            </a:r>
          </a:p>
        </p:txBody>
      </p:sp>
      <p:sp>
        <p:nvSpPr>
          <p:cNvPr id="2109" name="Rechteck 92"/>
          <p:cNvSpPr>
            <a:spLocks noChangeArrowheads="1"/>
          </p:cNvSpPr>
          <p:nvPr/>
        </p:nvSpPr>
        <p:spPr bwMode="auto">
          <a:xfrm>
            <a:off x="8172450" y="908050"/>
            <a:ext cx="431800" cy="5761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10" name="Gerade Verbindung mit Pfeil 308"/>
          <p:cNvCxnSpPr>
            <a:cxnSpLocks noChangeShapeType="1"/>
          </p:cNvCxnSpPr>
          <p:nvPr/>
        </p:nvCxnSpPr>
        <p:spPr bwMode="auto">
          <a:xfrm>
            <a:off x="8604250" y="34290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1" name="Rechteck 312"/>
          <p:cNvSpPr>
            <a:spLocks noChangeArrowheads="1"/>
          </p:cNvSpPr>
          <p:nvPr/>
        </p:nvSpPr>
        <p:spPr bwMode="auto">
          <a:xfrm>
            <a:off x="6732588" y="6165850"/>
            <a:ext cx="287337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2" name="Rechteck 313"/>
          <p:cNvSpPr>
            <a:spLocks noChangeArrowheads="1"/>
          </p:cNvSpPr>
          <p:nvPr/>
        </p:nvSpPr>
        <p:spPr bwMode="auto">
          <a:xfrm>
            <a:off x="7092950" y="6165850"/>
            <a:ext cx="287338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3" name="Rechteck 314"/>
          <p:cNvSpPr>
            <a:spLocks noChangeArrowheads="1"/>
          </p:cNvSpPr>
          <p:nvPr/>
        </p:nvSpPr>
        <p:spPr bwMode="auto">
          <a:xfrm>
            <a:off x="4427538" y="4724400"/>
            <a:ext cx="288925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4" name="Rechteck 316"/>
          <p:cNvSpPr>
            <a:spLocks noChangeArrowheads="1"/>
          </p:cNvSpPr>
          <p:nvPr/>
        </p:nvSpPr>
        <p:spPr bwMode="auto">
          <a:xfrm>
            <a:off x="4427538" y="5589588"/>
            <a:ext cx="2889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cxnSp>
        <p:nvCxnSpPr>
          <p:cNvPr id="2115" name="Gerade Verbindung mit Pfeil 318"/>
          <p:cNvCxnSpPr>
            <a:cxnSpLocks noChangeShapeType="1"/>
          </p:cNvCxnSpPr>
          <p:nvPr/>
        </p:nvCxnSpPr>
        <p:spPr bwMode="auto">
          <a:xfrm>
            <a:off x="7380288" y="63087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6" name="Gerade Verbindung mit Pfeil 319"/>
          <p:cNvCxnSpPr>
            <a:cxnSpLocks noChangeShapeType="1"/>
          </p:cNvCxnSpPr>
          <p:nvPr/>
        </p:nvCxnSpPr>
        <p:spPr bwMode="auto">
          <a:xfrm>
            <a:off x="3995738" y="57324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7" name="Gewinkelte Verbindung 97"/>
          <p:cNvCxnSpPr>
            <a:cxnSpLocks noChangeShapeType="1"/>
          </p:cNvCxnSpPr>
          <p:nvPr/>
        </p:nvCxnSpPr>
        <p:spPr bwMode="auto">
          <a:xfrm rot="10800000" flipV="1">
            <a:off x="1547813" y="45815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8" name="Gewinkelte Verbindung 320"/>
          <p:cNvCxnSpPr>
            <a:cxnSpLocks noChangeShapeType="1"/>
          </p:cNvCxnSpPr>
          <p:nvPr/>
        </p:nvCxnSpPr>
        <p:spPr bwMode="auto">
          <a:xfrm rot="10800000">
            <a:off x="4500563" y="45815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9" name="Gewinkelte Verbindung 321"/>
          <p:cNvCxnSpPr>
            <a:cxnSpLocks noChangeShapeType="1"/>
          </p:cNvCxnSpPr>
          <p:nvPr/>
        </p:nvCxnSpPr>
        <p:spPr bwMode="auto">
          <a:xfrm rot="10800000">
            <a:off x="4500563" y="54451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0" name="Gewinkelte Verbindung 322"/>
          <p:cNvCxnSpPr>
            <a:cxnSpLocks noChangeShapeType="1"/>
          </p:cNvCxnSpPr>
          <p:nvPr/>
        </p:nvCxnSpPr>
        <p:spPr bwMode="auto">
          <a:xfrm rot="10800000">
            <a:off x="2987675" y="2060575"/>
            <a:ext cx="144463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1" name="Gewinkelte Verbindung 323"/>
          <p:cNvCxnSpPr>
            <a:cxnSpLocks noChangeShapeType="1"/>
          </p:cNvCxnSpPr>
          <p:nvPr/>
        </p:nvCxnSpPr>
        <p:spPr bwMode="auto">
          <a:xfrm rot="10800000">
            <a:off x="2987675" y="765175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2" name="Gewinkelte Verbindung 324"/>
          <p:cNvCxnSpPr>
            <a:cxnSpLocks noChangeShapeType="1"/>
          </p:cNvCxnSpPr>
          <p:nvPr/>
        </p:nvCxnSpPr>
        <p:spPr bwMode="auto">
          <a:xfrm rot="10800000" flipV="1">
            <a:off x="1187450" y="40782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3" name="Gewinkelte Verbindung 325"/>
          <p:cNvCxnSpPr>
            <a:cxnSpLocks noChangeShapeType="1"/>
          </p:cNvCxnSpPr>
          <p:nvPr/>
        </p:nvCxnSpPr>
        <p:spPr bwMode="auto">
          <a:xfrm rot="10800000" flipV="1">
            <a:off x="1547813" y="54451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4" name="Gewinkelte Verbindung 326"/>
          <p:cNvCxnSpPr>
            <a:cxnSpLocks noChangeShapeType="1"/>
          </p:cNvCxnSpPr>
          <p:nvPr/>
        </p:nvCxnSpPr>
        <p:spPr bwMode="auto">
          <a:xfrm rot="10800000" flipV="1">
            <a:off x="6804025" y="5949950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5" name="Gewinkelte Verbindung 327"/>
          <p:cNvCxnSpPr>
            <a:cxnSpLocks noChangeShapeType="1"/>
          </p:cNvCxnSpPr>
          <p:nvPr/>
        </p:nvCxnSpPr>
        <p:spPr bwMode="auto">
          <a:xfrm rot="10800000">
            <a:off x="7164388" y="5949950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6" name="Gerade Verbindung mit Pfeil 328"/>
          <p:cNvCxnSpPr>
            <a:cxnSpLocks noChangeShapeType="1"/>
          </p:cNvCxnSpPr>
          <p:nvPr/>
        </p:nvCxnSpPr>
        <p:spPr bwMode="auto">
          <a:xfrm>
            <a:off x="3059113" y="1773238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Gerade Verbindung mit Pfeil 330"/>
          <p:cNvCxnSpPr>
            <a:cxnSpLocks noChangeShapeType="1"/>
          </p:cNvCxnSpPr>
          <p:nvPr/>
        </p:nvCxnSpPr>
        <p:spPr bwMode="auto">
          <a:xfrm>
            <a:off x="2268538" y="18446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8" name="Flussdiagramm: Verzögerung 331"/>
          <p:cNvSpPr>
            <a:spLocks noChangeArrowheads="1"/>
          </p:cNvSpPr>
          <p:nvPr/>
        </p:nvSpPr>
        <p:spPr bwMode="auto">
          <a:xfrm>
            <a:off x="2627313" y="1557338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333" name="Textfeld 332"/>
          <p:cNvSpPr txBox="1"/>
          <p:nvPr/>
        </p:nvSpPr>
        <p:spPr>
          <a:xfrm>
            <a:off x="1042988" y="1773238"/>
            <a:ext cx="21939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30" name="Gerade Verbindung mit Pfeil 333"/>
          <p:cNvCxnSpPr>
            <a:cxnSpLocks noChangeShapeType="1"/>
          </p:cNvCxnSpPr>
          <p:nvPr/>
        </p:nvCxnSpPr>
        <p:spPr bwMode="auto">
          <a:xfrm>
            <a:off x="2268538" y="170021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1" name="Textfeld 334"/>
          <p:cNvSpPr txBox="1">
            <a:spLocks noChangeArrowheads="1"/>
          </p:cNvSpPr>
          <p:nvPr/>
        </p:nvSpPr>
        <p:spPr bwMode="auto">
          <a:xfrm>
            <a:off x="1647825" y="1484313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sp>
        <p:nvSpPr>
          <p:cNvPr id="2132" name="Textfeld 339"/>
          <p:cNvSpPr txBox="1">
            <a:spLocks noChangeArrowheads="1"/>
          </p:cNvSpPr>
          <p:nvPr/>
        </p:nvSpPr>
        <p:spPr bwMode="auto">
          <a:xfrm>
            <a:off x="8027988" y="1125538"/>
            <a:ext cx="698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grpSp>
        <p:nvGrpSpPr>
          <p:cNvPr id="2133" name="Gruppieren 340"/>
          <p:cNvGrpSpPr>
            <a:grpSpLocks/>
          </p:cNvGrpSpPr>
          <p:nvPr/>
        </p:nvGrpSpPr>
        <p:grpSpPr bwMode="auto">
          <a:xfrm rot="5400000" flipV="1">
            <a:off x="8351837" y="873126"/>
            <a:ext cx="73025" cy="431800"/>
            <a:chOff x="3851920" y="3861048"/>
            <a:chExt cx="72008" cy="432048"/>
          </a:xfrm>
        </p:grpSpPr>
        <p:cxnSp>
          <p:nvCxnSpPr>
            <p:cNvPr id="2217" name="Gerade Verbindung 34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8" name="Gerade Verbindung 34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9" name="Gerade Verbindung 34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4" name="Gruppieren 344"/>
          <p:cNvGrpSpPr>
            <a:grpSpLocks/>
          </p:cNvGrpSpPr>
          <p:nvPr/>
        </p:nvGrpSpPr>
        <p:grpSpPr bwMode="auto">
          <a:xfrm rot="5400000" flipV="1">
            <a:off x="8352631" y="2169319"/>
            <a:ext cx="71438" cy="431800"/>
            <a:chOff x="3851920" y="3861048"/>
            <a:chExt cx="72008" cy="432048"/>
          </a:xfrm>
        </p:grpSpPr>
        <p:cxnSp>
          <p:nvCxnSpPr>
            <p:cNvPr id="2214" name="Gerade Verbindung 34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5" name="Gerade Verbindung 34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6" name="Gerade Verbindung 34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5" name="Textfeld 348"/>
          <p:cNvSpPr txBox="1">
            <a:spLocks noChangeArrowheads="1"/>
          </p:cNvSpPr>
          <p:nvPr/>
        </p:nvSpPr>
        <p:spPr bwMode="auto">
          <a:xfrm>
            <a:off x="8027988" y="2492375"/>
            <a:ext cx="798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grpSp>
        <p:nvGrpSpPr>
          <p:cNvPr id="2136" name="Gruppieren 350"/>
          <p:cNvGrpSpPr>
            <a:grpSpLocks/>
          </p:cNvGrpSpPr>
          <p:nvPr/>
        </p:nvGrpSpPr>
        <p:grpSpPr bwMode="auto">
          <a:xfrm rot="5400000" flipV="1">
            <a:off x="8352631" y="3753644"/>
            <a:ext cx="71438" cy="431800"/>
            <a:chOff x="3851920" y="3861048"/>
            <a:chExt cx="72008" cy="432048"/>
          </a:xfrm>
        </p:grpSpPr>
        <p:cxnSp>
          <p:nvCxnSpPr>
            <p:cNvPr id="2211" name="Gerade Verbindung 35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" name="Gerade Verbindung 35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3" name="Gerade Verbindung 35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7" name="Textfeld 354"/>
          <p:cNvSpPr txBox="1">
            <a:spLocks noChangeArrowheads="1"/>
          </p:cNvSpPr>
          <p:nvPr/>
        </p:nvSpPr>
        <p:spPr bwMode="auto">
          <a:xfrm>
            <a:off x="7659688" y="3933825"/>
            <a:ext cx="1484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 OR PreLoad</a:t>
            </a:r>
          </a:p>
        </p:txBody>
      </p:sp>
      <p:grpSp>
        <p:nvGrpSpPr>
          <p:cNvPr id="2138" name="Gruppieren 355"/>
          <p:cNvGrpSpPr>
            <a:grpSpLocks/>
          </p:cNvGrpSpPr>
          <p:nvPr/>
        </p:nvGrpSpPr>
        <p:grpSpPr bwMode="auto">
          <a:xfrm rot="5400000" flipV="1">
            <a:off x="8351837" y="4689476"/>
            <a:ext cx="73025" cy="431800"/>
            <a:chOff x="3851920" y="3861048"/>
            <a:chExt cx="72008" cy="432048"/>
          </a:xfrm>
        </p:grpSpPr>
        <p:cxnSp>
          <p:nvCxnSpPr>
            <p:cNvPr id="2208" name="Gerade Verbindung 35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9" name="Gerade Verbindung 35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0" name="Gerade Verbindung 35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0" name="Textfeld 359"/>
          <p:cNvSpPr txBox="1"/>
          <p:nvPr/>
        </p:nvSpPr>
        <p:spPr>
          <a:xfrm>
            <a:off x="7605713" y="4941888"/>
            <a:ext cx="15922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other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if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not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40" name="Gruppieren 360"/>
          <p:cNvGrpSpPr>
            <a:grpSpLocks/>
          </p:cNvGrpSpPr>
          <p:nvPr/>
        </p:nvGrpSpPr>
        <p:grpSpPr bwMode="auto">
          <a:xfrm rot="5400000" flipV="1">
            <a:off x="8351837" y="5553076"/>
            <a:ext cx="73025" cy="431800"/>
            <a:chOff x="3851920" y="3861048"/>
            <a:chExt cx="72008" cy="432048"/>
          </a:xfrm>
        </p:grpSpPr>
        <p:cxnSp>
          <p:nvCxnSpPr>
            <p:cNvPr id="2205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6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7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1" name="Textfeld 364"/>
          <p:cNvSpPr txBox="1">
            <a:spLocks noChangeArrowheads="1"/>
          </p:cNvSpPr>
          <p:nvPr/>
        </p:nvSpPr>
        <p:spPr bwMode="auto">
          <a:xfrm>
            <a:off x="8139113" y="5805488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IDSel</a:t>
            </a:r>
          </a:p>
        </p:txBody>
      </p:sp>
      <p:grpSp>
        <p:nvGrpSpPr>
          <p:cNvPr id="2142" name="Gruppieren 365"/>
          <p:cNvGrpSpPr>
            <a:grpSpLocks/>
          </p:cNvGrpSpPr>
          <p:nvPr/>
        </p:nvGrpSpPr>
        <p:grpSpPr bwMode="auto">
          <a:xfrm rot="5400000" flipV="1">
            <a:off x="8351837" y="6129338"/>
            <a:ext cx="73025" cy="431800"/>
            <a:chOff x="3851920" y="3861048"/>
            <a:chExt cx="72008" cy="432048"/>
          </a:xfrm>
        </p:grpSpPr>
        <p:cxnSp>
          <p:nvCxnSpPr>
            <p:cNvPr id="2202" name="Gerade Verbindung 36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Gerade Verbindung 36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Gerade Verbindung 36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3" name="Textfeld 369"/>
          <p:cNvSpPr txBox="1">
            <a:spLocks noChangeArrowheads="1"/>
          </p:cNvSpPr>
          <p:nvPr/>
        </p:nvSpPr>
        <p:spPr bwMode="auto">
          <a:xfrm>
            <a:off x="8027988" y="63817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Bypass</a:t>
            </a:r>
          </a:p>
        </p:txBody>
      </p:sp>
      <p:sp>
        <p:nvSpPr>
          <p:cNvPr id="2144" name="Textfeld 370"/>
          <p:cNvSpPr txBox="1">
            <a:spLocks noChangeArrowheads="1"/>
          </p:cNvSpPr>
          <p:nvPr/>
        </p:nvSpPr>
        <p:spPr bwMode="auto">
          <a:xfrm>
            <a:off x="8569325" y="3141663"/>
            <a:ext cx="48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TDO</a:t>
            </a:r>
          </a:p>
        </p:txBody>
      </p:sp>
      <p:sp>
        <p:nvSpPr>
          <p:cNvPr id="2145" name="Textfeld 146"/>
          <p:cNvSpPr txBox="1">
            <a:spLocks noChangeArrowheads="1"/>
          </p:cNvSpPr>
          <p:nvPr/>
        </p:nvSpPr>
        <p:spPr bwMode="auto">
          <a:xfrm>
            <a:off x="5795963" y="4724400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Pads</a:t>
            </a:r>
          </a:p>
        </p:txBody>
      </p:sp>
      <p:sp>
        <p:nvSpPr>
          <p:cNvPr id="2146" name="Rechteck 147"/>
          <p:cNvSpPr>
            <a:spLocks noChangeArrowheads="1"/>
          </p:cNvSpPr>
          <p:nvPr/>
        </p:nvSpPr>
        <p:spPr bwMode="auto">
          <a:xfrm>
            <a:off x="5364163" y="4652963"/>
            <a:ext cx="19446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47" name="Gerade Verbindung mit Pfeil 372"/>
          <p:cNvCxnSpPr>
            <a:cxnSpLocks noChangeShapeType="1"/>
          </p:cNvCxnSpPr>
          <p:nvPr/>
        </p:nvCxnSpPr>
        <p:spPr bwMode="auto">
          <a:xfrm flipV="1">
            <a:off x="3635375" y="45085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8" name="Textfeld 373"/>
          <p:cNvSpPr txBox="1">
            <a:spLocks noChangeArrowheads="1"/>
          </p:cNvSpPr>
          <p:nvPr/>
        </p:nvSpPr>
        <p:spPr bwMode="auto">
          <a:xfrm>
            <a:off x="2700338" y="4437063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Commands</a:t>
            </a:r>
          </a:p>
        </p:txBody>
      </p:sp>
      <p:sp>
        <p:nvSpPr>
          <p:cNvPr id="2149" name="Ellipse 374"/>
          <p:cNvSpPr>
            <a:spLocks noChangeArrowheads="1"/>
          </p:cNvSpPr>
          <p:nvPr/>
        </p:nvSpPr>
        <p:spPr bwMode="auto">
          <a:xfrm>
            <a:off x="323850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0" name="Ellipse 375"/>
          <p:cNvSpPr>
            <a:spLocks noChangeArrowheads="1"/>
          </p:cNvSpPr>
          <p:nvPr/>
        </p:nvSpPr>
        <p:spPr bwMode="auto">
          <a:xfrm>
            <a:off x="468313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1" name="Ellipse 376"/>
          <p:cNvSpPr>
            <a:spLocks noChangeArrowheads="1"/>
          </p:cNvSpPr>
          <p:nvPr/>
        </p:nvSpPr>
        <p:spPr bwMode="auto">
          <a:xfrm>
            <a:off x="611188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2" name="Textfeld 377"/>
          <p:cNvSpPr txBox="1">
            <a:spLocks noChangeArrowheads="1"/>
          </p:cNvSpPr>
          <p:nvPr/>
        </p:nvSpPr>
        <p:spPr bwMode="auto">
          <a:xfrm>
            <a:off x="179388" y="3141663"/>
            <a:ext cx="708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State M.</a:t>
            </a:r>
          </a:p>
        </p:txBody>
      </p:sp>
      <p:cxnSp>
        <p:nvCxnSpPr>
          <p:cNvPr id="2153" name="Gerade Verbindung mit Pfeil 379"/>
          <p:cNvCxnSpPr>
            <a:cxnSpLocks noChangeShapeType="1"/>
          </p:cNvCxnSpPr>
          <p:nvPr/>
        </p:nvCxnSpPr>
        <p:spPr bwMode="auto">
          <a:xfrm>
            <a:off x="179388" y="36449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" name="Gerade Verbindung mit Pfeil 381"/>
          <p:cNvCxnSpPr>
            <a:cxnSpLocks noChangeShapeType="1"/>
          </p:cNvCxnSpPr>
          <p:nvPr/>
        </p:nvCxnSpPr>
        <p:spPr bwMode="auto">
          <a:xfrm>
            <a:off x="539750" y="4005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feld 382"/>
          <p:cNvSpPr txBox="1"/>
          <p:nvPr/>
        </p:nvSpPr>
        <p:spPr>
          <a:xfrm>
            <a:off x="0" y="4076700"/>
            <a:ext cx="10239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Signals</a:t>
            </a:r>
          </a:p>
        </p:txBody>
      </p:sp>
      <p:sp>
        <p:nvSpPr>
          <p:cNvPr id="2156" name="Textfeld 383"/>
          <p:cNvSpPr txBox="1">
            <a:spLocks noChangeArrowheads="1"/>
          </p:cNvSpPr>
          <p:nvPr/>
        </p:nvSpPr>
        <p:spPr bwMode="auto">
          <a:xfrm>
            <a:off x="-30163" y="3429000"/>
            <a:ext cx="48260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TMS</a:t>
            </a:r>
          </a:p>
        </p:txBody>
      </p:sp>
      <p:cxnSp>
        <p:nvCxnSpPr>
          <p:cNvPr id="2157" name="Gerade Verbindung 3072"/>
          <p:cNvCxnSpPr>
            <a:cxnSpLocks noChangeShapeType="1"/>
          </p:cNvCxnSpPr>
          <p:nvPr/>
        </p:nvCxnSpPr>
        <p:spPr bwMode="auto">
          <a:xfrm>
            <a:off x="4716463" y="48688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" name="Gewinkelte Verbindung 386"/>
          <p:cNvCxnSpPr>
            <a:cxnSpLocks noChangeShapeType="1"/>
          </p:cNvCxnSpPr>
          <p:nvPr/>
        </p:nvCxnSpPr>
        <p:spPr bwMode="auto">
          <a:xfrm rot="10800000">
            <a:off x="7885113" y="3789363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" name="Gewinkelte Verbindung 387"/>
          <p:cNvCxnSpPr>
            <a:cxnSpLocks noChangeShapeType="1"/>
          </p:cNvCxnSpPr>
          <p:nvPr/>
        </p:nvCxnSpPr>
        <p:spPr bwMode="auto">
          <a:xfrm rot="10800000">
            <a:off x="7885113" y="4724400"/>
            <a:ext cx="142875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2" name="Gewinkelte Verbindung 388"/>
          <p:cNvCxnSpPr>
            <a:cxnSpLocks noChangeShapeType="1"/>
          </p:cNvCxnSpPr>
          <p:nvPr/>
        </p:nvCxnSpPr>
        <p:spPr bwMode="auto">
          <a:xfrm rot="10800000">
            <a:off x="7885113" y="5589588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3" name="Rechteck 149"/>
          <p:cNvSpPr>
            <a:spLocks noChangeArrowheads="1"/>
          </p:cNvSpPr>
          <p:nvPr/>
        </p:nvSpPr>
        <p:spPr bwMode="auto">
          <a:xfrm>
            <a:off x="7667625" y="3789363"/>
            <a:ext cx="144463" cy="2159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64" name="Rechteck 150"/>
          <p:cNvSpPr>
            <a:spLocks noChangeArrowheads="1"/>
          </p:cNvSpPr>
          <p:nvPr/>
        </p:nvSpPr>
        <p:spPr bwMode="auto">
          <a:xfrm>
            <a:off x="2362200" y="914401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65" name="Gewinkelte Verbindung 151"/>
          <p:cNvCxnSpPr>
            <a:cxnSpLocks noChangeShapeType="1"/>
          </p:cNvCxnSpPr>
          <p:nvPr/>
        </p:nvCxnSpPr>
        <p:spPr bwMode="auto">
          <a:xfrm rot="10800000" flipV="1">
            <a:off x="2133601" y="914401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8" name="Textfeld 146"/>
          <p:cNvSpPr txBox="1">
            <a:spLocks noChangeArrowheads="1"/>
          </p:cNvSpPr>
          <p:nvPr/>
        </p:nvSpPr>
        <p:spPr bwMode="auto">
          <a:xfrm>
            <a:off x="925513" y="3573463"/>
            <a:ext cx="4583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Tahoma" pitchFamily="34" charset="0"/>
              </a:rPr>
              <a:t>DO0(7:0),DI0(1:0),…,DI3(1:0),SYNC_RES,CLK,RetCLK,TestInjEn,DO4(7:0),…,DI7(1:0)</a:t>
            </a:r>
          </a:p>
        </p:txBody>
      </p:sp>
      <p:cxnSp>
        <p:nvCxnSpPr>
          <p:cNvPr id="2169" name="Gerade Verbindung mit Pfeil 318"/>
          <p:cNvCxnSpPr>
            <a:cxnSpLocks noChangeShapeType="1"/>
          </p:cNvCxnSpPr>
          <p:nvPr/>
        </p:nvCxnSpPr>
        <p:spPr bwMode="auto">
          <a:xfrm>
            <a:off x="5940425" y="6308725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" name="Rechteck 244"/>
          <p:cNvSpPr>
            <a:spLocks noChangeArrowheads="1"/>
          </p:cNvSpPr>
          <p:nvPr/>
        </p:nvSpPr>
        <p:spPr bwMode="auto">
          <a:xfrm>
            <a:off x="3132138" y="60213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Readout Reg</a:t>
            </a:r>
          </a:p>
        </p:txBody>
      </p:sp>
      <p:cxnSp>
        <p:nvCxnSpPr>
          <p:cNvPr id="2171" name="Gerade Verbindung mit Pfeil 3"/>
          <p:cNvCxnSpPr>
            <a:cxnSpLocks noChangeShapeType="1"/>
            <a:stCxn id="2173" idx="0"/>
            <a:endCxn id="2170" idx="2"/>
          </p:cNvCxnSpPr>
          <p:nvPr/>
        </p:nvCxnSpPr>
        <p:spPr bwMode="auto">
          <a:xfrm flipV="1">
            <a:off x="4211638" y="6308725"/>
            <a:ext cx="0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2" name="Textfeld 251"/>
          <p:cNvSpPr txBox="1">
            <a:spLocks noChangeArrowheads="1"/>
          </p:cNvSpPr>
          <p:nvPr/>
        </p:nvSpPr>
        <p:spPr bwMode="auto">
          <a:xfrm>
            <a:off x="5651500" y="6092825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173" name="Rechteck 244"/>
          <p:cNvSpPr>
            <a:spLocks noChangeArrowheads="1"/>
          </p:cNvSpPr>
          <p:nvPr/>
        </p:nvSpPr>
        <p:spPr bwMode="auto">
          <a:xfrm>
            <a:off x="3132138" y="64531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Full custom latches</a:t>
            </a:r>
          </a:p>
        </p:txBody>
      </p:sp>
      <p:cxnSp>
        <p:nvCxnSpPr>
          <p:cNvPr id="2174" name="Gerade Verbindung mit Pfeil 162"/>
          <p:cNvCxnSpPr>
            <a:cxnSpLocks noChangeShapeType="1"/>
          </p:cNvCxnSpPr>
          <p:nvPr/>
        </p:nvCxnSpPr>
        <p:spPr bwMode="auto">
          <a:xfrm>
            <a:off x="2843213" y="6597650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5" name="Textfeld 6"/>
          <p:cNvSpPr txBox="1">
            <a:spLocks noChangeArrowheads="1"/>
          </p:cNvSpPr>
          <p:nvPr/>
        </p:nvSpPr>
        <p:spPr bwMode="auto">
          <a:xfrm>
            <a:off x="3132138" y="6453188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Ld</a:t>
            </a:r>
          </a:p>
        </p:txBody>
      </p:sp>
      <p:sp>
        <p:nvSpPr>
          <p:cNvPr id="2176" name="Textfeld 307"/>
          <p:cNvSpPr txBox="1">
            <a:spLocks noChangeArrowheads="1"/>
          </p:cNvSpPr>
          <p:nvPr/>
        </p:nvSpPr>
        <p:spPr bwMode="auto">
          <a:xfrm>
            <a:off x="2689225" y="6381750"/>
            <a:ext cx="434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TCK</a:t>
            </a:r>
          </a:p>
        </p:txBody>
      </p:sp>
      <p:sp>
        <p:nvSpPr>
          <p:cNvPr id="2177" name="Rechteck 293"/>
          <p:cNvSpPr>
            <a:spLocks noChangeArrowheads="1"/>
          </p:cNvSpPr>
          <p:nvPr/>
        </p:nvSpPr>
        <p:spPr bwMode="auto">
          <a:xfrm>
            <a:off x="5724525" y="6453188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178" name="Gerade Verbindung mit Pfeil 11"/>
          <p:cNvCxnSpPr>
            <a:cxnSpLocks noChangeShapeType="1"/>
            <a:stCxn id="2177" idx="1"/>
            <a:endCxn id="2173" idx="3"/>
          </p:cNvCxnSpPr>
          <p:nvPr/>
        </p:nvCxnSpPr>
        <p:spPr bwMode="auto">
          <a:xfrm flipH="1" flipV="1">
            <a:off x="5291138" y="6597650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79" name="Gruppieren 360"/>
          <p:cNvGrpSpPr>
            <a:grpSpLocks/>
          </p:cNvGrpSpPr>
          <p:nvPr/>
        </p:nvGrpSpPr>
        <p:grpSpPr bwMode="auto">
          <a:xfrm rot="5400000" flipV="1">
            <a:off x="8351837" y="5913438"/>
            <a:ext cx="73025" cy="431800"/>
            <a:chOff x="3851920" y="3861048"/>
            <a:chExt cx="72008" cy="432048"/>
          </a:xfrm>
        </p:grpSpPr>
        <p:cxnSp>
          <p:nvCxnSpPr>
            <p:cNvPr id="2199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0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80" name="Textfeld 354"/>
          <p:cNvSpPr txBox="1">
            <a:spLocks noChangeArrowheads="1"/>
          </p:cNvSpPr>
          <p:nvPr/>
        </p:nvSpPr>
        <p:spPr bwMode="auto">
          <a:xfrm>
            <a:off x="7915275" y="6021388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Readout</a:t>
            </a:r>
          </a:p>
        </p:txBody>
      </p:sp>
      <p:cxnSp>
        <p:nvCxnSpPr>
          <p:cNvPr id="2181" name="Gerade Verbindung 16"/>
          <p:cNvCxnSpPr>
            <a:cxnSpLocks noChangeShapeType="1"/>
          </p:cNvCxnSpPr>
          <p:nvPr/>
        </p:nvCxnSpPr>
        <p:spPr bwMode="auto">
          <a:xfrm flipH="1">
            <a:off x="5292725" y="6092825"/>
            <a:ext cx="2808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82" name="Textfeld 251"/>
          <p:cNvSpPr txBox="1">
            <a:spLocks noChangeArrowheads="1"/>
          </p:cNvSpPr>
          <p:nvPr/>
        </p:nvSpPr>
        <p:spPr bwMode="auto">
          <a:xfrm>
            <a:off x="4140200" y="61658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cxnSp>
        <p:nvCxnSpPr>
          <p:cNvPr id="2183" name="Gerade Verbindung mit Pfeil 25"/>
          <p:cNvCxnSpPr>
            <a:cxnSpLocks noChangeShapeType="1"/>
          </p:cNvCxnSpPr>
          <p:nvPr/>
        </p:nvCxnSpPr>
        <p:spPr bwMode="auto">
          <a:xfrm flipV="1">
            <a:off x="5148263" y="5589588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4" name="Rechteck 293"/>
          <p:cNvSpPr>
            <a:spLocks noChangeArrowheads="1"/>
          </p:cNvSpPr>
          <p:nvPr/>
        </p:nvSpPr>
        <p:spPr bwMode="auto">
          <a:xfrm>
            <a:off x="5076825" y="5013325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cxnSp>
        <p:nvCxnSpPr>
          <p:cNvPr id="2185" name="Gerade Verbindung 30"/>
          <p:cNvCxnSpPr>
            <a:cxnSpLocks noChangeShapeType="1"/>
          </p:cNvCxnSpPr>
          <p:nvPr/>
        </p:nvCxnSpPr>
        <p:spPr bwMode="auto">
          <a:xfrm flipV="1">
            <a:off x="5148263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6" name="Gerade Verbindung 18587"/>
          <p:cNvCxnSpPr>
            <a:cxnSpLocks noChangeShapeType="1"/>
            <a:endCxn id="2184" idx="2"/>
          </p:cNvCxnSpPr>
          <p:nvPr/>
        </p:nvCxnSpPr>
        <p:spPr bwMode="auto">
          <a:xfrm flipV="1">
            <a:off x="51482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7" name="Gerade Verbindung mit Pfeil 18589"/>
          <p:cNvCxnSpPr>
            <a:cxnSpLocks noChangeShapeType="1"/>
          </p:cNvCxnSpPr>
          <p:nvPr/>
        </p:nvCxnSpPr>
        <p:spPr bwMode="auto">
          <a:xfrm flipH="1">
            <a:off x="5292725" y="55165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8" name="Textfeld 18590"/>
          <p:cNvSpPr txBox="1">
            <a:spLocks noChangeArrowheads="1"/>
          </p:cNvSpPr>
          <p:nvPr/>
        </p:nvSpPr>
        <p:spPr bwMode="auto">
          <a:xfrm>
            <a:off x="5219700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sp>
        <p:nvSpPr>
          <p:cNvPr id="2189" name="Rechteck 293"/>
          <p:cNvSpPr>
            <a:spLocks noChangeArrowheads="1"/>
          </p:cNvSpPr>
          <p:nvPr/>
        </p:nvSpPr>
        <p:spPr bwMode="auto">
          <a:xfrm>
            <a:off x="6443663" y="5013325"/>
            <a:ext cx="144462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Bitck</a:t>
            </a:r>
          </a:p>
        </p:txBody>
      </p:sp>
      <p:sp>
        <p:nvSpPr>
          <p:cNvPr id="2190" name="Rechteck 293"/>
          <p:cNvSpPr>
            <a:spLocks noChangeArrowheads="1"/>
          </p:cNvSpPr>
          <p:nvPr/>
        </p:nvSpPr>
        <p:spPr bwMode="auto">
          <a:xfrm>
            <a:off x="6804025" y="5013325"/>
            <a:ext cx="144463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Res</a:t>
            </a:r>
          </a:p>
        </p:txBody>
      </p:sp>
      <p:sp>
        <p:nvSpPr>
          <p:cNvPr id="2191" name="Textfeld 127"/>
          <p:cNvSpPr txBox="1">
            <a:spLocks noChangeArrowheads="1"/>
          </p:cNvSpPr>
          <p:nvPr/>
        </p:nvSpPr>
        <p:spPr bwMode="auto">
          <a:xfrm>
            <a:off x="4643438" y="5229225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Res!</a:t>
            </a:r>
          </a:p>
        </p:txBody>
      </p:sp>
      <p:cxnSp>
        <p:nvCxnSpPr>
          <p:cNvPr id="2192" name="Gerade Verbindung 206"/>
          <p:cNvCxnSpPr>
            <a:cxnSpLocks noChangeShapeType="1"/>
          </p:cNvCxnSpPr>
          <p:nvPr/>
        </p:nvCxnSpPr>
        <p:spPr bwMode="auto">
          <a:xfrm flipV="1">
            <a:off x="68754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3" name="Gerade Verbindung mit Pfeil 207"/>
          <p:cNvCxnSpPr>
            <a:cxnSpLocks noChangeShapeType="1"/>
          </p:cNvCxnSpPr>
          <p:nvPr/>
        </p:nvCxnSpPr>
        <p:spPr bwMode="auto">
          <a:xfrm flipH="1">
            <a:off x="7019925" y="5516563"/>
            <a:ext cx="360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94" name="Textfeld 208"/>
          <p:cNvSpPr txBox="1">
            <a:spLocks noChangeArrowheads="1"/>
          </p:cNvSpPr>
          <p:nvPr/>
        </p:nvSpPr>
        <p:spPr bwMode="auto">
          <a:xfrm>
            <a:off x="6948488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cxnSp>
        <p:nvCxnSpPr>
          <p:cNvPr id="2195" name="Gerade Verbindung 209"/>
          <p:cNvCxnSpPr>
            <a:cxnSpLocks noChangeShapeType="1"/>
          </p:cNvCxnSpPr>
          <p:nvPr/>
        </p:nvCxnSpPr>
        <p:spPr bwMode="auto">
          <a:xfrm flipV="1">
            <a:off x="6516688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6" name="Gerade Verbindung 210"/>
          <p:cNvCxnSpPr>
            <a:cxnSpLocks noChangeShapeType="1"/>
          </p:cNvCxnSpPr>
          <p:nvPr/>
        </p:nvCxnSpPr>
        <p:spPr bwMode="auto">
          <a:xfrm flipV="1">
            <a:off x="6516688" y="5300663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7" name="Gerade Verbindung 211"/>
          <p:cNvCxnSpPr>
            <a:cxnSpLocks noChangeShapeType="1"/>
          </p:cNvCxnSpPr>
          <p:nvPr/>
        </p:nvCxnSpPr>
        <p:spPr bwMode="auto">
          <a:xfrm flipV="1">
            <a:off x="6875463" y="5445125"/>
            <a:ext cx="730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98" name="Textfeld 213"/>
          <p:cNvSpPr txBox="1">
            <a:spLocks noChangeArrowheads="1"/>
          </p:cNvSpPr>
          <p:nvPr/>
        </p:nvSpPr>
        <p:spPr bwMode="auto">
          <a:xfrm>
            <a:off x="6389688" y="5589588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TestPads</a:t>
            </a:r>
          </a:p>
        </p:txBody>
      </p:sp>
      <p:sp>
        <p:nvSpPr>
          <p:cNvPr id="187" name="Rechteck 150"/>
          <p:cNvSpPr>
            <a:spLocks noChangeArrowheads="1"/>
          </p:cNvSpPr>
          <p:nvPr/>
        </p:nvSpPr>
        <p:spPr bwMode="auto">
          <a:xfrm>
            <a:off x="2438400" y="2209800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8" name="Gewinkelte Verbindung 151"/>
          <p:cNvCxnSpPr>
            <a:cxnSpLocks noChangeShapeType="1"/>
          </p:cNvCxnSpPr>
          <p:nvPr/>
        </p:nvCxnSpPr>
        <p:spPr bwMode="auto">
          <a:xfrm rot="10800000" flipV="1">
            <a:off x="2209801" y="2209800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0100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#2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Another chip: no bad ADCs – probably due to more careful optimization of bias parameters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11269" name="Picture 3" descr="C:\Users\ivan\Desktop\Grafik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6525"/>
            <a:ext cx="89646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72nA/LSB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904041" y="2420938"/>
            <a:ext cx="1340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Noise: ~</a:t>
            </a:r>
            <a:r>
              <a:rPr lang="de-DE" altLang="de-DE" sz="1200" dirty="0" smtClean="0"/>
              <a:t>0.55LSB</a:t>
            </a:r>
            <a:endParaRPr lang="de-DE" altLang="de-DE" sz="1200" dirty="0"/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363" y="407670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354329" y="3789363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2.5LSB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46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EMCM</a:t>
            </a:r>
          </a:p>
        </p:txBody>
      </p:sp>
    </p:spTree>
    <p:extLst>
      <p:ext uri="{BB962C8B-B14F-4D97-AF65-F5344CB8AC3E}">
        <p14:creationId xmlns:p14="http://schemas.microsoft.com/office/powerpoint/2010/main" val="27357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  <a:p>
            <a:r>
              <a:rPr lang="en-US" sz="1600" dirty="0"/>
              <a:t>All ASICs can be configured and read out, Switcher outputs </a:t>
            </a:r>
            <a:r>
              <a:rPr lang="en-US" sz="1600" dirty="0" smtClean="0"/>
              <a:t>ok</a:t>
            </a:r>
            <a:endParaRPr lang="en-US" sz="1600" dirty="0"/>
          </a:p>
          <a:p>
            <a:r>
              <a:rPr lang="en-US" sz="1600" dirty="0"/>
              <a:t>Small PXD6 matrix </a:t>
            </a:r>
            <a:r>
              <a:rPr lang="en-US" sz="1600" dirty="0" smtClean="0"/>
              <a:t>connected </a:t>
            </a:r>
            <a:r>
              <a:rPr lang="en-US" sz="1600" dirty="0"/>
              <a:t>to </a:t>
            </a:r>
            <a:r>
              <a:rPr lang="en-US" sz="1600" dirty="0" err="1" smtClean="0"/>
              <a:t>DCDPipeline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6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93767"/>
              </p:ext>
            </p:extLst>
          </p:nvPr>
        </p:nvGraphicFramePr>
        <p:xfrm>
          <a:off x="609600" y="25654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 bwMode="auto">
          <a:xfrm>
            <a:off x="5943600" y="34290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9436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Test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pattern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8580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ADCs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943600" y="2743200"/>
            <a:ext cx="1676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mux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32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7239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6781800" y="3124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6781800" y="41910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hteck 19"/>
          <p:cNvSpPr/>
          <p:nvPr/>
        </p:nvSpPr>
        <p:spPr bwMode="auto">
          <a:xfrm>
            <a:off x="5943600" y="50292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1298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sp>
        <p:nvSpPr>
          <p:cNvPr id="16" name="Textfeld 15"/>
          <p:cNvSpPr txBox="1"/>
          <p:nvPr/>
        </p:nvSpPr>
        <p:spPr>
          <a:xfrm>
            <a:off x="5139099" y="2044703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~/TIMING/15_12_22_DCDpp0_1/test_pattern_of_dhpdcd0_bit61_SLDY_0.pdf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92017" y="292494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~/TIMING/15_12_22_DCDpp0_3/test_pattern_of_dhpdcd0_bit15_SLDY_0.pdf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5" y="1682552"/>
            <a:ext cx="2857219" cy="47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902575" y="1393242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64834" y="1400987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552"/>
            <a:ext cx="2846990" cy="47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5366470" y="2924944"/>
            <a:ext cx="1925527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223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160ADU)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183985" y="1772815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371600" y="12954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876800" y="12192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13" name="Textfeld 15"/>
          <p:cNvSpPr txBox="1"/>
          <p:nvPr/>
        </p:nvSpPr>
        <p:spPr>
          <a:xfrm>
            <a:off x="1363934" y="279326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TIMING/15_01_07_DCDpp0_1/test_pattern_of_dhpdcd0_bit0_SLDY_0.pdf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0"/>
          <p:cNvSpPr txBox="1"/>
          <p:nvPr/>
        </p:nvSpPr>
        <p:spPr>
          <a:xfrm>
            <a:off x="5239187" y="2596287"/>
            <a:ext cx="269807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TIMING/15_01_08_DCDpp3_2/test_pattern_of_dhpdcd3_dcd_cmos_clk_dly_0_pll_ser_clk_dly_1.pdf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39" y="1637110"/>
            <a:ext cx="2539414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7"/>
          <p:cNvSpPr txBox="1"/>
          <p:nvPr/>
        </p:nvSpPr>
        <p:spPr>
          <a:xfrm>
            <a:off x="1206739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63" y="1637110"/>
            <a:ext cx="2914099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9"/>
          <p:cNvSpPr txBox="1"/>
          <p:nvPr/>
        </p:nvSpPr>
        <p:spPr>
          <a:xfrm>
            <a:off x="5048214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DCD4,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6"/>
          <p:cNvSpPr txBox="1"/>
          <p:nvPr/>
        </p:nvSpPr>
        <p:spPr>
          <a:xfrm>
            <a:off x="5527220" y="2285182"/>
            <a:ext cx="13681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PLL_SER_</a:t>
            </a:r>
          </a:p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CLK_DLY=1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11"/>
          <p:cNvSpPr txBox="1"/>
          <p:nvPr/>
        </p:nvSpPr>
        <p:spPr>
          <a:xfrm>
            <a:off x="5367109" y="5337729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132ADU)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998827" y="3941366"/>
            <a:ext cx="1415772" cy="12741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9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7111395" y="1754196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32004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71628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02869"/>
              </p:ext>
            </p:extLst>
          </p:nvPr>
        </p:nvGraphicFramePr>
        <p:xfrm>
          <a:off x="609600" y="17526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5" name="Gerade Verbindung mit Pfeil 94"/>
          <p:cNvCxnSpPr/>
          <p:nvPr/>
        </p:nvCxnSpPr>
        <p:spPr bwMode="auto">
          <a:xfrm flipV="1">
            <a:off x="2667000" y="40386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2667000" y="4191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2286000" y="1524000"/>
            <a:ext cx="762000" cy="2514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7620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19050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9050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2362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819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28194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766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32766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1066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2098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26670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23622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819400" y="3429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32766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H="1">
            <a:off x="35814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3733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" name="Gerade Verbindung 2051"/>
          <p:cNvCxnSpPr/>
          <p:nvPr/>
        </p:nvCxnSpPr>
        <p:spPr bwMode="auto">
          <a:xfrm rot="10800000">
            <a:off x="19050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 rot="10800000">
            <a:off x="28194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 rot="10800000">
            <a:off x="23622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 rot="10800000">
            <a:off x="32766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19050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16764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28194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/>
          <p:nvPr/>
        </p:nvCxnSpPr>
        <p:spPr bwMode="auto">
          <a:xfrm>
            <a:off x="28194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32766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3276600" y="5562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37338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37338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41910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41910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6" name="Textfeld 2055"/>
          <p:cNvSpPr txBox="1"/>
          <p:nvPr/>
        </p:nvSpPr>
        <p:spPr>
          <a:xfrm>
            <a:off x="802338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689866" y="28194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557561" y="3657600"/>
            <a:ext cx="1114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Seen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304800" y="487680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DHP</a:t>
            </a:r>
            <a:endParaRPr lang="de-DE" dirty="0"/>
          </a:p>
        </p:txBody>
      </p:sp>
      <p:cxnSp>
        <p:nvCxnSpPr>
          <p:cNvPr id="78" name="Gerade Verbindung 77"/>
          <p:cNvCxnSpPr/>
          <p:nvPr/>
        </p:nvCxnSpPr>
        <p:spPr bwMode="auto">
          <a:xfrm rot="10800000">
            <a:off x="19050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 rot="10800000">
            <a:off x="23622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 rot="10800000">
            <a:off x="28194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 rot="10800000">
            <a:off x="32766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371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25146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9718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26670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124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429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35814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 flipH="1">
            <a:off x="38862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038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2209800" y="5029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" name="Gerade Verbindung 2057"/>
          <p:cNvCxnSpPr/>
          <p:nvPr/>
        </p:nvCxnSpPr>
        <p:spPr bwMode="auto">
          <a:xfrm>
            <a:off x="1905000" y="31242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2209800" y="3429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feld 96"/>
          <p:cNvSpPr txBox="1"/>
          <p:nvPr/>
        </p:nvSpPr>
        <p:spPr>
          <a:xfrm>
            <a:off x="189387" y="5257800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2061" name="Gleichschenkliges Dreieck 2060"/>
          <p:cNvSpPr/>
          <p:nvPr/>
        </p:nvSpPr>
        <p:spPr bwMode="auto">
          <a:xfrm rot="10800000">
            <a:off x="57912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2" name="Rechteck 2061"/>
          <p:cNvSpPr/>
          <p:nvPr/>
        </p:nvSpPr>
        <p:spPr bwMode="auto">
          <a:xfrm>
            <a:off x="7239000" y="1600200"/>
            <a:ext cx="152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4" name="Gerade Verbindung 2063"/>
          <p:cNvCxnSpPr>
            <a:stCxn id="2062" idx="2"/>
          </p:cNvCxnSpPr>
          <p:nvPr/>
        </p:nvCxnSpPr>
        <p:spPr bwMode="auto">
          <a:xfrm>
            <a:off x="7315200" y="1905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7315200" y="1371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5" name="Rechteck 2064"/>
          <p:cNvSpPr/>
          <p:nvPr/>
        </p:nvSpPr>
        <p:spPr bwMode="auto">
          <a:xfrm>
            <a:off x="7162800" y="2133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7" name="Gerade Verbindung 2066"/>
          <p:cNvCxnSpPr>
            <a:stCxn id="2065" idx="1"/>
          </p:cNvCxnSpPr>
          <p:nvPr/>
        </p:nvCxnSpPr>
        <p:spPr bwMode="auto">
          <a:xfrm flipH="1">
            <a:off x="6781800" y="2286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9" name="Gerade Verbindung 2068"/>
          <p:cNvCxnSpPr/>
          <p:nvPr/>
        </p:nvCxnSpPr>
        <p:spPr bwMode="auto">
          <a:xfrm>
            <a:off x="7162800" y="1371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1" name="Gerade Verbindung 2070"/>
          <p:cNvCxnSpPr>
            <a:endCxn id="2061" idx="3"/>
          </p:cNvCxnSpPr>
          <p:nvPr/>
        </p:nvCxnSpPr>
        <p:spPr bwMode="auto">
          <a:xfrm>
            <a:off x="63246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3" name="Ellipse 2072"/>
          <p:cNvSpPr/>
          <p:nvPr/>
        </p:nvSpPr>
        <p:spPr bwMode="auto">
          <a:xfrm>
            <a:off x="5867400" y="2971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6019800" y="3276600"/>
            <a:ext cx="0" cy="3809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6" name="Gerade Verbindung 2075"/>
          <p:cNvCxnSpPr/>
          <p:nvPr/>
        </p:nvCxnSpPr>
        <p:spPr bwMode="auto">
          <a:xfrm>
            <a:off x="6629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198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" name="Rechteck 2077"/>
          <p:cNvSpPr/>
          <p:nvPr/>
        </p:nvSpPr>
        <p:spPr bwMode="auto">
          <a:xfrm>
            <a:off x="60960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64008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0" name="Gerade Verbindung 129"/>
          <p:cNvCxnSpPr/>
          <p:nvPr/>
        </p:nvCxnSpPr>
        <p:spPr bwMode="auto">
          <a:xfrm>
            <a:off x="60198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Gleichschenkliges Dreieck 74"/>
          <p:cNvSpPr/>
          <p:nvPr/>
        </p:nvSpPr>
        <p:spPr bwMode="auto">
          <a:xfrm rot="10800000">
            <a:off x="79248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>
            <a:endCxn id="75" idx="3"/>
          </p:cNvCxnSpPr>
          <p:nvPr/>
        </p:nvCxnSpPr>
        <p:spPr bwMode="auto">
          <a:xfrm>
            <a:off x="84582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87630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81534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hteck 92"/>
          <p:cNvSpPr/>
          <p:nvPr/>
        </p:nvSpPr>
        <p:spPr bwMode="auto">
          <a:xfrm>
            <a:off x="82296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85344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6" name="Gerade Verbindung 95"/>
          <p:cNvCxnSpPr/>
          <p:nvPr/>
        </p:nvCxnSpPr>
        <p:spPr bwMode="auto">
          <a:xfrm>
            <a:off x="8153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84582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Ellipse 97"/>
          <p:cNvSpPr/>
          <p:nvPr/>
        </p:nvSpPr>
        <p:spPr bwMode="auto">
          <a:xfrm>
            <a:off x="8305800" y="3124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1" name="Gruppieren 130"/>
          <p:cNvGrpSpPr/>
          <p:nvPr/>
        </p:nvGrpSpPr>
        <p:grpSpPr>
          <a:xfrm>
            <a:off x="5867400" y="3505200"/>
            <a:ext cx="304800" cy="1524000"/>
            <a:chOff x="6400800" y="3581400"/>
            <a:chExt cx="304800" cy="15240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3" name="Gruppieren 132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146" name="Gerade Verbindung 14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136" name="Gerade Verbindung 13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Gerade Verbindung 13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Gerade Verbindung 13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14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5" name="Gerade Verbindung 134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6" name="Gleichschenkliges Dreieck 155"/>
          <p:cNvSpPr/>
          <p:nvPr/>
        </p:nvSpPr>
        <p:spPr bwMode="auto">
          <a:xfrm rot="10800000">
            <a:off x="5791200" y="5029200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V="1">
            <a:off x="6629400" y="4648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/>
          <p:nvPr/>
        </p:nvCxnSpPr>
        <p:spPr bwMode="auto">
          <a:xfrm>
            <a:off x="6629400" y="46482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5" name="Gerade Verbindung 2054"/>
          <p:cNvCxnSpPr>
            <a:stCxn id="98" idx="4"/>
          </p:cNvCxnSpPr>
          <p:nvPr/>
        </p:nvCxnSpPr>
        <p:spPr bwMode="auto">
          <a:xfrm>
            <a:off x="8458200" y="34290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Rechteck 2058"/>
          <p:cNvSpPr/>
          <p:nvPr/>
        </p:nvSpPr>
        <p:spPr bwMode="auto">
          <a:xfrm>
            <a:off x="5105400" y="1066800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cxnSp>
        <p:nvCxnSpPr>
          <p:cNvPr id="2063" name="Gerade Verbindung 2062"/>
          <p:cNvCxnSpPr/>
          <p:nvPr/>
        </p:nvCxnSpPr>
        <p:spPr bwMode="auto">
          <a:xfrm flipH="1">
            <a:off x="8305800" y="175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6" name="Textfeld 2065"/>
          <p:cNvSpPr txBox="1"/>
          <p:nvPr/>
        </p:nvSpPr>
        <p:spPr>
          <a:xfrm>
            <a:off x="7239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63" name="Gleichschenkliges Dreieck 162"/>
          <p:cNvSpPr/>
          <p:nvPr/>
        </p:nvSpPr>
        <p:spPr bwMode="auto">
          <a:xfrm rot="10800000">
            <a:off x="6172200" y="5562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156" idx="0"/>
            <a:endCxn id="163" idx="3"/>
          </p:cNvCxnSpPr>
          <p:nvPr/>
        </p:nvCxnSpPr>
        <p:spPr bwMode="auto">
          <a:xfrm>
            <a:off x="6324600" y="5410203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Gleichschenkliges Dreieck 166"/>
          <p:cNvSpPr/>
          <p:nvPr/>
        </p:nvSpPr>
        <p:spPr bwMode="auto">
          <a:xfrm rot="10800000">
            <a:off x="6172200" y="5943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8" name="Gerade Verbindung 167"/>
          <p:cNvCxnSpPr/>
          <p:nvPr/>
        </p:nvCxnSpPr>
        <p:spPr bwMode="auto">
          <a:xfrm>
            <a:off x="6324600" y="5791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Gleichschenkliges Dreieck 168"/>
          <p:cNvSpPr/>
          <p:nvPr/>
        </p:nvSpPr>
        <p:spPr bwMode="auto">
          <a:xfrm rot="10800000">
            <a:off x="6172200" y="6324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0" name="Gerade Verbindung 169"/>
          <p:cNvCxnSpPr/>
          <p:nvPr/>
        </p:nvCxnSpPr>
        <p:spPr bwMode="auto">
          <a:xfrm>
            <a:off x="6324600" y="6172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mit Pfeil 2076"/>
          <p:cNvCxnSpPr/>
          <p:nvPr/>
        </p:nvCxnSpPr>
        <p:spPr bwMode="auto">
          <a:xfrm>
            <a:off x="2590800" y="15240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" name="Textfeld 2078"/>
          <p:cNvSpPr txBox="1"/>
          <p:nvPr/>
        </p:nvSpPr>
        <p:spPr>
          <a:xfrm>
            <a:off x="2590800" y="1524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838200" y="43434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584780" y="1524000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block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5029200" y="914400"/>
            <a:ext cx="3962400" cy="2514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458200" y="914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auto">
          <a:xfrm>
            <a:off x="5486400" y="4953000"/>
            <a:ext cx="18288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Textfeld 178"/>
          <p:cNvSpPr txBox="1"/>
          <p:nvPr/>
        </p:nvSpPr>
        <p:spPr>
          <a:xfrm>
            <a:off x="7319207" y="49530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cxnSp>
        <p:nvCxnSpPr>
          <p:cNvPr id="180" name="Gerade Verbindung 179"/>
          <p:cNvCxnSpPr/>
          <p:nvPr/>
        </p:nvCxnSpPr>
        <p:spPr bwMode="auto">
          <a:xfrm>
            <a:off x="2667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/>
          <p:nvPr/>
        </p:nvCxnSpPr>
        <p:spPr bwMode="auto">
          <a:xfrm>
            <a:off x="35814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3657600" y="4419600"/>
            <a:ext cx="3048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3962400" y="419100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3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communication works for ~ 99.5% channels</a:t>
            </a:r>
          </a:p>
          <a:p>
            <a:r>
              <a:rPr lang="en-US" sz="1600" dirty="0" smtClean="0"/>
              <a:t>Can be improved (next submissions) by slight resizing of bias currents, delay elements in DHP and DCD</a:t>
            </a:r>
          </a:p>
          <a:p>
            <a:r>
              <a:rPr lang="en-US" sz="1600" dirty="0" smtClean="0"/>
              <a:t>RLC models of DEPFET needed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3795"/>
              </p:ext>
            </p:extLst>
          </p:nvPr>
        </p:nvGraphicFramePr>
        <p:xfrm>
          <a:off x="609600" y="22860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9" name="Gerade Verbindung 98"/>
          <p:cNvCxnSpPr/>
          <p:nvPr/>
        </p:nvCxnSpPr>
        <p:spPr bwMode="auto">
          <a:xfrm>
            <a:off x="6096000" y="2133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66294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6781800" y="1752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71628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155"/>
          <p:cNvCxnSpPr/>
          <p:nvPr/>
        </p:nvCxnSpPr>
        <p:spPr bwMode="auto">
          <a:xfrm>
            <a:off x="7315200" y="21336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60960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160"/>
          <p:cNvCxnSpPr/>
          <p:nvPr/>
        </p:nvCxnSpPr>
        <p:spPr bwMode="auto">
          <a:xfrm>
            <a:off x="66294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>
            <a:off x="71628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>
            <a:off x="76962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167"/>
          <p:cNvCxnSpPr/>
          <p:nvPr/>
        </p:nvCxnSpPr>
        <p:spPr bwMode="auto">
          <a:xfrm>
            <a:off x="5715000" y="2133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169"/>
          <p:cNvCxnSpPr/>
          <p:nvPr/>
        </p:nvCxnSpPr>
        <p:spPr bwMode="auto">
          <a:xfrm>
            <a:off x="8229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>
            <a:off x="5562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60960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177"/>
          <p:cNvCxnSpPr/>
          <p:nvPr/>
        </p:nvCxnSpPr>
        <p:spPr bwMode="auto">
          <a:xfrm flipH="1">
            <a:off x="76962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>
            <a:off x="78486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Gerade Verbindung 179"/>
          <p:cNvCxnSpPr/>
          <p:nvPr/>
        </p:nvCxnSpPr>
        <p:spPr bwMode="auto">
          <a:xfrm>
            <a:off x="50292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feld 123"/>
          <p:cNvSpPr txBox="1"/>
          <p:nvPr/>
        </p:nvSpPr>
        <p:spPr>
          <a:xfrm>
            <a:off x="55626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192" name="Textfeld 191"/>
          <p:cNvSpPr txBox="1"/>
          <p:nvPr/>
        </p:nvSpPr>
        <p:spPr>
          <a:xfrm>
            <a:off x="6257159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93" name="Textfeld 192"/>
          <p:cNvSpPr txBox="1"/>
          <p:nvPr/>
        </p:nvSpPr>
        <p:spPr>
          <a:xfrm>
            <a:off x="6671193" y="3352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cxnSp>
        <p:nvCxnSpPr>
          <p:cNvPr id="194" name="Gerade Verbindung 193"/>
          <p:cNvCxnSpPr/>
          <p:nvPr/>
        </p:nvCxnSpPr>
        <p:spPr bwMode="auto">
          <a:xfrm>
            <a:off x="6096000" y="4495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 flipH="1">
            <a:off x="66294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71628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7696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/>
          <p:nvPr/>
        </p:nvCxnSpPr>
        <p:spPr bwMode="auto">
          <a:xfrm>
            <a:off x="60960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66294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71628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76962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5562600" y="44958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8229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5562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>
            <a:off x="60960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6629400" y="5029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8229600" y="4648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50292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feld 220"/>
          <p:cNvSpPr txBox="1"/>
          <p:nvPr/>
        </p:nvSpPr>
        <p:spPr>
          <a:xfrm>
            <a:off x="55626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6257159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6671193" y="5257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7391400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5" name="Textfeld 224"/>
          <p:cNvSpPr txBox="1"/>
          <p:nvPr/>
        </p:nvSpPr>
        <p:spPr>
          <a:xfrm>
            <a:off x="77724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73152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7" name="Textfeld 226"/>
          <p:cNvSpPr txBox="1"/>
          <p:nvPr/>
        </p:nvSpPr>
        <p:spPr>
          <a:xfrm>
            <a:off x="76962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cxnSp>
        <p:nvCxnSpPr>
          <p:cNvPr id="258" name="Gerade Verbindung 257"/>
          <p:cNvCxnSpPr/>
          <p:nvPr/>
        </p:nvCxnSpPr>
        <p:spPr bwMode="auto">
          <a:xfrm flipH="1">
            <a:off x="76962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/>
          <p:nvPr/>
        </p:nvCxnSpPr>
        <p:spPr bwMode="auto">
          <a:xfrm>
            <a:off x="5486400" y="4343400"/>
            <a:ext cx="3200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Gerade Verbindung 264"/>
          <p:cNvCxnSpPr/>
          <p:nvPr/>
        </p:nvCxnSpPr>
        <p:spPr bwMode="auto">
          <a:xfrm>
            <a:off x="5029200" y="4800600"/>
            <a:ext cx="388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6248400" y="26670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" name="Gerade Verbindung 268"/>
          <p:cNvCxnSpPr/>
          <p:nvPr/>
        </p:nvCxnSpPr>
        <p:spPr bwMode="auto">
          <a:xfrm>
            <a:off x="5257800" y="57150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270"/>
          <p:cNvCxnSpPr/>
          <p:nvPr/>
        </p:nvCxnSpPr>
        <p:spPr bwMode="auto">
          <a:xfrm>
            <a:off x="6553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" name="Gerade Verbindung 275"/>
          <p:cNvCxnSpPr/>
          <p:nvPr/>
        </p:nvCxnSpPr>
        <p:spPr bwMode="auto">
          <a:xfrm>
            <a:off x="6934200" y="61722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Gerade Verbindung 277"/>
          <p:cNvCxnSpPr/>
          <p:nvPr/>
        </p:nvCxnSpPr>
        <p:spPr bwMode="auto">
          <a:xfrm>
            <a:off x="6934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83"/>
          <p:cNvCxnSpPr/>
          <p:nvPr/>
        </p:nvCxnSpPr>
        <p:spPr bwMode="auto">
          <a:xfrm>
            <a:off x="52578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Gerade Verbindung 288"/>
          <p:cNvCxnSpPr/>
          <p:nvPr/>
        </p:nvCxn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Gerade Verbindung 289"/>
          <p:cNvCxnSpPr/>
          <p:nvPr/>
        </p:nvCxnSpPr>
        <p:spPr bwMode="auto">
          <a:xfrm>
            <a:off x="6553200" y="60960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Gerade Verbindung 291"/>
          <p:cNvCxnSpPr/>
          <p:nvPr/>
        </p:nvCxnSpPr>
        <p:spPr bwMode="auto">
          <a:xfrm>
            <a:off x="8077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" name="Gerade Verbindung 292"/>
          <p:cNvCxnSpPr/>
          <p:nvPr/>
        </p:nvCxnSpPr>
        <p:spPr bwMode="auto">
          <a:xfrm>
            <a:off x="8077200" y="5715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Gerade Verbindung 294"/>
          <p:cNvCxnSpPr/>
          <p:nvPr/>
        </p:nvCxnSpPr>
        <p:spPr bwMode="auto">
          <a:xfrm>
            <a:off x="7696200" y="64008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Gerade Verbindung mit Pfeil 301"/>
          <p:cNvCxnSpPr/>
          <p:nvPr/>
        </p:nvCxnSpPr>
        <p:spPr bwMode="auto">
          <a:xfrm flipV="1">
            <a:off x="2667000" y="45720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" name="Textfeld 302"/>
          <p:cNvSpPr txBox="1"/>
          <p:nvPr/>
        </p:nvSpPr>
        <p:spPr>
          <a:xfrm>
            <a:off x="2667000" y="47244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299" name="Textfeld 298"/>
          <p:cNvSpPr txBox="1"/>
          <p:nvPr/>
        </p:nvSpPr>
        <p:spPr>
          <a:xfrm>
            <a:off x="5029200" y="17526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Ideal</a:t>
            </a:r>
            <a:endParaRPr lang="de-DE" dirty="0"/>
          </a:p>
        </p:txBody>
      </p:sp>
      <p:sp>
        <p:nvSpPr>
          <p:cNvPr id="305" name="Textfeld 304"/>
          <p:cNvSpPr txBox="1"/>
          <p:nvPr/>
        </p:nvSpPr>
        <p:spPr>
          <a:xfrm>
            <a:off x="4829570" y="381000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306" name="Textfeld 305"/>
          <p:cNvSpPr txBox="1"/>
          <p:nvPr/>
        </p:nvSpPr>
        <p:spPr>
          <a:xfrm>
            <a:off x="4467698" y="5410200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DHP - CMOS</a:t>
            </a:r>
            <a:endParaRPr lang="en-US" dirty="0"/>
          </a:p>
        </p:txBody>
      </p:sp>
      <p:sp>
        <p:nvSpPr>
          <p:cNvPr id="300" name="Ellipse 299"/>
          <p:cNvSpPr/>
          <p:nvPr/>
        </p:nvSpPr>
        <p:spPr bwMode="auto">
          <a:xfrm>
            <a:off x="6477000" y="5715000"/>
            <a:ext cx="5334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1" name="Textfeld 300"/>
          <p:cNvSpPr txBox="1"/>
          <p:nvPr/>
        </p:nvSpPr>
        <p:spPr>
          <a:xfrm>
            <a:off x="4495800" y="6096000"/>
            <a:ext cx="2005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readout – only one channel has unstable bit 6 (64) (digital problem?)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74" y="1212230"/>
            <a:ext cx="6764329" cy="54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7"/>
          <p:cNvSpPr txBox="1"/>
          <p:nvPr/>
        </p:nvSpPr>
        <p:spPr>
          <a:xfrm>
            <a:off x="76200" y="1447800"/>
            <a:ext cx="16764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388930" y="1501029"/>
            <a:ext cx="216024" cy="4824537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feld 9"/>
          <p:cNvSpPr txBox="1"/>
          <p:nvPr/>
        </p:nvSpPr>
        <p:spPr>
          <a:xfrm>
            <a:off x="3652626" y="3717807"/>
            <a:ext cx="250100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209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ADU: 30, 31, 32, 33 &amp; 63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5" name="Gerade Verbindung 14"/>
          <p:cNvCxnSpPr>
            <a:stCxn id="13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3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38" name="Gerade Verbindung 37"/>
          <p:cNvCxnSpPr>
            <a:stCxn id="36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uppieren 38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40" name="Gerade Verbindung 3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48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56" name="Gerade Verbindung 55"/>
          <p:cNvCxnSpPr>
            <a:stCxn id="54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uppieren 56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58" name="Gerade Verbindung 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Gerade Verbindung 15"/>
          <p:cNvCxnSpPr/>
          <p:nvPr/>
        </p:nvCxnSpPr>
        <p:spPr bwMode="auto">
          <a:xfrm>
            <a:off x="68580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77724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86868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ihandform 16"/>
          <p:cNvSpPr/>
          <p:nvPr/>
        </p:nvSpPr>
        <p:spPr bwMode="auto">
          <a:xfrm>
            <a:off x="6182436" y="3862286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ADCs have been measured using internal- and DHE current source</a:t>
            </a:r>
          </a:p>
          <a:p>
            <a:r>
              <a:rPr lang="en-US" sz="1600" dirty="0" smtClean="0"/>
              <a:t>Only 3 ADCs with slightly higher noise – unstable bit (e.g. bit 5)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564"/>
            <a:ext cx="5257564" cy="43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Ellipse 285"/>
          <p:cNvSpPr/>
          <p:nvPr/>
        </p:nvSpPr>
        <p:spPr bwMode="auto">
          <a:xfrm>
            <a:off x="1600200" y="1828800"/>
            <a:ext cx="216024" cy="201622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7" name="Textfeld 9"/>
          <p:cNvSpPr txBox="1"/>
          <p:nvPr/>
        </p:nvSpPr>
        <p:spPr>
          <a:xfrm>
            <a:off x="1828800" y="2209800"/>
            <a:ext cx="1981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Column 52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ADU: 94, 95, 96, 126, 127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905000" y="3429000"/>
            <a:ext cx="1981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Noise measurement with LMU power supply on EMCN</a:t>
            </a:r>
          </a:p>
          <a:p>
            <a:r>
              <a:rPr lang="en-US" sz="1600" dirty="0" smtClean="0"/>
              <a:t>Noise 0.5LSB &lt; 100e</a:t>
            </a:r>
          </a:p>
          <a:p>
            <a:r>
              <a:rPr lang="en-US" sz="1600" dirty="0" smtClean="0"/>
              <a:t>Only one ADC with noise ~ 1.5 LSB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sp>
        <p:nvSpPr>
          <p:cNvPr id="9" name="Textfeld 8"/>
          <p:cNvSpPr txBox="1"/>
          <p:nvPr/>
        </p:nvSpPr>
        <p:spPr>
          <a:xfrm>
            <a:off x="684794" y="3493895"/>
            <a:ext cx="12202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DCDs 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59" y="2978262"/>
            <a:ext cx="6266855" cy="25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3"/>
          <p:cNvSpPr txBox="1"/>
          <p:nvPr/>
        </p:nvSpPr>
        <p:spPr>
          <a:xfrm>
            <a:off x="487486" y="3906416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daciampbias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66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dacifbpbias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80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88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dacipsource2 = 77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886858" y="4962729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546" name="Rectangle 3"/>
          <p:cNvSpPr>
            <a:spLocks noChangeArrowheads="1"/>
          </p:cNvSpPr>
          <p:nvPr/>
        </p:nvSpPr>
        <p:spPr bwMode="auto">
          <a:xfrm>
            <a:off x="2051050" y="3213100"/>
            <a:ext cx="792163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7" name="Rectangle 5"/>
          <p:cNvSpPr>
            <a:spLocks noChangeArrowheads="1"/>
          </p:cNvSpPr>
          <p:nvPr/>
        </p:nvSpPr>
        <p:spPr bwMode="auto">
          <a:xfrm>
            <a:off x="2051050" y="2420938"/>
            <a:ext cx="1296988" cy="7921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8" name="Text Box 6"/>
          <p:cNvSpPr txBox="1">
            <a:spLocks noChangeArrowheads="1"/>
          </p:cNvSpPr>
          <p:nvPr/>
        </p:nvSpPr>
        <p:spPr bwMode="auto">
          <a:xfrm>
            <a:off x="2051050" y="24209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Sw1</a:t>
            </a:r>
          </a:p>
        </p:txBody>
      </p:sp>
      <p:sp>
        <p:nvSpPr>
          <p:cNvPr id="549" name="Text Box 7"/>
          <p:cNvSpPr txBox="1">
            <a:spLocks noChangeArrowheads="1"/>
          </p:cNvSpPr>
          <p:nvPr/>
        </p:nvSpPr>
        <p:spPr bwMode="auto">
          <a:xfrm>
            <a:off x="1908175" y="342900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Sw2</a:t>
            </a:r>
          </a:p>
        </p:txBody>
      </p:sp>
      <p:sp>
        <p:nvSpPr>
          <p:cNvPr id="550" name="Text Box 9"/>
          <p:cNvSpPr txBox="1">
            <a:spLocks noChangeArrowheads="1"/>
          </p:cNvSpPr>
          <p:nvPr/>
        </p:nvSpPr>
        <p:spPr bwMode="auto">
          <a:xfrm>
            <a:off x="827088" y="5373688"/>
            <a:ext cx="465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Sw4</a:t>
            </a:r>
          </a:p>
        </p:txBody>
      </p:sp>
      <p:sp>
        <p:nvSpPr>
          <p:cNvPr id="551" name="AutoShape 10"/>
          <p:cNvSpPr>
            <a:spLocks noChangeArrowheads="1"/>
          </p:cNvSpPr>
          <p:nvPr/>
        </p:nvSpPr>
        <p:spPr bwMode="auto">
          <a:xfrm rot="10800000">
            <a:off x="4067175" y="4005263"/>
            <a:ext cx="3744913" cy="158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2" name="AutoShape 11"/>
          <p:cNvSpPr>
            <a:spLocks noChangeArrowheads="1"/>
          </p:cNvSpPr>
          <p:nvPr/>
        </p:nvSpPr>
        <p:spPr bwMode="auto">
          <a:xfrm rot="5400000">
            <a:off x="5184775" y="2312988"/>
            <a:ext cx="1727200" cy="6477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" name="Text Box 12"/>
          <p:cNvSpPr txBox="1">
            <a:spLocks noChangeArrowheads="1"/>
          </p:cNvSpPr>
          <p:nvPr/>
        </p:nvSpPr>
        <p:spPr bwMode="auto">
          <a:xfrm>
            <a:off x="6162675" y="213360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</a:t>
            </a:r>
          </a:p>
        </p:txBody>
      </p:sp>
      <p:sp>
        <p:nvSpPr>
          <p:cNvPr id="554" name="Text Box 13"/>
          <p:cNvSpPr txBox="1">
            <a:spLocks noChangeArrowheads="1"/>
          </p:cNvSpPr>
          <p:nvPr/>
        </p:nvSpPr>
        <p:spPr bwMode="auto">
          <a:xfrm>
            <a:off x="7294563" y="5300663"/>
            <a:ext cx="365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TC</a:t>
            </a:r>
          </a:p>
        </p:txBody>
      </p:sp>
      <p:sp>
        <p:nvSpPr>
          <p:cNvPr id="555" name="Rectangle 14"/>
          <p:cNvSpPr>
            <a:spLocks noChangeArrowheads="1"/>
          </p:cNvSpPr>
          <p:nvPr/>
        </p:nvSpPr>
        <p:spPr bwMode="auto">
          <a:xfrm>
            <a:off x="3348038" y="2781300"/>
            <a:ext cx="1655762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altLang="de-DE"/>
              <a:t>DAC</a:t>
            </a:r>
          </a:p>
        </p:txBody>
      </p:sp>
      <p:grpSp>
        <p:nvGrpSpPr>
          <p:cNvPr id="556" name="Group 15"/>
          <p:cNvGrpSpPr>
            <a:grpSpLocks/>
          </p:cNvGrpSpPr>
          <p:nvPr/>
        </p:nvGrpSpPr>
        <p:grpSpPr bwMode="auto">
          <a:xfrm flipH="1">
            <a:off x="3419475" y="3429000"/>
            <a:ext cx="287338" cy="287338"/>
            <a:chOff x="3560" y="2704"/>
            <a:chExt cx="181" cy="181"/>
          </a:xfrm>
        </p:grpSpPr>
        <p:sp>
          <p:nvSpPr>
            <p:cNvPr id="557" name="Oval 1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8" name="Line 1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9" name="Line 18"/>
          <p:cNvSpPr>
            <a:spLocks noChangeShapeType="1"/>
          </p:cNvSpPr>
          <p:nvPr/>
        </p:nvSpPr>
        <p:spPr bwMode="auto">
          <a:xfrm flipH="1">
            <a:off x="35623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0" name="Line 19"/>
          <p:cNvSpPr>
            <a:spLocks noChangeShapeType="1"/>
          </p:cNvSpPr>
          <p:nvPr/>
        </p:nvSpPr>
        <p:spPr bwMode="auto">
          <a:xfrm flipH="1">
            <a:off x="3562350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1" name="Text Box 21"/>
          <p:cNvSpPr txBox="1">
            <a:spLocks noChangeArrowheads="1"/>
          </p:cNvSpPr>
          <p:nvPr/>
        </p:nvSpPr>
        <p:spPr bwMode="auto">
          <a:xfrm>
            <a:off x="6249988" y="51911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562" name="Line 22"/>
          <p:cNvSpPr>
            <a:spLocks noChangeShapeType="1"/>
          </p:cNvSpPr>
          <p:nvPr/>
        </p:nvSpPr>
        <p:spPr bwMode="auto">
          <a:xfrm>
            <a:off x="5940425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" name="Group 23"/>
          <p:cNvGrpSpPr>
            <a:grpSpLocks/>
          </p:cNvGrpSpPr>
          <p:nvPr/>
        </p:nvGrpSpPr>
        <p:grpSpPr bwMode="auto">
          <a:xfrm flipH="1">
            <a:off x="5505450" y="2708275"/>
            <a:ext cx="434975" cy="576263"/>
            <a:chOff x="2699" y="2251"/>
            <a:chExt cx="274" cy="363"/>
          </a:xfrm>
        </p:grpSpPr>
        <p:sp>
          <p:nvSpPr>
            <p:cNvPr id="564" name="Line 24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5" name="Line 25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6" name="Line 26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7" name="Line 27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8" name="Line 28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9" name="Line 29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0" name="Line 30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1" name="Line 31"/>
          <p:cNvSpPr>
            <a:spLocks noChangeShapeType="1"/>
          </p:cNvSpPr>
          <p:nvPr/>
        </p:nvSpPr>
        <p:spPr bwMode="auto">
          <a:xfrm>
            <a:off x="5867400" y="3284538"/>
            <a:ext cx="1444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2" name="Line 32"/>
          <p:cNvSpPr>
            <a:spLocks noChangeShapeType="1"/>
          </p:cNvSpPr>
          <p:nvPr/>
        </p:nvSpPr>
        <p:spPr bwMode="auto">
          <a:xfrm>
            <a:off x="5435600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" name="Line 33"/>
          <p:cNvSpPr>
            <a:spLocks noChangeShapeType="1"/>
          </p:cNvSpPr>
          <p:nvPr/>
        </p:nvSpPr>
        <p:spPr bwMode="auto">
          <a:xfrm>
            <a:off x="5940425" y="26368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4" name="Line 34"/>
          <p:cNvSpPr>
            <a:spLocks noChangeShapeType="1"/>
          </p:cNvSpPr>
          <p:nvPr/>
        </p:nvSpPr>
        <p:spPr bwMode="auto">
          <a:xfrm>
            <a:off x="5580063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5" name="Line 35"/>
          <p:cNvSpPr>
            <a:spLocks noChangeShapeType="1"/>
          </p:cNvSpPr>
          <p:nvPr/>
        </p:nvSpPr>
        <p:spPr bwMode="auto">
          <a:xfrm>
            <a:off x="5868988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6" name="Line 36"/>
          <p:cNvSpPr>
            <a:spLocks noChangeShapeType="1"/>
          </p:cNvSpPr>
          <p:nvPr/>
        </p:nvSpPr>
        <p:spPr bwMode="auto">
          <a:xfrm>
            <a:off x="594042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7" name="Line 37"/>
          <p:cNvSpPr>
            <a:spLocks noChangeShapeType="1"/>
          </p:cNvSpPr>
          <p:nvPr/>
        </p:nvSpPr>
        <p:spPr bwMode="auto">
          <a:xfrm>
            <a:off x="5940425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" name="AutoShape 38"/>
          <p:cNvSpPr>
            <a:spLocks noChangeArrowheads="1"/>
          </p:cNvSpPr>
          <p:nvPr/>
        </p:nvSpPr>
        <p:spPr bwMode="auto">
          <a:xfrm rot="16200000">
            <a:off x="6192044" y="1448594"/>
            <a:ext cx="431800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SF</a:t>
            </a:r>
          </a:p>
        </p:txBody>
      </p:sp>
      <p:sp>
        <p:nvSpPr>
          <p:cNvPr id="579" name="Line 39"/>
          <p:cNvSpPr>
            <a:spLocks noChangeShapeType="1"/>
          </p:cNvSpPr>
          <p:nvPr/>
        </p:nvSpPr>
        <p:spPr bwMode="auto">
          <a:xfrm>
            <a:off x="5940425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0" name="Line 40"/>
          <p:cNvSpPr>
            <a:spLocks noChangeShapeType="1"/>
          </p:cNvSpPr>
          <p:nvPr/>
        </p:nvSpPr>
        <p:spPr bwMode="auto">
          <a:xfrm>
            <a:off x="6588125" y="16287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1" name="Line 41"/>
          <p:cNvSpPr>
            <a:spLocks noChangeShapeType="1"/>
          </p:cNvSpPr>
          <p:nvPr/>
        </p:nvSpPr>
        <p:spPr bwMode="auto">
          <a:xfrm>
            <a:off x="6732588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2" name="Line 42"/>
          <p:cNvSpPr>
            <a:spLocks noChangeShapeType="1"/>
          </p:cNvSpPr>
          <p:nvPr/>
        </p:nvSpPr>
        <p:spPr bwMode="auto">
          <a:xfrm flipH="1">
            <a:off x="5219700" y="16287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" name="Line 43"/>
          <p:cNvSpPr>
            <a:spLocks noChangeShapeType="1"/>
          </p:cNvSpPr>
          <p:nvPr/>
        </p:nvSpPr>
        <p:spPr bwMode="auto">
          <a:xfrm>
            <a:off x="5219700" y="16287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4" name="Line 44"/>
          <p:cNvSpPr>
            <a:spLocks noChangeShapeType="1"/>
          </p:cNvSpPr>
          <p:nvPr/>
        </p:nvSpPr>
        <p:spPr bwMode="auto">
          <a:xfrm>
            <a:off x="5219700" y="299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5" name="Line 45"/>
          <p:cNvSpPr>
            <a:spLocks noChangeShapeType="1"/>
          </p:cNvSpPr>
          <p:nvPr/>
        </p:nvSpPr>
        <p:spPr bwMode="auto">
          <a:xfrm>
            <a:off x="586740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6" name="Line 46"/>
          <p:cNvSpPr>
            <a:spLocks noChangeShapeType="1"/>
          </p:cNvSpPr>
          <p:nvPr/>
        </p:nvSpPr>
        <p:spPr bwMode="auto">
          <a:xfrm>
            <a:off x="42116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7" name="Line 47"/>
          <p:cNvSpPr>
            <a:spLocks noChangeShapeType="1"/>
          </p:cNvSpPr>
          <p:nvPr/>
        </p:nvSpPr>
        <p:spPr bwMode="auto">
          <a:xfrm flipV="1">
            <a:off x="2555875" y="2852738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8" name="Line 48"/>
          <p:cNvSpPr>
            <a:spLocks noChangeShapeType="1"/>
          </p:cNvSpPr>
          <p:nvPr/>
        </p:nvSpPr>
        <p:spPr bwMode="auto">
          <a:xfrm>
            <a:off x="4859338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89" name="Group 49"/>
          <p:cNvGrpSpPr>
            <a:grpSpLocks/>
          </p:cNvGrpSpPr>
          <p:nvPr/>
        </p:nvGrpSpPr>
        <p:grpSpPr bwMode="auto">
          <a:xfrm flipH="1">
            <a:off x="5289550" y="4076700"/>
            <a:ext cx="434975" cy="576263"/>
            <a:chOff x="2109" y="1253"/>
            <a:chExt cx="274" cy="363"/>
          </a:xfrm>
        </p:grpSpPr>
        <p:sp>
          <p:nvSpPr>
            <p:cNvPr id="59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98" name="Group 58"/>
          <p:cNvGrpSpPr>
            <a:grpSpLocks/>
          </p:cNvGrpSpPr>
          <p:nvPr/>
        </p:nvGrpSpPr>
        <p:grpSpPr bwMode="auto">
          <a:xfrm>
            <a:off x="6156325" y="4076700"/>
            <a:ext cx="434975" cy="576263"/>
            <a:chOff x="2109" y="1253"/>
            <a:chExt cx="274" cy="363"/>
          </a:xfrm>
        </p:grpSpPr>
        <p:sp>
          <p:nvSpPr>
            <p:cNvPr id="599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0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1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2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3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6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07" name="Line 67"/>
          <p:cNvSpPr>
            <a:spLocks noChangeShapeType="1"/>
          </p:cNvSpPr>
          <p:nvPr/>
        </p:nvSpPr>
        <p:spPr bwMode="auto">
          <a:xfrm flipH="1">
            <a:off x="572293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8" name="Line 68"/>
          <p:cNvSpPr>
            <a:spLocks noChangeShapeType="1"/>
          </p:cNvSpPr>
          <p:nvPr/>
        </p:nvSpPr>
        <p:spPr bwMode="auto">
          <a:xfrm flipH="1">
            <a:off x="5867400" y="35004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09" name="Group 69"/>
          <p:cNvGrpSpPr>
            <a:grpSpLocks/>
          </p:cNvGrpSpPr>
          <p:nvPr/>
        </p:nvGrpSpPr>
        <p:grpSpPr bwMode="auto">
          <a:xfrm flipH="1">
            <a:off x="5795963" y="3644900"/>
            <a:ext cx="287337" cy="287338"/>
            <a:chOff x="3560" y="2704"/>
            <a:chExt cx="181" cy="181"/>
          </a:xfrm>
        </p:grpSpPr>
        <p:sp>
          <p:nvSpPr>
            <p:cNvPr id="610" name="Oval 7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1" name="Line 7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2" name="Line 72"/>
          <p:cNvSpPr>
            <a:spLocks noChangeShapeType="1"/>
          </p:cNvSpPr>
          <p:nvPr/>
        </p:nvSpPr>
        <p:spPr bwMode="auto">
          <a:xfrm flipH="1">
            <a:off x="5938838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3" name="Line 73"/>
          <p:cNvSpPr>
            <a:spLocks noChangeShapeType="1"/>
          </p:cNvSpPr>
          <p:nvPr/>
        </p:nvSpPr>
        <p:spPr bwMode="auto">
          <a:xfrm flipH="1">
            <a:off x="5938838" y="3932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" name="Line 74"/>
          <p:cNvSpPr>
            <a:spLocks noChangeShapeType="1"/>
          </p:cNvSpPr>
          <p:nvPr/>
        </p:nvSpPr>
        <p:spPr bwMode="auto">
          <a:xfrm flipH="1">
            <a:off x="6156325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5" name="Group 75"/>
          <p:cNvGrpSpPr>
            <a:grpSpLocks/>
          </p:cNvGrpSpPr>
          <p:nvPr/>
        </p:nvGrpSpPr>
        <p:grpSpPr bwMode="auto">
          <a:xfrm flipH="1">
            <a:off x="6011863" y="5013325"/>
            <a:ext cx="287337" cy="287338"/>
            <a:chOff x="3560" y="2704"/>
            <a:chExt cx="181" cy="181"/>
          </a:xfrm>
        </p:grpSpPr>
        <p:sp>
          <p:nvSpPr>
            <p:cNvPr id="616" name="Oval 7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" name="Line 7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8" name="Line 78"/>
          <p:cNvSpPr>
            <a:spLocks noChangeShapeType="1"/>
          </p:cNvSpPr>
          <p:nvPr/>
        </p:nvSpPr>
        <p:spPr bwMode="auto">
          <a:xfrm flipH="1">
            <a:off x="6154738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9" name="Group 79"/>
          <p:cNvGrpSpPr>
            <a:grpSpLocks/>
          </p:cNvGrpSpPr>
          <p:nvPr/>
        </p:nvGrpSpPr>
        <p:grpSpPr bwMode="auto">
          <a:xfrm>
            <a:off x="6877050" y="4076700"/>
            <a:ext cx="434975" cy="576263"/>
            <a:chOff x="2699" y="2251"/>
            <a:chExt cx="274" cy="363"/>
          </a:xfrm>
        </p:grpSpPr>
        <p:sp>
          <p:nvSpPr>
            <p:cNvPr id="620" name="Line 80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" name="Line 81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2" name="Line 82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3" name="Line 83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" name="Line 84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" name="Line 85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6" name="Line 86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7" name="Line 87"/>
          <p:cNvSpPr>
            <a:spLocks noChangeShapeType="1"/>
          </p:cNvSpPr>
          <p:nvPr/>
        </p:nvSpPr>
        <p:spPr bwMode="auto">
          <a:xfrm flipH="1">
            <a:off x="6877050" y="46529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8" name="Line 88"/>
          <p:cNvSpPr>
            <a:spLocks noChangeShapeType="1"/>
          </p:cNvSpPr>
          <p:nvPr/>
        </p:nvSpPr>
        <p:spPr bwMode="auto">
          <a:xfrm flipH="1">
            <a:off x="6154738" y="4795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9" name="Line 89"/>
          <p:cNvSpPr>
            <a:spLocks noChangeShapeType="1"/>
          </p:cNvSpPr>
          <p:nvPr/>
        </p:nvSpPr>
        <p:spPr bwMode="auto">
          <a:xfrm flipH="1">
            <a:off x="6154738" y="5300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0" name="AutoShape 90"/>
          <p:cNvSpPr>
            <a:spLocks noChangeArrowheads="1"/>
          </p:cNvSpPr>
          <p:nvPr/>
        </p:nvSpPr>
        <p:spPr bwMode="auto">
          <a:xfrm rot="10800000" flipH="1">
            <a:off x="6083300" y="5443538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1" name="Line 91"/>
          <p:cNvSpPr>
            <a:spLocks noChangeShapeType="1"/>
          </p:cNvSpPr>
          <p:nvPr/>
        </p:nvSpPr>
        <p:spPr bwMode="auto">
          <a:xfrm>
            <a:off x="7162800" y="43656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32" name="Group 92"/>
          <p:cNvGrpSpPr>
            <a:grpSpLocks/>
          </p:cNvGrpSpPr>
          <p:nvPr/>
        </p:nvGrpSpPr>
        <p:grpSpPr bwMode="auto">
          <a:xfrm>
            <a:off x="5580063" y="5016500"/>
            <a:ext cx="287337" cy="287338"/>
            <a:chOff x="3560" y="2704"/>
            <a:chExt cx="181" cy="181"/>
          </a:xfrm>
        </p:grpSpPr>
        <p:sp>
          <p:nvSpPr>
            <p:cNvPr id="633" name="Oval 93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34" name="Line 94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35" name="Line 95"/>
          <p:cNvSpPr>
            <a:spLocks noChangeShapeType="1"/>
          </p:cNvSpPr>
          <p:nvPr/>
        </p:nvSpPr>
        <p:spPr bwMode="auto">
          <a:xfrm>
            <a:off x="5724525" y="4872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6" name="Line 96"/>
          <p:cNvSpPr>
            <a:spLocks noChangeShapeType="1"/>
          </p:cNvSpPr>
          <p:nvPr/>
        </p:nvSpPr>
        <p:spPr bwMode="auto">
          <a:xfrm rot="16200000">
            <a:off x="4931568" y="458390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7" name="Line 97"/>
          <p:cNvSpPr>
            <a:spLocks noChangeShapeType="1"/>
          </p:cNvSpPr>
          <p:nvPr/>
        </p:nvSpPr>
        <p:spPr bwMode="auto">
          <a:xfrm rot="16200000" flipV="1">
            <a:off x="4931569" y="4439444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8" name="Line 98"/>
          <p:cNvSpPr>
            <a:spLocks noChangeShapeType="1"/>
          </p:cNvSpPr>
          <p:nvPr/>
        </p:nvSpPr>
        <p:spPr bwMode="auto">
          <a:xfrm rot="16200000">
            <a:off x="4714081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9" name="Line 99"/>
          <p:cNvSpPr>
            <a:spLocks noChangeShapeType="1"/>
          </p:cNvSpPr>
          <p:nvPr/>
        </p:nvSpPr>
        <p:spPr bwMode="auto">
          <a:xfrm rot="16200000">
            <a:off x="4642644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" name="Line 100"/>
          <p:cNvSpPr>
            <a:spLocks noChangeShapeType="1"/>
          </p:cNvSpPr>
          <p:nvPr/>
        </p:nvSpPr>
        <p:spPr bwMode="auto">
          <a:xfrm rot="16200000" flipV="1">
            <a:off x="4931569" y="4152107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1" name="Line 101"/>
          <p:cNvSpPr>
            <a:spLocks noChangeShapeType="1"/>
          </p:cNvSpPr>
          <p:nvPr/>
        </p:nvSpPr>
        <p:spPr bwMode="auto">
          <a:xfrm rot="16200000" flipV="1">
            <a:off x="4931569" y="4148931"/>
            <a:ext cx="1476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2" name="Line 102"/>
          <p:cNvSpPr>
            <a:spLocks noChangeShapeType="1"/>
          </p:cNvSpPr>
          <p:nvPr/>
        </p:nvSpPr>
        <p:spPr bwMode="auto">
          <a:xfrm rot="16200000" flipV="1">
            <a:off x="4676775" y="4260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3" name="Line 103"/>
          <p:cNvSpPr>
            <a:spLocks noChangeShapeType="1"/>
          </p:cNvSpPr>
          <p:nvPr/>
        </p:nvSpPr>
        <p:spPr bwMode="auto">
          <a:xfrm>
            <a:off x="5003800" y="46561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4" name="Line 104"/>
          <p:cNvSpPr>
            <a:spLocks noChangeShapeType="1"/>
          </p:cNvSpPr>
          <p:nvPr/>
        </p:nvSpPr>
        <p:spPr bwMode="auto">
          <a:xfrm>
            <a:off x="5003800" y="47990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" name="Line 105"/>
          <p:cNvSpPr>
            <a:spLocks noChangeShapeType="1"/>
          </p:cNvSpPr>
          <p:nvPr/>
        </p:nvSpPr>
        <p:spPr bwMode="auto">
          <a:xfrm>
            <a:off x="5724525" y="53038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6" name="AutoShape 106"/>
          <p:cNvSpPr>
            <a:spLocks noChangeArrowheads="1"/>
          </p:cNvSpPr>
          <p:nvPr/>
        </p:nvSpPr>
        <p:spPr bwMode="auto">
          <a:xfrm rot="10800000">
            <a:off x="5653088" y="5446713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7" name="Line 107"/>
          <p:cNvSpPr>
            <a:spLocks noChangeShapeType="1"/>
          </p:cNvSpPr>
          <p:nvPr/>
        </p:nvSpPr>
        <p:spPr bwMode="auto">
          <a:xfrm flipH="1">
            <a:off x="2339975" y="4076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8" name="Line 108"/>
          <p:cNvSpPr>
            <a:spLocks noChangeShapeType="1"/>
          </p:cNvSpPr>
          <p:nvPr/>
        </p:nvSpPr>
        <p:spPr bwMode="auto">
          <a:xfrm flipH="1">
            <a:off x="5724525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9" name="Line 109"/>
          <p:cNvSpPr>
            <a:spLocks noChangeShapeType="1"/>
          </p:cNvSpPr>
          <p:nvPr/>
        </p:nvSpPr>
        <p:spPr bwMode="auto">
          <a:xfrm flipH="1">
            <a:off x="6586538" y="43656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0" name="Line 110"/>
          <p:cNvSpPr>
            <a:spLocks noChangeShapeType="1"/>
          </p:cNvSpPr>
          <p:nvPr/>
        </p:nvSpPr>
        <p:spPr bwMode="auto">
          <a:xfrm flipV="1">
            <a:off x="5002213" y="4076700"/>
            <a:ext cx="15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1" name="Line 111"/>
          <p:cNvSpPr>
            <a:spLocks noChangeShapeType="1"/>
          </p:cNvSpPr>
          <p:nvPr/>
        </p:nvSpPr>
        <p:spPr bwMode="auto">
          <a:xfrm flipH="1">
            <a:off x="5218113" y="43656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2" name="Line 112"/>
          <p:cNvSpPr>
            <a:spLocks noChangeShapeType="1"/>
          </p:cNvSpPr>
          <p:nvPr/>
        </p:nvSpPr>
        <p:spPr bwMode="auto">
          <a:xfrm>
            <a:off x="6732588" y="26368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3" name="Line 113"/>
          <p:cNvSpPr>
            <a:spLocks noChangeShapeType="1"/>
          </p:cNvSpPr>
          <p:nvPr/>
        </p:nvSpPr>
        <p:spPr bwMode="auto">
          <a:xfrm flipH="1">
            <a:off x="37084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4" name="Group 114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55" name="Oval 115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56" name="Line 116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7" name="Line 117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8" name="Line 118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9" name="Group 119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60" name="Oval 12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1" name="Line 12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2" name="Line 122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3" name="Line 123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" name="Line 124"/>
          <p:cNvSpPr>
            <a:spLocks noChangeShapeType="1"/>
          </p:cNvSpPr>
          <p:nvPr/>
        </p:nvSpPr>
        <p:spPr bwMode="auto">
          <a:xfrm flipH="1">
            <a:off x="3490913" y="3284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65" name="Group 125"/>
          <p:cNvGrpSpPr>
            <a:grpSpLocks/>
          </p:cNvGrpSpPr>
          <p:nvPr/>
        </p:nvGrpSpPr>
        <p:grpSpPr bwMode="auto">
          <a:xfrm flipH="1">
            <a:off x="3563938" y="3429000"/>
            <a:ext cx="287337" cy="287338"/>
            <a:chOff x="3560" y="2704"/>
            <a:chExt cx="181" cy="181"/>
          </a:xfrm>
        </p:grpSpPr>
        <p:sp>
          <p:nvSpPr>
            <p:cNvPr id="666" name="Oval 12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7" name="Line 12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8" name="Line 128"/>
          <p:cNvSpPr>
            <a:spLocks noChangeShapeType="1"/>
          </p:cNvSpPr>
          <p:nvPr/>
        </p:nvSpPr>
        <p:spPr bwMode="auto">
          <a:xfrm flipH="1">
            <a:off x="37068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9" name="Line 129"/>
          <p:cNvSpPr>
            <a:spLocks noChangeShapeType="1"/>
          </p:cNvSpPr>
          <p:nvPr/>
        </p:nvSpPr>
        <p:spPr bwMode="auto">
          <a:xfrm flipH="1">
            <a:off x="37068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0" name="Line 130"/>
          <p:cNvSpPr>
            <a:spLocks noChangeShapeType="1"/>
          </p:cNvSpPr>
          <p:nvPr/>
        </p:nvSpPr>
        <p:spPr bwMode="auto">
          <a:xfrm flipH="1">
            <a:off x="4164013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1" name="Group 131"/>
          <p:cNvGrpSpPr>
            <a:grpSpLocks/>
          </p:cNvGrpSpPr>
          <p:nvPr/>
        </p:nvGrpSpPr>
        <p:grpSpPr bwMode="auto">
          <a:xfrm flipH="1">
            <a:off x="3635375" y="3429000"/>
            <a:ext cx="287338" cy="287338"/>
            <a:chOff x="3560" y="2704"/>
            <a:chExt cx="181" cy="181"/>
          </a:xfrm>
        </p:grpSpPr>
        <p:sp>
          <p:nvSpPr>
            <p:cNvPr id="672" name="Oval 132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3" name="Line 133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4" name="Line 134"/>
          <p:cNvSpPr>
            <a:spLocks noChangeShapeType="1"/>
          </p:cNvSpPr>
          <p:nvPr/>
        </p:nvSpPr>
        <p:spPr bwMode="auto">
          <a:xfrm flipH="1">
            <a:off x="37782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5" name="Line 135"/>
          <p:cNvSpPr>
            <a:spLocks noChangeShapeType="1"/>
          </p:cNvSpPr>
          <p:nvPr/>
        </p:nvSpPr>
        <p:spPr bwMode="auto">
          <a:xfrm flipH="1">
            <a:off x="37782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" name="Line 136"/>
          <p:cNvSpPr>
            <a:spLocks noChangeShapeType="1"/>
          </p:cNvSpPr>
          <p:nvPr/>
        </p:nvSpPr>
        <p:spPr bwMode="auto">
          <a:xfrm flipH="1">
            <a:off x="41402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7" name="Group 137"/>
          <p:cNvGrpSpPr>
            <a:grpSpLocks/>
          </p:cNvGrpSpPr>
          <p:nvPr/>
        </p:nvGrpSpPr>
        <p:grpSpPr bwMode="auto">
          <a:xfrm flipH="1">
            <a:off x="4068763" y="3429000"/>
            <a:ext cx="287337" cy="287338"/>
            <a:chOff x="3560" y="2704"/>
            <a:chExt cx="181" cy="181"/>
          </a:xfrm>
        </p:grpSpPr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9" name="Line 13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0" name="Line 140"/>
          <p:cNvSpPr>
            <a:spLocks noChangeShapeType="1"/>
          </p:cNvSpPr>
          <p:nvPr/>
        </p:nvSpPr>
        <p:spPr bwMode="auto">
          <a:xfrm flipH="1">
            <a:off x="4211638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1" name="Line 141"/>
          <p:cNvSpPr>
            <a:spLocks noChangeShapeType="1"/>
          </p:cNvSpPr>
          <p:nvPr/>
        </p:nvSpPr>
        <p:spPr bwMode="auto">
          <a:xfrm flipH="1">
            <a:off x="42116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2" name="Line 142"/>
          <p:cNvSpPr>
            <a:spLocks noChangeShapeType="1"/>
          </p:cNvSpPr>
          <p:nvPr/>
        </p:nvSpPr>
        <p:spPr bwMode="auto">
          <a:xfrm flipH="1">
            <a:off x="42116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3" name="Group 143"/>
          <p:cNvGrpSpPr>
            <a:grpSpLocks/>
          </p:cNvGrpSpPr>
          <p:nvPr/>
        </p:nvGrpSpPr>
        <p:grpSpPr bwMode="auto">
          <a:xfrm flipH="1">
            <a:off x="4140200" y="3429000"/>
            <a:ext cx="287338" cy="287338"/>
            <a:chOff x="3560" y="2704"/>
            <a:chExt cx="181" cy="181"/>
          </a:xfrm>
        </p:grpSpPr>
        <p:sp>
          <p:nvSpPr>
            <p:cNvPr id="684" name="Oval 144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85" name="Line 145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6" name="Line 146"/>
          <p:cNvSpPr>
            <a:spLocks noChangeShapeType="1"/>
          </p:cNvSpPr>
          <p:nvPr/>
        </p:nvSpPr>
        <p:spPr bwMode="auto">
          <a:xfrm flipH="1">
            <a:off x="42830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7" name="Line 147"/>
          <p:cNvSpPr>
            <a:spLocks noChangeShapeType="1"/>
          </p:cNvSpPr>
          <p:nvPr/>
        </p:nvSpPr>
        <p:spPr bwMode="auto">
          <a:xfrm flipH="1">
            <a:off x="42830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8" name="Line 148"/>
          <p:cNvSpPr>
            <a:spLocks noChangeShapeType="1"/>
          </p:cNvSpPr>
          <p:nvPr/>
        </p:nvSpPr>
        <p:spPr bwMode="auto">
          <a:xfrm flipH="1">
            <a:off x="46434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9" name="Group 149"/>
          <p:cNvGrpSpPr>
            <a:grpSpLocks/>
          </p:cNvGrpSpPr>
          <p:nvPr/>
        </p:nvGrpSpPr>
        <p:grpSpPr bwMode="auto">
          <a:xfrm flipH="1">
            <a:off x="4572000" y="3429000"/>
            <a:ext cx="287338" cy="287338"/>
            <a:chOff x="3560" y="2704"/>
            <a:chExt cx="181" cy="181"/>
          </a:xfrm>
        </p:grpSpPr>
        <p:sp>
          <p:nvSpPr>
            <p:cNvPr id="690" name="Oval 15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1" name="Line 15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2" name="Line 152"/>
          <p:cNvSpPr>
            <a:spLocks noChangeShapeType="1"/>
          </p:cNvSpPr>
          <p:nvPr/>
        </p:nvSpPr>
        <p:spPr bwMode="auto">
          <a:xfrm flipH="1">
            <a:off x="47148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3" name="Line 153"/>
          <p:cNvSpPr>
            <a:spLocks noChangeShapeType="1"/>
          </p:cNvSpPr>
          <p:nvPr/>
        </p:nvSpPr>
        <p:spPr bwMode="auto">
          <a:xfrm flipH="1">
            <a:off x="47148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4" name="Line 154"/>
          <p:cNvSpPr>
            <a:spLocks noChangeShapeType="1"/>
          </p:cNvSpPr>
          <p:nvPr/>
        </p:nvSpPr>
        <p:spPr bwMode="auto">
          <a:xfrm flipH="1">
            <a:off x="4714875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95" name="Group 155"/>
          <p:cNvGrpSpPr>
            <a:grpSpLocks/>
          </p:cNvGrpSpPr>
          <p:nvPr/>
        </p:nvGrpSpPr>
        <p:grpSpPr bwMode="auto">
          <a:xfrm flipH="1">
            <a:off x="4643438" y="3429000"/>
            <a:ext cx="287337" cy="287338"/>
            <a:chOff x="3560" y="2704"/>
            <a:chExt cx="181" cy="181"/>
          </a:xfrm>
        </p:grpSpPr>
        <p:sp>
          <p:nvSpPr>
            <p:cNvPr id="696" name="Oval 15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7" name="Line 15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8" name="Line 158"/>
          <p:cNvSpPr>
            <a:spLocks noChangeShapeType="1"/>
          </p:cNvSpPr>
          <p:nvPr/>
        </p:nvSpPr>
        <p:spPr bwMode="auto">
          <a:xfrm flipH="1">
            <a:off x="47863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9" name="Line 159"/>
          <p:cNvSpPr>
            <a:spLocks noChangeShapeType="1"/>
          </p:cNvSpPr>
          <p:nvPr/>
        </p:nvSpPr>
        <p:spPr bwMode="auto">
          <a:xfrm flipH="1">
            <a:off x="47863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0" name="Line 160"/>
          <p:cNvSpPr>
            <a:spLocks noChangeShapeType="1"/>
          </p:cNvSpPr>
          <p:nvPr/>
        </p:nvSpPr>
        <p:spPr bwMode="auto">
          <a:xfrm>
            <a:off x="4787900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1" name="Line 161"/>
          <p:cNvSpPr>
            <a:spLocks noChangeShapeType="1"/>
          </p:cNvSpPr>
          <p:nvPr/>
        </p:nvSpPr>
        <p:spPr bwMode="auto">
          <a:xfrm>
            <a:off x="47164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2" name="Line 162"/>
          <p:cNvSpPr>
            <a:spLocks noChangeShapeType="1"/>
          </p:cNvSpPr>
          <p:nvPr/>
        </p:nvSpPr>
        <p:spPr bwMode="auto">
          <a:xfrm>
            <a:off x="42846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3" name="Line 163"/>
          <p:cNvSpPr>
            <a:spLocks noChangeShapeType="1"/>
          </p:cNvSpPr>
          <p:nvPr/>
        </p:nvSpPr>
        <p:spPr bwMode="auto">
          <a:xfrm flipH="1">
            <a:off x="3706813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4" name="Line 164"/>
          <p:cNvSpPr>
            <a:spLocks noChangeShapeType="1"/>
          </p:cNvSpPr>
          <p:nvPr/>
        </p:nvSpPr>
        <p:spPr bwMode="auto">
          <a:xfrm flipH="1">
            <a:off x="36353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5" name="Line 165"/>
          <p:cNvSpPr>
            <a:spLocks noChangeShapeType="1"/>
          </p:cNvSpPr>
          <p:nvPr/>
        </p:nvSpPr>
        <p:spPr bwMode="auto">
          <a:xfrm flipH="1">
            <a:off x="35623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" name="Line 166"/>
          <p:cNvSpPr>
            <a:spLocks noChangeShapeType="1"/>
          </p:cNvSpPr>
          <p:nvPr/>
        </p:nvSpPr>
        <p:spPr bwMode="auto">
          <a:xfrm>
            <a:off x="2844800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7" name="Line 167"/>
          <p:cNvSpPr>
            <a:spLocks noChangeShapeType="1"/>
          </p:cNvSpPr>
          <p:nvPr/>
        </p:nvSpPr>
        <p:spPr bwMode="auto">
          <a:xfrm flipH="1">
            <a:off x="2051050" y="40767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8" name="Oval 168"/>
          <p:cNvSpPr>
            <a:spLocks noChangeArrowheads="1"/>
          </p:cNvSpPr>
          <p:nvPr/>
        </p:nvSpPr>
        <p:spPr bwMode="auto">
          <a:xfrm>
            <a:off x="2627313" y="2708275"/>
            <a:ext cx="142875" cy="1444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9" name="Line 169"/>
          <p:cNvSpPr>
            <a:spLocks noChangeShapeType="1"/>
          </p:cNvSpPr>
          <p:nvPr/>
        </p:nvSpPr>
        <p:spPr bwMode="auto">
          <a:xfrm>
            <a:off x="42846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0" name="Line 170"/>
          <p:cNvSpPr>
            <a:spLocks noChangeShapeType="1"/>
          </p:cNvSpPr>
          <p:nvPr/>
        </p:nvSpPr>
        <p:spPr bwMode="auto">
          <a:xfrm>
            <a:off x="4213225" y="3860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" name="Line 171"/>
          <p:cNvSpPr>
            <a:spLocks noChangeShapeType="1"/>
          </p:cNvSpPr>
          <p:nvPr/>
        </p:nvSpPr>
        <p:spPr bwMode="auto">
          <a:xfrm>
            <a:off x="4716463" y="38608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2" name="Line 172"/>
          <p:cNvSpPr>
            <a:spLocks noChangeShapeType="1"/>
          </p:cNvSpPr>
          <p:nvPr/>
        </p:nvSpPr>
        <p:spPr bwMode="auto">
          <a:xfrm>
            <a:off x="47164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3" name="Line 173"/>
          <p:cNvSpPr>
            <a:spLocks noChangeShapeType="1"/>
          </p:cNvSpPr>
          <p:nvPr/>
        </p:nvSpPr>
        <p:spPr bwMode="auto">
          <a:xfrm flipH="1">
            <a:off x="4284663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4" name="Line 174"/>
          <p:cNvSpPr>
            <a:spLocks noChangeShapeType="1"/>
          </p:cNvSpPr>
          <p:nvPr/>
        </p:nvSpPr>
        <p:spPr bwMode="auto">
          <a:xfrm flipH="1">
            <a:off x="4716463" y="3860800"/>
            <a:ext cx="71437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5" name="Line 175"/>
          <p:cNvSpPr>
            <a:spLocks noChangeShapeType="1"/>
          </p:cNvSpPr>
          <p:nvPr/>
        </p:nvSpPr>
        <p:spPr bwMode="auto">
          <a:xfrm>
            <a:off x="3995738" y="393382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" name="Line 176"/>
          <p:cNvSpPr>
            <a:spLocks noChangeShapeType="1"/>
          </p:cNvSpPr>
          <p:nvPr/>
        </p:nvSpPr>
        <p:spPr bwMode="auto">
          <a:xfrm>
            <a:off x="4498975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" name="Line 177"/>
          <p:cNvSpPr>
            <a:spLocks noChangeShapeType="1"/>
          </p:cNvSpPr>
          <p:nvPr/>
        </p:nvSpPr>
        <p:spPr bwMode="auto">
          <a:xfrm>
            <a:off x="3995738" y="2349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" name="Line 178"/>
          <p:cNvSpPr>
            <a:spLocks noChangeShapeType="1"/>
          </p:cNvSpPr>
          <p:nvPr/>
        </p:nvSpPr>
        <p:spPr bwMode="auto">
          <a:xfrm flipH="1">
            <a:off x="3995738" y="39338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" name="Line 179"/>
          <p:cNvSpPr>
            <a:spLocks noChangeShapeType="1"/>
          </p:cNvSpPr>
          <p:nvPr/>
        </p:nvSpPr>
        <p:spPr bwMode="auto">
          <a:xfrm flipH="1">
            <a:off x="4498975" y="2349500"/>
            <a:ext cx="15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" name="Line 180"/>
          <p:cNvSpPr>
            <a:spLocks noChangeShapeType="1"/>
          </p:cNvSpPr>
          <p:nvPr/>
        </p:nvSpPr>
        <p:spPr bwMode="auto">
          <a:xfrm flipH="1">
            <a:off x="2843213" y="29972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" name="Line 182"/>
          <p:cNvSpPr>
            <a:spLocks noChangeShapeType="1"/>
          </p:cNvSpPr>
          <p:nvPr/>
        </p:nvSpPr>
        <p:spPr bwMode="auto">
          <a:xfrm flipV="1">
            <a:off x="313055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2" name="Line 183"/>
          <p:cNvSpPr>
            <a:spLocks noChangeShapeType="1"/>
          </p:cNvSpPr>
          <p:nvPr/>
        </p:nvSpPr>
        <p:spPr bwMode="auto">
          <a:xfrm>
            <a:off x="3059113" y="27813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3" name="Line 184"/>
          <p:cNvSpPr>
            <a:spLocks noChangeShapeType="1"/>
          </p:cNvSpPr>
          <p:nvPr/>
        </p:nvSpPr>
        <p:spPr bwMode="auto">
          <a:xfrm>
            <a:off x="3059113" y="2708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4" name="Line 185"/>
          <p:cNvSpPr>
            <a:spLocks noChangeShapeType="1"/>
          </p:cNvSpPr>
          <p:nvPr/>
        </p:nvSpPr>
        <p:spPr bwMode="auto">
          <a:xfrm flipV="1">
            <a:off x="3130550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5" name="Line 186"/>
          <p:cNvSpPr>
            <a:spLocks noChangeShapeType="1"/>
          </p:cNvSpPr>
          <p:nvPr/>
        </p:nvSpPr>
        <p:spPr bwMode="auto">
          <a:xfrm flipV="1">
            <a:off x="2700338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26" name="Group 187"/>
          <p:cNvGrpSpPr>
            <a:grpSpLocks/>
          </p:cNvGrpSpPr>
          <p:nvPr/>
        </p:nvGrpSpPr>
        <p:grpSpPr bwMode="auto">
          <a:xfrm rot="5400000">
            <a:off x="2339182" y="3283744"/>
            <a:ext cx="503237" cy="504825"/>
            <a:chOff x="1565" y="2251"/>
            <a:chExt cx="317" cy="318"/>
          </a:xfrm>
        </p:grpSpPr>
        <p:sp>
          <p:nvSpPr>
            <p:cNvPr id="727" name="Line 188"/>
            <p:cNvSpPr>
              <a:spLocks noChangeShapeType="1"/>
            </p:cNvSpPr>
            <p:nvPr/>
          </p:nvSpPr>
          <p:spPr bwMode="auto">
            <a:xfrm flipV="1">
              <a:off x="1610" y="2478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8" name="Oval 189"/>
            <p:cNvSpPr>
              <a:spLocks noChangeArrowheads="1"/>
            </p:cNvSpPr>
            <p:nvPr/>
          </p:nvSpPr>
          <p:spPr bwMode="auto">
            <a:xfrm>
              <a:off x="1655" y="2387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29" name="Line 190"/>
            <p:cNvSpPr>
              <a:spLocks noChangeShapeType="1"/>
            </p:cNvSpPr>
            <p:nvPr/>
          </p:nvSpPr>
          <p:spPr bwMode="auto">
            <a:xfrm flipH="1">
              <a:off x="1565" y="256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0" name="Line 191"/>
            <p:cNvSpPr>
              <a:spLocks noChangeShapeType="1"/>
            </p:cNvSpPr>
            <p:nvPr/>
          </p:nvSpPr>
          <p:spPr bwMode="auto">
            <a:xfrm flipH="1">
              <a:off x="1791" y="256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1" name="Line 192"/>
            <p:cNvSpPr>
              <a:spLocks noChangeShapeType="1"/>
            </p:cNvSpPr>
            <p:nvPr/>
          </p:nvSpPr>
          <p:spPr bwMode="auto">
            <a:xfrm flipV="1">
              <a:off x="1701" y="22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2" name="Line 194"/>
          <p:cNvSpPr>
            <a:spLocks noChangeShapeType="1"/>
          </p:cNvSpPr>
          <p:nvPr/>
        </p:nvSpPr>
        <p:spPr bwMode="auto">
          <a:xfrm rot="16200000" flipV="1">
            <a:off x="2124075" y="45085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3" name="Line 196"/>
          <p:cNvSpPr>
            <a:spLocks noChangeShapeType="1"/>
          </p:cNvSpPr>
          <p:nvPr/>
        </p:nvSpPr>
        <p:spPr bwMode="auto">
          <a:xfrm rot="16200000" flipH="1">
            <a:off x="2302669" y="4760119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4" name="Line 197"/>
          <p:cNvSpPr>
            <a:spLocks noChangeShapeType="1"/>
          </p:cNvSpPr>
          <p:nvPr/>
        </p:nvSpPr>
        <p:spPr bwMode="auto">
          <a:xfrm rot="16200000" flipH="1">
            <a:off x="2266157" y="436483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5" name="Line 198"/>
          <p:cNvSpPr>
            <a:spLocks noChangeShapeType="1"/>
          </p:cNvSpPr>
          <p:nvPr/>
        </p:nvSpPr>
        <p:spPr bwMode="auto">
          <a:xfrm rot="16200000" flipV="1">
            <a:off x="1943101" y="44719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6" name="Line 199"/>
          <p:cNvSpPr>
            <a:spLocks noChangeShapeType="1"/>
          </p:cNvSpPr>
          <p:nvPr/>
        </p:nvSpPr>
        <p:spPr bwMode="auto">
          <a:xfrm>
            <a:off x="2338388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7" name="Line 206"/>
          <p:cNvSpPr>
            <a:spLocks noChangeShapeType="1"/>
          </p:cNvSpPr>
          <p:nvPr/>
        </p:nvSpPr>
        <p:spPr bwMode="auto">
          <a:xfrm>
            <a:off x="2339975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8" name="Line 207"/>
          <p:cNvSpPr>
            <a:spLocks noChangeShapeType="1"/>
          </p:cNvSpPr>
          <p:nvPr/>
        </p:nvSpPr>
        <p:spPr bwMode="auto">
          <a:xfrm>
            <a:off x="23399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9" name="Line 208"/>
          <p:cNvSpPr>
            <a:spLocks noChangeShapeType="1"/>
          </p:cNvSpPr>
          <p:nvPr/>
        </p:nvSpPr>
        <p:spPr bwMode="auto">
          <a:xfrm flipH="1">
            <a:off x="2124075" y="40767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0" name="Line 210"/>
          <p:cNvSpPr>
            <a:spLocks noChangeShapeType="1"/>
          </p:cNvSpPr>
          <p:nvPr/>
        </p:nvSpPr>
        <p:spPr bwMode="auto">
          <a:xfrm flipH="1" flipV="1">
            <a:off x="828675" y="5229226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1" name="Line 212"/>
          <p:cNvSpPr>
            <a:spLocks noChangeShapeType="1"/>
          </p:cNvSpPr>
          <p:nvPr/>
        </p:nvSpPr>
        <p:spPr bwMode="auto">
          <a:xfrm>
            <a:off x="1116013" y="5372101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2" name="Line 213"/>
          <p:cNvSpPr>
            <a:spLocks noChangeShapeType="1"/>
          </p:cNvSpPr>
          <p:nvPr/>
        </p:nvSpPr>
        <p:spPr bwMode="auto">
          <a:xfrm>
            <a:off x="684213" y="5372101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3" name="Line 214"/>
          <p:cNvSpPr>
            <a:spLocks noChangeShapeType="1"/>
          </p:cNvSpPr>
          <p:nvPr/>
        </p:nvSpPr>
        <p:spPr bwMode="auto">
          <a:xfrm flipH="1" flipV="1">
            <a:off x="971550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4" name="Line 216"/>
          <p:cNvSpPr>
            <a:spLocks noChangeShapeType="1"/>
          </p:cNvSpPr>
          <p:nvPr/>
        </p:nvSpPr>
        <p:spPr bwMode="auto">
          <a:xfrm flipH="1">
            <a:off x="2051050" y="2997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45" name="Group 217"/>
          <p:cNvGrpSpPr>
            <a:grpSpLocks/>
          </p:cNvGrpSpPr>
          <p:nvPr/>
        </p:nvGrpSpPr>
        <p:grpSpPr bwMode="auto">
          <a:xfrm flipH="1">
            <a:off x="5795963" y="2133600"/>
            <a:ext cx="287337" cy="287338"/>
            <a:chOff x="3560" y="2704"/>
            <a:chExt cx="181" cy="181"/>
          </a:xfrm>
        </p:grpSpPr>
        <p:sp>
          <p:nvSpPr>
            <p:cNvPr id="746" name="Oval 21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47" name="Line 21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48" name="Line 220"/>
          <p:cNvSpPr>
            <a:spLocks noChangeShapeType="1"/>
          </p:cNvSpPr>
          <p:nvPr/>
        </p:nvSpPr>
        <p:spPr bwMode="auto">
          <a:xfrm>
            <a:off x="5940425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9" name="Line 221"/>
          <p:cNvSpPr>
            <a:spLocks noChangeShapeType="1"/>
          </p:cNvSpPr>
          <p:nvPr/>
        </p:nvSpPr>
        <p:spPr bwMode="auto">
          <a:xfrm>
            <a:off x="5940425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0" name="Text Box 222"/>
          <p:cNvSpPr txBox="1">
            <a:spLocks noChangeArrowheads="1"/>
          </p:cNvSpPr>
          <p:nvPr/>
        </p:nvSpPr>
        <p:spPr bwMode="auto">
          <a:xfrm>
            <a:off x="4021138" y="3016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Sub</a:t>
            </a:r>
          </a:p>
        </p:txBody>
      </p:sp>
      <p:sp>
        <p:nvSpPr>
          <p:cNvPr id="751" name="Line 223"/>
          <p:cNvSpPr>
            <a:spLocks noChangeShapeType="1"/>
          </p:cNvSpPr>
          <p:nvPr/>
        </p:nvSpPr>
        <p:spPr bwMode="auto">
          <a:xfrm>
            <a:off x="4211638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2" name="Text Box 224"/>
          <p:cNvSpPr txBox="1">
            <a:spLocks noChangeArrowheads="1"/>
          </p:cNvSpPr>
          <p:nvPr/>
        </p:nvSpPr>
        <p:spPr bwMode="auto">
          <a:xfrm>
            <a:off x="4540250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Add</a:t>
            </a:r>
          </a:p>
        </p:txBody>
      </p:sp>
      <p:sp>
        <p:nvSpPr>
          <p:cNvPr id="753" name="Text Box 225"/>
          <p:cNvSpPr txBox="1">
            <a:spLocks noChangeArrowheads="1"/>
          </p:cNvSpPr>
          <p:nvPr/>
        </p:nvSpPr>
        <p:spPr bwMode="auto">
          <a:xfrm>
            <a:off x="2438400" y="2166938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WrB*</a:t>
            </a:r>
          </a:p>
        </p:txBody>
      </p:sp>
      <p:sp>
        <p:nvSpPr>
          <p:cNvPr id="754" name="Text Box 226"/>
          <p:cNvSpPr txBox="1">
            <a:spLocks noChangeArrowheads="1"/>
          </p:cNvSpPr>
          <p:nvPr/>
        </p:nvSpPr>
        <p:spPr bwMode="auto">
          <a:xfrm>
            <a:off x="2590800" y="3246438"/>
            <a:ext cx="468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</a:t>
            </a:r>
          </a:p>
        </p:txBody>
      </p:sp>
      <p:sp>
        <p:nvSpPr>
          <p:cNvPr id="755" name="Text Box 227"/>
          <p:cNvSpPr txBox="1">
            <a:spLocks noChangeArrowheads="1"/>
          </p:cNvSpPr>
          <p:nvPr/>
        </p:nvSpPr>
        <p:spPr bwMode="auto">
          <a:xfrm>
            <a:off x="971550" y="4797425"/>
            <a:ext cx="603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</a:t>
            </a:r>
          </a:p>
        </p:txBody>
      </p:sp>
      <p:sp>
        <p:nvSpPr>
          <p:cNvPr id="756" name="Text Box 230"/>
          <p:cNvSpPr txBox="1">
            <a:spLocks noChangeArrowheads="1"/>
          </p:cNvSpPr>
          <p:nvPr/>
        </p:nvSpPr>
        <p:spPr bwMode="auto">
          <a:xfrm>
            <a:off x="5899150" y="3030538"/>
            <a:ext cx="760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AmpLow</a:t>
            </a:r>
          </a:p>
        </p:txBody>
      </p:sp>
      <p:sp>
        <p:nvSpPr>
          <p:cNvPr id="757" name="Text Box 231"/>
          <p:cNvSpPr txBox="1">
            <a:spLocks noChangeArrowheads="1"/>
          </p:cNvSpPr>
          <p:nvPr/>
        </p:nvSpPr>
        <p:spPr bwMode="auto">
          <a:xfrm>
            <a:off x="6035675" y="3429000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8" name="Text Box 232"/>
          <p:cNvSpPr txBox="1">
            <a:spLocks noChangeArrowheads="1"/>
          </p:cNvSpPr>
          <p:nvPr/>
        </p:nvSpPr>
        <p:spPr bwMode="auto">
          <a:xfrm>
            <a:off x="6827838" y="45434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12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9" name="Line 233"/>
          <p:cNvSpPr>
            <a:spLocks noChangeShapeType="1"/>
          </p:cNvSpPr>
          <p:nvPr/>
        </p:nvSpPr>
        <p:spPr bwMode="auto">
          <a:xfrm>
            <a:off x="6732588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0" name="Rectangle 234"/>
          <p:cNvSpPr>
            <a:spLocks noChangeArrowheads="1"/>
          </p:cNvSpPr>
          <p:nvPr/>
        </p:nvSpPr>
        <p:spPr bwMode="auto">
          <a:xfrm>
            <a:off x="3779838" y="1916113"/>
            <a:ext cx="936625" cy="4333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Logic</a:t>
            </a:r>
          </a:p>
        </p:txBody>
      </p:sp>
      <p:sp>
        <p:nvSpPr>
          <p:cNvPr id="761" name="Rectangle 235"/>
          <p:cNvSpPr>
            <a:spLocks noChangeArrowheads="1"/>
          </p:cNvSpPr>
          <p:nvPr/>
        </p:nvSpPr>
        <p:spPr bwMode="auto">
          <a:xfrm>
            <a:off x="3779838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Cmp1</a:t>
            </a:r>
          </a:p>
        </p:txBody>
      </p:sp>
      <p:sp>
        <p:nvSpPr>
          <p:cNvPr id="762" name="Rectangle 236"/>
          <p:cNvSpPr>
            <a:spLocks noChangeArrowheads="1"/>
          </p:cNvSpPr>
          <p:nvPr/>
        </p:nvSpPr>
        <p:spPr bwMode="auto">
          <a:xfrm>
            <a:off x="4284663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Cmp2</a:t>
            </a:r>
          </a:p>
        </p:txBody>
      </p:sp>
      <p:sp>
        <p:nvSpPr>
          <p:cNvPr id="763" name="Line 237"/>
          <p:cNvSpPr>
            <a:spLocks noChangeShapeType="1"/>
          </p:cNvSpPr>
          <p:nvPr/>
        </p:nvSpPr>
        <p:spPr bwMode="auto">
          <a:xfrm flipV="1">
            <a:off x="7164388" y="105251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" name="Line 238"/>
          <p:cNvSpPr>
            <a:spLocks noChangeShapeType="1"/>
          </p:cNvSpPr>
          <p:nvPr/>
        </p:nvSpPr>
        <p:spPr bwMode="auto">
          <a:xfrm rot="16200000" flipV="1">
            <a:off x="5615782" y="-496094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5" name="Line 239"/>
          <p:cNvSpPr>
            <a:spLocks noChangeShapeType="1"/>
          </p:cNvSpPr>
          <p:nvPr/>
        </p:nvSpPr>
        <p:spPr bwMode="auto">
          <a:xfrm flipV="1">
            <a:off x="4067175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" name="Line 240"/>
          <p:cNvSpPr>
            <a:spLocks noChangeShapeType="1"/>
          </p:cNvSpPr>
          <p:nvPr/>
        </p:nvSpPr>
        <p:spPr bwMode="auto">
          <a:xfrm flipV="1">
            <a:off x="4572000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" name="Line 241"/>
          <p:cNvSpPr>
            <a:spLocks noChangeShapeType="1"/>
          </p:cNvSpPr>
          <p:nvPr/>
        </p:nvSpPr>
        <p:spPr bwMode="auto">
          <a:xfrm flipV="1">
            <a:off x="3924300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" name="Line 242"/>
          <p:cNvSpPr>
            <a:spLocks noChangeShapeType="1"/>
          </p:cNvSpPr>
          <p:nvPr/>
        </p:nvSpPr>
        <p:spPr bwMode="auto">
          <a:xfrm flipV="1"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9" name="Text Box 243"/>
          <p:cNvSpPr txBox="1">
            <a:spLocks noChangeArrowheads="1"/>
          </p:cNvSpPr>
          <p:nvPr/>
        </p:nvSpPr>
        <p:spPr bwMode="auto">
          <a:xfrm>
            <a:off x="3419475" y="798513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ThHi</a:t>
            </a:r>
          </a:p>
        </p:txBody>
      </p:sp>
      <p:sp>
        <p:nvSpPr>
          <p:cNvPr id="770" name="Text Box 244"/>
          <p:cNvSpPr txBox="1">
            <a:spLocks noChangeArrowheads="1"/>
          </p:cNvSpPr>
          <p:nvPr/>
        </p:nvSpPr>
        <p:spPr bwMode="auto">
          <a:xfrm>
            <a:off x="3924300" y="798513"/>
            <a:ext cx="51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ThLo</a:t>
            </a:r>
          </a:p>
        </p:txBody>
      </p:sp>
      <p:sp>
        <p:nvSpPr>
          <p:cNvPr id="771" name="Line 245"/>
          <p:cNvSpPr>
            <a:spLocks noChangeShapeType="1"/>
          </p:cNvSpPr>
          <p:nvPr/>
        </p:nvSpPr>
        <p:spPr bwMode="auto">
          <a:xfrm>
            <a:off x="399573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2" name="Line 246"/>
          <p:cNvSpPr>
            <a:spLocks noChangeShapeType="1"/>
          </p:cNvSpPr>
          <p:nvPr/>
        </p:nvSpPr>
        <p:spPr bwMode="auto">
          <a:xfrm>
            <a:off x="4500563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" name="Line 247"/>
          <p:cNvSpPr>
            <a:spLocks noChangeShapeType="1"/>
          </p:cNvSpPr>
          <p:nvPr/>
        </p:nvSpPr>
        <p:spPr bwMode="auto">
          <a:xfrm>
            <a:off x="3419475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4" name="Text Box 248"/>
          <p:cNvSpPr txBox="1">
            <a:spLocks noChangeArrowheads="1"/>
          </p:cNvSpPr>
          <p:nvPr/>
        </p:nvSpPr>
        <p:spPr bwMode="auto">
          <a:xfrm>
            <a:off x="3254375" y="1878013"/>
            <a:ext cx="363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Rd</a:t>
            </a:r>
          </a:p>
        </p:txBody>
      </p:sp>
      <p:sp>
        <p:nvSpPr>
          <p:cNvPr id="775" name="Line 249"/>
          <p:cNvSpPr>
            <a:spLocks noChangeShapeType="1"/>
          </p:cNvSpPr>
          <p:nvPr/>
        </p:nvSpPr>
        <p:spPr bwMode="auto">
          <a:xfrm>
            <a:off x="1116013" y="29972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6" name="Oval 250"/>
          <p:cNvSpPr>
            <a:spLocks noChangeArrowheads="1"/>
          </p:cNvSpPr>
          <p:nvPr/>
        </p:nvSpPr>
        <p:spPr bwMode="auto">
          <a:xfrm>
            <a:off x="6659563" y="2565400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3</a:t>
            </a:r>
          </a:p>
        </p:txBody>
      </p:sp>
      <p:sp>
        <p:nvSpPr>
          <p:cNvPr id="777" name="Oval 251"/>
          <p:cNvSpPr>
            <a:spLocks noChangeArrowheads="1"/>
          </p:cNvSpPr>
          <p:nvPr/>
        </p:nvSpPr>
        <p:spPr bwMode="auto">
          <a:xfrm>
            <a:off x="1187450" y="2924175"/>
            <a:ext cx="144463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778" name="Text Box 252"/>
          <p:cNvSpPr txBox="1">
            <a:spLocks noChangeArrowheads="1"/>
          </p:cNvSpPr>
          <p:nvPr/>
        </p:nvSpPr>
        <p:spPr bwMode="auto">
          <a:xfrm>
            <a:off x="1116013" y="3213100"/>
            <a:ext cx="322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I</a:t>
            </a:r>
            <a:r>
              <a:rPr lang="de-DE" altLang="de-DE" baseline="-25000"/>
              <a:t>in</a:t>
            </a:r>
          </a:p>
        </p:txBody>
      </p:sp>
      <p:sp>
        <p:nvSpPr>
          <p:cNvPr id="779" name="Line 253"/>
          <p:cNvSpPr>
            <a:spLocks noChangeShapeType="1"/>
          </p:cNvSpPr>
          <p:nvPr/>
        </p:nvSpPr>
        <p:spPr bwMode="auto">
          <a:xfrm rot="10800000">
            <a:off x="1116013" y="3141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0" name="Oval 256"/>
          <p:cNvSpPr>
            <a:spLocks noChangeArrowheads="1"/>
          </p:cNvSpPr>
          <p:nvPr/>
        </p:nvSpPr>
        <p:spPr bwMode="auto">
          <a:xfrm>
            <a:off x="5076825" y="4292600"/>
            <a:ext cx="144463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RefFB</a:t>
            </a:r>
          </a:p>
        </p:txBody>
      </p:sp>
      <p:sp>
        <p:nvSpPr>
          <p:cNvPr id="781" name="Oval 257"/>
          <p:cNvSpPr>
            <a:spLocks noChangeArrowheads="1"/>
          </p:cNvSpPr>
          <p:nvPr/>
        </p:nvSpPr>
        <p:spPr bwMode="auto">
          <a:xfrm>
            <a:off x="4500563" y="1125538"/>
            <a:ext cx="141287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2" name="Oval 258"/>
          <p:cNvSpPr>
            <a:spLocks noChangeArrowheads="1"/>
          </p:cNvSpPr>
          <p:nvPr/>
        </p:nvSpPr>
        <p:spPr bwMode="auto">
          <a:xfrm>
            <a:off x="3851275" y="1125538"/>
            <a:ext cx="141288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3" name="Oval 259"/>
          <p:cNvSpPr>
            <a:spLocks noChangeArrowheads="1"/>
          </p:cNvSpPr>
          <p:nvPr/>
        </p:nvSpPr>
        <p:spPr bwMode="auto">
          <a:xfrm>
            <a:off x="6804025" y="393223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RefIn</a:t>
            </a:r>
          </a:p>
        </p:txBody>
      </p:sp>
      <p:sp>
        <p:nvSpPr>
          <p:cNvPr id="784" name="AutoShape 260"/>
          <p:cNvSpPr>
            <a:spLocks noChangeArrowheads="1"/>
          </p:cNvSpPr>
          <p:nvPr/>
        </p:nvSpPr>
        <p:spPr bwMode="auto">
          <a:xfrm rot="5400000">
            <a:off x="5053012" y="931863"/>
            <a:ext cx="576263" cy="242888"/>
          </a:xfrm>
          <a:custGeom>
            <a:avLst/>
            <a:gdLst>
              <a:gd name="T0" fmla="*/ 2147483647 w 21600"/>
              <a:gd name="T1" fmla="*/ 172676366 h 21600"/>
              <a:gd name="T2" fmla="*/ 2147483647 w 21600"/>
              <a:gd name="T3" fmla="*/ 345352855 h 21600"/>
              <a:gd name="T4" fmla="*/ 1367831009 w 21600"/>
              <a:gd name="T5" fmla="*/ 17267636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5" name="Text Box 261"/>
          <p:cNvSpPr txBox="1">
            <a:spLocks noChangeArrowheads="1"/>
          </p:cNvSpPr>
          <p:nvPr/>
        </p:nvSpPr>
        <p:spPr bwMode="auto">
          <a:xfrm>
            <a:off x="5570538" y="1341438"/>
            <a:ext cx="307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</a:t>
            </a:r>
            <a:r>
              <a:rPr lang="de-DE" altLang="de-DE" baseline="-25000"/>
              <a:t>f</a:t>
            </a:r>
          </a:p>
        </p:txBody>
      </p:sp>
      <p:sp>
        <p:nvSpPr>
          <p:cNvPr id="786" name="Oval 262"/>
          <p:cNvSpPr>
            <a:spLocks noChangeArrowheads="1"/>
          </p:cNvSpPr>
          <p:nvPr/>
        </p:nvSpPr>
        <p:spPr bwMode="auto">
          <a:xfrm>
            <a:off x="5148263" y="2924175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</a:t>
            </a:r>
          </a:p>
        </p:txBody>
      </p:sp>
      <p:sp>
        <p:nvSpPr>
          <p:cNvPr id="787" name="Text Box 263"/>
          <p:cNvSpPr txBox="1">
            <a:spLocks noChangeArrowheads="1"/>
          </p:cNvSpPr>
          <p:nvPr/>
        </p:nvSpPr>
        <p:spPr bwMode="auto">
          <a:xfrm>
            <a:off x="3733800" y="1951038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En</a:t>
            </a:r>
          </a:p>
        </p:txBody>
      </p:sp>
      <p:sp>
        <p:nvSpPr>
          <p:cNvPr id="788" name="Arc 264"/>
          <p:cNvSpPr>
            <a:spLocks/>
          </p:cNvSpPr>
          <p:nvPr/>
        </p:nvSpPr>
        <p:spPr bwMode="auto">
          <a:xfrm rot="5400000" flipV="1">
            <a:off x="4186238" y="3906838"/>
            <a:ext cx="144462" cy="68262"/>
          </a:xfrm>
          <a:custGeom>
            <a:avLst/>
            <a:gdLst>
              <a:gd name="T0" fmla="*/ 38112941 w 21600"/>
              <a:gd name="T1" fmla="*/ 0 h 10183"/>
              <a:gd name="T2" fmla="*/ 43216871 w 21600"/>
              <a:gd name="T3" fmla="*/ 20563105 h 10183"/>
              <a:gd name="T4" fmla="*/ 0 w 21600"/>
              <a:gd name="T5" fmla="*/ 20563105 h 10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3" fill="none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</a:path>
              <a:path w="21600" h="10183" stroke="0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  <a:lnTo>
                  <a:pt x="0" y="10183"/>
                </a:lnTo>
                <a:lnTo>
                  <a:pt x="19049" y="-1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" name="Arc 265"/>
          <p:cNvSpPr>
            <a:spLocks/>
          </p:cNvSpPr>
          <p:nvPr/>
        </p:nvSpPr>
        <p:spPr bwMode="auto">
          <a:xfrm rot="5400000" flipV="1">
            <a:off x="4684712" y="3902076"/>
            <a:ext cx="144463" cy="68262"/>
          </a:xfrm>
          <a:custGeom>
            <a:avLst/>
            <a:gdLst>
              <a:gd name="T0" fmla="*/ 38108055 w 21600"/>
              <a:gd name="T1" fmla="*/ 0 h 10189"/>
              <a:gd name="T2" fmla="*/ 43218046 w 21600"/>
              <a:gd name="T3" fmla="*/ 20526824 h 10189"/>
              <a:gd name="T4" fmla="*/ 0 w 21600"/>
              <a:gd name="T5" fmla="*/ 20526824 h 10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9" fill="none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</a:path>
              <a:path w="21600" h="10189" stroke="0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  <a:lnTo>
                  <a:pt x="0" y="10189"/>
                </a:lnTo>
                <a:lnTo>
                  <a:pt x="19045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0" name="Line 266"/>
          <p:cNvSpPr>
            <a:spLocks noChangeShapeType="1"/>
          </p:cNvSpPr>
          <p:nvPr/>
        </p:nvSpPr>
        <p:spPr bwMode="auto">
          <a:xfrm flipH="1">
            <a:off x="4213225" y="3860800"/>
            <a:ext cx="71438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1" name="Group 270"/>
          <p:cNvGrpSpPr>
            <a:grpSpLocks/>
          </p:cNvGrpSpPr>
          <p:nvPr/>
        </p:nvGrpSpPr>
        <p:grpSpPr bwMode="auto">
          <a:xfrm>
            <a:off x="4211638" y="4221163"/>
            <a:ext cx="144462" cy="285750"/>
            <a:chOff x="3696" y="3477"/>
            <a:chExt cx="91" cy="180"/>
          </a:xfrm>
        </p:grpSpPr>
        <p:sp>
          <p:nvSpPr>
            <p:cNvPr id="792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3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sp>
        <p:nvSpPr>
          <p:cNvPr id="794" name="Oval 273"/>
          <p:cNvSpPr>
            <a:spLocks noChangeArrowheads="1"/>
          </p:cNvSpPr>
          <p:nvPr/>
        </p:nvSpPr>
        <p:spPr bwMode="auto">
          <a:xfrm>
            <a:off x="2268538" y="4005263"/>
            <a:ext cx="144462" cy="1444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4</a:t>
            </a:r>
          </a:p>
        </p:txBody>
      </p:sp>
      <p:sp>
        <p:nvSpPr>
          <p:cNvPr id="795" name="Text Box 274"/>
          <p:cNvSpPr txBox="1">
            <a:spLocks noChangeArrowheads="1"/>
          </p:cNvSpPr>
          <p:nvPr/>
        </p:nvSpPr>
        <p:spPr bwMode="auto">
          <a:xfrm>
            <a:off x="2698750" y="2382838"/>
            <a:ext cx="46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Wr*</a:t>
            </a:r>
          </a:p>
        </p:txBody>
      </p:sp>
      <p:sp>
        <p:nvSpPr>
          <p:cNvPr id="796" name="Line 275"/>
          <p:cNvSpPr>
            <a:spLocks noChangeShapeType="1"/>
          </p:cNvSpPr>
          <p:nvPr/>
        </p:nvSpPr>
        <p:spPr bwMode="auto">
          <a:xfrm flipH="1">
            <a:off x="63722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7" name="Text Box 276"/>
          <p:cNvSpPr txBox="1">
            <a:spLocks noChangeArrowheads="1"/>
          </p:cNvSpPr>
          <p:nvPr/>
        </p:nvSpPr>
        <p:spPr bwMode="auto">
          <a:xfrm>
            <a:off x="6751059" y="3500438"/>
            <a:ext cx="9076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VFBPBias</a:t>
            </a:r>
          </a:p>
        </p:txBody>
      </p:sp>
      <p:sp>
        <p:nvSpPr>
          <p:cNvPr id="798" name="Line 277"/>
          <p:cNvSpPr>
            <a:spLocks noChangeShapeType="1"/>
          </p:cNvSpPr>
          <p:nvPr/>
        </p:nvSpPr>
        <p:spPr bwMode="auto">
          <a:xfrm flipH="1">
            <a:off x="6156325" y="37893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9" name="Text Box 278"/>
          <p:cNvSpPr txBox="1">
            <a:spLocks noChangeArrowheads="1"/>
          </p:cNvSpPr>
          <p:nvPr/>
        </p:nvSpPr>
        <p:spPr bwMode="auto">
          <a:xfrm>
            <a:off x="6233281" y="4868863"/>
            <a:ext cx="1944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VFBNBias (VPSource2)</a:t>
            </a:r>
          </a:p>
        </p:txBody>
      </p:sp>
      <p:sp>
        <p:nvSpPr>
          <p:cNvPr id="800" name="Text Box 279"/>
          <p:cNvSpPr txBox="1">
            <a:spLocks noChangeArrowheads="1"/>
          </p:cNvSpPr>
          <p:nvPr/>
        </p:nvSpPr>
        <p:spPr bwMode="auto">
          <a:xfrm>
            <a:off x="7096100" y="4076700"/>
            <a:ext cx="957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VFBNCasc</a:t>
            </a:r>
          </a:p>
        </p:txBody>
      </p:sp>
      <p:sp>
        <p:nvSpPr>
          <p:cNvPr id="801" name="Text Box 280"/>
          <p:cNvSpPr txBox="1">
            <a:spLocks noChangeArrowheads="1"/>
          </p:cNvSpPr>
          <p:nvPr/>
        </p:nvSpPr>
        <p:spPr bwMode="auto">
          <a:xfrm>
            <a:off x="4807897" y="3284538"/>
            <a:ext cx="9204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 dirty="0" err="1"/>
              <a:t>VPSource</a:t>
            </a:r>
            <a:endParaRPr lang="de-DE" altLang="de-DE" b="1" dirty="0"/>
          </a:p>
        </p:txBody>
      </p:sp>
      <p:sp>
        <p:nvSpPr>
          <p:cNvPr id="802" name="Line 281"/>
          <p:cNvSpPr>
            <a:spLocks noChangeShapeType="1"/>
          </p:cNvSpPr>
          <p:nvPr/>
        </p:nvSpPr>
        <p:spPr bwMode="auto">
          <a:xfrm flipH="1">
            <a:off x="5003800" y="35718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3" name="Text Box 282"/>
          <p:cNvSpPr txBox="1">
            <a:spLocks noChangeArrowheads="1"/>
          </p:cNvSpPr>
          <p:nvPr/>
        </p:nvSpPr>
        <p:spPr bwMode="auto">
          <a:xfrm>
            <a:off x="4869921" y="2001838"/>
            <a:ext cx="1061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VAmpPBias</a:t>
            </a:r>
          </a:p>
        </p:txBody>
      </p:sp>
      <p:sp>
        <p:nvSpPr>
          <p:cNvPr id="804" name="Line 283"/>
          <p:cNvSpPr>
            <a:spLocks noChangeShapeType="1"/>
          </p:cNvSpPr>
          <p:nvPr/>
        </p:nvSpPr>
        <p:spPr bwMode="auto">
          <a:xfrm>
            <a:off x="5435600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" name="Text Box 284"/>
          <p:cNvSpPr txBox="1">
            <a:spLocks noChangeArrowheads="1"/>
          </p:cNvSpPr>
          <p:nvPr/>
        </p:nvSpPr>
        <p:spPr bwMode="auto">
          <a:xfrm>
            <a:off x="2410646" y="3802063"/>
            <a:ext cx="12747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VPSourceCasc</a:t>
            </a:r>
          </a:p>
        </p:txBody>
      </p:sp>
      <p:sp>
        <p:nvSpPr>
          <p:cNvPr id="806" name="Line 285"/>
          <p:cNvSpPr>
            <a:spLocks noChangeShapeType="1"/>
          </p:cNvSpPr>
          <p:nvPr/>
        </p:nvSpPr>
        <p:spPr bwMode="auto">
          <a:xfrm>
            <a:off x="31321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7" name="Line 286"/>
          <p:cNvSpPr>
            <a:spLocks noChangeShapeType="1"/>
          </p:cNvSpPr>
          <p:nvPr/>
        </p:nvSpPr>
        <p:spPr bwMode="auto">
          <a:xfrm>
            <a:off x="3132138" y="35734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" name="Text Box 6"/>
          <p:cNvSpPr txBox="1">
            <a:spLocks noChangeArrowheads="1"/>
          </p:cNvSpPr>
          <p:nvPr/>
        </p:nvSpPr>
        <p:spPr bwMode="auto">
          <a:xfrm>
            <a:off x="2266950" y="4365625"/>
            <a:ext cx="465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Sw3</a:t>
            </a:r>
          </a:p>
        </p:txBody>
      </p:sp>
      <p:sp>
        <p:nvSpPr>
          <p:cNvPr id="809" name="Text Box 226"/>
          <p:cNvSpPr txBox="1">
            <a:spLocks noChangeArrowheads="1"/>
          </p:cNvSpPr>
          <p:nvPr/>
        </p:nvSpPr>
        <p:spPr bwMode="auto">
          <a:xfrm>
            <a:off x="1474788" y="4292600"/>
            <a:ext cx="6143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NotWr</a:t>
            </a:r>
          </a:p>
        </p:txBody>
      </p:sp>
      <p:sp>
        <p:nvSpPr>
          <p:cNvPr id="810" name="Line 208"/>
          <p:cNvSpPr>
            <a:spLocks noChangeShapeType="1"/>
          </p:cNvSpPr>
          <p:nvPr/>
        </p:nvSpPr>
        <p:spPr bwMode="auto">
          <a:xfrm flipV="1">
            <a:off x="2339752" y="4797424"/>
            <a:ext cx="223" cy="115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1" name="Gerade Verbindung 2"/>
          <p:cNvCxnSpPr>
            <a:cxnSpLocks noChangeShapeType="1"/>
          </p:cNvCxnSpPr>
          <p:nvPr/>
        </p:nvCxnSpPr>
        <p:spPr bwMode="auto">
          <a:xfrm>
            <a:off x="1187450" y="5373688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2" name="Line 210"/>
          <p:cNvSpPr>
            <a:spLocks noChangeShapeType="1"/>
          </p:cNvSpPr>
          <p:nvPr/>
        </p:nvSpPr>
        <p:spPr bwMode="auto">
          <a:xfrm flipH="1" flipV="1">
            <a:off x="828675" y="3932238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3" name="Line 212"/>
          <p:cNvSpPr>
            <a:spLocks noChangeShapeType="1"/>
          </p:cNvSpPr>
          <p:nvPr/>
        </p:nvSpPr>
        <p:spPr bwMode="auto">
          <a:xfrm>
            <a:off x="1116013" y="40751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4" name="Line 213"/>
          <p:cNvSpPr>
            <a:spLocks noChangeShapeType="1"/>
          </p:cNvSpPr>
          <p:nvPr/>
        </p:nvSpPr>
        <p:spPr bwMode="auto">
          <a:xfrm>
            <a:off x="684213" y="40751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5" name="Line 214"/>
          <p:cNvSpPr>
            <a:spLocks noChangeShapeType="1"/>
          </p:cNvSpPr>
          <p:nvPr/>
        </p:nvSpPr>
        <p:spPr bwMode="auto">
          <a:xfrm flipH="1" flipV="1">
            <a:off x="971550" y="3571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6" name="Gerade Verbindung 296"/>
          <p:cNvCxnSpPr>
            <a:cxnSpLocks noChangeShapeType="1"/>
          </p:cNvCxnSpPr>
          <p:nvPr/>
        </p:nvCxnSpPr>
        <p:spPr bwMode="auto">
          <a:xfrm>
            <a:off x="1116013" y="4076700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7" name="Text Box 227"/>
          <p:cNvSpPr txBox="1">
            <a:spLocks noChangeArrowheads="1"/>
          </p:cNvSpPr>
          <p:nvPr/>
        </p:nvSpPr>
        <p:spPr bwMode="auto">
          <a:xfrm>
            <a:off x="395288" y="3573463"/>
            <a:ext cx="14779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 AND Not Wr</a:t>
            </a:r>
          </a:p>
        </p:txBody>
      </p:sp>
      <p:sp>
        <p:nvSpPr>
          <p:cNvPr id="818" name="Text Box 9"/>
          <p:cNvSpPr txBox="1">
            <a:spLocks noChangeArrowheads="1"/>
          </p:cNvSpPr>
          <p:nvPr/>
        </p:nvSpPr>
        <p:spPr bwMode="auto">
          <a:xfrm>
            <a:off x="827088" y="4076700"/>
            <a:ext cx="466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Sw5</a:t>
            </a:r>
          </a:p>
        </p:txBody>
      </p:sp>
      <p:cxnSp>
        <p:nvCxnSpPr>
          <p:cNvPr id="819" name="Gerade Verbindung 5"/>
          <p:cNvCxnSpPr>
            <a:cxnSpLocks noChangeShapeType="1"/>
            <a:stCxn id="814" idx="0"/>
          </p:cNvCxnSpPr>
          <p:nvPr/>
        </p:nvCxnSpPr>
        <p:spPr bwMode="auto">
          <a:xfrm>
            <a:off x="684213" y="4075113"/>
            <a:ext cx="0" cy="2162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0" name="Group 270"/>
          <p:cNvGrpSpPr>
            <a:grpSpLocks/>
          </p:cNvGrpSpPr>
          <p:nvPr/>
        </p:nvGrpSpPr>
        <p:grpSpPr bwMode="auto">
          <a:xfrm>
            <a:off x="611188" y="6021388"/>
            <a:ext cx="144462" cy="285750"/>
            <a:chOff x="3696" y="3477"/>
            <a:chExt cx="91" cy="180"/>
          </a:xfrm>
        </p:grpSpPr>
        <p:sp>
          <p:nvSpPr>
            <p:cNvPr id="821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cxnSp>
        <p:nvCxnSpPr>
          <p:cNvPr id="823" name="Gerade Verbindung mit Pfeil 2"/>
          <p:cNvCxnSpPr>
            <a:cxnSpLocks noChangeShapeType="1"/>
            <a:stCxn id="547" idx="2"/>
          </p:cNvCxnSpPr>
          <p:nvPr/>
        </p:nvCxnSpPr>
        <p:spPr bwMode="auto">
          <a:xfrm flipV="1">
            <a:off x="2700338" y="29972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4" name="Text Box 284"/>
          <p:cNvSpPr txBox="1">
            <a:spLocks noChangeArrowheads="1"/>
          </p:cNvSpPr>
          <p:nvPr/>
        </p:nvSpPr>
        <p:spPr bwMode="auto">
          <a:xfrm>
            <a:off x="2575508" y="2997200"/>
            <a:ext cx="995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RefNWELL</a:t>
            </a:r>
          </a:p>
        </p:txBody>
      </p:sp>
      <p:sp>
        <p:nvSpPr>
          <p:cNvPr id="825" name="Textfeld 824"/>
          <p:cNvSpPr txBox="1"/>
          <p:nvPr/>
        </p:nvSpPr>
        <p:spPr>
          <a:xfrm>
            <a:off x="2365890" y="5733256"/>
            <a:ext cx="99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Next </a:t>
            </a:r>
            <a:r>
              <a:rPr lang="de-DE" dirty="0" err="1" smtClean="0"/>
              <a:t>Cell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1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Operation of Matrix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Light </a:t>
            </a:r>
            <a:r>
              <a:rPr lang="en-US" sz="1600" dirty="0" smtClean="0"/>
              <a:t>sensitive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Still not optimized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977029" y="4941168"/>
            <a:ext cx="52258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/15_01_19_parser_DCD3_71th/dcdpp_3_dacvnsubin_7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5577" y="2544224"/>
            <a:ext cx="453650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home/hybrid5/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/15_01_15_parser_DCD3_70th/dcdpp_3_dacvnsubin_7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55800" y="4003786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4293096"/>
            <a:ext cx="5447277" cy="19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0391"/>
            <a:ext cx="5447277" cy="19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955800" y="1661081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Different gain settings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47763"/>
            <a:ext cx="8343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Missing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2133600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3083340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Missing</a:t>
            </a:r>
            <a:r>
              <a:rPr lang="de-DE" altLang="de-DE" dirty="0" smtClean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7656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 unit-cell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8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ADC-unit has two current-memory cells based on two U-I converters A and 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Depending on the input current amplitude (too low or too high), a reference current (4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per cell) will be added or subtracted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comparison is done in the following way: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Two copies of the current stored in A </a:t>
            </a:r>
            <a:r>
              <a:rPr lang="en-US" altLang="de-DE" sz="1400" kern="0" dirty="0">
                <a:solidFill>
                  <a:srgbClr val="FF0000"/>
                </a:solidFill>
              </a:rPr>
              <a:t>are made</a:t>
            </a:r>
            <a:r>
              <a:rPr lang="en-US" altLang="de-DE" sz="1400" kern="0" dirty="0"/>
              <a:t> – </a:t>
            </a:r>
            <a:r>
              <a:rPr lang="en-US" altLang="de-DE" sz="1400" kern="0" dirty="0" smtClean="0"/>
              <a:t>this is done with the two, layout-identical, UI converters CL and CH that are connected to the same voltage as A</a:t>
            </a:r>
          </a:p>
          <a:p>
            <a:pPr eaLnBrk="1" hangingPunct="1">
              <a:defRPr/>
            </a:pPr>
            <a:r>
              <a:rPr lang="en-US" sz="1400" dirty="0"/>
              <a:t>The goal of this preprocessing is “to compress” the input signal so that it occupies 2x smaller range.</a:t>
            </a: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555776" y="479715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987824" y="422108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2987824" y="422108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endCxn id="52" idx="3"/>
          </p:cNvCxnSpPr>
          <p:nvPr/>
        </p:nvCxnSpPr>
        <p:spPr bwMode="auto">
          <a:xfrm>
            <a:off x="3779912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7" idx="3"/>
          </p:cNvCxnSpPr>
          <p:nvPr/>
        </p:nvCxnSpPr>
        <p:spPr bwMode="auto">
          <a:xfrm>
            <a:off x="3779912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95936" y="3645024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563888" y="3645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14u</a:t>
            </a:r>
            <a:endParaRPr lang="de-DE" dirty="0"/>
          </a:p>
        </p:txBody>
      </p:sp>
      <p:sp>
        <p:nvSpPr>
          <p:cNvPr id="19" name="Trapezoid 18"/>
          <p:cNvSpPr/>
          <p:nvPr/>
        </p:nvSpPr>
        <p:spPr bwMode="auto">
          <a:xfrm rot="16200000">
            <a:off x="2123728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 flipH="1">
            <a:off x="3347864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123728" y="414908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691680" y="4221088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827584" y="479715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07704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2" name="Gerade Verbindung 3071"/>
          <p:cNvCxnSpPr>
            <a:endCxn id="20" idx="3"/>
          </p:cNvCxnSpPr>
          <p:nvPr/>
        </p:nvCxnSpPr>
        <p:spPr bwMode="auto">
          <a:xfrm>
            <a:off x="1907704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555776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2771800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2123728" y="530120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 flipV="1">
            <a:off x="1907704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endCxn id="40" idx="3"/>
          </p:cNvCxnSpPr>
          <p:nvPr/>
        </p:nvCxnSpPr>
        <p:spPr bwMode="auto">
          <a:xfrm>
            <a:off x="1907704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555776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2771800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2555776" y="59492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827584" y="594928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969881" y="42930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91680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Gleichschenkliges Dreieck 51"/>
          <p:cNvSpPr/>
          <p:nvPr/>
        </p:nvSpPr>
        <p:spPr bwMode="auto">
          <a:xfrm rot="5400000">
            <a:off x="4211960" y="4005064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44008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feld 3079"/>
          <p:cNvSpPr txBox="1"/>
          <p:nvPr/>
        </p:nvSpPr>
        <p:spPr>
          <a:xfrm>
            <a:off x="4644008" y="393305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3081" name="Ellipse 3080"/>
          <p:cNvSpPr/>
          <p:nvPr/>
        </p:nvSpPr>
        <p:spPr bwMode="auto">
          <a:xfrm>
            <a:off x="4644008" y="414908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Gleichschenkliges Dreieck 56"/>
          <p:cNvSpPr/>
          <p:nvPr/>
        </p:nvSpPr>
        <p:spPr bwMode="auto">
          <a:xfrm rot="5400000">
            <a:off x="4211960" y="458112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4644008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712136" y="4509120"/>
            <a:ext cx="57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9959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>
            <a:off x="356388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10u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969881" y="5445224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3087" name="Gerade Verbindung 3086"/>
          <p:cNvCxnSpPr/>
          <p:nvPr/>
        </p:nvCxnSpPr>
        <p:spPr bwMode="auto">
          <a:xfrm>
            <a:off x="827584" y="4797152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0" name="Gerade Verbindung mit Pfeil 3089"/>
          <p:cNvCxnSpPr/>
          <p:nvPr/>
        </p:nvCxnSpPr>
        <p:spPr bwMode="auto">
          <a:xfrm rot="10800000">
            <a:off x="251520" y="479715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2" name="Gerade Verbindung 3091"/>
          <p:cNvCxnSpPr/>
          <p:nvPr/>
        </p:nvCxnSpPr>
        <p:spPr bwMode="auto">
          <a:xfrm>
            <a:off x="827584" y="594928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>
            <a:off x="827584" y="6453336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5" name="Gerade Verbindung 3094"/>
          <p:cNvCxnSpPr/>
          <p:nvPr/>
        </p:nvCxnSpPr>
        <p:spPr bwMode="auto">
          <a:xfrm flipV="1">
            <a:off x="5076056" y="3501008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Gerade Verbindung mit Pfeil 3097"/>
          <p:cNvCxnSpPr/>
          <p:nvPr/>
        </p:nvCxnSpPr>
        <p:spPr bwMode="auto">
          <a:xfrm flipH="1">
            <a:off x="1691680" y="3501008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rapezoid 81"/>
          <p:cNvSpPr/>
          <p:nvPr/>
        </p:nvSpPr>
        <p:spPr bwMode="auto">
          <a:xfrm rot="5400000" flipH="1">
            <a:off x="3347864" y="4005064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83" name="Trapezoid 82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264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82" grpId="0" animBg="1"/>
      <p:bldP spid="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characteristics with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the </a:t>
            </a:r>
            <a:r>
              <a:rPr lang="en-US" sz="1400" dirty="0" err="1"/>
              <a:t>ThHi</a:t>
            </a:r>
            <a:r>
              <a:rPr lang="en-US" sz="1400" dirty="0"/>
              <a:t> threshold is shifted by </a:t>
            </a:r>
            <a:r>
              <a:rPr lang="en-US" sz="1400" dirty="0" smtClean="0"/>
              <a:t>Ref/4 (2uA) +Delta.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also that the signal is about Ref/2 (=64) In this case the result of the first comparison is zero. The result of all other comparisons is </a:t>
            </a:r>
            <a:r>
              <a:rPr lang="en-US" sz="1400" dirty="0" err="1"/>
              <a:t>TooHigh</a:t>
            </a:r>
            <a:r>
              <a:rPr lang="en-US" sz="1400" dirty="0"/>
              <a:t>. This leads to the binary code </a:t>
            </a:r>
            <a:r>
              <a:rPr lang="en-US" sz="1400" dirty="0" smtClean="0"/>
              <a:t>64.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signals are within range Ref/2 and Ref/2+Delta. Obviously the binary code are always 64. This leads to the long code 64.</a:t>
            </a:r>
            <a:endParaRPr lang="de-DE" sz="140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….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66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74" name="Gerade Verbindung 73"/>
          <p:cNvCxnSpPr>
            <a:stCxn id="72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uppieren 74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76" name="Gerade Verbindung 7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 Verbindung 7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7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Gerade Verbindung 82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85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93" name="Gerade Verbindung 92"/>
          <p:cNvCxnSpPr>
            <a:stCxn id="91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uppieren 93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Gerade Verbindung 95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 Verbindung 96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11" name="Gerade Verbindung 110"/>
          <p:cNvCxnSpPr>
            <a:stCxn id="109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" name="Gruppieren 111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113" name="Gerade Verbindung 112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Gerade Verbindung 113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Freihandform 122"/>
          <p:cNvSpPr/>
          <p:nvPr/>
        </p:nvSpPr>
        <p:spPr bwMode="auto">
          <a:xfrm>
            <a:off x="6182436" y="3276600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H="1">
            <a:off x="6172200" y="3886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>
            <a:endCxn id="123" idx="0"/>
          </p:cNvCxnSpPr>
          <p:nvPr/>
        </p:nvCxnSpPr>
        <p:spPr bwMode="auto">
          <a:xfrm flipV="1">
            <a:off x="6172200" y="3535938"/>
            <a:ext cx="10236" cy="3502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80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Bad characteristics causes missing codes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Missing codes around 64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72408" cy="2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 bwMode="auto">
          <a:xfrm>
            <a:off x="7164288" y="1340768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5724128" y="1700808"/>
            <a:ext cx="144016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hteck 52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0" name="Gerade Verbindung 59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2" name="Gerade Verbindung 8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82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9" name="Gerade Verbindung 108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113" name="Gerade Verbindung 112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Gerade Verbindung 114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mit Pfeil 11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feld 11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118" name="Textfeld 11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121" name="Ellipse 12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Gerade Verbindung mit Pfeil 121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9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Why does the current offset happen?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Possibility: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dependence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400" dirty="0"/>
              <a:t>We will verify our theory by measurements of the transistor currents. It is possible to access the output of one </a:t>
            </a:r>
            <a:r>
              <a:rPr lang="en-US" sz="1400" dirty="0" err="1"/>
              <a:t>transconductor</a:t>
            </a:r>
            <a:r>
              <a:rPr lang="en-US" sz="1400" dirty="0"/>
              <a:t> in every channel from </a:t>
            </a:r>
            <a:r>
              <a:rPr lang="en-US" sz="1400" dirty="0" smtClean="0"/>
              <a:t>outside.</a:t>
            </a: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6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Monte-Carlo Simulation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2850"/>
          </a:xfrm>
        </p:spPr>
        <p:txBody>
          <a:bodyPr/>
          <a:lstStyle/>
          <a:p>
            <a:r>
              <a:rPr lang="en-US" sz="1400" dirty="0"/>
              <a:t>We have started </a:t>
            </a:r>
            <a:r>
              <a:rPr lang="en-US" sz="1400" dirty="0" smtClean="0"/>
              <a:t>Monte </a:t>
            </a:r>
            <a:r>
              <a:rPr lang="en-US" sz="1400" dirty="0"/>
              <a:t>Carlo simulations – according to first simulations mismatch is up to 1.5uA – which is still smaller than 2uA which produces missing </a:t>
            </a:r>
            <a:r>
              <a:rPr lang="en-US" sz="1400" dirty="0" smtClean="0"/>
              <a:t>codes.</a:t>
            </a:r>
          </a:p>
          <a:p>
            <a:r>
              <a:rPr lang="en-US" sz="1400" dirty="0" smtClean="0"/>
              <a:t>However</a:t>
            </a:r>
            <a:r>
              <a:rPr lang="en-US" sz="1400" dirty="0"/>
              <a:t>, the use of enclosed gates and mirroring can make the models not </a:t>
            </a:r>
            <a:r>
              <a:rPr lang="en-US" sz="1400" dirty="0" smtClean="0"/>
              <a:t>accurate.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pic>
        <p:nvPicPr>
          <p:cNvPr id="417794" name="Picture 2" descr="C:\Users\ivan\AppData\Local\Temp\Rar$DIa0.410\montecarlo-2000pts-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7606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van\Desktop\MontecarloNow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5105400" cy="3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6248400" y="25146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733800" y="1981200"/>
            <a:ext cx="519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Comparator input current for current memory cell current of 4uA (code 64)</a:t>
            </a:r>
          </a:p>
          <a:p>
            <a:pPr algn="l"/>
            <a:r>
              <a:rPr lang="en-US" dirty="0" smtClean="0"/>
              <a:t>If less than 0 we have a long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5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NMOS current source has a complicated structure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It is based on enclosed NMOS and a PMOS that should compensate for voltage drops (the simple version with only NMOS behaved worse on DCD1)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layout is dense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8674" name="Picture 2" descr="C:\Users\ivan\Desktop\ADC\ADC\LayDC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015"/>
            <a:ext cx="4943302" cy="38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131840" y="3612119"/>
            <a:ext cx="1224136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4355976" y="3612119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5580112" y="3396095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2123728" y="3612119"/>
            <a:ext cx="1008112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59696" y="2387983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70793" y="2387983"/>
            <a:ext cx="74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768892" cy="33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819400" cy="5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962400" y="2133600"/>
            <a:ext cx="0" cy="2971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962400" y="3657600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11u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7239000" y="914400"/>
            <a:ext cx="0" cy="541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7309493" y="36576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71409" y="1600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38737" y="1676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Layout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2286000" y="1219200"/>
            <a:ext cx="3048000" cy="762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6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7925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Missing codes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The problem </a:t>
            </a:r>
            <a:r>
              <a:rPr lang="en-US" sz="1600" dirty="0"/>
              <a:t>can be solved by changing of layout, which can be done within one-two weeks. 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Question: Is the </a:t>
            </a:r>
            <a:r>
              <a:rPr lang="en-US" sz="1600" dirty="0"/>
              <a:t>long code problem </a:t>
            </a:r>
            <a:r>
              <a:rPr lang="en-US" sz="1600" dirty="0" smtClean="0"/>
              <a:t>worth </a:t>
            </a:r>
            <a:r>
              <a:rPr lang="en-US" sz="1600" dirty="0"/>
              <a:t>of this effort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It reduces dynamic range by ¾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Dynamic range is still 20u which should be ok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3286125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4235865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8956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8382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914400" y="59436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1752600" y="56388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20uA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9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6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2286000" y="27432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295400" y="27432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2286000" y="20574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1981200" y="2057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3334446" y="34568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1676400" y="2743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2209800" y="3505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1295400" y="34290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1371600" y="4191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2514600" y="21336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838200" y="38100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1562544" y="36576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1676400" y="22860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2667000" y="32766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171328" y="39624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1990017" y="18288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31242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1752600" y="3429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1447800" y="32004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5715000" y="22098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4800600" y="22098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029200" y="14478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5257800" y="2209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5562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5516056" y="1371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003713" y="2743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5900377" y="22860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4191000" y="2667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4114800" y="2971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4800600" y="2590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4572000" y="4191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5105400" y="3962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4876800" y="3962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4876800" y="3886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5105400" y="3657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4495800" y="35052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5257800" y="3962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grpSp>
        <p:nvGrpSpPr>
          <p:cNvPr id="2079" name="Gruppieren 2078"/>
          <p:cNvGrpSpPr/>
          <p:nvPr/>
        </p:nvGrpSpPr>
        <p:grpSpPr>
          <a:xfrm>
            <a:off x="3276600" y="4038600"/>
            <a:ext cx="990600" cy="304800"/>
            <a:chOff x="3276600" y="4038600"/>
            <a:chExt cx="990600" cy="304800"/>
          </a:xfrm>
        </p:grpSpPr>
        <p:cxnSp>
          <p:nvCxnSpPr>
            <p:cNvPr id="51" name="Gerade Verbindung 5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Textfeld 86"/>
          <p:cNvSpPr txBox="1"/>
          <p:nvPr/>
        </p:nvSpPr>
        <p:spPr>
          <a:xfrm>
            <a:off x="4114800" y="32004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5486400" y="35814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4953000" y="18288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5330176" y="29718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  <p:sp>
        <p:nvSpPr>
          <p:cNvPr id="2051" name="Gleichschenkliges Dreieck 2050"/>
          <p:cNvSpPr/>
          <p:nvPr/>
        </p:nvSpPr>
        <p:spPr bwMode="auto">
          <a:xfrm rot="5400000">
            <a:off x="2628900" y="5448300"/>
            <a:ext cx="762000" cy="685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9" name="Gerade Verbindung 2058"/>
          <p:cNvCxnSpPr/>
          <p:nvPr/>
        </p:nvCxn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3622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V="1">
            <a:off x="2895600" y="50292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V="1">
            <a:off x="3048000" y="51816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2971800" y="50292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3124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1" name="Gerade Verbindung 2060"/>
          <p:cNvCxnSpPr/>
          <p:nvPr/>
        </p:nvCxnSpPr>
        <p:spPr bwMode="auto">
          <a:xfrm>
            <a:off x="35814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 flipH="1">
            <a:off x="33528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4" name="Gerade Verbindung 2063"/>
          <p:cNvCxnSpPr/>
          <p:nvPr/>
        </p:nvCxnSpPr>
        <p:spPr bwMode="auto">
          <a:xfrm flipH="1">
            <a:off x="33528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6" name="Gerade Verbindung mit Pfeil 2065"/>
          <p:cNvCxnSpPr/>
          <p:nvPr/>
        </p:nvCxnSpPr>
        <p:spPr bwMode="auto">
          <a:xfrm>
            <a:off x="3352800" y="48768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7" name="Textfeld 2066"/>
          <p:cNvSpPr txBox="1"/>
          <p:nvPr/>
        </p:nvSpPr>
        <p:spPr>
          <a:xfrm>
            <a:off x="33528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134" name="Gerade Verbindung mit Pfeil 133"/>
          <p:cNvCxnSpPr/>
          <p:nvPr/>
        </p:nvCxnSpPr>
        <p:spPr bwMode="auto">
          <a:xfrm>
            <a:off x="1752600" y="50292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Rechteck 2067"/>
          <p:cNvSpPr/>
          <p:nvPr/>
        </p:nvSpPr>
        <p:spPr bwMode="auto">
          <a:xfrm>
            <a:off x="1219200" y="6019800"/>
            <a:ext cx="762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2067" idx="0"/>
          </p:cNvCxnSpPr>
          <p:nvPr/>
        </p:nvCxnSpPr>
        <p:spPr bwMode="auto">
          <a:xfrm flipH="1">
            <a:off x="3048000" y="4876800"/>
            <a:ext cx="58067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134"/>
          <p:cNvCxnSpPr/>
          <p:nvPr/>
        </p:nvCxnSpPr>
        <p:spPr bwMode="auto">
          <a:xfrm>
            <a:off x="17526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mit Pfeil 135"/>
          <p:cNvCxnSpPr/>
          <p:nvPr/>
        </p:nvCxnSpPr>
        <p:spPr bwMode="auto">
          <a:xfrm>
            <a:off x="14478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feld 136"/>
          <p:cNvSpPr txBox="1"/>
          <p:nvPr/>
        </p:nvSpPr>
        <p:spPr>
          <a:xfrm>
            <a:off x="914400" y="5715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6" name="Gerade Verbindung 2075"/>
          <p:cNvCxnSpPr/>
          <p:nvPr/>
        </p:nvCxnSpPr>
        <p:spPr bwMode="auto">
          <a:xfrm flipH="1">
            <a:off x="1371600" y="5791200"/>
            <a:ext cx="228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Conclusions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DCD has been testes in various ways</a:t>
            </a:r>
          </a:p>
          <a:p>
            <a:r>
              <a:rPr lang="en-US" sz="1600" dirty="0" smtClean="0"/>
              <a:t>All circuits have been tested</a:t>
            </a:r>
          </a:p>
          <a:p>
            <a:r>
              <a:rPr lang="en-US" sz="1600" dirty="0" smtClean="0"/>
              <a:t>Probably the only problem is </a:t>
            </a:r>
            <a:r>
              <a:rPr lang="en-US" sz="1600" dirty="0"/>
              <a:t>that </a:t>
            </a:r>
            <a:r>
              <a:rPr lang="en-US" sz="1600" dirty="0" smtClean="0"/>
              <a:t>usually some number of ADCs have a long code (mostly +64 but can be -64</a:t>
            </a:r>
            <a:r>
              <a:rPr lang="en-US" sz="1600" dirty="0"/>
              <a:t> </a:t>
            </a:r>
            <a:r>
              <a:rPr lang="en-US" sz="1600" dirty="0" smtClean="0"/>
              <a:t>or zero).</a:t>
            </a:r>
          </a:p>
          <a:p>
            <a:r>
              <a:rPr lang="en-US" sz="1600" dirty="0" smtClean="0"/>
              <a:t>Our measurements are not consistent - </a:t>
            </a:r>
            <a:r>
              <a:rPr lang="en-US" sz="1600" dirty="0"/>
              <a:t>m</a:t>
            </a:r>
            <a:r>
              <a:rPr lang="en-US" sz="1600" dirty="0" smtClean="0"/>
              <a:t>easurements in Heidelberg show no long codes after optimization, measurements in Munich several channels from 256 affected</a:t>
            </a:r>
          </a:p>
          <a:p>
            <a:r>
              <a:rPr lang="en-US" sz="1600" dirty="0" smtClean="0"/>
              <a:t>Question: is the long-lode issue critical? (It only reduces the dynamic range by 25% in some channels.) Can the present chip be used for production?</a:t>
            </a:r>
          </a:p>
          <a:p>
            <a:r>
              <a:rPr lang="en-US" sz="1600" dirty="0" smtClean="0"/>
              <a:t>The fix for the long code problem is probably easy – resize of several transistors.</a:t>
            </a:r>
          </a:p>
          <a:p>
            <a:r>
              <a:rPr lang="en-US" sz="1600" dirty="0"/>
              <a:t>All other issues that we encountered during measurements are to my opinion either not related to DCD itself or fixed in the DCD pipeline design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problems in some channels (unstable bits, wrong digital patterns) are probably the issue of data transfer from DCD to </a:t>
            </a:r>
            <a:r>
              <a:rPr lang="en-US" sz="1600" dirty="0"/>
              <a:t>DHP </a:t>
            </a:r>
            <a:r>
              <a:rPr lang="en-US" sz="1600" dirty="0" smtClean="0"/>
              <a:t>– large capacitances, not optimized delays, slow digital IOs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2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Do </a:t>
            </a:r>
            <a:r>
              <a:rPr lang="en-US" sz="1600" dirty="0"/>
              <a:t>we already have enough measurement results?</a:t>
            </a:r>
            <a:endParaRPr lang="de-DE" sz="1600" dirty="0"/>
          </a:p>
          <a:p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dirty="0" smtClean="0"/>
              <a:t>We </a:t>
            </a:r>
            <a:r>
              <a:rPr lang="en-US" sz="1600" dirty="0"/>
              <a:t>still </a:t>
            </a:r>
            <a:r>
              <a:rPr lang="en-US" sz="1600" dirty="0" smtClean="0"/>
              <a:t>did not </a:t>
            </a:r>
            <a:r>
              <a:rPr lang="en-US" sz="1600" dirty="0"/>
              <a:t>test a properly working DEPFET module with </a:t>
            </a:r>
            <a:r>
              <a:rPr lang="en-US" sz="1600" dirty="0" smtClean="0"/>
              <a:t>DCDs…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Measurements </a:t>
            </a:r>
            <a:r>
              <a:rPr lang="en-US" sz="1600" dirty="0"/>
              <a:t>with EMCM show very low </a:t>
            </a:r>
            <a:r>
              <a:rPr lang="en-US" sz="1600" dirty="0" smtClean="0"/>
              <a:t>noise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Configuration </a:t>
            </a:r>
            <a:r>
              <a:rPr lang="en-US" sz="1600" dirty="0"/>
              <a:t>of all ASICs works </a:t>
            </a:r>
            <a:r>
              <a:rPr lang="en-US" sz="1600" dirty="0" smtClean="0"/>
              <a:t>well</a:t>
            </a:r>
          </a:p>
          <a:p>
            <a:r>
              <a:rPr lang="en-US" sz="1600" smtClean="0">
                <a:sym typeface="Wingdings" panose="05000000000000000000" pitchFamily="2" charset="2"/>
              </a:rPr>
              <a:t> </a:t>
            </a:r>
            <a:r>
              <a:rPr lang="en-US" sz="1600" smtClean="0"/>
              <a:t>The </a:t>
            </a:r>
            <a:r>
              <a:rPr lang="en-US" sz="1600" dirty="0"/>
              <a:t>DCD-DHP communication </a:t>
            </a:r>
            <a:r>
              <a:rPr lang="en-US" sz="1600" dirty="0" smtClean="0"/>
              <a:t>has been tested at somewhat </a:t>
            </a:r>
            <a:r>
              <a:rPr lang="en-US" sz="1600" dirty="0"/>
              <a:t>reduced speed. Tests at full speed are not possible due to </a:t>
            </a:r>
            <a:r>
              <a:rPr lang="en-US" sz="1600" dirty="0" smtClean="0"/>
              <a:t>PLL/VCO/Delay element </a:t>
            </a:r>
            <a:r>
              <a:rPr lang="en-US" sz="1600" dirty="0"/>
              <a:t>issue</a:t>
            </a:r>
            <a:endParaRPr lang="de-DE" sz="1600" dirty="0"/>
          </a:p>
          <a:p>
            <a:r>
              <a:rPr lang="en-US" sz="1600" dirty="0"/>
              <a:t>We do not have many measurements with long DEPFET lines (and capacitances) on DCD inputs, however additional capacitance, according to simulation, does not introduce noise; it is just making the amplifier slower. Notice, a slower amplifier is not critical, since it equally reduces noise and signal. Signal to noise ratio is the same.</a:t>
            </a:r>
            <a:endParaRPr lang="de-DE" sz="1600" dirty="0"/>
          </a:p>
          <a:p>
            <a:r>
              <a:rPr lang="en-US" sz="1600" dirty="0"/>
              <a:t>We have performed irradiations of DCD2 and DCDBv2. </a:t>
            </a:r>
            <a:r>
              <a:rPr lang="en-US" sz="1600" dirty="0" err="1"/>
              <a:t>DCDBPipeline</a:t>
            </a:r>
            <a:r>
              <a:rPr lang="en-US" sz="1600" dirty="0"/>
              <a:t> uses exactly the same circuits, just arranged in different way. </a:t>
            </a:r>
            <a:endParaRPr lang="de-DE" sz="1600" dirty="0"/>
          </a:p>
          <a:p>
            <a:r>
              <a:rPr lang="en-US" sz="1600" dirty="0"/>
              <a:t>SEU tolerance of 180nm technology with 1.8V power supply is better than the SEU tolerance of 65nm technology.</a:t>
            </a:r>
            <a:endParaRPr lang="de-DE" sz="1600" dirty="0"/>
          </a:p>
          <a:p>
            <a:r>
              <a:rPr lang="en-US" sz="1600" dirty="0"/>
              <a:t>The only issue could be the NMOS leakage current in the DCD digital part for the does range 1-5MRad. We will investigate </a:t>
            </a:r>
            <a:r>
              <a:rPr lang="en-US" sz="1600" dirty="0" smtClean="0"/>
              <a:t>this</a:t>
            </a:r>
          </a:p>
          <a:p>
            <a:r>
              <a:rPr lang="en-US" sz="1600" dirty="0" smtClean="0"/>
              <a:t>Analog CMC has been tested on modular hybrid</a:t>
            </a:r>
            <a:endParaRPr lang="de-DE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05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SWITCHER</a:t>
            </a:r>
          </a:p>
        </p:txBody>
      </p:sp>
    </p:spTree>
    <p:extLst>
      <p:ext uri="{BB962C8B-B14F-4D97-AF65-F5344CB8AC3E}">
        <p14:creationId xmlns:p14="http://schemas.microsoft.com/office/powerpoint/2010/main" val="42679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SWITCHER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SWITCEHR chips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generate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fast high-voltage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pulses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of up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20 V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amplitude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activate gate rows and to 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the internal DEPFET gates.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SWITCHER is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implemented in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HV AMS 180nm technology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32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channels with a clear- and a gate-driver each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.</a:t>
            </a:r>
          </a:p>
        </p:txBody>
      </p:sp>
      <p:pic>
        <p:nvPicPr>
          <p:cNvPr id="7" name="Picture 4" descr="SW1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8471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2046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SWITCHER in 180nm </a:t>
            </a:r>
            <a:r>
              <a:rPr lang="de-DE" altLang="de-DE" dirty="0" smtClean="0"/>
              <a:t>AMS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3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83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Thank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79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  <p:pic>
        <p:nvPicPr>
          <p:cNvPr id="1026" name="Picture 2" descr="C:\Users\ivan\Desktop\KEK_0215\dcdapr\V1_60-60-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5882"/>
            <a:ext cx="6261860" cy="53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Noise vs.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 flipH="1">
            <a:off x="4800599" y="2286000"/>
            <a:ext cx="457200" cy="609600"/>
            <a:chOff x="2109" y="1253"/>
            <a:chExt cx="274" cy="363"/>
          </a:xfrm>
        </p:grpSpPr>
        <p:sp>
          <p:nvSpPr>
            <p:cNvPr id="8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6" name="Gerade Verbindung 5"/>
          <p:cNvCxnSpPr/>
          <p:nvPr/>
        </p:nvCxnSpPr>
        <p:spPr bwMode="auto">
          <a:xfrm flipH="1">
            <a:off x="2438400" y="2286000"/>
            <a:ext cx="434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257800" y="28194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4343400" y="259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5257800" y="35814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llipse 23"/>
          <p:cNvSpPr/>
          <p:nvPr/>
        </p:nvSpPr>
        <p:spPr bwMode="auto">
          <a:xfrm>
            <a:off x="6781800" y="2057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 rot="16200000">
            <a:off x="7848600" y="1524000"/>
            <a:ext cx="304800" cy="1524000"/>
            <a:chOff x="6400800" y="3581400"/>
            <a:chExt cx="304800" cy="1524000"/>
          </a:xfrm>
        </p:grpSpPr>
        <p:cxnSp>
          <p:nvCxnSpPr>
            <p:cNvPr id="28" name="Gerade Verbindung 27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" name="Gruppieren 28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42" name="Gerade Verbindung 4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 Verbindung 4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uppieren 29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3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" name="Gerade Verbindung 30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hteck 25"/>
          <p:cNvSpPr/>
          <p:nvPr/>
        </p:nvSpPr>
        <p:spPr bwMode="auto">
          <a:xfrm>
            <a:off x="1066800" y="1600200"/>
            <a:ext cx="68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9" name="Gerade Verbindung mit Pfeil 2048"/>
          <p:cNvCxnSpPr>
            <a:stCxn id="26" idx="3"/>
          </p:cNvCxnSpPr>
          <p:nvPr/>
        </p:nvCxnSpPr>
        <p:spPr bwMode="auto">
          <a:xfrm>
            <a:off x="1752600" y="1905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" name="Gerade Verbindung mit Pfeil 2052"/>
          <p:cNvCxnSpPr/>
          <p:nvPr/>
        </p:nvCxnSpPr>
        <p:spPr bwMode="auto">
          <a:xfrm>
            <a:off x="2667000" y="1905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4114800" y="2590800"/>
            <a:ext cx="6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V.</a:t>
            </a:r>
            <a:endParaRPr lang="de-DE" dirty="0"/>
          </a:p>
        </p:txBody>
      </p:sp>
      <p:sp>
        <p:nvSpPr>
          <p:cNvPr id="2056" name="Rechteck 2055"/>
          <p:cNvSpPr/>
          <p:nvPr/>
        </p:nvSpPr>
        <p:spPr bwMode="auto">
          <a:xfrm>
            <a:off x="6553200" y="31242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</a:t>
            </a:r>
          </a:p>
        </p:txBody>
      </p:sp>
      <p:cxnSp>
        <p:nvCxnSpPr>
          <p:cNvPr id="2058" name="Gerade Verbindung mit Pfeil 2057"/>
          <p:cNvCxnSpPr/>
          <p:nvPr/>
        </p:nvCxnSpPr>
        <p:spPr bwMode="auto">
          <a:xfrm>
            <a:off x="5486400" y="17526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Textfeld 2058"/>
          <p:cNvSpPr txBox="1"/>
          <p:nvPr/>
        </p:nvSpPr>
        <p:spPr>
          <a:xfrm>
            <a:off x="5486400" y="19812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5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2000" dirty="0"/>
              <a:t>Problem of low ADC end</a:t>
            </a:r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Problem of low ADC end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M1 current too weak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Resistance </a:t>
            </a:r>
            <a:r>
              <a:rPr lang="en-US" altLang="de-DE" sz="1400" kern="0" dirty="0" err="1" smtClean="0"/>
              <a:t>Sw</a:t>
            </a:r>
            <a:r>
              <a:rPr lang="en-US" altLang="de-DE" sz="1400" kern="0" dirty="0" smtClean="0"/>
              <a:t> too high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 too low (Amplifier A saturates)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Low VT of PMOS not produced or bad corner – do corner simulation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Try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Sc2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NMWELL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</a:t>
            </a:r>
            <a:r>
              <a:rPr lang="en-US" altLang="de-DE" sz="1400" kern="0" dirty="0" err="1" smtClean="0"/>
              <a:t>RefFB</a:t>
            </a:r>
            <a:r>
              <a:rPr lang="en-US" altLang="de-DE" sz="1400" kern="0" dirty="0" smtClean="0"/>
              <a:t>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</a:t>
            </a:r>
            <a:r>
              <a:rPr lang="en-US" altLang="de-DE" sz="1400" kern="0" dirty="0" err="1" smtClean="0"/>
              <a:t>AmpLow</a:t>
            </a:r>
            <a:r>
              <a:rPr lang="en-US" altLang="de-DE" sz="1400" kern="0" dirty="0" smtClean="0"/>
              <a:t> (better </a:t>
            </a:r>
            <a:r>
              <a:rPr lang="en-US" altLang="de-DE" sz="1400" kern="0" dirty="0" err="1" smtClean="0"/>
              <a:t>Out_low</a:t>
            </a:r>
            <a:r>
              <a:rPr lang="en-US" altLang="de-DE" sz="1400" kern="0" dirty="0" smtClean="0"/>
              <a:t>), but increase </a:t>
            </a:r>
            <a:r>
              <a:rPr lang="en-US" altLang="de-DE" sz="1400" kern="0" dirty="0" err="1" smtClean="0"/>
              <a:t>IPAmp</a:t>
            </a:r>
            <a:r>
              <a:rPr lang="en-US" altLang="de-DE" sz="1400" kern="0" dirty="0" smtClean="0"/>
              <a:t> for higher in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 next chip – increase W/L of differential PMOS 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912096" y="4960640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4344144" y="4960640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4344144" y="4240560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5208240" y="4964088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3912096" y="5680720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5208240" y="5680720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4272136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5136232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4704184" y="424056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5568280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3912096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3768080" y="524867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4200128" y="452859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" name="Gleichschenkliges Dreieck 173"/>
          <p:cNvSpPr/>
          <p:nvPr/>
        </p:nvSpPr>
        <p:spPr bwMode="auto">
          <a:xfrm rot="5400000">
            <a:off x="4560168" y="359248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6477000" y="3810000"/>
            <a:ext cx="0" cy="2197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/>
          <p:nvPr/>
        </p:nvCxnSpPr>
        <p:spPr bwMode="auto">
          <a:xfrm>
            <a:off x="5638800" y="5334000"/>
            <a:ext cx="8382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3984104" y="424056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3627945" y="488863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3565809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5496272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5208240" y="5680720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5568280" y="560871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5105400" y="5638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167" name="Textfeld 166"/>
          <p:cNvSpPr txBox="1"/>
          <p:nvPr/>
        </p:nvSpPr>
        <p:spPr>
          <a:xfrm>
            <a:off x="4348953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4776192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4776192" y="445658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3276600" y="381000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Gleichschenkliges Dreieck 172"/>
          <p:cNvSpPr/>
          <p:nvPr/>
        </p:nvSpPr>
        <p:spPr bwMode="auto">
          <a:xfrm rot="5400000">
            <a:off x="1752600" y="533400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286000" y="5029200"/>
            <a:ext cx="9906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 flipH="1">
            <a:off x="4953000" y="38100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4343400" y="6096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grpSp>
        <p:nvGrpSpPr>
          <p:cNvPr id="180" name="Gruppieren 179"/>
          <p:cNvGrpSpPr/>
          <p:nvPr/>
        </p:nvGrpSpPr>
        <p:grpSpPr>
          <a:xfrm rot="16200000">
            <a:off x="3420616" y="5494784"/>
            <a:ext cx="432048" cy="720080"/>
            <a:chOff x="5508104" y="2996952"/>
            <a:chExt cx="432048" cy="720080"/>
          </a:xfrm>
        </p:grpSpPr>
        <p:grpSp>
          <p:nvGrpSpPr>
            <p:cNvPr id="182" name="Gruppieren 181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40" name="Gerade Verbindung 239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Gerade Verbindung 2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Gerade Verbindung 24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Gerade Verbindung 24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Gerade Verbindung 24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Gerade Verbindung 24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Gerade Verbindung 2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3" name="Ellipse 182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" name="Gerade Verbindung 20"/>
          <p:cNvCxnSpPr/>
          <p:nvPr/>
        </p:nvCxnSpPr>
        <p:spPr bwMode="auto">
          <a:xfrm flipH="1">
            <a:off x="4038600" y="5638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286000" y="5029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Gerade Verbindung 250"/>
          <p:cNvCxnSpPr/>
          <p:nvPr/>
        </p:nvCxnSpPr>
        <p:spPr bwMode="auto">
          <a:xfrm>
            <a:off x="3276600" y="3810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2" name="Textfeld 251"/>
          <p:cNvSpPr txBox="1"/>
          <p:nvPr/>
        </p:nvSpPr>
        <p:spPr>
          <a:xfrm>
            <a:off x="3124200" y="5638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Sw</a:t>
            </a:r>
            <a:endParaRPr lang="de-DE" dirty="0"/>
          </a:p>
        </p:txBody>
      </p:sp>
      <p:sp>
        <p:nvSpPr>
          <p:cNvPr id="253" name="Textfeld 252"/>
          <p:cNvSpPr txBox="1"/>
          <p:nvPr/>
        </p:nvSpPr>
        <p:spPr>
          <a:xfrm>
            <a:off x="5045230" y="35052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Rechteck 202"/>
          <p:cNvSpPr/>
          <p:nvPr/>
        </p:nvSpPr>
        <p:spPr bwMode="auto">
          <a:xfrm>
            <a:off x="2514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Mirror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5334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3276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9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Possibility</a:t>
            </a:r>
            <a:r>
              <a:rPr lang="en-US" altLang="de-DE" sz="1400" kern="0" dirty="0" smtClean="0"/>
              <a:t>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dependence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Reduce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voltage drop!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7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3324</Words>
  <Application>Microsoft Office PowerPoint</Application>
  <PresentationFormat>Bildschirmpräsentation (4:3)</PresentationFormat>
  <Paragraphs>963</Paragraphs>
  <Slides>69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SDSSMALL2_2</vt:lpstr>
      <vt:lpstr>DCD submission plan</vt:lpstr>
      <vt:lpstr>DCD submission plan</vt:lpstr>
      <vt:lpstr>JTAG and slow controll</vt:lpstr>
      <vt:lpstr>DCD Measurements</vt:lpstr>
      <vt:lpstr>DCD Measurements</vt:lpstr>
      <vt:lpstr>DCD submission plan</vt:lpstr>
      <vt:lpstr>DCD submission plan</vt:lpstr>
      <vt:lpstr>DCD submission plan</vt:lpstr>
      <vt:lpstr>Origin of offset</vt:lpstr>
      <vt:lpstr>SWITCHER Status</vt:lpstr>
      <vt:lpstr>Rise Time Measurements – irradiated chip</vt:lpstr>
      <vt:lpstr>Simulation</vt:lpstr>
      <vt:lpstr>Backup Slides</vt:lpstr>
      <vt:lpstr>DCDBPip</vt:lpstr>
      <vt:lpstr>ASICs Ivan Peric</vt:lpstr>
      <vt:lpstr>DCD</vt:lpstr>
      <vt:lpstr>KIT</vt:lpstr>
      <vt:lpstr>DCDBPip</vt:lpstr>
      <vt:lpstr>DCD</vt:lpstr>
      <vt:lpstr>DCD</vt:lpstr>
      <vt:lpstr>DCD</vt:lpstr>
      <vt:lpstr>DCD</vt:lpstr>
      <vt:lpstr>DCD</vt:lpstr>
      <vt:lpstr>DCD tests on single chip PCB</vt:lpstr>
      <vt:lpstr>Chip #1 Test all ADCs</vt:lpstr>
      <vt:lpstr>Chip #1 Test all ADCs</vt:lpstr>
      <vt:lpstr>Chip #1 Test all ADCs</vt:lpstr>
      <vt:lpstr>Chip #1 Test all ADCs</vt:lpstr>
      <vt:lpstr>Chip #2 test all ADCs – fit (-100 to 125)</vt:lpstr>
      <vt:lpstr>Chip #2 Test all ADCs</vt:lpstr>
      <vt:lpstr>DCD tests on EMCM</vt:lpstr>
      <vt:lpstr>DCD</vt:lpstr>
      <vt:lpstr>EMCM Tests</vt:lpstr>
      <vt:lpstr>EMCM Tests</vt:lpstr>
      <vt:lpstr>EMCM Tests</vt:lpstr>
      <vt:lpstr>DCD Measurements</vt:lpstr>
      <vt:lpstr>DCD Measurements</vt:lpstr>
      <vt:lpstr>DCD Measurements</vt:lpstr>
      <vt:lpstr>EMCM Tests</vt:lpstr>
      <vt:lpstr>EMCM Tests</vt:lpstr>
      <vt:lpstr>EMCM Tests</vt:lpstr>
      <vt:lpstr>EMCM Tests</vt:lpstr>
      <vt:lpstr>Operation of Matrix</vt:lpstr>
      <vt:lpstr>EMCM Tests</vt:lpstr>
      <vt:lpstr>EMCM Tests</vt:lpstr>
      <vt:lpstr>Missing Codes</vt:lpstr>
      <vt:lpstr>ADC  unit-cell</vt:lpstr>
      <vt:lpstr>Unit-cell characteristics</vt:lpstr>
      <vt:lpstr>Unit-cell characteristics with offset</vt:lpstr>
      <vt:lpstr>Bad characteristics causes missing codes</vt:lpstr>
      <vt:lpstr>Origin of offset</vt:lpstr>
      <vt:lpstr>Monte-Carlo Simulation</vt:lpstr>
      <vt:lpstr>Unit-cell characteristics</vt:lpstr>
      <vt:lpstr>Layout</vt:lpstr>
      <vt:lpstr>Layout</vt:lpstr>
      <vt:lpstr>Layout</vt:lpstr>
      <vt:lpstr>Missing codes</vt:lpstr>
      <vt:lpstr>DCD submission plan</vt:lpstr>
      <vt:lpstr>DCD submission plan</vt:lpstr>
      <vt:lpstr>DCD Conclusions</vt:lpstr>
      <vt:lpstr>DCD</vt:lpstr>
      <vt:lpstr>SWITCHER</vt:lpstr>
      <vt:lpstr>SWITCHER</vt:lpstr>
      <vt:lpstr>DHP</vt:lpstr>
      <vt:lpstr>Thank you!</vt:lpstr>
      <vt:lpstr>DCD Measurements</vt:lpstr>
      <vt:lpstr>DCD Measurements</vt:lpstr>
      <vt:lpstr>DCD Measurements</vt:lpstr>
      <vt:lpstr>Problem of low ADC end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1411</cp:revision>
  <dcterms:created xsi:type="dcterms:W3CDTF">2010-08-30T10:07:17Z</dcterms:created>
  <dcterms:modified xsi:type="dcterms:W3CDTF">2015-04-17T14:03:58Z</dcterms:modified>
</cp:coreProperties>
</file>