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4"/>
  </p:notesMasterIdLst>
  <p:sldIdLst>
    <p:sldId id="404" r:id="rId2"/>
    <p:sldId id="405" r:id="rId3"/>
    <p:sldId id="406" r:id="rId4"/>
    <p:sldId id="407" r:id="rId5"/>
    <p:sldId id="408" r:id="rId6"/>
    <p:sldId id="409" r:id="rId7"/>
    <p:sldId id="410" r:id="rId8"/>
    <p:sldId id="411" r:id="rId9"/>
    <p:sldId id="412" r:id="rId10"/>
    <p:sldId id="413" r:id="rId11"/>
    <p:sldId id="417" r:id="rId12"/>
    <p:sldId id="418" r:id="rId13"/>
    <p:sldId id="419" r:id="rId14"/>
    <p:sldId id="421" r:id="rId15"/>
    <p:sldId id="422" r:id="rId16"/>
    <p:sldId id="427" r:id="rId17"/>
    <p:sldId id="423" r:id="rId18"/>
    <p:sldId id="420" r:id="rId19"/>
    <p:sldId id="424" r:id="rId20"/>
    <p:sldId id="425" r:id="rId21"/>
    <p:sldId id="426" r:id="rId22"/>
    <p:sldId id="428" r:id="rId23"/>
  </p:sldIdLst>
  <p:sldSz cx="9144000" cy="6858000" type="screen4x3"/>
  <p:notesSz cx="7099300" cy="10234613"/>
  <p:defaultTextStyle>
    <a:defPPr>
      <a:defRPr lang="en-GB"/>
    </a:defPPr>
    <a:lvl1pPr algn="l" defTabSz="449263" rtl="0" eaLnBrk="0" fontAlgn="base" hangingPunct="0">
      <a:lnSpc>
        <a:spcPct val="80000"/>
      </a:lnSpc>
      <a:spcBef>
        <a:spcPct val="0"/>
      </a:spcBef>
      <a:spcAft>
        <a:spcPct val="0"/>
      </a:spcAft>
      <a:buClr>
        <a:srgbClr val="003366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defTabSz="449263" rtl="0" eaLnBrk="0" fontAlgn="base" hangingPunct="0">
      <a:lnSpc>
        <a:spcPct val="80000"/>
      </a:lnSpc>
      <a:spcBef>
        <a:spcPct val="0"/>
      </a:spcBef>
      <a:spcAft>
        <a:spcPct val="0"/>
      </a:spcAft>
      <a:buClr>
        <a:srgbClr val="003366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defTabSz="449263" rtl="0" eaLnBrk="0" fontAlgn="base" hangingPunct="0">
      <a:lnSpc>
        <a:spcPct val="80000"/>
      </a:lnSpc>
      <a:spcBef>
        <a:spcPct val="0"/>
      </a:spcBef>
      <a:spcAft>
        <a:spcPct val="0"/>
      </a:spcAft>
      <a:buClr>
        <a:srgbClr val="003366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defTabSz="449263" rtl="0" eaLnBrk="0" fontAlgn="base" hangingPunct="0">
      <a:lnSpc>
        <a:spcPct val="80000"/>
      </a:lnSpc>
      <a:spcBef>
        <a:spcPct val="0"/>
      </a:spcBef>
      <a:spcAft>
        <a:spcPct val="0"/>
      </a:spcAft>
      <a:buClr>
        <a:srgbClr val="003366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defTabSz="449263" rtl="0" eaLnBrk="0" fontAlgn="base" hangingPunct="0">
      <a:lnSpc>
        <a:spcPct val="80000"/>
      </a:lnSpc>
      <a:spcBef>
        <a:spcPct val="0"/>
      </a:spcBef>
      <a:spcAft>
        <a:spcPct val="0"/>
      </a:spcAft>
      <a:buClr>
        <a:srgbClr val="003366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99"/>
    <a:srgbClr val="008000"/>
    <a:srgbClr val="FFCC00"/>
    <a:srgbClr val="FF3300"/>
    <a:srgbClr val="3399FF"/>
    <a:srgbClr val="FF6600"/>
    <a:srgbClr val="66CC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926" autoAdjust="0"/>
    <p:restoredTop sz="88800" autoAdjust="0"/>
  </p:normalViewPr>
  <p:slideViewPr>
    <p:cSldViewPr>
      <p:cViewPr>
        <p:scale>
          <a:sx n="106" d="100"/>
          <a:sy n="106" d="100"/>
        </p:scale>
        <p:origin x="-1020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15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974"/>
        <p:guide pos="22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951" tIns="47476" rIns="94951" bIns="47476" anchor="ctr"/>
          <a:lstStyle/>
          <a:p>
            <a:endParaRPr lang="en-US"/>
          </a:p>
        </p:txBody>
      </p:sp>
      <p:sp>
        <p:nvSpPr>
          <p:cNvPr id="23555" name="AutoShape 2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4951" tIns="47476" rIns="94951" bIns="47476" anchor="ctr"/>
          <a:lstStyle/>
          <a:p>
            <a:endParaRPr lang="en-US"/>
          </a:p>
        </p:txBody>
      </p:sp>
      <p:sp>
        <p:nvSpPr>
          <p:cNvPr id="23556" name="AutoShape 3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4951" tIns="47476" rIns="94951" bIns="47476" anchor="ctr"/>
          <a:lstStyle/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71813" cy="50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447" tIns="48223" rIns="96447" bIns="48223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000000"/>
              </a:buClr>
              <a:tabLst>
                <a:tab pos="0" algn="l"/>
                <a:tab pos="464866" algn="l"/>
                <a:tab pos="931380" algn="l"/>
                <a:tab pos="1397894" algn="l"/>
                <a:tab pos="1864409" algn="l"/>
                <a:tab pos="2330922" algn="l"/>
                <a:tab pos="2797437" algn="l"/>
                <a:tab pos="3263951" algn="l"/>
                <a:tab pos="3730465" algn="l"/>
                <a:tab pos="4196979" algn="l"/>
                <a:tab pos="4663494" algn="l"/>
                <a:tab pos="5130008" algn="l"/>
                <a:tab pos="5596522" algn="l"/>
                <a:tab pos="6063036" algn="l"/>
                <a:tab pos="6529551" algn="l"/>
                <a:tab pos="6996064" algn="l"/>
                <a:tab pos="7462579" algn="l"/>
                <a:tab pos="7929093" algn="l"/>
                <a:tab pos="8395607" algn="l"/>
                <a:tab pos="8862121" algn="l"/>
                <a:tab pos="9328636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022725" y="0"/>
            <a:ext cx="3071813" cy="50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447" tIns="48223" rIns="96447" bIns="48223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64866" algn="l"/>
                <a:tab pos="931380" algn="l"/>
                <a:tab pos="1397894" algn="l"/>
                <a:tab pos="1864409" algn="l"/>
                <a:tab pos="2330922" algn="l"/>
                <a:tab pos="2797437" algn="l"/>
                <a:tab pos="3263951" algn="l"/>
                <a:tab pos="3730465" algn="l"/>
                <a:tab pos="4196979" algn="l"/>
                <a:tab pos="4663494" algn="l"/>
                <a:tab pos="5130008" algn="l"/>
                <a:tab pos="5596522" algn="l"/>
                <a:tab pos="6063036" algn="l"/>
                <a:tab pos="6529551" algn="l"/>
                <a:tab pos="6996064" algn="l"/>
                <a:tab pos="7462579" algn="l"/>
                <a:tab pos="7929093" algn="l"/>
                <a:tab pos="8395607" algn="l"/>
                <a:tab pos="8862121" algn="l"/>
                <a:tab pos="9328636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/>
              <a:t>02/01/08</a:t>
            </a:r>
          </a:p>
        </p:txBody>
      </p:sp>
      <p:sp>
        <p:nvSpPr>
          <p:cNvPr id="23559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3775" y="766763"/>
            <a:ext cx="5113338" cy="3835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5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946150" y="4862513"/>
            <a:ext cx="5202238" cy="4602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447" tIns="48223" rIns="96447" bIns="48223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0" y="9723438"/>
            <a:ext cx="3071813" cy="506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447" tIns="48223" rIns="96447" bIns="48223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000000"/>
              </a:buClr>
              <a:tabLst>
                <a:tab pos="0" algn="l"/>
                <a:tab pos="464866" algn="l"/>
                <a:tab pos="931380" algn="l"/>
                <a:tab pos="1397894" algn="l"/>
                <a:tab pos="1864409" algn="l"/>
                <a:tab pos="2330922" algn="l"/>
                <a:tab pos="2797437" algn="l"/>
                <a:tab pos="3263951" algn="l"/>
                <a:tab pos="3730465" algn="l"/>
                <a:tab pos="4196979" algn="l"/>
                <a:tab pos="4663494" algn="l"/>
                <a:tab pos="5130008" algn="l"/>
                <a:tab pos="5596522" algn="l"/>
                <a:tab pos="6063036" algn="l"/>
                <a:tab pos="6529551" algn="l"/>
                <a:tab pos="6996064" algn="l"/>
                <a:tab pos="7462579" algn="l"/>
                <a:tab pos="7929093" algn="l"/>
                <a:tab pos="8395607" algn="l"/>
                <a:tab pos="8862121" algn="l"/>
                <a:tab pos="9328636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/>
              <a:t>Ladislav Andricek, MPI Munich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4022725" y="9723438"/>
            <a:ext cx="3071813" cy="506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447" tIns="48223" rIns="96447" bIns="48223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64866" algn="l"/>
                <a:tab pos="931380" algn="l"/>
                <a:tab pos="1397894" algn="l"/>
                <a:tab pos="1864409" algn="l"/>
                <a:tab pos="2330922" algn="l"/>
                <a:tab pos="2797437" algn="l"/>
                <a:tab pos="3263951" algn="l"/>
                <a:tab pos="3730465" algn="l"/>
                <a:tab pos="4196979" algn="l"/>
                <a:tab pos="4663494" algn="l"/>
                <a:tab pos="5130008" algn="l"/>
                <a:tab pos="5596522" algn="l"/>
                <a:tab pos="6063036" algn="l"/>
                <a:tab pos="6529551" algn="l"/>
                <a:tab pos="6996064" algn="l"/>
                <a:tab pos="7462579" algn="l"/>
                <a:tab pos="7929093" algn="l"/>
                <a:tab pos="8395607" algn="l"/>
                <a:tab pos="8862121" algn="l"/>
                <a:tab pos="9328636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07C5D2B-938F-4D68-A41D-C2BA8F53E75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37157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02/01/08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Ladislav Andricek, MPI Munich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C07C5D2B-938F-4D68-A41D-C2BA8F53E75F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629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02/01/08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Ladislav Andricek, MPI Munich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C07C5D2B-938F-4D68-A41D-C2BA8F53E75F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410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02/01/08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Ladislav Andricek, MPI Munich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C07C5D2B-938F-4D68-A41D-C2BA8F53E75F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987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25.02.2014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Felix Mueller, Max-Planck-Institute for Physics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C07C5D2B-938F-4D68-A41D-C2BA8F53E75F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122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06.07.2015</a:t>
            </a:r>
            <a:endParaRPr lang="en-GB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Felix Mueller, IMPRS Young Scientist Workshop (2015)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096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06.07.2015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Felix Mueller, IMPRS Young Scientist Workshop (2015)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50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1025" y="119063"/>
            <a:ext cx="2055813" cy="56864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119063"/>
            <a:ext cx="6016625" cy="56864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06.07.2015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Felix Mueller, IMPRS Young Scientist Workshop (2015)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284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88" y="119063"/>
            <a:ext cx="7980362" cy="4794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0" y="1284288"/>
            <a:ext cx="8224838" cy="4521200"/>
          </a:xfrm>
        </p:spPr>
        <p:txBody>
          <a:bodyPr/>
          <a:lstStyle/>
          <a:p>
            <a:pPr lvl="0"/>
            <a:r>
              <a:rPr lang="de-DE" noProof="0" smtClean="0"/>
              <a:t>Tabelle durch Klicken auf Symbol hinzufügen</a:t>
            </a:r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06.07.2015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Felix Mueller, IMPRS Young Scientist Workshop (2015)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93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06.07.2015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Felix Mueller, IMPRS Young Scientist Workshop (2015)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85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06.07.2015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Felix Mueller, IMPRS Young Scientist Workshop (2015)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465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284288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9825" y="1284288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06.07.2015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Felix Mueller, IMPRS Young Scientist Workshop (2015)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829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06.07.2015</a:t>
            </a: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Felix Mueller, IMPRS Young Scientist Workshop (2015)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600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06.07.2015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Felix Mueller, IMPRS Young Scientist Workshop (2015)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585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06.07.2015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Felix Mueller, IMPRS Young Scientist Workshop (2015)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31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06.07.2015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Felix Mueller, IMPRS Young Scientist Workshop (2015)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510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06.07.2015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Felix Mueller, IMPRS Young Scientist Workshop (2015)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929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"/>
          <p:cNvSpPr>
            <a:spLocks noChangeShapeType="1"/>
          </p:cNvSpPr>
          <p:nvPr/>
        </p:nvSpPr>
        <p:spPr bwMode="auto">
          <a:xfrm>
            <a:off x="0" y="684213"/>
            <a:ext cx="9144000" cy="12700"/>
          </a:xfrm>
          <a:prstGeom prst="line">
            <a:avLst/>
          </a:prstGeom>
          <a:noFill/>
          <a:ln w="57240">
            <a:solidFill>
              <a:srgbClr val="8DD6C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Line 2"/>
          <p:cNvSpPr>
            <a:spLocks noChangeShapeType="1"/>
          </p:cNvSpPr>
          <p:nvPr/>
        </p:nvSpPr>
        <p:spPr bwMode="auto">
          <a:xfrm>
            <a:off x="663575" y="6499225"/>
            <a:ext cx="8480425" cy="1588"/>
          </a:xfrm>
          <a:prstGeom prst="line">
            <a:avLst/>
          </a:prstGeom>
          <a:noFill/>
          <a:ln w="19080">
            <a:solidFill>
              <a:srgbClr val="00BAB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277813" y="0"/>
            <a:ext cx="390525" cy="6858000"/>
          </a:xfrm>
          <a:prstGeom prst="rect">
            <a:avLst/>
          </a:prstGeom>
          <a:solidFill>
            <a:srgbClr val="E8F7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0" y="0"/>
            <a:ext cx="282575" cy="6858000"/>
          </a:xfrm>
          <a:prstGeom prst="rect">
            <a:avLst/>
          </a:prstGeom>
          <a:solidFill>
            <a:srgbClr val="8DD6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755650" y="6572250"/>
            <a:ext cx="5616575" cy="28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i="1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06.07.2015</a:t>
            </a:r>
            <a:endParaRPr lang="en-GB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5381625" y="6570663"/>
            <a:ext cx="3594100" cy="28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242492"/>
              </a:buClr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i="1">
                <a:solidFill>
                  <a:srgbClr val="24249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Felix Mueller, IMPRS Young Scientist Workshop (2015)</a:t>
            </a:r>
            <a:endParaRPr lang="en-GB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619672" y="119063"/>
            <a:ext cx="7344816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Sie</a:t>
            </a:r>
            <a:r>
              <a:rPr lang="en-GB" dirty="0" smtClean="0"/>
              <a:t>, um das Format des </a:t>
            </a:r>
            <a:r>
              <a:rPr lang="en-GB" dirty="0" err="1" smtClean="0"/>
              <a:t>Titeltextes</a:t>
            </a:r>
            <a:r>
              <a:rPr lang="en-GB" dirty="0" smtClean="0"/>
              <a:t> </a:t>
            </a:r>
            <a:r>
              <a:rPr lang="en-GB" dirty="0" err="1" smtClean="0"/>
              <a:t>zu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</p:txBody>
      </p:sp>
      <p:sp>
        <p:nvSpPr>
          <p:cNvPr id="1034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284288"/>
            <a:ext cx="8224838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Sie</a:t>
            </a:r>
            <a:r>
              <a:rPr lang="en-GB" dirty="0" smtClean="0"/>
              <a:t>, um die </a:t>
            </a:r>
            <a:r>
              <a:rPr lang="en-GB" dirty="0" err="1" smtClean="0"/>
              <a:t>Formate</a:t>
            </a:r>
            <a:r>
              <a:rPr lang="en-GB" dirty="0" smtClean="0"/>
              <a:t> des </a:t>
            </a:r>
            <a:r>
              <a:rPr lang="en-GB" dirty="0" err="1" smtClean="0"/>
              <a:t>Gliederungstextes</a:t>
            </a:r>
            <a:r>
              <a:rPr lang="en-GB" dirty="0" smtClean="0"/>
              <a:t> </a:t>
            </a:r>
            <a:r>
              <a:rPr lang="en-GB" dirty="0" err="1" smtClean="0"/>
              <a:t>zu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4"/>
            <a:r>
              <a:rPr lang="en-GB" dirty="0" err="1" smtClean="0"/>
              <a:t>Sechste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4"/>
            <a:r>
              <a:rPr lang="en-GB" dirty="0" err="1" smtClean="0"/>
              <a:t>Siebente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4"/>
            <a:r>
              <a:rPr lang="en-GB" dirty="0" err="1" smtClean="0"/>
              <a:t>Achte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4"/>
            <a:r>
              <a:rPr lang="en-GB" dirty="0" err="1" smtClean="0"/>
              <a:t>Neunte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</p:txBody>
      </p:sp>
      <p:sp>
        <p:nvSpPr>
          <p:cNvPr id="3" name="Textfeld 2"/>
          <p:cNvSpPr txBox="1"/>
          <p:nvPr/>
        </p:nvSpPr>
        <p:spPr>
          <a:xfrm>
            <a:off x="269619" y="6597352"/>
            <a:ext cx="4395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4825455-BBAD-4716-8EAB-7281C1C1B5FF}" type="slidenum">
              <a:rPr lang="de-DE" sz="1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de-DE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53389"/>
            <a:ext cx="951334" cy="559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MPP_os_logo_cmyk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8"/>
            <a:ext cx="683568" cy="65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2pPr>
      <a:lvl3pPr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3pPr>
      <a:lvl4pPr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4pPr>
      <a:lvl5pPr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5pPr>
      <a:lvl6pPr marL="457200"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6pPr>
      <a:lvl7pPr marL="914400"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7pPr>
      <a:lvl8pPr marL="1371600"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8pPr>
      <a:lvl9pPr marL="1828800"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9pPr>
    </p:titleStyle>
    <p:bodyStyle>
      <a:lvl1pPr marL="338138" indent="-338138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8A8AD8"/>
        </a:buClr>
        <a:buSzPct val="65000"/>
        <a:buFont typeface="Comic Sans MS" pitchFamily="66" charset="0"/>
        <a:defRPr sz="1400">
          <a:solidFill>
            <a:srgbClr val="003366"/>
          </a:solidFill>
          <a:latin typeface="Arial" pitchFamily="34" charset="0"/>
          <a:ea typeface="+mn-ea"/>
          <a:cs typeface="Arial" pitchFamily="34" charset="0"/>
        </a:defRPr>
      </a:lvl1pPr>
      <a:lvl2pPr marL="738188" indent="-280988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242492"/>
        </a:buClr>
        <a:buSzPct val="65000"/>
        <a:buFont typeface="Comic Sans MS" pitchFamily="66" charset="0"/>
        <a:defRPr sz="1400">
          <a:solidFill>
            <a:srgbClr val="003366"/>
          </a:solidFill>
          <a:latin typeface="Arial" pitchFamily="34" charset="0"/>
          <a:cs typeface="Arial" pitchFamily="34" charset="0"/>
        </a:defRPr>
      </a:lvl2pPr>
      <a:lvl3pPr marL="1143000" indent="-228600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8A8AD8"/>
        </a:buClr>
        <a:buSzPct val="65000"/>
        <a:buFont typeface="Comic Sans MS" pitchFamily="66" charset="0"/>
        <a:defRPr sz="1400">
          <a:solidFill>
            <a:srgbClr val="003366"/>
          </a:solidFill>
          <a:latin typeface="Arial" pitchFamily="34" charset="0"/>
          <a:cs typeface="Arial" pitchFamily="34" charset="0"/>
        </a:defRPr>
      </a:lvl3pPr>
      <a:lvl4pPr marL="1600200" indent="-228600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242492"/>
        </a:buClr>
        <a:buSzPct val="65000"/>
        <a:buFont typeface="Comic Sans MS" pitchFamily="66" charset="0"/>
        <a:defRPr sz="1400">
          <a:solidFill>
            <a:srgbClr val="003366"/>
          </a:solidFill>
          <a:latin typeface="Arial" pitchFamily="34" charset="0"/>
          <a:cs typeface="Arial" pitchFamily="34" charset="0"/>
        </a:defRPr>
      </a:lvl4pPr>
      <a:lvl5pPr marL="2057400" indent="-228600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242492"/>
        </a:buClr>
        <a:buSzPct val="65000"/>
        <a:buFont typeface="Comic Sans MS" pitchFamily="66" charset="0"/>
        <a:defRPr sz="1400">
          <a:solidFill>
            <a:srgbClr val="003366"/>
          </a:solidFill>
          <a:latin typeface="Arial" pitchFamily="34" charset="0"/>
          <a:cs typeface="Arial" pitchFamily="34" charset="0"/>
        </a:defRPr>
      </a:lvl5pPr>
      <a:lvl6pPr marL="2514600" indent="-228600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242492"/>
        </a:buClr>
        <a:buSzPct val="65000"/>
        <a:buFont typeface="Comic Sans MS" pitchFamily="66" charset="0"/>
        <a:defRPr sz="1400">
          <a:solidFill>
            <a:srgbClr val="003366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242492"/>
        </a:buClr>
        <a:buSzPct val="65000"/>
        <a:buFont typeface="Comic Sans MS" pitchFamily="66" charset="0"/>
        <a:defRPr sz="1400">
          <a:solidFill>
            <a:srgbClr val="003366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242492"/>
        </a:buClr>
        <a:buSzPct val="65000"/>
        <a:buFont typeface="Comic Sans MS" pitchFamily="66" charset="0"/>
        <a:defRPr sz="1400">
          <a:solidFill>
            <a:srgbClr val="003366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242492"/>
        </a:buClr>
        <a:buSzPct val="65000"/>
        <a:buFont typeface="Comic Sans MS" pitchFamily="66" charset="0"/>
        <a:defRPr sz="1400">
          <a:solidFill>
            <a:srgbClr val="0033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D:\14 05 26 16th DEPFET Workshop\Nad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79" y="4293096"/>
            <a:ext cx="2131240" cy="18797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958975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latin typeface="Arial" pitchFamily="34" charset="0"/>
              </a:rPr>
              <a:t>The Belle II Vertex Pixel Detector (PXD)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008688" cy="1752600"/>
          </a:xfrm>
        </p:spPr>
        <p:txBody>
          <a:bodyPr/>
          <a:lstStyle/>
          <a:p>
            <a:pPr eaLnBrk="1" hangingPunct="1"/>
            <a:r>
              <a:rPr lang="de-DE" sz="2400" dirty="0" smtClean="0">
                <a:latin typeface="Arial" charset="0"/>
              </a:rPr>
              <a:t>Felix Müller</a:t>
            </a:r>
            <a:endParaRPr lang="en-US" sz="2400" dirty="0" smtClean="0">
              <a:latin typeface="Arial" charset="0"/>
            </a:endParaRPr>
          </a:p>
        </p:txBody>
      </p:sp>
      <p:pic>
        <p:nvPicPr>
          <p:cNvPr id="30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735285"/>
            <a:ext cx="996950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744116"/>
            <a:ext cx="125095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05063"/>
            <a:ext cx="3159076" cy="2256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48680"/>
            <a:ext cx="533400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119063"/>
            <a:ext cx="7524328" cy="479425"/>
          </a:xfrm>
        </p:spPr>
        <p:txBody>
          <a:bodyPr/>
          <a:lstStyle/>
          <a:p>
            <a:r>
              <a:rPr lang="en-US" dirty="0" smtClean="0"/>
              <a:t>DEPFET (</a:t>
            </a:r>
            <a:r>
              <a:rPr lang="en-US" dirty="0" err="1" smtClean="0"/>
              <a:t>DEPleted</a:t>
            </a:r>
            <a:r>
              <a:rPr lang="en-US" dirty="0" smtClean="0"/>
              <a:t> p-channel Field Effect Transistor)</a:t>
            </a:r>
            <a:endParaRPr lang="en-US" dirty="0"/>
          </a:p>
        </p:txBody>
      </p:sp>
      <p:sp>
        <p:nvSpPr>
          <p:cNvPr id="5" name="Textfeld 5"/>
          <p:cNvSpPr txBox="1">
            <a:spLocks noChangeArrowheads="1"/>
          </p:cNvSpPr>
          <p:nvPr/>
        </p:nvSpPr>
        <p:spPr bwMode="auto">
          <a:xfrm>
            <a:off x="6623050" y="2822973"/>
            <a:ext cx="2520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charset="0"/>
              </a:rPr>
              <a:t>A DEPFET is a MOSFET onto a sideward depleted silicon bulk</a:t>
            </a:r>
            <a:endParaRPr lang="en-US" sz="1600" dirty="0">
              <a:solidFill>
                <a:srgbClr val="002060"/>
              </a:solidFill>
              <a:latin typeface="Arial" charset="0"/>
            </a:endParaRPr>
          </a:p>
        </p:txBody>
      </p:sp>
      <p:cxnSp>
        <p:nvCxnSpPr>
          <p:cNvPr id="6" name="Gerade Verbindung mit Pfeil 7"/>
          <p:cNvCxnSpPr>
            <a:cxnSpLocks noChangeShapeType="1"/>
          </p:cNvCxnSpPr>
          <p:nvPr/>
        </p:nvCxnSpPr>
        <p:spPr bwMode="auto">
          <a:xfrm flipV="1">
            <a:off x="4088805" y="1340843"/>
            <a:ext cx="1657350" cy="381635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Ellipse 6"/>
          <p:cNvSpPr/>
          <p:nvPr/>
        </p:nvSpPr>
        <p:spPr bwMode="auto">
          <a:xfrm>
            <a:off x="4836517" y="3572868"/>
            <a:ext cx="144463" cy="14446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cxnSp>
        <p:nvCxnSpPr>
          <p:cNvPr id="8" name="Gerade Verbindung 7"/>
          <p:cNvCxnSpPr>
            <a:cxnSpLocks noChangeShapeType="1"/>
          </p:cNvCxnSpPr>
          <p:nvPr/>
        </p:nvCxnSpPr>
        <p:spPr bwMode="auto">
          <a:xfrm>
            <a:off x="4853980" y="3644305"/>
            <a:ext cx="1270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Ellipse 8"/>
          <p:cNvSpPr/>
          <p:nvPr/>
        </p:nvSpPr>
        <p:spPr bwMode="auto">
          <a:xfrm>
            <a:off x="4625380" y="3306168"/>
            <a:ext cx="144462" cy="14446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cxnSp>
        <p:nvCxnSpPr>
          <p:cNvPr id="10" name="Gerade Verbindung 16"/>
          <p:cNvCxnSpPr>
            <a:cxnSpLocks noChangeShapeType="1"/>
          </p:cNvCxnSpPr>
          <p:nvPr/>
        </p:nvCxnSpPr>
        <p:spPr bwMode="auto">
          <a:xfrm>
            <a:off x="4644430" y="3379193"/>
            <a:ext cx="125412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feld 14"/>
          <p:cNvSpPr txBox="1">
            <a:spLocks noChangeArrowheads="1"/>
          </p:cNvSpPr>
          <p:nvPr/>
        </p:nvSpPr>
        <p:spPr bwMode="auto">
          <a:xfrm>
            <a:off x="3550642" y="5201325"/>
            <a:ext cx="10731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1600" dirty="0" smtClean="0">
                <a:latin typeface="Arial" charset="0"/>
              </a:rPr>
              <a:t>Impinging</a:t>
            </a:r>
          </a:p>
          <a:p>
            <a:r>
              <a:rPr lang="en-US" sz="1600" dirty="0" smtClean="0">
                <a:latin typeface="Arial" charset="0"/>
              </a:rPr>
              <a:t>particle</a:t>
            </a:r>
            <a:endParaRPr lang="en-US" sz="1600" dirty="0">
              <a:latin typeface="Arial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416906" y="5229200"/>
            <a:ext cx="2941831" cy="1200329"/>
          </a:xfrm>
          <a:prstGeom prst="rect">
            <a:avLst/>
          </a:prstGeom>
          <a:solidFill>
            <a:srgbClr val="EEF9F4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→ Low noise</a:t>
            </a:r>
          </a:p>
          <a:p>
            <a:pPr>
              <a:lnSpc>
                <a:spcPct val="100000"/>
              </a:lnSpc>
            </a:pP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→ Low power</a:t>
            </a:r>
          </a:p>
          <a:p>
            <a:pPr>
              <a:lnSpc>
                <a:spcPct val="100000"/>
              </a:lnSpc>
            </a:pP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→ High signal/noise-ratio</a:t>
            </a:r>
          </a:p>
          <a:p>
            <a:pPr>
              <a:lnSpc>
                <a:spcPct val="100000"/>
              </a:lnSpc>
            </a:pP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→ Non-destructive readout</a:t>
            </a:r>
            <a:endParaRPr lang="en-US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Ellipse 12"/>
          <p:cNvSpPr/>
          <p:nvPr/>
        </p:nvSpPr>
        <p:spPr bwMode="auto">
          <a:xfrm>
            <a:off x="4917480" y="3363318"/>
            <a:ext cx="144463" cy="144462"/>
          </a:xfrm>
          <a:prstGeom prst="ellips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cxnSp>
        <p:nvCxnSpPr>
          <p:cNvPr id="14" name="Gerade Verbindung 10"/>
          <p:cNvCxnSpPr>
            <a:cxnSpLocks noChangeShapeType="1"/>
          </p:cNvCxnSpPr>
          <p:nvPr/>
        </p:nvCxnSpPr>
        <p:spPr bwMode="auto">
          <a:xfrm>
            <a:off x="4924624" y="3439518"/>
            <a:ext cx="127000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Gerade Verbindung 10"/>
          <p:cNvCxnSpPr>
            <a:cxnSpLocks noChangeShapeType="1"/>
          </p:cNvCxnSpPr>
          <p:nvPr/>
        </p:nvCxnSpPr>
        <p:spPr bwMode="auto">
          <a:xfrm flipH="1">
            <a:off x="4990852" y="3377072"/>
            <a:ext cx="1241" cy="124891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Ellipse 15"/>
          <p:cNvSpPr/>
          <p:nvPr/>
        </p:nvSpPr>
        <p:spPr bwMode="auto">
          <a:xfrm>
            <a:off x="4553148" y="3486610"/>
            <a:ext cx="144463" cy="144462"/>
          </a:xfrm>
          <a:prstGeom prst="ellips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cxnSp>
        <p:nvCxnSpPr>
          <p:cNvPr id="17" name="Gerade Verbindung 10"/>
          <p:cNvCxnSpPr>
            <a:cxnSpLocks noChangeShapeType="1"/>
          </p:cNvCxnSpPr>
          <p:nvPr/>
        </p:nvCxnSpPr>
        <p:spPr bwMode="auto">
          <a:xfrm>
            <a:off x="4560292" y="3562810"/>
            <a:ext cx="127000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Gerade Verbindung 10"/>
          <p:cNvCxnSpPr>
            <a:cxnSpLocks noChangeShapeType="1"/>
          </p:cNvCxnSpPr>
          <p:nvPr/>
        </p:nvCxnSpPr>
        <p:spPr bwMode="auto">
          <a:xfrm flipH="1">
            <a:off x="4626520" y="3500364"/>
            <a:ext cx="1241" cy="124891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extfeld 4"/>
          <p:cNvSpPr txBox="1">
            <a:spLocks noChangeArrowheads="1"/>
          </p:cNvSpPr>
          <p:nvPr/>
        </p:nvSpPr>
        <p:spPr bwMode="auto">
          <a:xfrm>
            <a:off x="665808" y="980728"/>
            <a:ext cx="3172663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1800" b="1" dirty="0" smtClean="0">
                <a:solidFill>
                  <a:srgbClr val="002060"/>
                </a:solidFill>
                <a:latin typeface="Arial" charset="0"/>
              </a:rPr>
              <a:t>Cross-section of a DEPFET</a:t>
            </a:r>
            <a:endParaRPr lang="en-US" sz="18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0" name="Datumsplatzhalter 1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06.07.2015</a:t>
            </a:r>
            <a:endParaRPr lang="en-US" dirty="0"/>
          </a:p>
        </p:txBody>
      </p:sp>
      <p:sp>
        <p:nvSpPr>
          <p:cNvPr id="21" name="Fußzeilenplatzhalter 20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Mueller, IMPRS Young Scientist Workshop (2015)</a:t>
            </a:r>
            <a:endParaRPr lang="en-US" dirty="0"/>
          </a:p>
        </p:txBody>
      </p:sp>
      <p:cxnSp>
        <p:nvCxnSpPr>
          <p:cNvPr id="24" name="Gerade Verbindung 23"/>
          <p:cNvCxnSpPr/>
          <p:nvPr/>
        </p:nvCxnSpPr>
        <p:spPr bwMode="auto">
          <a:xfrm>
            <a:off x="665808" y="685304"/>
            <a:ext cx="8478192" cy="7392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rgbClr val="8DD6C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77" name="Textfeld 3076"/>
          <p:cNvSpPr txBox="1"/>
          <p:nvPr/>
        </p:nvSpPr>
        <p:spPr>
          <a:xfrm>
            <a:off x="6828588" y="1983780"/>
            <a:ext cx="2109873" cy="584775"/>
          </a:xfrm>
          <a:prstGeom prst="rect">
            <a:avLst/>
          </a:prstGeom>
          <a:solidFill>
            <a:srgbClr val="EEF9F4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amplification:</a:t>
            </a:r>
          </a:p>
          <a:p>
            <a:pPr algn="ctr">
              <a:lnSpc>
                <a:spcPct val="10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6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0.5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nA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/e</a:t>
            </a:r>
            <a:r>
              <a:rPr lang="en-US" sz="16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-</a:t>
            </a:r>
            <a:endParaRPr lang="en-US" sz="1600" baseline="30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8" name="Textfeld 3077"/>
          <p:cNvSpPr txBox="1"/>
          <p:nvPr/>
        </p:nvSpPr>
        <p:spPr>
          <a:xfrm>
            <a:off x="780734" y="4797152"/>
            <a:ext cx="2598788" cy="1600438"/>
          </a:xfrm>
          <a:prstGeom prst="rect">
            <a:avLst/>
          </a:prstGeom>
          <a:solidFill>
            <a:srgbClr val="EEF9F4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steps fabrication process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Implantations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Lithographies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Polysilicon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layers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Aluminum layers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Copper layer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 side processing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37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Rolling </a:t>
            </a:r>
            <a:r>
              <a:rPr lang="de-DE" dirty="0" err="1" smtClean="0"/>
              <a:t>Shutter</a:t>
            </a:r>
            <a:r>
              <a:rPr lang="de-DE" dirty="0" smtClean="0"/>
              <a:t> Mode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 bwMode="auto">
          <a:xfrm>
            <a:off x="1680118" y="836712"/>
            <a:ext cx="731642" cy="72008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2771800" y="836712"/>
            <a:ext cx="731642" cy="72008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3851920" y="836712"/>
            <a:ext cx="731642" cy="72008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4932040" y="836712"/>
            <a:ext cx="731642" cy="72008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1680118" y="1916832"/>
            <a:ext cx="731642" cy="72008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2771800" y="1916832"/>
            <a:ext cx="731642" cy="72008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3851920" y="1916832"/>
            <a:ext cx="731642" cy="72008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4932040" y="1916832"/>
            <a:ext cx="731642" cy="72008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1680118" y="2996952"/>
            <a:ext cx="731642" cy="72008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2771800" y="2996952"/>
            <a:ext cx="731642" cy="72008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3851920" y="2996952"/>
            <a:ext cx="731642" cy="72008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4932040" y="2996952"/>
            <a:ext cx="731642" cy="72008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1680118" y="4077072"/>
            <a:ext cx="731642" cy="72008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2771800" y="4077072"/>
            <a:ext cx="731642" cy="72008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9" name="Rechteck 18"/>
          <p:cNvSpPr/>
          <p:nvPr/>
        </p:nvSpPr>
        <p:spPr bwMode="auto">
          <a:xfrm>
            <a:off x="3851920" y="4077072"/>
            <a:ext cx="731642" cy="72008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4932040" y="4077072"/>
            <a:ext cx="731642" cy="72008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1" name="Rechteck 20"/>
          <p:cNvSpPr/>
          <p:nvPr/>
        </p:nvSpPr>
        <p:spPr bwMode="auto">
          <a:xfrm>
            <a:off x="1680118" y="5157192"/>
            <a:ext cx="731642" cy="72008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2" name="Rechteck 21"/>
          <p:cNvSpPr/>
          <p:nvPr/>
        </p:nvSpPr>
        <p:spPr bwMode="auto">
          <a:xfrm>
            <a:off x="2771800" y="5157192"/>
            <a:ext cx="731642" cy="72008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3" name="Rechteck 22"/>
          <p:cNvSpPr/>
          <p:nvPr/>
        </p:nvSpPr>
        <p:spPr bwMode="auto">
          <a:xfrm>
            <a:off x="3851920" y="5157192"/>
            <a:ext cx="731642" cy="72008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4" name="Rechteck 23"/>
          <p:cNvSpPr/>
          <p:nvPr/>
        </p:nvSpPr>
        <p:spPr bwMode="auto">
          <a:xfrm>
            <a:off x="4932040" y="5157192"/>
            <a:ext cx="731642" cy="72008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grpSp>
        <p:nvGrpSpPr>
          <p:cNvPr id="37" name="Gruppieren 36"/>
          <p:cNvGrpSpPr/>
          <p:nvPr/>
        </p:nvGrpSpPr>
        <p:grpSpPr>
          <a:xfrm>
            <a:off x="2195736" y="1304764"/>
            <a:ext cx="144016" cy="5004556"/>
            <a:chOff x="1763688" y="1412776"/>
            <a:chExt cx="144016" cy="5004556"/>
          </a:xfrm>
        </p:grpSpPr>
        <p:cxnSp>
          <p:nvCxnSpPr>
            <p:cNvPr id="33" name="Gerade Verbindung 32"/>
            <p:cNvCxnSpPr/>
            <p:nvPr/>
          </p:nvCxnSpPr>
          <p:spPr bwMode="auto">
            <a:xfrm>
              <a:off x="1835696" y="1448780"/>
              <a:ext cx="0" cy="4968552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" name="Ellipse 34"/>
            <p:cNvSpPr/>
            <p:nvPr/>
          </p:nvSpPr>
          <p:spPr bwMode="auto">
            <a:xfrm>
              <a:off x="1763688" y="1412776"/>
              <a:ext cx="144016" cy="144016"/>
            </a:xfrm>
            <a:prstGeom prst="ellipse">
              <a:avLst/>
            </a:prstGeom>
            <a:solidFill>
              <a:srgbClr val="FFCC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38" name="Gruppieren 37"/>
          <p:cNvGrpSpPr/>
          <p:nvPr/>
        </p:nvGrpSpPr>
        <p:grpSpPr>
          <a:xfrm>
            <a:off x="3275856" y="1307269"/>
            <a:ext cx="144016" cy="5004556"/>
            <a:chOff x="1763688" y="1412776"/>
            <a:chExt cx="144016" cy="5004556"/>
          </a:xfrm>
        </p:grpSpPr>
        <p:cxnSp>
          <p:nvCxnSpPr>
            <p:cNvPr id="39" name="Gerade Verbindung 38"/>
            <p:cNvCxnSpPr/>
            <p:nvPr/>
          </p:nvCxnSpPr>
          <p:spPr bwMode="auto">
            <a:xfrm>
              <a:off x="1835696" y="1448780"/>
              <a:ext cx="0" cy="4968552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" name="Ellipse 39"/>
            <p:cNvSpPr/>
            <p:nvPr/>
          </p:nvSpPr>
          <p:spPr bwMode="auto">
            <a:xfrm>
              <a:off x="1763688" y="1412776"/>
              <a:ext cx="144016" cy="144016"/>
            </a:xfrm>
            <a:prstGeom prst="ellipse">
              <a:avLst/>
            </a:prstGeom>
            <a:solidFill>
              <a:srgbClr val="FFCC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41" name="Gruppieren 40"/>
          <p:cNvGrpSpPr/>
          <p:nvPr/>
        </p:nvGrpSpPr>
        <p:grpSpPr>
          <a:xfrm>
            <a:off x="4355976" y="1322946"/>
            <a:ext cx="144016" cy="5004556"/>
            <a:chOff x="1763688" y="1412776"/>
            <a:chExt cx="144016" cy="5004556"/>
          </a:xfrm>
        </p:grpSpPr>
        <p:cxnSp>
          <p:nvCxnSpPr>
            <p:cNvPr id="42" name="Gerade Verbindung 41"/>
            <p:cNvCxnSpPr/>
            <p:nvPr/>
          </p:nvCxnSpPr>
          <p:spPr bwMode="auto">
            <a:xfrm>
              <a:off x="1835696" y="1448780"/>
              <a:ext cx="0" cy="4968552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" name="Ellipse 42"/>
            <p:cNvSpPr/>
            <p:nvPr/>
          </p:nvSpPr>
          <p:spPr bwMode="auto">
            <a:xfrm>
              <a:off x="1763688" y="1412776"/>
              <a:ext cx="144016" cy="144016"/>
            </a:xfrm>
            <a:prstGeom prst="ellipse">
              <a:avLst/>
            </a:prstGeom>
            <a:solidFill>
              <a:srgbClr val="FFCC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44" name="Gruppieren 43"/>
          <p:cNvGrpSpPr/>
          <p:nvPr/>
        </p:nvGrpSpPr>
        <p:grpSpPr>
          <a:xfrm>
            <a:off x="5436096" y="1317154"/>
            <a:ext cx="144016" cy="5004556"/>
            <a:chOff x="1763688" y="1412776"/>
            <a:chExt cx="144016" cy="5004556"/>
          </a:xfrm>
        </p:grpSpPr>
        <p:cxnSp>
          <p:nvCxnSpPr>
            <p:cNvPr id="45" name="Gerade Verbindung 44"/>
            <p:cNvCxnSpPr/>
            <p:nvPr/>
          </p:nvCxnSpPr>
          <p:spPr bwMode="auto">
            <a:xfrm>
              <a:off x="1835696" y="1448780"/>
              <a:ext cx="0" cy="4968552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Ellipse 45"/>
            <p:cNvSpPr/>
            <p:nvPr/>
          </p:nvSpPr>
          <p:spPr bwMode="auto">
            <a:xfrm>
              <a:off x="1763688" y="1412776"/>
              <a:ext cx="144016" cy="144016"/>
            </a:xfrm>
            <a:prstGeom prst="ellipse">
              <a:avLst/>
            </a:prstGeom>
            <a:solidFill>
              <a:srgbClr val="FFCC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47" name="Textfeld 46"/>
          <p:cNvSpPr txBox="1"/>
          <p:nvPr/>
        </p:nvSpPr>
        <p:spPr>
          <a:xfrm>
            <a:off x="6516216" y="908720"/>
            <a:ext cx="1430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row1 (on/off)</a:t>
            </a:r>
          </a:p>
          <a:p>
            <a:pPr algn="ctr">
              <a:lnSpc>
                <a:spcPct val="100000"/>
              </a:lnSpc>
            </a:pPr>
            <a:r>
              <a:rPr lang="de-DE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</a:t>
            </a:r>
            <a:endParaRPr lang="en-US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Ellipse 35"/>
          <p:cNvSpPr/>
          <p:nvPr/>
        </p:nvSpPr>
        <p:spPr bwMode="auto">
          <a:xfrm>
            <a:off x="1763688" y="1304764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cxnSp>
        <p:nvCxnSpPr>
          <p:cNvPr id="52" name="Gerade Verbindung 51"/>
          <p:cNvCxnSpPr/>
          <p:nvPr/>
        </p:nvCxnSpPr>
        <p:spPr bwMode="auto">
          <a:xfrm>
            <a:off x="1835696" y="764704"/>
            <a:ext cx="0" cy="4896544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92" name="Gruppieren 91"/>
          <p:cNvGrpSpPr/>
          <p:nvPr/>
        </p:nvGrpSpPr>
        <p:grpSpPr>
          <a:xfrm>
            <a:off x="1979712" y="1182204"/>
            <a:ext cx="144016" cy="271773"/>
            <a:chOff x="1979712" y="1393031"/>
            <a:chExt cx="144016" cy="271773"/>
          </a:xfrm>
        </p:grpSpPr>
        <p:sp>
          <p:nvSpPr>
            <p:cNvPr id="53" name="Ellipse 52"/>
            <p:cNvSpPr/>
            <p:nvPr/>
          </p:nvSpPr>
          <p:spPr bwMode="auto">
            <a:xfrm>
              <a:off x="1979712" y="1520788"/>
              <a:ext cx="144016" cy="144016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cxnSp>
          <p:nvCxnSpPr>
            <p:cNvPr id="55" name="Gerade Verbindung 54"/>
            <p:cNvCxnSpPr/>
            <p:nvPr/>
          </p:nvCxnSpPr>
          <p:spPr bwMode="auto">
            <a:xfrm>
              <a:off x="2051720" y="1393031"/>
              <a:ext cx="0" cy="232662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58" name="Gerade Verbindung 57"/>
          <p:cNvCxnSpPr/>
          <p:nvPr/>
        </p:nvCxnSpPr>
        <p:spPr bwMode="auto">
          <a:xfrm>
            <a:off x="2045939" y="1196752"/>
            <a:ext cx="5766421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Textfeld 64"/>
          <p:cNvSpPr txBox="1"/>
          <p:nvPr/>
        </p:nvSpPr>
        <p:spPr>
          <a:xfrm>
            <a:off x="524881" y="836712"/>
            <a:ext cx="878767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Gerade Verbindung mit Pfeil 66"/>
          <p:cNvCxnSpPr/>
          <p:nvPr/>
        </p:nvCxnSpPr>
        <p:spPr bwMode="auto">
          <a:xfrm>
            <a:off x="1835696" y="764704"/>
            <a:ext cx="0" cy="635769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Gerade Verbindung mit Pfeil 67"/>
          <p:cNvCxnSpPr/>
          <p:nvPr/>
        </p:nvCxnSpPr>
        <p:spPr bwMode="auto">
          <a:xfrm>
            <a:off x="1803884" y="1628800"/>
            <a:ext cx="495672" cy="0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1" name="Gerade Verbindung mit Pfeil 70"/>
          <p:cNvCxnSpPr/>
          <p:nvPr/>
        </p:nvCxnSpPr>
        <p:spPr bwMode="auto">
          <a:xfrm>
            <a:off x="2267744" y="1772816"/>
            <a:ext cx="0" cy="635769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96" name="Gruppieren 95"/>
          <p:cNvGrpSpPr/>
          <p:nvPr/>
        </p:nvGrpSpPr>
        <p:grpSpPr>
          <a:xfrm>
            <a:off x="3065613" y="1187538"/>
            <a:ext cx="144016" cy="271773"/>
            <a:chOff x="1979712" y="1393031"/>
            <a:chExt cx="144016" cy="271773"/>
          </a:xfrm>
        </p:grpSpPr>
        <p:sp>
          <p:nvSpPr>
            <p:cNvPr id="97" name="Ellipse 96"/>
            <p:cNvSpPr/>
            <p:nvPr/>
          </p:nvSpPr>
          <p:spPr bwMode="auto">
            <a:xfrm>
              <a:off x="1979712" y="1520788"/>
              <a:ext cx="144016" cy="144016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cxnSp>
          <p:nvCxnSpPr>
            <p:cNvPr id="98" name="Gerade Verbindung 97"/>
            <p:cNvCxnSpPr/>
            <p:nvPr/>
          </p:nvCxnSpPr>
          <p:spPr bwMode="auto">
            <a:xfrm>
              <a:off x="2051720" y="1393031"/>
              <a:ext cx="0" cy="232662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9" name="Gruppieren 98"/>
          <p:cNvGrpSpPr/>
          <p:nvPr/>
        </p:nvGrpSpPr>
        <p:grpSpPr>
          <a:xfrm>
            <a:off x="4138118" y="1187538"/>
            <a:ext cx="144016" cy="271773"/>
            <a:chOff x="1979712" y="1393031"/>
            <a:chExt cx="144016" cy="271773"/>
          </a:xfrm>
        </p:grpSpPr>
        <p:sp>
          <p:nvSpPr>
            <p:cNvPr id="100" name="Ellipse 99"/>
            <p:cNvSpPr/>
            <p:nvPr/>
          </p:nvSpPr>
          <p:spPr bwMode="auto">
            <a:xfrm>
              <a:off x="1979712" y="1520788"/>
              <a:ext cx="144016" cy="144016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cxnSp>
          <p:nvCxnSpPr>
            <p:cNvPr id="101" name="Gerade Verbindung 100"/>
            <p:cNvCxnSpPr/>
            <p:nvPr/>
          </p:nvCxnSpPr>
          <p:spPr bwMode="auto">
            <a:xfrm>
              <a:off x="2051720" y="1393031"/>
              <a:ext cx="0" cy="232662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2" name="Gruppieren 101"/>
          <p:cNvGrpSpPr/>
          <p:nvPr/>
        </p:nvGrpSpPr>
        <p:grpSpPr>
          <a:xfrm>
            <a:off x="5220072" y="1187947"/>
            <a:ext cx="144016" cy="271773"/>
            <a:chOff x="1979712" y="1393031"/>
            <a:chExt cx="144016" cy="271773"/>
          </a:xfrm>
        </p:grpSpPr>
        <p:sp>
          <p:nvSpPr>
            <p:cNvPr id="103" name="Ellipse 102"/>
            <p:cNvSpPr/>
            <p:nvPr/>
          </p:nvSpPr>
          <p:spPr bwMode="auto">
            <a:xfrm>
              <a:off x="1979712" y="1520788"/>
              <a:ext cx="144016" cy="144016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cxnSp>
          <p:nvCxnSpPr>
            <p:cNvPr id="104" name="Gerade Verbindung 103"/>
            <p:cNvCxnSpPr/>
            <p:nvPr/>
          </p:nvCxnSpPr>
          <p:spPr bwMode="auto">
            <a:xfrm>
              <a:off x="2051720" y="1393031"/>
              <a:ext cx="0" cy="232662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05" name="Rechteck 104"/>
          <p:cNvSpPr/>
          <p:nvPr/>
        </p:nvSpPr>
        <p:spPr bwMode="auto">
          <a:xfrm>
            <a:off x="1670592" y="6085315"/>
            <a:ext cx="3993090" cy="36004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06" name="Textfeld 105"/>
          <p:cNvSpPr txBox="1"/>
          <p:nvPr/>
        </p:nvSpPr>
        <p:spPr>
          <a:xfrm>
            <a:off x="3240577" y="6085315"/>
            <a:ext cx="853119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DCD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feld 106"/>
          <p:cNvSpPr txBox="1"/>
          <p:nvPr/>
        </p:nvSpPr>
        <p:spPr>
          <a:xfrm>
            <a:off x="1907704" y="6093296"/>
            <a:ext cx="742511" cy="264688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Drain1</a:t>
            </a:r>
            <a:endParaRPr lang="en-US" sz="1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7" name="Gruppieren 126"/>
          <p:cNvGrpSpPr/>
          <p:nvPr/>
        </p:nvGrpSpPr>
        <p:grpSpPr>
          <a:xfrm>
            <a:off x="2843808" y="764704"/>
            <a:ext cx="144016" cy="4896544"/>
            <a:chOff x="2843808" y="764704"/>
            <a:chExt cx="144016" cy="4896544"/>
          </a:xfrm>
        </p:grpSpPr>
        <p:sp>
          <p:nvSpPr>
            <p:cNvPr id="110" name="Ellipse 109"/>
            <p:cNvSpPr/>
            <p:nvPr/>
          </p:nvSpPr>
          <p:spPr bwMode="auto">
            <a:xfrm>
              <a:off x="2843808" y="1304764"/>
              <a:ext cx="144016" cy="14401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cxnSp>
          <p:nvCxnSpPr>
            <p:cNvPr id="111" name="Gerade Verbindung 110"/>
            <p:cNvCxnSpPr/>
            <p:nvPr/>
          </p:nvCxnSpPr>
          <p:spPr bwMode="auto">
            <a:xfrm>
              <a:off x="2915816" y="764704"/>
              <a:ext cx="0" cy="4896544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6" name="Gruppieren 125"/>
          <p:cNvGrpSpPr/>
          <p:nvPr/>
        </p:nvGrpSpPr>
        <p:grpSpPr>
          <a:xfrm>
            <a:off x="3923928" y="764704"/>
            <a:ext cx="144016" cy="4896544"/>
            <a:chOff x="3923928" y="764704"/>
            <a:chExt cx="144016" cy="4896544"/>
          </a:xfrm>
        </p:grpSpPr>
        <p:sp>
          <p:nvSpPr>
            <p:cNvPr id="113" name="Ellipse 112"/>
            <p:cNvSpPr/>
            <p:nvPr/>
          </p:nvSpPr>
          <p:spPr bwMode="auto">
            <a:xfrm>
              <a:off x="3923928" y="1304764"/>
              <a:ext cx="144016" cy="14401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cxnSp>
          <p:nvCxnSpPr>
            <p:cNvPr id="114" name="Gerade Verbindung 113"/>
            <p:cNvCxnSpPr/>
            <p:nvPr/>
          </p:nvCxnSpPr>
          <p:spPr bwMode="auto">
            <a:xfrm>
              <a:off x="3995936" y="764704"/>
              <a:ext cx="0" cy="4896544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5" name="Gruppieren 124"/>
          <p:cNvGrpSpPr/>
          <p:nvPr/>
        </p:nvGrpSpPr>
        <p:grpSpPr>
          <a:xfrm>
            <a:off x="5004048" y="764704"/>
            <a:ext cx="144016" cy="4896544"/>
            <a:chOff x="5004048" y="764704"/>
            <a:chExt cx="144016" cy="4896544"/>
          </a:xfrm>
        </p:grpSpPr>
        <p:sp>
          <p:nvSpPr>
            <p:cNvPr id="116" name="Ellipse 115"/>
            <p:cNvSpPr/>
            <p:nvPr/>
          </p:nvSpPr>
          <p:spPr bwMode="auto">
            <a:xfrm>
              <a:off x="5004048" y="1304764"/>
              <a:ext cx="144016" cy="14401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cxnSp>
          <p:nvCxnSpPr>
            <p:cNvPr id="117" name="Gerade Verbindung 116"/>
            <p:cNvCxnSpPr/>
            <p:nvPr/>
          </p:nvCxnSpPr>
          <p:spPr bwMode="auto">
            <a:xfrm>
              <a:off x="5076056" y="764704"/>
              <a:ext cx="0" cy="4896544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19" name="Gerade Verbindung 118"/>
          <p:cNvCxnSpPr/>
          <p:nvPr/>
        </p:nvCxnSpPr>
        <p:spPr bwMode="auto">
          <a:xfrm flipH="1">
            <a:off x="755576" y="764704"/>
            <a:ext cx="4337918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Gerade Verbindung mit Pfeil 127"/>
          <p:cNvCxnSpPr/>
          <p:nvPr/>
        </p:nvCxnSpPr>
        <p:spPr bwMode="auto">
          <a:xfrm>
            <a:off x="3347864" y="1772816"/>
            <a:ext cx="0" cy="635769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9" name="Gerade Verbindung mit Pfeil 128"/>
          <p:cNvCxnSpPr/>
          <p:nvPr/>
        </p:nvCxnSpPr>
        <p:spPr bwMode="auto">
          <a:xfrm>
            <a:off x="4427984" y="1785119"/>
            <a:ext cx="0" cy="635769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0" name="Gerade Verbindung mit Pfeil 129"/>
          <p:cNvCxnSpPr/>
          <p:nvPr/>
        </p:nvCxnSpPr>
        <p:spPr bwMode="auto">
          <a:xfrm>
            <a:off x="5508104" y="1785119"/>
            <a:ext cx="0" cy="635769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44" name="Gruppieren 143"/>
          <p:cNvGrpSpPr/>
          <p:nvPr/>
        </p:nvGrpSpPr>
        <p:grpSpPr>
          <a:xfrm>
            <a:off x="1989238" y="2276387"/>
            <a:ext cx="5823122" cy="277516"/>
            <a:chOff x="2047508" y="3359582"/>
            <a:chExt cx="5823122" cy="277516"/>
          </a:xfrm>
        </p:grpSpPr>
        <p:grpSp>
          <p:nvGrpSpPr>
            <p:cNvPr id="131" name="Gruppieren 130"/>
            <p:cNvGrpSpPr/>
            <p:nvPr/>
          </p:nvGrpSpPr>
          <p:grpSpPr>
            <a:xfrm>
              <a:off x="2047508" y="3359582"/>
              <a:ext cx="144016" cy="271773"/>
              <a:chOff x="1979712" y="1393031"/>
              <a:chExt cx="144016" cy="271773"/>
            </a:xfrm>
          </p:grpSpPr>
          <p:sp>
            <p:nvSpPr>
              <p:cNvPr id="132" name="Ellipse 131"/>
              <p:cNvSpPr/>
              <p:nvPr/>
            </p:nvSpPr>
            <p:spPr bwMode="auto">
              <a:xfrm>
                <a:off x="1979712" y="1520788"/>
                <a:ext cx="144016" cy="144016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3366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endParaRPr>
              </a:p>
            </p:txBody>
          </p:sp>
          <p:cxnSp>
            <p:nvCxnSpPr>
              <p:cNvPr id="133" name="Gerade Verbindung 132"/>
              <p:cNvCxnSpPr/>
              <p:nvPr/>
            </p:nvCxnSpPr>
            <p:spPr bwMode="auto">
              <a:xfrm>
                <a:off x="2051720" y="1393031"/>
                <a:ext cx="0" cy="232662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34" name="Gerade Verbindung 133"/>
            <p:cNvCxnSpPr/>
            <p:nvPr/>
          </p:nvCxnSpPr>
          <p:spPr bwMode="auto">
            <a:xfrm>
              <a:off x="2104209" y="3374130"/>
              <a:ext cx="5766421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35" name="Gruppieren 134"/>
            <p:cNvGrpSpPr/>
            <p:nvPr/>
          </p:nvGrpSpPr>
          <p:grpSpPr>
            <a:xfrm>
              <a:off x="3133409" y="3364916"/>
              <a:ext cx="144016" cy="271773"/>
              <a:chOff x="1979712" y="1393031"/>
              <a:chExt cx="144016" cy="271773"/>
            </a:xfrm>
          </p:grpSpPr>
          <p:sp>
            <p:nvSpPr>
              <p:cNvPr id="136" name="Ellipse 135"/>
              <p:cNvSpPr/>
              <p:nvPr/>
            </p:nvSpPr>
            <p:spPr bwMode="auto">
              <a:xfrm>
                <a:off x="1979712" y="1520788"/>
                <a:ext cx="144016" cy="144016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3366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endParaRPr>
              </a:p>
            </p:txBody>
          </p:sp>
          <p:cxnSp>
            <p:nvCxnSpPr>
              <p:cNvPr id="137" name="Gerade Verbindung 136"/>
              <p:cNvCxnSpPr/>
              <p:nvPr/>
            </p:nvCxnSpPr>
            <p:spPr bwMode="auto">
              <a:xfrm>
                <a:off x="2051720" y="1393031"/>
                <a:ext cx="0" cy="232662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38" name="Gruppieren 137"/>
            <p:cNvGrpSpPr/>
            <p:nvPr/>
          </p:nvGrpSpPr>
          <p:grpSpPr>
            <a:xfrm>
              <a:off x="4205914" y="3364916"/>
              <a:ext cx="144016" cy="271773"/>
              <a:chOff x="1979712" y="1393031"/>
              <a:chExt cx="144016" cy="271773"/>
            </a:xfrm>
          </p:grpSpPr>
          <p:sp>
            <p:nvSpPr>
              <p:cNvPr id="139" name="Ellipse 138"/>
              <p:cNvSpPr/>
              <p:nvPr/>
            </p:nvSpPr>
            <p:spPr bwMode="auto">
              <a:xfrm>
                <a:off x="1979712" y="1520788"/>
                <a:ext cx="144016" cy="144016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3366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endParaRPr>
              </a:p>
            </p:txBody>
          </p:sp>
          <p:cxnSp>
            <p:nvCxnSpPr>
              <p:cNvPr id="140" name="Gerade Verbindung 139"/>
              <p:cNvCxnSpPr/>
              <p:nvPr/>
            </p:nvCxnSpPr>
            <p:spPr bwMode="auto">
              <a:xfrm>
                <a:off x="2051720" y="1393031"/>
                <a:ext cx="0" cy="232662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41" name="Gruppieren 140"/>
            <p:cNvGrpSpPr/>
            <p:nvPr/>
          </p:nvGrpSpPr>
          <p:grpSpPr>
            <a:xfrm>
              <a:off x="5287868" y="3365325"/>
              <a:ext cx="144016" cy="271773"/>
              <a:chOff x="1979712" y="1393031"/>
              <a:chExt cx="144016" cy="271773"/>
            </a:xfrm>
          </p:grpSpPr>
          <p:sp>
            <p:nvSpPr>
              <p:cNvPr id="142" name="Ellipse 141"/>
              <p:cNvSpPr/>
              <p:nvPr/>
            </p:nvSpPr>
            <p:spPr bwMode="auto">
              <a:xfrm>
                <a:off x="1979712" y="1520788"/>
                <a:ext cx="144016" cy="144016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3366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endParaRPr>
              </a:p>
            </p:txBody>
          </p:sp>
          <p:cxnSp>
            <p:nvCxnSpPr>
              <p:cNvPr id="143" name="Gerade Verbindung 142"/>
              <p:cNvCxnSpPr/>
              <p:nvPr/>
            </p:nvCxnSpPr>
            <p:spPr bwMode="auto">
              <a:xfrm>
                <a:off x="2051720" y="1393031"/>
                <a:ext cx="0" cy="232662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145" name="Ellipse 144"/>
          <p:cNvSpPr/>
          <p:nvPr/>
        </p:nvSpPr>
        <p:spPr bwMode="auto">
          <a:xfrm>
            <a:off x="1763688" y="2398907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46" name="Ellipse 145"/>
          <p:cNvSpPr/>
          <p:nvPr/>
        </p:nvSpPr>
        <p:spPr bwMode="auto">
          <a:xfrm>
            <a:off x="2843808" y="2408585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47" name="Ellipse 146"/>
          <p:cNvSpPr/>
          <p:nvPr/>
        </p:nvSpPr>
        <p:spPr bwMode="auto">
          <a:xfrm>
            <a:off x="3923928" y="2408585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48" name="Ellipse 147"/>
          <p:cNvSpPr/>
          <p:nvPr/>
        </p:nvSpPr>
        <p:spPr bwMode="auto">
          <a:xfrm>
            <a:off x="5004048" y="2404909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49" name="Ellipse 148"/>
          <p:cNvSpPr/>
          <p:nvPr/>
        </p:nvSpPr>
        <p:spPr bwMode="auto">
          <a:xfrm>
            <a:off x="2195735" y="2398907"/>
            <a:ext cx="144016" cy="144016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51" name="Ellipse 150"/>
          <p:cNvSpPr/>
          <p:nvPr/>
        </p:nvSpPr>
        <p:spPr bwMode="auto">
          <a:xfrm>
            <a:off x="3275856" y="2409887"/>
            <a:ext cx="144016" cy="144016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52" name="Ellipse 151"/>
          <p:cNvSpPr/>
          <p:nvPr/>
        </p:nvSpPr>
        <p:spPr bwMode="auto">
          <a:xfrm>
            <a:off x="4355976" y="2404909"/>
            <a:ext cx="144016" cy="144016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53" name="Ellipse 152"/>
          <p:cNvSpPr/>
          <p:nvPr/>
        </p:nvSpPr>
        <p:spPr bwMode="auto">
          <a:xfrm>
            <a:off x="5436096" y="2410652"/>
            <a:ext cx="144016" cy="144016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grpSp>
        <p:nvGrpSpPr>
          <p:cNvPr id="176" name="Gruppieren 175"/>
          <p:cNvGrpSpPr/>
          <p:nvPr/>
        </p:nvGrpSpPr>
        <p:grpSpPr>
          <a:xfrm>
            <a:off x="1763688" y="3366743"/>
            <a:ext cx="6048672" cy="278281"/>
            <a:chOff x="1763688" y="3366743"/>
            <a:chExt cx="6048672" cy="278281"/>
          </a:xfrm>
        </p:grpSpPr>
        <p:grpSp>
          <p:nvGrpSpPr>
            <p:cNvPr id="154" name="Gruppieren 153"/>
            <p:cNvGrpSpPr/>
            <p:nvPr/>
          </p:nvGrpSpPr>
          <p:grpSpPr>
            <a:xfrm>
              <a:off x="1989238" y="3366743"/>
              <a:ext cx="5823122" cy="277516"/>
              <a:chOff x="2047508" y="3359582"/>
              <a:chExt cx="5823122" cy="277516"/>
            </a:xfrm>
          </p:grpSpPr>
          <p:grpSp>
            <p:nvGrpSpPr>
              <p:cNvPr id="155" name="Gruppieren 154"/>
              <p:cNvGrpSpPr/>
              <p:nvPr/>
            </p:nvGrpSpPr>
            <p:grpSpPr>
              <a:xfrm>
                <a:off x="2047508" y="3359582"/>
                <a:ext cx="144016" cy="271773"/>
                <a:chOff x="1979712" y="1393031"/>
                <a:chExt cx="144016" cy="271773"/>
              </a:xfrm>
            </p:grpSpPr>
            <p:sp>
              <p:nvSpPr>
                <p:cNvPr id="166" name="Ellipse 165"/>
                <p:cNvSpPr/>
                <p:nvPr/>
              </p:nvSpPr>
              <p:spPr bwMode="auto">
                <a:xfrm>
                  <a:off x="1979712" y="1520788"/>
                  <a:ext cx="144016" cy="144016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3366"/>
                    </a:buClr>
                    <a:buSzPct val="100000"/>
                    <a:buFont typeface="Times New Roman" pitchFamily="18" charset="0"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charset="0"/>
                  </a:endParaRPr>
                </a:p>
              </p:txBody>
            </p:sp>
            <p:cxnSp>
              <p:nvCxnSpPr>
                <p:cNvPr id="167" name="Gerade Verbindung 166"/>
                <p:cNvCxnSpPr/>
                <p:nvPr/>
              </p:nvCxnSpPr>
              <p:spPr bwMode="auto">
                <a:xfrm>
                  <a:off x="2051720" y="1393031"/>
                  <a:ext cx="0" cy="232662"/>
                </a:xfrm>
                <a:prstGeom prst="line">
                  <a:avLst/>
                </a:prstGeom>
                <a:solidFill>
                  <a:srgbClr val="00B8FF"/>
                </a:solidFill>
                <a:ln w="38100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156" name="Gerade Verbindung 155"/>
              <p:cNvCxnSpPr/>
              <p:nvPr/>
            </p:nvCxnSpPr>
            <p:spPr bwMode="auto">
              <a:xfrm>
                <a:off x="2104209" y="3374130"/>
                <a:ext cx="5766421" cy="0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57" name="Gruppieren 156"/>
              <p:cNvGrpSpPr/>
              <p:nvPr/>
            </p:nvGrpSpPr>
            <p:grpSpPr>
              <a:xfrm>
                <a:off x="3133409" y="3364916"/>
                <a:ext cx="144016" cy="271773"/>
                <a:chOff x="1979712" y="1393031"/>
                <a:chExt cx="144016" cy="271773"/>
              </a:xfrm>
            </p:grpSpPr>
            <p:sp>
              <p:nvSpPr>
                <p:cNvPr id="164" name="Ellipse 163"/>
                <p:cNvSpPr/>
                <p:nvPr/>
              </p:nvSpPr>
              <p:spPr bwMode="auto">
                <a:xfrm>
                  <a:off x="1979712" y="1520788"/>
                  <a:ext cx="144016" cy="144016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3366"/>
                    </a:buClr>
                    <a:buSzPct val="100000"/>
                    <a:buFont typeface="Times New Roman" pitchFamily="18" charset="0"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charset="0"/>
                  </a:endParaRPr>
                </a:p>
              </p:txBody>
            </p:sp>
            <p:cxnSp>
              <p:nvCxnSpPr>
                <p:cNvPr id="165" name="Gerade Verbindung 164"/>
                <p:cNvCxnSpPr/>
                <p:nvPr/>
              </p:nvCxnSpPr>
              <p:spPr bwMode="auto">
                <a:xfrm>
                  <a:off x="2051720" y="1393031"/>
                  <a:ext cx="0" cy="232662"/>
                </a:xfrm>
                <a:prstGeom prst="line">
                  <a:avLst/>
                </a:prstGeom>
                <a:solidFill>
                  <a:srgbClr val="00B8FF"/>
                </a:solidFill>
                <a:ln w="38100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58" name="Gruppieren 157"/>
              <p:cNvGrpSpPr/>
              <p:nvPr/>
            </p:nvGrpSpPr>
            <p:grpSpPr>
              <a:xfrm>
                <a:off x="4205914" y="3364916"/>
                <a:ext cx="144016" cy="271773"/>
                <a:chOff x="1979712" y="1393031"/>
                <a:chExt cx="144016" cy="271773"/>
              </a:xfrm>
            </p:grpSpPr>
            <p:sp>
              <p:nvSpPr>
                <p:cNvPr id="162" name="Ellipse 161"/>
                <p:cNvSpPr/>
                <p:nvPr/>
              </p:nvSpPr>
              <p:spPr bwMode="auto">
                <a:xfrm>
                  <a:off x="1979712" y="1520788"/>
                  <a:ext cx="144016" cy="144016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3366"/>
                    </a:buClr>
                    <a:buSzPct val="100000"/>
                    <a:buFont typeface="Times New Roman" pitchFamily="18" charset="0"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charset="0"/>
                  </a:endParaRPr>
                </a:p>
              </p:txBody>
            </p:sp>
            <p:cxnSp>
              <p:nvCxnSpPr>
                <p:cNvPr id="163" name="Gerade Verbindung 162"/>
                <p:cNvCxnSpPr/>
                <p:nvPr/>
              </p:nvCxnSpPr>
              <p:spPr bwMode="auto">
                <a:xfrm>
                  <a:off x="2051720" y="1393031"/>
                  <a:ext cx="0" cy="232662"/>
                </a:xfrm>
                <a:prstGeom prst="line">
                  <a:avLst/>
                </a:prstGeom>
                <a:solidFill>
                  <a:srgbClr val="00B8FF"/>
                </a:solidFill>
                <a:ln w="38100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59" name="Gruppieren 158"/>
              <p:cNvGrpSpPr/>
              <p:nvPr/>
            </p:nvGrpSpPr>
            <p:grpSpPr>
              <a:xfrm>
                <a:off x="5287868" y="3365325"/>
                <a:ext cx="144016" cy="271773"/>
                <a:chOff x="1979712" y="1393031"/>
                <a:chExt cx="144016" cy="271773"/>
              </a:xfrm>
            </p:grpSpPr>
            <p:sp>
              <p:nvSpPr>
                <p:cNvPr id="160" name="Ellipse 159"/>
                <p:cNvSpPr/>
                <p:nvPr/>
              </p:nvSpPr>
              <p:spPr bwMode="auto">
                <a:xfrm>
                  <a:off x="1979712" y="1520788"/>
                  <a:ext cx="144016" cy="144016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3366"/>
                    </a:buClr>
                    <a:buSzPct val="100000"/>
                    <a:buFont typeface="Times New Roman" pitchFamily="18" charset="0"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charset="0"/>
                  </a:endParaRPr>
                </a:p>
              </p:txBody>
            </p:sp>
            <p:cxnSp>
              <p:nvCxnSpPr>
                <p:cNvPr id="161" name="Gerade Verbindung 160"/>
                <p:cNvCxnSpPr/>
                <p:nvPr/>
              </p:nvCxnSpPr>
              <p:spPr bwMode="auto">
                <a:xfrm>
                  <a:off x="2051720" y="1393031"/>
                  <a:ext cx="0" cy="232662"/>
                </a:xfrm>
                <a:prstGeom prst="line">
                  <a:avLst/>
                </a:prstGeom>
                <a:solidFill>
                  <a:srgbClr val="00B8FF"/>
                </a:solidFill>
                <a:ln w="38100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168" name="Ellipse 167"/>
            <p:cNvSpPr/>
            <p:nvPr/>
          </p:nvSpPr>
          <p:spPr bwMode="auto">
            <a:xfrm>
              <a:off x="1763688" y="3489263"/>
              <a:ext cx="144016" cy="14401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9" name="Ellipse 168"/>
            <p:cNvSpPr/>
            <p:nvPr/>
          </p:nvSpPr>
          <p:spPr bwMode="auto">
            <a:xfrm>
              <a:off x="2843808" y="3498941"/>
              <a:ext cx="144016" cy="14401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70" name="Ellipse 169"/>
            <p:cNvSpPr/>
            <p:nvPr/>
          </p:nvSpPr>
          <p:spPr bwMode="auto">
            <a:xfrm>
              <a:off x="3923928" y="3498941"/>
              <a:ext cx="144016" cy="14401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71" name="Ellipse 170"/>
            <p:cNvSpPr/>
            <p:nvPr/>
          </p:nvSpPr>
          <p:spPr bwMode="auto">
            <a:xfrm>
              <a:off x="5004048" y="3495265"/>
              <a:ext cx="144016" cy="14401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72" name="Ellipse 171"/>
            <p:cNvSpPr/>
            <p:nvPr/>
          </p:nvSpPr>
          <p:spPr bwMode="auto">
            <a:xfrm>
              <a:off x="2195735" y="3489263"/>
              <a:ext cx="144016" cy="144016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73" name="Ellipse 172"/>
            <p:cNvSpPr/>
            <p:nvPr/>
          </p:nvSpPr>
          <p:spPr bwMode="auto">
            <a:xfrm>
              <a:off x="3275856" y="3500243"/>
              <a:ext cx="144016" cy="144016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74" name="Ellipse 173"/>
            <p:cNvSpPr/>
            <p:nvPr/>
          </p:nvSpPr>
          <p:spPr bwMode="auto">
            <a:xfrm>
              <a:off x="4355976" y="3495265"/>
              <a:ext cx="144016" cy="144016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75" name="Ellipse 174"/>
            <p:cNvSpPr/>
            <p:nvPr/>
          </p:nvSpPr>
          <p:spPr bwMode="auto">
            <a:xfrm>
              <a:off x="5436096" y="3501008"/>
              <a:ext cx="144016" cy="144016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177" name="Gruppieren 176"/>
          <p:cNvGrpSpPr/>
          <p:nvPr/>
        </p:nvGrpSpPr>
        <p:grpSpPr>
          <a:xfrm>
            <a:off x="1763688" y="4437112"/>
            <a:ext cx="6048672" cy="278281"/>
            <a:chOff x="1763688" y="3366743"/>
            <a:chExt cx="6048672" cy="278281"/>
          </a:xfrm>
        </p:grpSpPr>
        <p:grpSp>
          <p:nvGrpSpPr>
            <p:cNvPr id="178" name="Gruppieren 177"/>
            <p:cNvGrpSpPr/>
            <p:nvPr/>
          </p:nvGrpSpPr>
          <p:grpSpPr>
            <a:xfrm>
              <a:off x="1989238" y="3366743"/>
              <a:ext cx="5823122" cy="277516"/>
              <a:chOff x="2047508" y="3359582"/>
              <a:chExt cx="5823122" cy="277516"/>
            </a:xfrm>
          </p:grpSpPr>
          <p:grpSp>
            <p:nvGrpSpPr>
              <p:cNvPr id="187" name="Gruppieren 186"/>
              <p:cNvGrpSpPr/>
              <p:nvPr/>
            </p:nvGrpSpPr>
            <p:grpSpPr>
              <a:xfrm>
                <a:off x="2047508" y="3359582"/>
                <a:ext cx="144016" cy="271773"/>
                <a:chOff x="1979712" y="1393031"/>
                <a:chExt cx="144016" cy="271773"/>
              </a:xfrm>
            </p:grpSpPr>
            <p:sp>
              <p:nvSpPr>
                <p:cNvPr id="198" name="Ellipse 197"/>
                <p:cNvSpPr/>
                <p:nvPr/>
              </p:nvSpPr>
              <p:spPr bwMode="auto">
                <a:xfrm>
                  <a:off x="1979712" y="1520788"/>
                  <a:ext cx="144016" cy="144016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3366"/>
                    </a:buClr>
                    <a:buSzPct val="100000"/>
                    <a:buFont typeface="Times New Roman" pitchFamily="18" charset="0"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charset="0"/>
                  </a:endParaRPr>
                </a:p>
              </p:txBody>
            </p:sp>
            <p:cxnSp>
              <p:nvCxnSpPr>
                <p:cNvPr id="199" name="Gerade Verbindung 198"/>
                <p:cNvCxnSpPr/>
                <p:nvPr/>
              </p:nvCxnSpPr>
              <p:spPr bwMode="auto">
                <a:xfrm>
                  <a:off x="2051720" y="1393031"/>
                  <a:ext cx="0" cy="232662"/>
                </a:xfrm>
                <a:prstGeom prst="line">
                  <a:avLst/>
                </a:prstGeom>
                <a:solidFill>
                  <a:srgbClr val="00B8FF"/>
                </a:solidFill>
                <a:ln w="38100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188" name="Gerade Verbindung 187"/>
              <p:cNvCxnSpPr/>
              <p:nvPr/>
            </p:nvCxnSpPr>
            <p:spPr bwMode="auto">
              <a:xfrm>
                <a:off x="2104209" y="3374130"/>
                <a:ext cx="5766421" cy="0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89" name="Gruppieren 188"/>
              <p:cNvGrpSpPr/>
              <p:nvPr/>
            </p:nvGrpSpPr>
            <p:grpSpPr>
              <a:xfrm>
                <a:off x="3133409" y="3364916"/>
                <a:ext cx="144016" cy="271773"/>
                <a:chOff x="1979712" y="1393031"/>
                <a:chExt cx="144016" cy="271773"/>
              </a:xfrm>
            </p:grpSpPr>
            <p:sp>
              <p:nvSpPr>
                <p:cNvPr id="196" name="Ellipse 195"/>
                <p:cNvSpPr/>
                <p:nvPr/>
              </p:nvSpPr>
              <p:spPr bwMode="auto">
                <a:xfrm>
                  <a:off x="1979712" y="1520788"/>
                  <a:ext cx="144016" cy="144016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3366"/>
                    </a:buClr>
                    <a:buSzPct val="100000"/>
                    <a:buFont typeface="Times New Roman" pitchFamily="18" charset="0"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charset="0"/>
                  </a:endParaRPr>
                </a:p>
              </p:txBody>
            </p:sp>
            <p:cxnSp>
              <p:nvCxnSpPr>
                <p:cNvPr id="197" name="Gerade Verbindung 196"/>
                <p:cNvCxnSpPr/>
                <p:nvPr/>
              </p:nvCxnSpPr>
              <p:spPr bwMode="auto">
                <a:xfrm>
                  <a:off x="2051720" y="1393031"/>
                  <a:ext cx="0" cy="232662"/>
                </a:xfrm>
                <a:prstGeom prst="line">
                  <a:avLst/>
                </a:prstGeom>
                <a:solidFill>
                  <a:srgbClr val="00B8FF"/>
                </a:solidFill>
                <a:ln w="38100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90" name="Gruppieren 189"/>
              <p:cNvGrpSpPr/>
              <p:nvPr/>
            </p:nvGrpSpPr>
            <p:grpSpPr>
              <a:xfrm>
                <a:off x="4205914" y="3364916"/>
                <a:ext cx="144016" cy="271773"/>
                <a:chOff x="1979712" y="1393031"/>
                <a:chExt cx="144016" cy="271773"/>
              </a:xfrm>
            </p:grpSpPr>
            <p:sp>
              <p:nvSpPr>
                <p:cNvPr id="194" name="Ellipse 193"/>
                <p:cNvSpPr/>
                <p:nvPr/>
              </p:nvSpPr>
              <p:spPr bwMode="auto">
                <a:xfrm>
                  <a:off x="1979712" y="1520788"/>
                  <a:ext cx="144016" cy="144016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3366"/>
                    </a:buClr>
                    <a:buSzPct val="100000"/>
                    <a:buFont typeface="Times New Roman" pitchFamily="18" charset="0"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charset="0"/>
                  </a:endParaRPr>
                </a:p>
              </p:txBody>
            </p:sp>
            <p:cxnSp>
              <p:nvCxnSpPr>
                <p:cNvPr id="195" name="Gerade Verbindung 194"/>
                <p:cNvCxnSpPr/>
                <p:nvPr/>
              </p:nvCxnSpPr>
              <p:spPr bwMode="auto">
                <a:xfrm>
                  <a:off x="2051720" y="1393031"/>
                  <a:ext cx="0" cy="232662"/>
                </a:xfrm>
                <a:prstGeom prst="line">
                  <a:avLst/>
                </a:prstGeom>
                <a:solidFill>
                  <a:srgbClr val="00B8FF"/>
                </a:solidFill>
                <a:ln w="38100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91" name="Gruppieren 190"/>
              <p:cNvGrpSpPr/>
              <p:nvPr/>
            </p:nvGrpSpPr>
            <p:grpSpPr>
              <a:xfrm>
                <a:off x="5287868" y="3365325"/>
                <a:ext cx="144016" cy="271773"/>
                <a:chOff x="1979712" y="1393031"/>
                <a:chExt cx="144016" cy="271773"/>
              </a:xfrm>
            </p:grpSpPr>
            <p:sp>
              <p:nvSpPr>
                <p:cNvPr id="192" name="Ellipse 191"/>
                <p:cNvSpPr/>
                <p:nvPr/>
              </p:nvSpPr>
              <p:spPr bwMode="auto">
                <a:xfrm>
                  <a:off x="1979712" y="1520788"/>
                  <a:ext cx="144016" cy="144016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3366"/>
                    </a:buClr>
                    <a:buSzPct val="100000"/>
                    <a:buFont typeface="Times New Roman" pitchFamily="18" charset="0"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charset="0"/>
                  </a:endParaRPr>
                </a:p>
              </p:txBody>
            </p:sp>
            <p:cxnSp>
              <p:nvCxnSpPr>
                <p:cNvPr id="193" name="Gerade Verbindung 192"/>
                <p:cNvCxnSpPr/>
                <p:nvPr/>
              </p:nvCxnSpPr>
              <p:spPr bwMode="auto">
                <a:xfrm>
                  <a:off x="2051720" y="1393031"/>
                  <a:ext cx="0" cy="232662"/>
                </a:xfrm>
                <a:prstGeom prst="line">
                  <a:avLst/>
                </a:prstGeom>
                <a:solidFill>
                  <a:srgbClr val="00B8FF"/>
                </a:solidFill>
                <a:ln w="38100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179" name="Ellipse 178"/>
            <p:cNvSpPr/>
            <p:nvPr/>
          </p:nvSpPr>
          <p:spPr bwMode="auto">
            <a:xfrm>
              <a:off x="1763688" y="3489263"/>
              <a:ext cx="144016" cy="14401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80" name="Ellipse 179"/>
            <p:cNvSpPr/>
            <p:nvPr/>
          </p:nvSpPr>
          <p:spPr bwMode="auto">
            <a:xfrm>
              <a:off x="2843808" y="3498941"/>
              <a:ext cx="144016" cy="14401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81" name="Ellipse 180"/>
            <p:cNvSpPr/>
            <p:nvPr/>
          </p:nvSpPr>
          <p:spPr bwMode="auto">
            <a:xfrm>
              <a:off x="3923928" y="3498941"/>
              <a:ext cx="144016" cy="14401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82" name="Ellipse 181"/>
            <p:cNvSpPr/>
            <p:nvPr/>
          </p:nvSpPr>
          <p:spPr bwMode="auto">
            <a:xfrm>
              <a:off x="5004048" y="3495265"/>
              <a:ext cx="144016" cy="14401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83" name="Ellipse 182"/>
            <p:cNvSpPr/>
            <p:nvPr/>
          </p:nvSpPr>
          <p:spPr bwMode="auto">
            <a:xfrm>
              <a:off x="2195735" y="3489263"/>
              <a:ext cx="144016" cy="144016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84" name="Ellipse 183"/>
            <p:cNvSpPr/>
            <p:nvPr/>
          </p:nvSpPr>
          <p:spPr bwMode="auto">
            <a:xfrm>
              <a:off x="3275856" y="3500243"/>
              <a:ext cx="144016" cy="144016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85" name="Ellipse 184"/>
            <p:cNvSpPr/>
            <p:nvPr/>
          </p:nvSpPr>
          <p:spPr bwMode="auto">
            <a:xfrm>
              <a:off x="4355976" y="3495265"/>
              <a:ext cx="144016" cy="144016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86" name="Ellipse 185"/>
            <p:cNvSpPr/>
            <p:nvPr/>
          </p:nvSpPr>
          <p:spPr bwMode="auto">
            <a:xfrm>
              <a:off x="5436096" y="3501008"/>
              <a:ext cx="144016" cy="144016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200" name="Gruppieren 199"/>
          <p:cNvGrpSpPr/>
          <p:nvPr/>
        </p:nvGrpSpPr>
        <p:grpSpPr>
          <a:xfrm>
            <a:off x="1770800" y="5445224"/>
            <a:ext cx="6048672" cy="278281"/>
            <a:chOff x="1763688" y="3366743"/>
            <a:chExt cx="6048672" cy="278281"/>
          </a:xfrm>
        </p:grpSpPr>
        <p:grpSp>
          <p:nvGrpSpPr>
            <p:cNvPr id="201" name="Gruppieren 200"/>
            <p:cNvGrpSpPr/>
            <p:nvPr/>
          </p:nvGrpSpPr>
          <p:grpSpPr>
            <a:xfrm>
              <a:off x="1989238" y="3366743"/>
              <a:ext cx="5823122" cy="277516"/>
              <a:chOff x="2047508" y="3359582"/>
              <a:chExt cx="5823122" cy="277516"/>
            </a:xfrm>
          </p:grpSpPr>
          <p:grpSp>
            <p:nvGrpSpPr>
              <p:cNvPr id="210" name="Gruppieren 209"/>
              <p:cNvGrpSpPr/>
              <p:nvPr/>
            </p:nvGrpSpPr>
            <p:grpSpPr>
              <a:xfrm>
                <a:off x="2047508" y="3359582"/>
                <a:ext cx="144016" cy="271773"/>
                <a:chOff x="1979712" y="1393031"/>
                <a:chExt cx="144016" cy="271773"/>
              </a:xfrm>
            </p:grpSpPr>
            <p:sp>
              <p:nvSpPr>
                <p:cNvPr id="221" name="Ellipse 220"/>
                <p:cNvSpPr/>
                <p:nvPr/>
              </p:nvSpPr>
              <p:spPr bwMode="auto">
                <a:xfrm>
                  <a:off x="1979712" y="1520788"/>
                  <a:ext cx="144016" cy="144016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3366"/>
                    </a:buClr>
                    <a:buSzPct val="100000"/>
                    <a:buFont typeface="Times New Roman" pitchFamily="18" charset="0"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charset="0"/>
                  </a:endParaRPr>
                </a:p>
              </p:txBody>
            </p:sp>
            <p:cxnSp>
              <p:nvCxnSpPr>
                <p:cNvPr id="222" name="Gerade Verbindung 221"/>
                <p:cNvCxnSpPr/>
                <p:nvPr/>
              </p:nvCxnSpPr>
              <p:spPr bwMode="auto">
                <a:xfrm>
                  <a:off x="2051720" y="1393031"/>
                  <a:ext cx="0" cy="232662"/>
                </a:xfrm>
                <a:prstGeom prst="line">
                  <a:avLst/>
                </a:prstGeom>
                <a:solidFill>
                  <a:srgbClr val="00B8FF"/>
                </a:solidFill>
                <a:ln w="38100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211" name="Gerade Verbindung 210"/>
              <p:cNvCxnSpPr/>
              <p:nvPr/>
            </p:nvCxnSpPr>
            <p:spPr bwMode="auto">
              <a:xfrm>
                <a:off x="2104209" y="3374130"/>
                <a:ext cx="5766421" cy="0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212" name="Gruppieren 211"/>
              <p:cNvGrpSpPr/>
              <p:nvPr/>
            </p:nvGrpSpPr>
            <p:grpSpPr>
              <a:xfrm>
                <a:off x="3133409" y="3364916"/>
                <a:ext cx="144016" cy="271773"/>
                <a:chOff x="1979712" y="1393031"/>
                <a:chExt cx="144016" cy="271773"/>
              </a:xfrm>
            </p:grpSpPr>
            <p:sp>
              <p:nvSpPr>
                <p:cNvPr id="219" name="Ellipse 218"/>
                <p:cNvSpPr/>
                <p:nvPr/>
              </p:nvSpPr>
              <p:spPr bwMode="auto">
                <a:xfrm>
                  <a:off x="1979712" y="1520788"/>
                  <a:ext cx="144016" cy="144016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3366"/>
                    </a:buClr>
                    <a:buSzPct val="100000"/>
                    <a:buFont typeface="Times New Roman" pitchFamily="18" charset="0"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charset="0"/>
                  </a:endParaRPr>
                </a:p>
              </p:txBody>
            </p:sp>
            <p:cxnSp>
              <p:nvCxnSpPr>
                <p:cNvPr id="220" name="Gerade Verbindung 219"/>
                <p:cNvCxnSpPr/>
                <p:nvPr/>
              </p:nvCxnSpPr>
              <p:spPr bwMode="auto">
                <a:xfrm>
                  <a:off x="2051720" y="1393031"/>
                  <a:ext cx="0" cy="232662"/>
                </a:xfrm>
                <a:prstGeom prst="line">
                  <a:avLst/>
                </a:prstGeom>
                <a:solidFill>
                  <a:srgbClr val="00B8FF"/>
                </a:solidFill>
                <a:ln w="38100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13" name="Gruppieren 212"/>
              <p:cNvGrpSpPr/>
              <p:nvPr/>
            </p:nvGrpSpPr>
            <p:grpSpPr>
              <a:xfrm>
                <a:off x="4205914" y="3364916"/>
                <a:ext cx="144016" cy="271773"/>
                <a:chOff x="1979712" y="1393031"/>
                <a:chExt cx="144016" cy="271773"/>
              </a:xfrm>
            </p:grpSpPr>
            <p:sp>
              <p:nvSpPr>
                <p:cNvPr id="217" name="Ellipse 216"/>
                <p:cNvSpPr/>
                <p:nvPr/>
              </p:nvSpPr>
              <p:spPr bwMode="auto">
                <a:xfrm>
                  <a:off x="1979712" y="1520788"/>
                  <a:ext cx="144016" cy="144016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3366"/>
                    </a:buClr>
                    <a:buSzPct val="100000"/>
                    <a:buFont typeface="Times New Roman" pitchFamily="18" charset="0"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charset="0"/>
                  </a:endParaRPr>
                </a:p>
              </p:txBody>
            </p:sp>
            <p:cxnSp>
              <p:nvCxnSpPr>
                <p:cNvPr id="218" name="Gerade Verbindung 217"/>
                <p:cNvCxnSpPr/>
                <p:nvPr/>
              </p:nvCxnSpPr>
              <p:spPr bwMode="auto">
                <a:xfrm>
                  <a:off x="2051720" y="1393031"/>
                  <a:ext cx="0" cy="232662"/>
                </a:xfrm>
                <a:prstGeom prst="line">
                  <a:avLst/>
                </a:prstGeom>
                <a:solidFill>
                  <a:srgbClr val="00B8FF"/>
                </a:solidFill>
                <a:ln w="38100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14" name="Gruppieren 213"/>
              <p:cNvGrpSpPr/>
              <p:nvPr/>
            </p:nvGrpSpPr>
            <p:grpSpPr>
              <a:xfrm>
                <a:off x="5287868" y="3365325"/>
                <a:ext cx="144016" cy="271773"/>
                <a:chOff x="1979712" y="1393031"/>
                <a:chExt cx="144016" cy="271773"/>
              </a:xfrm>
            </p:grpSpPr>
            <p:sp>
              <p:nvSpPr>
                <p:cNvPr id="215" name="Ellipse 214"/>
                <p:cNvSpPr/>
                <p:nvPr/>
              </p:nvSpPr>
              <p:spPr bwMode="auto">
                <a:xfrm>
                  <a:off x="1979712" y="1520788"/>
                  <a:ext cx="144016" cy="144016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3366"/>
                    </a:buClr>
                    <a:buSzPct val="100000"/>
                    <a:buFont typeface="Times New Roman" pitchFamily="18" charset="0"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charset="0"/>
                  </a:endParaRPr>
                </a:p>
              </p:txBody>
            </p:sp>
            <p:cxnSp>
              <p:nvCxnSpPr>
                <p:cNvPr id="216" name="Gerade Verbindung 215"/>
                <p:cNvCxnSpPr/>
                <p:nvPr/>
              </p:nvCxnSpPr>
              <p:spPr bwMode="auto">
                <a:xfrm>
                  <a:off x="2051720" y="1393031"/>
                  <a:ext cx="0" cy="232662"/>
                </a:xfrm>
                <a:prstGeom prst="line">
                  <a:avLst/>
                </a:prstGeom>
                <a:solidFill>
                  <a:srgbClr val="00B8FF"/>
                </a:solidFill>
                <a:ln w="38100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202" name="Ellipse 201"/>
            <p:cNvSpPr/>
            <p:nvPr/>
          </p:nvSpPr>
          <p:spPr bwMode="auto">
            <a:xfrm>
              <a:off x="1763688" y="3489263"/>
              <a:ext cx="144016" cy="14401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3" name="Ellipse 202"/>
            <p:cNvSpPr/>
            <p:nvPr/>
          </p:nvSpPr>
          <p:spPr bwMode="auto">
            <a:xfrm>
              <a:off x="2843808" y="3498941"/>
              <a:ext cx="144016" cy="14401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4" name="Ellipse 203"/>
            <p:cNvSpPr/>
            <p:nvPr/>
          </p:nvSpPr>
          <p:spPr bwMode="auto">
            <a:xfrm>
              <a:off x="3923928" y="3498941"/>
              <a:ext cx="144016" cy="14401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5" name="Ellipse 204"/>
            <p:cNvSpPr/>
            <p:nvPr/>
          </p:nvSpPr>
          <p:spPr bwMode="auto">
            <a:xfrm>
              <a:off x="5004048" y="3495265"/>
              <a:ext cx="144016" cy="14401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6" name="Ellipse 205"/>
            <p:cNvSpPr/>
            <p:nvPr/>
          </p:nvSpPr>
          <p:spPr bwMode="auto">
            <a:xfrm>
              <a:off x="2195735" y="3489263"/>
              <a:ext cx="144016" cy="144016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7" name="Ellipse 206"/>
            <p:cNvSpPr/>
            <p:nvPr/>
          </p:nvSpPr>
          <p:spPr bwMode="auto">
            <a:xfrm>
              <a:off x="3275856" y="3500243"/>
              <a:ext cx="144016" cy="144016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8" name="Ellipse 207"/>
            <p:cNvSpPr/>
            <p:nvPr/>
          </p:nvSpPr>
          <p:spPr bwMode="auto">
            <a:xfrm>
              <a:off x="4355976" y="3495265"/>
              <a:ext cx="144016" cy="144016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9" name="Ellipse 208"/>
            <p:cNvSpPr/>
            <p:nvPr/>
          </p:nvSpPr>
          <p:spPr bwMode="auto">
            <a:xfrm>
              <a:off x="5436096" y="3501008"/>
              <a:ext cx="144016" cy="144016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223" name="Textfeld 222"/>
          <p:cNvSpPr txBox="1"/>
          <p:nvPr/>
        </p:nvSpPr>
        <p:spPr>
          <a:xfrm>
            <a:off x="6516216" y="1992416"/>
            <a:ext cx="1430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row2 (on/off)</a:t>
            </a:r>
          </a:p>
          <a:p>
            <a:pPr algn="ctr">
              <a:lnSpc>
                <a:spcPct val="100000"/>
              </a:lnSpc>
            </a:pPr>
            <a:r>
              <a:rPr lang="de-DE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</a:t>
            </a:r>
            <a:endParaRPr lang="en-US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4" name="Textfeld 223"/>
          <p:cNvSpPr txBox="1"/>
          <p:nvPr/>
        </p:nvSpPr>
        <p:spPr>
          <a:xfrm>
            <a:off x="6516216" y="3068960"/>
            <a:ext cx="1430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row3 (on/off)</a:t>
            </a:r>
          </a:p>
          <a:p>
            <a:pPr algn="ctr">
              <a:lnSpc>
                <a:spcPct val="100000"/>
              </a:lnSpc>
            </a:pPr>
            <a:r>
              <a:rPr lang="de-DE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</a:t>
            </a:r>
            <a:endParaRPr lang="en-US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" name="Textfeld 224"/>
          <p:cNvSpPr txBox="1"/>
          <p:nvPr/>
        </p:nvSpPr>
        <p:spPr>
          <a:xfrm>
            <a:off x="6516216" y="4140369"/>
            <a:ext cx="1430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row4 (on/off)</a:t>
            </a:r>
          </a:p>
          <a:p>
            <a:pPr algn="ctr">
              <a:lnSpc>
                <a:spcPct val="100000"/>
              </a:lnSpc>
            </a:pPr>
            <a:r>
              <a:rPr lang="de-DE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</a:t>
            </a:r>
            <a:endParaRPr lang="en-US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6" name="Textfeld 225"/>
          <p:cNvSpPr txBox="1"/>
          <p:nvPr/>
        </p:nvSpPr>
        <p:spPr>
          <a:xfrm>
            <a:off x="6516216" y="5148481"/>
            <a:ext cx="1430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row5 (on/off)</a:t>
            </a:r>
          </a:p>
          <a:p>
            <a:pPr algn="ctr">
              <a:lnSpc>
                <a:spcPct val="100000"/>
              </a:lnSpc>
            </a:pPr>
            <a:r>
              <a:rPr lang="de-DE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</a:t>
            </a:r>
            <a:endParaRPr lang="en-US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9" name="Gerade Verbindung mit Pfeil 228"/>
          <p:cNvCxnSpPr/>
          <p:nvPr/>
        </p:nvCxnSpPr>
        <p:spPr bwMode="auto">
          <a:xfrm>
            <a:off x="1691680" y="764704"/>
            <a:ext cx="0" cy="1711730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1" name="Gerade Verbindung mit Pfeil 230"/>
          <p:cNvCxnSpPr/>
          <p:nvPr/>
        </p:nvCxnSpPr>
        <p:spPr bwMode="auto">
          <a:xfrm>
            <a:off x="2924535" y="770165"/>
            <a:ext cx="0" cy="1711730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2" name="Gerade Verbindung mit Pfeil 231"/>
          <p:cNvCxnSpPr/>
          <p:nvPr/>
        </p:nvCxnSpPr>
        <p:spPr bwMode="auto">
          <a:xfrm>
            <a:off x="4003048" y="750969"/>
            <a:ext cx="0" cy="1711730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3" name="Gerade Verbindung mit Pfeil 232"/>
          <p:cNvCxnSpPr/>
          <p:nvPr/>
        </p:nvCxnSpPr>
        <p:spPr bwMode="auto">
          <a:xfrm>
            <a:off x="5083168" y="770165"/>
            <a:ext cx="0" cy="1711730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4" name="Stern mit 5 Zacken 233"/>
          <p:cNvSpPr/>
          <p:nvPr/>
        </p:nvSpPr>
        <p:spPr bwMode="auto">
          <a:xfrm>
            <a:off x="7658384" y="2175127"/>
            <a:ext cx="576064" cy="613536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cxnSp>
        <p:nvCxnSpPr>
          <p:cNvPr id="235" name="Gerade Verbindung mit Pfeil 234"/>
          <p:cNvCxnSpPr/>
          <p:nvPr/>
        </p:nvCxnSpPr>
        <p:spPr bwMode="auto">
          <a:xfrm>
            <a:off x="2267744" y="2492896"/>
            <a:ext cx="0" cy="635769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6" name="Gerade Verbindung mit Pfeil 235"/>
          <p:cNvCxnSpPr/>
          <p:nvPr/>
        </p:nvCxnSpPr>
        <p:spPr bwMode="auto">
          <a:xfrm>
            <a:off x="3347864" y="2492896"/>
            <a:ext cx="0" cy="635769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7" name="Gerade Verbindung mit Pfeil 236"/>
          <p:cNvCxnSpPr/>
          <p:nvPr/>
        </p:nvCxnSpPr>
        <p:spPr bwMode="auto">
          <a:xfrm>
            <a:off x="4427984" y="2492896"/>
            <a:ext cx="0" cy="635769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8" name="Gerade Verbindung mit Pfeil 237"/>
          <p:cNvCxnSpPr/>
          <p:nvPr/>
        </p:nvCxnSpPr>
        <p:spPr bwMode="auto">
          <a:xfrm>
            <a:off x="5508104" y="2492896"/>
            <a:ext cx="0" cy="635769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2" name="Gerade Verbindung mit Pfeil 241"/>
          <p:cNvCxnSpPr/>
          <p:nvPr/>
        </p:nvCxnSpPr>
        <p:spPr bwMode="auto">
          <a:xfrm>
            <a:off x="2922928" y="808137"/>
            <a:ext cx="0" cy="635769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3" name="Gerade Verbindung mit Pfeil 242"/>
          <p:cNvCxnSpPr/>
          <p:nvPr/>
        </p:nvCxnSpPr>
        <p:spPr bwMode="auto">
          <a:xfrm>
            <a:off x="4003048" y="808136"/>
            <a:ext cx="0" cy="635769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4" name="Gerade Verbindung mit Pfeil 243"/>
          <p:cNvCxnSpPr/>
          <p:nvPr/>
        </p:nvCxnSpPr>
        <p:spPr bwMode="auto">
          <a:xfrm>
            <a:off x="5080936" y="784840"/>
            <a:ext cx="0" cy="635769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5" name="Gerade Verbindung mit Pfeil 244"/>
          <p:cNvCxnSpPr/>
          <p:nvPr/>
        </p:nvCxnSpPr>
        <p:spPr bwMode="auto">
          <a:xfrm>
            <a:off x="1851191" y="2476152"/>
            <a:ext cx="495672" cy="0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6" name="Gerade Verbindung mit Pfeil 245"/>
          <p:cNvCxnSpPr/>
          <p:nvPr/>
        </p:nvCxnSpPr>
        <p:spPr bwMode="auto">
          <a:xfrm>
            <a:off x="2924535" y="2509049"/>
            <a:ext cx="495672" cy="0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7" name="Gerade Verbindung mit Pfeil 246"/>
          <p:cNvCxnSpPr/>
          <p:nvPr/>
        </p:nvCxnSpPr>
        <p:spPr bwMode="auto">
          <a:xfrm>
            <a:off x="4004320" y="2492896"/>
            <a:ext cx="495672" cy="0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8" name="Gerade Verbindung mit Pfeil 247"/>
          <p:cNvCxnSpPr/>
          <p:nvPr/>
        </p:nvCxnSpPr>
        <p:spPr bwMode="auto">
          <a:xfrm>
            <a:off x="5084440" y="2492896"/>
            <a:ext cx="495672" cy="0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8" name="Textfeld 227"/>
          <p:cNvSpPr txBox="1"/>
          <p:nvPr/>
        </p:nvSpPr>
        <p:spPr>
          <a:xfrm>
            <a:off x="7601316" y="692696"/>
            <a:ext cx="1430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16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row1 (on/off)</a:t>
            </a:r>
          </a:p>
          <a:p>
            <a:pPr algn="ctr">
              <a:lnSpc>
                <a:spcPct val="100000"/>
              </a:lnSpc>
            </a:pPr>
            <a:r>
              <a:rPr lang="de-DE" sz="16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</a:t>
            </a:r>
            <a:endParaRPr lang="en-US" sz="1600" b="1" dirty="0">
              <a:solidFill>
                <a:srgbClr val="FF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0" name="Stern mit 5 Zacken 229"/>
          <p:cNvSpPr/>
          <p:nvPr/>
        </p:nvSpPr>
        <p:spPr bwMode="auto">
          <a:xfrm>
            <a:off x="8565976" y="943448"/>
            <a:ext cx="576064" cy="613536"/>
          </a:xfrm>
          <a:prstGeom prst="star5">
            <a:avLst/>
          </a:prstGeom>
          <a:solidFill>
            <a:srgbClr val="FF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cxnSp>
        <p:nvCxnSpPr>
          <p:cNvPr id="227" name="Gerade Verbindung 226"/>
          <p:cNvCxnSpPr>
            <a:endCxn id="228" idx="3"/>
          </p:cNvCxnSpPr>
          <p:nvPr/>
        </p:nvCxnSpPr>
        <p:spPr bwMode="auto">
          <a:xfrm>
            <a:off x="2269075" y="980728"/>
            <a:ext cx="6762441" cy="4356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Ellipse 2"/>
          <p:cNvSpPr/>
          <p:nvPr/>
        </p:nvSpPr>
        <p:spPr bwMode="auto">
          <a:xfrm>
            <a:off x="2188401" y="901385"/>
            <a:ext cx="151351" cy="151351"/>
          </a:xfrm>
          <a:prstGeom prst="ellipse">
            <a:avLst/>
          </a:prstGeom>
          <a:solidFill>
            <a:srgbClr val="FF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3399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39" name="Ellipse 238"/>
          <p:cNvSpPr/>
          <p:nvPr/>
        </p:nvSpPr>
        <p:spPr bwMode="auto">
          <a:xfrm>
            <a:off x="3268521" y="908720"/>
            <a:ext cx="151351" cy="151351"/>
          </a:xfrm>
          <a:prstGeom prst="ellipse">
            <a:avLst/>
          </a:prstGeom>
          <a:solidFill>
            <a:srgbClr val="FF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3399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40" name="Ellipse 239"/>
          <p:cNvSpPr/>
          <p:nvPr/>
        </p:nvSpPr>
        <p:spPr bwMode="auto">
          <a:xfrm>
            <a:off x="4355976" y="908720"/>
            <a:ext cx="151351" cy="151351"/>
          </a:xfrm>
          <a:prstGeom prst="ellipse">
            <a:avLst/>
          </a:prstGeom>
          <a:solidFill>
            <a:srgbClr val="FF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3399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41" name="Ellipse 240"/>
          <p:cNvSpPr/>
          <p:nvPr/>
        </p:nvSpPr>
        <p:spPr bwMode="auto">
          <a:xfrm>
            <a:off x="5428761" y="908720"/>
            <a:ext cx="151351" cy="151351"/>
          </a:xfrm>
          <a:prstGeom prst="ellipse">
            <a:avLst/>
          </a:prstGeom>
          <a:solidFill>
            <a:srgbClr val="FF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3399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grpSp>
        <p:nvGrpSpPr>
          <p:cNvPr id="249" name="Gruppieren 248"/>
          <p:cNvGrpSpPr/>
          <p:nvPr/>
        </p:nvGrpSpPr>
        <p:grpSpPr>
          <a:xfrm>
            <a:off x="2195736" y="1974170"/>
            <a:ext cx="6843115" cy="158686"/>
            <a:chOff x="2188401" y="901385"/>
            <a:chExt cx="6843115" cy="158686"/>
          </a:xfrm>
        </p:grpSpPr>
        <p:cxnSp>
          <p:nvCxnSpPr>
            <p:cNvPr id="250" name="Gerade Verbindung 249"/>
            <p:cNvCxnSpPr/>
            <p:nvPr/>
          </p:nvCxnSpPr>
          <p:spPr bwMode="auto">
            <a:xfrm>
              <a:off x="2269075" y="980728"/>
              <a:ext cx="6762441" cy="4356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1" name="Ellipse 250"/>
            <p:cNvSpPr/>
            <p:nvPr/>
          </p:nvSpPr>
          <p:spPr bwMode="auto">
            <a:xfrm>
              <a:off x="2188401" y="901385"/>
              <a:ext cx="151351" cy="151351"/>
            </a:xfrm>
            <a:prstGeom prst="ellipse">
              <a:avLst/>
            </a:prstGeom>
            <a:solidFill>
              <a:srgbClr val="FF33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FF3399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52" name="Ellipse 251"/>
            <p:cNvSpPr/>
            <p:nvPr/>
          </p:nvSpPr>
          <p:spPr bwMode="auto">
            <a:xfrm>
              <a:off x="3268521" y="908720"/>
              <a:ext cx="151351" cy="151351"/>
            </a:xfrm>
            <a:prstGeom prst="ellipse">
              <a:avLst/>
            </a:prstGeom>
            <a:solidFill>
              <a:srgbClr val="FF33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FF3399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53" name="Ellipse 252"/>
            <p:cNvSpPr/>
            <p:nvPr/>
          </p:nvSpPr>
          <p:spPr bwMode="auto">
            <a:xfrm>
              <a:off x="4355976" y="908720"/>
              <a:ext cx="151351" cy="151351"/>
            </a:xfrm>
            <a:prstGeom prst="ellipse">
              <a:avLst/>
            </a:prstGeom>
            <a:solidFill>
              <a:srgbClr val="FF33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FF3399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54" name="Ellipse 253"/>
            <p:cNvSpPr/>
            <p:nvPr/>
          </p:nvSpPr>
          <p:spPr bwMode="auto">
            <a:xfrm>
              <a:off x="5428761" y="908720"/>
              <a:ext cx="151351" cy="151351"/>
            </a:xfrm>
            <a:prstGeom prst="ellipse">
              <a:avLst/>
            </a:prstGeom>
            <a:solidFill>
              <a:srgbClr val="FF33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FF3399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255" name="Textfeld 254"/>
          <p:cNvSpPr txBox="1"/>
          <p:nvPr/>
        </p:nvSpPr>
        <p:spPr>
          <a:xfrm>
            <a:off x="7753716" y="1764105"/>
            <a:ext cx="1430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16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row2 (on/off)</a:t>
            </a:r>
          </a:p>
          <a:p>
            <a:pPr algn="ctr">
              <a:lnSpc>
                <a:spcPct val="100000"/>
              </a:lnSpc>
            </a:pPr>
            <a:r>
              <a:rPr lang="de-DE" sz="16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</a:t>
            </a:r>
            <a:endParaRPr lang="en-US" sz="1600" b="1" dirty="0">
              <a:solidFill>
                <a:srgbClr val="FF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6" name="Gruppieren 255"/>
          <p:cNvGrpSpPr/>
          <p:nvPr/>
        </p:nvGrpSpPr>
        <p:grpSpPr>
          <a:xfrm>
            <a:off x="2195736" y="3054290"/>
            <a:ext cx="6843115" cy="158686"/>
            <a:chOff x="2188401" y="901385"/>
            <a:chExt cx="6843115" cy="158686"/>
          </a:xfrm>
        </p:grpSpPr>
        <p:cxnSp>
          <p:nvCxnSpPr>
            <p:cNvPr id="257" name="Gerade Verbindung 256"/>
            <p:cNvCxnSpPr/>
            <p:nvPr/>
          </p:nvCxnSpPr>
          <p:spPr bwMode="auto">
            <a:xfrm>
              <a:off x="2269075" y="980728"/>
              <a:ext cx="6762441" cy="4356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8" name="Ellipse 257"/>
            <p:cNvSpPr/>
            <p:nvPr/>
          </p:nvSpPr>
          <p:spPr bwMode="auto">
            <a:xfrm>
              <a:off x="2188401" y="901385"/>
              <a:ext cx="151351" cy="151351"/>
            </a:xfrm>
            <a:prstGeom prst="ellipse">
              <a:avLst/>
            </a:prstGeom>
            <a:solidFill>
              <a:srgbClr val="FF33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FF3399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59" name="Ellipse 258"/>
            <p:cNvSpPr/>
            <p:nvPr/>
          </p:nvSpPr>
          <p:spPr bwMode="auto">
            <a:xfrm>
              <a:off x="3268521" y="908720"/>
              <a:ext cx="151351" cy="151351"/>
            </a:xfrm>
            <a:prstGeom prst="ellipse">
              <a:avLst/>
            </a:prstGeom>
            <a:solidFill>
              <a:srgbClr val="FF33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FF3399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60" name="Ellipse 259"/>
            <p:cNvSpPr/>
            <p:nvPr/>
          </p:nvSpPr>
          <p:spPr bwMode="auto">
            <a:xfrm>
              <a:off x="4355976" y="908720"/>
              <a:ext cx="151351" cy="151351"/>
            </a:xfrm>
            <a:prstGeom prst="ellipse">
              <a:avLst/>
            </a:prstGeom>
            <a:solidFill>
              <a:srgbClr val="FF33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FF3399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61" name="Ellipse 260"/>
            <p:cNvSpPr/>
            <p:nvPr/>
          </p:nvSpPr>
          <p:spPr bwMode="auto">
            <a:xfrm>
              <a:off x="5428761" y="908720"/>
              <a:ext cx="151351" cy="151351"/>
            </a:xfrm>
            <a:prstGeom prst="ellipse">
              <a:avLst/>
            </a:prstGeom>
            <a:solidFill>
              <a:srgbClr val="FF33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FF3399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262" name="Textfeld 261"/>
          <p:cNvSpPr txBox="1"/>
          <p:nvPr/>
        </p:nvSpPr>
        <p:spPr>
          <a:xfrm>
            <a:off x="7753716" y="2844225"/>
            <a:ext cx="1430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16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row3 (on/off)</a:t>
            </a:r>
          </a:p>
          <a:p>
            <a:pPr algn="ctr">
              <a:lnSpc>
                <a:spcPct val="100000"/>
              </a:lnSpc>
            </a:pPr>
            <a:r>
              <a:rPr lang="de-DE" sz="16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</a:t>
            </a:r>
            <a:endParaRPr lang="en-US" sz="1600" b="1" dirty="0">
              <a:solidFill>
                <a:srgbClr val="FF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3" name="Gruppieren 262"/>
          <p:cNvGrpSpPr/>
          <p:nvPr/>
        </p:nvGrpSpPr>
        <p:grpSpPr>
          <a:xfrm>
            <a:off x="2195736" y="4134410"/>
            <a:ext cx="6843115" cy="158686"/>
            <a:chOff x="2188401" y="901385"/>
            <a:chExt cx="6843115" cy="158686"/>
          </a:xfrm>
        </p:grpSpPr>
        <p:cxnSp>
          <p:nvCxnSpPr>
            <p:cNvPr id="264" name="Gerade Verbindung 263"/>
            <p:cNvCxnSpPr/>
            <p:nvPr/>
          </p:nvCxnSpPr>
          <p:spPr bwMode="auto">
            <a:xfrm>
              <a:off x="2269075" y="980728"/>
              <a:ext cx="6762441" cy="4356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5" name="Ellipse 264"/>
            <p:cNvSpPr/>
            <p:nvPr/>
          </p:nvSpPr>
          <p:spPr bwMode="auto">
            <a:xfrm>
              <a:off x="2188401" y="901385"/>
              <a:ext cx="151351" cy="151351"/>
            </a:xfrm>
            <a:prstGeom prst="ellipse">
              <a:avLst/>
            </a:prstGeom>
            <a:solidFill>
              <a:srgbClr val="FF33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FF3399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66" name="Ellipse 265"/>
            <p:cNvSpPr/>
            <p:nvPr/>
          </p:nvSpPr>
          <p:spPr bwMode="auto">
            <a:xfrm>
              <a:off x="3268521" y="908720"/>
              <a:ext cx="151351" cy="151351"/>
            </a:xfrm>
            <a:prstGeom prst="ellipse">
              <a:avLst/>
            </a:prstGeom>
            <a:solidFill>
              <a:srgbClr val="FF33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FF3399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67" name="Ellipse 266"/>
            <p:cNvSpPr/>
            <p:nvPr/>
          </p:nvSpPr>
          <p:spPr bwMode="auto">
            <a:xfrm>
              <a:off x="4355976" y="908720"/>
              <a:ext cx="151351" cy="151351"/>
            </a:xfrm>
            <a:prstGeom prst="ellipse">
              <a:avLst/>
            </a:prstGeom>
            <a:solidFill>
              <a:srgbClr val="FF33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FF3399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68" name="Ellipse 267"/>
            <p:cNvSpPr/>
            <p:nvPr/>
          </p:nvSpPr>
          <p:spPr bwMode="auto">
            <a:xfrm>
              <a:off x="5428761" y="908720"/>
              <a:ext cx="151351" cy="151351"/>
            </a:xfrm>
            <a:prstGeom prst="ellipse">
              <a:avLst/>
            </a:prstGeom>
            <a:solidFill>
              <a:srgbClr val="FF33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FF3399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269" name="Textfeld 268"/>
          <p:cNvSpPr txBox="1"/>
          <p:nvPr/>
        </p:nvSpPr>
        <p:spPr>
          <a:xfrm>
            <a:off x="7753716" y="3924345"/>
            <a:ext cx="1430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16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row4 (on/off)</a:t>
            </a:r>
          </a:p>
          <a:p>
            <a:pPr algn="ctr">
              <a:lnSpc>
                <a:spcPct val="100000"/>
              </a:lnSpc>
            </a:pPr>
            <a:r>
              <a:rPr lang="de-DE" sz="16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</a:t>
            </a:r>
            <a:endParaRPr lang="en-US" sz="1600" b="1" dirty="0">
              <a:solidFill>
                <a:srgbClr val="FF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0" name="Gruppieren 269"/>
          <p:cNvGrpSpPr/>
          <p:nvPr/>
        </p:nvGrpSpPr>
        <p:grpSpPr>
          <a:xfrm>
            <a:off x="2195736" y="5214530"/>
            <a:ext cx="6843115" cy="158686"/>
            <a:chOff x="2188401" y="901385"/>
            <a:chExt cx="6843115" cy="158686"/>
          </a:xfrm>
        </p:grpSpPr>
        <p:cxnSp>
          <p:nvCxnSpPr>
            <p:cNvPr id="271" name="Gerade Verbindung 270"/>
            <p:cNvCxnSpPr/>
            <p:nvPr/>
          </p:nvCxnSpPr>
          <p:spPr bwMode="auto">
            <a:xfrm>
              <a:off x="2269075" y="980728"/>
              <a:ext cx="6762441" cy="4356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2" name="Ellipse 271"/>
            <p:cNvSpPr/>
            <p:nvPr/>
          </p:nvSpPr>
          <p:spPr bwMode="auto">
            <a:xfrm>
              <a:off x="2188401" y="901385"/>
              <a:ext cx="151351" cy="151351"/>
            </a:xfrm>
            <a:prstGeom prst="ellipse">
              <a:avLst/>
            </a:prstGeom>
            <a:solidFill>
              <a:srgbClr val="FF33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FF3399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73" name="Ellipse 272"/>
            <p:cNvSpPr/>
            <p:nvPr/>
          </p:nvSpPr>
          <p:spPr bwMode="auto">
            <a:xfrm>
              <a:off x="3268521" y="908720"/>
              <a:ext cx="151351" cy="151351"/>
            </a:xfrm>
            <a:prstGeom prst="ellipse">
              <a:avLst/>
            </a:prstGeom>
            <a:solidFill>
              <a:srgbClr val="FF33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FF3399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74" name="Ellipse 273"/>
            <p:cNvSpPr/>
            <p:nvPr/>
          </p:nvSpPr>
          <p:spPr bwMode="auto">
            <a:xfrm>
              <a:off x="4355976" y="908720"/>
              <a:ext cx="151351" cy="151351"/>
            </a:xfrm>
            <a:prstGeom prst="ellipse">
              <a:avLst/>
            </a:prstGeom>
            <a:solidFill>
              <a:srgbClr val="FF33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FF3399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75" name="Ellipse 274"/>
            <p:cNvSpPr/>
            <p:nvPr/>
          </p:nvSpPr>
          <p:spPr bwMode="auto">
            <a:xfrm>
              <a:off x="5428761" y="908720"/>
              <a:ext cx="151351" cy="151351"/>
            </a:xfrm>
            <a:prstGeom prst="ellipse">
              <a:avLst/>
            </a:prstGeom>
            <a:solidFill>
              <a:srgbClr val="FF33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FF3399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276" name="Textfeld 275"/>
          <p:cNvSpPr txBox="1"/>
          <p:nvPr/>
        </p:nvSpPr>
        <p:spPr>
          <a:xfrm>
            <a:off x="7753716" y="5004465"/>
            <a:ext cx="1430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16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row5 (on/off)</a:t>
            </a:r>
          </a:p>
          <a:p>
            <a:pPr algn="ctr">
              <a:lnSpc>
                <a:spcPct val="100000"/>
              </a:lnSpc>
            </a:pPr>
            <a:r>
              <a:rPr lang="de-DE" sz="16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</a:t>
            </a:r>
            <a:endParaRPr lang="en-US" sz="1600" b="1" dirty="0">
              <a:solidFill>
                <a:srgbClr val="FF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Datumsplatzhalter 2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06.07.2015</a:t>
            </a:r>
            <a:endParaRPr lang="en-GB"/>
          </a:p>
        </p:txBody>
      </p:sp>
      <p:sp>
        <p:nvSpPr>
          <p:cNvPr id="28" name="Fußzeilenplatzhalter 2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Mueller, IMPRS Young Scientist Workshop (2015)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99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1" presetClass="exit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1" presetClass="exit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46" grpId="0" animBg="1"/>
      <p:bldP spid="147" grpId="0" animBg="1"/>
      <p:bldP spid="148" grpId="0" animBg="1"/>
      <p:bldP spid="149" grpId="0" animBg="1"/>
      <p:bldP spid="151" grpId="0" animBg="1"/>
      <p:bldP spid="152" grpId="0" animBg="1"/>
      <p:bldP spid="153" grpId="0" animBg="1"/>
      <p:bldP spid="223" grpId="0"/>
      <p:bldP spid="224" grpId="0"/>
      <p:bldP spid="225" grpId="0"/>
      <p:bldP spid="226" grpId="0"/>
      <p:bldP spid="234" grpId="0" animBg="1"/>
      <p:bldP spid="234" grpId="1" animBg="1"/>
      <p:bldP spid="230" grpId="0" animBg="1"/>
      <p:bldP spid="230" grpId="1" animBg="1"/>
      <p:bldP spid="239" grpId="0" animBg="1"/>
      <p:bldP spid="240" grpId="0" animBg="1"/>
      <p:bldP spid="241" grpId="0" animBg="1"/>
      <p:bldP spid="255" grpId="0"/>
      <p:bldP spid="262" grpId="0"/>
      <p:bldP spid="269" grpId="0"/>
      <p:bldP spid="2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91" y="44624"/>
            <a:ext cx="8334375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/>
          <p:nvPr/>
        </p:nvSpPr>
        <p:spPr bwMode="auto">
          <a:xfrm>
            <a:off x="6275358" y="2272226"/>
            <a:ext cx="2738704" cy="1938992"/>
          </a:xfrm>
          <a:prstGeom prst="rect">
            <a:avLst/>
          </a:prstGeom>
          <a:solidFill>
            <a:srgbClr val="AAE2CA">
              <a:lumMod val="20000"/>
              <a:lumOff val="80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Arial" charset="0"/>
              </a:rPr>
              <a:t>SWITCHER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Fast voltage pulses up to 20 V to activate gate rows and to clear the internal gate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JTAG for interconnectivity tests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64 output drivers for both gate and clear channels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sym typeface="Wingdings" pitchFamily="2" charset="2"/>
              </a:rPr>
              <a:t> address 32 matrix segments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sym typeface="Wingdings" pitchFamily="2" charset="2"/>
              </a:rPr>
              <a:t>768 rows  192 electrical rows  6 ASICs needed per module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" name="Rectangle 12"/>
          <p:cNvSpPr/>
          <p:nvPr/>
        </p:nvSpPr>
        <p:spPr bwMode="auto">
          <a:xfrm>
            <a:off x="828026" y="908720"/>
            <a:ext cx="2880321" cy="1569660"/>
          </a:xfrm>
          <a:prstGeom prst="rect">
            <a:avLst/>
          </a:prstGeom>
          <a:solidFill>
            <a:srgbClr val="AAE2CA">
              <a:lumMod val="20000"/>
              <a:lumOff val="80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Arial" charset="0"/>
              </a:rPr>
              <a:t>Drain Current Digitizer (DCD)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Keeps the columns line potential constant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0" dirty="0" smtClean="0">
                <a:solidFill>
                  <a:srgbClr val="000000"/>
                </a:solidFill>
                <a:latin typeface="Arial" charset="0"/>
              </a:rPr>
              <a:t>8 bit ADCs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Compensates for pedestal current variation (2bit</a:t>
            </a: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DAC)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Programmable gain and BW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0" dirty="0" smtClean="0">
                <a:solidFill>
                  <a:srgbClr val="000000"/>
                </a:solidFill>
                <a:latin typeface="Arial" charset="0"/>
              </a:rPr>
              <a:t>256 input channels (4 per module)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" name="Rectangle 13"/>
          <p:cNvSpPr/>
          <p:nvPr/>
        </p:nvSpPr>
        <p:spPr bwMode="auto">
          <a:xfrm>
            <a:off x="4329749" y="5013176"/>
            <a:ext cx="4707144" cy="1384995"/>
          </a:xfrm>
          <a:prstGeom prst="rect">
            <a:avLst/>
          </a:prstGeom>
          <a:solidFill>
            <a:srgbClr val="AAE2CA">
              <a:lumMod val="20000"/>
              <a:lumOff val="80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Arial" charset="0"/>
              </a:rPr>
              <a:t>Data Handling Processor (DHP)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Pedestal correction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sym typeface="Wingdings" pitchFamily="2" charset="2"/>
              </a:rPr>
              <a:t>Common mode correction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sym typeface="Wingdings" pitchFamily="2" charset="2"/>
              </a:rPr>
              <a:t>Data reduction using the zero suppression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sym typeface="Wingdings" pitchFamily="2" charset="2"/>
              </a:rPr>
              <a:t>Triggered readout scheme introduces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kern="0" dirty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	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sym typeface="Wingdings" pitchFamily="2" charset="2"/>
              </a:rPr>
              <a:t>further</a:t>
            </a: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sym typeface="Wingdings" pitchFamily="2" charset="2"/>
              </a:rPr>
              <a:t>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sym typeface="Wingdings" pitchFamily="2" charset="2"/>
              </a:rPr>
              <a:t>data reduction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Controls the Switcher sequence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sym typeface="Wingdings" pitchFamily="2" charset="2"/>
            </a:endParaRPr>
          </a:p>
        </p:txBody>
      </p:sp>
      <p:cxnSp>
        <p:nvCxnSpPr>
          <p:cNvPr id="9" name="Straight Arrow Connector 19"/>
          <p:cNvCxnSpPr>
            <a:stCxn id="5" idx="1"/>
          </p:cNvCxnSpPr>
          <p:nvPr/>
        </p:nvCxnSpPr>
        <p:spPr bwMode="auto">
          <a:xfrm flipH="1">
            <a:off x="4869751" y="3241722"/>
            <a:ext cx="1405607" cy="83357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rgbClr val="00CC99">
                <a:lumMod val="75000"/>
              </a:srgbClr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844" y="1123547"/>
            <a:ext cx="1914581" cy="110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979" y="865400"/>
            <a:ext cx="1459300" cy="887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2"/>
          <p:cNvSpPr/>
          <p:nvPr/>
        </p:nvSpPr>
        <p:spPr bwMode="auto">
          <a:xfrm>
            <a:off x="1476099" y="5232951"/>
            <a:ext cx="2568864" cy="1200329"/>
          </a:xfrm>
          <a:prstGeom prst="rect">
            <a:avLst/>
          </a:prstGeom>
          <a:solidFill>
            <a:srgbClr val="AAE2CA">
              <a:lumMod val="20000"/>
              <a:lumOff val="80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Arial" charset="0"/>
              </a:rPr>
              <a:t>Kapton</a:t>
            </a:r>
            <a:r>
              <a:rPr lang="en-US" sz="1200" b="1" kern="0" dirty="0">
                <a:solidFill>
                  <a:srgbClr val="00CC99">
                    <a:lumMod val="75000"/>
                  </a:srgbClr>
                </a:solidFill>
                <a:latin typeface="Arial" charset="0"/>
              </a:rPr>
              <a:t> </a:t>
            </a:r>
            <a:r>
              <a:rPr lang="en-US" sz="1200" b="1" kern="0" dirty="0" smtClean="0">
                <a:solidFill>
                  <a:srgbClr val="00CC99">
                    <a:lumMod val="75000"/>
                  </a:srgbClr>
                </a:solidFill>
                <a:latin typeface="Arial" charset="0"/>
              </a:rPr>
              <a:t>Flex cable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CC99">
                  <a:lumMod val="75000"/>
                </a:srgbClr>
              </a:solidFill>
              <a:effectLst/>
              <a:uLnTx/>
              <a:uFillTx/>
              <a:latin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0" dirty="0" smtClean="0">
                <a:solidFill>
                  <a:srgbClr val="000000"/>
                </a:solidFill>
                <a:latin typeface="Arial" charset="0"/>
              </a:rPr>
              <a:t>Power Supply via soldered contacts and bond wires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Data transmission via bond</a:t>
            </a: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wires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4 layers, 48 cm</a:t>
            </a:r>
          </a:p>
        </p:txBody>
      </p:sp>
      <p:cxnSp>
        <p:nvCxnSpPr>
          <p:cNvPr id="13" name="Straight Arrow Connector 15"/>
          <p:cNvCxnSpPr>
            <a:stCxn id="12" idx="1"/>
          </p:cNvCxnSpPr>
          <p:nvPr/>
        </p:nvCxnSpPr>
        <p:spPr bwMode="auto">
          <a:xfrm flipH="1" flipV="1">
            <a:off x="1224071" y="5232951"/>
            <a:ext cx="252028" cy="600165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rgbClr val="00CC99">
                <a:lumMod val="75000"/>
              </a:srgb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7"/>
          <p:cNvCxnSpPr>
            <a:stCxn id="7" idx="1"/>
          </p:cNvCxnSpPr>
          <p:nvPr/>
        </p:nvCxnSpPr>
        <p:spPr bwMode="auto">
          <a:xfrm flipH="1" flipV="1">
            <a:off x="3370977" y="4509121"/>
            <a:ext cx="958772" cy="1196553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rgbClr val="00CC99">
                <a:lumMod val="75000"/>
              </a:srgb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Gerade Verbindung 14"/>
          <p:cNvCxnSpPr/>
          <p:nvPr/>
        </p:nvCxnSpPr>
        <p:spPr bwMode="auto">
          <a:xfrm>
            <a:off x="666251" y="685304"/>
            <a:ext cx="8478192" cy="7392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rgbClr val="8DD6C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9"/>
          <p:cNvSpPr/>
          <p:nvPr/>
        </p:nvSpPr>
        <p:spPr bwMode="auto">
          <a:xfrm>
            <a:off x="3926759" y="2086244"/>
            <a:ext cx="897426" cy="276999"/>
          </a:xfrm>
          <a:prstGeom prst="rect">
            <a:avLst/>
          </a:prstGeom>
          <a:solidFill>
            <a:srgbClr val="AAE2CA">
              <a:lumMod val="20000"/>
              <a:lumOff val="80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Arial" charset="0"/>
              </a:rPr>
              <a:t>DEPFET</a:t>
            </a:r>
          </a:p>
        </p:txBody>
      </p:sp>
      <p:cxnSp>
        <p:nvCxnSpPr>
          <p:cNvPr id="17" name="Straight Arrow Connector 19"/>
          <p:cNvCxnSpPr>
            <a:stCxn id="16" idx="2"/>
          </p:cNvCxnSpPr>
          <p:nvPr/>
        </p:nvCxnSpPr>
        <p:spPr bwMode="auto">
          <a:xfrm>
            <a:off x="4375472" y="2363243"/>
            <a:ext cx="268979" cy="441919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rgbClr val="00CC99">
                <a:lumMod val="75000"/>
              </a:srgbClr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853" y="4293096"/>
            <a:ext cx="1756659" cy="2161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itel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Comic Sans MS" pitchFamily="66" charset="0"/>
              <a:defRPr sz="2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44926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Comic Sans MS" pitchFamily="66" charset="0"/>
              <a:defRPr sz="2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defRPr>
            </a:lvl2pPr>
            <a:lvl3pPr algn="ctr" defTabSz="44926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Comic Sans MS" pitchFamily="66" charset="0"/>
              <a:defRPr sz="2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defRPr>
            </a:lvl3pPr>
            <a:lvl4pPr algn="ctr" defTabSz="44926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Comic Sans MS" pitchFamily="66" charset="0"/>
              <a:defRPr sz="2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defRPr>
            </a:lvl4pPr>
            <a:lvl5pPr algn="ctr" defTabSz="44926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Comic Sans MS" pitchFamily="66" charset="0"/>
              <a:defRPr sz="2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defRPr>
            </a:lvl5pPr>
            <a:lvl6pPr marL="457200" algn="ctr" defTabSz="44926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Comic Sans MS" pitchFamily="66" charset="0"/>
              <a:defRPr sz="2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defRPr>
            </a:lvl6pPr>
            <a:lvl7pPr marL="914400" algn="ctr" defTabSz="44926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Comic Sans MS" pitchFamily="66" charset="0"/>
              <a:defRPr sz="2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defRPr>
            </a:lvl7pPr>
            <a:lvl8pPr marL="1371600" algn="ctr" defTabSz="44926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Comic Sans MS" pitchFamily="66" charset="0"/>
              <a:defRPr sz="2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defRPr>
            </a:lvl8pPr>
            <a:lvl9pPr marL="1828800" algn="ctr" defTabSz="44926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Comic Sans MS" pitchFamily="66" charset="0"/>
              <a:defRPr sz="2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defRPr>
            </a:lvl9pPr>
          </a:lstStyle>
          <a:p>
            <a:r>
              <a:rPr lang="en-US" dirty="0" smtClean="0"/>
              <a:t>Control and readout electronics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43" y="2783332"/>
            <a:ext cx="2004984" cy="130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15"/>
          <p:cNvCxnSpPr>
            <a:stCxn id="6" idx="2"/>
          </p:cNvCxnSpPr>
          <p:nvPr/>
        </p:nvCxnSpPr>
        <p:spPr bwMode="auto">
          <a:xfrm>
            <a:off x="2268187" y="2478380"/>
            <a:ext cx="720080" cy="1526684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rgbClr val="00CC99">
                <a:lumMod val="75000"/>
              </a:srgb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6" name="Datumsplatzhalter 5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06.07.2015</a:t>
            </a:r>
            <a:endParaRPr lang="en-GB"/>
          </a:p>
        </p:txBody>
      </p:sp>
      <p:sp>
        <p:nvSpPr>
          <p:cNvPr id="57" name="Fußzeilenplatzhalter 5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Mueller, IMPRS Young Scientist Workshop (2015)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15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28403"/>
            <a:ext cx="4407269" cy="242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Lab </a:t>
            </a:r>
            <a:r>
              <a:rPr lang="de-DE" dirty="0" err="1" smtClean="0"/>
              <a:t>Measurements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Beam Test</a:t>
            </a:r>
            <a:endParaRPr lang="en-US" dirty="0"/>
          </a:p>
        </p:txBody>
      </p:sp>
      <p:pic>
        <p:nvPicPr>
          <p:cNvPr id="4" name="Picture 2" descr="Z:\my_win\DEPFET\pics\Hybrid_5\test_setup_chip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492126" y="1619168"/>
            <a:ext cx="2745908" cy="146128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7"/>
          <p:cNvSpPr txBox="1"/>
          <p:nvPr/>
        </p:nvSpPr>
        <p:spPr>
          <a:xfrm>
            <a:off x="8244408" y="759709"/>
            <a:ext cx="1008112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de-DE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Switcher</a:t>
            </a:r>
            <a:endParaRPr lang="de-DE" sz="1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B-18v1.0</a:t>
            </a:r>
          </a:p>
        </p:txBody>
      </p:sp>
      <p:sp>
        <p:nvSpPr>
          <p:cNvPr id="6" name="Textfeld 8"/>
          <p:cNvSpPr txBox="1"/>
          <p:nvPr/>
        </p:nvSpPr>
        <p:spPr>
          <a:xfrm>
            <a:off x="8207896" y="2417482"/>
            <a:ext cx="930474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de-DE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DCDBv2</a:t>
            </a:r>
            <a:endParaRPr lang="de-DE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9"/>
          <p:cNvSpPr txBox="1"/>
          <p:nvPr/>
        </p:nvSpPr>
        <p:spPr>
          <a:xfrm>
            <a:off x="8207896" y="3046229"/>
            <a:ext cx="930474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de-DE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DHP0.2</a:t>
            </a:r>
            <a:endParaRPr lang="de-DE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15"/>
          <p:cNvSpPr txBox="1"/>
          <p:nvPr/>
        </p:nvSpPr>
        <p:spPr>
          <a:xfrm>
            <a:off x="899592" y="3861048"/>
            <a:ext cx="1228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b="1" dirty="0" smtClean="0">
                <a:solidFill>
                  <a:srgbClr val="002060"/>
                </a:solidFill>
                <a:latin typeface="Arial" charset="0"/>
              </a:rPr>
              <a:t>seed charge</a:t>
            </a:r>
            <a:endParaRPr lang="en-GB" sz="14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0" name="Rectangle 17"/>
          <p:cNvSpPr/>
          <p:nvPr/>
        </p:nvSpPr>
        <p:spPr>
          <a:xfrm>
            <a:off x="1921576" y="3909648"/>
            <a:ext cx="1932709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GB" sz="1200" dirty="0" smtClean="0">
                <a:solidFill>
                  <a:srgbClr val="002060"/>
                </a:solidFill>
                <a:latin typeface="Arial" charset="0"/>
              </a:rPr>
              <a:t>Laser </a:t>
            </a:r>
            <a:r>
              <a:rPr lang="en-GB" sz="1200" dirty="0">
                <a:solidFill>
                  <a:srgbClr val="002060"/>
                </a:solidFill>
                <a:latin typeface="Arial" charset="0"/>
              </a:rPr>
              <a:t>scan 5x6 pixels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63" y="836712"/>
            <a:ext cx="3590429" cy="269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167" y="964676"/>
            <a:ext cx="2746896" cy="256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24"/>
          <p:cNvSpPr txBox="1"/>
          <p:nvPr/>
        </p:nvSpPr>
        <p:spPr>
          <a:xfrm>
            <a:off x="5436096" y="1833097"/>
            <a:ext cx="862017" cy="830997"/>
          </a:xfrm>
          <a:prstGeom prst="rect">
            <a:avLst/>
          </a:prstGeom>
          <a:solidFill>
            <a:srgbClr val="EEF9F4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dirty="0">
                <a:solidFill>
                  <a:srgbClr val="002060"/>
                </a:solidFill>
                <a:latin typeface="Arial" charset="0"/>
                <a:cs typeface="Tahoma" pitchFamily="34" charset="0"/>
              </a:rPr>
              <a:t>Test </a:t>
            </a:r>
            <a:r>
              <a:rPr lang="en-US" sz="1600" dirty="0" smtClean="0">
                <a:solidFill>
                  <a:srgbClr val="002060"/>
                </a:solidFill>
                <a:latin typeface="Arial" charset="0"/>
                <a:cs typeface="Tahoma" pitchFamily="34" charset="0"/>
              </a:rPr>
              <a:t>Beam,</a:t>
            </a:r>
          </a:p>
          <a:p>
            <a:pPr algn="ctr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2060"/>
                </a:solidFill>
                <a:latin typeface="Arial" charset="0"/>
                <a:cs typeface="Tahoma" pitchFamily="34" charset="0"/>
              </a:rPr>
              <a:t>2013</a:t>
            </a:r>
          </a:p>
        </p:txBody>
      </p:sp>
      <p:sp>
        <p:nvSpPr>
          <p:cNvPr id="14" name="Rectangle 2"/>
          <p:cNvSpPr/>
          <p:nvPr/>
        </p:nvSpPr>
        <p:spPr>
          <a:xfrm>
            <a:off x="1619672" y="1968012"/>
            <a:ext cx="1397979" cy="307777"/>
          </a:xfrm>
          <a:prstGeom prst="rect">
            <a:avLst/>
          </a:prstGeom>
          <a:solidFill>
            <a:srgbClr val="EEF9F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GB" sz="1400" b="1" dirty="0" err="1">
                <a:solidFill>
                  <a:srgbClr val="002060"/>
                </a:solidFill>
                <a:latin typeface="Arial" charset="0"/>
              </a:rPr>
              <a:t>g</a:t>
            </a:r>
            <a:r>
              <a:rPr lang="en-GB" sz="1400" b="1" baseline="-25000" dirty="0" err="1" smtClean="0">
                <a:solidFill>
                  <a:srgbClr val="002060"/>
                </a:solidFill>
                <a:latin typeface="Arial" charset="0"/>
              </a:rPr>
              <a:t>q</a:t>
            </a:r>
            <a:r>
              <a:rPr lang="en-GB" sz="1400" b="1" baseline="-250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GB" sz="1400" b="1" dirty="0" smtClean="0">
                <a:solidFill>
                  <a:srgbClr val="002060"/>
                </a:solidFill>
                <a:latin typeface="Arial" charset="0"/>
              </a:rPr>
              <a:t>~ 450 </a:t>
            </a:r>
            <a:r>
              <a:rPr lang="en-GB" sz="1400" b="1" dirty="0" err="1">
                <a:solidFill>
                  <a:srgbClr val="002060"/>
                </a:solidFill>
                <a:latin typeface="Arial" charset="0"/>
              </a:rPr>
              <a:t>pA</a:t>
            </a:r>
            <a:r>
              <a:rPr lang="en-GB" sz="1400" b="1" dirty="0">
                <a:solidFill>
                  <a:srgbClr val="002060"/>
                </a:solidFill>
                <a:latin typeface="Arial" charset="0"/>
              </a:rPr>
              <a:t>/e</a:t>
            </a:r>
            <a:r>
              <a:rPr lang="en-GB" sz="1400" b="1" baseline="30000" dirty="0">
                <a:solidFill>
                  <a:srgbClr val="002060"/>
                </a:solidFill>
                <a:latin typeface="Arial" charset="0"/>
              </a:rPr>
              <a:t>-</a:t>
            </a:r>
            <a:r>
              <a:rPr lang="en-GB" sz="1400" b="1" dirty="0">
                <a:solidFill>
                  <a:srgbClr val="002060"/>
                </a:solidFill>
                <a:latin typeface="Arial" charset="0"/>
              </a:rPr>
              <a:t> 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510" y="4118318"/>
            <a:ext cx="4007860" cy="2191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481421" y="3913311"/>
            <a:ext cx="1407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b="1" dirty="0" smtClean="0">
                <a:solidFill>
                  <a:srgbClr val="002060"/>
                </a:solidFill>
                <a:latin typeface="Arial" charset="0"/>
              </a:rPr>
              <a:t>cluster charge</a:t>
            </a:r>
            <a:endParaRPr lang="en-GB" sz="14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7" name="Rectangle 17"/>
          <p:cNvSpPr/>
          <p:nvPr/>
        </p:nvSpPr>
        <p:spPr>
          <a:xfrm>
            <a:off x="6877695" y="3944089"/>
            <a:ext cx="1932709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GB" sz="1200" dirty="0" smtClean="0">
                <a:solidFill>
                  <a:srgbClr val="002060"/>
                </a:solidFill>
                <a:latin typeface="Arial" charset="0"/>
              </a:rPr>
              <a:t>Laser </a:t>
            </a:r>
            <a:r>
              <a:rPr lang="en-GB" sz="1200" dirty="0">
                <a:solidFill>
                  <a:srgbClr val="002060"/>
                </a:solidFill>
                <a:latin typeface="Arial" charset="0"/>
              </a:rPr>
              <a:t>scan 5x6 pixels </a:t>
            </a:r>
          </a:p>
        </p:txBody>
      </p:sp>
      <p:sp>
        <p:nvSpPr>
          <p:cNvPr id="18" name="Rectangle 18"/>
          <p:cNvSpPr/>
          <p:nvPr/>
        </p:nvSpPr>
        <p:spPr>
          <a:xfrm>
            <a:off x="5634311" y="6212283"/>
            <a:ext cx="2961409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GB" sz="1400" b="1" dirty="0" smtClean="0">
                <a:solidFill>
                  <a:srgbClr val="002060"/>
                </a:solidFill>
                <a:latin typeface="Arial" charset="0"/>
              </a:rPr>
              <a:t>Homogeneous </a:t>
            </a:r>
            <a:r>
              <a:rPr lang="en-GB" sz="1400" b="1" dirty="0">
                <a:solidFill>
                  <a:srgbClr val="002060"/>
                </a:solidFill>
                <a:latin typeface="Arial" charset="0"/>
              </a:rPr>
              <a:t>charge collection </a:t>
            </a:r>
            <a:endParaRPr lang="en-GB" sz="14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9" name="Textfeld 6"/>
          <p:cNvSpPr txBox="1"/>
          <p:nvPr/>
        </p:nvSpPr>
        <p:spPr>
          <a:xfrm>
            <a:off x="6804248" y="854584"/>
            <a:ext cx="86409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de-DE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PXD6</a:t>
            </a:r>
          </a:p>
          <a:p>
            <a:pPr algn="ctr"/>
            <a:r>
              <a:rPr lang="de-DE" sz="1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50x75µm²</a:t>
            </a:r>
          </a:p>
          <a:p>
            <a:pPr algn="ctr"/>
            <a:r>
              <a:rPr lang="de-DE" sz="1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50µm</a:t>
            </a:r>
            <a:endParaRPr lang="de-DE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Datumsplatzhalter 1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06.07.2015</a:t>
            </a:r>
            <a:endParaRPr lang="en-GB"/>
          </a:p>
        </p:txBody>
      </p:sp>
      <p:sp>
        <p:nvSpPr>
          <p:cNvPr id="21" name="Fußzeilenplatzhalter 20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Mueller, IMPRS Young Scientist Workshop (2015)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72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119063"/>
            <a:ext cx="6552728" cy="479425"/>
          </a:xfrm>
        </p:spPr>
        <p:txBody>
          <a:bodyPr/>
          <a:lstStyle/>
          <a:p>
            <a:r>
              <a:rPr lang="en-US" dirty="0" smtClean="0"/>
              <a:t>Injection Scheme of </a:t>
            </a:r>
            <a:r>
              <a:rPr lang="en-US" dirty="0" err="1" smtClean="0"/>
              <a:t>SuperKEKB</a:t>
            </a:r>
            <a:endParaRPr lang="en-US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08718"/>
            <a:ext cx="2448272" cy="2362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hteck 2"/>
          <p:cNvSpPr/>
          <p:nvPr/>
        </p:nvSpPr>
        <p:spPr>
          <a:xfrm>
            <a:off x="3844682" y="898137"/>
            <a:ext cx="5104876" cy="1918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914400" eaLnBrk="1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continuous injection every 20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ms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 defTabSz="914400" eaLnBrk="1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„noisy bunches“ create (junk) electrons within the Pixel Detector (PXD)</a:t>
            </a:r>
            <a:endParaRPr lang="en-U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defTabSz="914400" eaLnBrk="1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mask noisy bunches  PXD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deadtime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20%</a:t>
            </a:r>
          </a:p>
          <a:p>
            <a:pPr marL="285750" lvl="0" indent="-285750" defTabSz="914400" eaLnBrk="1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best solution: 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gate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the DEPFET during the passage of the noisy bunches</a:t>
            </a:r>
          </a:p>
          <a:p>
            <a:pPr marL="285750" lvl="0" indent="-285750" defTabSz="914400" eaLnBrk="1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de-DE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Make</a:t>
            </a:r>
            <a:r>
              <a:rPr lang="de-DE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detector</a:t>
            </a:r>
            <a:r>
              <a:rPr lang="de-DE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„blind“</a:t>
            </a:r>
            <a:endParaRPr lang="en-U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38" name="Inhaltsplatzhalter 2"/>
          <p:cNvSpPr txBox="1">
            <a:spLocks/>
          </p:cNvSpPr>
          <p:nvPr/>
        </p:nvSpPr>
        <p:spPr bwMode="auto">
          <a:xfrm>
            <a:off x="827584" y="5030231"/>
            <a:ext cx="8208912" cy="1248228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812800" indent="-812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1168400" indent="-711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5240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8796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3368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7940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400">
                <a:solidFill>
                  <a:schemeClr val="tx1"/>
                </a:solidFill>
                <a:latin typeface="+mn-lt"/>
              </a:defRPr>
            </a:lvl6pPr>
            <a:lvl7pPr marL="32512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400">
                <a:solidFill>
                  <a:schemeClr val="tx1"/>
                </a:solidFill>
                <a:latin typeface="+mn-lt"/>
              </a:defRPr>
            </a:lvl7pPr>
            <a:lvl8pPr marL="37084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400">
                <a:solidFill>
                  <a:schemeClr val="tx1"/>
                </a:solidFill>
                <a:latin typeface="+mn-lt"/>
              </a:defRPr>
            </a:lvl8pPr>
            <a:lvl9pPr marL="41656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Two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questions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for our Test-Set-up: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Can </a:t>
            </a:r>
            <a:r>
              <a:rPr lang="en-US" dirty="0">
                <a:latin typeface="Arial" pitchFamily="34" charset="0"/>
                <a:cs typeface="Arial" pitchFamily="34" charset="0"/>
              </a:rPr>
              <a:t>we protect charge in the internal Gate from being cleared?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How </a:t>
            </a:r>
            <a:r>
              <a:rPr lang="en-US" dirty="0">
                <a:latin typeface="Arial" pitchFamily="34" charset="0"/>
                <a:cs typeface="Arial" pitchFamily="34" charset="0"/>
              </a:rPr>
              <a:t>much of the junk charge will arrive in the internal Gate?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827584" y="3668831"/>
            <a:ext cx="8208912" cy="1200329"/>
          </a:xfrm>
          <a:prstGeom prst="rect">
            <a:avLst/>
          </a:prstGeom>
          <a:noFill/>
          <a:ln w="28575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Applying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appropriate voltages to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Clear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Gate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one can apply an electronic shutter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lvl="2" indent="-369888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Clear pulse to all pixels during the noisy bunch injection </a:t>
            </a:r>
            <a:endParaRPr lang="en-US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2" indent="-369888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Keep </a:t>
            </a:r>
            <a:r>
              <a:rPr lang="en-US" sz="16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the Gate in the off </a:t>
            </a:r>
            <a:r>
              <a:rPr lang="en-US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state</a:t>
            </a:r>
            <a:endParaRPr lang="en-US" sz="16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275856" y="2871211"/>
            <a:ext cx="360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000" dirty="0" smtClean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Intensity of particle beam decreasing, cooling down takes 4ms (worst case throw away all noisy recordings) </a:t>
            </a:r>
            <a:r>
              <a:rPr lang="en-US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again intriguing property of DEPFET detector</a:t>
            </a:r>
            <a:endParaRPr lang="en-US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atumsplatzhalt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06.07.2015</a:t>
            </a:r>
            <a:endParaRPr lang="en-GB"/>
          </a:p>
        </p:txBody>
      </p:sp>
      <p:sp>
        <p:nvSpPr>
          <p:cNvPr id="9" name="Fußzeilenplatzhalt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Mueller, IMPRS Young Scientist Workshop (2015)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57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119063"/>
            <a:ext cx="6552728" cy="479425"/>
          </a:xfrm>
        </p:spPr>
        <p:txBody>
          <a:bodyPr/>
          <a:lstStyle/>
          <a:p>
            <a:r>
              <a:rPr lang="de-DE" dirty="0" err="1" smtClean="0"/>
              <a:t>Selectivity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Clear </a:t>
            </a:r>
            <a:r>
              <a:rPr lang="de-DE" dirty="0" err="1" smtClean="0"/>
              <a:t>Process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06.07.2015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Mueller, IMPRS Young Scientist Workshop (2015)</a:t>
            </a:r>
            <a:endParaRPr lang="en-GB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04640"/>
            <a:ext cx="8224838" cy="2982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 bwMode="auto">
          <a:xfrm>
            <a:off x="835645" y="980728"/>
            <a:ext cx="2881312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Real Clear</a:t>
            </a:r>
          </a:p>
          <a:p>
            <a:pPr algn="l">
              <a:spcBef>
                <a:spcPts val="0"/>
              </a:spcBef>
            </a:pPr>
            <a:r>
              <a:rPr lang="en-US" sz="1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External Gate in on state</a:t>
            </a:r>
            <a:endParaRPr lang="en-US" sz="1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feld 7"/>
          <p:cNvSpPr txBox="1"/>
          <p:nvPr/>
        </p:nvSpPr>
        <p:spPr bwMode="auto">
          <a:xfrm>
            <a:off x="5724128" y="980728"/>
            <a:ext cx="2881312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Suppressed Clear</a:t>
            </a:r>
          </a:p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External Gate in </a:t>
            </a:r>
            <a:r>
              <a:rPr lang="en-US" sz="1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off </a:t>
            </a:r>
            <a:r>
              <a:rPr lang="en-US" sz="1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state</a:t>
            </a:r>
          </a:p>
          <a:p>
            <a:pPr algn="l">
              <a:spcBef>
                <a:spcPts val="0"/>
              </a:spcBef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 bwMode="auto">
          <a:xfrm>
            <a:off x="835645" y="4711878"/>
            <a:ext cx="30963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Electrons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can overcome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the</a:t>
            </a:r>
          </a:p>
          <a:p>
            <a:pPr algn="ctr">
              <a:lnSpc>
                <a:spcPct val="100000"/>
              </a:lnSpc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small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potential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barrier (&lt;0.5V) 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by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thermionic emission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115616" y="5754742"/>
            <a:ext cx="7688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de-DE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difference</a:t>
            </a:r>
            <a:r>
              <a:rPr lang="de-DE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de-DE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due </a:t>
            </a:r>
            <a:r>
              <a:rPr lang="de-DE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de-DE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applied</a:t>
            </a:r>
            <a:r>
              <a:rPr lang="de-DE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voltage</a:t>
            </a:r>
            <a:r>
              <a:rPr lang="de-DE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at </a:t>
            </a:r>
            <a:r>
              <a:rPr lang="de-DE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external</a:t>
            </a:r>
            <a:r>
              <a:rPr lang="de-DE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gate</a:t>
            </a:r>
            <a:endParaRPr lang="en-GB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 bwMode="auto">
          <a:xfrm>
            <a:off x="4754083" y="4710391"/>
            <a:ext cx="309634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external gate shifts the potential of the internal gate by capacitive coupling 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e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-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stay in internal gate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27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Hybrid 4 Setup – ASICs </a:t>
            </a:r>
            <a:r>
              <a:rPr lang="de-DE" dirty="0" err="1" smtClean="0"/>
              <a:t>supporting</a:t>
            </a:r>
            <a:r>
              <a:rPr lang="de-DE" dirty="0" smtClean="0"/>
              <a:t> </a:t>
            </a:r>
            <a:r>
              <a:rPr lang="de-DE" dirty="0" err="1" smtClean="0"/>
              <a:t>GatedMode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204" y="2070167"/>
            <a:ext cx="3620824" cy="2435491"/>
          </a:xfrm>
          <a:prstGeom prst="rect">
            <a:avLst/>
          </a:prstGeom>
        </p:spPr>
      </p:pic>
      <p:sp>
        <p:nvSpPr>
          <p:cNvPr id="5" name="Rechteckige Legende 4"/>
          <p:cNvSpPr/>
          <p:nvPr/>
        </p:nvSpPr>
        <p:spPr bwMode="auto">
          <a:xfrm>
            <a:off x="741816" y="2216350"/>
            <a:ext cx="2101992" cy="750786"/>
          </a:xfrm>
          <a:prstGeom prst="wedgeRectCallout">
            <a:avLst>
              <a:gd name="adj1" fmla="val 94691"/>
              <a:gd name="adj2" fmla="val 85014"/>
            </a:avLst>
          </a:prstGeom>
          <a:solidFill>
            <a:schemeClr val="accent5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SwitcherB18v2</a:t>
            </a:r>
          </a:p>
        </p:txBody>
      </p:sp>
      <p:sp>
        <p:nvSpPr>
          <p:cNvPr id="6" name="Rechteckige Legende 5"/>
          <p:cNvSpPr/>
          <p:nvPr/>
        </p:nvSpPr>
        <p:spPr bwMode="auto">
          <a:xfrm>
            <a:off x="3635896" y="1052736"/>
            <a:ext cx="2160240" cy="576063"/>
          </a:xfrm>
          <a:prstGeom prst="wedgeRectCallout">
            <a:avLst>
              <a:gd name="adj1" fmla="val 33255"/>
              <a:gd name="adj2" fmla="val 274306"/>
            </a:avLst>
          </a:prstGeom>
          <a:solidFill>
            <a:schemeClr val="accent5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Read-Out with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DCDBpipeline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hteckige Legende 6"/>
          <p:cNvSpPr/>
          <p:nvPr/>
        </p:nvSpPr>
        <p:spPr bwMode="auto">
          <a:xfrm>
            <a:off x="1122916" y="3609123"/>
            <a:ext cx="990599" cy="714375"/>
          </a:xfrm>
          <a:prstGeom prst="wedgeRectCallout">
            <a:avLst>
              <a:gd name="adj1" fmla="val 252762"/>
              <a:gd name="adj2" fmla="val -19884"/>
            </a:avLst>
          </a:prstGeom>
          <a:solidFill>
            <a:schemeClr val="accent5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PXD6 Matrix</a:t>
            </a:r>
          </a:p>
        </p:txBody>
      </p:sp>
      <p:pic>
        <p:nvPicPr>
          <p:cNvPr id="10" name="Bild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2348880"/>
            <a:ext cx="2078236" cy="2038461"/>
          </a:xfrm>
          <a:prstGeom prst="rect">
            <a:avLst/>
          </a:prstGeom>
        </p:spPr>
      </p:pic>
      <p:sp>
        <p:nvSpPr>
          <p:cNvPr id="11" name="Rechteckige Legende 10"/>
          <p:cNvSpPr/>
          <p:nvPr/>
        </p:nvSpPr>
        <p:spPr bwMode="auto">
          <a:xfrm>
            <a:off x="6660232" y="980729"/>
            <a:ext cx="1872208" cy="504056"/>
          </a:xfrm>
          <a:prstGeom prst="wedgeRectCallout">
            <a:avLst>
              <a:gd name="adj1" fmla="val 33255"/>
              <a:gd name="adj2" fmla="val 274306"/>
            </a:avLst>
          </a:prstGeom>
          <a:solidFill>
            <a:schemeClr val="accent5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FPGA </a:t>
            </a:r>
          </a:p>
        </p:txBody>
      </p:sp>
      <p:cxnSp>
        <p:nvCxnSpPr>
          <p:cNvPr id="12" name="Gerade Verbindung mit Pfeil 11"/>
          <p:cNvCxnSpPr>
            <a:stCxn id="4" idx="3"/>
          </p:cNvCxnSpPr>
          <p:nvPr/>
        </p:nvCxnSpPr>
        <p:spPr bwMode="auto">
          <a:xfrm flipV="1">
            <a:off x="6667028" y="3284984"/>
            <a:ext cx="281236" cy="292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Gerade Verbindung mit Pfeil 12"/>
          <p:cNvCxnSpPr/>
          <p:nvPr/>
        </p:nvCxnSpPr>
        <p:spPr bwMode="auto">
          <a:xfrm flipH="1">
            <a:off x="6660232" y="2996952"/>
            <a:ext cx="28803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feld 13"/>
          <p:cNvSpPr txBox="1"/>
          <p:nvPr/>
        </p:nvSpPr>
        <p:spPr>
          <a:xfrm>
            <a:off x="1331640" y="5517232"/>
            <a:ext cx="4988866" cy="785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 Setup: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matrix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i.e. 64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rows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32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columns</a:t>
            </a:r>
            <a:endParaRPr lang="de-D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(Experiment: large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matrix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i.e. 768rows, 250columns)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Gerade Verbindung mit Pfeil 15"/>
          <p:cNvCxnSpPr/>
          <p:nvPr/>
        </p:nvCxnSpPr>
        <p:spPr bwMode="auto">
          <a:xfrm flipH="1" flipV="1">
            <a:off x="4499992" y="3966310"/>
            <a:ext cx="432048" cy="1478914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feld 16"/>
          <p:cNvSpPr txBox="1"/>
          <p:nvPr/>
        </p:nvSpPr>
        <p:spPr>
          <a:xfrm>
            <a:off x="4932040" y="4896379"/>
            <a:ext cx="2901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Laser </a:t>
            </a:r>
            <a:r>
              <a:rPr lang="de-DE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impinges</a:t>
            </a:r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backside</a:t>
            </a:r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due </a:t>
            </a:r>
            <a:r>
              <a:rPr lang="de-DE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</a:t>
            </a:r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layers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Datumsplatzhalter 1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06.07.2015</a:t>
            </a:r>
            <a:endParaRPr lang="en-GB"/>
          </a:p>
        </p:txBody>
      </p:sp>
      <p:sp>
        <p:nvSpPr>
          <p:cNvPr id="19" name="Fußzeilenplatzhalter 1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Mueller, IMPRS Young Scientist Workshop (2015)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31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119063"/>
            <a:ext cx="6552728" cy="479425"/>
          </a:xfrm>
        </p:spPr>
        <p:txBody>
          <a:bodyPr/>
          <a:lstStyle/>
          <a:p>
            <a:r>
              <a:rPr lang="de-DE" dirty="0" smtClean="0"/>
              <a:t>Signal Charge </a:t>
            </a:r>
            <a:r>
              <a:rPr lang="de-DE" dirty="0" err="1" smtClean="0"/>
              <a:t>Restore</a:t>
            </a: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06.07.2015</a:t>
            </a:r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Mueller, IMPRS Young Scientist Workshop (2015)</a:t>
            </a:r>
            <a:endParaRPr lang="en-GB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521345"/>
              </p:ext>
            </p:extLst>
          </p:nvPr>
        </p:nvGraphicFramePr>
        <p:xfrm>
          <a:off x="1118535" y="1268760"/>
          <a:ext cx="7560842" cy="115324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928618"/>
                <a:gridCol w="829028"/>
                <a:gridCol w="829028"/>
                <a:gridCol w="829028"/>
                <a:gridCol w="829028"/>
                <a:gridCol w="829028"/>
                <a:gridCol w="829028"/>
                <a:gridCol w="829028"/>
                <a:gridCol w="829028"/>
              </a:tblGrid>
              <a:tr h="27929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spc="-100" baseline="0" dirty="0" smtClean="0">
                          <a:effectLst/>
                          <a:latin typeface="Calibri" panose="020F0502020204030204" pitchFamily="34" charset="0"/>
                        </a:rPr>
                        <a:t>Frame   #</a:t>
                      </a:r>
                      <a:endParaRPr lang="en-GB" sz="1600" b="1" spc="-100" baseline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spc="-100" baseline="0" dirty="0" smtClean="0">
                          <a:effectLst/>
                          <a:latin typeface="Calibri" panose="020F0502020204030204" pitchFamily="34" charset="0"/>
                        </a:rPr>
                        <a:t>Frame  1</a:t>
                      </a:r>
                      <a:endParaRPr lang="en-GB" sz="1600" b="1" spc="-100" baseline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spc="-100" baseline="0" dirty="0">
                          <a:effectLst/>
                          <a:latin typeface="Calibri" panose="020F0502020204030204" pitchFamily="34" charset="0"/>
                        </a:rPr>
                        <a:t>Frame </a:t>
                      </a:r>
                      <a:r>
                        <a:rPr lang="en-GB" sz="1600" b="1" spc="-100" baseline="0" dirty="0" smtClean="0">
                          <a:effectLst/>
                          <a:latin typeface="Calibri" panose="020F0502020204030204" pitchFamily="34" charset="0"/>
                        </a:rPr>
                        <a:t> 2</a:t>
                      </a:r>
                      <a:endParaRPr lang="en-GB" sz="1600" b="1" spc="-100" baseline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spc="-100" baseline="0" dirty="0">
                          <a:effectLst/>
                          <a:latin typeface="Calibri" panose="020F0502020204030204" pitchFamily="34" charset="0"/>
                        </a:rPr>
                        <a:t>Frame </a:t>
                      </a:r>
                      <a:r>
                        <a:rPr lang="en-GB" sz="1600" b="1" spc="-100" baseline="0" dirty="0" smtClean="0">
                          <a:effectLst/>
                          <a:latin typeface="Calibri" panose="020F0502020204030204" pitchFamily="34" charset="0"/>
                        </a:rPr>
                        <a:t> 3</a:t>
                      </a:r>
                      <a:endParaRPr lang="en-GB" sz="1600" b="1" spc="-100" baseline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spc="-100" baseline="0" dirty="0">
                          <a:effectLst/>
                          <a:latin typeface="Calibri" panose="020F0502020204030204" pitchFamily="34" charset="0"/>
                        </a:rPr>
                        <a:t>Frame </a:t>
                      </a:r>
                      <a:r>
                        <a:rPr lang="en-GB" sz="1600" b="1" spc="-100" baseline="0" dirty="0" smtClean="0">
                          <a:effectLst/>
                          <a:latin typeface="Calibri" panose="020F0502020204030204" pitchFamily="34" charset="0"/>
                        </a:rPr>
                        <a:t> 4</a:t>
                      </a:r>
                      <a:endParaRPr lang="en-GB" sz="1600" b="1" spc="-100" baseline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spc="-100" baseline="0" dirty="0">
                          <a:effectLst/>
                          <a:latin typeface="Calibri" panose="020F0502020204030204" pitchFamily="34" charset="0"/>
                        </a:rPr>
                        <a:t>Frame </a:t>
                      </a:r>
                      <a:r>
                        <a:rPr lang="en-GB" sz="1600" b="1" spc="-100" baseline="0" dirty="0" smtClean="0">
                          <a:effectLst/>
                          <a:latin typeface="Calibri" panose="020F0502020204030204" pitchFamily="34" charset="0"/>
                        </a:rPr>
                        <a:t> 5</a:t>
                      </a:r>
                      <a:endParaRPr lang="en-GB" sz="1600" b="1" spc="-100" baseline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spc="-100" baseline="0" dirty="0">
                          <a:effectLst/>
                          <a:latin typeface="Calibri" panose="020F0502020204030204" pitchFamily="34" charset="0"/>
                        </a:rPr>
                        <a:t>Frame </a:t>
                      </a:r>
                      <a:r>
                        <a:rPr lang="en-GB" sz="1600" b="1" spc="-100" baseline="0" dirty="0" smtClean="0">
                          <a:effectLst/>
                          <a:latin typeface="Calibri" panose="020F0502020204030204" pitchFamily="34" charset="0"/>
                        </a:rPr>
                        <a:t> 6</a:t>
                      </a:r>
                      <a:endParaRPr lang="en-GB" sz="1600" b="1" spc="-100" baseline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spc="-100" baseline="0" dirty="0" smtClean="0">
                          <a:effectLst/>
                          <a:latin typeface="Calibri" panose="020F0502020204030204" pitchFamily="34" charset="0"/>
                        </a:rPr>
                        <a:t>Frame  7</a:t>
                      </a:r>
                      <a:endParaRPr lang="en-GB" sz="1600" b="1" spc="-100" baseline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spc="-100" baseline="0" dirty="0" smtClean="0">
                          <a:effectLst/>
                          <a:latin typeface="Calibri" panose="020F0502020204030204" pitchFamily="34" charset="0"/>
                        </a:rPr>
                        <a:t>Frame  8</a:t>
                      </a:r>
                      <a:endParaRPr lang="en-GB" sz="1600" b="1" spc="-100" baseline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87283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spc="-100" baseline="0" dirty="0" smtClean="0">
                          <a:effectLst/>
                          <a:latin typeface="Calibri" panose="020F0502020204030204" pitchFamily="34" charset="0"/>
                        </a:rPr>
                        <a:t>Normal </a:t>
                      </a:r>
                    </a:p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spc="-100" baseline="0" dirty="0" smtClean="0">
                          <a:effectLst/>
                          <a:latin typeface="Calibri" panose="020F0502020204030204" pitchFamily="34" charset="0"/>
                        </a:rPr>
                        <a:t>sequence</a:t>
                      </a:r>
                      <a:endParaRPr lang="en-GB" sz="1600" spc="-100" baseline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spc="-100" baseline="0" dirty="0" smtClean="0">
                          <a:effectLst/>
                          <a:latin typeface="Calibri" panose="020F0502020204030204" pitchFamily="34" charset="0"/>
                        </a:rPr>
                        <a:t>Read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spc="-100" baseline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No reset</a:t>
                      </a:r>
                      <a:endParaRPr lang="en-GB" sz="1600" spc="-100" baseline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spc="-100" baseline="0" dirty="0" smtClean="0">
                          <a:effectLst/>
                          <a:latin typeface="Calibri" panose="020F0502020204030204" pitchFamily="34" charset="0"/>
                        </a:rPr>
                        <a:t>Read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spc="-100" baseline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No reset</a:t>
                      </a:r>
                      <a:endParaRPr lang="en-GB" sz="1600" spc="-100" baseline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spc="-100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Laser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spc="-100" baseline="0" dirty="0" smtClean="0">
                          <a:effectLst/>
                          <a:latin typeface="Calibri" panose="020F0502020204030204" pitchFamily="34" charset="0"/>
                        </a:rPr>
                        <a:t>Read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spc="-100" baseline="0" dirty="0" err="1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No</a:t>
                      </a:r>
                      <a:r>
                        <a:rPr lang="de-DE" sz="1600" spc="-100" baseline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1600" spc="-100" baseline="0" dirty="0" err="1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Reset</a:t>
                      </a:r>
                      <a:endParaRPr lang="en-GB" sz="1600" spc="-100" baseline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spc="-100" baseline="0" dirty="0" smtClean="0">
                          <a:effectLst/>
                          <a:latin typeface="Calibri" panose="020F0502020204030204" pitchFamily="34" charset="0"/>
                        </a:rPr>
                        <a:t>Read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spc="-100" baseline="0" dirty="0" smtClean="0">
                          <a:effectLst/>
                          <a:latin typeface="Calibri" panose="020F0502020204030204" pitchFamily="34" charset="0"/>
                        </a:rPr>
                        <a:t>No Reset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spc="-100" baseline="0" dirty="0" smtClean="0">
                          <a:effectLst/>
                          <a:latin typeface="Calibri" panose="020F0502020204030204" pitchFamily="34" charset="0"/>
                        </a:rPr>
                        <a:t>Gated Mode</a:t>
                      </a:r>
                      <a:endParaRPr lang="en-GB" sz="1600" spc="-100" baseline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spc="-100" baseline="0" dirty="0" smtClean="0">
                          <a:effectLst/>
                          <a:latin typeface="Calibri" panose="020F0502020204030204" pitchFamily="34" charset="0"/>
                        </a:rPr>
                        <a:t>Gated Mode</a:t>
                      </a:r>
                      <a:endParaRPr lang="en-GB" sz="1600" spc="-100" baseline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spc="-100" baseline="0" dirty="0" smtClean="0">
                          <a:effectLst/>
                          <a:latin typeface="Calibri" panose="020F0502020204030204" pitchFamily="34" charset="0"/>
                        </a:rPr>
                        <a:t>Read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spc="-100" baseline="0" dirty="0" smtClean="0">
                          <a:effectLst/>
                          <a:latin typeface="Calibri" panose="020F0502020204030204" pitchFamily="34" charset="0"/>
                        </a:rPr>
                        <a:t>No Reset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spc="-100" baseline="0" dirty="0" smtClean="0">
                          <a:effectLst/>
                          <a:latin typeface="Calibri" panose="020F0502020204030204" pitchFamily="34" charset="0"/>
                        </a:rPr>
                        <a:t>Read 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spc="-100" baseline="0" dirty="0" smtClean="0">
                          <a:effectLst/>
                          <a:latin typeface="Calibri" panose="020F0502020204030204" pitchFamily="34" charset="0"/>
                        </a:rPr>
                        <a:t>Reset/Clear</a:t>
                      </a:r>
                      <a:endParaRPr lang="en-GB" sz="1600" spc="-100" baseline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80929"/>
            <a:ext cx="6987697" cy="187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899592" y="4652819"/>
            <a:ext cx="7632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Frame	1		2		3		4		5		6		7		8</a:t>
            </a:r>
            <a:endParaRPr lang="en-GB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331640" y="5517232"/>
            <a:ext cx="4988866" cy="785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 Setup: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matrix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i.e. 64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rows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32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columns</a:t>
            </a:r>
            <a:endParaRPr lang="de-D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(Experiment: large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matrix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i.e. 768rows, 250columns)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34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Gated</a:t>
            </a:r>
            <a:r>
              <a:rPr lang="de-DE" dirty="0" smtClean="0"/>
              <a:t> Mode w/o </a:t>
            </a:r>
            <a:r>
              <a:rPr lang="de-DE" dirty="0" err="1" smtClean="0"/>
              <a:t>Readout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15" y="908720"/>
            <a:ext cx="6985965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54" y="5825008"/>
            <a:ext cx="241458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Gerade Verbindung mit Pfeil 5"/>
          <p:cNvCxnSpPr/>
          <p:nvPr/>
        </p:nvCxnSpPr>
        <p:spPr bwMode="auto">
          <a:xfrm flipV="1">
            <a:off x="1834538" y="1052736"/>
            <a:ext cx="31" cy="2005904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8" name="Textfeld 7"/>
          <p:cNvSpPr txBox="1"/>
          <p:nvPr/>
        </p:nvSpPr>
        <p:spPr>
          <a:xfrm rot="16200000">
            <a:off x="1303195" y="1890290"/>
            <a:ext cx="766557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1,6ms</a:t>
            </a:r>
            <a:endParaRPr lang="en-GB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Gerade Verbindung mit Pfeil 9"/>
          <p:cNvCxnSpPr/>
          <p:nvPr/>
        </p:nvCxnSpPr>
        <p:spPr bwMode="auto">
          <a:xfrm flipH="1">
            <a:off x="6299003" y="2420888"/>
            <a:ext cx="1584176" cy="2232248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FFC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1" name="Textfeld 10"/>
          <p:cNvSpPr txBox="1"/>
          <p:nvPr/>
        </p:nvSpPr>
        <p:spPr>
          <a:xfrm>
            <a:off x="5480592" y="1083114"/>
            <a:ext cx="16104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Impinge</a:t>
            </a:r>
            <a:r>
              <a:rPr lang="de-DE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Laser</a:t>
            </a:r>
          </a:p>
          <a:p>
            <a:pPr algn="ctr">
              <a:lnSpc>
                <a:spcPct val="100000"/>
              </a:lnSpc>
            </a:pPr>
            <a:r>
              <a:rPr lang="de-DE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Charge </a:t>
            </a:r>
            <a:r>
              <a:rPr lang="de-DE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generated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208784" y="1052736"/>
            <a:ext cx="16104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Charge </a:t>
            </a:r>
            <a:r>
              <a:rPr lang="de-DE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collected</a:t>
            </a:r>
            <a:endParaRPr lang="de-DE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de-DE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Gerade Verbindung mit Pfeil 13"/>
          <p:cNvCxnSpPr/>
          <p:nvPr/>
        </p:nvCxnSpPr>
        <p:spPr bwMode="auto">
          <a:xfrm flipV="1">
            <a:off x="5399497" y="1700808"/>
            <a:ext cx="0" cy="135783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Gerade Verbindung mit Pfeil 17"/>
          <p:cNvCxnSpPr/>
          <p:nvPr/>
        </p:nvCxnSpPr>
        <p:spPr bwMode="auto">
          <a:xfrm flipV="1">
            <a:off x="1389479" y="1052736"/>
            <a:ext cx="0" cy="1944216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feld 18"/>
          <p:cNvSpPr txBox="1"/>
          <p:nvPr/>
        </p:nvSpPr>
        <p:spPr>
          <a:xfrm rot="16200000">
            <a:off x="498658" y="1669694"/>
            <a:ext cx="1382928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rolling</a:t>
            </a:r>
            <a:r>
              <a:rPr lang="de-DE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shutter</a:t>
            </a:r>
            <a:r>
              <a:rPr lang="de-DE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906515" y="3789040"/>
            <a:ext cx="1610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Gated</a:t>
            </a:r>
            <a:r>
              <a:rPr lang="de-DE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3669414" y="3799632"/>
            <a:ext cx="1610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Gated</a:t>
            </a:r>
            <a:r>
              <a:rPr lang="de-DE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5506141" y="3829274"/>
            <a:ext cx="1610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Datumsplatzhalter 2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06.07.2015</a:t>
            </a:r>
            <a:endParaRPr lang="en-GB"/>
          </a:p>
        </p:txBody>
      </p:sp>
      <p:sp>
        <p:nvSpPr>
          <p:cNvPr id="25" name="Fußzeilenplatzhalter 2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Mueller, IMPRS Young Scientist Workshop (2015)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11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119063"/>
            <a:ext cx="6552728" cy="479425"/>
          </a:xfrm>
        </p:spPr>
        <p:txBody>
          <a:bodyPr/>
          <a:lstStyle/>
          <a:p>
            <a:r>
              <a:rPr lang="de-DE" dirty="0" smtClean="0"/>
              <a:t>Junk </a:t>
            </a:r>
            <a:r>
              <a:rPr lang="de-DE" dirty="0" smtClean="0"/>
              <a:t>Charge Generation</a:t>
            </a: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06.07.2015</a:t>
            </a:r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Mueller, IMPRS Young Scientist Workshop (2015)</a:t>
            </a:r>
            <a:endParaRPr lang="en-GB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80927"/>
            <a:ext cx="7274168" cy="2105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25144"/>
            <a:ext cx="76993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360534"/>
              </p:ext>
            </p:extLst>
          </p:nvPr>
        </p:nvGraphicFramePr>
        <p:xfrm>
          <a:off x="1116295" y="980728"/>
          <a:ext cx="7560842" cy="115324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928618"/>
                <a:gridCol w="829028"/>
                <a:gridCol w="829028"/>
                <a:gridCol w="829028"/>
                <a:gridCol w="829028"/>
                <a:gridCol w="829028"/>
                <a:gridCol w="829028"/>
                <a:gridCol w="829028"/>
                <a:gridCol w="829028"/>
              </a:tblGrid>
              <a:tr h="27929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spc="-100" baseline="0" dirty="0" smtClean="0">
                          <a:effectLst/>
                          <a:latin typeface="Calibri" panose="020F0502020204030204" pitchFamily="34" charset="0"/>
                        </a:rPr>
                        <a:t>Frame   #</a:t>
                      </a:r>
                      <a:endParaRPr lang="en-GB" sz="1600" b="1" spc="-100" baseline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spc="-100" baseline="0" dirty="0" smtClean="0">
                          <a:effectLst/>
                          <a:latin typeface="Calibri" panose="020F0502020204030204" pitchFamily="34" charset="0"/>
                        </a:rPr>
                        <a:t>Frame  1</a:t>
                      </a:r>
                      <a:endParaRPr lang="en-GB" sz="1600" b="1" spc="-100" baseline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spc="-100" baseline="0" dirty="0">
                          <a:effectLst/>
                          <a:latin typeface="Calibri" panose="020F0502020204030204" pitchFamily="34" charset="0"/>
                        </a:rPr>
                        <a:t>Frame </a:t>
                      </a:r>
                      <a:r>
                        <a:rPr lang="en-GB" sz="1600" b="1" spc="-100" baseline="0" dirty="0" smtClean="0">
                          <a:effectLst/>
                          <a:latin typeface="Calibri" panose="020F0502020204030204" pitchFamily="34" charset="0"/>
                        </a:rPr>
                        <a:t> 2</a:t>
                      </a:r>
                      <a:endParaRPr lang="en-GB" sz="1600" b="1" spc="-100" baseline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spc="-100" baseline="0" dirty="0">
                          <a:effectLst/>
                          <a:latin typeface="Calibri" panose="020F0502020204030204" pitchFamily="34" charset="0"/>
                        </a:rPr>
                        <a:t>Frame </a:t>
                      </a:r>
                      <a:r>
                        <a:rPr lang="en-GB" sz="1600" b="1" spc="-100" baseline="0" dirty="0" smtClean="0">
                          <a:effectLst/>
                          <a:latin typeface="Calibri" panose="020F0502020204030204" pitchFamily="34" charset="0"/>
                        </a:rPr>
                        <a:t> 3</a:t>
                      </a:r>
                      <a:endParaRPr lang="en-GB" sz="1600" b="1" spc="-100" baseline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spc="-100" baseline="0" dirty="0">
                          <a:effectLst/>
                          <a:latin typeface="Calibri" panose="020F0502020204030204" pitchFamily="34" charset="0"/>
                        </a:rPr>
                        <a:t>Frame </a:t>
                      </a:r>
                      <a:r>
                        <a:rPr lang="en-GB" sz="1600" b="1" spc="-100" baseline="0" dirty="0" smtClean="0">
                          <a:effectLst/>
                          <a:latin typeface="Calibri" panose="020F0502020204030204" pitchFamily="34" charset="0"/>
                        </a:rPr>
                        <a:t> 4</a:t>
                      </a:r>
                      <a:endParaRPr lang="en-GB" sz="1600" b="1" spc="-100" baseline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spc="-100" baseline="0" dirty="0">
                          <a:effectLst/>
                          <a:latin typeface="Calibri" panose="020F0502020204030204" pitchFamily="34" charset="0"/>
                        </a:rPr>
                        <a:t>Frame </a:t>
                      </a:r>
                      <a:r>
                        <a:rPr lang="en-GB" sz="1600" b="1" spc="-100" baseline="0" dirty="0" smtClean="0">
                          <a:effectLst/>
                          <a:latin typeface="Calibri" panose="020F0502020204030204" pitchFamily="34" charset="0"/>
                        </a:rPr>
                        <a:t> 5</a:t>
                      </a:r>
                      <a:endParaRPr lang="en-GB" sz="1600" b="1" spc="-100" baseline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spc="-100" baseline="0" dirty="0">
                          <a:effectLst/>
                          <a:latin typeface="Calibri" panose="020F0502020204030204" pitchFamily="34" charset="0"/>
                        </a:rPr>
                        <a:t>Frame </a:t>
                      </a:r>
                      <a:r>
                        <a:rPr lang="en-GB" sz="1600" b="1" spc="-100" baseline="0" dirty="0" smtClean="0">
                          <a:effectLst/>
                          <a:latin typeface="Calibri" panose="020F0502020204030204" pitchFamily="34" charset="0"/>
                        </a:rPr>
                        <a:t> 6</a:t>
                      </a:r>
                      <a:endParaRPr lang="en-GB" sz="1600" b="1" spc="-100" baseline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spc="-100" baseline="0" dirty="0" smtClean="0">
                          <a:effectLst/>
                          <a:latin typeface="Calibri" panose="020F0502020204030204" pitchFamily="34" charset="0"/>
                        </a:rPr>
                        <a:t>Frame  7</a:t>
                      </a:r>
                      <a:endParaRPr lang="en-GB" sz="1600" b="1" spc="-100" baseline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spc="-100" baseline="0" dirty="0" smtClean="0">
                          <a:effectLst/>
                          <a:latin typeface="Calibri" panose="020F0502020204030204" pitchFamily="34" charset="0"/>
                        </a:rPr>
                        <a:t>Frame  8</a:t>
                      </a:r>
                      <a:endParaRPr lang="en-GB" sz="1600" b="1" spc="-100" baseline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87283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spc="-100" baseline="0" dirty="0" smtClean="0">
                          <a:effectLst/>
                          <a:latin typeface="Calibri" panose="020F0502020204030204" pitchFamily="34" charset="0"/>
                        </a:rPr>
                        <a:t>Normal </a:t>
                      </a:r>
                    </a:p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spc="-100" baseline="0" dirty="0" smtClean="0">
                          <a:effectLst/>
                          <a:latin typeface="Calibri" panose="020F0502020204030204" pitchFamily="34" charset="0"/>
                        </a:rPr>
                        <a:t>sequence</a:t>
                      </a:r>
                      <a:endParaRPr lang="en-GB" sz="1600" spc="-100" baseline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spc="-100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Laser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spc="-100" baseline="0" dirty="0" smtClean="0">
                          <a:effectLst/>
                          <a:latin typeface="Calibri" panose="020F0502020204030204" pitchFamily="34" charset="0"/>
                        </a:rPr>
                        <a:t>Read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spc="-100" baseline="0" dirty="0" err="1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No</a:t>
                      </a:r>
                      <a:r>
                        <a:rPr lang="de-DE" sz="1600" spc="-100" baseline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1600" spc="-100" baseline="0" dirty="0" err="1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Reset</a:t>
                      </a:r>
                      <a:endParaRPr lang="en-GB" sz="1600" spc="-100" baseline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spc="-100" baseline="0" dirty="0" smtClean="0">
                          <a:effectLst/>
                          <a:latin typeface="Calibri" panose="020F0502020204030204" pitchFamily="34" charset="0"/>
                        </a:rPr>
                        <a:t>Read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spc="-100" baseline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No reset</a:t>
                      </a:r>
                      <a:endParaRPr lang="en-GB" sz="1600" spc="-100" baseline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0" spc="-1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Read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0" spc="-10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Reset</a:t>
                      </a:r>
                      <a:r>
                        <a:rPr lang="de-DE" sz="1600" b="0" spc="-1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/Clear</a:t>
                      </a:r>
                      <a:endParaRPr lang="en-GB" sz="1600" b="0" spc="-1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spc="-100" baseline="0" dirty="0" smtClean="0">
                          <a:effectLst/>
                          <a:latin typeface="Calibri" panose="020F0502020204030204" pitchFamily="34" charset="0"/>
                        </a:rPr>
                        <a:t>Gated Mode</a:t>
                      </a:r>
                      <a:endParaRPr lang="en-GB" sz="1600" spc="-100" baseline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spc="-100" baseline="0" dirty="0" smtClean="0">
                          <a:effectLst/>
                          <a:latin typeface="Calibri" panose="020F0502020204030204" pitchFamily="34" charset="0"/>
                        </a:rPr>
                        <a:t>Gated Mode</a:t>
                      </a:r>
                      <a:endParaRPr lang="en-GB" sz="1600" spc="-100" baseline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spc="-100" baseline="0" dirty="0" smtClean="0">
                          <a:effectLst/>
                          <a:latin typeface="Calibri" panose="020F0502020204030204" pitchFamily="34" charset="0"/>
                        </a:rPr>
                        <a:t>Gated Mode</a:t>
                      </a:r>
                      <a:endParaRPr lang="en-GB" sz="1600" spc="-100" baseline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spc="-100" baseline="0" dirty="0" smtClean="0">
                          <a:effectLst/>
                          <a:latin typeface="Calibri" panose="020F0502020204030204" pitchFamily="34" charset="0"/>
                        </a:rPr>
                        <a:t>Read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spc="-100" baseline="0" dirty="0" smtClean="0">
                          <a:effectLst/>
                          <a:latin typeface="Calibri" panose="020F0502020204030204" pitchFamily="34" charset="0"/>
                        </a:rPr>
                        <a:t>No Reset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spc="-100" baseline="0" dirty="0" smtClean="0">
                          <a:effectLst/>
                          <a:latin typeface="Calibri" panose="020F0502020204030204" pitchFamily="34" charset="0"/>
                        </a:rPr>
                        <a:t>Read 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spc="-100" baseline="0" dirty="0" smtClean="0">
                          <a:effectLst/>
                          <a:latin typeface="Calibri" panose="020F0502020204030204" pitchFamily="34" charset="0"/>
                        </a:rPr>
                        <a:t>No Reset</a:t>
                      </a:r>
                      <a:endParaRPr lang="en-GB" sz="1600" spc="-100" baseline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1331640" y="5517232"/>
            <a:ext cx="4988866" cy="785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 Setup: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matrix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i.e. 64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rows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32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columns</a:t>
            </a:r>
            <a:endParaRPr lang="de-D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(Experiment: large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matrix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i.e. 768rows, 250columns)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52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en-US" dirty="0"/>
          </a:p>
        </p:txBody>
      </p:sp>
      <p:sp>
        <p:nvSpPr>
          <p:cNvPr id="4" name="Inhaltsplatzhalter 2"/>
          <p:cNvSpPr>
            <a:spLocks noGrp="1"/>
          </p:cNvSpPr>
          <p:nvPr/>
        </p:nvSpPr>
        <p:spPr bwMode="auto">
          <a:xfrm>
            <a:off x="755576" y="980728"/>
            <a:ext cx="8224838" cy="516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38138" indent="-338138" algn="l" defTabSz="449263" rtl="0" eaLnBrk="1" fontAlgn="base" hangingPunct="1">
              <a:lnSpc>
                <a:spcPct val="110000"/>
              </a:lnSpc>
              <a:spcBef>
                <a:spcPts val="350"/>
              </a:spcBef>
              <a:spcAft>
                <a:spcPct val="0"/>
              </a:spcAft>
              <a:buClr>
                <a:srgbClr val="8A8AD8"/>
              </a:buClr>
              <a:buSzPct val="65000"/>
              <a:buFont typeface="Comic Sans MS" pitchFamily="66" charset="0"/>
              <a:defRPr sz="1400">
                <a:solidFill>
                  <a:srgbClr val="0033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38188" indent="-280988" algn="l" defTabSz="449263" rtl="0" eaLnBrk="1" fontAlgn="base" hangingPunct="1">
              <a:lnSpc>
                <a:spcPct val="110000"/>
              </a:lnSpc>
              <a:spcBef>
                <a:spcPts val="350"/>
              </a:spcBef>
              <a:spcAft>
                <a:spcPct val="0"/>
              </a:spcAft>
              <a:buClr>
                <a:srgbClr val="242492"/>
              </a:buClr>
              <a:buSzPct val="65000"/>
              <a:buFont typeface="Comic Sans MS" pitchFamily="66" charset="0"/>
              <a:defRPr sz="14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449263" rtl="0" eaLnBrk="1" fontAlgn="base" hangingPunct="1">
              <a:lnSpc>
                <a:spcPct val="110000"/>
              </a:lnSpc>
              <a:spcBef>
                <a:spcPts val="350"/>
              </a:spcBef>
              <a:spcAft>
                <a:spcPct val="0"/>
              </a:spcAft>
              <a:buClr>
                <a:srgbClr val="8A8AD8"/>
              </a:buClr>
              <a:buSzPct val="65000"/>
              <a:buFont typeface="Comic Sans MS" pitchFamily="66" charset="0"/>
              <a:defRPr sz="14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449263" rtl="0" eaLnBrk="1" fontAlgn="base" hangingPunct="1">
              <a:lnSpc>
                <a:spcPct val="110000"/>
              </a:lnSpc>
              <a:spcBef>
                <a:spcPts val="350"/>
              </a:spcBef>
              <a:spcAft>
                <a:spcPct val="0"/>
              </a:spcAft>
              <a:buClr>
                <a:srgbClr val="242492"/>
              </a:buClr>
              <a:buSzPct val="65000"/>
              <a:buFont typeface="Comic Sans MS" pitchFamily="66" charset="0"/>
              <a:defRPr sz="14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449263" rtl="0" eaLnBrk="1" fontAlgn="base" hangingPunct="1">
              <a:lnSpc>
                <a:spcPct val="110000"/>
              </a:lnSpc>
              <a:spcBef>
                <a:spcPts val="350"/>
              </a:spcBef>
              <a:spcAft>
                <a:spcPct val="0"/>
              </a:spcAft>
              <a:buClr>
                <a:srgbClr val="242492"/>
              </a:buClr>
              <a:buSzPct val="65000"/>
              <a:buFont typeface="Comic Sans MS" pitchFamily="66" charset="0"/>
              <a:defRPr sz="14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defTabSz="449263" rtl="0" eaLnBrk="1" fontAlgn="base" hangingPunct="1">
              <a:lnSpc>
                <a:spcPct val="110000"/>
              </a:lnSpc>
              <a:spcBef>
                <a:spcPts val="350"/>
              </a:spcBef>
              <a:spcAft>
                <a:spcPct val="0"/>
              </a:spcAft>
              <a:buClr>
                <a:srgbClr val="242492"/>
              </a:buClr>
              <a:buSzPct val="65000"/>
              <a:buFont typeface="Comic Sans MS" pitchFamily="66" charset="0"/>
              <a:defRPr sz="1400">
                <a:solidFill>
                  <a:srgbClr val="003366"/>
                </a:solidFill>
                <a:latin typeface="+mn-lt"/>
                <a:cs typeface="+mn-cs"/>
              </a:defRPr>
            </a:lvl6pPr>
            <a:lvl7pPr marL="2971800" indent="-228600" algn="l" defTabSz="449263" rtl="0" eaLnBrk="1" fontAlgn="base" hangingPunct="1">
              <a:lnSpc>
                <a:spcPct val="110000"/>
              </a:lnSpc>
              <a:spcBef>
                <a:spcPts val="350"/>
              </a:spcBef>
              <a:spcAft>
                <a:spcPct val="0"/>
              </a:spcAft>
              <a:buClr>
                <a:srgbClr val="242492"/>
              </a:buClr>
              <a:buSzPct val="65000"/>
              <a:buFont typeface="Comic Sans MS" pitchFamily="66" charset="0"/>
              <a:defRPr sz="1400">
                <a:solidFill>
                  <a:srgbClr val="003366"/>
                </a:solidFill>
                <a:latin typeface="+mn-lt"/>
                <a:cs typeface="+mn-cs"/>
              </a:defRPr>
            </a:lvl7pPr>
            <a:lvl8pPr marL="3429000" indent="-228600" algn="l" defTabSz="449263" rtl="0" eaLnBrk="1" fontAlgn="base" hangingPunct="1">
              <a:lnSpc>
                <a:spcPct val="110000"/>
              </a:lnSpc>
              <a:spcBef>
                <a:spcPts val="350"/>
              </a:spcBef>
              <a:spcAft>
                <a:spcPct val="0"/>
              </a:spcAft>
              <a:buClr>
                <a:srgbClr val="242492"/>
              </a:buClr>
              <a:buSzPct val="65000"/>
              <a:buFont typeface="Comic Sans MS" pitchFamily="66" charset="0"/>
              <a:defRPr sz="1400">
                <a:solidFill>
                  <a:srgbClr val="003366"/>
                </a:solidFill>
                <a:latin typeface="+mn-lt"/>
                <a:cs typeface="+mn-cs"/>
              </a:defRPr>
            </a:lvl8pPr>
            <a:lvl9pPr marL="3886200" indent="-228600" algn="l" defTabSz="449263" rtl="0" eaLnBrk="1" fontAlgn="base" hangingPunct="1">
              <a:lnSpc>
                <a:spcPct val="110000"/>
              </a:lnSpc>
              <a:spcBef>
                <a:spcPts val="350"/>
              </a:spcBef>
              <a:spcAft>
                <a:spcPct val="0"/>
              </a:spcAft>
              <a:buClr>
                <a:srgbClr val="242492"/>
              </a:buClr>
              <a:buSzPct val="65000"/>
              <a:buFont typeface="Comic Sans MS" pitchFamily="66" charset="0"/>
              <a:defRPr sz="1400">
                <a:solidFill>
                  <a:srgbClr val="003366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200000"/>
              </a:lnSpc>
              <a:buClr>
                <a:srgbClr val="00206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800" dirty="0" err="1"/>
              <a:t>SuperKEKB</a:t>
            </a:r>
            <a:r>
              <a:rPr lang="en-US" sz="1800" dirty="0"/>
              <a:t> and </a:t>
            </a:r>
            <a:r>
              <a:rPr lang="en-US" sz="1800" dirty="0" smtClean="0"/>
              <a:t>Belle II</a:t>
            </a:r>
          </a:p>
          <a:p>
            <a:pPr>
              <a:lnSpc>
                <a:spcPct val="200000"/>
              </a:lnSpc>
              <a:buClr>
                <a:srgbClr val="00206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800" dirty="0" smtClean="0"/>
              <a:t>Vertex Detector (VXD)</a:t>
            </a:r>
            <a:endParaRPr lang="en-US" sz="1800" dirty="0"/>
          </a:p>
          <a:p>
            <a:pPr>
              <a:lnSpc>
                <a:spcPct val="200000"/>
              </a:lnSpc>
              <a:buClr>
                <a:srgbClr val="00206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Pixel Detector (PXD) and its </a:t>
            </a:r>
            <a:r>
              <a:rPr lang="en-US" sz="1800" dirty="0" smtClean="0"/>
              <a:t>characteristics</a:t>
            </a:r>
            <a:endParaRPr lang="en-US" sz="1800" dirty="0"/>
          </a:p>
          <a:p>
            <a:pPr>
              <a:lnSpc>
                <a:spcPct val="200000"/>
              </a:lnSpc>
              <a:buClr>
                <a:srgbClr val="00206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DEPFET technology and  working </a:t>
            </a:r>
            <a:r>
              <a:rPr lang="en-US" sz="1800" dirty="0" smtClean="0"/>
              <a:t>principle</a:t>
            </a:r>
            <a:endParaRPr lang="en-US" sz="1800" dirty="0"/>
          </a:p>
          <a:p>
            <a:pPr>
              <a:lnSpc>
                <a:spcPct val="200000"/>
              </a:lnSpc>
              <a:buClr>
                <a:srgbClr val="00206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The readout </a:t>
            </a:r>
            <a:r>
              <a:rPr lang="en-US" sz="1800" dirty="0" smtClean="0"/>
              <a:t>electronics</a:t>
            </a:r>
          </a:p>
          <a:p>
            <a:pPr>
              <a:lnSpc>
                <a:spcPct val="200000"/>
              </a:lnSpc>
              <a:buClr>
                <a:srgbClr val="00206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800" dirty="0" smtClean="0"/>
              <a:t>Gated Mode Operation</a:t>
            </a:r>
            <a:endParaRPr lang="en-US" sz="1800" dirty="0"/>
          </a:p>
          <a:p>
            <a:pPr>
              <a:lnSpc>
                <a:spcPct val="200000"/>
              </a:lnSpc>
              <a:buClr>
                <a:srgbClr val="00206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800" dirty="0" smtClean="0"/>
              <a:t>Summary </a:t>
            </a:r>
            <a:r>
              <a:rPr lang="en-US" sz="1800" dirty="0"/>
              <a:t>and future </a:t>
            </a:r>
            <a:r>
              <a:rPr lang="en-US" sz="1800" dirty="0" smtClean="0"/>
              <a:t>plans</a:t>
            </a:r>
            <a:endParaRPr lang="en-US" sz="1800" dirty="0" smtClean="0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06.07.2015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Mueller, IMPRS Young Scientist Workshop (2015)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53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119063"/>
            <a:ext cx="7524328" cy="479425"/>
          </a:xfrm>
        </p:spPr>
        <p:txBody>
          <a:bodyPr/>
          <a:lstStyle/>
          <a:p>
            <a:r>
              <a:rPr lang="de-DE" dirty="0" err="1"/>
              <a:t>Gated</a:t>
            </a:r>
            <a:r>
              <a:rPr lang="de-DE" dirty="0"/>
              <a:t> </a:t>
            </a:r>
            <a:r>
              <a:rPr lang="de-DE" dirty="0" smtClean="0"/>
              <a:t>Mode </a:t>
            </a:r>
            <a:r>
              <a:rPr lang="de-DE" b="1" dirty="0" smtClean="0"/>
              <a:t>w/o</a:t>
            </a:r>
            <a:r>
              <a:rPr lang="de-DE" dirty="0" smtClean="0"/>
              <a:t> </a:t>
            </a:r>
            <a:r>
              <a:rPr lang="de-DE" dirty="0" err="1" smtClean="0"/>
              <a:t>ReadOut</a:t>
            </a:r>
            <a:r>
              <a:rPr lang="de-DE" dirty="0" smtClean="0"/>
              <a:t> </a:t>
            </a:r>
            <a:r>
              <a:rPr lang="de-DE" dirty="0"/>
              <a:t>– </a:t>
            </a:r>
            <a:r>
              <a:rPr lang="de-DE" i="1" dirty="0" smtClean="0"/>
              <a:t>Junk Charge </a:t>
            </a:r>
            <a:r>
              <a:rPr lang="de-DE" i="1" dirty="0"/>
              <a:t>G</a:t>
            </a:r>
            <a:r>
              <a:rPr lang="de-DE" i="1" dirty="0" smtClean="0"/>
              <a:t>eneration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06.07.2015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Mueller, IMPRS Young Scientist Workshop (2015)</a:t>
            </a:r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171" y="5825008"/>
            <a:ext cx="241458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815172"/>
            <a:ext cx="7056784" cy="5038953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5004048" y="1484784"/>
            <a:ext cx="1298753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Read&amp;Clear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3203848" y="1504183"/>
            <a:ext cx="1390124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ReadnoClear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1331640" y="1484784"/>
            <a:ext cx="1390124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ReadnoClear</a:t>
            </a:r>
            <a:endParaRPr lang="de-DE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Laser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7020272" y="1484784"/>
            <a:ext cx="958917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Gated</a:t>
            </a:r>
            <a:r>
              <a:rPr lang="de-DE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</a:t>
            </a:r>
          </a:p>
          <a:p>
            <a:r>
              <a:rPr lang="de-DE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Readout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1273737" y="3860351"/>
            <a:ext cx="1426055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Gated</a:t>
            </a:r>
            <a:r>
              <a:rPr lang="de-DE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Laser &amp; </a:t>
            </a:r>
            <a:r>
              <a:rPr lang="de-DE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Readout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275856" y="3845606"/>
            <a:ext cx="973139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Gated</a:t>
            </a:r>
            <a:r>
              <a:rPr lang="de-DE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Readout</a:t>
            </a:r>
            <a:endParaRPr lang="de-DE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4932040" y="3862135"/>
            <a:ext cx="1390124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ReadnoClear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6732240" y="3861048"/>
            <a:ext cx="1390124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ReadnoClear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119063"/>
            <a:ext cx="7524328" cy="479425"/>
          </a:xfrm>
        </p:spPr>
        <p:txBody>
          <a:bodyPr/>
          <a:lstStyle/>
          <a:p>
            <a:r>
              <a:rPr lang="de-DE" dirty="0" err="1" smtClean="0"/>
              <a:t>Gated</a:t>
            </a:r>
            <a:r>
              <a:rPr lang="de-DE" dirty="0" smtClean="0"/>
              <a:t> Mode </a:t>
            </a:r>
            <a:r>
              <a:rPr lang="de-DE" b="1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ReadOut</a:t>
            </a:r>
            <a:r>
              <a:rPr lang="de-DE" dirty="0" smtClean="0"/>
              <a:t> – </a:t>
            </a:r>
            <a:r>
              <a:rPr lang="de-DE" i="1" dirty="0" smtClean="0"/>
              <a:t>Junk Charge Generation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452" y="836712"/>
            <a:ext cx="710696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06.07.2015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Mueller, IMPRS Young Scientist Workshop (2015)</a:t>
            </a:r>
            <a:endParaRPr lang="en-GB"/>
          </a:p>
        </p:txBody>
      </p:sp>
      <p:sp>
        <p:nvSpPr>
          <p:cNvPr id="9" name="Textfeld 8"/>
          <p:cNvSpPr txBox="1"/>
          <p:nvPr/>
        </p:nvSpPr>
        <p:spPr>
          <a:xfrm>
            <a:off x="5004048" y="1484784"/>
            <a:ext cx="1298753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Read&amp;Clear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203848" y="1504183"/>
            <a:ext cx="1390124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ReadnoClear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331640" y="1484784"/>
            <a:ext cx="1390124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ReadnoClear</a:t>
            </a:r>
            <a:endParaRPr lang="de-DE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Laser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020272" y="1484784"/>
            <a:ext cx="743613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Gated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700145" y="3860351"/>
            <a:ext cx="817752" cy="494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Gated</a:t>
            </a:r>
            <a:endParaRPr lang="de-DE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+Laser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526853" y="3845606"/>
            <a:ext cx="744114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Gated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932040" y="3862135"/>
            <a:ext cx="1390124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ReadnoClear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732240" y="3861048"/>
            <a:ext cx="1390124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ReadnoClear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805264"/>
            <a:ext cx="241458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Gerade Verbindung mit Pfeil 6"/>
          <p:cNvCxnSpPr/>
          <p:nvPr/>
        </p:nvCxnSpPr>
        <p:spPr bwMode="auto">
          <a:xfrm flipH="1" flipV="1">
            <a:off x="3851920" y="4941168"/>
            <a:ext cx="720080" cy="1296144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feld 9"/>
          <p:cNvSpPr txBox="1"/>
          <p:nvPr/>
        </p:nvSpPr>
        <p:spPr>
          <a:xfrm>
            <a:off x="4499992" y="6165304"/>
            <a:ext cx="2465539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rows</a:t>
            </a:r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sensitive </a:t>
            </a:r>
            <a:r>
              <a:rPr lang="de-DE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100ns</a:t>
            </a:r>
            <a:endParaRPr lang="de-DE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6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919163"/>
            <a:ext cx="5019675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 </a:t>
            </a:r>
            <a:r>
              <a:rPr lang="de-DE" dirty="0" err="1" smtClean="0"/>
              <a:t>and</a:t>
            </a:r>
            <a:r>
              <a:rPr lang="de-DE" dirty="0" smtClean="0"/>
              <a:t> Outlook</a:t>
            </a:r>
            <a:endParaRPr lang="en-US" dirty="0"/>
          </a:p>
        </p:txBody>
      </p:sp>
      <p:sp>
        <p:nvSpPr>
          <p:cNvPr id="4" name="Inhaltsplatzhalter 2"/>
          <p:cNvSpPr>
            <a:spLocks noGrp="1"/>
          </p:cNvSpPr>
          <p:nvPr/>
        </p:nvSpPr>
        <p:spPr bwMode="auto">
          <a:xfrm>
            <a:off x="1007604" y="1168400"/>
            <a:ext cx="7668852" cy="492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38138" indent="-338138" algn="l" defTabSz="449263" rtl="0" eaLnBrk="1" fontAlgn="base" hangingPunct="1">
              <a:lnSpc>
                <a:spcPct val="110000"/>
              </a:lnSpc>
              <a:spcBef>
                <a:spcPts val="350"/>
              </a:spcBef>
              <a:spcAft>
                <a:spcPct val="0"/>
              </a:spcAft>
              <a:buClr>
                <a:srgbClr val="8A8AD8"/>
              </a:buClr>
              <a:buSzPct val="65000"/>
              <a:buFont typeface="Comic Sans MS" pitchFamily="66" charset="0"/>
              <a:defRPr sz="1400">
                <a:solidFill>
                  <a:srgbClr val="0033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38188" indent="-280988" algn="l" defTabSz="449263" rtl="0" eaLnBrk="1" fontAlgn="base" hangingPunct="1">
              <a:lnSpc>
                <a:spcPct val="110000"/>
              </a:lnSpc>
              <a:spcBef>
                <a:spcPts val="350"/>
              </a:spcBef>
              <a:spcAft>
                <a:spcPct val="0"/>
              </a:spcAft>
              <a:buClr>
                <a:srgbClr val="242492"/>
              </a:buClr>
              <a:buSzPct val="65000"/>
              <a:buFont typeface="Comic Sans MS" pitchFamily="66" charset="0"/>
              <a:defRPr sz="14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449263" rtl="0" eaLnBrk="1" fontAlgn="base" hangingPunct="1">
              <a:lnSpc>
                <a:spcPct val="110000"/>
              </a:lnSpc>
              <a:spcBef>
                <a:spcPts val="350"/>
              </a:spcBef>
              <a:spcAft>
                <a:spcPct val="0"/>
              </a:spcAft>
              <a:buClr>
                <a:srgbClr val="8A8AD8"/>
              </a:buClr>
              <a:buSzPct val="65000"/>
              <a:buFont typeface="Comic Sans MS" pitchFamily="66" charset="0"/>
              <a:defRPr sz="14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449263" rtl="0" eaLnBrk="1" fontAlgn="base" hangingPunct="1">
              <a:lnSpc>
                <a:spcPct val="110000"/>
              </a:lnSpc>
              <a:spcBef>
                <a:spcPts val="350"/>
              </a:spcBef>
              <a:spcAft>
                <a:spcPct val="0"/>
              </a:spcAft>
              <a:buClr>
                <a:srgbClr val="242492"/>
              </a:buClr>
              <a:buSzPct val="65000"/>
              <a:buFont typeface="Comic Sans MS" pitchFamily="66" charset="0"/>
              <a:defRPr sz="14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449263" rtl="0" eaLnBrk="1" fontAlgn="base" hangingPunct="1">
              <a:lnSpc>
                <a:spcPct val="110000"/>
              </a:lnSpc>
              <a:spcBef>
                <a:spcPts val="350"/>
              </a:spcBef>
              <a:spcAft>
                <a:spcPct val="0"/>
              </a:spcAft>
              <a:buClr>
                <a:srgbClr val="242492"/>
              </a:buClr>
              <a:buSzPct val="65000"/>
              <a:buFont typeface="Comic Sans MS" pitchFamily="66" charset="0"/>
              <a:defRPr sz="14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defTabSz="449263" rtl="0" eaLnBrk="1" fontAlgn="base" hangingPunct="1">
              <a:lnSpc>
                <a:spcPct val="110000"/>
              </a:lnSpc>
              <a:spcBef>
                <a:spcPts val="350"/>
              </a:spcBef>
              <a:spcAft>
                <a:spcPct val="0"/>
              </a:spcAft>
              <a:buClr>
                <a:srgbClr val="242492"/>
              </a:buClr>
              <a:buSzPct val="65000"/>
              <a:buFont typeface="Comic Sans MS" pitchFamily="66" charset="0"/>
              <a:defRPr sz="1400">
                <a:solidFill>
                  <a:srgbClr val="003366"/>
                </a:solidFill>
                <a:latin typeface="+mn-lt"/>
                <a:cs typeface="+mn-cs"/>
              </a:defRPr>
            </a:lvl6pPr>
            <a:lvl7pPr marL="2971800" indent="-228600" algn="l" defTabSz="449263" rtl="0" eaLnBrk="1" fontAlgn="base" hangingPunct="1">
              <a:lnSpc>
                <a:spcPct val="110000"/>
              </a:lnSpc>
              <a:spcBef>
                <a:spcPts val="350"/>
              </a:spcBef>
              <a:spcAft>
                <a:spcPct val="0"/>
              </a:spcAft>
              <a:buClr>
                <a:srgbClr val="242492"/>
              </a:buClr>
              <a:buSzPct val="65000"/>
              <a:buFont typeface="Comic Sans MS" pitchFamily="66" charset="0"/>
              <a:defRPr sz="1400">
                <a:solidFill>
                  <a:srgbClr val="003366"/>
                </a:solidFill>
                <a:latin typeface="+mn-lt"/>
                <a:cs typeface="+mn-cs"/>
              </a:defRPr>
            </a:lvl7pPr>
            <a:lvl8pPr marL="3429000" indent="-228600" algn="l" defTabSz="449263" rtl="0" eaLnBrk="1" fontAlgn="base" hangingPunct="1">
              <a:lnSpc>
                <a:spcPct val="110000"/>
              </a:lnSpc>
              <a:spcBef>
                <a:spcPts val="350"/>
              </a:spcBef>
              <a:spcAft>
                <a:spcPct val="0"/>
              </a:spcAft>
              <a:buClr>
                <a:srgbClr val="242492"/>
              </a:buClr>
              <a:buSzPct val="65000"/>
              <a:buFont typeface="Comic Sans MS" pitchFamily="66" charset="0"/>
              <a:defRPr sz="1400">
                <a:solidFill>
                  <a:srgbClr val="003366"/>
                </a:solidFill>
                <a:latin typeface="+mn-lt"/>
                <a:cs typeface="+mn-cs"/>
              </a:defRPr>
            </a:lvl8pPr>
            <a:lvl9pPr marL="3886200" indent="-228600" algn="l" defTabSz="449263" rtl="0" eaLnBrk="1" fontAlgn="base" hangingPunct="1">
              <a:lnSpc>
                <a:spcPct val="110000"/>
              </a:lnSpc>
              <a:spcBef>
                <a:spcPts val="350"/>
              </a:spcBef>
              <a:spcAft>
                <a:spcPct val="0"/>
              </a:spcAft>
              <a:buClr>
                <a:srgbClr val="242492"/>
              </a:buClr>
              <a:buSzPct val="65000"/>
              <a:buFont typeface="Comic Sans MS" pitchFamily="66" charset="0"/>
              <a:defRPr sz="1400">
                <a:solidFill>
                  <a:srgbClr val="003366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/>
              <a:t>Measurements with small matrix and one set of ASIC pair</a:t>
            </a:r>
          </a:p>
          <a:p>
            <a:pPr>
              <a:lnSpc>
                <a:spcPct val="150000"/>
              </a:lnSpc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/>
              <a:t>Many beam tests to study performance</a:t>
            </a:r>
          </a:p>
          <a:p>
            <a:pPr>
              <a:lnSpc>
                <a:spcPct val="150000"/>
              </a:lnSpc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/>
              <a:t>Proof of </a:t>
            </a:r>
            <a:r>
              <a:rPr lang="en-US" sz="1800" dirty="0" err="1" smtClean="0"/>
              <a:t>GatedMode</a:t>
            </a:r>
            <a:r>
              <a:rPr lang="en-US" sz="1800" dirty="0" smtClean="0"/>
              <a:t> operation to „noisy“ bunches</a:t>
            </a:r>
          </a:p>
          <a:p>
            <a:pPr>
              <a:lnSpc>
                <a:spcPct val="150000"/>
              </a:lnSpc>
            </a:pPr>
            <a:endParaRPr lang="en-US" sz="1800" b="1" dirty="0" smtClean="0"/>
          </a:p>
          <a:p>
            <a:pPr>
              <a:lnSpc>
                <a:spcPct val="150000"/>
              </a:lnSpc>
            </a:pPr>
            <a:r>
              <a:rPr lang="en-US" sz="1800" b="1" dirty="0" smtClean="0"/>
              <a:t>Future plans:</a:t>
            </a:r>
          </a:p>
          <a:p>
            <a:pPr>
              <a:lnSpc>
                <a:spcPct val="150000"/>
              </a:lnSpc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/>
              <a:t>Use silicon substrate as supporting structure for ASICs and Sensor (-&gt; next talk by Jakob Haidl)</a:t>
            </a:r>
          </a:p>
          <a:p>
            <a:pPr>
              <a:lnSpc>
                <a:spcPct val="150000"/>
              </a:lnSpc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/>
              <a:t>Operate system in an experimental environment (14 ASICs, small capacitors, no surrounding PCB)</a:t>
            </a:r>
          </a:p>
          <a:p>
            <a:pPr>
              <a:lnSpc>
                <a:spcPct val="150000"/>
              </a:lnSpc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N</a:t>
            </a:r>
            <a:r>
              <a:rPr lang="en-US" sz="1800" dirty="0" smtClean="0"/>
              <a:t>ext months: large prototype sensor („pilot-run“) equipped with latest generation of ASICs: characterization of ASICs / operation of matrix</a:t>
            </a:r>
          </a:p>
          <a:p>
            <a:pPr>
              <a:lnSpc>
                <a:spcPct val="150000"/>
              </a:lnSpc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06.07.2015</a:t>
            </a:r>
            <a:endParaRPr lang="en-GB"/>
          </a:p>
        </p:txBody>
      </p:sp>
      <p:sp>
        <p:nvSpPr>
          <p:cNvPr id="7" name="Fußzeilenplatzhalt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Mueller, IMPRS Young Scientist Workshop (2015)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88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SuperKEKB</a:t>
            </a:r>
            <a:r>
              <a:rPr lang="de-DE" dirty="0"/>
              <a:t> upgrade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215" y="1080609"/>
            <a:ext cx="5108289" cy="3408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7 Grupo"/>
          <p:cNvGrpSpPr>
            <a:grpSpLocks/>
          </p:cNvGrpSpPr>
          <p:nvPr/>
        </p:nvGrpSpPr>
        <p:grpSpPr bwMode="auto">
          <a:xfrm>
            <a:off x="688135" y="792577"/>
            <a:ext cx="3633278" cy="3858585"/>
            <a:chOff x="4155485" y="732094"/>
            <a:chExt cx="5031268" cy="4688349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55485" y="919879"/>
              <a:ext cx="4792663" cy="4500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29 CuadroTexto"/>
            <p:cNvSpPr txBox="1">
              <a:spLocks noChangeArrowheads="1"/>
            </p:cNvSpPr>
            <p:nvPr/>
          </p:nvSpPr>
          <p:spPr bwMode="auto">
            <a:xfrm>
              <a:off x="7741801" y="732094"/>
              <a:ext cx="1444952" cy="38144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GB"/>
              </a:defPPr>
              <a:lvl1pPr algn="l" defTabSz="449263" rtl="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1pPr>
              <a:lvl2pPr marL="457200" algn="l" defTabSz="449263" rtl="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2pPr>
              <a:lvl3pPr marL="914400" algn="l" defTabSz="449263" rtl="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3pPr>
              <a:lvl4pPr marL="1371600" algn="l" defTabSz="449263" rtl="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4pPr>
              <a:lvl5pPr marL="1828800" algn="l" defTabSz="449263" rtl="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es-ES" sz="1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Belle II</a:t>
              </a:r>
              <a:endParaRPr lang="es-E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Rectangle 7"/>
          <p:cNvSpPr/>
          <p:nvPr/>
        </p:nvSpPr>
        <p:spPr bwMode="auto">
          <a:xfrm>
            <a:off x="777599" y="4797152"/>
            <a:ext cx="4181812" cy="1643527"/>
          </a:xfrm>
          <a:prstGeom prst="rect">
            <a:avLst/>
          </a:prstGeom>
          <a:solidFill>
            <a:srgbClr val="AAE2CA">
              <a:lumMod val="20000"/>
              <a:lumOff val="80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charset="0"/>
              </a:rPr>
              <a:t>Nano beam scheme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sym typeface="Wingdings" panose="05000000000000000000" pitchFamily="2" charset="2"/>
              </a:rPr>
              <a:t> smaller beam size (~nm) &amp; increased beam currents (x2)</a:t>
            </a:r>
          </a:p>
          <a:p>
            <a:pPr marL="285750" marR="0" lvl="0" indent="-2857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  <a:sym typeface="Wingdings" panose="05000000000000000000" pitchFamily="2" charset="2"/>
              </a:rPr>
              <a:t>L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sym typeface="Wingdings" panose="05000000000000000000" pitchFamily="2" charset="2"/>
              </a:rPr>
              <a:t> = 8 x 10</a:t>
            </a:r>
            <a:r>
              <a:rPr kumimoji="0" lang="en-US" sz="1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sym typeface="Wingdings" panose="05000000000000000000" pitchFamily="2" charset="2"/>
              </a:rPr>
              <a:t>35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sym typeface="Wingdings" panose="05000000000000000000" pitchFamily="2" charset="2"/>
              </a:rPr>
              <a:t> cm</a:t>
            </a:r>
            <a:r>
              <a:rPr kumimoji="0" lang="en-US" sz="1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sym typeface="Wingdings" panose="05000000000000000000" pitchFamily="2" charset="2"/>
              </a:rPr>
              <a:t>-2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sym typeface="Wingdings" panose="05000000000000000000" pitchFamily="2" charset="2"/>
              </a:rPr>
              <a:t> s</a:t>
            </a:r>
            <a:r>
              <a:rPr kumimoji="0" lang="en-US" sz="1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sym typeface="Wingdings" panose="05000000000000000000" pitchFamily="2" charset="2"/>
              </a:rPr>
              <a:t>-1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sym typeface="Wingdings" panose="05000000000000000000" pitchFamily="2" charset="2"/>
              </a:rPr>
              <a:t> (</a:t>
            </a:r>
            <a:r>
              <a:rPr kumimoji="0" lang="en-US" sz="1400" b="0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sym typeface="Wingdings" panose="05000000000000000000" pitchFamily="2" charset="2"/>
              </a:rPr>
              <a:t>40x larger than in KEKB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sym typeface="Wingdings" panose="05000000000000000000" pitchFamily="2" charset="2"/>
              </a:rPr>
              <a:t>)</a:t>
            </a:r>
            <a:endParaRPr kumimoji="0" lang="en-US" sz="1400" b="0" i="0" u="none" strike="noStrike" kern="0" cap="none" spc="0" normalizeH="0" baseline="3000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sym typeface="Wingdings" panose="05000000000000000000" pitchFamily="2" charset="2"/>
            </a:endParaRPr>
          </a:p>
          <a:p>
            <a:pPr marL="285750" marR="0" lvl="0" indent="-2857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sym typeface="Wingdings" panose="05000000000000000000" pitchFamily="2" charset="2"/>
              </a:rPr>
              <a:t>E</a:t>
            </a:r>
            <a:r>
              <a:rPr kumimoji="0" lang="en-US" sz="14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sym typeface="Wingdings" panose="05000000000000000000" pitchFamily="2" charset="2"/>
              </a:rPr>
              <a:t>e</a:t>
            </a:r>
            <a:r>
              <a:rPr kumimoji="0" lang="en-US" sz="1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sym typeface="Wingdings" panose="05000000000000000000" pitchFamily="2" charset="2"/>
              </a:rPr>
              <a:t>-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sym typeface="Wingdings" panose="05000000000000000000" pitchFamily="2" charset="2"/>
              </a:rPr>
              <a:t> = 7 (8)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sym typeface="Wingdings" panose="05000000000000000000" pitchFamily="2" charset="2"/>
              </a:rPr>
              <a:t>GeV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sym typeface="Wingdings" panose="05000000000000000000" pitchFamily="2" charset="2"/>
              </a:rPr>
              <a:t> &amp;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sym typeface="Wingdings" panose="05000000000000000000" pitchFamily="2" charset="2"/>
              </a:rPr>
              <a:t>E</a:t>
            </a:r>
            <a:r>
              <a:rPr kumimoji="0" lang="en-US" sz="14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sym typeface="Wingdings" panose="05000000000000000000" pitchFamily="2" charset="2"/>
              </a:rPr>
              <a:t>e</a:t>
            </a:r>
            <a:r>
              <a:rPr kumimoji="0" lang="en-US" sz="1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sym typeface="Wingdings" panose="05000000000000000000" pitchFamily="2" charset="2"/>
              </a:rPr>
              <a:t>+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sym typeface="Wingdings" panose="05000000000000000000" pitchFamily="2" charset="2"/>
              </a:rPr>
              <a:t> = 4 (3.5)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sym typeface="Wingdings" panose="05000000000000000000" pitchFamily="2" charset="2"/>
              </a:rPr>
              <a:t>GeV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sym typeface="Wingdings" panose="05000000000000000000" pitchFamily="2" charset="2"/>
              </a:rPr>
              <a:t> </a:t>
            </a:r>
          </a:p>
          <a:p>
            <a:pPr marR="0" lvl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sym typeface="Wingdings" panose="05000000000000000000" pitchFamily="2" charset="2"/>
              </a:rPr>
              <a:t>      (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sym typeface="Wingdings" panose="05000000000000000000" pitchFamily="2" charset="2"/>
              </a:rPr>
              <a:t>bg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sym typeface="Wingdings" panose="05000000000000000000" pitchFamily="2" charset="2"/>
              </a:rPr>
              <a:t> = 0.42 (KEK) 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sym typeface="Wingdings" panose="05000000000000000000" pitchFamily="2" charset="2"/>
              </a:rPr>
              <a:t>0.28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sym typeface="Wingdings" panose="05000000000000000000" pitchFamily="2" charset="2"/>
              </a:rPr>
              <a:t> (SuperKEK))</a:t>
            </a:r>
          </a:p>
          <a:p>
            <a:pPr marL="285750" marR="0" lvl="0" indent="-2857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sym typeface="Wingdings" panose="05000000000000000000" pitchFamily="2" charset="2"/>
              </a:rPr>
              <a:t>E</a:t>
            </a:r>
            <a:r>
              <a:rPr kumimoji="0" lang="en-US" sz="14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sym typeface="Wingdings" panose="05000000000000000000" pitchFamily="2" charset="2"/>
              </a:rPr>
              <a:t>cm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sym typeface="Wingdings" panose="05000000000000000000" pitchFamily="2" charset="2"/>
              </a:rPr>
              <a:t> = 10.58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sym typeface="Wingdings" panose="05000000000000000000" pitchFamily="2" charset="2"/>
              </a:rPr>
              <a:t>GeV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sym typeface="Wingdings" panose="05000000000000000000" pitchFamily="2" charset="2"/>
              </a:rPr>
              <a:t> -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itchFamily="18" charset="0"/>
                <a:sym typeface="Wingdings" pitchFamily="2" charset="2"/>
              </a:rPr>
              <a:t>Y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sym typeface="Wingdings" pitchFamily="2" charset="2"/>
              </a:rPr>
              <a:t>(4S)</a:t>
            </a:r>
          </a:p>
        </p:txBody>
      </p:sp>
      <p:sp>
        <p:nvSpPr>
          <p:cNvPr id="13" name="Rectangle 38"/>
          <p:cNvSpPr/>
          <p:nvPr/>
        </p:nvSpPr>
        <p:spPr bwMode="auto">
          <a:xfrm>
            <a:off x="4991831" y="4895406"/>
            <a:ext cx="4116673" cy="1341906"/>
          </a:xfrm>
          <a:prstGeom prst="rect">
            <a:avLst/>
          </a:prstGeom>
          <a:solidFill>
            <a:srgbClr val="AAE2CA">
              <a:lumMod val="20000"/>
              <a:lumOff val="80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charset="0"/>
              </a:rPr>
              <a:t>Changes involving the Vertex Detector (VXD)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charset="0"/>
              </a:rPr>
              <a:t>:</a:t>
            </a:r>
          </a:p>
          <a:p>
            <a:pPr marL="285750" marR="0" lvl="0" indent="-285750" defTabSz="91440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</a:rPr>
              <a:t>Four layers of Double Sided Si-Strip Detector (DSSD) with a larger radius</a:t>
            </a:r>
          </a:p>
          <a:p>
            <a:pPr marL="285750" marR="0" lvl="0" indent="-285750" defTabSz="91440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</a:rPr>
              <a:t>Two layers of DEPFET pixel detector (PXD)</a:t>
            </a: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6" name="Datumsplatzhalter 1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06.07.2015</a:t>
            </a:r>
            <a:endParaRPr lang="en-GB"/>
          </a:p>
        </p:txBody>
      </p:sp>
      <p:sp>
        <p:nvSpPr>
          <p:cNvPr id="17" name="Fußzeilenplatzhalter 1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Mueller, IMPRS Young Scientist Workshop (2015)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74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Detector (VXD)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657" y="3084980"/>
            <a:ext cx="4654847" cy="3364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05" y="3810432"/>
            <a:ext cx="3221037" cy="238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Inhaltsplatzhalter 2"/>
          <p:cNvSpPr>
            <a:spLocks noGrp="1"/>
          </p:cNvSpPr>
          <p:nvPr/>
        </p:nvSpPr>
        <p:spPr bwMode="auto">
          <a:xfrm>
            <a:off x="649635" y="814586"/>
            <a:ext cx="818505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38138" indent="-338138" algn="l" defTabSz="449263" rtl="0" eaLnBrk="1" fontAlgn="base" hangingPunct="1">
              <a:lnSpc>
                <a:spcPct val="110000"/>
              </a:lnSpc>
              <a:spcBef>
                <a:spcPts val="350"/>
              </a:spcBef>
              <a:spcAft>
                <a:spcPct val="0"/>
              </a:spcAft>
              <a:buClr>
                <a:srgbClr val="8A8AD8"/>
              </a:buClr>
              <a:buSzPct val="65000"/>
              <a:buFont typeface="Comic Sans MS" pitchFamily="66" charset="0"/>
              <a:defRPr sz="1400">
                <a:solidFill>
                  <a:srgbClr val="0033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38188" indent="-280988" algn="l" defTabSz="449263" rtl="0" eaLnBrk="1" fontAlgn="base" hangingPunct="1">
              <a:lnSpc>
                <a:spcPct val="110000"/>
              </a:lnSpc>
              <a:spcBef>
                <a:spcPts val="350"/>
              </a:spcBef>
              <a:spcAft>
                <a:spcPct val="0"/>
              </a:spcAft>
              <a:buClr>
                <a:srgbClr val="242492"/>
              </a:buClr>
              <a:buSzPct val="65000"/>
              <a:buFont typeface="Comic Sans MS" pitchFamily="66" charset="0"/>
              <a:defRPr sz="14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449263" rtl="0" eaLnBrk="1" fontAlgn="base" hangingPunct="1">
              <a:lnSpc>
                <a:spcPct val="110000"/>
              </a:lnSpc>
              <a:spcBef>
                <a:spcPts val="350"/>
              </a:spcBef>
              <a:spcAft>
                <a:spcPct val="0"/>
              </a:spcAft>
              <a:buClr>
                <a:srgbClr val="8A8AD8"/>
              </a:buClr>
              <a:buSzPct val="65000"/>
              <a:buFont typeface="Comic Sans MS" pitchFamily="66" charset="0"/>
              <a:defRPr sz="14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449263" rtl="0" eaLnBrk="1" fontAlgn="base" hangingPunct="1">
              <a:lnSpc>
                <a:spcPct val="110000"/>
              </a:lnSpc>
              <a:spcBef>
                <a:spcPts val="350"/>
              </a:spcBef>
              <a:spcAft>
                <a:spcPct val="0"/>
              </a:spcAft>
              <a:buClr>
                <a:srgbClr val="242492"/>
              </a:buClr>
              <a:buSzPct val="65000"/>
              <a:buFont typeface="Comic Sans MS" pitchFamily="66" charset="0"/>
              <a:defRPr sz="14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449263" rtl="0" eaLnBrk="1" fontAlgn="base" hangingPunct="1">
              <a:lnSpc>
                <a:spcPct val="110000"/>
              </a:lnSpc>
              <a:spcBef>
                <a:spcPts val="350"/>
              </a:spcBef>
              <a:spcAft>
                <a:spcPct val="0"/>
              </a:spcAft>
              <a:buClr>
                <a:srgbClr val="242492"/>
              </a:buClr>
              <a:buSzPct val="65000"/>
              <a:buFont typeface="Comic Sans MS" pitchFamily="66" charset="0"/>
              <a:defRPr sz="14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defTabSz="449263" rtl="0" eaLnBrk="1" fontAlgn="base" hangingPunct="1">
              <a:lnSpc>
                <a:spcPct val="110000"/>
              </a:lnSpc>
              <a:spcBef>
                <a:spcPts val="350"/>
              </a:spcBef>
              <a:spcAft>
                <a:spcPct val="0"/>
              </a:spcAft>
              <a:buClr>
                <a:srgbClr val="242492"/>
              </a:buClr>
              <a:buSzPct val="65000"/>
              <a:buFont typeface="Comic Sans MS" pitchFamily="66" charset="0"/>
              <a:defRPr sz="1400">
                <a:solidFill>
                  <a:srgbClr val="003366"/>
                </a:solidFill>
                <a:latin typeface="+mn-lt"/>
                <a:cs typeface="+mn-cs"/>
              </a:defRPr>
            </a:lvl6pPr>
            <a:lvl7pPr marL="2971800" indent="-228600" algn="l" defTabSz="449263" rtl="0" eaLnBrk="1" fontAlgn="base" hangingPunct="1">
              <a:lnSpc>
                <a:spcPct val="110000"/>
              </a:lnSpc>
              <a:spcBef>
                <a:spcPts val="350"/>
              </a:spcBef>
              <a:spcAft>
                <a:spcPct val="0"/>
              </a:spcAft>
              <a:buClr>
                <a:srgbClr val="242492"/>
              </a:buClr>
              <a:buSzPct val="65000"/>
              <a:buFont typeface="Comic Sans MS" pitchFamily="66" charset="0"/>
              <a:defRPr sz="1400">
                <a:solidFill>
                  <a:srgbClr val="003366"/>
                </a:solidFill>
                <a:latin typeface="+mn-lt"/>
                <a:cs typeface="+mn-cs"/>
              </a:defRPr>
            </a:lvl7pPr>
            <a:lvl8pPr marL="3429000" indent="-228600" algn="l" defTabSz="449263" rtl="0" eaLnBrk="1" fontAlgn="base" hangingPunct="1">
              <a:lnSpc>
                <a:spcPct val="110000"/>
              </a:lnSpc>
              <a:spcBef>
                <a:spcPts val="350"/>
              </a:spcBef>
              <a:spcAft>
                <a:spcPct val="0"/>
              </a:spcAft>
              <a:buClr>
                <a:srgbClr val="242492"/>
              </a:buClr>
              <a:buSzPct val="65000"/>
              <a:buFont typeface="Comic Sans MS" pitchFamily="66" charset="0"/>
              <a:defRPr sz="1400">
                <a:solidFill>
                  <a:srgbClr val="003366"/>
                </a:solidFill>
                <a:latin typeface="+mn-lt"/>
                <a:cs typeface="+mn-cs"/>
              </a:defRPr>
            </a:lvl8pPr>
            <a:lvl9pPr marL="3886200" indent="-228600" algn="l" defTabSz="449263" rtl="0" eaLnBrk="1" fontAlgn="base" hangingPunct="1">
              <a:lnSpc>
                <a:spcPct val="110000"/>
              </a:lnSpc>
              <a:spcBef>
                <a:spcPts val="350"/>
              </a:spcBef>
              <a:spcAft>
                <a:spcPct val="0"/>
              </a:spcAft>
              <a:buClr>
                <a:srgbClr val="242492"/>
              </a:buClr>
              <a:buSzPct val="65000"/>
              <a:buFont typeface="Comic Sans MS" pitchFamily="66" charset="0"/>
              <a:defRPr sz="1400">
                <a:solidFill>
                  <a:srgbClr val="003366"/>
                </a:solidFill>
                <a:latin typeface="+mn-lt"/>
                <a:cs typeface="+mn-cs"/>
              </a:defRPr>
            </a:lvl9pPr>
          </a:lstStyle>
          <a:p>
            <a:r>
              <a:rPr lang="en-US" dirty="0" smtClean="0"/>
              <a:t>Tasks of the vertex detector:</a:t>
            </a:r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Reconstruction </a:t>
            </a:r>
            <a:r>
              <a:rPr lang="en-US" dirty="0" smtClean="0"/>
              <a:t>of primary, secondary, … vertices of short-lived particles</a:t>
            </a:r>
          </a:p>
          <a:p>
            <a:pPr marL="457200" lvl="1" indent="0"/>
            <a:r>
              <a:rPr lang="en-US" dirty="0" smtClean="0"/>
              <a:t>Decay </a:t>
            </a:r>
            <a:r>
              <a:rPr lang="en-US" dirty="0" smtClean="0"/>
              <a:t>of particles is typical in the order of 100 µm from the IP</a:t>
            </a:r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D</a:t>
            </a:r>
            <a:r>
              <a:rPr lang="en-US" dirty="0" smtClean="0"/>
              <a:t>etect </a:t>
            </a:r>
            <a:r>
              <a:rPr lang="en-US" dirty="0" smtClean="0"/>
              <a:t>tracks of low momentum particles (in high B field) which cannot make it to the main tracker</a:t>
            </a:r>
          </a:p>
          <a:p>
            <a:pPr marL="742950" lvl="1" indent="-285750">
              <a:buClr>
                <a:srgbClr val="002060"/>
              </a:buClr>
              <a:buSzPct val="100000"/>
              <a:buFont typeface="Arial" panose="020B0604020202020204" pitchFamily="34" charset="0"/>
              <a:buChar char="→"/>
            </a:pPr>
            <a:r>
              <a:rPr lang="en-US" dirty="0" smtClean="0"/>
              <a:t>Innermost detector system as close as possible to IP</a:t>
            </a:r>
          </a:p>
          <a:p>
            <a:pPr marL="742950" lvl="1" indent="-285750">
              <a:buClr>
                <a:srgbClr val="002060"/>
              </a:buClr>
              <a:buSzPct val="100000"/>
              <a:buFont typeface="Arial" panose="020B0604020202020204" pitchFamily="34" charset="0"/>
              <a:buChar char="→"/>
            </a:pPr>
            <a:r>
              <a:rPr lang="en-US" dirty="0" smtClean="0"/>
              <a:t>highly granular pixel sensors; provide most accurate 2D position information</a:t>
            </a:r>
          </a:p>
          <a:p>
            <a:pPr marL="742950" lvl="1" indent="-285750">
              <a:buClr>
                <a:srgbClr val="002060"/>
              </a:buClr>
              <a:buSzPct val="100000"/>
              <a:buFont typeface="Arial" panose="020B0604020202020204" pitchFamily="34" charset="0"/>
              <a:buChar char="→"/>
            </a:pPr>
            <a:r>
              <a:rPr lang="en-US" dirty="0" smtClean="0"/>
              <a:t>should be massless and still provide a large enough S/N</a:t>
            </a:r>
          </a:p>
          <a:p>
            <a:pPr marL="742950" lvl="1" indent="-285750">
              <a:buClr>
                <a:srgbClr val="002060"/>
              </a:buClr>
              <a:buSzPct val="100000"/>
              <a:buFont typeface="Arial" panose="020B0604020202020204" pitchFamily="34" charset="0"/>
              <a:buChar char="→"/>
            </a:pPr>
            <a:r>
              <a:rPr lang="en-US" dirty="0" smtClean="0"/>
              <a:t>Design and specifications to a larger extent driven by machine/beam characteristics</a:t>
            </a:r>
          </a:p>
          <a:p>
            <a:pPr marL="1200150" lvl="2" indent="-285750">
              <a:buClr>
                <a:srgbClr val="002060"/>
              </a:buClr>
              <a:buSzPct val="100000"/>
              <a:buFont typeface="Arial" panose="020B0604020202020204" pitchFamily="34" charset="0"/>
              <a:buChar char="→"/>
            </a:pPr>
            <a:r>
              <a:rPr lang="en-US" dirty="0" smtClean="0"/>
              <a:t>Beam background, radiation</a:t>
            </a:r>
          </a:p>
          <a:p>
            <a:pPr marL="914400" lvl="2" indent="0">
              <a:buClr>
                <a:srgbClr val="002060"/>
              </a:buClr>
              <a:buSzPct val="100000"/>
            </a:pPr>
            <a:r>
              <a:rPr lang="en-US" dirty="0" smtClean="0"/>
              <a:t>	damage, occupancy …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1025042" y="6195290"/>
            <a:ext cx="2891625" cy="264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BELLE PHYSICS II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Friday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11-12)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atumsplatzhalt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06.07.2015</a:t>
            </a:r>
            <a:endParaRPr lang="en-GB"/>
          </a:p>
        </p:txBody>
      </p:sp>
      <p:sp>
        <p:nvSpPr>
          <p:cNvPr id="9" name="Fußzeilenplatzhalt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Mueller, IMPRS Young Scientist Workshop (2015)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2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Detector (VXD)</a:t>
            </a:r>
          </a:p>
        </p:txBody>
      </p:sp>
      <p:sp>
        <p:nvSpPr>
          <p:cNvPr id="10" name="Textfeld 5"/>
          <p:cNvSpPr txBox="1"/>
          <p:nvPr/>
        </p:nvSpPr>
        <p:spPr>
          <a:xfrm>
            <a:off x="4862580" y="1062051"/>
            <a:ext cx="4221027" cy="1200329"/>
          </a:xfrm>
          <a:prstGeom prst="rect">
            <a:avLst/>
          </a:prstGeom>
          <a:solidFill>
            <a:srgbClr val="EEF9F4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Silicon Vertex Detector (SVD)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layers of double sided silicon strip detector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R= 3.8 cm, 8.0 cm, 11.5 cm, 14 cm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6"/>
          <p:cNvSpPr txBox="1"/>
          <p:nvPr/>
        </p:nvSpPr>
        <p:spPr>
          <a:xfrm>
            <a:off x="4990006" y="4565102"/>
            <a:ext cx="2572627" cy="1200329"/>
          </a:xfrm>
          <a:prstGeom prst="rect">
            <a:avLst/>
          </a:prstGeom>
          <a:solidFill>
            <a:srgbClr val="EEF9F4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Pixel Detector (PXD)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layers of DEPFET pixels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1.4 cm, 2.2 cm</a:t>
            </a:r>
          </a:p>
        </p:txBody>
      </p:sp>
      <p:pic>
        <p:nvPicPr>
          <p:cNvPr id="12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8564" y="2693790"/>
            <a:ext cx="4389940" cy="1392597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78" y="2900499"/>
            <a:ext cx="3892300" cy="15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friedl\Desktop\materials\rev0_half_rendering_lor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7870" y="774019"/>
            <a:ext cx="3650116" cy="2138740"/>
          </a:xfrm>
          <a:prstGeom prst="rect">
            <a:avLst/>
          </a:prstGeom>
          <a:noFill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05" y="4326856"/>
            <a:ext cx="3335778" cy="212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Datumsplatzhalter 1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06.07.2015</a:t>
            </a:r>
            <a:endParaRPr lang="en-GB"/>
          </a:p>
        </p:txBody>
      </p:sp>
      <p:sp>
        <p:nvSpPr>
          <p:cNvPr id="17" name="Fußzeilenplatzhalter 1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Mueller, IMPRS Young Scientist Workshop (2015)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19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PXD detector requirements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665" y="4477455"/>
            <a:ext cx="3131839" cy="197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1872209" y="2686268"/>
            <a:ext cx="6535588" cy="304698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Belle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is dominated by low momentum tracks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Modest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intrinsic resolution (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μm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dominated by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scattering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Moderate pixel size (50 x 75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μm²)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Lowest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 material budget (0.2%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6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/layer) [including ASICs]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higher background (20x-40x): Radiation damage and occupancy, fake hits and pile-up noise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10x higher event rate =&gt; higher trigger rate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 inner layers of SVD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PXD</a:t>
            </a:r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 descr="D:\Laci\2-PROJECTS\Belle-II\Dummies\ThinDummies\no-frame\Resistorwafer 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772" y="1965692"/>
            <a:ext cx="1576383" cy="1268354"/>
          </a:xfrm>
          <a:prstGeom prst="ellipse">
            <a:avLst/>
          </a:prstGeom>
          <a:ln>
            <a:noFill/>
          </a:ln>
          <a:effectLst>
            <a:outerShdw blurRad="50800" dist="38100" dir="13500000" algn="br" rotWithShape="0">
              <a:prstClr val="black"/>
            </a:outerShdw>
            <a:softEdge rad="112500"/>
          </a:effectLst>
        </p:spPr>
      </p:pic>
      <p:pic>
        <p:nvPicPr>
          <p:cNvPr id="8" name="Picture 5" descr="D:\Laci\2-PROJECTS\Belle-II\PXD6-1\after_dicing\Image6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764704"/>
            <a:ext cx="1601316" cy="1200988"/>
          </a:xfrm>
          <a:prstGeom prst="ellipse">
            <a:avLst/>
          </a:prstGeom>
          <a:ln>
            <a:noFill/>
          </a:ln>
          <a:effectLst>
            <a:outerShdw blurRad="50800" dist="38100" dir="13500000" algn="br" rotWithShape="0">
              <a:prstClr val="black"/>
            </a:outerShdw>
            <a:softEdge rad="112500"/>
          </a:effectLst>
        </p:spPr>
      </p:pic>
      <p:pic>
        <p:nvPicPr>
          <p:cNvPr id="9" name="Picture 3" descr="D:\Laci\2-PROJECTS\Belle-II\Dummies\ThinDummies\Pictures\AfterCutI\IMG_80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8073" y="4007432"/>
            <a:ext cx="1340146" cy="2445904"/>
          </a:xfrm>
          <a:prstGeom prst="ellipse">
            <a:avLst/>
          </a:prstGeom>
          <a:ln>
            <a:noFill/>
          </a:ln>
          <a:effectLst>
            <a:outerShdw blurRad="50800" dist="38100" dir="13500000" algn="br" rotWithShape="0">
              <a:prstClr val="black"/>
            </a:outerShdw>
            <a:softEdge rad="112500"/>
          </a:effectLst>
        </p:spPr>
      </p:pic>
      <p:sp>
        <p:nvSpPr>
          <p:cNvPr id="10" name="Datumsplatzhalt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06.07.2015</a:t>
            </a:r>
            <a:endParaRPr lang="en-GB"/>
          </a:p>
        </p:txBody>
      </p:sp>
      <p:sp>
        <p:nvSpPr>
          <p:cNvPr id="11" name="Fußzeilenplatzhalter 10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Mueller, IMPRS Young Scientist Workshop (2015)</a:t>
            </a:r>
            <a:endParaRPr lang="en-GB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374265"/>
              </p:ext>
            </p:extLst>
          </p:nvPr>
        </p:nvGraphicFramePr>
        <p:xfrm>
          <a:off x="2627784" y="836712"/>
          <a:ext cx="6096000" cy="1854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72965"/>
                <a:gridCol w="3623035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b="0" i="0" dirty="0" err="1" smtClean="0">
                          <a:latin typeface="Arial" pitchFamily="34" charset="0"/>
                          <a:cs typeface="Arial" pitchFamily="34" charset="0"/>
                        </a:rPr>
                        <a:t>Occupancy</a:t>
                      </a:r>
                      <a:endParaRPr lang="de-DE" sz="16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0" i="0" dirty="0" smtClean="0">
                          <a:latin typeface="Arial" pitchFamily="34" charset="0"/>
                          <a:cs typeface="Arial" pitchFamily="34" charset="0"/>
                        </a:rPr>
                        <a:t>0.1 </a:t>
                      </a:r>
                      <a:r>
                        <a:rPr lang="de-DE" sz="1600" b="0" i="0" dirty="0" err="1" smtClean="0">
                          <a:latin typeface="Arial" pitchFamily="34" charset="0"/>
                          <a:cs typeface="Arial" pitchFamily="34" charset="0"/>
                        </a:rPr>
                        <a:t>hits</a:t>
                      </a:r>
                      <a:r>
                        <a:rPr lang="de-DE" sz="1600" b="0" i="0" dirty="0" smtClean="0">
                          <a:latin typeface="Arial" pitchFamily="34" charset="0"/>
                          <a:cs typeface="Arial" pitchFamily="34" charset="0"/>
                        </a:rPr>
                        <a:t>/µm²/s</a:t>
                      </a:r>
                      <a:endParaRPr lang="de-DE" sz="16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0" i="0" dirty="0" smtClean="0">
                          <a:latin typeface="Arial" pitchFamily="34" charset="0"/>
                          <a:cs typeface="Arial" pitchFamily="34" charset="0"/>
                        </a:rPr>
                        <a:t>Frame time</a:t>
                      </a:r>
                      <a:endParaRPr lang="de-DE" sz="16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0" i="0" dirty="0" smtClean="0">
                          <a:latin typeface="Arial" pitchFamily="34" charset="0"/>
                          <a:cs typeface="Arial" pitchFamily="34" charset="0"/>
                        </a:rPr>
                        <a:t>20µs (</a:t>
                      </a:r>
                      <a:r>
                        <a:rPr lang="de-DE" sz="1600" b="0" i="0" dirty="0" err="1" smtClean="0">
                          <a:latin typeface="Arial" pitchFamily="34" charset="0"/>
                          <a:cs typeface="Arial" pitchFamily="34" charset="0"/>
                        </a:rPr>
                        <a:t>rolling</a:t>
                      </a:r>
                      <a:r>
                        <a:rPr lang="de-DE" sz="1600" b="0" i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1600" b="0" i="0" dirty="0" err="1" smtClean="0">
                          <a:latin typeface="Arial" pitchFamily="34" charset="0"/>
                          <a:cs typeface="Arial" pitchFamily="34" charset="0"/>
                        </a:rPr>
                        <a:t>shutter</a:t>
                      </a:r>
                      <a:r>
                        <a:rPr lang="de-DE" sz="1600" b="0" i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1600" b="0" i="0" dirty="0" err="1" smtClean="0">
                          <a:latin typeface="Arial" pitchFamily="34" charset="0"/>
                          <a:cs typeface="Arial" pitchFamily="34" charset="0"/>
                        </a:rPr>
                        <a:t>mode</a:t>
                      </a:r>
                      <a:r>
                        <a:rPr lang="de-DE" sz="1600" b="0" i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de-DE" sz="16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0" i="0" dirty="0" err="1" smtClean="0">
                          <a:latin typeface="Arial" pitchFamily="34" charset="0"/>
                          <a:cs typeface="Arial" pitchFamily="34" charset="0"/>
                        </a:rPr>
                        <a:t>Momentum</a:t>
                      </a:r>
                      <a:r>
                        <a:rPr lang="de-DE" sz="1600" b="0" i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1600" b="0" i="0" dirty="0" err="1" smtClean="0">
                          <a:latin typeface="Arial" pitchFamily="34" charset="0"/>
                          <a:cs typeface="Arial" pitchFamily="34" charset="0"/>
                        </a:rPr>
                        <a:t>range</a:t>
                      </a:r>
                      <a:endParaRPr lang="de-DE" sz="16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0" i="0" dirty="0" smtClean="0">
                          <a:latin typeface="Arial" pitchFamily="34" charset="0"/>
                          <a:cs typeface="Arial" pitchFamily="34" charset="0"/>
                        </a:rPr>
                        <a:t>Low </a:t>
                      </a:r>
                      <a:r>
                        <a:rPr lang="de-DE" sz="1600" b="0" i="0" dirty="0" err="1" smtClean="0">
                          <a:latin typeface="Arial" pitchFamily="34" charset="0"/>
                          <a:cs typeface="Arial" pitchFamily="34" charset="0"/>
                        </a:rPr>
                        <a:t>momentum</a:t>
                      </a:r>
                      <a:r>
                        <a:rPr lang="de-DE" sz="1600" b="0" i="0" dirty="0" smtClean="0">
                          <a:latin typeface="Arial" pitchFamily="34" charset="0"/>
                          <a:cs typeface="Arial" pitchFamily="34" charset="0"/>
                        </a:rPr>
                        <a:t> (&lt;1GeV)</a:t>
                      </a:r>
                      <a:endParaRPr lang="de-DE" sz="16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0" i="0" dirty="0" err="1" smtClean="0">
                          <a:latin typeface="Arial" pitchFamily="34" charset="0"/>
                          <a:cs typeface="Arial" pitchFamily="34" charset="0"/>
                        </a:rPr>
                        <a:t>Acceptance</a:t>
                      </a:r>
                      <a:endParaRPr lang="de-DE" sz="16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0" i="0" dirty="0" smtClean="0">
                          <a:latin typeface="Arial" pitchFamily="34" charset="0"/>
                          <a:cs typeface="Arial" pitchFamily="34" charset="0"/>
                        </a:rPr>
                        <a:t>17°-150°</a:t>
                      </a:r>
                      <a:endParaRPr lang="de-DE" sz="16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0" i="0" dirty="0" smtClean="0">
                          <a:latin typeface="Arial" pitchFamily="34" charset="0"/>
                          <a:cs typeface="Arial" pitchFamily="34" charset="0"/>
                        </a:rPr>
                        <a:t>Radiation</a:t>
                      </a:r>
                      <a:endParaRPr lang="de-DE" sz="16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0" i="0" dirty="0" smtClean="0">
                          <a:latin typeface="Arial" pitchFamily="34" charset="0"/>
                          <a:cs typeface="Arial" pitchFamily="34" charset="0"/>
                        </a:rPr>
                        <a:t>~20 </a:t>
                      </a:r>
                      <a:r>
                        <a:rPr lang="de-DE" sz="1600" b="0" i="0" dirty="0" err="1" smtClean="0">
                          <a:latin typeface="Arial" pitchFamily="34" charset="0"/>
                          <a:cs typeface="Arial" pitchFamily="34" charset="0"/>
                        </a:rPr>
                        <a:t>kGy</a:t>
                      </a:r>
                      <a:r>
                        <a:rPr lang="de-DE" sz="1600" b="0" i="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de-DE" sz="1600" b="0" i="0" dirty="0" err="1" smtClean="0">
                          <a:latin typeface="Arial" pitchFamily="34" charset="0"/>
                          <a:cs typeface="Arial" pitchFamily="34" charset="0"/>
                        </a:rPr>
                        <a:t>year</a:t>
                      </a:r>
                      <a:r>
                        <a:rPr lang="de-DE" sz="1600" b="0" i="0" dirty="0" smtClean="0">
                          <a:latin typeface="Arial" pitchFamily="34" charset="0"/>
                          <a:cs typeface="Arial" pitchFamily="34" charset="0"/>
                        </a:rPr>
                        <a:t>, 1·10</a:t>
                      </a:r>
                      <a:r>
                        <a:rPr lang="de-DE" sz="1600" b="0" i="0" baseline="300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de-DE" sz="1600" b="0" i="0" dirty="0" smtClean="0">
                          <a:latin typeface="Arial" pitchFamily="34" charset="0"/>
                          <a:cs typeface="Arial" pitchFamily="34" charset="0"/>
                        </a:rPr>
                        <a:t> n/ab</a:t>
                      </a:r>
                      <a:r>
                        <a:rPr lang="de-DE" sz="1600" b="0" i="0" baseline="30000" dirty="0" smtClean="0"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r>
                        <a:rPr lang="de-DE" sz="1600" b="0" i="0" dirty="0" smtClean="0">
                          <a:latin typeface="Arial" pitchFamily="34" charset="0"/>
                          <a:cs typeface="Arial" pitchFamily="34" charset="0"/>
                        </a:rPr>
                        <a:t>cm²</a:t>
                      </a:r>
                      <a:endParaRPr lang="de-DE" sz="16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511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Mockup of the Belle II PXD Detector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04" y="3598912"/>
            <a:ext cx="7452320" cy="278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95" y="836712"/>
            <a:ext cx="7416824" cy="265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bgerundetes Rechteck 5"/>
          <p:cNvSpPr/>
          <p:nvPr/>
        </p:nvSpPr>
        <p:spPr bwMode="auto">
          <a:xfrm>
            <a:off x="3654302" y="1628800"/>
            <a:ext cx="1224136" cy="534775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cxnSp>
        <p:nvCxnSpPr>
          <p:cNvPr id="7" name="Gerade Verbindung mit Pfeil 6"/>
          <p:cNvCxnSpPr/>
          <p:nvPr/>
        </p:nvCxnSpPr>
        <p:spPr bwMode="auto">
          <a:xfrm flipH="1">
            <a:off x="4158358" y="2163575"/>
            <a:ext cx="108012" cy="1985505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feld 7"/>
          <p:cNvSpPr txBox="1"/>
          <p:nvPr/>
        </p:nvSpPr>
        <p:spPr>
          <a:xfrm>
            <a:off x="2660490" y="1070505"/>
            <a:ext cx="3042821" cy="486287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pipe radius: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mm (inner), 12.5 mm (outer)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2"/>
          <p:cNvSpPr/>
          <p:nvPr/>
        </p:nvSpPr>
        <p:spPr bwMode="auto">
          <a:xfrm>
            <a:off x="1728088" y="5511715"/>
            <a:ext cx="1080120" cy="276999"/>
          </a:xfrm>
          <a:prstGeom prst="rect">
            <a:avLst/>
          </a:prstGeom>
          <a:solidFill>
            <a:srgbClr val="AAE2CA">
              <a:lumMod val="20000"/>
              <a:lumOff val="80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Arial" charset="0"/>
              </a:rPr>
              <a:t>Half</a:t>
            </a:r>
            <a:r>
              <a:rPr kumimoji="0" lang="en-US" sz="1200" b="1" i="0" u="none" strike="noStrike" kern="0" cap="none" spc="0" normalizeH="0" noProof="0" dirty="0" smtClean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Arial" charset="0"/>
              </a:rPr>
              <a:t> Ladder</a:t>
            </a:r>
          </a:p>
        </p:txBody>
      </p:sp>
      <p:cxnSp>
        <p:nvCxnSpPr>
          <p:cNvPr id="10" name="Gerade Verbindung mit Pfeil 9"/>
          <p:cNvCxnSpPr>
            <a:stCxn id="9" idx="0"/>
          </p:cNvCxnSpPr>
          <p:nvPr/>
        </p:nvCxnSpPr>
        <p:spPr bwMode="auto">
          <a:xfrm flipV="1">
            <a:off x="2268148" y="4647619"/>
            <a:ext cx="1386154" cy="864096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Datumsplatzhalter 10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06.07.2015</a:t>
            </a:r>
            <a:endParaRPr lang="en-GB"/>
          </a:p>
        </p:txBody>
      </p:sp>
      <p:sp>
        <p:nvSpPr>
          <p:cNvPr id="12" name="Fußzeilenplatzhalter 1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Mueller, IMPRS Young Scientist Workshop (2015)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8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Half </a:t>
            </a:r>
            <a:r>
              <a:rPr lang="de-DE" dirty="0" err="1"/>
              <a:t>Ladder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DEPFET PXD</a:t>
            </a:r>
            <a:endParaRPr lang="en-US" dirty="0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352" y="1193037"/>
            <a:ext cx="3701907" cy="280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8" name="Group 14"/>
          <p:cNvGrpSpPr/>
          <p:nvPr/>
        </p:nvGrpSpPr>
        <p:grpSpPr>
          <a:xfrm>
            <a:off x="591917" y="4195625"/>
            <a:ext cx="8548687" cy="1991736"/>
            <a:chOff x="493713" y="3712156"/>
            <a:chExt cx="8548687" cy="1991736"/>
          </a:xfrm>
        </p:grpSpPr>
        <p:pic>
          <p:nvPicPr>
            <p:cNvPr id="4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713" y="3712156"/>
              <a:ext cx="8548687" cy="1991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Box 17"/>
            <p:cNvSpPr txBox="1"/>
            <p:nvPr/>
          </p:nvSpPr>
          <p:spPr>
            <a:xfrm>
              <a:off x="637015" y="4307431"/>
              <a:ext cx="2039341" cy="8802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GB"/>
              </a:defPPr>
              <a:lvl1pPr algn="l" defTabSz="449263" rtl="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1pPr>
              <a:lvl2pPr marL="457200" algn="l" defTabSz="449263" rtl="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2pPr>
              <a:lvl3pPr marL="914400" algn="l" defTabSz="449263" rtl="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3pPr>
              <a:lvl4pPr marL="1371600" algn="l" defTabSz="449263" rtl="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4pPr>
              <a:lvl5pPr marL="1828800" algn="l" defTabSz="449263" rtl="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256 x 250 pixels</a:t>
              </a:r>
            </a:p>
            <a:p>
              <a:endPara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Clr>
                  <a:schemeClr val="bg1"/>
                </a:buClr>
                <a:buFont typeface="Arial" pitchFamily="34" charset="0"/>
                <a:buChar char="•"/>
              </a:pPr>
              <a:r>
                <a:rPr lang="en-US" sz="1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55 x 50 </a:t>
              </a: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µ</a:t>
              </a:r>
              <a:r>
                <a:rPr lang="en-US" sz="1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m² (L1)</a:t>
              </a:r>
            </a:p>
            <a:p>
              <a:pPr marL="285750" indent="-285750">
                <a:buClr>
                  <a:schemeClr val="bg1"/>
                </a:buClr>
                <a:buFont typeface="Arial" pitchFamily="34" charset="0"/>
                <a:buChar char="•"/>
              </a:pP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r>
                <a:rPr lang="en-US" sz="1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 x 50 </a:t>
              </a: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µ</a:t>
              </a:r>
              <a:r>
                <a:rPr lang="en-US" sz="1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m² (L2)</a:t>
              </a:r>
              <a:endPara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Box 18"/>
            <p:cNvSpPr txBox="1"/>
            <p:nvPr/>
          </p:nvSpPr>
          <p:spPr>
            <a:xfrm>
              <a:off x="3600788" y="4307431"/>
              <a:ext cx="1986441" cy="8802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GB"/>
              </a:defPPr>
              <a:lvl1pPr algn="l" defTabSz="449263" rtl="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1pPr>
              <a:lvl2pPr marL="457200" algn="l" defTabSz="449263" rtl="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2pPr>
              <a:lvl3pPr marL="914400" algn="l" defTabSz="449263" rtl="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3pPr>
              <a:lvl4pPr marL="1371600" algn="l" defTabSz="449263" rtl="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4pPr>
              <a:lvl5pPr marL="1828800" algn="l" defTabSz="449263" rtl="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512 x 250 pixels</a:t>
              </a:r>
            </a:p>
            <a:p>
              <a:endPara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Clr>
                  <a:schemeClr val="bg1"/>
                </a:buClr>
                <a:buFont typeface="Arial" pitchFamily="34" charset="0"/>
                <a:buChar char="•"/>
              </a:pPr>
              <a:r>
                <a:rPr lang="en-US" sz="1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 x 50 µm² (L1)</a:t>
              </a:r>
            </a:p>
            <a:p>
              <a:pPr marL="285750" indent="-285750">
                <a:buClr>
                  <a:schemeClr val="bg1"/>
                </a:buClr>
                <a:buFont typeface="Arial" pitchFamily="34" charset="0"/>
                <a:buChar char="•"/>
              </a:pPr>
              <a:r>
                <a:rPr lang="en-US" sz="1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85 x 50 µm² (L2)</a:t>
              </a:r>
              <a:endPara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3" name="Straight Connector 19"/>
            <p:cNvCxnSpPr/>
            <p:nvPr/>
          </p:nvCxnSpPr>
          <p:spPr bwMode="auto">
            <a:xfrm>
              <a:off x="2661920" y="3962400"/>
              <a:ext cx="10160" cy="150368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rgbClr val="FFFF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9" name="Textfeld 13"/>
          <p:cNvSpPr txBox="1"/>
          <p:nvPr/>
        </p:nvSpPr>
        <p:spPr>
          <a:xfrm>
            <a:off x="6830445" y="3711380"/>
            <a:ext cx="1898277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~0.2%X</a:t>
            </a:r>
            <a:r>
              <a:rPr lang="en-US" sz="16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layer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Datumsplatzhalter 4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06.07.2015</a:t>
            </a:r>
            <a:endParaRPr lang="en-GB"/>
          </a:p>
        </p:txBody>
      </p:sp>
      <p:sp>
        <p:nvSpPr>
          <p:cNvPr id="45" name="Fußzeilenplatzhalter 4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Mueller, IMPRS Young Scientist Workshop (2015)</a:t>
            </a:r>
            <a:endParaRPr lang="en-GB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845557"/>
              </p:ext>
            </p:extLst>
          </p:nvPr>
        </p:nvGraphicFramePr>
        <p:xfrm>
          <a:off x="755576" y="1052736"/>
          <a:ext cx="4590768" cy="247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513130"/>
                <a:gridCol w="1421454"/>
              </a:tblGrid>
              <a:tr h="260269">
                <a:tc>
                  <a:txBody>
                    <a:bodyPr/>
                    <a:lstStyle/>
                    <a:p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>
                          <a:latin typeface="Arial" pitchFamily="34" charset="0"/>
                          <a:cs typeface="Arial" pitchFamily="34" charset="0"/>
                        </a:rPr>
                        <a:t>Inner</a:t>
                      </a:r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 Layer (L1)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>
                          <a:latin typeface="Arial" pitchFamily="34" charset="0"/>
                          <a:cs typeface="Arial" pitchFamily="34" charset="0"/>
                        </a:rPr>
                        <a:t>Outer</a:t>
                      </a:r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 Layer</a:t>
                      </a:r>
                      <a:r>
                        <a:rPr lang="de-DE" sz="1200" baseline="0" dirty="0" smtClean="0">
                          <a:latin typeface="Arial" pitchFamily="34" charset="0"/>
                          <a:cs typeface="Arial" pitchFamily="34" charset="0"/>
                        </a:rPr>
                        <a:t> (L2)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71264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# Modules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54496">
                <a:tc>
                  <a:txBody>
                    <a:bodyPr/>
                    <a:lstStyle/>
                    <a:p>
                      <a:r>
                        <a:rPr lang="de-DE" sz="1200" dirty="0" err="1" smtClean="0">
                          <a:latin typeface="Arial" pitchFamily="34" charset="0"/>
                          <a:cs typeface="Arial" pitchFamily="34" charset="0"/>
                        </a:rPr>
                        <a:t>Distance</a:t>
                      </a:r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1200" dirty="0" err="1" smtClean="0">
                          <a:latin typeface="Arial" pitchFamily="34" charset="0"/>
                          <a:cs typeface="Arial" pitchFamily="34" charset="0"/>
                        </a:rPr>
                        <a:t>from</a:t>
                      </a:r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 IP (cm)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1.4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2.2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37728">
                <a:tc>
                  <a:txBody>
                    <a:bodyPr/>
                    <a:lstStyle/>
                    <a:p>
                      <a:r>
                        <a:rPr lang="de-DE" sz="1200" dirty="0" err="1" smtClean="0">
                          <a:latin typeface="Arial" pitchFamily="34" charset="0"/>
                          <a:cs typeface="Arial" pitchFamily="34" charset="0"/>
                        </a:rPr>
                        <a:t>Thickness</a:t>
                      </a:r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 (µm)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20960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Total # </a:t>
                      </a:r>
                      <a:r>
                        <a:rPr lang="de-DE" sz="1200" dirty="0" err="1" smtClean="0">
                          <a:latin typeface="Arial" pitchFamily="34" charset="0"/>
                          <a:cs typeface="Arial" pitchFamily="34" charset="0"/>
                        </a:rPr>
                        <a:t>pixels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3.072 x 10</a:t>
                      </a:r>
                      <a:r>
                        <a:rPr lang="de-DE" sz="1200" baseline="300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de-DE" sz="12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4.608</a:t>
                      </a:r>
                      <a:r>
                        <a:rPr lang="de-DE" sz="1200" baseline="0" dirty="0" smtClean="0">
                          <a:latin typeface="Arial" pitchFamily="34" charset="0"/>
                          <a:cs typeface="Arial" pitchFamily="34" charset="0"/>
                        </a:rPr>
                        <a:t> x 10</a:t>
                      </a:r>
                      <a:r>
                        <a:rPr lang="de-DE" sz="1200" baseline="300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de-DE" sz="12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76200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Pixel </a:t>
                      </a:r>
                      <a:r>
                        <a:rPr lang="de-DE" sz="1200" dirty="0" err="1" smtClean="0">
                          <a:latin typeface="Arial" pitchFamily="34" charset="0"/>
                          <a:cs typeface="Arial" pitchFamily="34" charset="0"/>
                        </a:rPr>
                        <a:t>size</a:t>
                      </a:r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 (µm²)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aseline="0" dirty="0" smtClean="0">
                          <a:latin typeface="Arial" pitchFamily="34" charset="0"/>
                          <a:cs typeface="Arial" pitchFamily="34" charset="0"/>
                        </a:rPr>
                        <a:t>55, 60 x 50</a:t>
                      </a:r>
                      <a:endParaRPr lang="de-DE" sz="12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aseline="0" dirty="0" smtClean="0">
                          <a:latin typeface="Arial" pitchFamily="34" charset="0"/>
                          <a:cs typeface="Arial" pitchFamily="34" charset="0"/>
                        </a:rPr>
                        <a:t>70, 85 x 50</a:t>
                      </a:r>
                      <a:endParaRPr lang="de-DE" sz="12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5943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Sensitive </a:t>
                      </a:r>
                      <a:r>
                        <a:rPr lang="de-DE" sz="1200" dirty="0" err="1" smtClean="0">
                          <a:latin typeface="Arial" pitchFamily="34" charset="0"/>
                          <a:cs typeface="Arial" pitchFamily="34" charset="0"/>
                        </a:rPr>
                        <a:t>area</a:t>
                      </a:r>
                      <a:r>
                        <a:rPr lang="de-DE" sz="1200" baseline="0" dirty="0" smtClean="0">
                          <a:latin typeface="Arial" pitchFamily="34" charset="0"/>
                          <a:cs typeface="Arial" pitchFamily="34" charset="0"/>
                        </a:rPr>
                        <a:t> (mm²)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aseline="0" dirty="0" smtClean="0">
                          <a:latin typeface="Arial" pitchFamily="34" charset="0"/>
                          <a:cs typeface="Arial" pitchFamily="34" charset="0"/>
                        </a:rPr>
                        <a:t>44.8 x 12.5</a:t>
                      </a:r>
                      <a:endParaRPr lang="de-DE" sz="12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aseline="0" dirty="0" smtClean="0">
                          <a:latin typeface="Arial" pitchFamily="34" charset="0"/>
                          <a:cs typeface="Arial" pitchFamily="34" charset="0"/>
                        </a:rPr>
                        <a:t>61.44 x 12.5</a:t>
                      </a:r>
                      <a:endParaRPr lang="de-DE" sz="12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42664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Sensor </a:t>
                      </a:r>
                      <a:r>
                        <a:rPr lang="de-DE" sz="1200" dirty="0" err="1" smtClean="0">
                          <a:latin typeface="Arial" pitchFamily="34" charset="0"/>
                          <a:cs typeface="Arial" pitchFamily="34" charset="0"/>
                        </a:rPr>
                        <a:t>length</a:t>
                      </a:r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 (mm)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aseline="0" dirty="0" smtClean="0"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  <a:endParaRPr lang="de-DE" sz="12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aseline="0" dirty="0" smtClean="0">
                          <a:latin typeface="Arial" pitchFamily="34" charset="0"/>
                          <a:cs typeface="Arial" pitchFamily="34" charset="0"/>
                        </a:rPr>
                        <a:t>123</a:t>
                      </a:r>
                      <a:endParaRPr lang="de-DE" sz="12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3279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Frame/</a:t>
                      </a:r>
                      <a:r>
                        <a:rPr lang="de-DE" sz="1200" dirty="0" err="1" smtClean="0">
                          <a:latin typeface="Arial" pitchFamily="34" charset="0"/>
                          <a:cs typeface="Arial" pitchFamily="34" charset="0"/>
                        </a:rPr>
                        <a:t>Row</a:t>
                      </a:r>
                      <a:r>
                        <a:rPr lang="de-DE" sz="1200" baseline="0" dirty="0" smtClean="0">
                          <a:latin typeface="Arial" pitchFamily="34" charset="0"/>
                          <a:cs typeface="Arial" pitchFamily="34" charset="0"/>
                        </a:rPr>
                        <a:t> rate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aseline="0" dirty="0" smtClean="0">
                          <a:latin typeface="Arial" pitchFamily="34" charset="0"/>
                          <a:cs typeface="Arial" pitchFamily="34" charset="0"/>
                        </a:rPr>
                        <a:t>50 kHz / 10MHz</a:t>
                      </a:r>
                      <a:endParaRPr lang="de-DE" sz="12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aseline="0" dirty="0" smtClean="0">
                          <a:latin typeface="Arial" pitchFamily="34" charset="0"/>
                          <a:cs typeface="Arial" pitchFamily="34" charset="0"/>
                        </a:rPr>
                        <a:t>50 kHz / 10 MHz</a:t>
                      </a:r>
                      <a:endParaRPr lang="de-DE" sz="12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811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119063"/>
            <a:ext cx="7632848" cy="479425"/>
          </a:xfrm>
        </p:spPr>
        <p:txBody>
          <a:bodyPr/>
          <a:lstStyle/>
          <a:p>
            <a:r>
              <a:rPr lang="de-DE" dirty="0" smtClean="0"/>
              <a:t>DEPFET (</a:t>
            </a:r>
            <a:r>
              <a:rPr lang="de-DE" dirty="0" err="1" smtClean="0"/>
              <a:t>Depleted</a:t>
            </a:r>
            <a:r>
              <a:rPr lang="de-DE" dirty="0" smtClean="0"/>
              <a:t> p-</a:t>
            </a:r>
            <a:r>
              <a:rPr lang="de-DE" dirty="0" err="1" smtClean="0"/>
              <a:t>channel</a:t>
            </a:r>
            <a:r>
              <a:rPr lang="de-DE" dirty="0" smtClean="0"/>
              <a:t> Field </a:t>
            </a:r>
            <a:r>
              <a:rPr lang="de-DE" dirty="0" err="1" smtClean="0"/>
              <a:t>Effect</a:t>
            </a:r>
            <a:r>
              <a:rPr lang="de-DE" dirty="0" smtClean="0"/>
              <a:t> Transistor)</a:t>
            </a:r>
            <a:endParaRPr lang="de-DE" dirty="0"/>
          </a:p>
        </p:txBody>
      </p:sp>
      <p:pic>
        <p:nvPicPr>
          <p:cNvPr id="2050" name="Picture 2" descr="D:\14 02 Novosibirsk\proceedings\depf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24744"/>
            <a:ext cx="5334000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Gerade Verbindung mit Pfeil 4"/>
          <p:cNvCxnSpPr/>
          <p:nvPr/>
        </p:nvCxnSpPr>
        <p:spPr bwMode="auto">
          <a:xfrm flipV="1">
            <a:off x="3635896" y="1412776"/>
            <a:ext cx="2376264" cy="460851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feld 5"/>
          <p:cNvSpPr txBox="1"/>
          <p:nvPr/>
        </p:nvSpPr>
        <p:spPr>
          <a:xfrm>
            <a:off x="4565170" y="1203113"/>
            <a:ext cx="1165704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impinging</a:t>
            </a:r>
            <a:endParaRPr lang="de-DE" sz="16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6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endParaRPr lang="de-DE" sz="1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4824028" y="3933056"/>
            <a:ext cx="216024" cy="216024"/>
            <a:chOff x="7380312" y="5013176"/>
            <a:chExt cx="216024" cy="216024"/>
          </a:xfrm>
        </p:grpSpPr>
        <p:sp>
          <p:nvSpPr>
            <p:cNvPr id="7" name="Ellipse 6"/>
            <p:cNvSpPr/>
            <p:nvPr/>
          </p:nvSpPr>
          <p:spPr bwMode="auto">
            <a:xfrm>
              <a:off x="7380312" y="5013176"/>
              <a:ext cx="216024" cy="216024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cxnSp>
          <p:nvCxnSpPr>
            <p:cNvPr id="9" name="Gerade Verbindung 8"/>
            <p:cNvCxnSpPr>
              <a:stCxn id="7" idx="2"/>
              <a:endCxn id="7" idx="6"/>
            </p:cNvCxnSpPr>
            <p:nvPr/>
          </p:nvCxnSpPr>
          <p:spPr bwMode="auto">
            <a:xfrm>
              <a:off x="7380312" y="5121188"/>
              <a:ext cx="216024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9" name="Gruppieren 18"/>
          <p:cNvGrpSpPr/>
          <p:nvPr/>
        </p:nvGrpSpPr>
        <p:grpSpPr>
          <a:xfrm>
            <a:off x="5148022" y="3825044"/>
            <a:ext cx="216024" cy="216024"/>
            <a:chOff x="7380312" y="5013176"/>
            <a:chExt cx="216024" cy="216024"/>
          </a:xfrm>
        </p:grpSpPr>
        <p:sp>
          <p:nvSpPr>
            <p:cNvPr id="20" name="Ellipse 19"/>
            <p:cNvSpPr/>
            <p:nvPr/>
          </p:nvSpPr>
          <p:spPr bwMode="auto">
            <a:xfrm>
              <a:off x="7380312" y="5013176"/>
              <a:ext cx="216024" cy="216024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cxnSp>
          <p:nvCxnSpPr>
            <p:cNvPr id="21" name="Gerade Verbindung 20"/>
            <p:cNvCxnSpPr>
              <a:stCxn id="20" idx="2"/>
              <a:endCxn id="20" idx="6"/>
            </p:cNvCxnSpPr>
            <p:nvPr/>
          </p:nvCxnSpPr>
          <p:spPr bwMode="auto">
            <a:xfrm>
              <a:off x="7380312" y="5121188"/>
              <a:ext cx="216024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2" name="Gruppieren 21"/>
          <p:cNvGrpSpPr/>
          <p:nvPr/>
        </p:nvGrpSpPr>
        <p:grpSpPr>
          <a:xfrm>
            <a:off x="4528125" y="4041068"/>
            <a:ext cx="216024" cy="216024"/>
            <a:chOff x="7380312" y="5013176"/>
            <a:chExt cx="216024" cy="216024"/>
          </a:xfrm>
        </p:grpSpPr>
        <p:sp>
          <p:nvSpPr>
            <p:cNvPr id="23" name="Ellipse 22"/>
            <p:cNvSpPr/>
            <p:nvPr/>
          </p:nvSpPr>
          <p:spPr bwMode="auto">
            <a:xfrm>
              <a:off x="7380312" y="5013176"/>
              <a:ext cx="216024" cy="216024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cxnSp>
          <p:nvCxnSpPr>
            <p:cNvPr id="24" name="Gerade Verbindung 23"/>
            <p:cNvCxnSpPr>
              <a:stCxn id="23" idx="2"/>
              <a:endCxn id="23" idx="6"/>
            </p:cNvCxnSpPr>
            <p:nvPr/>
          </p:nvCxnSpPr>
          <p:spPr bwMode="auto">
            <a:xfrm>
              <a:off x="7380312" y="5121188"/>
              <a:ext cx="216024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9" name="Gruppieren 28"/>
          <p:cNvGrpSpPr/>
          <p:nvPr/>
        </p:nvGrpSpPr>
        <p:grpSpPr>
          <a:xfrm>
            <a:off x="4420113" y="3825044"/>
            <a:ext cx="216024" cy="216024"/>
            <a:chOff x="7313712" y="5401469"/>
            <a:chExt cx="216024" cy="216024"/>
          </a:xfrm>
        </p:grpSpPr>
        <p:grpSp>
          <p:nvGrpSpPr>
            <p:cNvPr id="25" name="Gruppieren 24"/>
            <p:cNvGrpSpPr/>
            <p:nvPr/>
          </p:nvGrpSpPr>
          <p:grpSpPr>
            <a:xfrm>
              <a:off x="7313712" y="5401469"/>
              <a:ext cx="216024" cy="216024"/>
              <a:chOff x="7380312" y="5013176"/>
              <a:chExt cx="216024" cy="216024"/>
            </a:xfrm>
          </p:grpSpPr>
          <p:sp>
            <p:nvSpPr>
              <p:cNvPr id="26" name="Ellipse 25"/>
              <p:cNvSpPr/>
              <p:nvPr/>
            </p:nvSpPr>
            <p:spPr bwMode="auto">
              <a:xfrm>
                <a:off x="7380312" y="5013176"/>
                <a:ext cx="216024" cy="216024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3366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2400" b="0" i="0" u="none" strike="noStrike" cap="none" normalizeH="0" baseline="0" smtClean="0">
                  <a:ln>
                    <a:solidFill>
                      <a:srgbClr val="FF0000"/>
                    </a:solidFill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endParaRPr>
              </a:p>
            </p:txBody>
          </p:sp>
          <p:cxnSp>
            <p:nvCxnSpPr>
              <p:cNvPr id="27" name="Gerade Verbindung 26"/>
              <p:cNvCxnSpPr>
                <a:stCxn id="26" idx="2"/>
                <a:endCxn id="26" idx="6"/>
              </p:cNvCxnSpPr>
              <p:nvPr/>
            </p:nvCxnSpPr>
            <p:spPr bwMode="auto">
              <a:xfrm>
                <a:off x="7380312" y="5121188"/>
                <a:ext cx="216024" cy="0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28" name="Gerade Verbindung 27"/>
            <p:cNvCxnSpPr>
              <a:stCxn id="26" idx="0"/>
              <a:endCxn id="26" idx="4"/>
            </p:cNvCxnSpPr>
            <p:nvPr/>
          </p:nvCxnSpPr>
          <p:spPr bwMode="auto">
            <a:xfrm>
              <a:off x="7421724" y="5401469"/>
              <a:ext cx="0" cy="216024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4" name="Gruppieren 33"/>
          <p:cNvGrpSpPr/>
          <p:nvPr/>
        </p:nvGrpSpPr>
        <p:grpSpPr>
          <a:xfrm>
            <a:off x="4720038" y="3717032"/>
            <a:ext cx="216024" cy="216024"/>
            <a:chOff x="7313712" y="5401469"/>
            <a:chExt cx="216024" cy="216024"/>
          </a:xfrm>
        </p:grpSpPr>
        <p:grpSp>
          <p:nvGrpSpPr>
            <p:cNvPr id="35" name="Gruppieren 34"/>
            <p:cNvGrpSpPr/>
            <p:nvPr/>
          </p:nvGrpSpPr>
          <p:grpSpPr>
            <a:xfrm>
              <a:off x="7313712" y="5401469"/>
              <a:ext cx="216024" cy="216024"/>
              <a:chOff x="7380312" y="5013176"/>
              <a:chExt cx="216024" cy="216024"/>
            </a:xfrm>
          </p:grpSpPr>
          <p:sp>
            <p:nvSpPr>
              <p:cNvPr id="37" name="Ellipse 36"/>
              <p:cNvSpPr/>
              <p:nvPr/>
            </p:nvSpPr>
            <p:spPr bwMode="auto">
              <a:xfrm>
                <a:off x="7380312" y="5013176"/>
                <a:ext cx="216024" cy="216024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3366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2400" b="0" i="0" u="none" strike="noStrike" cap="none" normalizeH="0" baseline="0" smtClean="0">
                  <a:ln>
                    <a:solidFill>
                      <a:srgbClr val="FF0000"/>
                    </a:solidFill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endParaRPr>
              </a:p>
            </p:txBody>
          </p:sp>
          <p:cxnSp>
            <p:nvCxnSpPr>
              <p:cNvPr id="38" name="Gerade Verbindung 37"/>
              <p:cNvCxnSpPr>
                <a:stCxn id="37" idx="2"/>
                <a:endCxn id="37" idx="6"/>
              </p:cNvCxnSpPr>
              <p:nvPr/>
            </p:nvCxnSpPr>
            <p:spPr bwMode="auto">
              <a:xfrm>
                <a:off x="7380312" y="5121188"/>
                <a:ext cx="216024" cy="0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36" name="Gerade Verbindung 35"/>
            <p:cNvCxnSpPr>
              <a:stCxn id="37" idx="0"/>
              <a:endCxn id="37" idx="4"/>
            </p:cNvCxnSpPr>
            <p:nvPr/>
          </p:nvCxnSpPr>
          <p:spPr bwMode="auto">
            <a:xfrm>
              <a:off x="7421724" y="5401469"/>
              <a:ext cx="0" cy="216024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9" name="Gruppieren 38"/>
          <p:cNvGrpSpPr/>
          <p:nvPr/>
        </p:nvGrpSpPr>
        <p:grpSpPr>
          <a:xfrm>
            <a:off x="5148022" y="3989953"/>
            <a:ext cx="216024" cy="216024"/>
            <a:chOff x="7313712" y="5401469"/>
            <a:chExt cx="216024" cy="216024"/>
          </a:xfrm>
        </p:grpSpPr>
        <p:grpSp>
          <p:nvGrpSpPr>
            <p:cNvPr id="40" name="Gruppieren 39"/>
            <p:cNvGrpSpPr/>
            <p:nvPr/>
          </p:nvGrpSpPr>
          <p:grpSpPr>
            <a:xfrm>
              <a:off x="7313712" y="5401469"/>
              <a:ext cx="216024" cy="216024"/>
              <a:chOff x="7380312" y="5013176"/>
              <a:chExt cx="216024" cy="216024"/>
            </a:xfrm>
          </p:grpSpPr>
          <p:sp>
            <p:nvSpPr>
              <p:cNvPr id="42" name="Ellipse 41"/>
              <p:cNvSpPr/>
              <p:nvPr/>
            </p:nvSpPr>
            <p:spPr bwMode="auto">
              <a:xfrm>
                <a:off x="7380312" y="5013176"/>
                <a:ext cx="216024" cy="216024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3366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2400" b="0" i="0" u="none" strike="noStrike" cap="none" normalizeH="0" baseline="0" smtClean="0">
                  <a:ln>
                    <a:solidFill>
                      <a:srgbClr val="FF0000"/>
                    </a:solidFill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endParaRPr>
              </a:p>
            </p:txBody>
          </p:sp>
          <p:cxnSp>
            <p:nvCxnSpPr>
              <p:cNvPr id="43" name="Gerade Verbindung 42"/>
              <p:cNvCxnSpPr>
                <a:stCxn id="42" idx="2"/>
                <a:endCxn id="42" idx="6"/>
              </p:cNvCxnSpPr>
              <p:nvPr/>
            </p:nvCxnSpPr>
            <p:spPr bwMode="auto">
              <a:xfrm>
                <a:off x="7380312" y="5121188"/>
                <a:ext cx="216024" cy="0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41" name="Gerade Verbindung 40"/>
            <p:cNvCxnSpPr>
              <a:stCxn id="42" idx="0"/>
              <a:endCxn id="42" idx="4"/>
            </p:cNvCxnSpPr>
            <p:nvPr/>
          </p:nvCxnSpPr>
          <p:spPr bwMode="auto">
            <a:xfrm>
              <a:off x="7421724" y="5401469"/>
              <a:ext cx="0" cy="216024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2052" name="Picture 4" descr="http://www.leifiphysik.de/sites/default/files/medien/analog1_elgrund_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935" y="3819094"/>
            <a:ext cx="1905720" cy="260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Bogen 29"/>
          <p:cNvSpPr/>
          <p:nvPr/>
        </p:nvSpPr>
        <p:spPr bwMode="auto">
          <a:xfrm>
            <a:off x="5580112" y="1124744"/>
            <a:ext cx="3240360" cy="5400599"/>
          </a:xfrm>
          <a:prstGeom prst="arc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cxnSp>
        <p:nvCxnSpPr>
          <p:cNvPr id="2051" name="Gerade Verbindung 2050"/>
          <p:cNvCxnSpPr/>
          <p:nvPr/>
        </p:nvCxnSpPr>
        <p:spPr bwMode="auto">
          <a:xfrm>
            <a:off x="1331640" y="1446256"/>
            <a:ext cx="0" cy="398568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54" name="Gerade Verbindung 2053"/>
          <p:cNvCxnSpPr/>
          <p:nvPr/>
        </p:nvCxnSpPr>
        <p:spPr bwMode="auto">
          <a:xfrm>
            <a:off x="1475656" y="1203113"/>
            <a:ext cx="0" cy="929743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56" name="Gerade Verbindung 2055"/>
          <p:cNvCxnSpPr/>
          <p:nvPr/>
        </p:nvCxnSpPr>
        <p:spPr bwMode="auto">
          <a:xfrm>
            <a:off x="1475656" y="1645540"/>
            <a:ext cx="1728192" cy="106338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61" name="Gerade Verbindung 2060"/>
          <p:cNvCxnSpPr/>
          <p:nvPr/>
        </p:nvCxnSpPr>
        <p:spPr bwMode="auto">
          <a:xfrm flipH="1">
            <a:off x="1043608" y="1645540"/>
            <a:ext cx="288032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63" name="Gerade Verbindung 2062"/>
          <p:cNvCxnSpPr/>
          <p:nvPr/>
        </p:nvCxnSpPr>
        <p:spPr bwMode="auto">
          <a:xfrm>
            <a:off x="1043608" y="1645540"/>
            <a:ext cx="0" cy="4519764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65" name="Gerade Verbindung 2064"/>
          <p:cNvCxnSpPr/>
          <p:nvPr/>
        </p:nvCxnSpPr>
        <p:spPr bwMode="auto">
          <a:xfrm>
            <a:off x="1043608" y="6165304"/>
            <a:ext cx="6270104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68" name="Ellipse 2067"/>
          <p:cNvSpPr/>
          <p:nvPr/>
        </p:nvSpPr>
        <p:spPr bwMode="auto">
          <a:xfrm>
            <a:off x="7457728" y="4205977"/>
            <a:ext cx="288032" cy="252028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cxnSp>
        <p:nvCxnSpPr>
          <p:cNvPr id="71" name="Gerade Verbindung 70"/>
          <p:cNvCxnSpPr/>
          <p:nvPr/>
        </p:nvCxnSpPr>
        <p:spPr bwMode="auto">
          <a:xfrm>
            <a:off x="1691680" y="4284211"/>
            <a:ext cx="0" cy="398568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Gerade Verbindung 71"/>
          <p:cNvCxnSpPr/>
          <p:nvPr/>
        </p:nvCxnSpPr>
        <p:spPr bwMode="auto">
          <a:xfrm>
            <a:off x="1835696" y="4041068"/>
            <a:ext cx="0" cy="929743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76" name="Gerade Verbindung 2075"/>
          <p:cNvCxnSpPr/>
          <p:nvPr/>
        </p:nvCxnSpPr>
        <p:spPr bwMode="auto">
          <a:xfrm flipV="1">
            <a:off x="1835696" y="3501008"/>
            <a:ext cx="1368152" cy="1004931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78" name="Gerade Verbindung 2077"/>
          <p:cNvCxnSpPr/>
          <p:nvPr/>
        </p:nvCxnSpPr>
        <p:spPr bwMode="auto">
          <a:xfrm flipH="1">
            <a:off x="1475656" y="4483495"/>
            <a:ext cx="216024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Gerade Verbindung 43"/>
          <p:cNvCxnSpPr/>
          <p:nvPr/>
        </p:nvCxnSpPr>
        <p:spPr bwMode="auto">
          <a:xfrm flipV="1">
            <a:off x="1475656" y="1689400"/>
            <a:ext cx="54006" cy="279409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Textfeld 45"/>
          <p:cNvSpPr txBox="1"/>
          <p:nvPr/>
        </p:nvSpPr>
        <p:spPr>
          <a:xfrm>
            <a:off x="1475656" y="5123025"/>
            <a:ext cx="697627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</a:t>
            </a:r>
            <a:endParaRPr lang="de-DE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1645782" y="844744"/>
            <a:ext cx="1796454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on DEPFET</a:t>
            </a:r>
            <a:endParaRPr lang="de-DE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Flussdiagramm: Zusammenführen 47"/>
          <p:cNvSpPr/>
          <p:nvPr/>
        </p:nvSpPr>
        <p:spPr bwMode="auto">
          <a:xfrm rot="12470001">
            <a:off x="3571018" y="5753635"/>
            <a:ext cx="254732" cy="360040"/>
          </a:xfrm>
          <a:prstGeom prst="flowChartMerg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9" name="Stern mit 5 Zacken 48"/>
          <p:cNvSpPr/>
          <p:nvPr/>
        </p:nvSpPr>
        <p:spPr bwMode="auto">
          <a:xfrm>
            <a:off x="1948312" y="4330545"/>
            <a:ext cx="360040" cy="350788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cxnSp>
        <p:nvCxnSpPr>
          <p:cNvPr id="51" name="Gerade Verbindung 50"/>
          <p:cNvCxnSpPr/>
          <p:nvPr/>
        </p:nvCxnSpPr>
        <p:spPr bwMode="auto">
          <a:xfrm flipH="1" flipV="1">
            <a:off x="2843808" y="1711484"/>
            <a:ext cx="598429" cy="603698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Gerade Verbindung 86"/>
          <p:cNvCxnSpPr/>
          <p:nvPr/>
        </p:nvCxnSpPr>
        <p:spPr bwMode="auto">
          <a:xfrm>
            <a:off x="2825944" y="1520912"/>
            <a:ext cx="0" cy="398568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Gerade Verbindung 87"/>
          <p:cNvCxnSpPr/>
          <p:nvPr/>
        </p:nvCxnSpPr>
        <p:spPr bwMode="auto">
          <a:xfrm>
            <a:off x="2699792" y="1277769"/>
            <a:ext cx="0" cy="929743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Gerade Verbindung 53"/>
          <p:cNvCxnSpPr/>
          <p:nvPr/>
        </p:nvCxnSpPr>
        <p:spPr bwMode="auto">
          <a:xfrm flipH="1" flipV="1">
            <a:off x="1529662" y="1689400"/>
            <a:ext cx="1152266" cy="2208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Textfeld 54"/>
          <p:cNvSpPr txBox="1"/>
          <p:nvPr/>
        </p:nvSpPr>
        <p:spPr>
          <a:xfrm>
            <a:off x="980939" y="2207512"/>
            <a:ext cx="856325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endParaRPr lang="de-DE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feld 91"/>
          <p:cNvSpPr txBox="1"/>
          <p:nvPr/>
        </p:nvSpPr>
        <p:spPr>
          <a:xfrm>
            <a:off x="2274294" y="1961646"/>
            <a:ext cx="641522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</a:t>
            </a:r>
            <a:endParaRPr lang="de-DE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06.07.2015</a:t>
            </a:r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Mueller, IMPRS Young Scientist Workshop (2015)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93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6 L 0.25313 -0.6486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56" y="-3243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03333 -3.7037E-6 C 0.04826 -3.7037E-6 0.06684 0.03102 0.06684 0.05625 L 0.06684 0.1125 " pathEditMode="relative" rAng="0" ptsTypes="FfFF">
                                      <p:cBhvr>
                                        <p:cTn id="4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562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0.00573 1.11111E-6 C 0.00816 1.11111E-6 0.01146 0.03611 0.01146 0.06551 L 0.01146 0.13125 " pathEditMode="relative" rAng="0" ptsTypes="FfFF">
                                      <p:cBhvr>
                                        <p:cTn id="4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3" y="655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-0.00556 3.7037E-7 C -0.00799 3.7037E-7 -0.01094 0.04051 -0.01094 0.07361 L -0.01094 0.14722 " pathEditMode="relative" rAng="0" ptsTypes="FfFF">
                                      <p:cBhvr>
                                        <p:cTn id="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" y="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7 L -0.00591 3.7037E-7 C -0.00868 3.7037E-7 -0.01181 -0.01759 -0.01181 -0.03148 L -0.01181 -0.06296 " pathEditMode="relative" rAng="0" ptsTypes="FfFF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" y="-314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85185E-6 L 2.77778E-7 -0.0789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5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00381 -2.59259E-6 C -0.00555 -2.59259E-6 -0.00763 -0.02338 -0.00763 -0.04213 L -0.00763 -0.08403 " pathEditMode="relative" rAng="0" ptsTypes="FfFF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" y="-421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208 L 0.0309 -0.01875 C 0.0375 -0.02222 0.04722 -0.02384 0.05747 -0.02454 C 0.06944 -0.02523 0.07882 -0.025 0.08559 -0.02199 L 0.11771 -0.00903 " pathEditMode="relative" rAng="-149162" ptsTypes="FffFF">
                                      <p:cBhvr>
                                        <p:cTn id="60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1" y="-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764 -0.08403 L -0.11788 -0.09467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-532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37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2.77778E-7 -0.07893 L -0.04878 -0.04051 C -0.05885 -0.03148 -0.07413 -0.02639 -0.08976 -0.02639 C -0.10799 -0.02639 -0.12274 -0.03148 -0.13264 -0.04051 L -0.18108 -0.07893 " pathEditMode="relative" rAng="0" ptsTypes="FffFF">
                                      <p:cBhvr>
                                        <p:cTn id="10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2616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1181 -0.06296 L -0.13785 -0.05232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532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37" presetClass="path" presetSubtype="0" accel="50000" decel="5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11771 -0.00903 L 0.08594 -0.02361 C 0.07934 -0.02639 0.06945 -0.02824 0.05938 -0.02755 C 0.04757 -0.02685 0.03837 -0.02431 0.03195 -0.02037 L 0.00122 -0.00255 " pathEditMode="relative" rAng="10655661" ptsTypes="FffFF">
                                      <p:cBhvr>
                                        <p:cTn id="111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1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68" grpId="0" animBg="1"/>
      <p:bldP spid="2068" grpId="1" animBg="1"/>
      <p:bldP spid="2068" grpId="2" animBg="1"/>
      <p:bldP spid="46" grpId="0"/>
      <p:bldP spid="47" grpId="0"/>
      <p:bldP spid="48" grpId="0" animBg="1"/>
      <p:bldP spid="48" grpId="1" animBg="1"/>
      <p:bldP spid="49" grpId="0" animBg="1"/>
      <p:bldP spid="49" grpId="1" animBg="1"/>
      <p:bldP spid="92" grpId="0"/>
    </p:bldLst>
  </p:timing>
</p:sld>
</file>

<file path=ppt/theme/theme1.xml><?xml version="1.0" encoding="utf-8"?>
<a:theme xmlns:a="http://schemas.openxmlformats.org/drawingml/2006/main" name="MPP_HLL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>
            <a:srgbClr val="003366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>
            <a:srgbClr val="003366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MPP_HLL</Template>
  <TotalTime>0</TotalTime>
  <Words>1670</Words>
  <Application>Microsoft Office PowerPoint</Application>
  <PresentationFormat>Bildschirmpräsentation (4:3)</PresentationFormat>
  <Paragraphs>370</Paragraphs>
  <Slides>22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MPP_HLL</vt:lpstr>
      <vt:lpstr>The Belle II Vertex Pixel Detector (PXD)</vt:lpstr>
      <vt:lpstr>Outline</vt:lpstr>
      <vt:lpstr>SuperKEKB upgrade</vt:lpstr>
      <vt:lpstr>Vertex Detector (VXD)</vt:lpstr>
      <vt:lpstr>Vertex Detector (VXD)</vt:lpstr>
      <vt:lpstr>PXD detector requirements</vt:lpstr>
      <vt:lpstr>Mockup of the Belle II PXD Detector</vt:lpstr>
      <vt:lpstr>Half Ladder of DEPFET PXD</vt:lpstr>
      <vt:lpstr>DEPFET (Depleted p-channel Field Effect Transistor)</vt:lpstr>
      <vt:lpstr>DEPFET (DEPleted p-channel Field Effect Transistor)</vt:lpstr>
      <vt:lpstr>Rolling Shutter Mode</vt:lpstr>
      <vt:lpstr>Control and readout electronics</vt:lpstr>
      <vt:lpstr>Lab Measurements and Beam Test</vt:lpstr>
      <vt:lpstr>Injection Scheme of SuperKEKB</vt:lpstr>
      <vt:lpstr>Selectivity of the Clear Process</vt:lpstr>
      <vt:lpstr>Hybrid 4 Setup – ASICs supporting GatedMode</vt:lpstr>
      <vt:lpstr>Signal Charge Restore</vt:lpstr>
      <vt:lpstr>Gated Mode w/o Readout</vt:lpstr>
      <vt:lpstr>Junk Charge Generation</vt:lpstr>
      <vt:lpstr>Gated Mode w/o ReadOut – Junk Charge Generation</vt:lpstr>
      <vt:lpstr>Gated Mode with ReadOut – Junk Charge Generation</vt:lpstr>
      <vt:lpstr>Summary and Outlook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Belle II Vertex Pixel Detector (PXD)</dc:title>
  <dc:creator>Felix Müller</dc:creator>
  <cp:lastModifiedBy>besitzer</cp:lastModifiedBy>
  <cp:revision>23</cp:revision>
  <cp:lastPrinted>2012-02-06T08:36:01Z</cp:lastPrinted>
  <dcterms:created xsi:type="dcterms:W3CDTF">2015-07-03T07:28:44Z</dcterms:created>
  <dcterms:modified xsi:type="dcterms:W3CDTF">2015-07-05T10:49:21Z</dcterms:modified>
</cp:coreProperties>
</file>