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7/5/2015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07504" y="6635121"/>
            <a:ext cx="1656184" cy="222879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32402"/>
            <a:ext cx="2767064" cy="225598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413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3" y="6664107"/>
            <a:ext cx="1403648" cy="206004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Segoe UI Symbol" panose="020B0502040204020203" pitchFamily="34" charset="0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476545" y="1043735"/>
            <a:ext cx="850594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overview </a:t>
            </a:r>
            <a:r>
              <a:rPr lang="en-US" sz="1400" dirty="0"/>
              <a:t>and introduction including plans and schedule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- need the first set of tested and understood ASICs by March 2015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- dates: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- DHP: 26.8. </a:t>
            </a:r>
            <a:r>
              <a:rPr lang="en-US" sz="1400" dirty="0" smtClean="0">
                <a:sym typeface="Wingdings" panose="05000000000000000000" pitchFamily="2" charset="2"/>
              </a:rPr>
              <a:t> 1.12., 100 chips</a:t>
            </a:r>
          </a:p>
          <a:p>
            <a:r>
              <a:rPr lang="en-US" sz="1400" dirty="0"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ym typeface="Wingdings" panose="05000000000000000000" pitchFamily="2" charset="2"/>
              </a:rPr>
              <a:t>	- DCD: 31.8.  1.1.15 (including bumping), 80-100 chips </a:t>
            </a:r>
          </a:p>
          <a:p>
            <a:r>
              <a:rPr lang="en-US" sz="1400" dirty="0">
                <a:sym typeface="Wingdings" panose="05000000000000000000" pitchFamily="2" charset="2"/>
              </a:rPr>
              <a:t>	</a:t>
            </a:r>
            <a:r>
              <a:rPr lang="en-US" sz="1400" dirty="0" smtClean="0">
                <a:sym typeface="Wingdings" panose="05000000000000000000" pitchFamily="2" charset="2"/>
              </a:rPr>
              <a:t>	- SWB: 24.8. ???  ???  +4-6 weeks bumping</a:t>
            </a: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A </a:t>
            </a:r>
            <a:r>
              <a:rPr lang="en-US" sz="1400" dirty="0"/>
              <a:t>block of detailed presentations of measurement results from experts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</a:t>
            </a:r>
            <a:r>
              <a:rPr lang="en-US" sz="1400" dirty="0" smtClean="0"/>
              <a:t>- </a:t>
            </a:r>
            <a:r>
              <a:rPr lang="en-US" sz="1400" dirty="0"/>
              <a:t>the links between DCD/DHP  </a:t>
            </a:r>
            <a:r>
              <a:rPr lang="en-US" sz="1400" b="1" dirty="0"/>
              <a:t>- </a:t>
            </a:r>
            <a:r>
              <a:rPr lang="en-US" sz="1400" b="1" dirty="0" smtClean="0"/>
              <a:t>Leo </a:t>
            </a:r>
          </a:p>
          <a:p>
            <a:r>
              <a:rPr lang="en-US" sz="1400" dirty="0" smtClean="0"/>
              <a:t>     </a:t>
            </a:r>
            <a:r>
              <a:rPr lang="en-US" sz="1400" dirty="0"/>
              <a:t>    - findings at the recent irradiation campaign </a:t>
            </a:r>
            <a:r>
              <a:rPr lang="en-US" sz="1400" dirty="0" smtClean="0"/>
              <a:t>– </a:t>
            </a:r>
            <a:r>
              <a:rPr lang="en-US" sz="1400" b="1" dirty="0" smtClean="0"/>
              <a:t>Philipp 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dirty="0"/>
              <a:t>    </a:t>
            </a:r>
            <a:r>
              <a:rPr lang="en-US" sz="1400" dirty="0" smtClean="0"/>
              <a:t>     - </a:t>
            </a:r>
            <a:r>
              <a:rPr lang="en-US" sz="1400" dirty="0" err="1"/>
              <a:t>IDrain</a:t>
            </a:r>
            <a:r>
              <a:rPr lang="en-US" sz="1400" dirty="0"/>
              <a:t> dispersion on sensor, including "fixed </a:t>
            </a:r>
            <a:r>
              <a:rPr lang="en-US" sz="1400" dirty="0" smtClean="0"/>
              <a:t>pattern“, PXD6/PXD9 comparison - </a:t>
            </a:r>
            <a:r>
              <a:rPr lang="en-US" sz="1400" b="1" dirty="0" smtClean="0"/>
              <a:t>Rainer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dirty="0"/>
              <a:t>       </a:t>
            </a:r>
            <a:r>
              <a:rPr lang="en-US" sz="1400" dirty="0" smtClean="0"/>
              <a:t>  - consequences for dynamic range - </a:t>
            </a:r>
            <a:r>
              <a:rPr lang="en-US" sz="1400" b="1" dirty="0" smtClean="0"/>
              <a:t>Florian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 </a:t>
            </a:r>
            <a:r>
              <a:rPr lang="en-US" sz="1400" dirty="0" smtClean="0"/>
              <a:t>     -</a:t>
            </a:r>
            <a:r>
              <a:rPr lang="en-US" sz="1400" dirty="0"/>
              <a:t>  Gated Mode seen from the DCD/DHP and SWB perspective </a:t>
            </a:r>
            <a:r>
              <a:rPr lang="en-US" sz="1400" dirty="0" smtClean="0"/>
              <a:t>- </a:t>
            </a:r>
            <a:r>
              <a:rPr lang="en-US" sz="1400" b="1" dirty="0" smtClean="0"/>
              <a:t>Christian </a:t>
            </a:r>
            <a:r>
              <a:rPr lang="en-US" sz="1400" b="1" dirty="0" err="1" smtClean="0"/>
              <a:t>Koffmane</a:t>
            </a:r>
            <a:endParaRPr lang="en-US" sz="1400" b="1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- how </a:t>
            </a:r>
            <a:r>
              <a:rPr lang="en-US" sz="1400" dirty="0"/>
              <a:t>well is this </a:t>
            </a:r>
            <a:r>
              <a:rPr lang="en-US" sz="1400" dirty="0" smtClean="0"/>
              <a:t>implemented already </a:t>
            </a:r>
            <a:r>
              <a:rPr lang="en-US" sz="1400" dirty="0"/>
              <a:t>and what measurements do we still need</a:t>
            </a:r>
            <a:r>
              <a:rPr lang="en-US" sz="1400" dirty="0" smtClean="0"/>
              <a:t>?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- DCD recovery after blind mode</a:t>
            </a:r>
          </a:p>
          <a:p>
            <a:r>
              <a:rPr lang="en-US" sz="1400" dirty="0"/>
              <a:t>    </a:t>
            </a:r>
            <a:r>
              <a:rPr lang="en-US" sz="1400" dirty="0" smtClean="0"/>
              <a:t>     - </a:t>
            </a:r>
            <a:r>
              <a:rPr lang="en-US" sz="1400" dirty="0"/>
              <a:t>Missing (long codes) </a:t>
            </a:r>
            <a:r>
              <a:rPr lang="en-US" sz="1400" dirty="0" smtClean="0"/>
              <a:t>– </a:t>
            </a:r>
            <a:r>
              <a:rPr lang="en-US" sz="1400" b="1" dirty="0" smtClean="0"/>
              <a:t>Benjamin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- in what extent do we still have them?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       </a:t>
            </a:r>
            <a:r>
              <a:rPr lang="en-US" sz="1400" dirty="0" smtClean="0"/>
              <a:t>	- relevance </a:t>
            </a:r>
            <a:r>
              <a:rPr lang="en-US" sz="1400" dirty="0"/>
              <a:t>for the </a:t>
            </a:r>
            <a:r>
              <a:rPr lang="en-US" sz="1400" dirty="0" smtClean="0"/>
              <a:t>experiment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- ways </a:t>
            </a:r>
            <a:r>
              <a:rPr lang="en-US" sz="1400" dirty="0"/>
              <a:t>to live with that if we cannot avoid them</a:t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3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746574" y="1223754"/>
            <a:ext cx="796588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3. Two long talks from Hans and Ivan on DHP and DCD/SWB </a:t>
            </a:r>
          </a:p>
          <a:p>
            <a:r>
              <a:rPr lang="en-US" sz="1400" dirty="0"/>
              <a:t>	- specs for ASICs</a:t>
            </a:r>
          </a:p>
          <a:p>
            <a:r>
              <a:rPr lang="en-US" sz="1400" dirty="0"/>
              <a:t>	- summarizing the issues</a:t>
            </a:r>
          </a:p>
          <a:p>
            <a:r>
              <a:rPr lang="en-US" sz="1400" dirty="0"/>
              <a:t>	- presenting conclusions and the planned changes with priorities</a:t>
            </a:r>
          </a:p>
          <a:p>
            <a:r>
              <a:rPr lang="en-US" sz="1400" dirty="0"/>
              <a:t>		- </a:t>
            </a:r>
            <a:r>
              <a:rPr lang="en-US" sz="1400" dirty="0" smtClean="0"/>
              <a:t>work </a:t>
            </a:r>
            <a:r>
              <a:rPr lang="en-US" sz="1400" dirty="0"/>
              <a:t>load</a:t>
            </a:r>
          </a:p>
          <a:p>
            <a:r>
              <a:rPr lang="en-US" sz="1400" dirty="0"/>
              <a:t>		- time scale</a:t>
            </a:r>
          </a:p>
          <a:p>
            <a:r>
              <a:rPr lang="en-US" sz="1400" dirty="0"/>
              <a:t>		- risk assessment.</a:t>
            </a:r>
          </a:p>
        </p:txBody>
      </p:sp>
    </p:spTree>
    <p:extLst>
      <p:ext uri="{BB962C8B-B14F-4D97-AF65-F5344CB8AC3E}">
        <p14:creationId xmlns:p14="http://schemas.microsoft.com/office/powerpoint/2010/main" val="267594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56565" y="1088740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General remarks</a:t>
            </a:r>
            <a:endParaRPr lang="en-US" dirty="0"/>
          </a:p>
          <a:p>
            <a:r>
              <a:rPr lang="en-US" dirty="0"/>
              <a:t>For coordination reasons, it would be helpful if the management could present one, agreed-upon schedule. </a:t>
            </a:r>
          </a:p>
        </p:txBody>
      </p:sp>
      <p:sp>
        <p:nvSpPr>
          <p:cNvPr id="7" name="Rechteck 6"/>
          <p:cNvSpPr/>
          <p:nvPr/>
        </p:nvSpPr>
        <p:spPr>
          <a:xfrm>
            <a:off x="566555" y="2348880"/>
            <a:ext cx="81909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/>
              <a:t>Switcher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Generally </a:t>
            </a:r>
            <a:r>
              <a:rPr lang="en-US" sz="1400" dirty="0"/>
              <a:t>in good shape:</a:t>
            </a:r>
          </a:p>
          <a:p>
            <a:pPr lvl="1"/>
            <a:r>
              <a:rPr lang="en-US" sz="1400" dirty="0"/>
              <a:t>Concept proven</a:t>
            </a:r>
          </a:p>
          <a:p>
            <a:pPr lvl="1"/>
            <a:r>
              <a:rPr lang="en-US" sz="1400" dirty="0"/>
              <a:t>Performance:  only concern is </a:t>
            </a:r>
            <a:r>
              <a:rPr lang="en-US" sz="1400" b="1" dirty="0"/>
              <a:t>speed of Clear signal</a:t>
            </a:r>
          </a:p>
          <a:p>
            <a:pPr lvl="0"/>
            <a:r>
              <a:rPr lang="en-US" sz="1400" dirty="0"/>
              <a:t>Required changes look modest</a:t>
            </a:r>
          </a:p>
          <a:p>
            <a:pPr lvl="0"/>
            <a:endParaRPr lang="en-US" sz="1400" b="1" dirty="0" smtClean="0"/>
          </a:p>
          <a:p>
            <a:pPr lvl="0"/>
            <a:r>
              <a:rPr lang="en-US" sz="1400" b="1" dirty="0"/>
              <a:t>Recommendations</a:t>
            </a:r>
            <a:r>
              <a:rPr lang="en-US" sz="1400" b="1" dirty="0" smtClean="0"/>
              <a:t>:</a:t>
            </a:r>
          </a:p>
          <a:p>
            <a:pPr lvl="0"/>
            <a:endParaRPr lang="en-US" sz="1400" b="1" dirty="0"/>
          </a:p>
          <a:p>
            <a:pPr lvl="0"/>
            <a:r>
              <a:rPr lang="en-US" sz="1400" dirty="0" smtClean="0"/>
              <a:t>• End </a:t>
            </a:r>
            <a:r>
              <a:rPr lang="en-US" sz="1400" dirty="0"/>
              <a:t>users should review Reference Manual for completeness</a:t>
            </a:r>
          </a:p>
          <a:p>
            <a:pPr lvl="1"/>
            <a:r>
              <a:rPr lang="en-US" sz="1400" dirty="0"/>
              <a:t>o	Are pin table listings sufficient?</a:t>
            </a:r>
          </a:p>
          <a:p>
            <a:pPr lvl="1"/>
            <a:r>
              <a:rPr lang="en-US" sz="1400" dirty="0"/>
              <a:t>o	Interface control description adequate?</a:t>
            </a:r>
          </a:p>
          <a:p>
            <a:pPr lvl="0"/>
            <a:r>
              <a:rPr lang="en-US" sz="1400" dirty="0" smtClean="0"/>
              <a:t>• Recommend </a:t>
            </a:r>
            <a:r>
              <a:rPr lang="en-US" sz="1400" dirty="0"/>
              <a:t>creating Hardware Description Language description of Gating functionality</a:t>
            </a:r>
          </a:p>
          <a:p>
            <a:pPr lvl="0"/>
            <a:r>
              <a:rPr lang="en-US" sz="1400" dirty="0" smtClean="0"/>
              <a:t>• Concern </a:t>
            </a:r>
            <a:r>
              <a:rPr lang="en-US" sz="1400" dirty="0"/>
              <a:t>regarding radiation hardness of the HV transistors</a:t>
            </a:r>
          </a:p>
          <a:p>
            <a:pPr lvl="0"/>
            <a:r>
              <a:rPr lang="en-US" sz="1400" dirty="0" smtClean="0"/>
              <a:t>• We </a:t>
            </a:r>
            <a:r>
              <a:rPr lang="en-US" sz="1400" dirty="0"/>
              <a:t>endorse performing detailed tests of the Gated Mode operation</a:t>
            </a:r>
          </a:p>
          <a:p>
            <a:pPr lvl="0"/>
            <a:r>
              <a:rPr lang="en-US" sz="1400" dirty="0" smtClean="0"/>
              <a:t>• We </a:t>
            </a:r>
            <a:r>
              <a:rPr lang="en-US" sz="1400" dirty="0"/>
              <a:t>recommend investigating long-term burn-in/stress testing of HV operation</a:t>
            </a:r>
          </a:p>
          <a:p>
            <a:pPr lvl="0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0984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66555" y="1043735"/>
            <a:ext cx="819091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/>
              <a:t>Switcher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u="sng" dirty="0"/>
              <a:t>Specific charged items: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:- Comprehensive </a:t>
            </a:r>
            <a:r>
              <a:rPr lang="en-US" sz="1400" dirty="0"/>
              <a:t>Specification document lacking.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Reference </a:t>
            </a:r>
            <a:r>
              <a:rPr lang="en-US" sz="1400" dirty="0"/>
              <a:t>Manual is a good start, needs to be expanded to include performance requirements.  </a:t>
            </a:r>
          </a:p>
          <a:p>
            <a:endParaRPr lang="en-GB" sz="1400" dirty="0" smtClean="0"/>
          </a:p>
          <a:p>
            <a:r>
              <a:rPr lang="en-GB" sz="1400" dirty="0" smtClean="0"/>
              <a:t>:- Additional </a:t>
            </a:r>
            <a:r>
              <a:rPr lang="en-GB" sz="1400" dirty="0"/>
              <a:t>Gated Mode testing needed.  </a:t>
            </a: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 Further </a:t>
            </a:r>
            <a:r>
              <a:rPr lang="en-GB" sz="1400" dirty="0"/>
              <a:t>radiation hardness testing likewise needed</a:t>
            </a:r>
            <a:r>
              <a:rPr lang="en-GB" sz="1400" dirty="0" smtClean="0"/>
              <a:t>.</a:t>
            </a:r>
          </a:p>
          <a:p>
            <a:endParaRPr lang="en-US" sz="1400" dirty="0"/>
          </a:p>
          <a:p>
            <a:r>
              <a:rPr lang="de-DE" sz="1400" dirty="0" smtClean="0"/>
              <a:t>:- </a:t>
            </a:r>
            <a:r>
              <a:rPr lang="en-GB" sz="1400" dirty="0" smtClean="0"/>
              <a:t>Recommend </a:t>
            </a:r>
            <a:r>
              <a:rPr lang="en-GB" sz="1400" dirty="0"/>
              <a:t>clarifying test program leading to ASIC revision.  </a:t>
            </a: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 Designer </a:t>
            </a:r>
            <a:r>
              <a:rPr lang="en-GB" sz="1400" dirty="0"/>
              <a:t>needs to clarify scope of modification, which will drive the schedule.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:- General </a:t>
            </a:r>
            <a:r>
              <a:rPr lang="en-US" sz="1400" dirty="0"/>
              <a:t>test plan looks reasonable. 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The </a:t>
            </a:r>
            <a:r>
              <a:rPr lang="en-US" sz="1400" dirty="0"/>
              <a:t>committee expresses concern regarding the proposed ASIC modifications to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support </a:t>
            </a:r>
            <a:r>
              <a:rPr lang="en-US" sz="1400" dirty="0"/>
              <a:t>multiplexed testing (additional HV-LV conversion, output multiplexing).</a:t>
            </a:r>
          </a:p>
          <a:p>
            <a:pPr lvl="0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4544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48097" y="971429"/>
            <a:ext cx="81909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/>
              <a:t>DCD</a:t>
            </a:r>
            <a:endParaRPr lang="en-US" sz="1400" dirty="0" smtClean="0"/>
          </a:p>
          <a:p>
            <a:r>
              <a:rPr lang="en-US" sz="1400" dirty="0" smtClean="0"/>
              <a:t>• Basic </a:t>
            </a:r>
            <a:r>
              <a:rPr lang="en-US" sz="1400" dirty="0"/>
              <a:t>architecture looks well suited to the requirements</a:t>
            </a:r>
          </a:p>
          <a:p>
            <a:r>
              <a:rPr lang="en-US" sz="1400" dirty="0" smtClean="0"/>
              <a:t>• The </a:t>
            </a:r>
            <a:r>
              <a:rPr lang="en-US" sz="1400" dirty="0"/>
              <a:t>committee </a:t>
            </a:r>
            <a:r>
              <a:rPr lang="en-US" sz="1400" b="1" dirty="0"/>
              <a:t>expresses serious </a:t>
            </a:r>
            <a:r>
              <a:rPr lang="en-US" sz="1400" dirty="0"/>
              <a:t>concerns about the details of the </a:t>
            </a:r>
            <a:r>
              <a:rPr lang="en-US" sz="1400" b="1" dirty="0"/>
              <a:t>ADC implementation</a:t>
            </a:r>
          </a:p>
          <a:p>
            <a:pPr lvl="1"/>
            <a:r>
              <a:rPr lang="en-US" sz="1400" dirty="0" smtClean="0"/>
              <a:t>o Unclear </a:t>
            </a:r>
            <a:r>
              <a:rPr lang="en-US" sz="1400" dirty="0"/>
              <a:t>if problems observed are sensitivities to process parameters</a:t>
            </a:r>
          </a:p>
          <a:p>
            <a:pPr lvl="1"/>
            <a:r>
              <a:rPr lang="en-US" sz="1400" dirty="0" smtClean="0"/>
              <a:t>o Further </a:t>
            </a:r>
            <a:r>
              <a:rPr lang="en-US" sz="1400" dirty="0"/>
              <a:t>design work needed</a:t>
            </a:r>
          </a:p>
          <a:p>
            <a:pPr lvl="0"/>
            <a:endParaRPr lang="en-US" sz="1400" dirty="0" smtClean="0"/>
          </a:p>
          <a:p>
            <a:r>
              <a:rPr lang="en-US" sz="1400" dirty="0" smtClean="0"/>
              <a:t>:- We foresee </a:t>
            </a:r>
            <a:r>
              <a:rPr lang="en-US" sz="1400" dirty="0"/>
              <a:t>significant additional design effort to address concerns regarding the </a:t>
            </a:r>
            <a:r>
              <a:rPr lang="en-US" sz="1400" dirty="0" smtClean="0"/>
              <a:t>ADC</a:t>
            </a:r>
          </a:p>
          <a:p>
            <a:endParaRPr lang="en-US" sz="1400" dirty="0"/>
          </a:p>
          <a:p>
            <a:r>
              <a:rPr lang="en-US" sz="1400" dirty="0" smtClean="0"/>
              <a:t>:- A </a:t>
            </a:r>
            <a:r>
              <a:rPr lang="en-US" sz="1400" dirty="0"/>
              <a:t>comprehensive Specification Document is lacking.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GB" sz="1400" dirty="0" smtClean="0"/>
              <a:t>:- Strongly </a:t>
            </a:r>
            <a:r>
              <a:rPr lang="en-GB" sz="1400" dirty="0"/>
              <a:t>recommend further testing to understand variety of pathologies observed.  </a:t>
            </a:r>
            <a:endParaRPr lang="en-GB" sz="1400" dirty="0" smtClean="0"/>
          </a:p>
          <a:p>
            <a:r>
              <a:rPr lang="en-GB" sz="1400" dirty="0" smtClean="0"/>
              <a:t>    Further </a:t>
            </a:r>
            <a:r>
              <a:rPr lang="en-GB" sz="1400" dirty="0"/>
              <a:t>ASIC/channel testing statistics are needed.</a:t>
            </a:r>
            <a:endParaRPr lang="en-US" sz="1400" dirty="0"/>
          </a:p>
          <a:p>
            <a:r>
              <a:rPr lang="en-GB" sz="1400" dirty="0"/>
              <a:t> </a:t>
            </a:r>
            <a:endParaRPr lang="en-US" sz="1400" dirty="0"/>
          </a:p>
          <a:p>
            <a:r>
              <a:rPr lang="en-GB" sz="1400" dirty="0" smtClean="0"/>
              <a:t>:- Matching </a:t>
            </a:r>
            <a:r>
              <a:rPr lang="en-GB" sz="1400" dirty="0"/>
              <a:t>of observation with simulation is mandatory.</a:t>
            </a:r>
            <a:endParaRPr lang="en-US" sz="1400" dirty="0"/>
          </a:p>
          <a:p>
            <a:endParaRPr lang="en-GB" sz="1400" dirty="0" smtClean="0"/>
          </a:p>
          <a:p>
            <a:r>
              <a:rPr lang="en-GB" sz="1400" dirty="0" smtClean="0"/>
              <a:t>:- More </a:t>
            </a:r>
            <a:r>
              <a:rPr lang="en-GB" sz="1400" dirty="0"/>
              <a:t>an issue of understanding results observed that missing measurements.  </a:t>
            </a: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Encourage </a:t>
            </a:r>
            <a:r>
              <a:rPr lang="en-GB" sz="1400" dirty="0"/>
              <a:t>further, cross-checked analyses.</a:t>
            </a:r>
            <a:endParaRPr lang="en-US" sz="1400" dirty="0"/>
          </a:p>
          <a:p>
            <a:endParaRPr lang="en-GB" sz="1400" dirty="0" smtClean="0"/>
          </a:p>
          <a:p>
            <a:r>
              <a:rPr lang="en-GB" sz="1400" dirty="0" smtClean="0"/>
              <a:t>:- Highly </a:t>
            </a:r>
            <a:r>
              <a:rPr lang="en-GB" sz="1400" dirty="0"/>
              <a:t>important that before next submission these problems are fully </a:t>
            </a:r>
            <a:r>
              <a:rPr lang="en-GB" sz="1400" dirty="0" smtClean="0"/>
              <a:t>understood</a:t>
            </a:r>
            <a:endParaRPr lang="en-US" sz="1400" dirty="0"/>
          </a:p>
          <a:p>
            <a:endParaRPr lang="en-GB" sz="1400" dirty="0" smtClean="0"/>
          </a:p>
          <a:p>
            <a:r>
              <a:rPr lang="en-GB" sz="1400" dirty="0" smtClean="0"/>
              <a:t>Given </a:t>
            </a:r>
            <a:r>
              <a:rPr lang="en-GB" sz="1400" dirty="0"/>
              <a:t>the above concerns, a February submission seems very aggressive.  Items above must be resolved prior to submission.  Verifying Monte Carlo spreads will likely take time, and sufficient time should be allocated.</a:t>
            </a:r>
            <a:endParaRPr lang="en-US" sz="1400" dirty="0"/>
          </a:p>
          <a:p>
            <a:pPr lvl="0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9511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48096" y="971429"/>
            <a:ext cx="84343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/>
              <a:t>DHP</a:t>
            </a:r>
            <a:endParaRPr lang="en-US" sz="1400" dirty="0" smtClean="0"/>
          </a:p>
          <a:p>
            <a:pPr lvl="0"/>
            <a:endParaRPr lang="en-US" sz="1400" dirty="0" smtClean="0"/>
          </a:p>
          <a:p>
            <a:pPr lvl="0"/>
            <a:r>
              <a:rPr lang="en-US" sz="1400" dirty="0" smtClean="0"/>
              <a:t>:- Specifications </a:t>
            </a:r>
            <a:r>
              <a:rPr lang="en-US" sz="1400" dirty="0"/>
              <a:t>still not concisely </a:t>
            </a:r>
            <a:r>
              <a:rPr lang="en-US" sz="1400" dirty="0" smtClean="0"/>
              <a:t>presented</a:t>
            </a:r>
          </a:p>
          <a:p>
            <a:pPr lvl="0"/>
            <a:endParaRPr lang="en-US" sz="1400" dirty="0"/>
          </a:p>
          <a:p>
            <a:pPr lvl="0"/>
            <a:r>
              <a:rPr lang="en-US" sz="1400" dirty="0" smtClean="0"/>
              <a:t>:- Cannot </a:t>
            </a:r>
            <a:r>
              <a:rPr lang="en-US" sz="1400" dirty="0"/>
              <a:t>put all effort on the ASIC side. </a:t>
            </a:r>
            <a:r>
              <a:rPr lang="en-US" sz="1400" dirty="0" smtClean="0"/>
              <a:t>System </a:t>
            </a:r>
            <a:r>
              <a:rPr lang="en-US" sz="1400" dirty="0"/>
              <a:t>engineering of cabling and interconnects</a:t>
            </a:r>
            <a:r>
              <a:rPr lang="en-US" sz="1400" dirty="0" smtClean="0"/>
              <a:t>,</a:t>
            </a:r>
          </a:p>
          <a:p>
            <a:pPr lvl="0"/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/>
              <a:t>and an agreed-upon model for output load is needed.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1400" dirty="0" smtClean="0"/>
              <a:t>:- Complexity </a:t>
            </a:r>
            <a:r>
              <a:rPr lang="en-US" sz="1400" dirty="0"/>
              <a:t>makes testing </a:t>
            </a:r>
            <a:r>
              <a:rPr lang="en-US" sz="1400" dirty="0" smtClean="0"/>
              <a:t>difficult</a:t>
            </a:r>
          </a:p>
          <a:p>
            <a:pPr lvl="0"/>
            <a:endParaRPr lang="en-US" sz="1400" dirty="0"/>
          </a:p>
          <a:p>
            <a:r>
              <a:rPr lang="en-GB" sz="1400" dirty="0"/>
              <a:t>:- Remaining concern is in the verification of the high-speed interfaces.</a:t>
            </a:r>
            <a:endParaRPr lang="en-US" sz="1400" dirty="0"/>
          </a:p>
          <a:p>
            <a:endParaRPr lang="en-GB" sz="1400" dirty="0"/>
          </a:p>
          <a:p>
            <a:r>
              <a:rPr lang="en-GB" sz="1400" dirty="0"/>
              <a:t>:- Specifications for output loads and timing are needed for signals in Table 1 of the Manual.  </a:t>
            </a:r>
          </a:p>
          <a:p>
            <a:r>
              <a:rPr lang="en-GB" sz="1400" dirty="0"/>
              <a:t>    For such a complex device, a more comprehensive document may be required.</a:t>
            </a:r>
          </a:p>
          <a:p>
            <a:endParaRPr lang="en-US" sz="1400" dirty="0"/>
          </a:p>
          <a:p>
            <a:r>
              <a:rPr lang="en-US" sz="1400" dirty="0"/>
              <a:t>:- Finer step TID testing, SEU testing.  Channel masking and Overflow handling tests self-identified.</a:t>
            </a:r>
          </a:p>
          <a:p>
            <a:pPr lvl="0"/>
            <a:endParaRPr lang="de-DE" sz="1400" dirty="0"/>
          </a:p>
          <a:p>
            <a:r>
              <a:rPr lang="de-DE" sz="1400" dirty="0"/>
              <a:t>:- </a:t>
            </a:r>
            <a:r>
              <a:rPr lang="en-GB" sz="1400" dirty="0"/>
              <a:t>Not clear who is doing what to provide further testing and by when.  </a:t>
            </a:r>
          </a:p>
          <a:p>
            <a:r>
              <a:rPr lang="en-GB" sz="1400" dirty="0"/>
              <a:t>    A detailed model of the cabling needed to complete output driver redesign.</a:t>
            </a:r>
            <a:endParaRPr lang="en-US" sz="1400" dirty="0"/>
          </a:p>
          <a:p>
            <a:endParaRPr lang="en-GB" sz="1400" dirty="0"/>
          </a:p>
          <a:p>
            <a:r>
              <a:rPr lang="en-GB" sz="1400" dirty="0" smtClean="0"/>
              <a:t>:- </a:t>
            </a:r>
            <a:r>
              <a:rPr lang="en-GB" sz="1400" dirty="0"/>
              <a:t>A rigorous internal review of the proposed changes should be held prior to release for submission.</a:t>
            </a:r>
            <a:endParaRPr lang="en-US" sz="1400" dirty="0"/>
          </a:p>
          <a:p>
            <a:endParaRPr lang="en-US" sz="1400" u="sng" dirty="0"/>
          </a:p>
          <a:p>
            <a:endParaRPr lang="en-US" sz="1400" u="sng" dirty="0"/>
          </a:p>
          <a:p>
            <a:r>
              <a:rPr lang="en-US" sz="1400" u="sng" dirty="0"/>
              <a:t>Recommendations:</a:t>
            </a:r>
            <a:endParaRPr lang="en-US" sz="1400" dirty="0"/>
          </a:p>
          <a:p>
            <a:pPr lvl="0"/>
            <a:r>
              <a:rPr lang="en-US" sz="1400" dirty="0"/>
              <a:t>Characterize the electrical properties of the external interconnects and cables</a:t>
            </a:r>
            <a:r>
              <a:rPr lang="en-US" sz="1400" dirty="0" smtClean="0"/>
              <a:t>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8538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July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48096" y="971429"/>
            <a:ext cx="84343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/>
              <a:t>DHP</a:t>
            </a:r>
            <a:endParaRPr lang="en-US" sz="1400" dirty="0" smtClean="0"/>
          </a:p>
          <a:p>
            <a:pPr lvl="0"/>
            <a:endParaRPr lang="en-US" sz="1400" dirty="0" smtClean="0"/>
          </a:p>
          <a:p>
            <a:r>
              <a:rPr lang="en-GB" sz="1400" dirty="0" smtClean="0"/>
              <a:t>:- Remaining </a:t>
            </a:r>
            <a:r>
              <a:rPr lang="en-GB" sz="1400" dirty="0"/>
              <a:t>concern is in the verification of the high-speed interfaces.</a:t>
            </a:r>
            <a:endParaRPr lang="en-US" sz="1400" dirty="0"/>
          </a:p>
          <a:p>
            <a:endParaRPr lang="en-GB" sz="1400" dirty="0" smtClean="0"/>
          </a:p>
          <a:p>
            <a:r>
              <a:rPr lang="en-GB" sz="1400" dirty="0" smtClean="0"/>
              <a:t>:- Specifications </a:t>
            </a:r>
            <a:r>
              <a:rPr lang="en-GB" sz="1400" dirty="0"/>
              <a:t>for output loads and timing are needed for signals in Table 1 of the Manual.  </a:t>
            </a: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 For </a:t>
            </a:r>
            <a:r>
              <a:rPr lang="en-GB" sz="1400" dirty="0"/>
              <a:t>such a complex device, a more comprehensive document </a:t>
            </a:r>
            <a:r>
              <a:rPr lang="en-GB" sz="1400" dirty="0" smtClean="0"/>
              <a:t>may </a:t>
            </a:r>
            <a:r>
              <a:rPr lang="en-GB" sz="1400" dirty="0"/>
              <a:t>be required</a:t>
            </a:r>
            <a:r>
              <a:rPr lang="en-GB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:- Finer </a:t>
            </a:r>
            <a:r>
              <a:rPr lang="en-US" sz="1400" dirty="0"/>
              <a:t>step TID testing, SEU testing.  Channel masking and Overflow handling tests self-identified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pPr lvl="0"/>
            <a:endParaRPr lang="de-DE" sz="1400" dirty="0" smtClean="0"/>
          </a:p>
          <a:p>
            <a:r>
              <a:rPr lang="de-DE" sz="1400" dirty="0" smtClean="0"/>
              <a:t>:- </a:t>
            </a:r>
            <a:r>
              <a:rPr lang="en-GB" sz="1400" dirty="0" smtClean="0"/>
              <a:t>Not </a:t>
            </a:r>
            <a:r>
              <a:rPr lang="en-GB" sz="1400" dirty="0"/>
              <a:t>clear who is doing what to provide further testing and by when.  </a:t>
            </a: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 A </a:t>
            </a:r>
            <a:r>
              <a:rPr lang="en-GB" sz="1400" dirty="0"/>
              <a:t>detailed model of the cabling needed to complete output driver redesign.</a:t>
            </a:r>
            <a:endParaRPr lang="en-US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:- A </a:t>
            </a:r>
            <a:r>
              <a:rPr lang="en-GB" sz="1400" dirty="0"/>
              <a:t>rigorous internal review of the proposed changes should be held prior to release for submission.</a:t>
            </a:r>
            <a:endParaRPr lang="en-US" sz="1400" dirty="0"/>
          </a:p>
          <a:p>
            <a:endParaRPr lang="en-US" sz="1400" u="sng" dirty="0" smtClean="0"/>
          </a:p>
          <a:p>
            <a:endParaRPr lang="en-US" sz="1400" u="sng" dirty="0"/>
          </a:p>
          <a:p>
            <a:r>
              <a:rPr lang="en-US" sz="1400" u="sng" dirty="0" smtClean="0"/>
              <a:t>Recommendations</a:t>
            </a:r>
            <a:r>
              <a:rPr lang="en-US" sz="1400" u="sng" dirty="0"/>
              <a:t>:</a:t>
            </a:r>
            <a:endParaRPr lang="en-US" sz="1400" dirty="0"/>
          </a:p>
          <a:p>
            <a:pPr lvl="0"/>
            <a:r>
              <a:rPr lang="en-US" sz="1400" dirty="0"/>
              <a:t>Characterize the electrical properties of the external interconnects and cables.</a:t>
            </a:r>
          </a:p>
          <a:p>
            <a:pPr lvl="0"/>
            <a:endParaRPr lang="en-US" sz="1400" dirty="0"/>
          </a:p>
          <a:p>
            <a:pPr lvl="0"/>
            <a:endParaRPr lang="en-US" sz="1400" dirty="0" smtClean="0"/>
          </a:p>
          <a:p>
            <a:pPr lvl="0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1903947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Bildschirmpräsentation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1_Default Design</vt:lpstr>
      <vt:lpstr>PowerPoint-Präsentation</vt:lpstr>
      <vt:lpstr>PowerPoint-Präsentation</vt:lpstr>
      <vt:lpstr>Reviewer’s comments</vt:lpstr>
      <vt:lpstr>Reviewer’s comments</vt:lpstr>
      <vt:lpstr>Reviewer’s comments</vt:lpstr>
      <vt:lpstr>Reviewer’s comments</vt:lpstr>
      <vt:lpstr>Reviewer’s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30</cp:revision>
  <dcterms:created xsi:type="dcterms:W3CDTF">2014-03-18T20:20:31Z</dcterms:created>
  <dcterms:modified xsi:type="dcterms:W3CDTF">2015-07-05T10:09:53Z</dcterms:modified>
</cp:coreProperties>
</file>