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5" d="100"/>
          <a:sy n="85" d="100"/>
        </p:scale>
        <p:origin x="-15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918F5-6203-45D5-85C1-A6475BA02E89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97A92-59F1-497F-A52C-DA51609C27E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76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ymbol" panose="020B0502040204020203" pitchFamily="34" charset="0"/>
                <a:ea typeface="Segoe UI Symbol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107504" y="6635121"/>
            <a:ext cx="1656184" cy="222879"/>
          </a:xfrm>
          <a:prstGeom prst="rect">
            <a:avLst/>
          </a:prstGeom>
          <a:ln/>
        </p:spPr>
        <p:txBody>
          <a:bodyPr/>
          <a:lstStyle>
            <a:lvl1pPr algn="l">
              <a:defRPr sz="100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defRPr>
            </a:lvl1pPr>
          </a:lstStyle>
          <a:p>
            <a:pPr>
              <a:defRPr/>
            </a:pPr>
            <a:r>
              <a:rPr lang="en-US" smtClean="0"/>
              <a:t>internal, July 2015</a:t>
            </a:r>
            <a:endParaRPr lang="de-DE" dirty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6376936" y="6632402"/>
            <a:ext cx="2767064" cy="225598"/>
          </a:xfrm>
          <a:prstGeom prst="rect">
            <a:avLst/>
          </a:prstGeom>
          <a:ln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defRPr>
            </a:lvl1pPr>
          </a:lstStyle>
          <a:p>
            <a:pPr>
              <a:defRPr/>
            </a:pPr>
            <a:r>
              <a:rPr lang="de-DE" smtClean="0"/>
              <a:t>Ladislav Andricek, MPG Halbleiterlabor</a:t>
            </a:r>
            <a:endParaRPr lang="de-DE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idx="1"/>
          </p:nvPr>
        </p:nvSpPr>
        <p:spPr bwMode="auto">
          <a:xfrm>
            <a:off x="522288" y="1493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941399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Laci\Desktop\Logo-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1938" y="157628"/>
            <a:ext cx="1126298" cy="694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7698" name="Rectangle 2"/>
          <p:cNvSpPr>
            <a:spLocks noChangeArrowheads="1"/>
          </p:cNvSpPr>
          <p:nvPr/>
        </p:nvSpPr>
        <p:spPr bwMode="auto">
          <a:xfrm>
            <a:off x="119063" y="0"/>
            <a:ext cx="133350" cy="6669088"/>
          </a:xfrm>
          <a:prstGeom prst="rect">
            <a:avLst/>
          </a:prstGeom>
          <a:solidFill>
            <a:srgbClr val="C9DBD8"/>
          </a:solidFill>
          <a:ln w="9525">
            <a:solidFill>
              <a:srgbClr val="C9DBD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252413" y="0"/>
            <a:ext cx="131762" cy="6858000"/>
          </a:xfrm>
          <a:prstGeom prst="rect">
            <a:avLst/>
          </a:prstGeom>
          <a:solidFill>
            <a:srgbClr val="E6F2F2"/>
          </a:solidFill>
          <a:ln w="9525">
            <a:solidFill>
              <a:srgbClr val="E6F2F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97700" name="Rectangle 4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solidFill>
            <a:srgbClr val="7CA6A6"/>
          </a:solidFill>
          <a:ln w="9525">
            <a:solidFill>
              <a:srgbClr val="7CA6A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85763" y="188913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400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Title</a:t>
            </a:r>
          </a:p>
        </p:txBody>
      </p:sp>
      <p:sp>
        <p:nvSpPr>
          <p:cNvPr id="797702" name="Rectangle 6"/>
          <p:cNvSpPr>
            <a:spLocks noChangeArrowheads="1"/>
          </p:cNvSpPr>
          <p:nvPr/>
        </p:nvSpPr>
        <p:spPr bwMode="auto">
          <a:xfrm>
            <a:off x="0" y="0"/>
            <a:ext cx="119063" cy="6669088"/>
          </a:xfrm>
          <a:prstGeom prst="rect">
            <a:avLst/>
          </a:prstGeom>
          <a:solidFill>
            <a:srgbClr val="7CA6A6"/>
          </a:solidFill>
          <a:ln w="9525">
            <a:solidFill>
              <a:srgbClr val="7CA6A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97703" name="Rectangle 7"/>
          <p:cNvSpPr>
            <a:spLocks noChangeArrowheads="1"/>
          </p:cNvSpPr>
          <p:nvPr/>
        </p:nvSpPr>
        <p:spPr bwMode="auto">
          <a:xfrm>
            <a:off x="0" y="-26988"/>
            <a:ext cx="9144000" cy="142876"/>
          </a:xfrm>
          <a:prstGeom prst="rect">
            <a:avLst/>
          </a:prstGeom>
          <a:solidFill>
            <a:srgbClr val="7CA6A6"/>
          </a:solidFill>
          <a:ln w="9525">
            <a:solidFill>
              <a:srgbClr val="7CA6A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97704" name="Line 8"/>
          <p:cNvSpPr>
            <a:spLocks noChangeShapeType="1"/>
          </p:cNvSpPr>
          <p:nvPr/>
        </p:nvSpPr>
        <p:spPr bwMode="auto">
          <a:xfrm>
            <a:off x="296863" y="908050"/>
            <a:ext cx="7585075" cy="0"/>
          </a:xfrm>
          <a:prstGeom prst="line">
            <a:avLst/>
          </a:prstGeom>
          <a:noFill/>
          <a:ln w="38100">
            <a:solidFill>
              <a:srgbClr val="E6F2F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97709" name="Oval 13"/>
          <p:cNvSpPr>
            <a:spLocks noChangeArrowheads="1"/>
          </p:cNvSpPr>
          <p:nvPr/>
        </p:nvSpPr>
        <p:spPr bwMode="auto">
          <a:xfrm>
            <a:off x="566738" y="414338"/>
            <a:ext cx="179387" cy="180975"/>
          </a:xfrm>
          <a:prstGeom prst="ellipse">
            <a:avLst/>
          </a:prstGeom>
          <a:gradFill rotWithShape="1">
            <a:gsLst>
              <a:gs pos="0">
                <a:srgbClr val="7CA6A6">
                  <a:gamma/>
                  <a:shade val="46275"/>
                  <a:invGamma/>
                </a:srgbClr>
              </a:gs>
              <a:gs pos="50000">
                <a:srgbClr val="7CA6A6"/>
              </a:gs>
              <a:gs pos="100000">
                <a:srgbClr val="7CA6A6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15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119063" y="6664107"/>
            <a:ext cx="1403648" cy="206004"/>
          </a:xfrm>
          <a:prstGeom prst="rect">
            <a:avLst/>
          </a:prstGeom>
          <a:ln/>
        </p:spPr>
        <p:txBody>
          <a:bodyPr/>
          <a:lstStyle>
            <a:lvl1pPr algn="l">
              <a:defRPr sz="100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defRPr>
            </a:lvl1pPr>
          </a:lstStyle>
          <a:p>
            <a:pPr>
              <a:defRPr/>
            </a:pPr>
            <a:r>
              <a:rPr lang="en-US" smtClean="0"/>
              <a:t>internal, July 2015</a:t>
            </a:r>
            <a:endParaRPr lang="de-DE" dirty="0"/>
          </a:p>
        </p:txBody>
      </p:sp>
      <p:sp>
        <p:nvSpPr>
          <p:cNvPr id="16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6376936" y="6653597"/>
            <a:ext cx="2767064" cy="180974"/>
          </a:xfrm>
          <a:prstGeom prst="rect">
            <a:avLst/>
          </a:prstGeom>
          <a:ln/>
        </p:spPr>
        <p:txBody>
          <a:bodyPr/>
          <a:lstStyle>
            <a:lvl1pPr algn="r">
              <a:defRPr sz="100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defRPr>
            </a:lvl1pPr>
          </a:lstStyle>
          <a:p>
            <a:pPr>
              <a:defRPr/>
            </a:pPr>
            <a:r>
              <a:rPr lang="de-DE" smtClean="0"/>
              <a:t>Ladislav Andricek, MPG Halbleiterlabor</a:t>
            </a:r>
            <a:endParaRPr lang="de-DE" dirty="0"/>
          </a:p>
        </p:txBody>
      </p:sp>
      <p:sp>
        <p:nvSpPr>
          <p:cNvPr id="17" name="Rectangle 10"/>
          <p:cNvSpPr txBox="1">
            <a:spLocks noChangeArrowheads="1"/>
          </p:cNvSpPr>
          <p:nvPr/>
        </p:nvSpPr>
        <p:spPr bwMode="auto">
          <a:xfrm>
            <a:off x="4139952" y="6669360"/>
            <a:ext cx="384631" cy="18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22C74C0C-8C4F-4B0C-A0DA-A4D8859FA67C}" type="slidenum">
              <a:rPr lang="de-DE" sz="1000" smtClean="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ctr">
                <a:defRPr/>
              </a:pPr>
              <a:t>‹Nr.›</a:t>
            </a:fld>
            <a:endParaRPr lang="de-DE" sz="1000" dirty="0">
              <a:solidFill>
                <a:schemeClr val="bg1"/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75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Segoe UI Symbol" panose="020B0502040204020203" pitchFamily="34" charset="0"/>
          <a:ea typeface="Segoe UI Symbol" panose="020B0502040204020203" pitchFamily="34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9pPr>
    </p:titleStyle>
    <p:bodyStyle>
      <a:lvl1pPr marL="812800" indent="-812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defRPr sz="1600">
          <a:solidFill>
            <a:schemeClr val="tx1"/>
          </a:solidFill>
          <a:latin typeface="Segoe UI Symbol" panose="020B0502040204020203" pitchFamily="34" charset="0"/>
          <a:ea typeface="Segoe UI Symbol" panose="020B0502040204020203" pitchFamily="34" charset="0"/>
          <a:cs typeface="+mn-cs"/>
        </a:defRPr>
      </a:lvl1pPr>
      <a:lvl2pPr marL="1168400" indent="-7112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3" panose="05040102010807070707" pitchFamily="18" charset="2"/>
        <a:buChar char="w"/>
        <a:defRPr sz="1400">
          <a:solidFill>
            <a:schemeClr val="tx1"/>
          </a:solidFill>
          <a:latin typeface="Segoe UI Symbol" panose="020B0502040204020203" pitchFamily="34" charset="0"/>
          <a:ea typeface="Segoe UI Symbol" panose="020B0502040204020203" pitchFamily="34" charset="0"/>
        </a:defRPr>
      </a:lvl2pPr>
      <a:lvl3pPr marL="1524000" indent="-609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Font typeface="Wingdings 3" panose="05040102010807070707" pitchFamily="18" charset="2"/>
        <a:buChar char="9"/>
        <a:defRPr sz="1200">
          <a:solidFill>
            <a:schemeClr val="tx1"/>
          </a:solidFill>
          <a:latin typeface="Segoe UI Symbol" panose="020B0502040204020203" pitchFamily="34" charset="0"/>
          <a:ea typeface="Segoe UI Symbol" panose="020B0502040204020203" pitchFamily="34" charset="0"/>
        </a:defRPr>
      </a:lvl3pPr>
      <a:lvl4pPr marL="1879600" indent="-5080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Font typeface="Wingdings 3" panose="05040102010807070707" pitchFamily="18" charset="2"/>
        <a:buChar char="9"/>
        <a:defRPr sz="1200">
          <a:solidFill>
            <a:schemeClr val="tx1"/>
          </a:solidFill>
          <a:latin typeface="Segoe UI Symbol" panose="020B0502040204020203" pitchFamily="34" charset="0"/>
          <a:ea typeface="Segoe UI Symbol" panose="020B0502040204020203" pitchFamily="34" charset="0"/>
        </a:defRPr>
      </a:lvl4pPr>
      <a:lvl5pPr marL="2336800" indent="-5080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Font typeface="Wingdings 3" panose="05040102010807070707" pitchFamily="18" charset="2"/>
        <a:buChar char="9"/>
        <a:defRPr sz="1200">
          <a:solidFill>
            <a:schemeClr val="tx1"/>
          </a:solidFill>
          <a:latin typeface="Segoe UI Symbol" panose="020B0502040204020203" pitchFamily="34" charset="0"/>
          <a:ea typeface="Segoe UI Symbol" panose="020B0502040204020203" pitchFamily="34" charset="0"/>
        </a:defRPr>
      </a:lvl5pPr>
      <a:lvl6pPr marL="27940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</a:defRPr>
      </a:lvl6pPr>
      <a:lvl7pPr marL="32512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</a:defRPr>
      </a:lvl7pPr>
      <a:lvl8pPr marL="37084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</a:defRPr>
      </a:lvl8pPr>
      <a:lvl9pPr marL="41656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internal, July 2015</a:t>
            </a:r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Ladislav Andricek, MPG Halbleiterlabor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476545" y="1043735"/>
            <a:ext cx="850594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1400" dirty="0" smtClean="0"/>
              <a:t>overview </a:t>
            </a:r>
            <a:r>
              <a:rPr lang="en-US" sz="1400" dirty="0"/>
              <a:t>and introduction including plans and schedule 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- need the first set of tested and understood ASICs by March 2015 </a:t>
            </a:r>
            <a:r>
              <a:rPr lang="en-US" sz="1400" dirty="0" smtClean="0">
                <a:sym typeface="Wingdings" panose="05000000000000000000" pitchFamily="2" charset="2"/>
              </a:rPr>
              <a:t> 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- dates: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- DHP: 26.8. </a:t>
            </a:r>
            <a:r>
              <a:rPr lang="en-US" sz="1400" dirty="0" smtClean="0">
                <a:sym typeface="Wingdings" panose="05000000000000000000" pitchFamily="2" charset="2"/>
              </a:rPr>
              <a:t> 1.12., 100 chips</a:t>
            </a:r>
          </a:p>
          <a:p>
            <a:r>
              <a:rPr lang="en-US" sz="1400" dirty="0">
                <a:sym typeface="Wingdings" panose="05000000000000000000" pitchFamily="2" charset="2"/>
              </a:rPr>
              <a:t>	</a:t>
            </a:r>
            <a:r>
              <a:rPr lang="en-US" sz="1400" dirty="0" smtClean="0">
                <a:sym typeface="Wingdings" panose="05000000000000000000" pitchFamily="2" charset="2"/>
              </a:rPr>
              <a:t>	- DCD: 31.8.  1.1.15 (including bumping), 80-100 chips </a:t>
            </a:r>
          </a:p>
          <a:p>
            <a:r>
              <a:rPr lang="en-US" sz="1400" dirty="0">
                <a:sym typeface="Wingdings" panose="05000000000000000000" pitchFamily="2" charset="2"/>
              </a:rPr>
              <a:t>	</a:t>
            </a:r>
            <a:r>
              <a:rPr lang="en-US" sz="1400" dirty="0" smtClean="0">
                <a:sym typeface="Wingdings" panose="05000000000000000000" pitchFamily="2" charset="2"/>
              </a:rPr>
              <a:t>	- SWB: 24.8. ???  ???  +4-6 weeks bumping</a:t>
            </a:r>
            <a:endParaRPr lang="en-US" sz="1400" dirty="0" smtClean="0"/>
          </a:p>
          <a:p>
            <a:pPr marL="342900" indent="-342900">
              <a:buAutoNum type="arabicPeriod"/>
            </a:pPr>
            <a:endParaRPr lang="en-US" sz="1400" dirty="0" smtClean="0"/>
          </a:p>
          <a:p>
            <a:pPr marL="342900" indent="-342900">
              <a:buAutoNum type="arabicPeriod"/>
            </a:pPr>
            <a:r>
              <a:rPr lang="en-US" sz="1400" dirty="0" smtClean="0"/>
              <a:t>A </a:t>
            </a:r>
            <a:r>
              <a:rPr lang="en-US" sz="1400" dirty="0"/>
              <a:t>block of detailed presentations of measurement results from experts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</a:t>
            </a:r>
            <a:r>
              <a:rPr lang="en-US" sz="1400" dirty="0" smtClean="0"/>
              <a:t>- </a:t>
            </a:r>
            <a:r>
              <a:rPr lang="en-US" sz="1400" dirty="0"/>
              <a:t>the links between DCD/DHP  </a:t>
            </a:r>
            <a:r>
              <a:rPr lang="en-US" sz="1400" b="1" dirty="0"/>
              <a:t>- </a:t>
            </a:r>
            <a:r>
              <a:rPr lang="en-US" sz="1400" b="1" dirty="0" smtClean="0"/>
              <a:t>Leo </a:t>
            </a:r>
          </a:p>
          <a:p>
            <a:r>
              <a:rPr lang="en-US" sz="1400" dirty="0" smtClean="0"/>
              <a:t>     </a:t>
            </a:r>
            <a:r>
              <a:rPr lang="en-US" sz="1400" dirty="0"/>
              <a:t>    - findings at the recent irradiation campaign </a:t>
            </a:r>
            <a:r>
              <a:rPr lang="en-US" sz="1400" dirty="0" smtClean="0"/>
              <a:t>– </a:t>
            </a:r>
            <a:r>
              <a:rPr lang="en-US" sz="1400" b="1" dirty="0" smtClean="0"/>
              <a:t>Philipp 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dirty="0"/>
              <a:t>    </a:t>
            </a:r>
            <a:r>
              <a:rPr lang="en-US" sz="1400" dirty="0" smtClean="0"/>
              <a:t>     - </a:t>
            </a:r>
            <a:r>
              <a:rPr lang="en-US" sz="1400" dirty="0" err="1"/>
              <a:t>IDrain</a:t>
            </a:r>
            <a:r>
              <a:rPr lang="en-US" sz="1400" dirty="0"/>
              <a:t> dispersion on sensor, including "fixed </a:t>
            </a:r>
            <a:r>
              <a:rPr lang="en-US" sz="1400" dirty="0" smtClean="0"/>
              <a:t>pattern“, PXD6/PXD9 comparison - </a:t>
            </a:r>
            <a:r>
              <a:rPr lang="en-US" sz="1400" b="1" dirty="0" smtClean="0"/>
              <a:t>Rainer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dirty="0"/>
              <a:t>       </a:t>
            </a:r>
            <a:r>
              <a:rPr lang="en-US" sz="1400" dirty="0" smtClean="0"/>
              <a:t>  - consequences for dynamic range - </a:t>
            </a:r>
            <a:r>
              <a:rPr lang="en-US" sz="1400" b="1" dirty="0" smtClean="0"/>
              <a:t>Florian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 </a:t>
            </a:r>
            <a:r>
              <a:rPr lang="en-US" sz="1400" dirty="0" smtClean="0"/>
              <a:t>     -</a:t>
            </a:r>
            <a:r>
              <a:rPr lang="en-US" sz="1400" dirty="0"/>
              <a:t>  Gated Mode seen from the DCD/DHP and SWB perspective </a:t>
            </a:r>
            <a:r>
              <a:rPr lang="en-US" sz="1400" dirty="0" smtClean="0"/>
              <a:t>- </a:t>
            </a:r>
            <a:r>
              <a:rPr lang="en-US" sz="1400" b="1" dirty="0" smtClean="0"/>
              <a:t>Christian </a:t>
            </a:r>
            <a:r>
              <a:rPr lang="en-US" sz="1400" b="1" dirty="0" err="1" smtClean="0"/>
              <a:t>Koffmane</a:t>
            </a:r>
            <a:endParaRPr lang="en-US" sz="1400" b="1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- how </a:t>
            </a:r>
            <a:r>
              <a:rPr lang="en-US" sz="1400" dirty="0"/>
              <a:t>well is this </a:t>
            </a:r>
            <a:r>
              <a:rPr lang="en-US" sz="1400" dirty="0" smtClean="0"/>
              <a:t>implemented already </a:t>
            </a:r>
            <a:r>
              <a:rPr lang="en-US" sz="1400" dirty="0"/>
              <a:t>and what measurements do we still need</a:t>
            </a:r>
            <a:r>
              <a:rPr lang="en-US" sz="1400" dirty="0" smtClean="0"/>
              <a:t>?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- DCD recovery after blind mode</a:t>
            </a:r>
          </a:p>
          <a:p>
            <a:r>
              <a:rPr lang="en-US" sz="1400" dirty="0"/>
              <a:t>    </a:t>
            </a:r>
            <a:r>
              <a:rPr lang="en-US" sz="1400" dirty="0" smtClean="0"/>
              <a:t>     - </a:t>
            </a:r>
            <a:r>
              <a:rPr lang="en-US" sz="1400" dirty="0"/>
              <a:t>Missing (long codes) </a:t>
            </a:r>
            <a:r>
              <a:rPr lang="en-US" sz="1400" dirty="0" smtClean="0"/>
              <a:t>– </a:t>
            </a:r>
            <a:r>
              <a:rPr lang="en-US" sz="1400" b="1" dirty="0" smtClean="0"/>
              <a:t>Benjamin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- in what extent do we still have them?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     </a:t>
            </a:r>
            <a:r>
              <a:rPr lang="en-US" sz="1400" dirty="0" smtClean="0"/>
              <a:t>	- relevance </a:t>
            </a:r>
            <a:r>
              <a:rPr lang="en-US" sz="1400" dirty="0"/>
              <a:t>for the </a:t>
            </a:r>
            <a:r>
              <a:rPr lang="en-US" sz="1400" dirty="0" smtClean="0"/>
              <a:t>experiment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- ways </a:t>
            </a:r>
            <a:r>
              <a:rPr lang="en-US" sz="1400" dirty="0"/>
              <a:t>to live with that if we cannot avoid them</a:t>
            </a:r>
            <a:br>
              <a:rPr lang="en-US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539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internal, July 2015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Ladislav Andricek, MPG Halbleiterlabor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746574" y="1223754"/>
            <a:ext cx="796588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1400" dirty="0"/>
              <a:t>3. Two long talks from Hans and Ivan on DHP and DCD/SWB </a:t>
            </a:r>
          </a:p>
          <a:p>
            <a:r>
              <a:rPr lang="en-US" sz="1400" dirty="0"/>
              <a:t>	- specs for ASICs</a:t>
            </a:r>
          </a:p>
          <a:p>
            <a:r>
              <a:rPr lang="en-US" sz="1400" dirty="0"/>
              <a:t>	- summarizing the issues</a:t>
            </a:r>
          </a:p>
          <a:p>
            <a:r>
              <a:rPr lang="en-US" sz="1400" dirty="0"/>
              <a:t>	- presenting conclusions and the planned changes with priorities</a:t>
            </a:r>
          </a:p>
          <a:p>
            <a:r>
              <a:rPr lang="en-US" sz="1400" dirty="0"/>
              <a:t>		- </a:t>
            </a:r>
            <a:r>
              <a:rPr lang="en-US" sz="1400" dirty="0" smtClean="0"/>
              <a:t>work </a:t>
            </a:r>
            <a:r>
              <a:rPr lang="en-US" sz="1400" dirty="0"/>
              <a:t>load</a:t>
            </a:r>
          </a:p>
          <a:p>
            <a:r>
              <a:rPr lang="en-US" sz="1400" dirty="0"/>
              <a:t>		- time scale</a:t>
            </a:r>
          </a:p>
          <a:p>
            <a:r>
              <a:rPr lang="en-US" sz="1400" dirty="0"/>
              <a:t>		- risk assessment.</a:t>
            </a:r>
          </a:p>
        </p:txBody>
      </p:sp>
    </p:spTree>
    <p:extLst>
      <p:ext uri="{BB962C8B-B14F-4D97-AF65-F5344CB8AC3E}">
        <p14:creationId xmlns:p14="http://schemas.microsoft.com/office/powerpoint/2010/main" val="2675948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Reviewer’s comments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internal, July 2015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Ladislav Andricek, MPG Halbleiterlabor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656565" y="1088740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General remarks</a:t>
            </a:r>
            <a:endParaRPr lang="en-US" dirty="0"/>
          </a:p>
          <a:p>
            <a:r>
              <a:rPr lang="en-US" dirty="0"/>
              <a:t>For coordination reasons, it would be helpful if the management could present one, agreed-upon schedule. </a:t>
            </a:r>
          </a:p>
        </p:txBody>
      </p:sp>
      <p:sp>
        <p:nvSpPr>
          <p:cNvPr id="7" name="Rechteck 6"/>
          <p:cNvSpPr/>
          <p:nvPr/>
        </p:nvSpPr>
        <p:spPr>
          <a:xfrm>
            <a:off x="566555" y="2348880"/>
            <a:ext cx="81909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u="sng" dirty="0" smtClean="0"/>
              <a:t>Switcher</a:t>
            </a:r>
            <a:r>
              <a:rPr lang="en-US" sz="1400" dirty="0"/>
              <a:t> </a:t>
            </a:r>
            <a:endParaRPr lang="en-US" sz="1400" dirty="0" smtClean="0"/>
          </a:p>
          <a:p>
            <a:r>
              <a:rPr lang="en-US" sz="1400" dirty="0" smtClean="0"/>
              <a:t>Generally </a:t>
            </a:r>
            <a:r>
              <a:rPr lang="en-US" sz="1400" dirty="0"/>
              <a:t>in good shape:</a:t>
            </a:r>
          </a:p>
          <a:p>
            <a:pPr lvl="1"/>
            <a:r>
              <a:rPr lang="en-US" sz="1400" dirty="0"/>
              <a:t>Concept proven</a:t>
            </a:r>
          </a:p>
          <a:p>
            <a:pPr lvl="1"/>
            <a:r>
              <a:rPr lang="en-US" sz="1400" dirty="0"/>
              <a:t>Performance:  only concern is </a:t>
            </a:r>
            <a:r>
              <a:rPr lang="en-US" sz="1400" b="1" dirty="0"/>
              <a:t>speed of Clear signal</a:t>
            </a:r>
          </a:p>
          <a:p>
            <a:pPr lvl="0"/>
            <a:r>
              <a:rPr lang="en-US" sz="1400" dirty="0"/>
              <a:t>Required changes look modest</a:t>
            </a:r>
          </a:p>
          <a:p>
            <a:pPr lvl="0"/>
            <a:endParaRPr lang="en-US" sz="1400" b="1" dirty="0" smtClean="0"/>
          </a:p>
          <a:p>
            <a:pPr lvl="0"/>
            <a:r>
              <a:rPr lang="en-US" sz="1400" b="1" dirty="0"/>
              <a:t>Recommendations</a:t>
            </a:r>
            <a:r>
              <a:rPr lang="en-US" sz="1400" b="1" dirty="0" smtClean="0"/>
              <a:t>:</a:t>
            </a:r>
          </a:p>
          <a:p>
            <a:pPr lvl="0"/>
            <a:endParaRPr lang="en-US" sz="1400" b="1" dirty="0"/>
          </a:p>
          <a:p>
            <a:pPr lvl="0"/>
            <a:r>
              <a:rPr lang="en-US" sz="1400" dirty="0" smtClean="0"/>
              <a:t>• End </a:t>
            </a:r>
            <a:r>
              <a:rPr lang="en-US" sz="1400" dirty="0"/>
              <a:t>users should review Reference Manual for completeness</a:t>
            </a:r>
          </a:p>
          <a:p>
            <a:pPr lvl="1"/>
            <a:r>
              <a:rPr lang="en-US" sz="1400" dirty="0"/>
              <a:t>o	Are pin table listings sufficient?</a:t>
            </a:r>
          </a:p>
          <a:p>
            <a:pPr lvl="1"/>
            <a:r>
              <a:rPr lang="en-US" sz="1400" dirty="0"/>
              <a:t>o	Interface control description adequate?</a:t>
            </a:r>
          </a:p>
          <a:p>
            <a:pPr lvl="0"/>
            <a:r>
              <a:rPr lang="en-US" sz="1400" dirty="0" smtClean="0"/>
              <a:t>• Recommend </a:t>
            </a:r>
            <a:r>
              <a:rPr lang="en-US" sz="1400" dirty="0"/>
              <a:t>creating Hardware Description Language description of Gating functionality</a:t>
            </a:r>
          </a:p>
          <a:p>
            <a:pPr lvl="0"/>
            <a:r>
              <a:rPr lang="en-US" sz="1400" dirty="0" smtClean="0"/>
              <a:t>• Concern </a:t>
            </a:r>
            <a:r>
              <a:rPr lang="en-US" sz="1400" dirty="0"/>
              <a:t>regarding radiation hardness of the HV transistors</a:t>
            </a:r>
          </a:p>
          <a:p>
            <a:pPr lvl="0"/>
            <a:r>
              <a:rPr lang="en-US" sz="1400" dirty="0" smtClean="0"/>
              <a:t>• We </a:t>
            </a:r>
            <a:r>
              <a:rPr lang="en-US" sz="1400" dirty="0"/>
              <a:t>endorse performing detailed tests of the Gated Mode operation</a:t>
            </a:r>
          </a:p>
          <a:p>
            <a:pPr lvl="0"/>
            <a:r>
              <a:rPr lang="en-US" sz="1400" dirty="0" smtClean="0"/>
              <a:t>• We </a:t>
            </a:r>
            <a:r>
              <a:rPr lang="en-US" sz="1400" dirty="0"/>
              <a:t>recommend investigating long-term burn-in/stress testing of HV operation</a:t>
            </a:r>
          </a:p>
          <a:p>
            <a:pPr lvl="0"/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309849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Reviewer’s comments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internal, July 2015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Ladislav Andricek, MPG Halbleiterlabor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566555" y="1043735"/>
            <a:ext cx="819091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u="sng" dirty="0" smtClean="0"/>
              <a:t>Switcher</a:t>
            </a:r>
            <a:r>
              <a:rPr lang="en-US" sz="1400" dirty="0"/>
              <a:t> </a:t>
            </a:r>
            <a:endParaRPr lang="en-US" sz="1400" dirty="0" smtClean="0"/>
          </a:p>
          <a:p>
            <a:r>
              <a:rPr lang="en-US" sz="1400" u="sng" dirty="0"/>
              <a:t>Specific charged items:</a:t>
            </a:r>
            <a:endParaRPr lang="en-US" sz="1400" dirty="0"/>
          </a:p>
          <a:p>
            <a:endParaRPr lang="en-US" sz="1400" dirty="0" smtClean="0"/>
          </a:p>
          <a:p>
            <a:r>
              <a:rPr lang="en-US" sz="1400" dirty="0" smtClean="0"/>
              <a:t>:- Comprehensive </a:t>
            </a:r>
            <a:r>
              <a:rPr lang="en-US" sz="1400" dirty="0"/>
              <a:t>Specification document lacking. </a:t>
            </a:r>
            <a:endParaRPr lang="en-US" sz="1400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 Reference </a:t>
            </a:r>
            <a:r>
              <a:rPr lang="en-US" sz="1400" dirty="0"/>
              <a:t>Manual is a good start, needs to be expanded to include performance requirements.  </a:t>
            </a:r>
          </a:p>
          <a:p>
            <a:endParaRPr lang="en-GB" sz="1400" dirty="0" smtClean="0"/>
          </a:p>
          <a:p>
            <a:r>
              <a:rPr lang="en-GB" sz="1400" dirty="0" smtClean="0"/>
              <a:t>:- Additional </a:t>
            </a:r>
            <a:r>
              <a:rPr lang="en-GB" sz="1400" dirty="0"/>
              <a:t>Gated Mode testing needed.  </a:t>
            </a:r>
            <a:endParaRPr lang="en-GB" sz="1400" dirty="0" smtClean="0"/>
          </a:p>
          <a:p>
            <a:r>
              <a:rPr lang="en-GB" sz="1400" dirty="0"/>
              <a:t> </a:t>
            </a:r>
            <a:r>
              <a:rPr lang="en-GB" sz="1400" dirty="0" smtClean="0"/>
              <a:t>   Further </a:t>
            </a:r>
            <a:r>
              <a:rPr lang="en-GB" sz="1400" dirty="0"/>
              <a:t>radiation hardness testing likewise needed</a:t>
            </a:r>
            <a:r>
              <a:rPr lang="en-GB" sz="1400" dirty="0" smtClean="0"/>
              <a:t>.</a:t>
            </a:r>
          </a:p>
          <a:p>
            <a:endParaRPr lang="en-US" sz="1400" dirty="0"/>
          </a:p>
          <a:p>
            <a:r>
              <a:rPr lang="de-DE" sz="1400" dirty="0" smtClean="0"/>
              <a:t>:- </a:t>
            </a:r>
            <a:r>
              <a:rPr lang="en-GB" sz="1400" dirty="0" smtClean="0"/>
              <a:t>Recommend </a:t>
            </a:r>
            <a:r>
              <a:rPr lang="en-GB" sz="1400" dirty="0"/>
              <a:t>clarifying test program leading to ASIC revision.  </a:t>
            </a:r>
            <a:endParaRPr lang="en-GB" sz="1400" dirty="0" smtClean="0"/>
          </a:p>
          <a:p>
            <a:r>
              <a:rPr lang="en-GB" sz="1400" dirty="0"/>
              <a:t> </a:t>
            </a:r>
            <a:r>
              <a:rPr lang="en-GB" sz="1400" dirty="0" smtClean="0"/>
              <a:t>   Designer </a:t>
            </a:r>
            <a:r>
              <a:rPr lang="en-GB" sz="1400" dirty="0"/>
              <a:t>needs to clarify scope of modification, which will drive the schedule.</a:t>
            </a:r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:- General </a:t>
            </a:r>
            <a:r>
              <a:rPr lang="en-US" sz="1400" dirty="0"/>
              <a:t>test plan looks reasonable.  </a:t>
            </a:r>
            <a:endParaRPr lang="en-US" sz="1400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The </a:t>
            </a:r>
            <a:r>
              <a:rPr lang="en-US" sz="1400" dirty="0"/>
              <a:t>committee expresses concern regarding the proposed ASIC modifications to </a:t>
            </a:r>
            <a:endParaRPr lang="en-US" sz="1400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support </a:t>
            </a:r>
            <a:r>
              <a:rPr lang="en-US" sz="1400" dirty="0"/>
              <a:t>multiplexed testing (additional HV-LV conversion, output multiplexing).</a:t>
            </a:r>
          </a:p>
          <a:p>
            <a:pPr lvl="0"/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84544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Reviewer’s comments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internal, July 2015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Ladislav Andricek, MPG Halbleiterlabor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548097" y="971429"/>
            <a:ext cx="819091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u="sng" dirty="0" smtClean="0"/>
              <a:t>DCD</a:t>
            </a:r>
            <a:endParaRPr lang="en-US" sz="1400" dirty="0" smtClean="0"/>
          </a:p>
          <a:p>
            <a:r>
              <a:rPr lang="en-US" sz="1400" dirty="0" smtClean="0"/>
              <a:t>• Basic </a:t>
            </a:r>
            <a:r>
              <a:rPr lang="en-US" sz="1400" dirty="0"/>
              <a:t>architecture looks well suited to the requirements</a:t>
            </a:r>
          </a:p>
          <a:p>
            <a:r>
              <a:rPr lang="en-US" sz="1400" dirty="0" smtClean="0"/>
              <a:t>• The </a:t>
            </a:r>
            <a:r>
              <a:rPr lang="en-US" sz="1400" dirty="0"/>
              <a:t>committee </a:t>
            </a:r>
            <a:r>
              <a:rPr lang="en-US" sz="1400" b="1" dirty="0"/>
              <a:t>expresses serious </a:t>
            </a:r>
            <a:r>
              <a:rPr lang="en-US" sz="1400" dirty="0"/>
              <a:t>concerns about the details of the </a:t>
            </a:r>
            <a:r>
              <a:rPr lang="en-US" sz="1400" b="1" dirty="0"/>
              <a:t>ADC implementation</a:t>
            </a:r>
          </a:p>
          <a:p>
            <a:pPr lvl="1"/>
            <a:r>
              <a:rPr lang="en-US" sz="1400" dirty="0" smtClean="0"/>
              <a:t>o Unclear </a:t>
            </a:r>
            <a:r>
              <a:rPr lang="en-US" sz="1400" dirty="0"/>
              <a:t>if problems observed are sensitivities to process parameters</a:t>
            </a:r>
          </a:p>
          <a:p>
            <a:pPr lvl="1"/>
            <a:r>
              <a:rPr lang="en-US" sz="1400" dirty="0" smtClean="0"/>
              <a:t>o Further </a:t>
            </a:r>
            <a:r>
              <a:rPr lang="en-US" sz="1400" dirty="0"/>
              <a:t>design work needed</a:t>
            </a:r>
          </a:p>
          <a:p>
            <a:pPr lvl="0"/>
            <a:endParaRPr lang="en-US" sz="1400" dirty="0" smtClean="0"/>
          </a:p>
          <a:p>
            <a:r>
              <a:rPr lang="en-US" sz="1400" dirty="0" smtClean="0"/>
              <a:t>:- We foresee </a:t>
            </a:r>
            <a:r>
              <a:rPr lang="en-US" sz="1400" dirty="0"/>
              <a:t>significant additional design effort to address concerns regarding the </a:t>
            </a:r>
            <a:r>
              <a:rPr lang="en-US" sz="1400" dirty="0" smtClean="0"/>
              <a:t>ADC</a:t>
            </a:r>
          </a:p>
          <a:p>
            <a:endParaRPr lang="en-US" sz="1400" dirty="0"/>
          </a:p>
          <a:p>
            <a:r>
              <a:rPr lang="en-US" sz="1400" dirty="0" smtClean="0"/>
              <a:t>:- A </a:t>
            </a:r>
            <a:r>
              <a:rPr lang="en-US" sz="1400" dirty="0"/>
              <a:t>comprehensive Specification Document is lacking. 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GB" sz="1400" dirty="0" smtClean="0"/>
              <a:t>:- Strongly </a:t>
            </a:r>
            <a:r>
              <a:rPr lang="en-GB" sz="1400" dirty="0"/>
              <a:t>recommend further testing to understand variety of pathologies observed.  </a:t>
            </a:r>
            <a:endParaRPr lang="en-GB" sz="1400" dirty="0" smtClean="0"/>
          </a:p>
          <a:p>
            <a:r>
              <a:rPr lang="en-GB" sz="1400" dirty="0" smtClean="0"/>
              <a:t>    Further </a:t>
            </a:r>
            <a:r>
              <a:rPr lang="en-GB" sz="1400" dirty="0"/>
              <a:t>ASIC/channel testing statistics are needed.</a:t>
            </a:r>
            <a:endParaRPr lang="en-US" sz="1400" dirty="0"/>
          </a:p>
          <a:p>
            <a:r>
              <a:rPr lang="en-GB" sz="1400" dirty="0"/>
              <a:t> </a:t>
            </a:r>
            <a:endParaRPr lang="en-US" sz="1400" dirty="0"/>
          </a:p>
          <a:p>
            <a:r>
              <a:rPr lang="en-GB" sz="1400" dirty="0" smtClean="0"/>
              <a:t>:- Matching </a:t>
            </a:r>
            <a:r>
              <a:rPr lang="en-GB" sz="1400" dirty="0"/>
              <a:t>of observation with simulation is mandatory.</a:t>
            </a:r>
            <a:endParaRPr lang="en-US" sz="1400" dirty="0"/>
          </a:p>
          <a:p>
            <a:endParaRPr lang="en-GB" sz="1400" dirty="0" smtClean="0"/>
          </a:p>
          <a:p>
            <a:r>
              <a:rPr lang="en-GB" sz="1400" dirty="0" smtClean="0"/>
              <a:t>:- More </a:t>
            </a:r>
            <a:r>
              <a:rPr lang="en-GB" sz="1400" dirty="0"/>
              <a:t>an issue of understanding results observed that missing measurements.  </a:t>
            </a:r>
            <a:endParaRPr lang="en-GB" sz="1400" dirty="0" smtClean="0"/>
          </a:p>
          <a:p>
            <a:r>
              <a:rPr lang="en-GB" sz="1400" dirty="0"/>
              <a:t> </a:t>
            </a:r>
            <a:r>
              <a:rPr lang="en-GB" sz="1400" dirty="0" smtClean="0"/>
              <a:t>  Encourage </a:t>
            </a:r>
            <a:r>
              <a:rPr lang="en-GB" sz="1400" dirty="0"/>
              <a:t>further, cross-checked analyses.</a:t>
            </a:r>
            <a:endParaRPr lang="en-US" sz="1400" dirty="0"/>
          </a:p>
          <a:p>
            <a:endParaRPr lang="en-GB" sz="1400" dirty="0" smtClean="0"/>
          </a:p>
          <a:p>
            <a:r>
              <a:rPr lang="en-GB" sz="1400" dirty="0" smtClean="0"/>
              <a:t>:- Highly </a:t>
            </a:r>
            <a:r>
              <a:rPr lang="en-GB" sz="1400" dirty="0"/>
              <a:t>important that before next submission these problems are fully </a:t>
            </a:r>
            <a:r>
              <a:rPr lang="en-GB" sz="1400" dirty="0" smtClean="0"/>
              <a:t>understood</a:t>
            </a:r>
            <a:endParaRPr lang="en-US" sz="1400" dirty="0"/>
          </a:p>
          <a:p>
            <a:endParaRPr lang="en-GB" sz="1400" dirty="0" smtClean="0"/>
          </a:p>
          <a:p>
            <a:r>
              <a:rPr lang="en-GB" sz="1400" dirty="0" smtClean="0"/>
              <a:t>Given </a:t>
            </a:r>
            <a:r>
              <a:rPr lang="en-GB" sz="1400" dirty="0"/>
              <a:t>the above concerns, a February submission seems very aggressive.  Items above must be resolved prior to submission.  Verifying Monte Carlo spreads will likely take time, and sufficient time should be allocated.</a:t>
            </a:r>
            <a:endParaRPr lang="en-US" sz="1400" dirty="0"/>
          </a:p>
          <a:p>
            <a:pPr lvl="0"/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595112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Reviewer’s comments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internal, July 2015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Ladislav Andricek, MPG Halbleiterlabor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548096" y="971429"/>
            <a:ext cx="843439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u="sng" dirty="0" smtClean="0"/>
              <a:t>DHP</a:t>
            </a:r>
            <a:endParaRPr lang="en-US" sz="1400" dirty="0" smtClean="0"/>
          </a:p>
          <a:p>
            <a:pPr lvl="0"/>
            <a:endParaRPr lang="en-US" sz="1400" dirty="0" smtClean="0"/>
          </a:p>
          <a:p>
            <a:pPr lvl="0"/>
            <a:r>
              <a:rPr lang="en-US" sz="1400" dirty="0" smtClean="0"/>
              <a:t>:- Specifications </a:t>
            </a:r>
            <a:r>
              <a:rPr lang="en-US" sz="1400" dirty="0"/>
              <a:t>still not concisely </a:t>
            </a:r>
            <a:r>
              <a:rPr lang="en-US" sz="1400" dirty="0" smtClean="0"/>
              <a:t>presented</a:t>
            </a:r>
          </a:p>
          <a:p>
            <a:pPr lvl="0"/>
            <a:endParaRPr lang="en-US" sz="1400" dirty="0"/>
          </a:p>
          <a:p>
            <a:pPr lvl="0"/>
            <a:r>
              <a:rPr lang="en-US" sz="1400" dirty="0" smtClean="0"/>
              <a:t>:- Cannot </a:t>
            </a:r>
            <a:r>
              <a:rPr lang="en-US" sz="1400" dirty="0"/>
              <a:t>put all effort on the ASIC side. </a:t>
            </a:r>
            <a:r>
              <a:rPr lang="en-US" sz="1400" dirty="0" smtClean="0"/>
              <a:t>System </a:t>
            </a:r>
            <a:r>
              <a:rPr lang="en-US" sz="1400" dirty="0"/>
              <a:t>engineering of cabling and interconnects</a:t>
            </a:r>
            <a:r>
              <a:rPr lang="en-US" sz="1400" dirty="0" smtClean="0"/>
              <a:t>,</a:t>
            </a:r>
          </a:p>
          <a:p>
            <a:pPr lvl="0"/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n-US" sz="1400" dirty="0"/>
              <a:t>and an agreed-upon model for output load is needed.</a:t>
            </a:r>
          </a:p>
          <a:p>
            <a:pPr lvl="0"/>
            <a:endParaRPr lang="en-US" sz="1400" dirty="0" smtClean="0"/>
          </a:p>
          <a:p>
            <a:pPr lvl="0"/>
            <a:r>
              <a:rPr lang="en-US" sz="1400" dirty="0" smtClean="0"/>
              <a:t>:- Complexity </a:t>
            </a:r>
            <a:r>
              <a:rPr lang="en-US" sz="1400" dirty="0"/>
              <a:t>makes testing </a:t>
            </a:r>
            <a:r>
              <a:rPr lang="en-US" sz="1400" dirty="0" smtClean="0"/>
              <a:t>difficult</a:t>
            </a:r>
          </a:p>
          <a:p>
            <a:pPr lvl="0"/>
            <a:endParaRPr lang="en-US" sz="1400" dirty="0"/>
          </a:p>
          <a:p>
            <a:r>
              <a:rPr lang="en-GB" sz="1400" dirty="0"/>
              <a:t>:- Remaining concern is in the verification of the high-speed interfaces.</a:t>
            </a:r>
            <a:endParaRPr lang="en-US" sz="1400" dirty="0"/>
          </a:p>
          <a:p>
            <a:endParaRPr lang="en-GB" sz="1400" dirty="0"/>
          </a:p>
          <a:p>
            <a:r>
              <a:rPr lang="en-GB" sz="1400" dirty="0"/>
              <a:t>:- Specifications for output loads and timing are needed for signals in Table 1 of the Manual.  </a:t>
            </a:r>
          </a:p>
          <a:p>
            <a:r>
              <a:rPr lang="en-GB" sz="1400" dirty="0"/>
              <a:t>    For such a complex device, a more comprehensive document may be required.</a:t>
            </a:r>
          </a:p>
          <a:p>
            <a:endParaRPr lang="en-US" sz="1400" dirty="0"/>
          </a:p>
          <a:p>
            <a:r>
              <a:rPr lang="en-US" sz="1400" dirty="0"/>
              <a:t>:- Finer step TID testing, SEU testing.  Channel masking and Overflow handling tests self-identified.</a:t>
            </a:r>
          </a:p>
          <a:p>
            <a:pPr lvl="0"/>
            <a:endParaRPr lang="de-DE" sz="1400" dirty="0"/>
          </a:p>
          <a:p>
            <a:r>
              <a:rPr lang="de-DE" sz="1400" dirty="0"/>
              <a:t>:- </a:t>
            </a:r>
            <a:r>
              <a:rPr lang="en-GB" sz="1400" dirty="0"/>
              <a:t>Not clear who is doing what to provide further testing and by when.  </a:t>
            </a:r>
          </a:p>
          <a:p>
            <a:r>
              <a:rPr lang="en-GB" sz="1400" dirty="0"/>
              <a:t>    A detailed model of the cabling needed to complete output driver redesign.</a:t>
            </a:r>
            <a:endParaRPr lang="en-US" sz="1400" dirty="0"/>
          </a:p>
          <a:p>
            <a:endParaRPr lang="en-GB" sz="1400" dirty="0"/>
          </a:p>
          <a:p>
            <a:r>
              <a:rPr lang="en-GB" sz="1400" dirty="0" smtClean="0"/>
              <a:t>:- </a:t>
            </a:r>
            <a:r>
              <a:rPr lang="en-GB" sz="1400" dirty="0"/>
              <a:t>A rigorous internal review of the proposed changes should be held prior to release for submission.</a:t>
            </a:r>
            <a:endParaRPr lang="en-US" sz="1400" dirty="0"/>
          </a:p>
          <a:p>
            <a:endParaRPr lang="en-US" sz="1400" u="sng" dirty="0"/>
          </a:p>
          <a:p>
            <a:endParaRPr lang="en-US" sz="1400" u="sng" dirty="0"/>
          </a:p>
          <a:p>
            <a:r>
              <a:rPr lang="en-US" sz="1400" u="sng" dirty="0"/>
              <a:t>Recommendations:</a:t>
            </a:r>
            <a:endParaRPr lang="en-US" sz="1400" dirty="0"/>
          </a:p>
          <a:p>
            <a:pPr lvl="0"/>
            <a:r>
              <a:rPr lang="en-US" sz="1400" dirty="0"/>
              <a:t>Characterize the electrical properties of the external interconnects and cables</a:t>
            </a:r>
            <a:r>
              <a:rPr lang="en-US" sz="1400" dirty="0" smtClean="0"/>
              <a:t>.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385381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Reviewer’s comments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internal, July 2015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Ladislav Andricek, MPG Halbleiterlabor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548096" y="971429"/>
            <a:ext cx="843439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u="sng" dirty="0" smtClean="0"/>
              <a:t>DHP</a:t>
            </a:r>
            <a:endParaRPr lang="en-US" sz="1400" dirty="0" smtClean="0"/>
          </a:p>
          <a:p>
            <a:pPr lvl="0"/>
            <a:endParaRPr lang="en-US" sz="1400" dirty="0" smtClean="0"/>
          </a:p>
          <a:p>
            <a:r>
              <a:rPr lang="en-GB" sz="1400" dirty="0" smtClean="0"/>
              <a:t>:- Remaining </a:t>
            </a:r>
            <a:r>
              <a:rPr lang="en-GB" sz="1400" dirty="0"/>
              <a:t>concern is in the verification of the high-speed interfaces.</a:t>
            </a:r>
            <a:endParaRPr lang="en-US" sz="1400" dirty="0"/>
          </a:p>
          <a:p>
            <a:endParaRPr lang="en-GB" sz="1400" dirty="0" smtClean="0"/>
          </a:p>
          <a:p>
            <a:r>
              <a:rPr lang="en-GB" sz="1400" dirty="0" smtClean="0"/>
              <a:t>:- Specifications </a:t>
            </a:r>
            <a:r>
              <a:rPr lang="en-GB" sz="1400" dirty="0"/>
              <a:t>for output loads and timing are needed for signals in Table 1 of the Manual.  </a:t>
            </a:r>
            <a:endParaRPr lang="en-GB" sz="1400" dirty="0" smtClean="0"/>
          </a:p>
          <a:p>
            <a:r>
              <a:rPr lang="en-GB" sz="1400" dirty="0"/>
              <a:t> </a:t>
            </a:r>
            <a:r>
              <a:rPr lang="en-GB" sz="1400" dirty="0" smtClean="0"/>
              <a:t>   For </a:t>
            </a:r>
            <a:r>
              <a:rPr lang="en-GB" sz="1400" dirty="0"/>
              <a:t>such a complex device, a more comprehensive document </a:t>
            </a:r>
            <a:r>
              <a:rPr lang="en-GB" sz="1400" dirty="0" smtClean="0"/>
              <a:t>may </a:t>
            </a:r>
            <a:r>
              <a:rPr lang="en-GB" sz="1400" dirty="0"/>
              <a:t>be required</a:t>
            </a:r>
            <a:r>
              <a:rPr lang="en-GB" sz="1400" dirty="0" smtClean="0"/>
              <a:t>.</a:t>
            </a:r>
          </a:p>
          <a:p>
            <a:endParaRPr lang="en-US" sz="1400" dirty="0"/>
          </a:p>
          <a:p>
            <a:r>
              <a:rPr lang="en-US" sz="1400" dirty="0" smtClean="0"/>
              <a:t>:- Finer </a:t>
            </a:r>
            <a:r>
              <a:rPr lang="en-US" sz="1400" dirty="0"/>
              <a:t>step TID testing, SEU testing.  Channel masking and Overflow handling tests self-identified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pPr lvl="0"/>
            <a:endParaRPr lang="de-DE" sz="1400" dirty="0" smtClean="0"/>
          </a:p>
          <a:p>
            <a:r>
              <a:rPr lang="de-DE" sz="1400" dirty="0" smtClean="0"/>
              <a:t>:- </a:t>
            </a:r>
            <a:r>
              <a:rPr lang="en-GB" sz="1400" dirty="0" smtClean="0"/>
              <a:t>Not </a:t>
            </a:r>
            <a:r>
              <a:rPr lang="en-GB" sz="1400" dirty="0"/>
              <a:t>clear who is doing what to provide further testing and by when.  </a:t>
            </a:r>
            <a:endParaRPr lang="en-GB" sz="1400" dirty="0" smtClean="0"/>
          </a:p>
          <a:p>
            <a:r>
              <a:rPr lang="en-GB" sz="1400" dirty="0"/>
              <a:t> </a:t>
            </a:r>
            <a:r>
              <a:rPr lang="en-GB" sz="1400" dirty="0" smtClean="0"/>
              <a:t>   A </a:t>
            </a:r>
            <a:r>
              <a:rPr lang="en-GB" sz="1400" dirty="0"/>
              <a:t>detailed model of the cabling needed to complete output driver redesign.</a:t>
            </a:r>
            <a:endParaRPr lang="en-US" sz="1400" dirty="0"/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:- A </a:t>
            </a:r>
            <a:r>
              <a:rPr lang="en-GB" sz="1400" dirty="0"/>
              <a:t>rigorous internal review of the proposed changes should be held prior to release for submission.</a:t>
            </a:r>
            <a:endParaRPr lang="en-US" sz="1400" dirty="0"/>
          </a:p>
          <a:p>
            <a:endParaRPr lang="en-US" sz="1400" u="sng" dirty="0" smtClean="0"/>
          </a:p>
          <a:p>
            <a:endParaRPr lang="en-US" sz="1400" u="sng" dirty="0"/>
          </a:p>
          <a:p>
            <a:r>
              <a:rPr lang="en-US" sz="1400" u="sng" dirty="0" smtClean="0"/>
              <a:t>Recommendations</a:t>
            </a:r>
            <a:r>
              <a:rPr lang="en-US" sz="1400" u="sng" dirty="0"/>
              <a:t>:</a:t>
            </a:r>
            <a:endParaRPr lang="en-US" sz="1400" dirty="0"/>
          </a:p>
          <a:p>
            <a:pPr lvl="0"/>
            <a:r>
              <a:rPr lang="en-US" sz="1400" dirty="0"/>
              <a:t>Characterize the electrical properties of the external interconnects and cables.</a:t>
            </a:r>
          </a:p>
          <a:p>
            <a:pPr lvl="0"/>
            <a:endParaRPr lang="en-US" sz="1400" dirty="0"/>
          </a:p>
          <a:p>
            <a:pPr lvl="0"/>
            <a:endParaRPr lang="en-US" sz="1400" dirty="0" smtClean="0"/>
          </a:p>
          <a:p>
            <a:pPr lvl="0"/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219039476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  <a:ln>
          <a:noFill/>
        </a:ln>
      </a:spPr>
      <a:bodyPr wrap="none" rtlCol="0">
        <a:noAutofit/>
      </a:bodyPr>
      <a:lstStyle>
        <a:defPPr>
          <a:spcBef>
            <a:spcPts val="100"/>
          </a:spcBef>
          <a:spcAft>
            <a:spcPts val="100"/>
          </a:spcAft>
          <a:defRPr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595</Words>
  <Application>Microsoft Office PowerPoint</Application>
  <PresentationFormat>Bildschirmpräsentation (4:3)</PresentationFormat>
  <Paragraphs>138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1_Default Design</vt:lpstr>
      <vt:lpstr>PowerPoint-Präsentation</vt:lpstr>
      <vt:lpstr>PowerPoint-Präsentation</vt:lpstr>
      <vt:lpstr>Reviewer’s comments</vt:lpstr>
      <vt:lpstr>Reviewer’s comments</vt:lpstr>
      <vt:lpstr>Reviewer’s comments</vt:lpstr>
      <vt:lpstr>Reviewer’s comments</vt:lpstr>
      <vt:lpstr>Reviewer’s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Laci</dc:creator>
  <cp:lastModifiedBy>Laci</cp:lastModifiedBy>
  <cp:revision>30</cp:revision>
  <dcterms:created xsi:type="dcterms:W3CDTF">2014-03-18T20:20:31Z</dcterms:created>
  <dcterms:modified xsi:type="dcterms:W3CDTF">2015-07-05T10:09:53Z</dcterms:modified>
</cp:coreProperties>
</file>