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36" r:id="rId3"/>
    <p:sldId id="367" r:id="rId4"/>
    <p:sldId id="369" r:id="rId5"/>
    <p:sldId id="378" r:id="rId6"/>
    <p:sldId id="370" r:id="rId7"/>
    <p:sldId id="371" r:id="rId8"/>
    <p:sldId id="372" r:id="rId9"/>
    <p:sldId id="391" r:id="rId10"/>
    <p:sldId id="374" r:id="rId11"/>
    <p:sldId id="375" r:id="rId12"/>
    <p:sldId id="376" r:id="rId13"/>
    <p:sldId id="377" r:id="rId14"/>
    <p:sldId id="379" r:id="rId15"/>
    <p:sldId id="380" r:id="rId16"/>
    <p:sldId id="385" r:id="rId17"/>
    <p:sldId id="388" r:id="rId18"/>
    <p:sldId id="389" r:id="rId19"/>
    <p:sldId id="392" r:id="rId20"/>
    <p:sldId id="393" r:id="rId21"/>
    <p:sldId id="381" r:id="rId22"/>
    <p:sldId id="382" r:id="rId23"/>
    <p:sldId id="383" r:id="rId24"/>
    <p:sldId id="384" r:id="rId25"/>
    <p:sldId id="291" r:id="rId26"/>
    <p:sldId id="353" r:id="rId27"/>
    <p:sldId id="394" r:id="rId28"/>
    <p:sldId id="395" r:id="rId2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2F865-DDE1-2048-AE19-1921967CA386}" type="datetimeFigureOut">
              <a:rPr lang="de-DE" smtClean="0"/>
              <a:pPr/>
              <a:t>09/09/15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24C36-4767-9B42-BAB2-966741F00E7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44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1F4C4-9C60-E343-93D3-22CB62C4B236}" type="datetimeFigureOut">
              <a:rPr lang="de-DE" smtClean="0"/>
              <a:pPr/>
              <a:t>09/09/15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DAE9A-4EB9-AA4E-B050-793EE695BEE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784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7610-C95F-4D48-AD11-715F86D66EEE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3776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54E76-8BD1-7249-8791-01E2B0AC1D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91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457200" y="1059288"/>
            <a:ext cx="82296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276850"/>
          </a:xfrm>
        </p:spPr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25302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103011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457200" y="3892373"/>
            <a:ext cx="82296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30300"/>
            <a:ext cx="4038600" cy="499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30300"/>
            <a:ext cx="4038600" cy="499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819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819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41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054100"/>
            <a:ext cx="8229600" cy="530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 April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C. Irmler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1F497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60301"/>
            <a:ext cx="9144000" cy="1574800"/>
          </a:xfrm>
          <a:prstGeom prst="rect">
            <a:avLst/>
          </a:prstGeom>
          <a:solidFill>
            <a:srgbClr val="1D4E8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3223" y="1617824"/>
            <a:ext cx="4807080" cy="93718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4400" b="1" dirty="0" smtClean="0"/>
              <a:t>SVD Overview</a:t>
            </a:r>
            <a:endParaRPr lang="en-US" sz="44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31840" y="2734447"/>
            <a:ext cx="4057822" cy="1223675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Christoph Schwanda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Institute of High Energy Physics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Austrian Academy of Sciences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36466" y="4750583"/>
            <a:ext cx="4553196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8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Belle II VXD Workshop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September 9-11, 2015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Trieste, ITALY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Bild 7" descr="belle2-logo.eps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28366" y="684479"/>
            <a:ext cx="894080" cy="730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520" y="684479"/>
            <a:ext cx="2313142" cy="73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673" b="68"/>
          <a:stretch/>
        </p:blipFill>
        <p:spPr>
          <a:xfrm>
            <a:off x="0" y="4606198"/>
            <a:ext cx="3797300" cy="14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3" name="Picture 2" descr="CMM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064" y="179080"/>
            <a:ext cx="395636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Results class C L4 survey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758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3" name="Picture 2" descr="Mechanical2015072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064" y="179080"/>
            <a:ext cx="3305109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Results L6 survey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772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4" name="Picture 3" descr="Mechanical2015072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Ladder parts availability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Sensors</a:t>
            </a:r>
          </a:p>
          <a:p>
            <a:pPr lvl="1"/>
            <a:r>
              <a:rPr lang="en-US" dirty="0" smtClean="0"/>
              <a:t>Three types of DSSD sensors: Micron (trapezoidal), small and large HPK (rectangular)</a:t>
            </a:r>
          </a:p>
          <a:p>
            <a:pPr lvl="1"/>
            <a:r>
              <a:rPr lang="en-US" dirty="0" smtClean="0"/>
              <a:t>After a detailed inventory and sensor grading revision, we conclude that sensors are in hand to produce </a:t>
            </a:r>
            <a:r>
              <a:rPr lang="en-US" dirty="0" smtClean="0"/>
              <a:t>the detector</a:t>
            </a:r>
            <a:r>
              <a:rPr lang="en-US" dirty="0" smtClean="0"/>
              <a:t> </a:t>
            </a:r>
            <a:r>
              <a:rPr lang="en-US" dirty="0" smtClean="0"/>
              <a:t>including 2 spares/layer with a safety factor (~20%)</a:t>
            </a:r>
          </a:p>
          <a:p>
            <a:pPr lvl="1"/>
            <a:r>
              <a:rPr lang="en-US" dirty="0" smtClean="0"/>
              <a:t>Only 5 small HPK sensors for L3 </a:t>
            </a:r>
            <a:r>
              <a:rPr lang="en-US" dirty="0" smtClean="0"/>
              <a:t>need to</a:t>
            </a:r>
            <a:r>
              <a:rPr lang="en-US" dirty="0" smtClean="0"/>
              <a:t> </a:t>
            </a:r>
            <a:r>
              <a:rPr lang="en-US" dirty="0" smtClean="0"/>
              <a:t>be reproduced (available ~end 2015)</a:t>
            </a:r>
          </a:p>
          <a:p>
            <a:r>
              <a:rPr lang="en-US" dirty="0" smtClean="0"/>
              <a:t>Origami</a:t>
            </a:r>
          </a:p>
          <a:p>
            <a:pPr lvl="1"/>
            <a:r>
              <a:rPr lang="en-US" dirty="0" smtClean="0"/>
              <a:t>In </a:t>
            </a:r>
            <a:r>
              <a:rPr lang="en-US" dirty="0" smtClean="0"/>
              <a:t>autumn 2014 we lost the origami mass production due to cracks in the PA0 lines</a:t>
            </a:r>
          </a:p>
          <a:p>
            <a:pPr lvl="1"/>
            <a:r>
              <a:rPr lang="en-US" dirty="0" smtClean="0"/>
              <a:t>PA0 redesign, origami pre-production, requalification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8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run with pre-production origami (Aug 28)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5" name="Picture 4" descr="IMAG04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7" y="1132110"/>
            <a:ext cx="4521200" cy="2556630"/>
          </a:xfrm>
          <a:prstGeom prst="rect">
            <a:avLst/>
          </a:prstGeom>
        </p:spPr>
      </p:pic>
      <p:pic>
        <p:nvPicPr>
          <p:cNvPr id="6" name="Picture 5" descr="OS5.001_ce_hw_20150828_1151_allhits_mod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4" y="3838415"/>
            <a:ext cx="4411951" cy="2876400"/>
          </a:xfrm>
          <a:prstGeom prst="rect">
            <a:avLst/>
          </a:prstGeom>
        </p:spPr>
      </p:pic>
      <p:pic>
        <p:nvPicPr>
          <p:cNvPr id="9" name="Picture 8" descr="OS5.001_-z_hw_20150828_1507_allhits_mod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86" y="3825962"/>
            <a:ext cx="4400917" cy="286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1" y="1507067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Electric functionality of new origami confirmed!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9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000"/>
            <a:ext cx="9144000" cy="4671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327" y="5334399"/>
            <a:ext cx="6486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First samples from the origami mass production expect for the second half of November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667167" y="1530333"/>
            <a:ext cx="2352684" cy="52096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8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issues to follow-up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Ladder mount procedure</a:t>
            </a:r>
          </a:p>
          <a:p>
            <a:pPr lvl="1"/>
            <a:r>
              <a:rPr lang="en-US" dirty="0" smtClean="0"/>
              <a:t>Decision on the concept at the June B2GM (ladder mount from the side)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ut many details to work out (</a:t>
            </a:r>
            <a:r>
              <a:rPr lang="en-US" dirty="0"/>
              <a:t>ladder mount adapter – keep or </a:t>
            </a:r>
            <a:r>
              <a:rPr lang="en-US" dirty="0" smtClean="0"/>
              <a:t>remove, gluing of FOS </a:t>
            </a:r>
            <a:r>
              <a:rPr lang="en-US" dirty="0"/>
              <a:t>fibers and NTC </a:t>
            </a:r>
            <a:r>
              <a:rPr lang="en-US" dirty="0" smtClean="0"/>
              <a:t>sensors, CO2 pipe attachment, …)</a:t>
            </a:r>
          </a:p>
          <a:p>
            <a:r>
              <a:rPr lang="en-US" dirty="0" smtClean="0"/>
              <a:t>Read-out electronics</a:t>
            </a:r>
          </a:p>
          <a:p>
            <a:pPr lvl="1"/>
            <a:r>
              <a:rPr lang="en-US" dirty="0" smtClean="0"/>
              <a:t>Redesign of the FADC board layout</a:t>
            </a:r>
          </a:p>
          <a:p>
            <a:pPr lvl="1"/>
            <a:r>
              <a:rPr lang="en-US" dirty="0" smtClean="0"/>
              <a:t>Trigger latency issue</a:t>
            </a:r>
          </a:p>
          <a:p>
            <a:pPr lvl="2"/>
            <a:r>
              <a:rPr lang="en-US" dirty="0" smtClean="0"/>
              <a:t>Does the L1 trigger arrive within 5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to the APV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10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Support structure assembly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0780" y="1412875"/>
            <a:ext cx="4804095" cy="4897438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dirty="0" smtClean="0"/>
              <a:t>CMM measurement of assembled FWD-BWD structure (v1): Inoue-san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will be done in Sep (after VXD meeting). I will show the data as soon as possible.</a:t>
            </a:r>
          </a:p>
          <a:p>
            <a:r>
              <a:rPr lang="en-US" altLang="ja-JP" dirty="0" smtClean="0"/>
              <a:t>Second trial of </a:t>
            </a:r>
            <a:r>
              <a:rPr lang="en-US" altLang="ja-JP" dirty="0" err="1" smtClean="0"/>
              <a:t>endring+endflange</a:t>
            </a:r>
            <a:r>
              <a:rPr lang="en-US" altLang="ja-JP" dirty="0" smtClean="0"/>
              <a:t> assembly (v2): Katsuro</a:t>
            </a:r>
          </a:p>
          <a:p>
            <a:pPr lvl="1"/>
            <a:r>
              <a:rPr lang="en-US" altLang="ja-JP" dirty="0" smtClean="0"/>
              <a:t>Order of modified jigs for FWD was taken place.</a:t>
            </a:r>
          </a:p>
          <a:p>
            <a:pPr lvl="1"/>
            <a:r>
              <a:rPr lang="en-US" altLang="ja-JP" dirty="0" smtClean="0"/>
              <a:t>They will appear the middle of Sep.</a:t>
            </a:r>
          </a:p>
          <a:p>
            <a:pPr lvl="1"/>
            <a:r>
              <a:rPr lang="en-US" altLang="ja-JP" dirty="0" smtClean="0"/>
              <a:t>We will try to assemble FWD half </a:t>
            </a:r>
            <a:r>
              <a:rPr lang="en-US" altLang="ja-JP" dirty="0" err="1" smtClean="0"/>
              <a:t>endrings</a:t>
            </a:r>
            <a:r>
              <a:rPr lang="en-US" altLang="ja-JP" dirty="0" smtClean="0"/>
              <a:t> in Nov.</a:t>
            </a:r>
            <a:endParaRPr lang="en-US" altLang="ja-JP" dirty="0"/>
          </a:p>
          <a:p>
            <a:r>
              <a:rPr lang="en-US" altLang="ja-JP" dirty="0"/>
              <a:t>Support-rod </a:t>
            </a:r>
            <a:r>
              <a:rPr lang="en-US" altLang="ja-JP" dirty="0" smtClean="0"/>
              <a:t>reproduction: Suzuki-san</a:t>
            </a:r>
            <a:endParaRPr lang="en-US" altLang="ja-JP" dirty="0"/>
          </a:p>
          <a:p>
            <a:pPr lvl="1"/>
            <a:r>
              <a:rPr lang="en-US" altLang="ja-JP" dirty="0" smtClean="0"/>
              <a:t>We will employ ETP bushings for the new rod. But they will appear the end of Oct.</a:t>
            </a:r>
          </a:p>
          <a:p>
            <a:pPr lvl="2"/>
            <a:r>
              <a:rPr lang="en-US" altLang="ja-JP" dirty="0" smtClean="0"/>
              <a:t>Easy to achieve co-axis and </a:t>
            </a:r>
            <a:r>
              <a:rPr lang="en-US" altLang="ja-JP" dirty="0" err="1" smtClean="0"/>
              <a:t>squareness</a:t>
            </a:r>
            <a:r>
              <a:rPr lang="en-US" altLang="ja-JP" dirty="0" smtClean="0"/>
              <a:t>, and easy to adjust position in Z. </a:t>
            </a:r>
          </a:p>
          <a:p>
            <a:pPr lvl="1"/>
            <a:r>
              <a:rPr lang="en-US" altLang="ja-JP" dirty="0" smtClean="0"/>
              <a:t>Production</a:t>
            </a:r>
            <a:r>
              <a:rPr lang="en-US" altLang="ja-JP" dirty="0"/>
              <a:t>: by the </a:t>
            </a:r>
            <a:r>
              <a:rPr lang="en-US" altLang="ja-JP" dirty="0" smtClean="0"/>
              <a:t>begin </a:t>
            </a:r>
            <a:r>
              <a:rPr lang="en-US" altLang="ja-JP" dirty="0"/>
              <a:t>of </a:t>
            </a:r>
            <a:r>
              <a:rPr lang="en-US" altLang="ja-JP" dirty="0" smtClean="0"/>
              <a:t>Nov.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9DBE-10EC-6A4B-B15C-1D487B8A144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951" y="4352729"/>
            <a:ext cx="2977794" cy="19851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970" y="1412875"/>
            <a:ext cx="2369585" cy="280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0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Ladder Mount Table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3673" y="1206319"/>
            <a:ext cx="5036400" cy="5317293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Index plate</a:t>
            </a:r>
          </a:p>
          <a:p>
            <a:pPr lvl="1"/>
            <a:r>
              <a:rPr lang="en-US" altLang="ja-JP" dirty="0" smtClean="0"/>
              <a:t>Considering cable routing, optimize index plate and fixation mechanism.</a:t>
            </a:r>
          </a:p>
          <a:p>
            <a:pPr lvl="1"/>
            <a:r>
              <a:rPr lang="en-US" altLang="ja-JP" dirty="0" smtClean="0"/>
              <a:t>by Oct. B2GM</a:t>
            </a:r>
          </a:p>
          <a:p>
            <a:r>
              <a:rPr lang="en-US" altLang="ja-JP" dirty="0" smtClean="0"/>
              <a:t>3D measurement system</a:t>
            </a:r>
          </a:p>
          <a:p>
            <a:pPr lvl="1"/>
            <a:r>
              <a:rPr lang="en-US" altLang="ja-JP" dirty="0" smtClean="0"/>
              <a:t>change the stroke of movable stages.</a:t>
            </a:r>
          </a:p>
          <a:p>
            <a:pPr lvl="1"/>
            <a:r>
              <a:rPr lang="en-US" altLang="ja-JP" dirty="0" smtClean="0"/>
              <a:t>by Oct. B2GM</a:t>
            </a:r>
          </a:p>
          <a:p>
            <a:r>
              <a:rPr lang="en-US" altLang="ja-JP" dirty="0" smtClean="0"/>
              <a:t>Division of half-structure</a:t>
            </a:r>
          </a:p>
          <a:p>
            <a:pPr lvl="1"/>
            <a:r>
              <a:rPr lang="en-US" altLang="ja-JP" dirty="0" smtClean="0"/>
              <a:t>Setup rails on table</a:t>
            </a:r>
          </a:p>
          <a:p>
            <a:pPr lvl="1"/>
            <a:r>
              <a:rPr lang="en-US" altLang="ja-JP" dirty="0" smtClean="0"/>
              <a:t>Division test</a:t>
            </a:r>
          </a:p>
          <a:p>
            <a:pPr lvl="1"/>
            <a:r>
              <a:rPr lang="en-US" altLang="ja-JP" dirty="0" smtClean="0"/>
              <a:t>Storages of half-structure (Toru)</a:t>
            </a:r>
          </a:p>
          <a:p>
            <a:pPr lvl="1"/>
            <a:r>
              <a:rPr lang="en-US" altLang="ja-JP" dirty="0" smtClean="0"/>
              <a:t>by Oct. B2GM</a:t>
            </a:r>
          </a:p>
          <a:p>
            <a:r>
              <a:rPr lang="en-US" altLang="ja-JP" dirty="0" smtClean="0"/>
              <a:t>Above tasks are managed by Suzuki-san and Maki-san.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6444-9EBC-124A-B0F3-B7528A0956E8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図 4" descr="SVDIV-16-00_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928" y="2197803"/>
            <a:ext cx="4227548" cy="3262149"/>
          </a:xfrm>
          <a:prstGeom prst="rect">
            <a:avLst/>
          </a:prstGeom>
        </p:spPr>
      </p:pic>
      <p:sp>
        <p:nvSpPr>
          <p:cNvPr id="8" name="線吹き出し 1 (枠付き) 7"/>
          <p:cNvSpPr/>
          <p:nvPr/>
        </p:nvSpPr>
        <p:spPr>
          <a:xfrm>
            <a:off x="4979597" y="2299416"/>
            <a:ext cx="818741" cy="460513"/>
          </a:xfrm>
          <a:prstGeom prst="borderCallout1">
            <a:avLst>
              <a:gd name="adj1" fmla="val 105114"/>
              <a:gd name="adj2" fmla="val 54932"/>
              <a:gd name="adj3" fmla="val 268793"/>
              <a:gd name="adj4" fmla="val 13717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Index Plate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線吹き出し 1 (枠付き) 8"/>
          <p:cNvSpPr/>
          <p:nvPr/>
        </p:nvSpPr>
        <p:spPr>
          <a:xfrm>
            <a:off x="7472289" y="4864683"/>
            <a:ext cx="1603187" cy="742914"/>
          </a:xfrm>
          <a:prstGeom prst="borderCallout1">
            <a:avLst>
              <a:gd name="adj1" fmla="val -6600"/>
              <a:gd name="adj2" fmla="val 50226"/>
              <a:gd name="adj3" fmla="val -216994"/>
              <a:gd name="adj4" fmla="val 5404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Coordinate</a:t>
            </a:r>
          </a:p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Measurement</a:t>
            </a:r>
          </a:p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System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線吹き出し 1 (枠付き) 9"/>
          <p:cNvSpPr/>
          <p:nvPr/>
        </p:nvSpPr>
        <p:spPr>
          <a:xfrm>
            <a:off x="6467937" y="1320081"/>
            <a:ext cx="1004351" cy="564366"/>
          </a:xfrm>
          <a:prstGeom prst="borderCallout1">
            <a:avLst>
              <a:gd name="adj1" fmla="val 102579"/>
              <a:gd name="adj2" fmla="val 50226"/>
              <a:gd name="adj3" fmla="val 226405"/>
              <a:gd name="adj4" fmla="val 6531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Division</a:t>
            </a:r>
          </a:p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Tool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2364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 flipH="1" flipV="1">
            <a:off x="6894288" y="1027182"/>
            <a:ext cx="18740" cy="5039186"/>
          </a:xfrm>
          <a:prstGeom prst="line">
            <a:avLst/>
          </a:prstGeom>
          <a:ln>
            <a:solidFill>
              <a:srgbClr val="0099FF"/>
            </a:solidFill>
            <a:prstDash val="sysDash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8" name="Left Arrow 87"/>
          <p:cNvSpPr/>
          <p:nvPr/>
        </p:nvSpPr>
        <p:spPr>
          <a:xfrm>
            <a:off x="1806163" y="2667531"/>
            <a:ext cx="2368373" cy="43200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088287" y="2928793"/>
            <a:ext cx="1888273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TRG/CLK signals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0" name="Left Arrow 89"/>
          <p:cNvSpPr/>
          <p:nvPr/>
        </p:nvSpPr>
        <p:spPr>
          <a:xfrm rot="5400000">
            <a:off x="4155126" y="3123927"/>
            <a:ext cx="811591" cy="43200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Left Arrow 90"/>
          <p:cNvSpPr/>
          <p:nvPr/>
        </p:nvSpPr>
        <p:spPr>
          <a:xfrm>
            <a:off x="5102937" y="4157456"/>
            <a:ext cx="1718665" cy="43200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Left Arrow 91"/>
          <p:cNvSpPr/>
          <p:nvPr/>
        </p:nvSpPr>
        <p:spPr>
          <a:xfrm rot="2880087">
            <a:off x="5323652" y="3240313"/>
            <a:ext cx="1728000" cy="43200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1906556" y="1469209"/>
            <a:ext cx="4915045" cy="468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708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FADC Readout System</a:t>
            </a:r>
            <a:endParaRPr lang="en-US" dirty="0"/>
          </a:p>
        </p:txBody>
      </p:sp>
      <p:grpSp>
        <p:nvGrpSpPr>
          <p:cNvPr id="3" name="Group 16"/>
          <p:cNvGrpSpPr/>
          <p:nvPr/>
        </p:nvGrpSpPr>
        <p:grpSpPr>
          <a:xfrm>
            <a:off x="1762983" y="2174378"/>
            <a:ext cx="952500" cy="355441"/>
            <a:chOff x="2118360" y="2521109"/>
            <a:chExt cx="952500" cy="355441"/>
          </a:xfrm>
          <a:effectLst/>
        </p:grpSpPr>
        <p:sp>
          <p:nvSpPr>
            <p:cNvPr id="7" name="フリーフォーム 140"/>
            <p:cNvSpPr/>
            <p:nvPr/>
          </p:nvSpPr>
          <p:spPr>
            <a:xfrm>
              <a:off x="2120257" y="252110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140"/>
            <p:cNvSpPr/>
            <p:nvPr/>
          </p:nvSpPr>
          <p:spPr>
            <a:xfrm>
              <a:off x="2120257" y="254030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140"/>
            <p:cNvSpPr/>
            <p:nvPr/>
          </p:nvSpPr>
          <p:spPr>
            <a:xfrm>
              <a:off x="2118360" y="25618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140"/>
            <p:cNvSpPr/>
            <p:nvPr/>
          </p:nvSpPr>
          <p:spPr>
            <a:xfrm>
              <a:off x="2118360" y="25810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40"/>
            <p:cNvSpPr/>
            <p:nvPr/>
          </p:nvSpPr>
          <p:spPr>
            <a:xfrm>
              <a:off x="2122170" y="25984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40"/>
            <p:cNvSpPr/>
            <p:nvPr/>
          </p:nvSpPr>
          <p:spPr>
            <a:xfrm>
              <a:off x="2122170" y="26176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40"/>
            <p:cNvSpPr/>
            <p:nvPr/>
          </p:nvSpPr>
          <p:spPr>
            <a:xfrm>
              <a:off x="2125980" y="26365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40"/>
            <p:cNvSpPr/>
            <p:nvPr/>
          </p:nvSpPr>
          <p:spPr>
            <a:xfrm>
              <a:off x="2125980" y="26557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0"/>
            <p:cNvSpPr/>
            <p:nvPr/>
          </p:nvSpPr>
          <p:spPr>
            <a:xfrm>
              <a:off x="2127254" y="26761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40"/>
            <p:cNvSpPr/>
            <p:nvPr/>
          </p:nvSpPr>
          <p:spPr>
            <a:xfrm>
              <a:off x="2127254" y="26953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Cube 4"/>
          <p:cNvSpPr/>
          <p:nvPr/>
        </p:nvSpPr>
        <p:spPr>
          <a:xfrm>
            <a:off x="2597129" y="2091669"/>
            <a:ext cx="609600" cy="527726"/>
          </a:xfrm>
          <a:prstGeom prst="cube">
            <a:avLst>
              <a:gd name="adj" fmla="val 34756"/>
            </a:avLst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フリーフォーム 136"/>
          <p:cNvSpPr/>
          <p:nvPr/>
        </p:nvSpPr>
        <p:spPr>
          <a:xfrm>
            <a:off x="3128911" y="2305102"/>
            <a:ext cx="1066800" cy="220833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722259"/>
              <a:gd name="connsiteY0" fmla="*/ 396695 h 569011"/>
              <a:gd name="connsiteX1" fmla="*/ 356086 w 1722259"/>
              <a:gd name="connsiteY1" fmla="*/ 52460 h 569011"/>
              <a:gd name="connsiteX2" fmla="*/ 712173 w 1722259"/>
              <a:gd name="connsiteY2" fmla="*/ 325474 h 569011"/>
              <a:gd name="connsiteX3" fmla="*/ 985172 w 1722259"/>
              <a:gd name="connsiteY3" fmla="*/ 40590 h 569011"/>
              <a:gd name="connsiteX4" fmla="*/ 1722259 w 1722259"/>
              <a:gd name="connsiteY4" fmla="*/ 569011 h 569011"/>
              <a:gd name="connsiteX0" fmla="*/ 0 w 1722259"/>
              <a:gd name="connsiteY0" fmla="*/ 344235 h 516551"/>
              <a:gd name="connsiteX1" fmla="*/ 356086 w 1722259"/>
              <a:gd name="connsiteY1" fmla="*/ 0 h 516551"/>
              <a:gd name="connsiteX2" fmla="*/ 712173 w 1722259"/>
              <a:gd name="connsiteY2" fmla="*/ 273014 h 516551"/>
              <a:gd name="connsiteX3" fmla="*/ 1213772 w 1722259"/>
              <a:gd name="connsiteY3" fmla="*/ 140530 h 516551"/>
              <a:gd name="connsiteX4" fmla="*/ 1722259 w 1722259"/>
              <a:gd name="connsiteY4" fmla="*/ 516551 h 516551"/>
              <a:gd name="connsiteX0" fmla="*/ 0 w 1722259"/>
              <a:gd name="connsiteY0" fmla="*/ 344235 h 525036"/>
              <a:gd name="connsiteX1" fmla="*/ 356086 w 1722259"/>
              <a:gd name="connsiteY1" fmla="*/ 0 h 525036"/>
              <a:gd name="connsiteX2" fmla="*/ 788373 w 1722259"/>
              <a:gd name="connsiteY2" fmla="*/ 501614 h 525036"/>
              <a:gd name="connsiteX3" fmla="*/ 1213772 w 1722259"/>
              <a:gd name="connsiteY3" fmla="*/ 140530 h 525036"/>
              <a:gd name="connsiteX4" fmla="*/ 1722259 w 1722259"/>
              <a:gd name="connsiteY4" fmla="*/ 516551 h 525036"/>
              <a:gd name="connsiteX0" fmla="*/ 0 w 1722259"/>
              <a:gd name="connsiteY0" fmla="*/ 206194 h 378510"/>
              <a:gd name="connsiteX1" fmla="*/ 432286 w 1722259"/>
              <a:gd name="connsiteY1" fmla="*/ 14359 h 378510"/>
              <a:gd name="connsiteX2" fmla="*/ 788373 w 1722259"/>
              <a:gd name="connsiteY2" fmla="*/ 363573 h 378510"/>
              <a:gd name="connsiteX3" fmla="*/ 1213772 w 1722259"/>
              <a:gd name="connsiteY3" fmla="*/ 2489 h 378510"/>
              <a:gd name="connsiteX4" fmla="*/ 1722259 w 1722259"/>
              <a:gd name="connsiteY4" fmla="*/ 378510 h 378510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131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4976"/>
              <a:gd name="connsiteX1" fmla="*/ 432286 w 1722259"/>
              <a:gd name="connsiteY1" fmla="*/ 25040 h 384976"/>
              <a:gd name="connsiteX2" fmla="*/ 788373 w 1722259"/>
              <a:gd name="connsiteY2" fmla="*/ 374254 h 384976"/>
              <a:gd name="connsiteX3" fmla="*/ 1213772 w 1722259"/>
              <a:gd name="connsiteY3" fmla="*/ 89370 h 384976"/>
              <a:gd name="connsiteX4" fmla="*/ 1722259 w 1722259"/>
              <a:gd name="connsiteY4" fmla="*/ 84391 h 384976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81565 h 830666"/>
              <a:gd name="connsiteX1" fmla="*/ 432286 w 1722259"/>
              <a:gd name="connsiteY1" fmla="*/ 89730 h 830666"/>
              <a:gd name="connsiteX2" fmla="*/ 788373 w 1722259"/>
              <a:gd name="connsiteY2" fmla="*/ 819944 h 830666"/>
              <a:gd name="connsiteX3" fmla="*/ 1213772 w 1722259"/>
              <a:gd name="connsiteY3" fmla="*/ 154060 h 830666"/>
              <a:gd name="connsiteX4" fmla="*/ 1722259 w 1722259"/>
              <a:gd name="connsiteY4" fmla="*/ 453881 h 830666"/>
              <a:gd name="connsiteX0" fmla="*/ 0 w 1417459"/>
              <a:gd name="connsiteY0" fmla="*/ 281565 h 830666"/>
              <a:gd name="connsiteX1" fmla="*/ 432286 w 1417459"/>
              <a:gd name="connsiteY1" fmla="*/ 89730 h 830666"/>
              <a:gd name="connsiteX2" fmla="*/ 788373 w 1417459"/>
              <a:gd name="connsiteY2" fmla="*/ 819944 h 830666"/>
              <a:gd name="connsiteX3" fmla="*/ 1213772 w 1417459"/>
              <a:gd name="connsiteY3" fmla="*/ 154060 h 830666"/>
              <a:gd name="connsiteX4" fmla="*/ 1417459 w 1417459"/>
              <a:gd name="connsiteY4" fmla="*/ 758681 h 830666"/>
              <a:gd name="connsiteX0" fmla="*/ 0 w 1715909"/>
              <a:gd name="connsiteY0" fmla="*/ 281565 h 830666"/>
              <a:gd name="connsiteX1" fmla="*/ 432286 w 1715909"/>
              <a:gd name="connsiteY1" fmla="*/ 89730 h 830666"/>
              <a:gd name="connsiteX2" fmla="*/ 788373 w 1715909"/>
              <a:gd name="connsiteY2" fmla="*/ 819944 h 830666"/>
              <a:gd name="connsiteX3" fmla="*/ 1213772 w 1715909"/>
              <a:gd name="connsiteY3" fmla="*/ 154060 h 830666"/>
              <a:gd name="connsiteX4" fmla="*/ 1715909 w 1715909"/>
              <a:gd name="connsiteY4" fmla="*/ 460231 h 830666"/>
              <a:gd name="connsiteX0" fmla="*/ 0 w 1715909"/>
              <a:gd name="connsiteY0" fmla="*/ 230765 h 475066"/>
              <a:gd name="connsiteX1" fmla="*/ 432286 w 1715909"/>
              <a:gd name="connsiteY1" fmla="*/ 38930 h 475066"/>
              <a:gd name="connsiteX2" fmla="*/ 788373 w 1715909"/>
              <a:gd name="connsiteY2" fmla="*/ 464344 h 475066"/>
              <a:gd name="connsiteX3" fmla="*/ 1213772 w 1715909"/>
              <a:gd name="connsiteY3" fmla="*/ 103260 h 475066"/>
              <a:gd name="connsiteX4" fmla="*/ 1715909 w 1715909"/>
              <a:gd name="connsiteY4" fmla="*/ 409431 h 475066"/>
              <a:gd name="connsiteX0" fmla="*/ 0 w 1715909"/>
              <a:gd name="connsiteY0" fmla="*/ 230765 h 487766"/>
              <a:gd name="connsiteX1" fmla="*/ 432286 w 1715909"/>
              <a:gd name="connsiteY1" fmla="*/ 38930 h 487766"/>
              <a:gd name="connsiteX2" fmla="*/ 788373 w 1715909"/>
              <a:gd name="connsiteY2" fmla="*/ 464344 h 487766"/>
              <a:gd name="connsiteX3" fmla="*/ 1213772 w 1715909"/>
              <a:gd name="connsiteY3" fmla="*/ 179460 h 487766"/>
              <a:gd name="connsiteX4" fmla="*/ 1715909 w 1715909"/>
              <a:gd name="connsiteY4" fmla="*/ 409431 h 487766"/>
              <a:gd name="connsiteX0" fmla="*/ 0 w 1715909"/>
              <a:gd name="connsiteY0" fmla="*/ 78365 h 313922"/>
              <a:gd name="connsiteX1" fmla="*/ 432286 w 1715909"/>
              <a:gd name="connsiteY1" fmla="*/ 38930 h 313922"/>
              <a:gd name="connsiteX2" fmla="*/ 788373 w 1715909"/>
              <a:gd name="connsiteY2" fmla="*/ 311944 h 313922"/>
              <a:gd name="connsiteX3" fmla="*/ 1213772 w 1715909"/>
              <a:gd name="connsiteY3" fmla="*/ 27060 h 313922"/>
              <a:gd name="connsiteX4" fmla="*/ 1715909 w 1715909"/>
              <a:gd name="connsiteY4" fmla="*/ 257031 h 3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909" h="313922">
                <a:moveTo>
                  <a:pt x="0" y="78365"/>
                </a:moveTo>
                <a:cubicBezTo>
                  <a:pt x="232995" y="52520"/>
                  <a:pt x="300891" y="0"/>
                  <a:pt x="432286" y="38930"/>
                </a:cubicBezTo>
                <a:cubicBezTo>
                  <a:pt x="563681" y="77860"/>
                  <a:pt x="658125" y="313922"/>
                  <a:pt x="788373" y="311944"/>
                </a:cubicBezTo>
                <a:cubicBezTo>
                  <a:pt x="918621" y="309966"/>
                  <a:pt x="1059183" y="36212"/>
                  <a:pt x="1213772" y="27060"/>
                </a:cubicBezTo>
                <a:cubicBezTo>
                  <a:pt x="1368361" y="17908"/>
                  <a:pt x="1533713" y="245991"/>
                  <a:pt x="1715909" y="257031"/>
                </a:cubicBezTo>
              </a:path>
            </a:pathLst>
          </a:custGeom>
          <a:ln w="381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Cube 18"/>
          <p:cNvSpPr/>
          <p:nvPr/>
        </p:nvSpPr>
        <p:spPr>
          <a:xfrm>
            <a:off x="4015272" y="1455294"/>
            <a:ext cx="1152000" cy="1584000"/>
          </a:xfrm>
          <a:prstGeom prst="cube">
            <a:avLst>
              <a:gd name="adj" fmla="val 6000"/>
            </a:avLst>
          </a:prstGeom>
          <a:solidFill>
            <a:srgbClr val="FFCCCC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5097733" y="2166181"/>
            <a:ext cx="792000" cy="549406"/>
          </a:xfrm>
          <a:prstGeom prst="cube">
            <a:avLst>
              <a:gd name="adj" fmla="val 8774"/>
            </a:avLst>
          </a:prstGeom>
          <a:solidFill>
            <a:srgbClr val="FFCCCC"/>
          </a:solidFill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023899" y="1103382"/>
            <a:ext cx="1176797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/>
              <a:t>x48 FADC</a:t>
            </a:r>
            <a:endParaRPr lang="en-US" sz="20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4120576" y="1593734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FADC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28801" y="1593733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Zero supp.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37025" y="1593732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Formatter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フリーフォーム 135"/>
          <p:cNvSpPr/>
          <p:nvPr/>
        </p:nvSpPr>
        <p:spPr>
          <a:xfrm rot="20460255">
            <a:off x="5788852" y="1787322"/>
            <a:ext cx="1379022" cy="373132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259" h="391715">
                <a:moveTo>
                  <a:pt x="0" y="391715"/>
                </a:moveTo>
                <a:cubicBezTo>
                  <a:pt x="232995" y="365870"/>
                  <a:pt x="218341" y="92375"/>
                  <a:pt x="356086" y="47480"/>
                </a:cubicBezTo>
                <a:cubicBezTo>
                  <a:pt x="499000" y="72520"/>
                  <a:pt x="607325" y="322472"/>
                  <a:pt x="712173" y="320494"/>
                </a:cubicBezTo>
                <a:cubicBezTo>
                  <a:pt x="817021" y="318516"/>
                  <a:pt x="880324" y="71220"/>
                  <a:pt x="985172" y="35610"/>
                </a:cubicBezTo>
                <a:cubicBezTo>
                  <a:pt x="1090020" y="0"/>
                  <a:pt x="1159063" y="95791"/>
                  <a:pt x="1341259" y="106831"/>
                </a:cubicBezTo>
              </a:path>
            </a:pathLst>
          </a:custGeom>
          <a:ln w="381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Cube 58"/>
          <p:cNvSpPr/>
          <p:nvPr/>
        </p:nvSpPr>
        <p:spPr>
          <a:xfrm>
            <a:off x="6998380" y="2973852"/>
            <a:ext cx="1260000" cy="519289"/>
          </a:xfrm>
          <a:prstGeom prst="cube">
            <a:avLst>
              <a:gd name="adj" fmla="val 841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928641" y="2970024"/>
            <a:ext cx="134485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 smtClean="0"/>
              <a:t>PXD region of</a:t>
            </a:r>
            <a:br>
              <a:rPr lang="en-US" sz="1600" b="1" dirty="0" smtClean="0"/>
            </a:br>
            <a:r>
              <a:rPr lang="en-US" sz="1600" b="1" dirty="0" smtClean="0"/>
              <a:t>interest gen</a:t>
            </a:r>
            <a:endParaRPr lang="en-US" sz="1600" b="1" dirty="0"/>
          </a:p>
        </p:txBody>
      </p:sp>
      <p:sp>
        <p:nvSpPr>
          <p:cNvPr id="63" name="Freeform 62"/>
          <p:cNvSpPr/>
          <p:nvPr/>
        </p:nvSpPr>
        <p:spPr>
          <a:xfrm>
            <a:off x="5879964" y="2480149"/>
            <a:ext cx="1107108" cy="772715"/>
          </a:xfrm>
          <a:custGeom>
            <a:avLst/>
            <a:gdLst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08432 w 944880"/>
              <a:gd name="connsiteY6" fmla="*/ 341449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42544 w 944880"/>
              <a:gd name="connsiteY8" fmla="*/ 62186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9433 h 1439553"/>
              <a:gd name="connsiteX1" fmla="*/ 54864 w 944880"/>
              <a:gd name="connsiteY1" fmla="*/ 1145 h 1439553"/>
              <a:gd name="connsiteX2" fmla="*/ 146304 w 944880"/>
              <a:gd name="connsiteY2" fmla="*/ 13337 h 1439553"/>
              <a:gd name="connsiteX3" fmla="*/ 140208 w 944880"/>
              <a:gd name="connsiteY3" fmla="*/ 104777 h 1439553"/>
              <a:gd name="connsiteX4" fmla="*/ 237744 w 944880"/>
              <a:gd name="connsiteY4" fmla="*/ 208409 h 1439553"/>
              <a:gd name="connsiteX5" fmla="*/ 359664 w 944880"/>
              <a:gd name="connsiteY5" fmla="*/ 275465 h 1439553"/>
              <a:gd name="connsiteX6" fmla="*/ 420624 w 944880"/>
              <a:gd name="connsiteY6" fmla="*/ 397385 h 1439553"/>
              <a:gd name="connsiteX7" fmla="*/ 451104 w 944880"/>
              <a:gd name="connsiteY7" fmla="*/ 531497 h 1439553"/>
              <a:gd name="connsiteX8" fmla="*/ 542544 w 944880"/>
              <a:gd name="connsiteY8" fmla="*/ 622937 h 1439553"/>
              <a:gd name="connsiteX9" fmla="*/ 566928 w 944880"/>
              <a:gd name="connsiteY9" fmla="*/ 781433 h 1439553"/>
              <a:gd name="connsiteX10" fmla="*/ 542544 w 944880"/>
              <a:gd name="connsiteY10" fmla="*/ 921641 h 1439553"/>
              <a:gd name="connsiteX11" fmla="*/ 609600 w 944880"/>
              <a:gd name="connsiteY11" fmla="*/ 1104521 h 1439553"/>
              <a:gd name="connsiteX12" fmla="*/ 701040 w 944880"/>
              <a:gd name="connsiteY12" fmla="*/ 1238633 h 1439553"/>
              <a:gd name="connsiteX13" fmla="*/ 737616 w 944880"/>
              <a:gd name="connsiteY13" fmla="*/ 1427609 h 1439553"/>
              <a:gd name="connsiteX14" fmla="*/ 890016 w 944880"/>
              <a:gd name="connsiteY14" fmla="*/ 1421513 h 1439553"/>
              <a:gd name="connsiteX15" fmla="*/ 944880 w 944880"/>
              <a:gd name="connsiteY15" fmla="*/ 1433705 h 1439553"/>
              <a:gd name="connsiteX0" fmla="*/ 0 w 944880"/>
              <a:gd name="connsiteY0" fmla="*/ 22482 h 1442602"/>
              <a:gd name="connsiteX1" fmla="*/ 54864 w 944880"/>
              <a:gd name="connsiteY1" fmla="*/ 4194 h 1442602"/>
              <a:gd name="connsiteX2" fmla="*/ 146304 w 944880"/>
              <a:gd name="connsiteY2" fmla="*/ 16386 h 1442602"/>
              <a:gd name="connsiteX3" fmla="*/ 195072 w 944880"/>
              <a:gd name="connsiteY3" fmla="*/ 162690 h 1442602"/>
              <a:gd name="connsiteX4" fmla="*/ 237744 w 944880"/>
              <a:gd name="connsiteY4" fmla="*/ 211458 h 1442602"/>
              <a:gd name="connsiteX5" fmla="*/ 359664 w 944880"/>
              <a:gd name="connsiteY5" fmla="*/ 278514 h 1442602"/>
              <a:gd name="connsiteX6" fmla="*/ 420624 w 944880"/>
              <a:gd name="connsiteY6" fmla="*/ 400434 h 1442602"/>
              <a:gd name="connsiteX7" fmla="*/ 451104 w 944880"/>
              <a:gd name="connsiteY7" fmla="*/ 534546 h 1442602"/>
              <a:gd name="connsiteX8" fmla="*/ 542544 w 944880"/>
              <a:gd name="connsiteY8" fmla="*/ 625986 h 1442602"/>
              <a:gd name="connsiteX9" fmla="*/ 566928 w 944880"/>
              <a:gd name="connsiteY9" fmla="*/ 784482 h 1442602"/>
              <a:gd name="connsiteX10" fmla="*/ 542544 w 944880"/>
              <a:gd name="connsiteY10" fmla="*/ 924690 h 1442602"/>
              <a:gd name="connsiteX11" fmla="*/ 609600 w 944880"/>
              <a:gd name="connsiteY11" fmla="*/ 1107570 h 1442602"/>
              <a:gd name="connsiteX12" fmla="*/ 701040 w 944880"/>
              <a:gd name="connsiteY12" fmla="*/ 1241682 h 1442602"/>
              <a:gd name="connsiteX13" fmla="*/ 737616 w 944880"/>
              <a:gd name="connsiteY13" fmla="*/ 1430658 h 1442602"/>
              <a:gd name="connsiteX14" fmla="*/ 890016 w 944880"/>
              <a:gd name="connsiteY14" fmla="*/ 1424562 h 1442602"/>
              <a:gd name="connsiteX15" fmla="*/ 944880 w 944880"/>
              <a:gd name="connsiteY15" fmla="*/ 1436754 h 1442602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37744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33984 w 944880"/>
              <a:gd name="connsiteY11" fmla="*/ 1093544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38546"/>
              <a:gd name="connsiteX1" fmla="*/ 54864 w 944880"/>
              <a:gd name="connsiteY1" fmla="*/ 2360 h 1438546"/>
              <a:gd name="connsiteX2" fmla="*/ 146304 w 944880"/>
              <a:gd name="connsiteY2" fmla="*/ 14552 h 1438546"/>
              <a:gd name="connsiteX3" fmla="*/ 182880 w 944880"/>
              <a:gd name="connsiteY3" fmla="*/ 130376 h 1438546"/>
              <a:gd name="connsiteX4" fmla="*/ 286512 w 944880"/>
              <a:gd name="connsiteY4" fmla="*/ 209624 h 1438546"/>
              <a:gd name="connsiteX5" fmla="*/ 426720 w 944880"/>
              <a:gd name="connsiteY5" fmla="*/ 276680 h 1438546"/>
              <a:gd name="connsiteX6" fmla="*/ 414528 w 944880"/>
              <a:gd name="connsiteY6" fmla="*/ 435176 h 1438546"/>
              <a:gd name="connsiteX7" fmla="*/ 463296 w 944880"/>
              <a:gd name="connsiteY7" fmla="*/ 593672 h 1438546"/>
              <a:gd name="connsiteX8" fmla="*/ 573024 w 944880"/>
              <a:gd name="connsiteY8" fmla="*/ 666824 h 1438546"/>
              <a:gd name="connsiteX9" fmla="*/ 566928 w 944880"/>
              <a:gd name="connsiteY9" fmla="*/ 782648 h 1438546"/>
              <a:gd name="connsiteX10" fmla="*/ 542544 w 944880"/>
              <a:gd name="connsiteY10" fmla="*/ 922856 h 1438546"/>
              <a:gd name="connsiteX11" fmla="*/ 633984 w 944880"/>
              <a:gd name="connsiteY11" fmla="*/ 1093544 h 1438546"/>
              <a:gd name="connsiteX12" fmla="*/ 640080 w 944880"/>
              <a:gd name="connsiteY12" fmla="*/ 1270328 h 1438546"/>
              <a:gd name="connsiteX13" fmla="*/ 737616 w 944880"/>
              <a:gd name="connsiteY13" fmla="*/ 1428824 h 1438546"/>
              <a:gd name="connsiteX14" fmla="*/ 890016 w 944880"/>
              <a:gd name="connsiteY14" fmla="*/ 1422728 h 1438546"/>
              <a:gd name="connsiteX15" fmla="*/ 944880 w 944880"/>
              <a:gd name="connsiteY15" fmla="*/ 1434920 h 1438546"/>
              <a:gd name="connsiteX0" fmla="*/ 0 w 944880"/>
              <a:gd name="connsiteY0" fmla="*/ 20648 h 1445289"/>
              <a:gd name="connsiteX1" fmla="*/ 54864 w 944880"/>
              <a:gd name="connsiteY1" fmla="*/ 2360 h 1445289"/>
              <a:gd name="connsiteX2" fmla="*/ 146304 w 944880"/>
              <a:gd name="connsiteY2" fmla="*/ 14552 h 1445289"/>
              <a:gd name="connsiteX3" fmla="*/ 182880 w 944880"/>
              <a:gd name="connsiteY3" fmla="*/ 130376 h 1445289"/>
              <a:gd name="connsiteX4" fmla="*/ 286512 w 944880"/>
              <a:gd name="connsiteY4" fmla="*/ 209624 h 1445289"/>
              <a:gd name="connsiteX5" fmla="*/ 426720 w 944880"/>
              <a:gd name="connsiteY5" fmla="*/ 276680 h 1445289"/>
              <a:gd name="connsiteX6" fmla="*/ 414528 w 944880"/>
              <a:gd name="connsiteY6" fmla="*/ 435176 h 1445289"/>
              <a:gd name="connsiteX7" fmla="*/ 463296 w 944880"/>
              <a:gd name="connsiteY7" fmla="*/ 593672 h 1445289"/>
              <a:gd name="connsiteX8" fmla="*/ 573024 w 944880"/>
              <a:gd name="connsiteY8" fmla="*/ 666824 h 1445289"/>
              <a:gd name="connsiteX9" fmla="*/ 566928 w 944880"/>
              <a:gd name="connsiteY9" fmla="*/ 782648 h 1445289"/>
              <a:gd name="connsiteX10" fmla="*/ 542544 w 944880"/>
              <a:gd name="connsiteY10" fmla="*/ 922856 h 1445289"/>
              <a:gd name="connsiteX11" fmla="*/ 633984 w 944880"/>
              <a:gd name="connsiteY11" fmla="*/ 1093544 h 1445289"/>
              <a:gd name="connsiteX12" fmla="*/ 640080 w 944880"/>
              <a:gd name="connsiteY12" fmla="*/ 1270328 h 1445289"/>
              <a:gd name="connsiteX13" fmla="*/ 737616 w 944880"/>
              <a:gd name="connsiteY13" fmla="*/ 1428824 h 1445289"/>
              <a:gd name="connsiteX14" fmla="*/ 841248 w 944880"/>
              <a:gd name="connsiteY14" fmla="*/ 1441016 h 1445289"/>
              <a:gd name="connsiteX15" fmla="*/ 944880 w 944880"/>
              <a:gd name="connsiteY15" fmla="*/ 1434920 h 1445289"/>
              <a:gd name="connsiteX0" fmla="*/ 0 w 944880"/>
              <a:gd name="connsiteY0" fmla="*/ 30682 h 1455323"/>
              <a:gd name="connsiteX1" fmla="*/ 85344 w 944880"/>
              <a:gd name="connsiteY1" fmla="*/ 202 h 1455323"/>
              <a:gd name="connsiteX2" fmla="*/ 146304 w 944880"/>
              <a:gd name="connsiteY2" fmla="*/ 24586 h 1455323"/>
              <a:gd name="connsiteX3" fmla="*/ 182880 w 944880"/>
              <a:gd name="connsiteY3" fmla="*/ 140410 h 1455323"/>
              <a:gd name="connsiteX4" fmla="*/ 286512 w 944880"/>
              <a:gd name="connsiteY4" fmla="*/ 219658 h 1455323"/>
              <a:gd name="connsiteX5" fmla="*/ 426720 w 944880"/>
              <a:gd name="connsiteY5" fmla="*/ 286714 h 1455323"/>
              <a:gd name="connsiteX6" fmla="*/ 414528 w 944880"/>
              <a:gd name="connsiteY6" fmla="*/ 445210 h 1455323"/>
              <a:gd name="connsiteX7" fmla="*/ 463296 w 944880"/>
              <a:gd name="connsiteY7" fmla="*/ 603706 h 1455323"/>
              <a:gd name="connsiteX8" fmla="*/ 573024 w 944880"/>
              <a:gd name="connsiteY8" fmla="*/ 676858 h 1455323"/>
              <a:gd name="connsiteX9" fmla="*/ 566928 w 944880"/>
              <a:gd name="connsiteY9" fmla="*/ 792682 h 1455323"/>
              <a:gd name="connsiteX10" fmla="*/ 542544 w 944880"/>
              <a:gd name="connsiteY10" fmla="*/ 932890 h 1455323"/>
              <a:gd name="connsiteX11" fmla="*/ 633984 w 944880"/>
              <a:gd name="connsiteY11" fmla="*/ 1103578 h 1455323"/>
              <a:gd name="connsiteX12" fmla="*/ 640080 w 944880"/>
              <a:gd name="connsiteY12" fmla="*/ 1280362 h 1455323"/>
              <a:gd name="connsiteX13" fmla="*/ 737616 w 944880"/>
              <a:gd name="connsiteY13" fmla="*/ 1438858 h 1455323"/>
              <a:gd name="connsiteX14" fmla="*/ 841248 w 944880"/>
              <a:gd name="connsiteY14" fmla="*/ 1451050 h 1455323"/>
              <a:gd name="connsiteX15" fmla="*/ 944880 w 944880"/>
              <a:gd name="connsiteY15" fmla="*/ 1444954 h 1455323"/>
              <a:gd name="connsiteX0" fmla="*/ 0 w 944880"/>
              <a:gd name="connsiteY0" fmla="*/ 31368 h 1456009"/>
              <a:gd name="connsiteX1" fmla="*/ 85344 w 944880"/>
              <a:gd name="connsiteY1" fmla="*/ 888 h 1456009"/>
              <a:gd name="connsiteX2" fmla="*/ 176784 w 944880"/>
              <a:gd name="connsiteY2" fmla="*/ 67944 h 1456009"/>
              <a:gd name="connsiteX3" fmla="*/ 182880 w 944880"/>
              <a:gd name="connsiteY3" fmla="*/ 141096 h 1456009"/>
              <a:gd name="connsiteX4" fmla="*/ 286512 w 944880"/>
              <a:gd name="connsiteY4" fmla="*/ 220344 h 1456009"/>
              <a:gd name="connsiteX5" fmla="*/ 426720 w 944880"/>
              <a:gd name="connsiteY5" fmla="*/ 287400 h 1456009"/>
              <a:gd name="connsiteX6" fmla="*/ 414528 w 944880"/>
              <a:gd name="connsiteY6" fmla="*/ 445896 h 1456009"/>
              <a:gd name="connsiteX7" fmla="*/ 463296 w 944880"/>
              <a:gd name="connsiteY7" fmla="*/ 604392 h 1456009"/>
              <a:gd name="connsiteX8" fmla="*/ 573024 w 944880"/>
              <a:gd name="connsiteY8" fmla="*/ 677544 h 1456009"/>
              <a:gd name="connsiteX9" fmla="*/ 566928 w 944880"/>
              <a:gd name="connsiteY9" fmla="*/ 793368 h 1456009"/>
              <a:gd name="connsiteX10" fmla="*/ 542544 w 944880"/>
              <a:gd name="connsiteY10" fmla="*/ 933576 h 1456009"/>
              <a:gd name="connsiteX11" fmla="*/ 633984 w 944880"/>
              <a:gd name="connsiteY11" fmla="*/ 1104264 h 1456009"/>
              <a:gd name="connsiteX12" fmla="*/ 640080 w 944880"/>
              <a:gd name="connsiteY12" fmla="*/ 1281048 h 1456009"/>
              <a:gd name="connsiteX13" fmla="*/ 737616 w 944880"/>
              <a:gd name="connsiteY13" fmla="*/ 1439544 h 1456009"/>
              <a:gd name="connsiteX14" fmla="*/ 841248 w 944880"/>
              <a:gd name="connsiteY14" fmla="*/ 1451736 h 1456009"/>
              <a:gd name="connsiteX15" fmla="*/ 944880 w 944880"/>
              <a:gd name="connsiteY15" fmla="*/ 1445640 h 1456009"/>
              <a:gd name="connsiteX0" fmla="*/ 0 w 944880"/>
              <a:gd name="connsiteY0" fmla="*/ 9394 h 1434035"/>
              <a:gd name="connsiteX1" fmla="*/ 85344 w 944880"/>
              <a:gd name="connsiteY1" fmla="*/ 3298 h 1434035"/>
              <a:gd name="connsiteX2" fmla="*/ 176784 w 944880"/>
              <a:gd name="connsiteY2" fmla="*/ 45970 h 1434035"/>
              <a:gd name="connsiteX3" fmla="*/ 182880 w 944880"/>
              <a:gd name="connsiteY3" fmla="*/ 119122 h 1434035"/>
              <a:gd name="connsiteX4" fmla="*/ 286512 w 944880"/>
              <a:gd name="connsiteY4" fmla="*/ 198370 h 1434035"/>
              <a:gd name="connsiteX5" fmla="*/ 426720 w 944880"/>
              <a:gd name="connsiteY5" fmla="*/ 265426 h 1434035"/>
              <a:gd name="connsiteX6" fmla="*/ 414528 w 944880"/>
              <a:gd name="connsiteY6" fmla="*/ 423922 h 1434035"/>
              <a:gd name="connsiteX7" fmla="*/ 463296 w 944880"/>
              <a:gd name="connsiteY7" fmla="*/ 582418 h 1434035"/>
              <a:gd name="connsiteX8" fmla="*/ 573024 w 944880"/>
              <a:gd name="connsiteY8" fmla="*/ 655570 h 1434035"/>
              <a:gd name="connsiteX9" fmla="*/ 566928 w 944880"/>
              <a:gd name="connsiteY9" fmla="*/ 771394 h 1434035"/>
              <a:gd name="connsiteX10" fmla="*/ 542544 w 944880"/>
              <a:gd name="connsiteY10" fmla="*/ 911602 h 1434035"/>
              <a:gd name="connsiteX11" fmla="*/ 633984 w 944880"/>
              <a:gd name="connsiteY11" fmla="*/ 1082290 h 1434035"/>
              <a:gd name="connsiteX12" fmla="*/ 640080 w 944880"/>
              <a:gd name="connsiteY12" fmla="*/ 1259074 h 1434035"/>
              <a:gd name="connsiteX13" fmla="*/ 737616 w 944880"/>
              <a:gd name="connsiteY13" fmla="*/ 1417570 h 1434035"/>
              <a:gd name="connsiteX14" fmla="*/ 841248 w 944880"/>
              <a:gd name="connsiteY14" fmla="*/ 1429762 h 1434035"/>
              <a:gd name="connsiteX15" fmla="*/ 944880 w 944880"/>
              <a:gd name="connsiteY15" fmla="*/ 1423666 h 1434035"/>
              <a:gd name="connsiteX0" fmla="*/ 0 w 944880"/>
              <a:gd name="connsiteY0" fmla="*/ 10505 h 1435146"/>
              <a:gd name="connsiteX1" fmla="*/ 85344 w 944880"/>
              <a:gd name="connsiteY1" fmla="*/ 4409 h 1435146"/>
              <a:gd name="connsiteX2" fmla="*/ 146304 w 944880"/>
              <a:gd name="connsiteY2" fmla="*/ 10505 h 1435146"/>
              <a:gd name="connsiteX3" fmla="*/ 182880 w 944880"/>
              <a:gd name="connsiteY3" fmla="*/ 120233 h 1435146"/>
              <a:gd name="connsiteX4" fmla="*/ 286512 w 944880"/>
              <a:gd name="connsiteY4" fmla="*/ 199481 h 1435146"/>
              <a:gd name="connsiteX5" fmla="*/ 426720 w 944880"/>
              <a:gd name="connsiteY5" fmla="*/ 266537 h 1435146"/>
              <a:gd name="connsiteX6" fmla="*/ 414528 w 944880"/>
              <a:gd name="connsiteY6" fmla="*/ 425033 h 1435146"/>
              <a:gd name="connsiteX7" fmla="*/ 463296 w 944880"/>
              <a:gd name="connsiteY7" fmla="*/ 583529 h 1435146"/>
              <a:gd name="connsiteX8" fmla="*/ 573024 w 944880"/>
              <a:gd name="connsiteY8" fmla="*/ 656681 h 1435146"/>
              <a:gd name="connsiteX9" fmla="*/ 566928 w 944880"/>
              <a:gd name="connsiteY9" fmla="*/ 772505 h 1435146"/>
              <a:gd name="connsiteX10" fmla="*/ 542544 w 944880"/>
              <a:gd name="connsiteY10" fmla="*/ 912713 h 1435146"/>
              <a:gd name="connsiteX11" fmla="*/ 633984 w 944880"/>
              <a:gd name="connsiteY11" fmla="*/ 1083401 h 1435146"/>
              <a:gd name="connsiteX12" fmla="*/ 640080 w 944880"/>
              <a:gd name="connsiteY12" fmla="*/ 1260185 h 1435146"/>
              <a:gd name="connsiteX13" fmla="*/ 737616 w 944880"/>
              <a:gd name="connsiteY13" fmla="*/ 1418681 h 1435146"/>
              <a:gd name="connsiteX14" fmla="*/ 841248 w 944880"/>
              <a:gd name="connsiteY14" fmla="*/ 1430873 h 1435146"/>
              <a:gd name="connsiteX15" fmla="*/ 944880 w 944880"/>
              <a:gd name="connsiteY15" fmla="*/ 1424777 h 1435146"/>
              <a:gd name="connsiteX0" fmla="*/ 0 w 944880"/>
              <a:gd name="connsiteY0" fmla="*/ 24384 h 1449025"/>
              <a:gd name="connsiteX1" fmla="*/ 85344 w 944880"/>
              <a:gd name="connsiteY1" fmla="*/ 0 h 1449025"/>
              <a:gd name="connsiteX2" fmla="*/ 146304 w 944880"/>
              <a:gd name="connsiteY2" fmla="*/ 24384 h 1449025"/>
              <a:gd name="connsiteX3" fmla="*/ 182880 w 944880"/>
              <a:gd name="connsiteY3" fmla="*/ 134112 h 1449025"/>
              <a:gd name="connsiteX4" fmla="*/ 286512 w 944880"/>
              <a:gd name="connsiteY4" fmla="*/ 213360 h 1449025"/>
              <a:gd name="connsiteX5" fmla="*/ 426720 w 944880"/>
              <a:gd name="connsiteY5" fmla="*/ 280416 h 1449025"/>
              <a:gd name="connsiteX6" fmla="*/ 414528 w 944880"/>
              <a:gd name="connsiteY6" fmla="*/ 438912 h 1449025"/>
              <a:gd name="connsiteX7" fmla="*/ 463296 w 944880"/>
              <a:gd name="connsiteY7" fmla="*/ 597408 h 1449025"/>
              <a:gd name="connsiteX8" fmla="*/ 573024 w 944880"/>
              <a:gd name="connsiteY8" fmla="*/ 670560 h 1449025"/>
              <a:gd name="connsiteX9" fmla="*/ 566928 w 944880"/>
              <a:gd name="connsiteY9" fmla="*/ 786384 h 1449025"/>
              <a:gd name="connsiteX10" fmla="*/ 542544 w 944880"/>
              <a:gd name="connsiteY10" fmla="*/ 926592 h 1449025"/>
              <a:gd name="connsiteX11" fmla="*/ 633984 w 944880"/>
              <a:gd name="connsiteY11" fmla="*/ 1097280 h 1449025"/>
              <a:gd name="connsiteX12" fmla="*/ 640080 w 944880"/>
              <a:gd name="connsiteY12" fmla="*/ 1274064 h 1449025"/>
              <a:gd name="connsiteX13" fmla="*/ 737616 w 944880"/>
              <a:gd name="connsiteY13" fmla="*/ 1432560 h 1449025"/>
              <a:gd name="connsiteX14" fmla="*/ 841248 w 944880"/>
              <a:gd name="connsiteY14" fmla="*/ 1444752 h 1449025"/>
              <a:gd name="connsiteX15" fmla="*/ 944880 w 944880"/>
              <a:gd name="connsiteY15" fmla="*/ 1438656 h 1449025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2659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7678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4880" h="1445171">
                <a:moveTo>
                  <a:pt x="0" y="24384"/>
                </a:moveTo>
                <a:cubicBezTo>
                  <a:pt x="19812" y="14732"/>
                  <a:pt x="55880" y="0"/>
                  <a:pt x="85344" y="0"/>
                </a:cubicBezTo>
                <a:cubicBezTo>
                  <a:pt x="114808" y="0"/>
                  <a:pt x="160528" y="2032"/>
                  <a:pt x="176784" y="24384"/>
                </a:cubicBezTo>
                <a:cubicBezTo>
                  <a:pt x="193040" y="46736"/>
                  <a:pt x="164592" y="102616"/>
                  <a:pt x="182880" y="134112"/>
                </a:cubicBezTo>
                <a:cubicBezTo>
                  <a:pt x="201168" y="165608"/>
                  <a:pt x="245872" y="188976"/>
                  <a:pt x="286512" y="213360"/>
                </a:cubicBezTo>
                <a:cubicBezTo>
                  <a:pt x="327152" y="237744"/>
                  <a:pt x="405384" y="242824"/>
                  <a:pt x="426720" y="280416"/>
                </a:cubicBezTo>
                <a:cubicBezTo>
                  <a:pt x="448056" y="318008"/>
                  <a:pt x="408432" y="386080"/>
                  <a:pt x="414528" y="438912"/>
                </a:cubicBezTo>
                <a:cubicBezTo>
                  <a:pt x="420624" y="491744"/>
                  <a:pt x="438912" y="554736"/>
                  <a:pt x="463296" y="597408"/>
                </a:cubicBezTo>
                <a:cubicBezTo>
                  <a:pt x="487680" y="640080"/>
                  <a:pt x="539496" y="653288"/>
                  <a:pt x="560832" y="694944"/>
                </a:cubicBezTo>
                <a:cubicBezTo>
                  <a:pt x="582168" y="736600"/>
                  <a:pt x="593344" y="800608"/>
                  <a:pt x="591312" y="847344"/>
                </a:cubicBezTo>
                <a:cubicBezTo>
                  <a:pt x="589280" y="894080"/>
                  <a:pt x="537464" y="930656"/>
                  <a:pt x="548640" y="975360"/>
                </a:cubicBezTo>
                <a:cubicBezTo>
                  <a:pt x="559816" y="1020064"/>
                  <a:pt x="643128" y="1065784"/>
                  <a:pt x="658368" y="1115568"/>
                </a:cubicBezTo>
                <a:cubicBezTo>
                  <a:pt x="673608" y="1165352"/>
                  <a:pt x="633984" y="1223264"/>
                  <a:pt x="640080" y="1274064"/>
                </a:cubicBezTo>
                <a:cubicBezTo>
                  <a:pt x="646176" y="1324864"/>
                  <a:pt x="661416" y="1391920"/>
                  <a:pt x="694944" y="1420368"/>
                </a:cubicBezTo>
                <a:cubicBezTo>
                  <a:pt x="728472" y="1448816"/>
                  <a:pt x="799592" y="1441704"/>
                  <a:pt x="841248" y="1444752"/>
                </a:cubicBezTo>
                <a:cubicBezTo>
                  <a:pt x="882904" y="1447800"/>
                  <a:pt x="934720" y="1433068"/>
                  <a:pt x="944880" y="1438656"/>
                </a:cubicBezTo>
              </a:path>
            </a:pathLst>
          </a:custGeom>
          <a:ln w="38100">
            <a:solidFill>
              <a:schemeClr val="accent4">
                <a:lumMod val="50000"/>
              </a:schemeClr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147509" y="1241832"/>
            <a:ext cx="1482073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Data stream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20333197">
            <a:off x="6092705" y="2017552"/>
            <a:ext cx="811441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 smtClean="0"/>
              <a:t>belle2link</a:t>
            </a:r>
            <a:endParaRPr lang="en-US" sz="1200" b="1" dirty="0"/>
          </a:p>
        </p:txBody>
      </p:sp>
      <p:sp>
        <p:nvSpPr>
          <p:cNvPr id="68" name="TextBox 67"/>
          <p:cNvSpPr txBox="1"/>
          <p:nvPr/>
        </p:nvSpPr>
        <p:spPr>
          <a:xfrm rot="3352395">
            <a:off x="6180361" y="2664233"/>
            <a:ext cx="892745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 smtClean="0"/>
              <a:t>Aurora link</a:t>
            </a:r>
            <a:endParaRPr lang="en-US" sz="1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812687" y="1489794"/>
            <a:ext cx="618054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/>
              <a:t>SVD</a:t>
            </a:r>
            <a:endParaRPr lang="en-US" sz="2000" b="1" dirty="0"/>
          </a:p>
        </p:txBody>
      </p:sp>
      <p:sp>
        <p:nvSpPr>
          <p:cNvPr id="73" name="Cube 72"/>
          <p:cNvSpPr/>
          <p:nvPr/>
        </p:nvSpPr>
        <p:spPr>
          <a:xfrm>
            <a:off x="3931879" y="3294208"/>
            <a:ext cx="1152000" cy="1584000"/>
          </a:xfrm>
          <a:prstGeom prst="cube">
            <a:avLst>
              <a:gd name="adj" fmla="val 5276"/>
            </a:avLst>
          </a:prstGeom>
          <a:solidFill>
            <a:srgbClr val="FFCCCC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3953867" y="3343919"/>
            <a:ext cx="10751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x4 buffer</a:t>
            </a:r>
            <a:endParaRPr lang="en-US" sz="1400" b="1" dirty="0"/>
          </a:p>
        </p:txBody>
      </p:sp>
      <p:sp>
        <p:nvSpPr>
          <p:cNvPr id="75" name="Cube 74"/>
          <p:cNvSpPr/>
          <p:nvPr/>
        </p:nvSpPr>
        <p:spPr>
          <a:xfrm>
            <a:off x="3777648" y="3654900"/>
            <a:ext cx="1152000" cy="1584000"/>
          </a:xfrm>
          <a:prstGeom prst="cube">
            <a:avLst>
              <a:gd name="adj" fmla="val 5910"/>
            </a:avLst>
          </a:prstGeom>
          <a:solidFill>
            <a:srgbClr val="FFCCCC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776184" y="5264988"/>
            <a:ext cx="1094915" cy="3693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FADC-Ctrl</a:t>
            </a:r>
          </a:p>
        </p:txBody>
      </p:sp>
      <p:sp>
        <p:nvSpPr>
          <p:cNvPr id="77" name="Freeform 76"/>
          <p:cNvSpPr/>
          <p:nvPr/>
        </p:nvSpPr>
        <p:spPr>
          <a:xfrm>
            <a:off x="3579722" y="3546088"/>
            <a:ext cx="352158" cy="379337"/>
          </a:xfrm>
          <a:custGeom>
            <a:avLst/>
            <a:gdLst>
              <a:gd name="connsiteX0" fmla="*/ 312970 w 312970"/>
              <a:gd name="connsiteY0" fmla="*/ 0 h 210064"/>
              <a:gd name="connsiteX1" fmla="*/ 4051 w 312970"/>
              <a:gd name="connsiteY1" fmla="*/ 86497 h 210064"/>
              <a:gd name="connsiteX2" fmla="*/ 164689 w 312970"/>
              <a:gd name="connsiteY2" fmla="*/ 210064 h 21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970" h="210064">
                <a:moveTo>
                  <a:pt x="312970" y="0"/>
                </a:moveTo>
                <a:cubicBezTo>
                  <a:pt x="170867" y="25743"/>
                  <a:pt x="28765" y="51486"/>
                  <a:pt x="4051" y="86497"/>
                </a:cubicBezTo>
                <a:cubicBezTo>
                  <a:pt x="-20663" y="121508"/>
                  <a:pt x="72013" y="165786"/>
                  <a:pt x="164689" y="210064"/>
                </a:cubicBezTo>
              </a:path>
            </a:pathLst>
          </a:custGeom>
          <a:ln w="28575">
            <a:solidFill>
              <a:schemeClr val="accent3">
                <a:lumMod val="50000"/>
              </a:schemeClr>
            </a:solidFill>
            <a:headEnd type="arrow"/>
            <a:tailEnd type="none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2960592" y="3869049"/>
            <a:ext cx="712376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/>
              <a:t>Cu cable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4696640" y="3053065"/>
            <a:ext cx="478015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/>
              <a:t>VME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916625" y="2703582"/>
            <a:ext cx="908069" cy="64633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x1748</a:t>
            </a:r>
          </a:p>
          <a:p>
            <a:pPr algn="ctr"/>
            <a:r>
              <a:rPr lang="en-US" b="1" dirty="0" smtClean="0"/>
              <a:t>APV25s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069418" y="1961912"/>
            <a:ext cx="463588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/>
              <a:t>~2m</a:t>
            </a:r>
            <a:endParaRPr lang="en-US" sz="1200" dirty="0"/>
          </a:p>
        </p:txBody>
      </p:sp>
      <p:sp>
        <p:nvSpPr>
          <p:cNvPr id="112" name="TextBox 111"/>
          <p:cNvSpPr txBox="1"/>
          <p:nvPr/>
        </p:nvSpPr>
        <p:spPr>
          <a:xfrm>
            <a:off x="2488243" y="1813540"/>
            <a:ext cx="899542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 smtClean="0"/>
              <a:t>Repeater </a:t>
            </a:r>
            <a:endParaRPr lang="en-US" sz="14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3362416" y="1961912"/>
            <a:ext cx="542136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/>
              <a:t>~10m</a:t>
            </a:r>
            <a:endParaRPr lang="en-US" sz="1200" dirty="0"/>
          </a:p>
        </p:txBody>
      </p:sp>
      <p:pic>
        <p:nvPicPr>
          <p:cNvPr id="84" name="Picture 2" descr="C:\Users\friedl\Desktop\materials\rev0_half_rendering_lor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89128"/>
            <a:ext cx="2021930" cy="11847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4696640" y="5562312"/>
            <a:ext cx="2102627" cy="3693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r"/>
            <a:r>
              <a:rPr lang="en-US" b="1" dirty="0" smtClean="0">
                <a:solidFill>
                  <a:srgbClr val="0099FF"/>
                </a:solidFill>
              </a:rPr>
              <a:t>SVD readout system</a:t>
            </a:r>
            <a:endParaRPr lang="en-US" b="1" dirty="0">
              <a:solidFill>
                <a:srgbClr val="0099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11255" y="3474080"/>
            <a:ext cx="1406668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 smtClean="0"/>
              <a:t>Data size reduction</a:t>
            </a:r>
            <a:endParaRPr lang="en-US" sz="1200" b="1" dirty="0"/>
          </a:p>
        </p:txBody>
      </p:sp>
      <p:grpSp>
        <p:nvGrpSpPr>
          <p:cNvPr id="4" name="グループ化 123"/>
          <p:cNvGrpSpPr/>
          <p:nvPr/>
        </p:nvGrpSpPr>
        <p:grpSpPr>
          <a:xfrm>
            <a:off x="7014751" y="3906304"/>
            <a:ext cx="1203863" cy="1584000"/>
            <a:chOff x="7124038" y="4477182"/>
            <a:chExt cx="1203863" cy="1584000"/>
          </a:xfrm>
        </p:grpSpPr>
        <p:sp>
          <p:nvSpPr>
            <p:cNvPr id="86" name="Cube 85"/>
            <p:cNvSpPr/>
            <p:nvPr/>
          </p:nvSpPr>
          <p:spPr>
            <a:xfrm>
              <a:off x="7175901" y="4477182"/>
              <a:ext cx="1152000" cy="1584000"/>
            </a:xfrm>
            <a:prstGeom prst="cube">
              <a:avLst>
                <a:gd name="adj" fmla="val 6006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124038" y="4809926"/>
              <a:ext cx="1192378" cy="923330"/>
            </a:xfrm>
            <a:prstGeom prst="rect">
              <a:avLst/>
            </a:prstGeom>
            <a:noFill/>
            <a:effectLst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dirty="0" smtClean="0"/>
                <a:t>Trigger/</a:t>
              </a:r>
            </a:p>
            <a:p>
              <a:pPr algn="ctr"/>
              <a:r>
                <a:rPr lang="en-US" b="1" dirty="0" smtClean="0"/>
                <a:t>timing</a:t>
              </a:r>
            </a:p>
            <a:p>
              <a:pPr algn="ctr"/>
              <a:r>
                <a:rPr lang="en-US" b="1" dirty="0" smtClean="0"/>
                <a:t>distributor</a:t>
              </a:r>
              <a:endParaRPr lang="en-US" b="1" dirty="0"/>
            </a:p>
          </p:txBody>
        </p:sp>
      </p:grpSp>
      <p:sp>
        <p:nvSpPr>
          <p:cNvPr id="95" name="Rounded Rectangle 22"/>
          <p:cNvSpPr/>
          <p:nvPr/>
        </p:nvSpPr>
        <p:spPr>
          <a:xfrm>
            <a:off x="3890697" y="3789824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FADC Ctrl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6" name="Rounded Rectangle 23"/>
          <p:cNvSpPr/>
          <p:nvPr/>
        </p:nvSpPr>
        <p:spPr>
          <a:xfrm>
            <a:off x="4198922" y="3789823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APV trig gen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7" name="Rounded Rectangle 24"/>
          <p:cNvSpPr/>
          <p:nvPr/>
        </p:nvSpPr>
        <p:spPr>
          <a:xfrm>
            <a:off x="4507146" y="3789822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Decoder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9" name="TextBox 39"/>
          <p:cNvSpPr txBox="1"/>
          <p:nvPr/>
        </p:nvSpPr>
        <p:spPr>
          <a:xfrm>
            <a:off x="7000896" y="5562312"/>
            <a:ext cx="1358385" cy="3693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r>
              <a:rPr lang="en-US" b="1" dirty="0" smtClean="0">
                <a:solidFill>
                  <a:srgbClr val="0099FF"/>
                </a:solidFill>
              </a:rPr>
              <a:t>Central DAQ</a:t>
            </a:r>
            <a:endParaRPr lang="en-US" b="1" dirty="0">
              <a:solidFill>
                <a:srgbClr val="0099FF"/>
              </a:solidFill>
            </a:endParaRPr>
          </a:p>
        </p:txBody>
      </p:sp>
      <p:cxnSp>
        <p:nvCxnSpPr>
          <p:cNvPr id="115" name="直線矢印コネクタ 114"/>
          <p:cNvCxnSpPr/>
          <p:nvPr/>
        </p:nvCxnSpPr>
        <p:spPr>
          <a:xfrm flipH="1">
            <a:off x="5998280" y="5994360"/>
            <a:ext cx="914748" cy="0"/>
          </a:xfrm>
          <a:prstGeom prst="straightConnector1">
            <a:avLst/>
          </a:prstGeom>
          <a:ln w="28575">
            <a:solidFill>
              <a:srgbClr val="00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矢印コネクタ 115"/>
          <p:cNvCxnSpPr/>
          <p:nvPr/>
        </p:nvCxnSpPr>
        <p:spPr>
          <a:xfrm flipH="1">
            <a:off x="6936389" y="5994360"/>
            <a:ext cx="914748" cy="0"/>
          </a:xfrm>
          <a:prstGeom prst="straightConnector1">
            <a:avLst/>
          </a:prstGeom>
          <a:ln w="28575">
            <a:solidFill>
              <a:srgbClr val="0099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ube 18"/>
          <p:cNvSpPr/>
          <p:nvPr/>
        </p:nvSpPr>
        <p:spPr>
          <a:xfrm>
            <a:off x="7072904" y="1083531"/>
            <a:ext cx="1152000" cy="1584000"/>
          </a:xfrm>
          <a:prstGeom prst="cube">
            <a:avLst>
              <a:gd name="adj" fmla="val 6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6672662" y="697706"/>
            <a:ext cx="194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</a:rPr>
              <a:t>“COPPER” board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120" name="Rounded Rectangle 24"/>
          <p:cNvSpPr/>
          <p:nvPr/>
        </p:nvSpPr>
        <p:spPr>
          <a:xfrm rot="16200000">
            <a:off x="5348904" y="2168273"/>
            <a:ext cx="252001" cy="57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2" name="Rounded Rectangle 24"/>
          <p:cNvSpPr/>
          <p:nvPr/>
        </p:nvSpPr>
        <p:spPr>
          <a:xfrm rot="16200000">
            <a:off x="7505016" y="989840"/>
            <a:ext cx="252000" cy="90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" name="Rounded Rectangle 24"/>
          <p:cNvSpPr/>
          <p:nvPr/>
        </p:nvSpPr>
        <p:spPr>
          <a:xfrm rot="16200000">
            <a:off x="7505016" y="1349881"/>
            <a:ext cx="252000" cy="90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CPU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5" name="Right Arrow 63"/>
          <p:cNvSpPr/>
          <p:nvPr/>
        </p:nvSpPr>
        <p:spPr>
          <a:xfrm>
            <a:off x="8361140" y="3166336"/>
            <a:ext cx="512185" cy="16372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8289292" y="3217986"/>
            <a:ext cx="82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i="1" dirty="0" smtClean="0">
                <a:latin typeface="+mj-lt"/>
              </a:rPr>
              <a:t>to PXD</a:t>
            </a:r>
            <a:endParaRPr kumimoji="1" lang="ja-JP" altLang="en-US" b="1" i="1" dirty="0" smtClean="0">
              <a:latin typeface="+mj-lt"/>
            </a:endParaRPr>
          </a:p>
        </p:txBody>
      </p:sp>
      <p:sp>
        <p:nvSpPr>
          <p:cNvPr id="127" name="Right Arrow 63"/>
          <p:cNvSpPr/>
          <p:nvPr/>
        </p:nvSpPr>
        <p:spPr>
          <a:xfrm>
            <a:off x="8333104" y="1469209"/>
            <a:ext cx="540000" cy="468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8288439" y="1849834"/>
            <a:ext cx="7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i="1" dirty="0" smtClean="0">
                <a:latin typeface="+mj-lt"/>
              </a:rPr>
              <a:t>to HLT</a:t>
            </a:r>
            <a:endParaRPr kumimoji="1" lang="ja-JP" altLang="en-US" b="1" i="1" dirty="0" smtClean="0">
              <a:latin typeface="+mj-lt"/>
            </a:endParaRPr>
          </a:p>
        </p:txBody>
      </p:sp>
      <p:sp>
        <p:nvSpPr>
          <p:cNvPr id="132" name="左右矢印 131"/>
          <p:cNvSpPr/>
          <p:nvPr/>
        </p:nvSpPr>
        <p:spPr>
          <a:xfrm>
            <a:off x="8317923" y="4122152"/>
            <a:ext cx="720000" cy="468000"/>
          </a:xfrm>
          <a:prstGeom prst="left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8227135" y="4483933"/>
            <a:ext cx="878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i="1" dirty="0" smtClean="0">
                <a:latin typeface="+mj-lt"/>
              </a:rPr>
              <a:t>Central</a:t>
            </a:r>
            <a:br>
              <a:rPr kumimoji="1" lang="en-US" altLang="ja-JP" b="1" i="1" dirty="0" smtClean="0">
                <a:latin typeface="+mj-lt"/>
              </a:rPr>
            </a:br>
            <a:r>
              <a:rPr kumimoji="1" lang="en-US" altLang="ja-JP" b="1" i="1" dirty="0" smtClean="0">
                <a:latin typeface="+mj-lt"/>
              </a:rPr>
              <a:t>TRG</a:t>
            </a:r>
            <a:endParaRPr kumimoji="1" lang="ja-JP" altLang="en-US" b="1" i="1" dirty="0" smtClean="0">
              <a:latin typeface="+mj-lt"/>
            </a:endParaRPr>
          </a:p>
        </p:txBody>
      </p:sp>
      <p:pic>
        <p:nvPicPr>
          <p:cNvPr id="134" name="Picture 2" descr="C:\Users\katsuro\Downloads\IMG_1210.JPG"/>
          <p:cNvPicPr>
            <a:picLocks noChangeAspect="1" noChangeArrowheads="1"/>
          </p:cNvPicPr>
          <p:nvPr/>
        </p:nvPicPr>
        <p:blipFill rotWithShape="1">
          <a:blip r:embed="rId4" cstate="print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6001" r="15764" b="32671"/>
          <a:stretch/>
        </p:blipFill>
        <p:spPr bwMode="auto">
          <a:xfrm>
            <a:off x="2133600" y="1930704"/>
            <a:ext cx="1267428" cy="751288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96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631012" y="1457856"/>
            <a:ext cx="1733076" cy="1477243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グループ化 153"/>
          <p:cNvGrpSpPr/>
          <p:nvPr/>
        </p:nvGrpSpPr>
        <p:grpSpPr>
          <a:xfrm>
            <a:off x="227076" y="3623350"/>
            <a:ext cx="1926701" cy="1290890"/>
            <a:chOff x="227076" y="4082326"/>
            <a:chExt cx="1926701" cy="1290890"/>
          </a:xfrm>
        </p:grpSpPr>
        <p:sp>
          <p:nvSpPr>
            <p:cNvPr id="153" name="四角形吹き出し 152"/>
            <p:cNvSpPr/>
            <p:nvPr/>
          </p:nvSpPr>
          <p:spPr>
            <a:xfrm>
              <a:off x="227076" y="4082326"/>
              <a:ext cx="1926701" cy="1290890"/>
            </a:xfrm>
            <a:prstGeom prst="wedgeRectCallout">
              <a:avLst>
                <a:gd name="adj1" fmla="val -2317"/>
                <a:gd name="adj2" fmla="val -73836"/>
              </a:avLst>
            </a:pr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2" name="Picture 2"/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30000"/>
            </a:blip>
            <a:srcRect/>
            <a:stretch>
              <a:fillRect/>
            </a:stretch>
          </p:blipFill>
          <p:spPr bwMode="auto">
            <a:xfrm>
              <a:off x="292703" y="4131869"/>
              <a:ext cx="1795447" cy="1191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5" name="Picture 3" descr="C:\Users\katsuro\Work\BelleII_SVD\140602-TIPP2014\FTB.pn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452" y="2201965"/>
            <a:ext cx="1271788" cy="733134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4" descr="C:\Users\katsuro\Work\BelleII_SVD\140602-TIPP2014\FADC-Ctrl.png"/>
          <p:cNvPicPr>
            <a:picLocks noChangeAspect="1" noChangeArrowheads="1"/>
          </p:cNvPicPr>
          <p:nvPr/>
        </p:nvPicPr>
        <p:blipFill>
          <a:blip r:embed="rId8" cstate="print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21" y="3713251"/>
            <a:ext cx="2073343" cy="17252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5" descr="C:\Users\katsuro\Work\BelleII_SVD\140602-TIPP2014\Buff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49" y="3713251"/>
            <a:ext cx="1438811" cy="17765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正方形/長方形 159"/>
          <p:cNvSpPr/>
          <p:nvPr/>
        </p:nvSpPr>
        <p:spPr>
          <a:xfrm>
            <a:off x="701698" y="6172934"/>
            <a:ext cx="7341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i="1" dirty="0" smtClean="0"/>
              <a:t>Prototypes of all components have been developed.</a:t>
            </a:r>
          </a:p>
        </p:txBody>
      </p:sp>
      <p:sp>
        <p:nvSpPr>
          <p:cNvPr id="80" name="Foliennummernplatzhalter 79"/>
          <p:cNvSpPr>
            <a:spLocks noGrp="1"/>
          </p:cNvSpPr>
          <p:nvPr>
            <p:ph type="sldNum" sz="quarter" idx="12"/>
          </p:nvPr>
        </p:nvSpPr>
        <p:spPr>
          <a:xfrm>
            <a:off x="6553200" y="6357600"/>
            <a:ext cx="2133600" cy="365125"/>
          </a:xfrm>
        </p:spPr>
        <p:txBody>
          <a:bodyPr/>
          <a:lstStyle/>
          <a:p>
            <a:fld id="{0580556B-8668-8944-B12C-A275F28C2D28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07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コンテンツ プレースホルダ 59"/>
          <p:cNvSpPr>
            <a:spLocks noGrp="1"/>
          </p:cNvSpPr>
          <p:nvPr>
            <p:ph sz="half" idx="2"/>
          </p:nvPr>
        </p:nvSpPr>
        <p:spPr>
          <a:xfrm>
            <a:off x="3707905" y="1070124"/>
            <a:ext cx="5328207" cy="5001419"/>
          </a:xfrm>
        </p:spPr>
        <p:txBody>
          <a:bodyPr/>
          <a:lstStyle/>
          <a:p>
            <a:pPr lvl="0"/>
            <a:r>
              <a:rPr lang="en-US" altLang="ja-JP" dirty="0" err="1" smtClean="0"/>
              <a:t>PiXel</a:t>
            </a:r>
            <a:r>
              <a:rPr lang="en-US" altLang="ja-JP" dirty="0" smtClean="0"/>
              <a:t> Detector (PXD)</a:t>
            </a:r>
          </a:p>
          <a:p>
            <a:pPr lvl="1"/>
            <a:r>
              <a:rPr lang="en-US" altLang="ja-JP" dirty="0" smtClean="0"/>
              <a:t>Based on DEPFET pixels –</a:t>
            </a:r>
            <a:br>
              <a:rPr lang="en-US" altLang="ja-JP" dirty="0" smtClean="0"/>
            </a:br>
            <a:r>
              <a:rPr lang="en-US" altLang="ja-JP" dirty="0" smtClean="0"/>
              <a:t>see previous talk</a:t>
            </a:r>
          </a:p>
          <a:p>
            <a:pPr lvl="0"/>
            <a:r>
              <a:rPr lang="en-US" altLang="ja-JP" dirty="0" smtClean="0"/>
              <a:t>Silicon Vertex Detector (SVD)</a:t>
            </a:r>
          </a:p>
          <a:p>
            <a:pPr lvl="1"/>
            <a:r>
              <a:rPr lang="en-US" altLang="ja-JP" dirty="0" smtClean="0"/>
              <a:t>Double-sided silicon strip detectors (</a:t>
            </a:r>
            <a:r>
              <a:rPr lang="en-US" altLang="ja-JP" dirty="0" err="1" smtClean="0"/>
              <a:t>DSSDs</a:t>
            </a:r>
            <a:r>
              <a:rPr lang="en-US" altLang="ja-JP" dirty="0" smtClean="0"/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t="29462" r="31171" b="34272"/>
          <a:stretch/>
        </p:blipFill>
        <p:spPr bwMode="auto">
          <a:xfrm>
            <a:off x="467545" y="4112117"/>
            <a:ext cx="3240360" cy="1879409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r="16817"/>
          <a:stretch>
            <a:fillRect/>
          </a:stretch>
        </p:blipFill>
        <p:spPr bwMode="auto">
          <a:xfrm>
            <a:off x="539552" y="1124744"/>
            <a:ext cx="2880320" cy="29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コネクタ 8"/>
          <p:cNvCxnSpPr/>
          <p:nvPr/>
        </p:nvCxnSpPr>
        <p:spPr>
          <a:xfrm>
            <a:off x="1979712" y="2276872"/>
            <a:ext cx="1728193" cy="1835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467544" y="2276872"/>
            <a:ext cx="1080120" cy="1835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547664" y="2276872"/>
            <a:ext cx="43204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238541" y="5589240"/>
            <a:ext cx="61824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smtClean="0">
                <a:latin typeface="+mj-lt"/>
              </a:rPr>
              <a:t>PXD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009284" y="4112117"/>
            <a:ext cx="61805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</a:rPr>
              <a:t>SVD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30907"/>
            <a:ext cx="8229600" cy="724942"/>
          </a:xfrm>
        </p:spPr>
        <p:txBody>
          <a:bodyPr/>
          <a:lstStyle/>
          <a:p>
            <a:r>
              <a:rPr lang="en-US" altLang="ja-JP" dirty="0" smtClean="0"/>
              <a:t>Belle II Vertex Detectors</a:t>
            </a:r>
            <a:endParaRPr lang="ja-JP" alt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4287797" y="3973481"/>
            <a:ext cx="4399003" cy="216982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 smtClean="0"/>
              <a:t> </a:t>
            </a:r>
          </a:p>
          <a:p>
            <a:pPr>
              <a:buFont typeface="Arial"/>
              <a:buChar char="•"/>
            </a:pPr>
            <a:r>
              <a:rPr lang="en-GB" dirty="0" smtClean="0"/>
              <a:t>Fast – to operate in high background environment</a:t>
            </a:r>
          </a:p>
          <a:p>
            <a:pPr>
              <a:buFont typeface="Arial"/>
              <a:buChar char="•"/>
            </a:pPr>
            <a:r>
              <a:rPr lang="en-GB" dirty="0" smtClean="0"/>
              <a:t>Better resolution at IP – to compensate reduction of boost </a:t>
            </a:r>
            <a:r>
              <a:rPr lang="en-GB" dirty="0" err="1" smtClean="0"/>
              <a:t>wrt</a:t>
            </a:r>
            <a:r>
              <a:rPr lang="en-GB" dirty="0" smtClean="0"/>
              <a:t>. Belle I</a:t>
            </a:r>
          </a:p>
          <a:p>
            <a:pPr>
              <a:buFont typeface="Arial"/>
              <a:buChar char="•"/>
            </a:pPr>
            <a:r>
              <a:rPr lang="en-GB" dirty="0" smtClean="0"/>
              <a:t>Radiation hard (up to 100 </a:t>
            </a:r>
            <a:r>
              <a:rPr lang="en-GB" dirty="0" err="1" smtClean="0"/>
              <a:t>kGy</a:t>
            </a:r>
            <a:r>
              <a:rPr lang="en-GB" dirty="0" smtClean="0"/>
              <a:t>)</a:t>
            </a:r>
          </a:p>
          <a:p>
            <a:pPr>
              <a:buFont typeface="Arial"/>
              <a:buChar char="•"/>
            </a:pPr>
            <a:r>
              <a:rPr lang="en-GB" dirty="0" smtClean="0"/>
              <a:t>Self-tracking capable – to track particles down to 50 </a:t>
            </a:r>
            <a:r>
              <a:rPr lang="en-GB" dirty="0" err="1" smtClean="0"/>
              <a:t>MeV</a:t>
            </a:r>
            <a:r>
              <a:rPr lang="en-GB" dirty="0" smtClean="0"/>
              <a:t> in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endParaRPr lang="en-GB" baseline="-25000" dirty="0"/>
          </a:p>
        </p:txBody>
      </p:sp>
      <p:sp>
        <p:nvSpPr>
          <p:cNvPr id="20" name="テキスト ボックス 41"/>
          <p:cNvSpPr txBox="1"/>
          <p:nvPr/>
        </p:nvSpPr>
        <p:spPr>
          <a:xfrm>
            <a:off x="4434246" y="3715425"/>
            <a:ext cx="2329559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200" b="1" dirty="0" smtClean="0">
                <a:latin typeface="+mj-lt"/>
              </a:rPr>
              <a:t>VXD requirements</a:t>
            </a:r>
            <a:endParaRPr kumimoji="1" lang="ja-JP" altLang="en-US" sz="2200" b="1" dirty="0" smtClean="0">
              <a:latin typeface="+mj-lt"/>
            </a:endParaRPr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32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3" name="Picture 2" descr="150901-SVDMeeting_Commission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277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parallel session agenda</a:t>
            </a:r>
            <a:br>
              <a:rPr lang="en-US" dirty="0" smtClean="0"/>
            </a:br>
            <a:r>
              <a:rPr lang="en-US" dirty="0" smtClean="0"/>
              <a:t>Thursday morning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32" y="1676494"/>
            <a:ext cx="3837803" cy="3647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98" y="1846022"/>
            <a:ext cx="3770302" cy="34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9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277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parallel session agenda</a:t>
            </a:r>
            <a:br>
              <a:rPr lang="en-US" dirty="0" smtClean="0"/>
            </a:br>
            <a:r>
              <a:rPr lang="en-US" dirty="0" smtClean="0"/>
              <a:t>Thursday afternoon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43237"/>
            <a:ext cx="3735578" cy="4713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0" y="1643237"/>
            <a:ext cx="41021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6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 items at this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Discussion time is foreseen during this meeting for a number of items, both in the plenary and in the parallel</a:t>
            </a:r>
          </a:p>
          <a:p>
            <a:r>
              <a:rPr lang="en-US" dirty="0" smtClean="0"/>
              <a:t>Most pressing item: organization of the March/April 2016 combined </a:t>
            </a:r>
            <a:r>
              <a:rPr lang="en-US" dirty="0" err="1" smtClean="0"/>
              <a:t>testbeam</a:t>
            </a:r>
            <a:r>
              <a:rPr lang="en-US" dirty="0" smtClean="0"/>
              <a:t> at DESY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ate/schedule</a:t>
            </a:r>
          </a:p>
          <a:p>
            <a:pPr lvl="1"/>
            <a:r>
              <a:rPr lang="en-US" dirty="0" smtClean="0"/>
              <a:t>goals and participating sub-systems</a:t>
            </a:r>
          </a:p>
          <a:p>
            <a:pPr lvl="1"/>
            <a:r>
              <a:rPr lang="en-US" dirty="0" smtClean="0"/>
              <a:t>sub-system contact persons and organization</a:t>
            </a:r>
          </a:p>
          <a:p>
            <a:r>
              <a:rPr lang="en-US" dirty="0" smtClean="0"/>
              <a:t>The idea behind the agenda is to discuss these items first within PXD/SVD separately (Thu) and then have a combined discussion (Fri)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24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SVD ladder production has started although not all assembly sites have been fully qualified</a:t>
            </a:r>
          </a:p>
          <a:p>
            <a:pPr lvl="1"/>
            <a:r>
              <a:rPr lang="en-US" dirty="0" smtClean="0"/>
              <a:t>L5.001 assembled, surveyed and electrically tested</a:t>
            </a:r>
          </a:p>
          <a:p>
            <a:pPr lvl="1"/>
            <a:r>
              <a:rPr lang="en-US" dirty="0" smtClean="0"/>
              <a:t>The origami pre-production has been successful – first mass production samples are expected for the second half of November</a:t>
            </a:r>
          </a:p>
          <a:p>
            <a:r>
              <a:rPr lang="en-US" dirty="0" smtClean="0"/>
              <a:t>The next challenge will be to fully develop and qualify the ladder mount</a:t>
            </a:r>
          </a:p>
          <a:p>
            <a:r>
              <a:rPr lang="en-US" dirty="0" smtClean="0"/>
              <a:t>At this meeting, we need to clearly define what we expect for the DESY </a:t>
            </a:r>
            <a:r>
              <a:rPr lang="en-US" dirty="0" err="1" smtClean="0"/>
              <a:t>testbeam</a:t>
            </a:r>
            <a:r>
              <a:rPr lang="en-US" dirty="0" smtClean="0"/>
              <a:t> Mar/Apr 2016 and set up the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69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126960"/>
            <a:ext cx="7772400" cy="881490"/>
          </a:xfrm>
        </p:spPr>
        <p:txBody>
          <a:bodyPr/>
          <a:lstStyle/>
          <a:p>
            <a:r>
              <a:rPr lang="de-DE" dirty="0" err="1" smtClean="0"/>
              <a:t>backup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89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604838"/>
          </a:xfrm>
        </p:spPr>
        <p:txBody>
          <a:bodyPr/>
          <a:lstStyle/>
          <a:p>
            <a:r>
              <a:rPr lang="en-US" sz="3200" smtClean="0">
                <a:solidFill>
                  <a:srgbClr val="8EB4E3"/>
                </a:solidFill>
              </a:rPr>
              <a:t>The Belle II detector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8B0AE-A5B3-384B-B4FD-8FA73FAB8C9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5088" y="855663"/>
            <a:ext cx="8915400" cy="5932487"/>
            <a:chOff x="1163" y="916"/>
            <a:chExt cx="4631" cy="3173"/>
          </a:xfrm>
        </p:grpSpPr>
        <p:pic>
          <p:nvPicPr>
            <p:cNvPr id="26635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96" y="1008"/>
              <a:ext cx="4368" cy="3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163" y="916"/>
              <a:ext cx="4631" cy="3021"/>
              <a:chOff x="1163" y="925"/>
              <a:chExt cx="4631" cy="3021"/>
            </a:xfrm>
          </p:grpSpPr>
          <p:sp>
            <p:nvSpPr>
              <p:cNvPr id="26637" name="Rectangle 12"/>
              <p:cNvSpPr>
                <a:spLocks noChangeArrowheads="1"/>
              </p:cNvSpPr>
              <p:nvPr/>
            </p:nvSpPr>
            <p:spPr bwMode="auto">
              <a:xfrm>
                <a:off x="1248" y="960"/>
                <a:ext cx="1200" cy="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SzPct val="75000"/>
                  <a:buFont typeface="Wingdings" charset="2"/>
                  <a:buNone/>
                </a:pPr>
                <a:r>
                  <a:rPr lang="pl-PL" sz="1600">
                    <a:latin typeface="Calibri" charset="0"/>
                  </a:rPr>
                  <a:t>CsI(Tl) EM calorimeter: </a:t>
                </a:r>
                <a:r>
                  <a:rPr lang="pl-PL" sz="1600">
                    <a:solidFill>
                      <a:srgbClr val="FF0000"/>
                    </a:solidFill>
                    <a:latin typeface="Calibri" charset="0"/>
                  </a:rPr>
                  <a:t>waveform sampling electronics, pure</a:t>
                </a:r>
                <a:br>
                  <a:rPr lang="pl-PL" sz="1600">
                    <a:solidFill>
                      <a:srgbClr val="FF0000"/>
                    </a:solidFill>
                    <a:latin typeface="Calibri" charset="0"/>
                  </a:rPr>
                </a:br>
                <a:r>
                  <a:rPr lang="pl-PL" sz="1600">
                    <a:solidFill>
                      <a:srgbClr val="FF0000"/>
                    </a:solidFill>
                    <a:latin typeface="Calibri" charset="0"/>
                  </a:rPr>
                  <a:t>CsI for endcaps</a:t>
                </a: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690" y="925"/>
                <a:ext cx="1104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SzPct val="75000"/>
                  <a:buFont typeface="Wingdings" charset="2"/>
                  <a:buNone/>
                  <a:defRPr/>
                </a:pPr>
                <a:r>
                  <a:rPr lang="pl-PL" sz="1600" dirty="0">
                    <a:latin typeface="+mn-lt"/>
                  </a:rPr>
                  <a:t>RPC </a:t>
                </a:r>
                <a:r>
                  <a:rPr lang="el-GR" sz="1600" dirty="0">
                    <a:latin typeface="+mn-lt"/>
                  </a:rPr>
                  <a:t>μ</a:t>
                </a:r>
                <a:r>
                  <a:rPr lang="pl-PL" sz="1600" dirty="0">
                    <a:latin typeface="+mn-lt"/>
                  </a:rPr>
                  <a:t> &amp; K</a:t>
                </a:r>
                <a:r>
                  <a:rPr lang="pl-PL" sz="1600" baseline="-12000" dirty="0">
                    <a:latin typeface="+mn-lt"/>
                  </a:rPr>
                  <a:t>L</a:t>
                </a:r>
                <a:r>
                  <a:rPr lang="pl-PL" sz="1600" dirty="0">
                    <a:latin typeface="+mn-lt"/>
                  </a:rPr>
                  <a:t> counter:    </a:t>
                </a:r>
                <a:r>
                  <a:rPr lang="pl-PL" sz="1600" dirty="0">
                    <a:solidFill>
                      <a:srgbClr val="FF0000"/>
                    </a:solidFill>
                    <a:latin typeface="+mn-lt"/>
                  </a:rPr>
                  <a:t>scintillator + Si-PM for end-caps</a:t>
                </a: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560" y="3120"/>
                <a:ext cx="1200" cy="7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SzPct val="75000"/>
                  <a:buFont typeface="Wingdings" charset="2"/>
                  <a:buNone/>
                  <a:defRPr/>
                </a:pPr>
                <a:r>
                  <a:rPr lang="pl-PL" sz="1600" dirty="0">
                    <a:latin typeface="+mn-lt"/>
                  </a:rPr>
                  <a:t>Time-of-Flight,  Aerogel Cherenkov Counter </a:t>
                </a:r>
                <a:r>
                  <a:rPr lang="pl-PL" sz="1600" dirty="0">
                    <a:latin typeface="+mn-lt"/>
                    <a:ea typeface="Arial" charset="0"/>
                    <a:cs typeface="Arial" charset="0"/>
                  </a:rPr>
                  <a:t>→ </a:t>
                </a:r>
                <a:r>
                  <a:rPr lang="pl-PL" sz="1600" dirty="0">
                    <a:solidFill>
                      <a:srgbClr val="FF0000"/>
                    </a:solidFill>
                    <a:latin typeface="+mn-lt"/>
                  </a:rPr>
                  <a:t>Time-of-Propagation (barrel), prox. focusing Aerogel RICH (forward) </a:t>
                </a: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1163" y="2208"/>
                <a:ext cx="1200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SzPct val="75000"/>
                  <a:buFont typeface="Wingdings" charset="2"/>
                  <a:buNone/>
                  <a:defRPr/>
                </a:pPr>
                <a:r>
                  <a:rPr lang="pl-PL" sz="1600" dirty="0">
                    <a:latin typeface="+mn-lt"/>
                  </a:rPr>
                  <a:t>4 layers DS Si vertex detector </a:t>
                </a:r>
                <a:r>
                  <a:rPr lang="pl-PL" sz="1600" dirty="0">
                    <a:latin typeface="+mn-lt"/>
                    <a:ea typeface="Arial" charset="0"/>
                    <a:cs typeface="Arial" charset="0"/>
                  </a:rPr>
                  <a:t>→</a:t>
                </a:r>
                <a:r>
                  <a:rPr lang="pl-PL" sz="1600" dirty="0">
                    <a:latin typeface="+mn-lt"/>
                  </a:rPr>
                  <a:t> </a:t>
                </a:r>
                <a:r>
                  <a:rPr lang="pl-PL" sz="1600" dirty="0">
                    <a:solidFill>
                      <a:srgbClr val="FF0000"/>
                    </a:solidFill>
                    <a:latin typeface="+mn-lt"/>
                  </a:rPr>
                  <a:t>2 layers PXD (DEPFET)</a:t>
                </a:r>
                <a:r>
                  <a:rPr lang="en-US" sz="1600" dirty="0">
                    <a:solidFill>
                      <a:srgbClr val="FF0000"/>
                    </a:solidFill>
                    <a:latin typeface="+mn-lt"/>
                  </a:rPr>
                  <a:t> + </a:t>
                </a:r>
                <a:r>
                  <a:rPr lang="pl-PL" sz="1600" dirty="0">
                    <a:solidFill>
                      <a:srgbClr val="FF0000"/>
                    </a:solidFill>
                    <a:latin typeface="+mn-lt"/>
                  </a:rPr>
                  <a:t>4 layers DSSD</a:t>
                </a: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1344" y="3504"/>
                <a:ext cx="1201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buSzPct val="75000"/>
                  <a:buFont typeface="Wingdings" charset="2"/>
                  <a:buNone/>
                  <a:defRPr/>
                </a:pPr>
                <a:r>
                  <a:rPr lang="pl-PL" sz="1600" dirty="0">
                    <a:latin typeface="+mn-lt"/>
                  </a:rPr>
                  <a:t>Central Drift Chamber: </a:t>
                </a:r>
                <a:r>
                  <a:rPr lang="pl-PL" sz="1600" dirty="0">
                    <a:solidFill>
                      <a:srgbClr val="FF0000"/>
                    </a:solidFill>
                    <a:latin typeface="+mn-lt"/>
                  </a:rPr>
                  <a:t>smaller cell size, long lever arm </a:t>
                </a:r>
              </a:p>
            </p:txBody>
          </p:sp>
        </p:grpSp>
      </p:grpSp>
      <p:sp>
        <p:nvSpPr>
          <p:cNvPr id="26629" name="Line 17"/>
          <p:cNvSpPr>
            <a:spLocks noChangeShapeType="1"/>
          </p:cNvSpPr>
          <p:nvPr/>
        </p:nvSpPr>
        <p:spPr bwMode="auto">
          <a:xfrm flipH="1">
            <a:off x="5681663" y="1190625"/>
            <a:ext cx="1108075" cy="717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30" name="Line 18"/>
          <p:cNvSpPr>
            <a:spLocks noChangeShapeType="1"/>
          </p:cNvSpPr>
          <p:nvPr/>
        </p:nvSpPr>
        <p:spPr bwMode="auto">
          <a:xfrm flipH="1" flipV="1">
            <a:off x="4572000" y="3792538"/>
            <a:ext cx="2495550" cy="1077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31" name="Line 19"/>
          <p:cNvSpPr>
            <a:spLocks noChangeShapeType="1"/>
          </p:cNvSpPr>
          <p:nvPr/>
        </p:nvSpPr>
        <p:spPr bwMode="auto">
          <a:xfrm flipH="1" flipV="1">
            <a:off x="4330700" y="4330700"/>
            <a:ext cx="273685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32" name="Line 20"/>
          <p:cNvSpPr>
            <a:spLocks noChangeShapeType="1"/>
          </p:cNvSpPr>
          <p:nvPr/>
        </p:nvSpPr>
        <p:spPr bwMode="auto">
          <a:xfrm>
            <a:off x="1800225" y="1908175"/>
            <a:ext cx="1477963" cy="896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33" name="Line 21"/>
          <p:cNvSpPr>
            <a:spLocks noChangeShapeType="1"/>
          </p:cNvSpPr>
          <p:nvPr/>
        </p:nvSpPr>
        <p:spPr bwMode="auto">
          <a:xfrm flipV="1">
            <a:off x="2538413" y="3971925"/>
            <a:ext cx="1387475" cy="1885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34" name="Line 22"/>
          <p:cNvSpPr>
            <a:spLocks noChangeShapeType="1"/>
          </p:cNvSpPr>
          <p:nvPr/>
        </p:nvSpPr>
        <p:spPr bwMode="auto">
          <a:xfrm flipV="1">
            <a:off x="2262188" y="3524250"/>
            <a:ext cx="1663700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986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SVD schedule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90550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Ladder Production schedule still consistent</a:t>
            </a:r>
            <a:br>
              <a:rPr lang="en-US" sz="2400" i="1" dirty="0" smtClean="0">
                <a:solidFill>
                  <a:srgbClr val="FF0000"/>
                </a:solidFill>
              </a:rPr>
            </a:br>
            <a:r>
              <a:rPr lang="en-US" sz="2400" i="1" dirty="0" smtClean="0">
                <a:solidFill>
                  <a:srgbClr val="FF0000"/>
                </a:solidFill>
              </a:rPr>
              <a:t>with a start of ladder mount in April 2016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9F7F-3B1D-6C43-99BF-90A7804F2F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7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VXD ( PXD + SVD ) Schedule</a:t>
            </a:r>
            <a:endParaRPr lang="ja-JP" altLang="en-US" dirty="0"/>
          </a:p>
        </p:txBody>
      </p:sp>
      <p:sp>
        <p:nvSpPr>
          <p:cNvPr id="99" name="スライド番号プレースホルダ 9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84BB-1A86-44F3-8CA0-B936C15F6E29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graphicFrame>
        <p:nvGraphicFramePr>
          <p:cNvPr id="102" name="表 101"/>
          <p:cNvGraphicFramePr>
            <a:graphicFrameLocks noGrp="1"/>
          </p:cNvGraphicFramePr>
          <p:nvPr/>
        </p:nvGraphicFramePr>
        <p:xfrm>
          <a:off x="534380" y="1610072"/>
          <a:ext cx="8075240" cy="4267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01020"/>
                <a:gridCol w="207422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High level milestones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First</a:t>
                      </a:r>
                      <a:r>
                        <a:rPr kumimoji="1" lang="en-US" altLang="ja-JP" sz="2200" b="1" baseline="0" dirty="0" smtClean="0"/>
                        <a:t> mass production ladder (L4-L6)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Oct.</a:t>
                      </a:r>
                      <a:r>
                        <a:rPr kumimoji="1" lang="en-US" altLang="ja-JP" sz="2200" b="1" baseline="0" dirty="0" smtClean="0"/>
                        <a:t> 2015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2</a:t>
                      </a:r>
                      <a:r>
                        <a:rPr kumimoji="1" lang="en-US" altLang="ja-JP" sz="2200" b="1" baseline="30000" dirty="0" smtClean="0"/>
                        <a:t>nd</a:t>
                      </a:r>
                      <a:r>
                        <a:rPr kumimoji="1" lang="en-US" altLang="ja-JP" sz="2200" b="1" dirty="0" smtClean="0"/>
                        <a:t> beam test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Jan.-Feb. 2016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Start of ladder mount to</a:t>
                      </a:r>
                      <a:r>
                        <a:rPr kumimoji="1" lang="en-US" altLang="ja-JP" sz="2200" b="1" baseline="0" dirty="0" smtClean="0"/>
                        <a:t> support structure</a:t>
                      </a:r>
                      <a:endParaRPr kumimoji="1" lang="en-US" altLang="ja-JP" sz="22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Apr. 2016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SVD readiness in KEK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Feb.</a:t>
                      </a:r>
                      <a:r>
                        <a:rPr kumimoji="1" lang="en-US" altLang="ja-JP" sz="2200" b="1" baseline="0" dirty="0" smtClean="0"/>
                        <a:t> 2017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PXD readiness in KEK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Apr.</a:t>
                      </a:r>
                      <a:r>
                        <a:rPr kumimoji="1" lang="en-US" altLang="ja-JP" sz="2200" b="1" baseline="0" dirty="0" smtClean="0"/>
                        <a:t> 2017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PXD+SVD integration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Jun. 2017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PXD+SVD</a:t>
                      </a:r>
                      <a:r>
                        <a:rPr kumimoji="1" lang="en-US" altLang="ja-JP" sz="2200" b="1" baseline="0" dirty="0" smtClean="0"/>
                        <a:t> combined cosmic ray test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200" b="1" dirty="0" smtClean="0"/>
                        <a:t>Jun. 2017</a:t>
                      </a:r>
                      <a:endParaRPr kumimoji="1" lang="ja-JP" altLang="en-US" sz="22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PXD+SVD installation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/>
                        <a:t>Apr. 2018</a:t>
                      </a:r>
                      <a:endParaRPr kumimoji="1" lang="ja-JP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Start of physics run</a:t>
                      </a:r>
                      <a:endParaRPr kumimoji="1" lang="ja-JP" alt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4Q 2018</a:t>
                      </a:r>
                      <a:endParaRPr kumimoji="1" lang="ja-JP" alt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69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XD with SVD-Rev2.2 PXD- Rev12.d -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0" y="1387818"/>
            <a:ext cx="7002246" cy="40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Belle II SVD Components</a:t>
            </a:r>
            <a:endParaRPr lang="en-US" dirty="0"/>
          </a:p>
        </p:txBody>
      </p:sp>
      <p:sp>
        <p:nvSpPr>
          <p:cNvPr id="48" name="Content Placeholder 47"/>
          <p:cNvSpPr>
            <a:spLocks noGrp="1"/>
          </p:cNvSpPr>
          <p:nvPr>
            <p:ph idx="1"/>
          </p:nvPr>
        </p:nvSpPr>
        <p:spPr>
          <a:xfrm>
            <a:off x="1057748" y="5644049"/>
            <a:ext cx="4990009" cy="89855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4 Layers double sided silicon strip detectors</a:t>
            </a:r>
          </a:p>
          <a:p>
            <a:r>
              <a:rPr lang="en-US" sz="1800" dirty="0" smtClean="0"/>
              <a:t>2,3,4 or 5 sensors per ladder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8536" y="4341125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Ladders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969583" y="2420888"/>
            <a:ext cx="24247" cy="1844713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01775" y="2590800"/>
            <a:ext cx="220813" cy="1674801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771800" y="2154237"/>
            <a:ext cx="222030" cy="211136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993830" y="2708920"/>
            <a:ext cx="437996" cy="157129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31100" y="3782822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End rings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1656244" y="2420888"/>
            <a:ext cx="513401" cy="136193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0"/>
          </p:cNvCxnSpPr>
          <p:nvPr/>
        </p:nvCxnSpPr>
        <p:spPr>
          <a:xfrm flipV="1">
            <a:off x="1656244" y="2590800"/>
            <a:ext cx="722927" cy="1192022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0"/>
          </p:cNvCxnSpPr>
          <p:nvPr/>
        </p:nvCxnSpPr>
        <p:spPr>
          <a:xfrm flipV="1">
            <a:off x="1656244" y="2765525"/>
            <a:ext cx="988665" cy="1017297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2435" y="1605915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Carbon fiber</a:t>
            </a:r>
            <a:br>
              <a:rPr lang="en-US" dirty="0" smtClean="0"/>
            </a:br>
            <a:r>
              <a:rPr lang="en-US" dirty="0" smtClean="0"/>
              <a:t>(CF) cone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6" idx="2"/>
          </p:cNvCxnSpPr>
          <p:nvPr/>
        </p:nvCxnSpPr>
        <p:spPr>
          <a:xfrm>
            <a:off x="818718" y="2252246"/>
            <a:ext cx="1184047" cy="291279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151026" y="1777169"/>
            <a:ext cx="1164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End flange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 flipH="1">
            <a:off x="6591766" y="2115723"/>
            <a:ext cx="1141310" cy="284270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8"/>
          <p:cNvSpPr txBox="1"/>
          <p:nvPr/>
        </p:nvSpPr>
        <p:spPr>
          <a:xfrm>
            <a:off x="2187934" y="4932457"/>
            <a:ext cx="3700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PXD</a:t>
            </a:r>
            <a:br>
              <a:rPr lang="en-US" dirty="0" smtClean="0"/>
            </a:br>
            <a:r>
              <a:rPr lang="en-US" dirty="0" smtClean="0"/>
              <a:t>(inside SVD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individual sub-detector)</a:t>
            </a:r>
            <a:endParaRPr lang="en-US" dirty="0"/>
          </a:p>
        </p:txBody>
      </p:sp>
      <p:cxnSp>
        <p:nvCxnSpPr>
          <p:cNvPr id="45" name="Straight Arrow Connector 16"/>
          <p:cNvCxnSpPr>
            <a:stCxn id="44" idx="0"/>
          </p:cNvCxnSpPr>
          <p:nvPr/>
        </p:nvCxnSpPr>
        <p:spPr>
          <a:xfrm flipH="1" flipV="1">
            <a:off x="3607520" y="2983019"/>
            <a:ext cx="430440" cy="194943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39"/>
          <p:cNvSpPr txBox="1"/>
          <p:nvPr/>
        </p:nvSpPr>
        <p:spPr>
          <a:xfrm>
            <a:off x="5327829" y="1548459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Outer CF shell</a:t>
            </a:r>
            <a:endParaRPr lang="en-US" dirty="0"/>
          </a:p>
        </p:txBody>
      </p:sp>
      <p:cxnSp>
        <p:nvCxnSpPr>
          <p:cNvPr id="55" name="Straight Arrow Connector 40"/>
          <p:cNvCxnSpPr>
            <a:stCxn id="54" idx="2"/>
          </p:cNvCxnSpPr>
          <p:nvPr/>
        </p:nvCxnSpPr>
        <p:spPr>
          <a:xfrm flipH="1">
            <a:off x="5600701" y="1887013"/>
            <a:ext cx="480700" cy="365233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39"/>
          <p:cNvSpPr txBox="1"/>
          <p:nvPr/>
        </p:nvSpPr>
        <p:spPr>
          <a:xfrm>
            <a:off x="6947347" y="4763180"/>
            <a:ext cx="1164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Beam pipe</a:t>
            </a:r>
            <a:endParaRPr lang="en-US" dirty="0"/>
          </a:p>
        </p:txBody>
      </p:sp>
      <p:cxnSp>
        <p:nvCxnSpPr>
          <p:cNvPr id="62" name="Straight Arrow Connector 40"/>
          <p:cNvCxnSpPr>
            <a:stCxn id="61" idx="0"/>
          </p:cNvCxnSpPr>
          <p:nvPr/>
        </p:nvCxnSpPr>
        <p:spPr>
          <a:xfrm flipH="1" flipV="1">
            <a:off x="6947347" y="4149080"/>
            <a:ext cx="582050" cy="6141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853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6726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ladders</a:t>
            </a:r>
            <a:endParaRPr lang="en-US" dirty="0"/>
          </a:p>
        </p:txBody>
      </p:sp>
      <p:pic>
        <p:nvPicPr>
          <p:cNvPr id="36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r="5870"/>
          <a:stretch/>
        </p:blipFill>
        <p:spPr>
          <a:xfrm>
            <a:off x="1907704" y="4077072"/>
            <a:ext cx="3888802" cy="2285715"/>
          </a:xfrm>
          <a:prstGeom prst="rect">
            <a:avLst/>
          </a:prstGeom>
        </p:spPr>
      </p:pic>
      <p:pic>
        <p:nvPicPr>
          <p:cNvPr id="37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r="4740"/>
          <a:stretch/>
        </p:blipFill>
        <p:spPr>
          <a:xfrm>
            <a:off x="1907623" y="3458658"/>
            <a:ext cx="4918422" cy="2605715"/>
          </a:xfrm>
          <a:prstGeom prst="rect">
            <a:avLst/>
          </a:prstGeom>
        </p:spPr>
      </p:pic>
      <p:pic>
        <p:nvPicPr>
          <p:cNvPr id="38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r="8522"/>
          <a:stretch/>
        </p:blipFill>
        <p:spPr>
          <a:xfrm>
            <a:off x="1475656" y="2204864"/>
            <a:ext cx="6110793" cy="3382857"/>
          </a:xfrm>
          <a:prstGeom prst="rect">
            <a:avLst/>
          </a:prstGeom>
        </p:spPr>
      </p:pic>
      <p:pic>
        <p:nvPicPr>
          <p:cNvPr id="39" name="図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r="3739"/>
          <a:stretch/>
        </p:blipFill>
        <p:spPr>
          <a:xfrm>
            <a:off x="1116416" y="1268760"/>
            <a:ext cx="7487951" cy="3794286"/>
          </a:xfrm>
          <a:prstGeom prst="rect">
            <a:avLst/>
          </a:prstGeom>
        </p:spPr>
      </p:pic>
      <p:sp>
        <p:nvSpPr>
          <p:cNvPr id="42" name="テキスト ボックス 14"/>
          <p:cNvSpPr txBox="1"/>
          <p:nvPr/>
        </p:nvSpPr>
        <p:spPr>
          <a:xfrm>
            <a:off x="196051" y="1115452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L6 Ladder</a:t>
            </a:r>
            <a:br>
              <a:rPr kumimoji="1" lang="en-US" altLang="ja-JP" dirty="0" smtClean="0"/>
            </a:br>
            <a:r>
              <a:rPr kumimoji="1" lang="en-US" altLang="ja-JP" sz="1400" dirty="0" smtClean="0"/>
              <a:t>(</a:t>
            </a:r>
            <a:r>
              <a:rPr kumimoji="1" lang="en-US" altLang="ja-JP" sz="1400" dirty="0" err="1" smtClean="0"/>
              <a:t>Kavli</a:t>
            </a:r>
            <a:r>
              <a:rPr kumimoji="1" lang="en-US" altLang="ja-JP" sz="1400" dirty="0" smtClean="0"/>
              <a:t> IPMU)</a:t>
            </a:r>
            <a:endParaRPr kumimoji="1" lang="ja-JP" altLang="en-US" sz="1400" dirty="0"/>
          </a:p>
        </p:txBody>
      </p:sp>
      <p:sp>
        <p:nvSpPr>
          <p:cNvPr id="43" name="テキスト ボックス 15"/>
          <p:cNvSpPr txBox="1"/>
          <p:nvPr/>
        </p:nvSpPr>
        <p:spPr>
          <a:xfrm>
            <a:off x="178345" y="2301956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L5 Ladder</a:t>
            </a:r>
          </a:p>
          <a:p>
            <a:r>
              <a:rPr kumimoji="1" lang="en-US" altLang="ja-JP" sz="1400" dirty="0" smtClean="0"/>
              <a:t>(HEPHY)</a:t>
            </a:r>
            <a:endParaRPr kumimoji="1" lang="ja-JP" altLang="en-US" sz="1400" dirty="0"/>
          </a:p>
        </p:txBody>
      </p:sp>
      <p:sp>
        <p:nvSpPr>
          <p:cNvPr id="44" name="テキスト ボックス 16"/>
          <p:cNvSpPr txBox="1"/>
          <p:nvPr/>
        </p:nvSpPr>
        <p:spPr>
          <a:xfrm>
            <a:off x="202349" y="3402801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L4 Ladder</a:t>
            </a:r>
            <a:br>
              <a:rPr kumimoji="1" lang="en-US" altLang="ja-JP" dirty="0" smtClean="0"/>
            </a:br>
            <a:r>
              <a:rPr kumimoji="1" lang="en-US" altLang="ja-JP" sz="1400" dirty="0" smtClean="0"/>
              <a:t>(TIFR)</a:t>
            </a:r>
            <a:endParaRPr kumimoji="1" lang="ja-JP" altLang="en-US" sz="1400" dirty="0"/>
          </a:p>
        </p:txBody>
      </p:sp>
      <p:sp>
        <p:nvSpPr>
          <p:cNvPr id="45" name="テキスト ボックス 17"/>
          <p:cNvSpPr txBox="1"/>
          <p:nvPr/>
        </p:nvSpPr>
        <p:spPr>
          <a:xfrm>
            <a:off x="202348" y="4162040"/>
            <a:ext cx="11071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L3 Ladder</a:t>
            </a:r>
            <a:br>
              <a:rPr kumimoji="1" lang="en-US" altLang="ja-JP" dirty="0" smtClean="0"/>
            </a:br>
            <a:r>
              <a:rPr kumimoji="1" lang="en-US" altLang="ja-JP" sz="1400" dirty="0" smtClean="0"/>
              <a:t>(Melbourne)</a:t>
            </a:r>
            <a:endParaRPr kumimoji="1" lang="ja-JP" altLang="en-US" sz="1400" dirty="0"/>
          </a:p>
        </p:txBody>
      </p:sp>
      <p:sp>
        <p:nvSpPr>
          <p:cNvPr id="46" name="テキスト ボックス 18"/>
          <p:cNvSpPr txBox="1"/>
          <p:nvPr/>
        </p:nvSpPr>
        <p:spPr>
          <a:xfrm>
            <a:off x="2402001" y="1330895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FWD module</a:t>
            </a:r>
            <a:endParaRPr kumimoji="1" lang="ja-JP" altLang="en-US" sz="1400" dirty="0"/>
          </a:p>
        </p:txBody>
      </p:sp>
      <p:sp>
        <p:nvSpPr>
          <p:cNvPr id="47" name="テキスト ボックス 19"/>
          <p:cNvSpPr txBox="1"/>
          <p:nvPr/>
        </p:nvSpPr>
        <p:spPr>
          <a:xfrm>
            <a:off x="7164288" y="3668013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B</a:t>
            </a:r>
            <a:r>
              <a:rPr kumimoji="1" lang="en-US" altLang="ja-JP" sz="1400" dirty="0" smtClean="0"/>
              <a:t>WD module</a:t>
            </a:r>
            <a:endParaRPr kumimoji="1" lang="ja-JP" altLang="en-US" sz="1400" dirty="0"/>
          </a:p>
        </p:txBody>
      </p:sp>
      <p:sp>
        <p:nvSpPr>
          <p:cNvPr id="48" name="テキスト ボックス 20"/>
          <p:cNvSpPr txBox="1"/>
          <p:nvPr/>
        </p:nvSpPr>
        <p:spPr>
          <a:xfrm>
            <a:off x="3981564" y="1867813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+z</a:t>
            </a:r>
          </a:p>
        </p:txBody>
      </p:sp>
      <p:sp>
        <p:nvSpPr>
          <p:cNvPr id="49" name="テキスト ボックス 21"/>
          <p:cNvSpPr txBox="1"/>
          <p:nvPr/>
        </p:nvSpPr>
        <p:spPr>
          <a:xfrm>
            <a:off x="4780873" y="2319957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</a:t>
            </a:r>
            <a:r>
              <a:rPr kumimoji="1" lang="en-US" altLang="ja-JP" sz="1400" dirty="0" err="1" smtClean="0"/>
              <a:t>ce</a:t>
            </a:r>
            <a:endParaRPr kumimoji="1" lang="ja-JP" altLang="en-US" sz="1400" dirty="0"/>
          </a:p>
        </p:txBody>
      </p:sp>
      <p:sp>
        <p:nvSpPr>
          <p:cNvPr id="50" name="テキスト ボックス 22"/>
          <p:cNvSpPr txBox="1"/>
          <p:nvPr/>
        </p:nvSpPr>
        <p:spPr>
          <a:xfrm>
            <a:off x="5860993" y="2915766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-z</a:t>
            </a:r>
            <a:endParaRPr kumimoji="1" lang="ja-JP" altLang="en-US" sz="1400" dirty="0"/>
          </a:p>
        </p:txBody>
      </p:sp>
      <p:cxnSp>
        <p:nvCxnSpPr>
          <p:cNvPr id="51" name="直線コネクタ 23"/>
          <p:cNvCxnSpPr>
            <a:cxnSpLocks noChangeAspect="1"/>
          </p:cNvCxnSpPr>
          <p:nvPr/>
        </p:nvCxnSpPr>
        <p:spPr>
          <a:xfrm flipH="1">
            <a:off x="4447650" y="3039619"/>
            <a:ext cx="2837883" cy="2108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25"/>
          <p:cNvCxnSpPr>
            <a:cxnSpLocks noChangeAspect="1"/>
          </p:cNvCxnSpPr>
          <p:nvPr/>
        </p:nvCxnSpPr>
        <p:spPr>
          <a:xfrm flipH="1">
            <a:off x="3337959" y="2391547"/>
            <a:ext cx="2837883" cy="2108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26"/>
          <p:cNvCxnSpPr>
            <a:cxnSpLocks noChangeAspect="1"/>
          </p:cNvCxnSpPr>
          <p:nvPr/>
        </p:nvCxnSpPr>
        <p:spPr>
          <a:xfrm flipH="1">
            <a:off x="3085272" y="1763638"/>
            <a:ext cx="1933109" cy="14361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右矢印 34"/>
          <p:cNvSpPr/>
          <p:nvPr/>
        </p:nvSpPr>
        <p:spPr>
          <a:xfrm rot="2056289">
            <a:off x="6370125" y="2410757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右矢印 35"/>
          <p:cNvSpPr/>
          <p:nvPr/>
        </p:nvSpPr>
        <p:spPr>
          <a:xfrm rot="2056289" flipH="1" flipV="1">
            <a:off x="5637153" y="1942241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36"/>
          <p:cNvSpPr txBox="1"/>
          <p:nvPr/>
        </p:nvSpPr>
        <p:spPr>
          <a:xfrm>
            <a:off x="6789959" y="2658398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r>
              <a:rPr kumimoji="1" lang="en-US" altLang="ja-JP" dirty="0" smtClean="0"/>
              <a:t>WD</a:t>
            </a:r>
            <a:endParaRPr kumimoji="1" lang="ja-JP" altLang="en-US" dirty="0"/>
          </a:p>
        </p:txBody>
      </p:sp>
      <p:sp>
        <p:nvSpPr>
          <p:cNvPr id="57" name="テキスト ボックス 37"/>
          <p:cNvSpPr txBox="1"/>
          <p:nvPr/>
        </p:nvSpPr>
        <p:spPr>
          <a:xfrm>
            <a:off x="5133775" y="1556792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</a:t>
            </a:r>
            <a:r>
              <a:rPr kumimoji="1" lang="en-US" altLang="ja-JP" dirty="0" smtClean="0"/>
              <a:t>W</a:t>
            </a:r>
            <a:r>
              <a:rPr kumimoji="1" lang="de-AT" altLang="ja-JP" dirty="0" smtClean="0"/>
              <a:t>D</a:t>
            </a:r>
            <a:endParaRPr kumimoji="1" lang="ja-JP" altLang="en-US" dirty="0"/>
          </a:p>
        </p:txBody>
      </p:sp>
      <p:cxnSp>
        <p:nvCxnSpPr>
          <p:cNvPr id="58" name="直線コネクタ 6"/>
          <p:cNvCxnSpPr>
            <a:cxnSpLocks noChangeAspect="1"/>
          </p:cNvCxnSpPr>
          <p:nvPr/>
        </p:nvCxnSpPr>
        <p:spPr>
          <a:xfrm>
            <a:off x="2022806" y="1301440"/>
            <a:ext cx="6246062" cy="36762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40"/>
          <p:cNvCxnSpPr>
            <a:cxnSpLocks noChangeAspect="1"/>
          </p:cNvCxnSpPr>
          <p:nvPr/>
        </p:nvCxnSpPr>
        <p:spPr>
          <a:xfrm>
            <a:off x="1703646" y="2931219"/>
            <a:ext cx="5437416" cy="3200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41"/>
          <p:cNvCxnSpPr>
            <a:cxnSpLocks noChangeAspect="1"/>
          </p:cNvCxnSpPr>
          <p:nvPr/>
        </p:nvCxnSpPr>
        <p:spPr>
          <a:xfrm>
            <a:off x="2098906" y="3399725"/>
            <a:ext cx="4428865" cy="26067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24"/>
          <p:cNvSpPr txBox="1"/>
          <p:nvPr/>
        </p:nvSpPr>
        <p:spPr>
          <a:xfrm>
            <a:off x="7798911" y="4993431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sp>
        <p:nvSpPr>
          <p:cNvPr id="62" name="テキスト ボックス 42"/>
          <p:cNvSpPr txBox="1"/>
          <p:nvPr/>
        </p:nvSpPr>
        <p:spPr>
          <a:xfrm>
            <a:off x="7091451" y="5488309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sp>
        <p:nvSpPr>
          <p:cNvPr id="63" name="テキスト ボックス 43"/>
          <p:cNvSpPr txBox="1"/>
          <p:nvPr/>
        </p:nvSpPr>
        <p:spPr>
          <a:xfrm>
            <a:off x="6286743" y="6001543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pic>
        <p:nvPicPr>
          <p:cNvPr id="34" name="図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t="24876" r="19116" b="22711"/>
          <a:stretch/>
        </p:blipFill>
        <p:spPr>
          <a:xfrm flipH="1" flipV="1">
            <a:off x="2804266" y="5467774"/>
            <a:ext cx="2134072" cy="1171873"/>
          </a:xfrm>
          <a:prstGeom prst="rect">
            <a:avLst/>
          </a:prstGeom>
        </p:spPr>
      </p:pic>
      <p:pic>
        <p:nvPicPr>
          <p:cNvPr id="35" name="図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7516" r="19278" b="26857"/>
          <a:stretch/>
        </p:blipFill>
        <p:spPr>
          <a:xfrm flipH="1" flipV="1">
            <a:off x="1082063" y="4621066"/>
            <a:ext cx="1903312" cy="1021131"/>
          </a:xfrm>
          <a:prstGeom prst="rect">
            <a:avLst/>
          </a:prstGeom>
        </p:spPr>
      </p:pic>
      <p:sp>
        <p:nvSpPr>
          <p:cNvPr id="65" name="テキスト ボックス 38"/>
          <p:cNvSpPr txBox="1"/>
          <p:nvPr/>
        </p:nvSpPr>
        <p:spPr>
          <a:xfrm>
            <a:off x="2195736" y="5944985"/>
            <a:ext cx="1150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/>
              <a:t>B</a:t>
            </a:r>
            <a:r>
              <a:rPr kumimoji="1" lang="en-US" altLang="ja-JP" sz="1400" dirty="0" smtClean="0"/>
              <a:t>WD module</a:t>
            </a:r>
            <a:br>
              <a:rPr kumimoji="1" lang="en-US" altLang="ja-JP" sz="1400" dirty="0" smtClean="0"/>
            </a:br>
            <a:r>
              <a:rPr kumimoji="1" lang="en-US" altLang="ja-JP" sz="1400" dirty="0" smtClean="0"/>
              <a:t>(Pisa)</a:t>
            </a:r>
            <a:endParaRPr kumimoji="1" lang="ja-JP" altLang="en-US" sz="1400" dirty="0"/>
          </a:p>
        </p:txBody>
      </p:sp>
      <p:sp>
        <p:nvSpPr>
          <p:cNvPr id="66" name="テキスト ボックス 39"/>
          <p:cNvSpPr txBox="1"/>
          <p:nvPr/>
        </p:nvSpPr>
        <p:spPr>
          <a:xfrm>
            <a:off x="1115616" y="5433831"/>
            <a:ext cx="113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/>
              <a:t>F</a:t>
            </a:r>
            <a:r>
              <a:rPr kumimoji="1" lang="en-US" altLang="ja-JP" sz="1400" dirty="0" smtClean="0"/>
              <a:t>WD module</a:t>
            </a:r>
          </a:p>
          <a:p>
            <a:r>
              <a:rPr lang="en-US" altLang="ja-JP" sz="1400" dirty="0" smtClean="0"/>
              <a:t>(Pisa)</a:t>
            </a:r>
            <a:endParaRPr kumimoji="1" lang="ja-JP" altLang="en-US" sz="140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CDCB28-EEC8-4D5B-A104-E1C49F26DBB0}" type="slidenum">
              <a:rPr lang="de-AT" smtClean="0"/>
              <a:pPr>
                <a:defRPr/>
              </a:pPr>
              <a:t>4</a:t>
            </a:fld>
            <a:endParaRPr lang="de-AT"/>
          </a:p>
        </p:txBody>
      </p:sp>
      <p:graphicFrame>
        <p:nvGraphicFramePr>
          <p:cNvPr id="40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309757"/>
              </p:ext>
            </p:extLst>
          </p:nvPr>
        </p:nvGraphicFramePr>
        <p:xfrm>
          <a:off x="6852384" y="147249"/>
          <a:ext cx="2071062" cy="173869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56470"/>
                <a:gridCol w="752592"/>
                <a:gridCol w="762000"/>
              </a:tblGrid>
              <a:tr h="36642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Layer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Ladders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Sensors / Ladder </a:t>
                      </a:r>
                      <a:endParaRPr lang="en-US" sz="1200" dirty="0" smtClean="0">
                        <a:effectLst/>
                      </a:endParaRPr>
                    </a:p>
                  </a:txBody>
                  <a:tcPr/>
                </a:tc>
              </a:tr>
              <a:tr h="36642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198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198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6642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7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13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Ladder anatomy (L5)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42" y="1399488"/>
            <a:ext cx="6627227" cy="4363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8595" y="1953012"/>
            <a:ext cx="2417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Origami </a:t>
            </a:r>
            <a:r>
              <a:rPr lang="en-US" dirty="0" smtClean="0"/>
              <a:t>hybrids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/>
              <a:t>with APV </a:t>
            </a:r>
            <a:r>
              <a:rPr lang="en-US" dirty="0" smtClean="0"/>
              <a:t>frontend readout </a:t>
            </a:r>
            <a:r>
              <a:rPr lang="en-US" dirty="0" smtClean="0"/>
              <a:t>chips)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7501" y="3326420"/>
            <a:ext cx="136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Airex</a:t>
            </a:r>
            <a:r>
              <a:rPr lang="en-US" dirty="0" smtClean="0"/>
              <a:t> sheet (insulator)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99901" y="4699829"/>
            <a:ext cx="136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3945" y="5069161"/>
            <a:ext cx="219752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Carbon fiber sandwich ribs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11948" y="3972751"/>
            <a:ext cx="728115" cy="1096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868118" y="3972752"/>
            <a:ext cx="2084751" cy="8950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323994" y="3809548"/>
            <a:ext cx="17812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412240" y="2252535"/>
            <a:ext cx="14452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014649" y="2586756"/>
            <a:ext cx="842828" cy="7396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41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4" y="495160"/>
            <a:ext cx="4755632" cy="189669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94" y="148756"/>
            <a:ext cx="3854978" cy="2441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34" y="2724093"/>
            <a:ext cx="2787531" cy="20309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664" y="2909846"/>
            <a:ext cx="5043208" cy="119755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55" y="4407679"/>
            <a:ext cx="4244417" cy="2313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863" y="214736"/>
            <a:ext cx="156695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FW/BW (</a:t>
            </a:r>
            <a:r>
              <a:rPr lang="en-US" dirty="0"/>
              <a:t>P</a:t>
            </a:r>
            <a:r>
              <a:rPr lang="en-US" dirty="0" smtClean="0"/>
              <a:t>isa)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82111" y="241898"/>
            <a:ext cx="174443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L3 (Melbourne)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5864" y="2909846"/>
            <a:ext cx="98965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L4 (TIFR)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79253" y="2725180"/>
            <a:ext cx="1324826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L5 (HEPHY)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79253" y="4351552"/>
            <a:ext cx="176549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L6 (</a:t>
            </a:r>
            <a:r>
              <a:rPr lang="en-US" dirty="0" err="1" smtClean="0"/>
              <a:t>Kavli</a:t>
            </a:r>
            <a:r>
              <a:rPr lang="en-US" dirty="0" smtClean="0"/>
              <a:t> IPMU)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5864" y="5156022"/>
            <a:ext cx="374419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All sites have successfully assembled SVD ladders with the final components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7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Status at the assembly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dirty="0" smtClean="0"/>
              <a:t>FW/BW (Pisa)</a:t>
            </a:r>
          </a:p>
          <a:p>
            <a:pPr lvl="1"/>
            <a:r>
              <a:rPr lang="en-US" sz="2200" dirty="0" smtClean="0"/>
              <a:t>Site passed final qualification review on May 29 and is now in production mode</a:t>
            </a:r>
          </a:p>
          <a:p>
            <a:r>
              <a:rPr lang="en-US" sz="2200" dirty="0" smtClean="0"/>
              <a:t>L3 (Melbourne)</a:t>
            </a:r>
          </a:p>
          <a:p>
            <a:pPr lvl="1"/>
            <a:r>
              <a:rPr lang="en-US" sz="2200" dirty="0" smtClean="0"/>
              <a:t>Site assembled two class C ladders (L3.902 and L3.903) and is now moving to the first electrically working ladder (class B)</a:t>
            </a:r>
          </a:p>
          <a:p>
            <a:r>
              <a:rPr lang="en-US" sz="2200" dirty="0" smtClean="0"/>
              <a:t>L5 (HEPHY Vienna)</a:t>
            </a:r>
          </a:p>
          <a:p>
            <a:pPr lvl="1"/>
            <a:r>
              <a:rPr lang="en-US" sz="2200" dirty="0" smtClean="0"/>
              <a:t>Site passed final qualification review on Aug 6</a:t>
            </a:r>
          </a:p>
          <a:p>
            <a:pPr lvl="1"/>
            <a:r>
              <a:rPr lang="en-US" sz="2200" dirty="0" smtClean="0"/>
              <a:t>Very recently completed first production-grade ladder (L5.001) </a:t>
            </a:r>
            <a:r>
              <a:rPr lang="en-US" sz="2200" dirty="0" smtClean="0">
                <a:latin typeface="Symbol" charset="2"/>
                <a:cs typeface="Symbol" charset="2"/>
              </a:rPr>
              <a:t>®</a:t>
            </a:r>
            <a:r>
              <a:rPr lang="en-US" sz="2200" dirty="0" smtClean="0"/>
              <a:t> origami evaluation</a:t>
            </a:r>
          </a:p>
          <a:p>
            <a:r>
              <a:rPr lang="en-US" sz="2200" dirty="0" smtClean="0"/>
              <a:t>L4 (TIFR)/L6 (</a:t>
            </a:r>
            <a:r>
              <a:rPr lang="en-US" sz="2200" dirty="0" err="1" smtClean="0"/>
              <a:t>Kavli</a:t>
            </a:r>
            <a:r>
              <a:rPr lang="en-US" sz="2200" dirty="0" smtClean="0"/>
              <a:t> IMPU)</a:t>
            </a:r>
          </a:p>
          <a:p>
            <a:pPr lvl="1"/>
            <a:r>
              <a:rPr lang="en-US" sz="2200" dirty="0" smtClean="0"/>
              <a:t>Both assembled class C and B ladders, close to production readiness</a:t>
            </a:r>
          </a:p>
          <a:p>
            <a:pPr lvl="1"/>
            <a:r>
              <a:rPr lang="en-US" sz="2200" dirty="0" smtClean="0"/>
              <a:t>Main outstanding issue: shift of FW sensor</a:t>
            </a:r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74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3" name="Picture 2" descr="L3902_and_L3903_measurement_status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064" y="179080"/>
            <a:ext cx="395636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Results class C L3 survey</a:t>
            </a:r>
            <a:endParaRPr lang="en-US" sz="2800" dirty="0"/>
          </a:p>
        </p:txBody>
      </p:sp>
      <p:sp>
        <p:nvSpPr>
          <p:cNvPr id="5" name="Oval 4"/>
          <p:cNvSpPr/>
          <p:nvPr/>
        </p:nvSpPr>
        <p:spPr>
          <a:xfrm>
            <a:off x="6488076" y="1416372"/>
            <a:ext cx="1392087" cy="514230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6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47815" y="3593577"/>
            <a:ext cx="9680288" cy="436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FE74B-FF6A-4590-A6EA-D60403D3CE10}" type="slidenum">
              <a:rPr lang="de-AT" smtClean="0"/>
              <a:pPr/>
              <a:t>9</a:t>
            </a:fld>
            <a:endParaRPr lang="de-A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/>
              <a:t>Stefan Schultschik (HEPHY </a:t>
            </a:r>
            <a:r>
              <a:rPr lang="de-AT" dirty="0"/>
              <a:t>Vienna)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AT" dirty="0" smtClean="0"/>
              <a:t>6th August, 2015</a:t>
            </a:r>
            <a:endParaRPr lang="de-AT" dirty="0"/>
          </a:p>
        </p:txBody>
      </p:sp>
      <p:pic>
        <p:nvPicPr>
          <p:cNvPr id="9" name="Picture 6" descr="http://www.hephy.at/index.php?eID=tx_nawsecuredl&amp;u=0&amp;file=fileadmin/user_upload/Intern/LOGO_top-banner_en.jpg&amp;t=1394275709&amp;hash=430f70429c42b00c377003ff12367f30b0edbbc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67953"/>
          </a:xfrm>
          <a:prstGeom prst="rect">
            <a:avLst/>
          </a:prstGeom>
          <a:noFill/>
        </p:spPr>
      </p:pic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3923928" y="19572"/>
            <a:ext cx="432048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4000" b="1" u="sng" dirty="0" smtClean="0">
                <a:solidFill>
                  <a:schemeClr val="bg1"/>
                </a:solidFill>
                <a:latin typeface="Calibri" pitchFamily="34" charset="0"/>
              </a:rPr>
              <a:t>Ladder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3873" y="1062784"/>
            <a:ext cx="656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/>
              <a:t>Overview of </a:t>
            </a:r>
            <a:r>
              <a:rPr lang="de-AT" sz="2400" b="1" dirty="0" err="1" smtClean="0"/>
              <a:t>average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offsets</a:t>
            </a:r>
            <a:r>
              <a:rPr lang="de-AT" sz="2400" b="1" dirty="0" smtClean="0"/>
              <a:t> </a:t>
            </a:r>
            <a:r>
              <a:rPr lang="de-AT" sz="2400" b="1" dirty="0" smtClean="0"/>
              <a:t>of each Ladder [µm]</a:t>
            </a:r>
            <a:endParaRPr lang="de-AT" sz="2400" b="1" dirty="0"/>
          </a:p>
        </p:txBody>
      </p:sp>
      <p:pic>
        <p:nvPicPr>
          <p:cNvPr id="19" name="Picture Placeholder 4" descr="Microsoft Excel - Ladder Measurement Overview.xlsx  [Read-Only]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691" y="1693709"/>
            <a:ext cx="4821085" cy="205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0434"/>
            <a:ext cx="4336769" cy="182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8896" y="3894178"/>
            <a:ext cx="4851254" cy="20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46600" y="318490"/>
            <a:ext cx="395636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Results class C L5 survey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924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1239</Words>
  <Application>Microsoft Macintosh PowerPoint</Application>
  <PresentationFormat>On-screen Show (4:3)</PresentationFormat>
  <Paragraphs>252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Office-Design</vt:lpstr>
      <vt:lpstr>SVD Overview</vt:lpstr>
      <vt:lpstr>Belle II Vertex Detectors</vt:lpstr>
      <vt:lpstr>Belle II SVD Components</vt:lpstr>
      <vt:lpstr>SVD ladders</vt:lpstr>
      <vt:lpstr>Ladder anatomy (L5)</vt:lpstr>
      <vt:lpstr>PowerPoint Presentation</vt:lpstr>
      <vt:lpstr>Status at the assembly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Ladder parts availability</vt:lpstr>
      <vt:lpstr>Source run with pre-production origami (Aug 28)</vt:lpstr>
      <vt:lpstr>PowerPoint Presentation</vt:lpstr>
      <vt:lpstr>Other issues to follow-up</vt:lpstr>
      <vt:lpstr>Support structure assembly</vt:lpstr>
      <vt:lpstr>Ladder Mount Table</vt:lpstr>
      <vt:lpstr>FADC Readout System</vt:lpstr>
      <vt:lpstr>PowerPoint Presentation</vt:lpstr>
      <vt:lpstr>SVD parallel session agenda Thursday morning</vt:lpstr>
      <vt:lpstr>SVD parallel session agenda Thursday afternoon</vt:lpstr>
      <vt:lpstr>Discussion items at this meeting</vt:lpstr>
      <vt:lpstr>Summary</vt:lpstr>
      <vt:lpstr>backup</vt:lpstr>
      <vt:lpstr>The Belle II detector</vt:lpstr>
      <vt:lpstr>SVD schedule</vt:lpstr>
      <vt:lpstr>VXD ( PXD + SVD ) Schedule</vt:lpstr>
    </vt:vector>
  </TitlesOfParts>
  <Company>Hephy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Semileptonic and leptonic B/Bs decays</dc:title>
  <dc:creator>Christoph Schwanda</dc:creator>
  <cp:lastModifiedBy>Christoph Schwanda</cp:lastModifiedBy>
  <cp:revision>136</cp:revision>
  <dcterms:created xsi:type="dcterms:W3CDTF">2015-06-02T13:38:15Z</dcterms:created>
  <dcterms:modified xsi:type="dcterms:W3CDTF">2015-09-09T07:41:47Z</dcterms:modified>
</cp:coreProperties>
</file>