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60" r:id="rId2"/>
  </p:sldMasterIdLst>
  <p:notesMasterIdLst>
    <p:notesMasterId r:id="rId37"/>
  </p:notesMasterIdLst>
  <p:sldIdLst>
    <p:sldId id="256" r:id="rId3"/>
    <p:sldId id="452" r:id="rId4"/>
    <p:sldId id="456" r:id="rId5"/>
    <p:sldId id="457" r:id="rId6"/>
    <p:sldId id="458" r:id="rId7"/>
    <p:sldId id="459" r:id="rId8"/>
    <p:sldId id="461" r:id="rId9"/>
    <p:sldId id="463" r:id="rId10"/>
    <p:sldId id="460" r:id="rId11"/>
    <p:sldId id="462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72" r:id="rId20"/>
    <p:sldId id="473" r:id="rId21"/>
    <p:sldId id="474" r:id="rId22"/>
    <p:sldId id="475" r:id="rId23"/>
    <p:sldId id="451" r:id="rId24"/>
    <p:sldId id="450" r:id="rId25"/>
    <p:sldId id="440" r:id="rId26"/>
    <p:sldId id="444" r:id="rId27"/>
    <p:sldId id="441" r:id="rId28"/>
    <p:sldId id="443" r:id="rId29"/>
    <p:sldId id="445" r:id="rId30"/>
    <p:sldId id="439" r:id="rId31"/>
    <p:sldId id="446" r:id="rId32"/>
    <p:sldId id="447" r:id="rId33"/>
    <p:sldId id="448" r:id="rId34"/>
    <p:sldId id="449" r:id="rId35"/>
    <p:sldId id="477" r:id="rId3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013DFD"/>
    <a:srgbClr val="012DBB"/>
    <a:srgbClr val="FFFF00"/>
    <a:srgbClr val="7FD13B"/>
    <a:srgbClr val="2D2DF3"/>
    <a:srgbClr val="FF0000"/>
    <a:srgbClr val="FF6201"/>
    <a:srgbClr val="5C8F2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3" autoAdjust="0"/>
    <p:restoredTop sz="94709" autoAdjust="0"/>
  </p:normalViewPr>
  <p:slideViewPr>
    <p:cSldViewPr>
      <p:cViewPr varScale="1">
        <p:scale>
          <a:sx n="84" d="100"/>
          <a:sy n="84" d="100"/>
        </p:scale>
        <p:origin x="-725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1E1E0-2386-47EB-BF47-46EFCBC784A7}" type="datetimeFigureOut">
              <a:rPr lang="de-AT" smtClean="0"/>
              <a:pPr/>
              <a:t>08.09.2015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E4FAB-2F75-41FC-AE27-04263F5B677B}" type="slidenum">
              <a:rPr lang="de-AT" smtClean="0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CF67-4603-444D-8763-14C5A58511CD}" type="slidenum">
              <a:rPr lang="de-AT" smtClean="0"/>
              <a:pPr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91600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CF67-4603-444D-8763-14C5A58511CD}" type="slidenum">
              <a:rPr lang="de-AT" smtClean="0"/>
              <a:pPr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31396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CF67-4603-444D-8763-14C5A58511CD}" type="slidenum">
              <a:rPr lang="de-AT" smtClean="0"/>
              <a:pPr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87866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4213" y="6189663"/>
            <a:ext cx="4608512" cy="407987"/>
          </a:xfrm>
        </p:spPr>
        <p:txBody>
          <a:bodyPr anchor="ctr"/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SVD meeting</a:t>
            </a:r>
            <a:endParaRPr lang="de-AT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316413"/>
            <a:ext cx="7773988" cy="122396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689600" y="6215063"/>
            <a:ext cx="2770188" cy="333375"/>
          </a:xfrm>
        </p:spPr>
        <p:txBody>
          <a:bodyPr anchor="t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24075" y="5613400"/>
            <a:ext cx="4895850" cy="477838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pic>
        <p:nvPicPr>
          <p:cNvPr id="7" name="Picture 10" descr="hephy_svd_banner2011_en_vect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6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C971E-B2F2-4949-99B8-CF299ECFDC45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36613"/>
            <a:ext cx="2058988" cy="55451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29325" cy="55451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EE557-29F1-4264-B462-3F8D20711755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M.Friedl: VXD Mechanics Summary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pic>
        <p:nvPicPr>
          <p:cNvPr id="7" name="Picture 6" descr="hephy_svd_title201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15"/>
            <a:ext cx="9144000" cy="68565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>
            <a:extLst/>
          </a:lstStyle>
          <a:p>
            <a:r>
              <a:rPr kumimoji="0" lang="en-US" noProof="0" smtClean="0"/>
              <a:t>Click to edit Master title style</a:t>
            </a:r>
            <a:endParaRPr kumimoji="0"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536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noProof="0" dirty="0" smtClean="0"/>
              <a:t>Click to edit Master text styles</a:t>
            </a:r>
          </a:p>
          <a:p>
            <a:pPr lvl="1" eaLnBrk="1" latinLnBrk="0" hangingPunct="1"/>
            <a:r>
              <a:rPr lang="en-US" noProof="0" dirty="0" smtClean="0"/>
              <a:t>Second level</a:t>
            </a:r>
          </a:p>
          <a:p>
            <a:pPr lvl="2" eaLnBrk="1" latinLnBrk="0" hangingPunct="1"/>
            <a:r>
              <a:rPr lang="en-US" noProof="0" dirty="0" smtClean="0"/>
              <a:t>Third level</a:t>
            </a:r>
          </a:p>
          <a:p>
            <a:pPr lvl="3" eaLnBrk="1" latinLnBrk="0" hangingPunct="1"/>
            <a:r>
              <a:rPr lang="en-US" noProof="0" dirty="0" smtClean="0"/>
              <a:t>Fourth level</a:t>
            </a:r>
          </a:p>
          <a:p>
            <a:pPr lvl="4" eaLnBrk="1" latinLnBrk="0" hangingPunct="1"/>
            <a:r>
              <a:rPr lang="en-US" noProof="0" dirty="0" smtClean="0"/>
              <a:t>Fifth level</a:t>
            </a:r>
            <a:endParaRPr kumimoji="0"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67200" y="6416675"/>
            <a:ext cx="1828800" cy="365125"/>
          </a:xfrm>
        </p:spPr>
        <p:txBody>
          <a:bodyPr/>
          <a:lstStyle>
            <a:lvl1pPr>
              <a:defRPr sz="1600"/>
            </a:lvl1pPr>
            <a:extLst/>
          </a:lstStyle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4800600" cy="365125"/>
          </a:xfrm>
        </p:spPr>
        <p:txBody>
          <a:bodyPr/>
          <a:lstStyle>
            <a:lvl1pPr algn="l">
              <a:defRPr sz="1600"/>
            </a:lvl1pPr>
            <a:extLst/>
          </a:lstStyle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71088" cy="365125"/>
          </a:xfrm>
        </p:spPr>
        <p:txBody>
          <a:bodyPr/>
          <a:lstStyle>
            <a:lvl1pPr algn="r">
              <a:defRPr sz="1600"/>
            </a:lvl1pPr>
            <a:extLst/>
          </a:lstStyle>
          <a:p>
            <a:fld id="{B6F15528-21DE-4FAA-801E-634DDDAF4B2B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1" name="Picture 10" descr="hephy_svd_banner2011_en_vect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605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M.Friedl: VXD Mechanics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M.Friedl: VXD Mechanics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M.Friedl: VXD Mechanics Summary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M.Friedl: VXD Mechanics Summary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M.Friedl: VXD Mechanics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M.Friedl: VXD Mechanics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3752E-CC6F-4124-AE2E-5DD91DD2A8C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r>
              <a:rPr lang="en-US" smtClean="0"/>
              <a:t>M.Friedl: VXD Mechanics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M.Friedl: VXD Mechanics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M.Friedl: VXD Mechanics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F8186-3D00-442E-AF80-7408F228181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DCB28-EEC8-4D5B-A104-E1C49F26DBB0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DAB61-0960-422C-951C-65DF04B75170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67696-E179-4DCD-B749-DC1761AA9886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0D0DE-28B3-4C4D-B582-8281209613C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F23B3-523A-4970-92F2-F4435FC6D24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3FE77-99C8-4801-8AA4-C02B5D1641F5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36613"/>
            <a:ext cx="8229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Textmasterformate durch Klicken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25400">
            <a:solidFill>
              <a:srgbClr val="0061A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AT" sz="1800">
              <a:cs typeface="+mn-cs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597650"/>
            <a:ext cx="1054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61A0"/>
                </a:solidFill>
                <a:cs typeface="+mn-cs"/>
              </a:defRPr>
            </a:lvl1pPr>
          </a:lstStyle>
          <a:p>
            <a:pPr>
              <a:defRPr/>
            </a:pPr>
            <a:fld id="{E443E625-3185-4367-B677-79C562BFE437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9" name="Picture 10" descr="hephy_svd_banner2011_en_vector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760570"/>
          </a:xfrm>
          <a:prstGeom prst="rect">
            <a:avLst/>
          </a:prstGeom>
        </p:spPr>
      </p:pic>
      <p:sp>
        <p:nvSpPr>
          <p:cNvPr id="10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smtClean="0"/>
              <a:t>M.Friedl: VXD Mechanics Summary</a:t>
            </a:r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rgbClr val="0061A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rgbClr val="0061A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0061A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1A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21256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de-DE" smtClean="0"/>
              <a:t>9 September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16675"/>
            <a:ext cx="6019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en-US" smtClean="0"/>
              <a:t>M.Friedl: VXD Mechanics Summary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iedl\Desktop\muni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9144000" cy="61436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314711" y="790281"/>
            <a:ext cx="4753089" cy="13716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04623" y="1171281"/>
            <a:ext cx="4735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VXD Mechanics Summary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14712" y="1704681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smtClean="0"/>
              <a:t>Markus Friedl (HEPHY Vienna)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4712" y="846385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smtClean="0"/>
              <a:t>9 September 2015</a:t>
            </a:r>
            <a:endParaRPr lang="de-A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Set Screw Fixation Tool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grpSp>
        <p:nvGrpSpPr>
          <p:cNvPr id="3" name="Gruppieren 11"/>
          <p:cNvGrpSpPr/>
          <p:nvPr/>
        </p:nvGrpSpPr>
        <p:grpSpPr>
          <a:xfrm>
            <a:off x="297994" y="1484784"/>
            <a:ext cx="8548012" cy="4903063"/>
            <a:chOff x="107504" y="1484784"/>
            <a:chExt cx="8548012" cy="4903063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525" t="393" r="18500" b="10672"/>
            <a:stretch/>
          </p:blipFill>
          <p:spPr>
            <a:xfrm>
              <a:off x="107504" y="1491303"/>
              <a:ext cx="3815409" cy="4896544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9470"/>
            <a:stretch/>
          </p:blipFill>
          <p:spPr>
            <a:xfrm>
              <a:off x="4248861" y="1484784"/>
              <a:ext cx="4406655" cy="2016224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61" t="31100" r="14466" b="14300"/>
            <a:stretch/>
          </p:blipFill>
          <p:spPr>
            <a:xfrm>
              <a:off x="4248861" y="3789040"/>
              <a:ext cx="4406655" cy="2573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88996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2050" name="Picture 2" descr="C:\Users\friedl\Desktop\katsuro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" y="6349"/>
            <a:ext cx="9137651" cy="6851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D0DE-28B3-4C4D-B582-8281209613C1}" type="slidenum">
              <a:rPr lang="de-AT" smtClean="0"/>
              <a:pPr>
                <a:defRPr/>
              </a:pPr>
              <a:t>12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3074" name="Picture 2" descr="C:\Users\friedl\Desktop\katsuro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0"/>
            <a:ext cx="9137650" cy="685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D0DE-28B3-4C4D-B582-8281209613C1}" type="slidenum">
              <a:rPr lang="de-AT" smtClean="0"/>
              <a:pPr>
                <a:defRPr/>
              </a:pPr>
              <a:t>13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4098" name="Picture 2" descr="C:\Users\friedl\Desktop\katsur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0"/>
            <a:ext cx="9137651" cy="685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D0DE-28B3-4C4D-B582-8281209613C1}" type="slidenum">
              <a:rPr lang="de-AT" smtClean="0"/>
              <a:pPr>
                <a:defRPr/>
              </a:pPr>
              <a:t>14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5122" name="Picture 2" descr="C:\Users\friedl\Desktop\katsuro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" y="0"/>
            <a:ext cx="9137651" cy="685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D0DE-28B3-4C4D-B582-8281209613C1}" type="slidenum">
              <a:rPr lang="de-AT" smtClean="0"/>
              <a:pPr>
                <a:defRPr/>
              </a:pPr>
              <a:t>15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6146" name="Picture 2" descr="C:\Users\friedl\Desktop\katsuro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D0DE-28B3-4C4D-B582-8281209613C1}" type="slidenum">
              <a:rPr lang="de-AT" smtClean="0"/>
              <a:pPr>
                <a:defRPr/>
              </a:pPr>
              <a:t>16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7170" name="Picture 2" descr="C:\Users\friedl\Desktop\katsuro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6350"/>
            <a:ext cx="9137650" cy="685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D0DE-28B3-4C4D-B582-8281209613C1}" type="slidenum">
              <a:rPr lang="de-AT" smtClean="0"/>
              <a:pPr>
                <a:defRPr/>
              </a:pPr>
              <a:t>17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8194" name="Picture 2" descr="C:\Users\friedl\Desktop\katsuro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6349"/>
            <a:ext cx="9137650" cy="6851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D0DE-28B3-4C4D-B582-8281209613C1}" type="slidenum">
              <a:rPr lang="de-AT" smtClean="0"/>
              <a:pPr>
                <a:defRPr/>
              </a:pPr>
              <a:t>18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9218" name="Picture 2" descr="C:\Users\friedl\Desktop\katsuro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" y="0"/>
            <a:ext cx="9137651" cy="685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riedl\Desktop\cab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04800" y="4953000"/>
            <a:ext cx="3352800" cy="16002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4711" y="5441270"/>
            <a:ext cx="2452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/>
              <a:t>SVD </a:t>
            </a:r>
            <a:r>
              <a:rPr lang="de-AT" sz="3600" b="1" dirty="0" err="1" smtClean="0"/>
              <a:t>Cables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6090858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smtClean="0"/>
              <a:t>Markus Friedl (HEPHY Vienna)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009104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smtClean="0"/>
              <a:t>8 September 2015 (</a:t>
            </a:r>
            <a:r>
              <a:rPr lang="de-AT" sz="2000" dirty="0" err="1" smtClean="0"/>
              <a:t>updated</a:t>
            </a:r>
            <a:r>
              <a:rPr lang="de-AT" sz="2000" dirty="0" smtClean="0"/>
              <a:t>)</a:t>
            </a:r>
            <a:endParaRPr lang="de-A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Highlights of the recent VXD mechanics meeting</a:t>
            </a:r>
            <a:br>
              <a:rPr lang="en-US" dirty="0" smtClean="0"/>
            </a:br>
            <a:r>
              <a:rPr lang="en-US" dirty="0" smtClean="0"/>
              <a:t>(Munich, 7–8 September)</a:t>
            </a:r>
          </a:p>
          <a:p>
            <a:r>
              <a:rPr lang="en-US" dirty="0" smtClean="0"/>
              <a:t>Actually, all PXD (and some general) topics are covered by speakers today</a:t>
            </a:r>
          </a:p>
          <a:p>
            <a:r>
              <a:rPr lang="en-US" dirty="0" smtClean="0"/>
              <a:t>Thus, I will focus on these presentations:</a:t>
            </a:r>
          </a:p>
          <a:p>
            <a:pPr lvl="1"/>
            <a:r>
              <a:rPr lang="en-US" dirty="0" smtClean="0"/>
              <a:t>SVD Mechanics (</a:t>
            </a:r>
            <a:r>
              <a:rPr lang="en-US" dirty="0" err="1" smtClean="0"/>
              <a:t>Florian</a:t>
            </a:r>
            <a:r>
              <a:rPr lang="en-US" dirty="0" smtClean="0"/>
              <a:t> </a:t>
            </a:r>
            <a:r>
              <a:rPr lang="en-US" dirty="0" err="1" smtClean="0"/>
              <a:t>Buchsteiner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SVD Assembly and Plan (</a:t>
            </a:r>
            <a:r>
              <a:rPr lang="en-US" dirty="0" err="1" smtClean="0"/>
              <a:t>Katsuro</a:t>
            </a:r>
            <a:r>
              <a:rPr lang="en-US" dirty="0" smtClean="0"/>
              <a:t> Nakamura)</a:t>
            </a:r>
          </a:p>
          <a:p>
            <a:pPr lvl="1"/>
            <a:r>
              <a:rPr lang="en-US" dirty="0" smtClean="0"/>
              <a:t>Service Installation Around DOCK Area (Markus </a:t>
            </a:r>
            <a:r>
              <a:rPr lang="en-US" dirty="0" err="1" smtClean="0"/>
              <a:t>Friedl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</a:t>
            </a:fld>
            <a:endParaRPr lang="en-US" noProof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Cable Slot Assignments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5181600"/>
            <a:ext cx="3886200" cy="1173960"/>
          </a:xfrm>
        </p:spPr>
        <p:txBody>
          <a:bodyPr/>
          <a:lstStyle/>
          <a:p>
            <a:r>
              <a:rPr lang="en-US" dirty="0" smtClean="0"/>
              <a:t>BW: only shared slots</a:t>
            </a:r>
          </a:p>
          <a:p>
            <a:pPr lvl="1"/>
            <a:r>
              <a:rPr lang="en-US" dirty="0" smtClean="0"/>
              <a:t>Labeling very important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1026" name="Picture 2" descr="C:\Users\friedl\Desktop\bwd_cabling_sp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4741463" cy="3600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774" t="4167" r="5358"/>
          <a:stretch>
            <a:fillRect/>
          </a:stretch>
        </p:blipFill>
        <p:spPr bwMode="auto">
          <a:xfrm>
            <a:off x="4724400" y="1524000"/>
            <a:ext cx="44196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10"/>
          <p:cNvSpPr/>
          <p:nvPr/>
        </p:nvSpPr>
        <p:spPr>
          <a:xfrm>
            <a:off x="7054352" y="1539288"/>
            <a:ext cx="544627" cy="501630"/>
          </a:xfrm>
          <a:custGeom>
            <a:avLst/>
            <a:gdLst>
              <a:gd name="connsiteX0" fmla="*/ 22932 w 544627"/>
              <a:gd name="connsiteY0" fmla="*/ 467232 h 501630"/>
              <a:gd name="connsiteX1" fmla="*/ 0 w 544627"/>
              <a:gd name="connsiteY1" fmla="*/ 0 h 501630"/>
              <a:gd name="connsiteX2" fmla="*/ 544627 w 544627"/>
              <a:gd name="connsiteY2" fmla="*/ 54462 h 501630"/>
              <a:gd name="connsiteX3" fmla="*/ 427103 w 544627"/>
              <a:gd name="connsiteY3" fmla="*/ 501630 h 501630"/>
              <a:gd name="connsiteX4" fmla="*/ 22932 w 544627"/>
              <a:gd name="connsiteY4" fmla="*/ 467232 h 50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627" h="501630">
                <a:moveTo>
                  <a:pt x="22932" y="467232"/>
                </a:moveTo>
                <a:lnTo>
                  <a:pt x="0" y="0"/>
                </a:lnTo>
                <a:lnTo>
                  <a:pt x="544627" y="54462"/>
                </a:lnTo>
                <a:lnTo>
                  <a:pt x="427103" y="501630"/>
                </a:lnTo>
                <a:lnTo>
                  <a:pt x="22932" y="467232"/>
                </a:lnTo>
                <a:close/>
              </a:path>
            </a:pathLst>
          </a:cu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3006816">
            <a:off x="8215469" y="2328307"/>
            <a:ext cx="502604" cy="415178"/>
          </a:xfrm>
          <a:custGeom>
            <a:avLst/>
            <a:gdLst>
              <a:gd name="connsiteX0" fmla="*/ 22932 w 544627"/>
              <a:gd name="connsiteY0" fmla="*/ 467232 h 501630"/>
              <a:gd name="connsiteX1" fmla="*/ 0 w 544627"/>
              <a:gd name="connsiteY1" fmla="*/ 0 h 501630"/>
              <a:gd name="connsiteX2" fmla="*/ 544627 w 544627"/>
              <a:gd name="connsiteY2" fmla="*/ 54462 h 501630"/>
              <a:gd name="connsiteX3" fmla="*/ 427103 w 544627"/>
              <a:gd name="connsiteY3" fmla="*/ 501630 h 501630"/>
              <a:gd name="connsiteX4" fmla="*/ 22932 w 544627"/>
              <a:gd name="connsiteY4" fmla="*/ 467232 h 50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627" h="501630">
                <a:moveTo>
                  <a:pt x="22932" y="467232"/>
                </a:moveTo>
                <a:lnTo>
                  <a:pt x="0" y="0"/>
                </a:lnTo>
                <a:lnTo>
                  <a:pt x="544627" y="54462"/>
                </a:lnTo>
                <a:lnTo>
                  <a:pt x="427103" y="501630"/>
                </a:lnTo>
                <a:lnTo>
                  <a:pt x="22932" y="467232"/>
                </a:lnTo>
                <a:close/>
              </a:path>
            </a:pathLst>
          </a:cu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800600" y="1868788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73441" y="1871246"/>
            <a:ext cx="1186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16 July 2015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Content Placeholder 12"/>
          <p:cNvSpPr txBox="1">
            <a:spLocks/>
          </p:cNvSpPr>
          <p:nvPr/>
        </p:nvSpPr>
        <p:spPr>
          <a:xfrm>
            <a:off x="5105400" y="5181600"/>
            <a:ext cx="3886200" cy="11739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FW: minor change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Slot swapped with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ARICH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CDC End Wall Routing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Cable placement (design &amp; actual cabling work) in descending order of bulkiness/rigidity:</a:t>
            </a:r>
          </a:p>
          <a:p>
            <a:pPr lvl="1"/>
            <a:r>
              <a:rPr lang="en-US" dirty="0" smtClean="0"/>
              <a:t>Cooling pipes (h=18mm)</a:t>
            </a:r>
          </a:p>
          <a:p>
            <a:pPr lvl="1"/>
            <a:r>
              <a:rPr lang="en-US" dirty="0" smtClean="0"/>
              <a:t>PXD power + data (h=12.6mm)</a:t>
            </a:r>
          </a:p>
          <a:p>
            <a:pPr lvl="1"/>
            <a:r>
              <a:rPr lang="en-US" dirty="0" smtClean="0"/>
              <a:t>SVD power (h=12.5mm)</a:t>
            </a:r>
          </a:p>
          <a:p>
            <a:pPr lvl="1"/>
            <a:r>
              <a:rPr lang="en-US" dirty="0" smtClean="0"/>
              <a:t>SVD data (h=6mm)</a:t>
            </a:r>
          </a:p>
          <a:p>
            <a:pPr lvl="1"/>
            <a:r>
              <a:rPr lang="en-US" dirty="0" smtClean="0"/>
              <a:t>Monitoring (h=6.5mm)</a:t>
            </a:r>
          </a:p>
          <a:p>
            <a:endParaRPr lang="en-US" dirty="0" smtClean="0"/>
          </a:p>
          <a:p>
            <a:r>
              <a:rPr lang="en-US" dirty="0" smtClean="0"/>
              <a:t>Available gap is 20mm</a:t>
            </a:r>
          </a:p>
          <a:p>
            <a:pPr lvl="1"/>
            <a:r>
              <a:rPr lang="en-US" dirty="0" smtClean="0"/>
              <a:t>No crossing with cooling pipes</a:t>
            </a:r>
          </a:p>
          <a:p>
            <a:pPr lvl="1"/>
            <a:r>
              <a:rPr lang="en-US" dirty="0" smtClean="0"/>
              <a:t>Crossing of SVD data &amp; monitoring with PXD &amp; SVD power OK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21</a:t>
            </a:fld>
            <a:endParaRPr lang="en-US" noProof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22</a:t>
            </a:fld>
            <a:endParaRPr lang="en-US" noProof="0"/>
          </a:p>
        </p:txBody>
      </p:sp>
      <p:pic>
        <p:nvPicPr>
          <p:cNvPr id="2051" name="Picture 3" descr="C:\Users\friedl\Desktop\rev15+do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600" y="990600"/>
            <a:ext cx="8064000" cy="5319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Underneath DOCK Boxes (Grey Area)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564360"/>
          </a:xfrm>
        </p:spPr>
        <p:txBody>
          <a:bodyPr/>
          <a:lstStyle/>
          <a:p>
            <a:r>
              <a:rPr lang="en-US" dirty="0" smtClean="0"/>
              <a:t>Safety margin of 10mm towards QCS is requested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23</a:t>
            </a:fld>
            <a:endParaRPr lang="en-US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7920000" cy="3991139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85800" y="190500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4297" y="1905000"/>
            <a:ext cx="625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3352800"/>
            <a:ext cx="25042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Claimed for: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Excess cable storage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Cable routing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9200" y="3352800"/>
            <a:ext cx="2504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Claimed for: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Excess cable storage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riedl\Desktop\fwd_cdcendwall_v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51159"/>
            <a:ext cx="4837956" cy="4824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867400" y="2971800"/>
            <a:ext cx="13716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FWD Cable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475536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Cooling pipes</a:t>
            </a:r>
          </a:p>
          <a:p>
            <a:r>
              <a:rPr lang="en-US" dirty="0" smtClean="0">
                <a:solidFill>
                  <a:srgbClr val="013DFD"/>
                </a:solidFill>
              </a:rPr>
              <a:t>PXD power + data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SVD power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SVD data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Monitoring</a:t>
            </a:r>
          </a:p>
          <a:p>
            <a:endParaRPr lang="en-US" dirty="0" smtClean="0"/>
          </a:p>
          <a:p>
            <a:r>
              <a:rPr lang="en-US" dirty="0" smtClean="0"/>
              <a:t>Using triangular space behind DOCK boxes for some SVD cable routing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24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534400" cy="685800"/>
          </a:xfrm>
        </p:spPr>
        <p:txBody>
          <a:bodyPr/>
          <a:lstStyle/>
          <a:p>
            <a:r>
              <a:rPr lang="en-US" dirty="0" smtClean="0"/>
              <a:t>ECL Slots (left) And CDC End Wall (right)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25</a:t>
            </a:fld>
            <a:endParaRPr lang="en-US" noProof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00" y="1533053"/>
            <a:ext cx="9000000" cy="4820232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friedl\Desktop\fwd_cdcendwall_v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3582000" cy="35716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Mockup Crossings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457200" y="5334000"/>
            <a:ext cx="3200400" cy="1021560"/>
          </a:xfrm>
        </p:spPr>
        <p:txBody>
          <a:bodyPr/>
          <a:lstStyle/>
          <a:p>
            <a:r>
              <a:rPr lang="en-US" dirty="0" smtClean="0"/>
              <a:t>Fits in the 19.2 mm gap of the mockup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26</a:t>
            </a:fld>
            <a:endParaRPr lang="en-US" noProof="0"/>
          </a:p>
        </p:txBody>
      </p:sp>
      <p:pic>
        <p:nvPicPr>
          <p:cNvPr id="4098" name="Picture 2" descr="C:\Users\friedl\Desktop\pxd_svdd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000" y="762000"/>
            <a:ext cx="5400000" cy="2800195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1664919" y="2374539"/>
            <a:ext cx="688228" cy="59726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 descr="C:\Users\friedl\Desktop\svdpower_svdd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4000" y="3695527"/>
            <a:ext cx="5400000" cy="2705273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>
            <a:stCxn id="10" idx="7"/>
            <a:endCxn id="4098" idx="1"/>
          </p:cNvCxnSpPr>
          <p:nvPr/>
        </p:nvCxnSpPr>
        <p:spPr>
          <a:xfrm flipV="1">
            <a:off x="2252358" y="2162098"/>
            <a:ext cx="1491642" cy="29990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057400" y="3517539"/>
            <a:ext cx="688228" cy="59726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7" idx="5"/>
            <a:endCxn id="4099" idx="1"/>
          </p:cNvCxnSpPr>
          <p:nvPr/>
        </p:nvCxnSpPr>
        <p:spPr>
          <a:xfrm>
            <a:off x="2644839" y="4027333"/>
            <a:ext cx="1099161" cy="102083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riedl\Desktop\bwd_cdcendwall_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42106"/>
            <a:ext cx="4879985" cy="4824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867400" y="2971800"/>
            <a:ext cx="13716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BWD Cable Routing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10200" y="1600200"/>
            <a:ext cx="3276600" cy="47553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 pipes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3DF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PXD power + data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SVD power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SVD data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Monitoring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 space under DOCK boxes for some SVD cable routing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534400" cy="685800"/>
          </a:xfrm>
        </p:spPr>
        <p:txBody>
          <a:bodyPr/>
          <a:lstStyle/>
          <a:p>
            <a:r>
              <a:rPr lang="en-US" dirty="0" smtClean="0"/>
              <a:t>ECL Slots (left) And CDC End Wall (right)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28</a:t>
            </a:fld>
            <a:endParaRPr lang="en-US" noProof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00" y="1484012"/>
            <a:ext cx="9000000" cy="490125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friedl\Desktop\bwd_cdcendwall_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3641780" cy="3600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29</a:t>
            </a:fld>
            <a:endParaRPr lang="en-US" noProof="0"/>
          </a:p>
        </p:txBody>
      </p:sp>
      <p:sp>
        <p:nvSpPr>
          <p:cNvPr id="8" name="Oval 7"/>
          <p:cNvSpPr/>
          <p:nvPr/>
        </p:nvSpPr>
        <p:spPr>
          <a:xfrm>
            <a:off x="1282772" y="2320221"/>
            <a:ext cx="688228" cy="59726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8" idx="7"/>
          </p:cNvCxnSpPr>
          <p:nvPr/>
        </p:nvCxnSpPr>
        <p:spPr>
          <a:xfrm flipV="1">
            <a:off x="1870211" y="1981200"/>
            <a:ext cx="2168389" cy="42648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8600" y="1752600"/>
            <a:ext cx="3329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Known from FW mockup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533400" y="3200401"/>
            <a:ext cx="535828" cy="5334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6"/>
            <a:endCxn id="15" idx="1"/>
          </p:cNvCxnSpPr>
          <p:nvPr/>
        </p:nvCxnSpPr>
        <p:spPr>
          <a:xfrm flipV="1">
            <a:off x="1069228" y="3198168"/>
            <a:ext cx="2969372" cy="26893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38600" y="2967335"/>
            <a:ext cx="3329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Known from FW mockup</a:t>
            </a:r>
            <a:endParaRPr lang="en-US" sz="2400" dirty="0"/>
          </a:p>
        </p:txBody>
      </p:sp>
      <p:sp>
        <p:nvSpPr>
          <p:cNvPr id="20" name="Oval 19"/>
          <p:cNvSpPr/>
          <p:nvPr/>
        </p:nvSpPr>
        <p:spPr>
          <a:xfrm>
            <a:off x="1210147" y="3523306"/>
            <a:ext cx="535828" cy="5334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20" idx="6"/>
          </p:cNvCxnSpPr>
          <p:nvPr/>
        </p:nvCxnSpPr>
        <p:spPr>
          <a:xfrm>
            <a:off x="1745975" y="3790006"/>
            <a:ext cx="2292625" cy="70579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38600" y="4262735"/>
            <a:ext cx="4378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Situation simulated with mockup</a:t>
            </a:r>
            <a:br>
              <a:rPr lang="en-US" sz="2400" dirty="0" smtClean="0"/>
            </a:br>
            <a:r>
              <a:rPr lang="en-US" sz="2400" dirty="0" smtClean="0"/>
              <a:t>(in 12 o’clock position)</a:t>
            </a:r>
          </a:p>
          <a:p>
            <a:r>
              <a:rPr lang="en-US" sz="2400" dirty="0" smtClean="0">
                <a:sym typeface="Wingdings" pitchFamily="2" charset="2"/>
              </a:rPr>
              <a:t> Next pages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85800" y="4719638"/>
            <a:ext cx="7773988" cy="1223962"/>
          </a:xfrm>
        </p:spPr>
        <p:txBody>
          <a:bodyPr/>
          <a:lstStyle/>
          <a:p>
            <a:r>
              <a:rPr lang="en-US" sz="3600" dirty="0" smtClean="0">
                <a:solidFill>
                  <a:srgbClr val="0061A0"/>
                </a:solidFill>
              </a:rPr>
              <a:t>Mechanics Status</a:t>
            </a:r>
            <a:endParaRPr lang="en-US" sz="3600" dirty="0">
              <a:solidFill>
                <a:srgbClr val="0061A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7544" y="6215063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VXD Mechanics Meeting</a:t>
            </a:r>
            <a:endParaRPr lang="en-US" dirty="0"/>
          </a:p>
        </p:txBody>
      </p:sp>
      <p:pic>
        <p:nvPicPr>
          <p:cNvPr id="1026" name="Picture 2" descr="C:\Users\friedl\Desktop\9.jpg"/>
          <p:cNvPicPr>
            <a:picLocks noChangeAspect="1" noChangeArrowheads="1"/>
          </p:cNvPicPr>
          <p:nvPr/>
        </p:nvPicPr>
        <p:blipFill>
          <a:blip r:embed="rId3" cstate="print"/>
          <a:srcRect b="7540"/>
          <a:stretch>
            <a:fillRect/>
          </a:stretch>
        </p:blipFill>
        <p:spPr bwMode="auto">
          <a:xfrm>
            <a:off x="1309960" y="960476"/>
            <a:ext cx="6502400" cy="3980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110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BW Mockup With SVD Cables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30</a:t>
            </a:fld>
            <a:endParaRPr lang="en-US" noProof="0"/>
          </a:p>
        </p:txBody>
      </p:sp>
      <p:pic>
        <p:nvPicPr>
          <p:cNvPr id="1026" name="Picture 2" descr="C:\Users\friedl\Desktop\bwmoc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600" y="1676400"/>
            <a:ext cx="8064000" cy="453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99679" y="5024735"/>
            <a:ext cx="1707134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Hybrid Cables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2514600"/>
            <a:ext cx="2051716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HV Power Cables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095469" y="3739081"/>
            <a:ext cx="2562131" cy="2317687"/>
          </a:xfrm>
          <a:custGeom>
            <a:avLst/>
            <a:gdLst>
              <a:gd name="connsiteX0" fmla="*/ 2562131 w 2562131"/>
              <a:gd name="connsiteY0" fmla="*/ 0 h 2317687"/>
              <a:gd name="connsiteX1" fmla="*/ 941561 w 2562131"/>
              <a:gd name="connsiteY1" fmla="*/ 1004935 h 2317687"/>
              <a:gd name="connsiteX2" fmla="*/ 0 w 2562131"/>
              <a:gd name="connsiteY2" fmla="*/ 2317687 h 231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2131" h="2317687">
                <a:moveTo>
                  <a:pt x="2562131" y="0"/>
                </a:moveTo>
                <a:cubicBezTo>
                  <a:pt x="1965357" y="309327"/>
                  <a:pt x="1368583" y="618654"/>
                  <a:pt x="941561" y="1004935"/>
                </a:cubicBezTo>
                <a:cubicBezTo>
                  <a:pt x="514539" y="1391216"/>
                  <a:pt x="132784" y="2095877"/>
                  <a:pt x="0" y="2317687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8200" y="4953000"/>
            <a:ext cx="2051716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LV Power Cables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85768" y="5715000"/>
            <a:ext cx="3262432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Cables to next 2 DOCK boxes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6641" y="1501914"/>
            <a:ext cx="1978362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Power cables for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this DOCK box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H="1">
            <a:off x="5791200" y="3581400"/>
            <a:ext cx="2667000" cy="2317687"/>
          </a:xfrm>
          <a:custGeom>
            <a:avLst/>
            <a:gdLst>
              <a:gd name="connsiteX0" fmla="*/ 2562131 w 2562131"/>
              <a:gd name="connsiteY0" fmla="*/ 0 h 2317687"/>
              <a:gd name="connsiteX1" fmla="*/ 941561 w 2562131"/>
              <a:gd name="connsiteY1" fmla="*/ 1004935 h 2317687"/>
              <a:gd name="connsiteX2" fmla="*/ 0 w 2562131"/>
              <a:gd name="connsiteY2" fmla="*/ 2317687 h 231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2131" h="2317687">
                <a:moveTo>
                  <a:pt x="2562131" y="0"/>
                </a:moveTo>
                <a:cubicBezTo>
                  <a:pt x="1965357" y="309327"/>
                  <a:pt x="1368583" y="618654"/>
                  <a:pt x="941561" y="1004935"/>
                </a:cubicBezTo>
                <a:cubicBezTo>
                  <a:pt x="514539" y="1391216"/>
                  <a:pt x="132784" y="2095877"/>
                  <a:pt x="0" y="2317687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BW Mockup Including SVD Data Cables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31</a:t>
            </a:fld>
            <a:endParaRPr lang="en-US" noProof="0"/>
          </a:p>
        </p:txBody>
      </p:sp>
      <p:pic>
        <p:nvPicPr>
          <p:cNvPr id="2050" name="Picture 2" descr="C:\Users\friedl\Desktop\bwmock2.jpg"/>
          <p:cNvPicPr>
            <a:picLocks noChangeAspect="1" noChangeArrowheads="1"/>
          </p:cNvPicPr>
          <p:nvPr/>
        </p:nvPicPr>
        <p:blipFill>
          <a:blip r:embed="rId2" cstate="print"/>
          <a:srcRect b="11515"/>
          <a:stretch>
            <a:fillRect/>
          </a:stretch>
        </p:blipFill>
        <p:spPr bwMode="auto">
          <a:xfrm>
            <a:off x="533400" y="1600200"/>
            <a:ext cx="8064000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Kind of Origami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600200"/>
            <a:ext cx="4953000" cy="4755360"/>
          </a:xfrm>
        </p:spPr>
        <p:txBody>
          <a:bodyPr/>
          <a:lstStyle/>
          <a:p>
            <a:r>
              <a:rPr lang="en-US" dirty="0" smtClean="0"/>
              <a:t>SVD data cables can easily be folded to follow corners</a:t>
            </a:r>
          </a:p>
          <a:p>
            <a:r>
              <a:rPr lang="en-US" dirty="0" smtClean="0"/>
              <a:t>Arcs cannot be done (as with round cables), but any kind of angles are possible</a:t>
            </a:r>
          </a:p>
          <a:p>
            <a:r>
              <a:rPr lang="en-US" dirty="0" smtClean="0"/>
              <a:t>Thicker at bend (two cable layers)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Bending radius too tight?</a:t>
            </a:r>
          </a:p>
          <a:p>
            <a:pPr lvl="1"/>
            <a:r>
              <a:rPr lang="en-US" dirty="0" smtClean="0"/>
              <a:t>No specs from vendor</a:t>
            </a:r>
          </a:p>
          <a:p>
            <a:pPr lvl="1"/>
            <a:r>
              <a:rPr lang="en-US" dirty="0" smtClean="0"/>
              <a:t>Stranded cables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32</a:t>
            </a:fld>
            <a:endParaRPr lang="en-US" noProof="0"/>
          </a:p>
        </p:txBody>
      </p:sp>
      <p:pic>
        <p:nvPicPr>
          <p:cNvPr id="3074" name="Picture 2" descr="C:\Users\friedl\Desktop\datacablefol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3048000" cy="4714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Around IDS: No Problem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33</a:t>
            </a:fld>
            <a:endParaRPr lang="en-US" noProof="0"/>
          </a:p>
        </p:txBody>
      </p:sp>
      <p:pic>
        <p:nvPicPr>
          <p:cNvPr id="1026" name="Picture 2" descr="C:\Users\friedl\Desktop\slo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600" y="1750226"/>
            <a:ext cx="8064000" cy="44257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86201" y="5181600"/>
            <a:ext cx="4495800" cy="8382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are asked to define screw hole positions for cable brackets.</a:t>
            </a:r>
            <a:endParaRPr lang="en-US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smtClean="0"/>
              <a:t>9 September 2015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M.Friedl: VXD Mechanics Summary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34</a:t>
            </a:fld>
            <a:endParaRPr lang="en-US" noProof="0"/>
          </a:p>
        </p:txBody>
      </p:sp>
      <p:pic>
        <p:nvPicPr>
          <p:cNvPr id="1026" name="Picture 2" descr="C:\Users\friedl\Desktop\munchner_freihe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96357"/>
            <a:ext cx="8064000" cy="421312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86400" y="5029200"/>
            <a:ext cx="2971801" cy="83099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Literal translation</a:t>
            </a:r>
            <a:r>
              <a:rPr lang="en-US" sz="2400" dirty="0" smtClean="0">
                <a:sym typeface="Wingdings" pitchFamily="2" charset="2"/>
              </a:rPr>
              <a:t>: 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“</a:t>
            </a:r>
            <a:r>
              <a:rPr lang="en-US" sz="2400" dirty="0" smtClean="0"/>
              <a:t>Freedom of Munich”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Bending Part 1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bright="8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443316" y="1676401"/>
            <a:ext cx="8167284" cy="4594544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xmlns="" val="23834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6668344" cy="49458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L6 Origami Tool Modification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179512" y="198884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Linear guides</a:t>
            </a:r>
            <a:endParaRPr lang="en-US" dirty="0"/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935596" y="2365305"/>
            <a:ext cx="613594" cy="2322921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935596" y="2365305"/>
            <a:ext cx="2130610" cy="3223935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288423" y="1560160"/>
            <a:ext cx="1742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Moveable Parts</a:t>
            </a:r>
            <a:endParaRPr lang="en-US" dirty="0"/>
          </a:p>
        </p:txBody>
      </p:sp>
      <p:cxnSp>
        <p:nvCxnSpPr>
          <p:cNvPr id="16" name="Gerade Verbindung mit Pfeil 15"/>
          <p:cNvCxnSpPr>
            <a:stCxn id="15" idx="2"/>
          </p:cNvCxnSpPr>
          <p:nvPr/>
        </p:nvCxnSpPr>
        <p:spPr>
          <a:xfrm flipH="1">
            <a:off x="2982478" y="1898714"/>
            <a:ext cx="177319" cy="1842993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15" idx="2"/>
          </p:cNvCxnSpPr>
          <p:nvPr/>
        </p:nvCxnSpPr>
        <p:spPr>
          <a:xfrm>
            <a:off x="3159797" y="1898714"/>
            <a:ext cx="1988267" cy="28649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228185" y="4297265"/>
            <a:ext cx="174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EPDM pipe fixation (schema)</a:t>
            </a:r>
            <a:endParaRPr lang="en-US" dirty="0"/>
          </a:p>
        </p:txBody>
      </p:sp>
      <p:cxnSp>
        <p:nvCxnSpPr>
          <p:cNvPr id="23" name="Gerade Verbindung mit Pfeil 22"/>
          <p:cNvCxnSpPr>
            <a:stCxn id="22" idx="1"/>
          </p:cNvCxnSpPr>
          <p:nvPr/>
        </p:nvCxnSpPr>
        <p:spPr>
          <a:xfrm flipH="1" flipV="1">
            <a:off x="5148064" y="3970974"/>
            <a:ext cx="1080121" cy="618679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6899446" y="1649708"/>
            <a:ext cx="1438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Origami pipe</a:t>
            </a:r>
            <a:endParaRPr lang="en-US" dirty="0"/>
          </a:p>
        </p:txBody>
      </p:sp>
      <p:cxnSp>
        <p:nvCxnSpPr>
          <p:cNvPr id="28" name="Gerade Verbindung mit Pfeil 27"/>
          <p:cNvCxnSpPr>
            <a:stCxn id="27" idx="1"/>
          </p:cNvCxnSpPr>
          <p:nvPr/>
        </p:nvCxnSpPr>
        <p:spPr>
          <a:xfrm flipH="1">
            <a:off x="6084168" y="1818985"/>
            <a:ext cx="815278" cy="201081"/>
          </a:xfrm>
          <a:prstGeom prst="straightConnector1">
            <a:avLst/>
          </a:pr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nhaltsplatzhalter 2"/>
          <p:cNvSpPr>
            <a:spLocks noGrp="1"/>
          </p:cNvSpPr>
          <p:nvPr>
            <p:ph idx="1"/>
          </p:nvPr>
        </p:nvSpPr>
        <p:spPr>
          <a:xfrm>
            <a:off x="4896037" y="5529314"/>
            <a:ext cx="3924436" cy="92217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In this position we can check the shape of the Origami pipe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4559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L6 Origami Cooling Pipe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01" b="33200"/>
          <a:stretch/>
        </p:blipFill>
        <p:spPr>
          <a:xfrm>
            <a:off x="0" y="1916832"/>
            <a:ext cx="9144000" cy="2880320"/>
          </a:xfrm>
          <a:prstGeom prst="rect">
            <a:avLst/>
          </a:prstGeom>
        </p:spPr>
      </p:pic>
      <p:sp>
        <p:nvSpPr>
          <p:cNvPr id="15" name="Inhaltsplatzhalter 14"/>
          <p:cNvSpPr>
            <a:spLocks noGrp="1"/>
          </p:cNvSpPr>
          <p:nvPr>
            <p:ph idx="1"/>
          </p:nvPr>
        </p:nvSpPr>
        <p:spPr>
          <a:xfrm>
            <a:off x="468313" y="5301208"/>
            <a:ext cx="8229600" cy="1080542"/>
          </a:xfrm>
        </p:spPr>
        <p:txBody>
          <a:bodyPr/>
          <a:lstStyle/>
          <a:p>
            <a:r>
              <a:rPr lang="en-US" dirty="0"/>
              <a:t>3D bending attempts resulted in erratic tension and deformations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30863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1052538"/>
            <a:ext cx="8229600" cy="576262"/>
          </a:xfrm>
        </p:spPr>
        <p:txBody>
          <a:bodyPr/>
          <a:lstStyle/>
          <a:p>
            <a:r>
              <a:rPr lang="en-US" dirty="0" smtClean="0"/>
              <a:t>Option 1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15" t="9333" r="9886"/>
          <a:stretch/>
        </p:blipFill>
        <p:spPr>
          <a:xfrm>
            <a:off x="459983" y="2325040"/>
            <a:ext cx="4904105" cy="3402900"/>
          </a:xfrm>
        </p:spPr>
      </p:pic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5508104" y="2204864"/>
            <a:ext cx="345638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400" kern="0" dirty="0"/>
              <a:t>Pipe is so soft that it follows 3D shape almost by </a:t>
            </a:r>
            <a:r>
              <a:rPr lang="en-US" sz="2400" kern="0" dirty="0" smtClean="0"/>
              <a:t>itself</a:t>
            </a:r>
          </a:p>
          <a:p>
            <a:r>
              <a:rPr lang="en-US" sz="2400" dirty="0"/>
              <a:t>How </a:t>
            </a:r>
            <a:r>
              <a:rPr lang="en-US" sz="2400" dirty="0" smtClean="0"/>
              <a:t>much force is needed to bring the pipe into the correct position</a:t>
            </a:r>
            <a:r>
              <a:rPr lang="en-US" sz="2400" dirty="0"/>
              <a:t>?</a:t>
            </a:r>
            <a:endParaRPr lang="en-US" sz="2400" kern="0" dirty="0" smtClean="0"/>
          </a:p>
          <a:p>
            <a:r>
              <a:rPr lang="en-US" sz="2400" kern="0" dirty="0" smtClean="0"/>
              <a:t>We </a:t>
            </a:r>
            <a:r>
              <a:rPr lang="en-US" sz="2400" kern="0" dirty="0"/>
              <a:t>tested </a:t>
            </a:r>
            <a:r>
              <a:rPr lang="en-US" sz="2400" kern="0" dirty="0" smtClean="0"/>
              <a:t>this</a:t>
            </a:r>
          </a:p>
        </p:txBody>
      </p:sp>
      <p:sp>
        <p:nvSpPr>
          <p:cNvPr id="12" name="Pfeil nach unten 11"/>
          <p:cNvSpPr/>
          <p:nvPr/>
        </p:nvSpPr>
        <p:spPr>
          <a:xfrm rot="2422182">
            <a:off x="5078886" y="4485704"/>
            <a:ext cx="244108" cy="255888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11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Option 2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844824"/>
            <a:ext cx="4535735" cy="439291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Idea brought up by Toru</a:t>
            </a:r>
          </a:p>
          <a:p>
            <a:r>
              <a:rPr lang="en-US" dirty="0"/>
              <a:t>Modify the tool for the flat part bending such that we can bend the 3D shape in one step</a:t>
            </a:r>
          </a:p>
          <a:p>
            <a:r>
              <a:rPr lang="en-US" dirty="0"/>
              <a:t>We have some ideas and we made </a:t>
            </a:r>
            <a:r>
              <a:rPr lang="en-US" dirty="0" smtClean="0"/>
              <a:t>first </a:t>
            </a:r>
            <a:r>
              <a:rPr lang="en-US" dirty="0"/>
              <a:t>test with dummy support structure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looks good</a:t>
            </a:r>
          </a:p>
          <a:p>
            <a:r>
              <a:rPr lang="en-US" dirty="0">
                <a:sym typeface="Wingdings" panose="05000000000000000000" pitchFamily="2" charset="2"/>
              </a:rPr>
              <a:t>It needs 2 weeks to modify the tool and 1 week for fine adjustment  hard to finish before B2GM (flat Origami pipe will be sent to KEK after Trieste)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/>
          <a:srcRect r="3137"/>
          <a:stretch/>
        </p:blipFill>
        <p:spPr>
          <a:xfrm>
            <a:off x="4716016" y="1394187"/>
            <a:ext cx="4392488" cy="496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57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L6 Origami Pressure Test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4581128"/>
            <a:ext cx="8229600" cy="19442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attached one end to the water high pressure system and closed the other side</a:t>
            </a:r>
          </a:p>
          <a:p>
            <a:r>
              <a:rPr lang="en-US" dirty="0" smtClean="0"/>
              <a:t>Increased pressure gradually from 0 to 300 bar</a:t>
            </a:r>
          </a:p>
          <a:p>
            <a:pPr lvl="1"/>
            <a:r>
              <a:rPr lang="en-US" dirty="0" smtClean="0"/>
              <a:t>No movement of pipe could be seen</a:t>
            </a:r>
          </a:p>
          <a:p>
            <a:r>
              <a:rPr lang="en-US" dirty="0" smtClean="0"/>
              <a:t>We waited 15 minutes and nothing happened</a:t>
            </a:r>
          </a:p>
          <a:p>
            <a:r>
              <a:rPr lang="en-US" dirty="0" smtClean="0"/>
              <a:t>Finally pressure was taken away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M.Friedl: VXD Mechanics Summary</a:t>
            </a:r>
            <a:endParaRPr lang="de-AT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9 September 2015</a:t>
            </a:r>
            <a:endParaRPr lang="de-AT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30556" y="1556792"/>
            <a:ext cx="8682888" cy="2931790"/>
            <a:chOff x="107504" y="1556792"/>
            <a:chExt cx="8682888" cy="293179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7504" y="1556792"/>
              <a:ext cx="5212071" cy="2931790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950" t="3884" r="20075" b="16500"/>
            <a:stretch/>
          </p:blipFill>
          <p:spPr>
            <a:xfrm>
              <a:off x="5364088" y="1556792"/>
              <a:ext cx="3426304" cy="2931790"/>
            </a:xfrm>
            <a:prstGeom prst="rect">
              <a:avLst/>
            </a:prstGeom>
          </p:spPr>
        </p:pic>
      </p:grpSp>
      <p:sp>
        <p:nvSpPr>
          <p:cNvPr id="10" name="Textfeld 9"/>
          <p:cNvSpPr txBox="1"/>
          <p:nvPr/>
        </p:nvSpPr>
        <p:spPr>
          <a:xfrm>
            <a:off x="6465172" y="5733256"/>
            <a:ext cx="24482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SUCCESS!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52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ank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äsentation1" id="{779EBD66-6D1B-4BAE-9255-04A410A59797}" vid="{119B61E1-B72C-4988-8873-E4A560A6C87D}"/>
    </a:ext>
  </a:extLst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839</Words>
  <Application>Microsoft Office PowerPoint</Application>
  <PresentationFormat>On-screen Show (4:3)</PresentationFormat>
  <Paragraphs>207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blank</vt:lpstr>
      <vt:lpstr>Metro</vt:lpstr>
      <vt:lpstr>Slide 1</vt:lpstr>
      <vt:lpstr>Contents</vt:lpstr>
      <vt:lpstr>Mechanics Status</vt:lpstr>
      <vt:lpstr>Result Bending Part 1</vt:lpstr>
      <vt:lpstr>L6 Origami Tool Modification</vt:lpstr>
      <vt:lpstr>Result L6 Origami Cooling Pipe</vt:lpstr>
      <vt:lpstr>Option 1</vt:lpstr>
      <vt:lpstr>Option 2</vt:lpstr>
      <vt:lpstr>L6 Origami Pressure Test</vt:lpstr>
      <vt:lpstr>Set Screw Fixation Tool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Cable Slot Assignments</vt:lpstr>
      <vt:lpstr>CDC End Wall Routing Considerations</vt:lpstr>
      <vt:lpstr>Slide 22</vt:lpstr>
      <vt:lpstr>Space Underneath DOCK Boxes (Grey Area)</vt:lpstr>
      <vt:lpstr>FWD Cable Routing</vt:lpstr>
      <vt:lpstr>ECL Slots (left) And CDC End Wall (right)</vt:lpstr>
      <vt:lpstr>Mockup Crossings</vt:lpstr>
      <vt:lpstr>BWD Cable Routing</vt:lpstr>
      <vt:lpstr>ECL Slots (left) And CDC End Wall (right)</vt:lpstr>
      <vt:lpstr>Mockup</vt:lpstr>
      <vt:lpstr>BW Mockup With SVD Cables</vt:lpstr>
      <vt:lpstr>BW Mockup Including SVD Data Cables</vt:lpstr>
      <vt:lpstr>Another Kind of Origami </vt:lpstr>
      <vt:lpstr>Around IDS: No Problem</vt:lpstr>
      <vt:lpstr>Thank you for your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friedl</dc:creator>
  <cp:lastModifiedBy>MF</cp:lastModifiedBy>
  <cp:revision>1413</cp:revision>
  <dcterms:created xsi:type="dcterms:W3CDTF">2006-08-16T00:00:00Z</dcterms:created>
  <dcterms:modified xsi:type="dcterms:W3CDTF">2015-09-08T21:27:11Z</dcterms:modified>
</cp:coreProperties>
</file>