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4" r:id="rId3"/>
    <p:sldId id="265" r:id="rId4"/>
    <p:sldId id="275" r:id="rId5"/>
    <p:sldId id="266" r:id="rId6"/>
    <p:sldId id="267" r:id="rId7"/>
    <p:sldId id="276" r:id="rId8"/>
    <p:sldId id="258" r:id="rId9"/>
    <p:sldId id="259" r:id="rId10"/>
    <p:sldId id="278" r:id="rId11"/>
    <p:sldId id="277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7E5DB-57B2-194D-939F-7DEE33DC6673}" type="datetimeFigureOut"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7C752-E439-CD4E-95EC-080357A1FD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6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ACF0C-3CF3-A444-B781-D2788660CA0E}" type="datetimeFigureOut"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E088C-36B4-7142-A092-E233393882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33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0" y="198363"/>
            <a:ext cx="4064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9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9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8"/>
            <a:ext cx="8229600" cy="81760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679"/>
            <a:ext cx="8229600" cy="5102485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09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1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0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jpg"/><Relationship Id="rId16" Type="http://schemas.openxmlformats.org/officeDocument/2006/relationships/image" Target="../media/image5.jp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smtClean="0"/>
              <a:t>Secondo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20646" y="6309434"/>
            <a:ext cx="1310200" cy="412041"/>
          </a:xfrm>
          <a:prstGeom prst="rect">
            <a:avLst/>
          </a:prstGeom>
        </p:spPr>
      </p:pic>
      <p:pic>
        <p:nvPicPr>
          <p:cNvPr id="10" name="Picture 9" descr="belle2-logo.gif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7772" y="6274569"/>
            <a:ext cx="500792" cy="46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4" descr="infnlog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841" y="6275785"/>
            <a:ext cx="501336" cy="492423"/>
          </a:xfrm>
          <a:prstGeom prst="rect">
            <a:avLst/>
          </a:prstGeom>
        </p:spPr>
      </p:pic>
      <p:pic>
        <p:nvPicPr>
          <p:cNvPr id="12" name="Immagine 5" descr="unipi.jpg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744" y="6285555"/>
            <a:ext cx="553501" cy="4826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>
            <a:alphaModFix amt="11000"/>
          </a:blip>
          <a:stretch>
            <a:fillRect/>
          </a:stretch>
        </p:blipFill>
        <p:spPr>
          <a:xfrm>
            <a:off x="210509" y="302843"/>
            <a:ext cx="8883291" cy="596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4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ds.kek.jp/conferenceTimeTable.py?confId=18750" TargetMode="External"/><Relationship Id="rId4" Type="http://schemas.openxmlformats.org/officeDocument/2006/relationships/hyperlink" Target="http://kds.kek.jp/conferenceDisplay.py?confId=19223" TargetMode="External"/><Relationship Id="rId5" Type="http://schemas.openxmlformats.org/officeDocument/2006/relationships/hyperlink" Target="http://kds.kek.jp/conferenceDisplay.py?confId=18752" TargetMode="External"/><Relationship Id="rId6" Type="http://schemas.openxmlformats.org/officeDocument/2006/relationships/hyperlink" Target="https://kds.kek.jp/indico/event/19357/" TargetMode="External"/><Relationship Id="rId7" Type="http://schemas.openxmlformats.org/officeDocument/2006/relationships/hyperlink" Target="https://belle2.cc.kek.jp/~twiki/bin/view/Detector/SVD/SvdQCQAGrou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ds.kek.jp/conferenceDisplay.py?confId=1874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_YVu501StrxXufcWm0qn6wgAOasZ15F8WG03tc8utLY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SVD QCG Report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F.Forti</a:t>
            </a:r>
          </a:p>
        </p:txBody>
      </p:sp>
    </p:spTree>
    <p:extLst>
      <p:ext uri="{BB962C8B-B14F-4D97-AF65-F5344CB8AC3E}">
        <p14:creationId xmlns:p14="http://schemas.microsoft.com/office/powerpoint/2010/main" val="205246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The reporting format for the ladder measurements should be standardized for ease of comparison. A uniformly structured spreadsheet should be used</a:t>
            </a:r>
          </a:p>
          <a:p>
            <a:r>
              <a:rPr lang="en-US" altLang="ja-JP" dirty="0"/>
              <a:t>All sites should use the standardized defect finder (aDefectFinder), maybe tuning the cuts for the specifics of the site.</a:t>
            </a:r>
            <a:endParaRPr kumimoji="1" lang="ja-JP" altLang="en-US" dirty="0"/>
          </a:p>
          <a:p>
            <a:r>
              <a:rPr lang="en-US" altLang="ja-JP" dirty="0"/>
              <a:t>The wire-bonding should be done in full, with a careful visual inspection of each step, but with electrical test only at the end of the wire </a:t>
            </a:r>
            <a:r>
              <a:rPr lang="en-US" altLang="ja-JP"/>
              <a:t>bonding and prior to gluing.</a:t>
            </a:r>
            <a:endParaRPr lang="en-US" altLang="ja-JP" dirty="0"/>
          </a:p>
          <a:p>
            <a:r>
              <a:rPr lang="en-US" altLang="ja-JP" dirty="0"/>
              <a:t>Modules should be repeatedly inspected throughout the assembly steps to make sure no damage or significant displacements are happening. Pictures should be taken at all steps to document the inspection.</a:t>
            </a:r>
          </a:p>
          <a:p>
            <a:r>
              <a:rPr lang="en-US" altLang="ja-JP" dirty="0"/>
              <a:t>Perform redundant wire bonds for the bias lines.</a:t>
            </a:r>
          </a:p>
          <a:p>
            <a:r>
              <a:rPr lang="en-US" altLang="ja-JP" dirty="0"/>
              <a:t>Common procedures to cut the AIREX should be clarified and finalized, taking into account the needed accuracy for the optical fiber placement and the existing PB2 groove.</a:t>
            </a:r>
          </a:p>
          <a:p>
            <a:r>
              <a:rPr lang="en-US" altLang="ja-JP" dirty="0"/>
              <a:t>Common procedures to glue the SILPAD to the </a:t>
            </a:r>
            <a:r>
              <a:rPr lang="en-US" altLang="ja-JP" dirty="0" err="1"/>
              <a:t>Kokeshi</a:t>
            </a:r>
            <a:r>
              <a:rPr lang="en-US" altLang="ja-JP" dirty="0"/>
              <a:t>-pin should be clarified and finalized.</a:t>
            </a:r>
          </a:p>
          <a:p>
            <a:r>
              <a:rPr lang="en-US" altLang="ja-JP" dirty="0"/>
              <a:t>The ground wire for the origami needs to be applied by the assembly sites prior to gluing the H-shapes together. The length of the wire should be clearly specified</a:t>
            </a:r>
          </a:p>
          <a:p>
            <a:r>
              <a:rPr lang="en-US" altLang="ja-JP" dirty="0"/>
              <a:t>The electrical functionality of O-Z, OCE, O+Z and SBW and SFW should be verified prior to their usage.</a:t>
            </a:r>
          </a:p>
          <a:p>
            <a:r>
              <a:rPr lang="en-US" altLang="ja-JP" dirty="0"/>
              <a:t>Incoming inspection and tests of received components should be part of the workflow.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2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Conclude specification documents signoff (Origami/ H-C Shape)</a:t>
            </a:r>
          </a:p>
          <a:p>
            <a:r>
              <a:rPr lang="en-US"/>
              <a:t>Conclude sites initial qualification</a:t>
            </a:r>
          </a:p>
          <a:p>
            <a:r>
              <a:rPr lang="en-US"/>
              <a:t>Set up proper quality monitoring of ladder production</a:t>
            </a:r>
          </a:p>
          <a:p>
            <a:pPr lvl="1"/>
            <a:r>
              <a:rPr lang="en-US"/>
              <a:t>Collect statistics on production quality</a:t>
            </a:r>
          </a:p>
          <a:p>
            <a:pPr lvl="1"/>
            <a:r>
              <a:rPr lang="en-US"/>
              <a:t>Spot problems and possibly trigger adjustments of procedures</a:t>
            </a:r>
          </a:p>
          <a:p>
            <a:r>
              <a:rPr lang="en-US"/>
              <a:t>Start worrying about ladder mount requirements and procedure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7900" y="3830222"/>
            <a:ext cx="3403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7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!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0" y="842267"/>
            <a:ext cx="9105253" cy="2797875"/>
          </a:xfrm>
        </p:spPr>
        <p:txBody>
          <a:bodyPr/>
          <a:lstStyle/>
          <a:p>
            <a:r>
              <a:rPr lang="en-US"/>
              <a:t>Great progress in communication. Still, communication is difficult and we should apply extra care in making sure we understand each other</a:t>
            </a:r>
          </a:p>
          <a:p>
            <a:pPr lvl="1"/>
            <a:r>
              <a:rPr lang="en-US"/>
              <a:t>Use good communication equipment for phone meetings !</a:t>
            </a:r>
          </a:p>
          <a:p>
            <a:pPr lvl="1"/>
            <a:r>
              <a:rPr lang="en-US"/>
              <a:t>Write down conclusions in a clear way !</a:t>
            </a:r>
          </a:p>
          <a:p>
            <a:pPr lvl="1"/>
            <a:r>
              <a:rPr lang="en-US"/>
              <a:t>Stick to the accepted conclusions, or communicate if we need to change something.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31" y="3407995"/>
            <a:ext cx="4331347" cy="3313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56" y="3640142"/>
            <a:ext cx="4043575" cy="29212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49547" y="5941705"/>
            <a:ext cx="332900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/>
              <a:t>Timid man overboard</a:t>
            </a:r>
          </a:p>
        </p:txBody>
      </p:sp>
    </p:spTree>
    <p:extLst>
      <p:ext uri="{BB962C8B-B14F-4D97-AF65-F5344CB8AC3E}">
        <p14:creationId xmlns:p14="http://schemas.microsoft.com/office/powerpoint/2010/main" val="178483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Sites Qualification Reviews</a:t>
            </a:r>
          </a:p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Open issues</a:t>
            </a:r>
          </a:p>
          <a:p>
            <a:pPr marL="0" indent="0">
              <a:lnSpc>
                <a:spcPct val="200000"/>
              </a:lnSpc>
              <a:buNone/>
            </a:pPr>
            <a:endParaRPr lang="en-US" sz="3600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7054" y="4451684"/>
            <a:ext cx="345974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https://belle2.cc.kek.jp/~twiki/bin/view/Detector/SVD/SvdQCQAGroup</a:t>
            </a:r>
          </a:p>
        </p:txBody>
      </p:sp>
    </p:spTree>
    <p:extLst>
      <p:ext uri="{BB962C8B-B14F-4D97-AF65-F5344CB8AC3E}">
        <p14:creationId xmlns:p14="http://schemas.microsoft.com/office/powerpoint/2010/main" val="171168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qualification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Site qualification reviews have proven to be a very effective tool to ensure the quality of modules and improve site to site communication.</a:t>
            </a:r>
          </a:p>
          <a:p>
            <a:r>
              <a:rPr lang="en-US"/>
              <a:t>Quite active summer of update reviews:</a:t>
            </a:r>
          </a:p>
          <a:p>
            <a:r>
              <a:rPr lang="en-US"/>
              <a:t>May 29, 2015: Pisa qualification update: </a:t>
            </a:r>
            <a:r>
              <a:rPr lang="en-US">
                <a:hlinkClick r:id="rId2"/>
              </a:rPr>
              <a:t>http://kds.kek.jp/conferenceDisplay.py?confId=18748</a:t>
            </a:r>
            <a:endParaRPr lang="en-US"/>
          </a:p>
          <a:p>
            <a:r>
              <a:rPr lang="en-US"/>
              <a:t>Jun 27, 2015: TIFR qualification update: </a:t>
            </a:r>
            <a:r>
              <a:rPr lang="en-US">
                <a:hlinkClick r:id="rId3"/>
              </a:rPr>
              <a:t>http://kds.kek.jp/conferenceTimeTable.py?confId=18750</a:t>
            </a:r>
            <a:endParaRPr lang="en-US"/>
          </a:p>
          <a:p>
            <a:r>
              <a:rPr lang="en-US"/>
              <a:t>Jul 27, 2015: IPMU qualitication update: </a:t>
            </a:r>
            <a:r>
              <a:rPr lang="en-US">
                <a:hlinkClick r:id="rId4"/>
              </a:rPr>
              <a:t>http://kds.kek.jp/conferenceDisplay.py?confId=19223</a:t>
            </a:r>
            <a:endParaRPr lang="en-US"/>
          </a:p>
          <a:p>
            <a:r>
              <a:rPr lang="en-US"/>
              <a:t>Aug 06, 2015: HEPHY qualification update: </a:t>
            </a:r>
            <a:r>
              <a:rPr lang="en-US">
                <a:hlinkClick r:id="rId5"/>
              </a:rPr>
              <a:t>http://kds.kek.jp/conferenceDisplay.py?confId=18752</a:t>
            </a:r>
            <a:endParaRPr lang="en-US"/>
          </a:p>
          <a:p>
            <a:r>
              <a:rPr lang="en-US"/>
              <a:t>Aug 21, 2015: Melbourne qualification update: </a:t>
            </a:r>
            <a:r>
              <a:rPr lang="en-US">
                <a:hlinkClick r:id="rId6"/>
              </a:rPr>
              <a:t>https://kds.kek.jp/indico/event/19357/</a:t>
            </a:r>
            <a:endParaRPr lang="en-US"/>
          </a:p>
          <a:p>
            <a:r>
              <a:rPr lang="en-US"/>
              <a:t>All reports are on the QCG site: </a:t>
            </a:r>
            <a:r>
              <a:rPr lang="en-US">
                <a:hlinkClick r:id="rId7"/>
              </a:rPr>
              <a:t>https://belle2.cc.kek.jp/~twiki/bin/view/Detector/SVD/SvdQCQAGroup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8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Some naming: </a:t>
            </a:r>
          </a:p>
          <a:p>
            <a:pPr lvl="1"/>
            <a:r>
              <a:rPr lang="en-US"/>
              <a:t>(PCCQ) Preliminary class C qualification = review of production procedures, but without a fully qualified and satisfactory class C module </a:t>
            </a:r>
          </a:p>
          <a:p>
            <a:pPr lvl="1"/>
            <a:r>
              <a:rPr lang="en-US"/>
              <a:t>(CCQ) Class C qualification =  review a full class C module and authorize production of class B modules</a:t>
            </a:r>
          </a:p>
          <a:p>
            <a:pPr lvl="1"/>
            <a:r>
              <a:rPr lang="en-US"/>
              <a:t>(CBQ) Class B qualification = review a full class B module, and authorize start of mass production with class A modules</a:t>
            </a:r>
          </a:p>
          <a:p>
            <a:pPr lvl="1"/>
            <a:r>
              <a:rPr lang="en-US"/>
              <a:t>(CAM) Class A monitoring = regularly review the production quality of  class A modules, especially at the beginning of mass production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7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Site Qualification current situation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Pisa (SFW-SBW)</a:t>
            </a:r>
          </a:p>
          <a:p>
            <a:pPr lvl="1"/>
            <a:r>
              <a:rPr lang="en-US"/>
              <a:t>Completed full CBQ qualification on May29 </a:t>
            </a:r>
            <a:r>
              <a:rPr lang="en-US">
                <a:sym typeface="Wingdings"/>
              </a:rPr>
              <a:t> </a:t>
            </a:r>
            <a:r>
              <a:rPr lang="en-US"/>
              <a:t>Authorized for class A production</a:t>
            </a:r>
          </a:p>
          <a:p>
            <a:pPr lvl="1"/>
            <a:r>
              <a:rPr lang="en-US"/>
              <a:t>Need to setup the class A monitoring reviews.</a:t>
            </a:r>
          </a:p>
          <a:p>
            <a:r>
              <a:rPr lang="en-US"/>
              <a:t>Melbourne (L3)</a:t>
            </a:r>
          </a:p>
          <a:p>
            <a:pPr lvl="1"/>
            <a:r>
              <a:rPr lang="en-US"/>
              <a:t>DONE: CCQ (21  August 2015): very good progress and minor issues identified.</a:t>
            </a:r>
          </a:p>
          <a:p>
            <a:pPr lvl="1"/>
            <a:r>
              <a:rPr lang="en-US"/>
              <a:t>Email exchange on-going to finalize issue and start class B production</a:t>
            </a:r>
          </a:p>
          <a:p>
            <a:pPr lvl="1"/>
            <a:r>
              <a:rPr lang="en-US"/>
              <a:t>TODO: CBQ should be held after the first full class B</a:t>
            </a:r>
          </a:p>
          <a:p>
            <a:r>
              <a:rPr lang="en-US"/>
              <a:t>TIFR (L4)</a:t>
            </a:r>
          </a:p>
          <a:p>
            <a:pPr lvl="1"/>
            <a:r>
              <a:rPr lang="en-US"/>
              <a:t>DONE: CCQ (27 June 2015)</a:t>
            </a:r>
          </a:p>
          <a:p>
            <a:pPr lvl="2"/>
            <a:r>
              <a:rPr lang="en-US"/>
              <a:t>Main issue: shift of the forward assembly, due to vacuum leak accident</a:t>
            </a:r>
          </a:p>
          <a:p>
            <a:pPr lvl="2"/>
            <a:r>
              <a:rPr lang="en-US"/>
              <a:t>Documentation and DB usage</a:t>
            </a:r>
          </a:p>
          <a:p>
            <a:pPr lvl="1"/>
            <a:r>
              <a:rPr lang="en-US"/>
              <a:t>The first class B was produced, but has some issues:</a:t>
            </a:r>
          </a:p>
          <a:p>
            <a:pPr lvl="2"/>
            <a:r>
              <a:rPr lang="en-US"/>
              <a:t>Shift of the forward assembly  </a:t>
            </a:r>
            <a:r>
              <a:rPr lang="en-US">
                <a:sym typeface="Wingdings"/>
              </a:rPr>
              <a:t> probably understood</a:t>
            </a:r>
            <a:endParaRPr lang="en-US"/>
          </a:p>
          <a:p>
            <a:pPr lvl="2"/>
            <a:r>
              <a:rPr lang="en-US"/>
              <a:t>Electrical problems in APV readout </a:t>
            </a:r>
            <a:r>
              <a:rPr lang="en-US">
                <a:sym typeface="Wingdings"/>
              </a:rPr>
              <a:t> needs debugging</a:t>
            </a:r>
            <a:endParaRPr lang="en-US"/>
          </a:p>
          <a:p>
            <a:pPr lvl="1"/>
            <a:r>
              <a:rPr lang="en-US"/>
              <a:t>Need to resolve the issue before proceeding. </a:t>
            </a:r>
          </a:p>
          <a:p>
            <a:pPr lvl="1"/>
            <a:r>
              <a:rPr lang="en-US"/>
              <a:t>TODO: CBQ should be held when a good class B is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5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Site Qualification Current Situation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679"/>
            <a:ext cx="8229600" cy="5332671"/>
          </a:xfrm>
        </p:spPr>
        <p:txBody>
          <a:bodyPr>
            <a:normAutofit/>
          </a:bodyPr>
          <a:lstStyle/>
          <a:p>
            <a:r>
              <a:rPr lang="en-US"/>
              <a:t>HEPHY (L5)</a:t>
            </a:r>
          </a:p>
          <a:p>
            <a:pPr lvl="1"/>
            <a:r>
              <a:rPr lang="en-US"/>
              <a:t>DONE: CBQ (6 August 2015) </a:t>
            </a:r>
            <a:r>
              <a:rPr lang="en-US">
                <a:sym typeface="Wingdings"/>
              </a:rPr>
              <a:t> Authorized for class A production</a:t>
            </a:r>
            <a:endParaRPr lang="en-US"/>
          </a:p>
          <a:p>
            <a:pPr lvl="1"/>
            <a:r>
              <a:rPr lang="en-US"/>
              <a:t>Fully functional class B module produced</a:t>
            </a:r>
          </a:p>
          <a:p>
            <a:pPr lvl="1"/>
            <a:r>
              <a:rPr lang="en-US"/>
              <a:t>Very good mechanical accuracy achieved: &lt; 100um shifts</a:t>
            </a:r>
          </a:p>
          <a:p>
            <a:pPr lvl="1"/>
            <a:r>
              <a:rPr lang="en-US"/>
              <a:t>TODO: Setup class A monitoring reviews</a:t>
            </a:r>
          </a:p>
          <a:p>
            <a:r>
              <a:rPr lang="en-US"/>
              <a:t>IPMU (L6)</a:t>
            </a:r>
          </a:p>
          <a:p>
            <a:pPr lvl="1"/>
            <a:r>
              <a:rPr lang="en-US"/>
              <a:t>DONE:  CCQ (27 July 2015)</a:t>
            </a:r>
          </a:p>
          <a:p>
            <a:pPr lvl="1"/>
            <a:r>
              <a:rPr lang="en-US"/>
              <a:t>A class B module had also been produced</a:t>
            </a:r>
          </a:p>
          <a:p>
            <a:pPr lvl="1"/>
            <a:r>
              <a:rPr lang="en-US"/>
              <a:t>Main issue: shift of the forward assembly </a:t>
            </a:r>
            <a:r>
              <a:rPr lang="en-US">
                <a:sym typeface="Wingdings"/>
              </a:rPr>
              <a:t> probably understood</a:t>
            </a:r>
          </a:p>
          <a:p>
            <a:pPr lvl="2"/>
            <a:r>
              <a:rPr lang="en-US">
                <a:sym typeface="Wingdings"/>
              </a:rPr>
              <a:t>CMM inspection accident  understood </a:t>
            </a:r>
          </a:p>
          <a:p>
            <a:pPr lvl="1"/>
            <a:r>
              <a:rPr lang="en-US">
                <a:sym typeface="Wingdings"/>
              </a:rPr>
              <a:t>Procedures should be corrected and one class C should be produced</a:t>
            </a:r>
          </a:p>
          <a:p>
            <a:pPr lvl="1"/>
            <a:r>
              <a:rPr lang="en-US"/>
              <a:t>Verification of the class C accuracy before next class B construction</a:t>
            </a:r>
          </a:p>
          <a:p>
            <a:pPr lvl="1"/>
            <a:r>
              <a:rPr lang="en-US"/>
              <a:t>TODO: CBQ should be held after a good class B is produced.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6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8"/>
            <a:ext cx="8229600" cy="486009"/>
          </a:xfrm>
        </p:spPr>
        <p:txBody>
          <a:bodyPr/>
          <a:lstStyle/>
          <a:p>
            <a:r>
              <a:rPr lang="en-US" sz="3600"/>
              <a:t>Shift of forward 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908" y="510667"/>
            <a:ext cx="8229600" cy="1018990"/>
          </a:xfrm>
        </p:spPr>
        <p:txBody>
          <a:bodyPr/>
          <a:lstStyle/>
          <a:p>
            <a:r>
              <a:rPr lang="en-US"/>
              <a:t>Very short PA can carry large forces </a:t>
            </a:r>
            <a:r>
              <a:rPr lang="en-US">
                <a:sym typeface="Wingdings"/>
              </a:rPr>
              <a:t> do not move hybrid after clamping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コンテンツ プレースホルダ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901940" cy="5273040"/>
          </a:xfrm>
          <a:prstGeom prst="rect">
            <a:avLst/>
          </a:prstGeom>
        </p:spPr>
      </p:pic>
      <p:cxnSp>
        <p:nvCxnSpPr>
          <p:cNvPr id="9" name="直線コネクタ 5"/>
          <p:cNvCxnSpPr/>
          <p:nvPr/>
        </p:nvCxnSpPr>
        <p:spPr>
          <a:xfrm>
            <a:off x="2361786" y="2780928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2"/>
          <p:cNvSpPr txBox="1"/>
          <p:nvPr/>
        </p:nvSpPr>
        <p:spPr>
          <a:xfrm>
            <a:off x="1621815" y="6165304"/>
            <a:ext cx="608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Can move several mm’s even vacuum chucking.</a:t>
            </a:r>
            <a:endParaRPr kumimoji="1" lang="ja-JP" altLang="en-US" sz="2400" dirty="0"/>
          </a:p>
        </p:txBody>
      </p:sp>
      <p:cxnSp>
        <p:nvCxnSpPr>
          <p:cNvPr id="11" name="直線コネクタ 7"/>
          <p:cNvCxnSpPr/>
          <p:nvPr/>
        </p:nvCxnSpPr>
        <p:spPr>
          <a:xfrm>
            <a:off x="2411760" y="2780928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8"/>
          <p:cNvCxnSpPr/>
          <p:nvPr/>
        </p:nvCxnSpPr>
        <p:spPr>
          <a:xfrm flipH="1">
            <a:off x="2411760" y="4509120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9"/>
          <p:cNvCxnSpPr/>
          <p:nvPr/>
        </p:nvCxnSpPr>
        <p:spPr>
          <a:xfrm>
            <a:off x="1129266" y="4509120"/>
            <a:ext cx="12325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21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Ladder design</a:t>
            </a:r>
          </a:p>
          <a:p>
            <a:pPr lvl="1"/>
            <a:r>
              <a:rPr lang="en-US" sz="2400"/>
              <a:t>Definition of ladder mechanical tolerances</a:t>
            </a:r>
          </a:p>
          <a:p>
            <a:pPr lvl="2"/>
            <a:r>
              <a:rPr lang="en-US" sz="2200"/>
              <a:t>L5 shown 100um is possible. Probably too tight.</a:t>
            </a:r>
          </a:p>
          <a:p>
            <a:pPr lvl="2"/>
            <a:r>
              <a:rPr lang="en-US" sz="2200"/>
              <a:t>Proposal: 100um in xy, 300um in z ? Needs decision</a:t>
            </a:r>
          </a:p>
          <a:p>
            <a:pPr lvl="1"/>
            <a:r>
              <a:rPr lang="en-US" sz="2400"/>
              <a:t>Verification of thermal (-30 to +60 C)  and mechanical properties on ladders (deformations and vibrations) </a:t>
            </a:r>
          </a:p>
          <a:p>
            <a:pPr lvl="2"/>
            <a:r>
              <a:rPr lang="en-US" sz="2200"/>
              <a:t>Tests performed, analysis to be finalized; no major problem.</a:t>
            </a:r>
          </a:p>
          <a:p>
            <a:pPr lvl="1"/>
            <a:r>
              <a:rPr lang="en-US" sz="2400"/>
              <a:t>Verification of possible ladders mechanical interference on rings</a:t>
            </a:r>
          </a:p>
          <a:p>
            <a:pPr lvl="2"/>
            <a:r>
              <a:rPr lang="en-US" sz="2200"/>
              <a:t>Planned for october B2GM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1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023679"/>
            <a:ext cx="8622632" cy="5102485"/>
          </a:xfrm>
        </p:spPr>
        <p:txBody>
          <a:bodyPr>
            <a:noAutofit/>
          </a:bodyPr>
          <a:lstStyle/>
          <a:p>
            <a:r>
              <a:rPr lang="en-US"/>
              <a:t>Ladder assembly procedures</a:t>
            </a:r>
          </a:p>
          <a:p>
            <a:pPr lvl="1"/>
            <a:r>
              <a:rPr lang="en-US"/>
              <a:t>Clear definition of all coordinate systems and survey points</a:t>
            </a:r>
          </a:p>
          <a:p>
            <a:pPr lvl="2"/>
            <a:r>
              <a:rPr lang="en-US"/>
              <a:t>Done. Need finalization for L3</a:t>
            </a:r>
            <a:br>
              <a:rPr lang="en-US"/>
            </a:br>
            <a:r>
              <a:rPr lang="en-US" sz="1200">
                <a:hlinkClick r:id="rId2"/>
              </a:rPr>
              <a:t>https://docs.google.com/spreadsheets/d/1_YVu501StrxXufcWm0qn6wgAOasZ15F8WG03tc8utLY/edit?usp=sharing</a:t>
            </a:r>
            <a:endParaRPr lang="en-US"/>
          </a:p>
          <a:p>
            <a:pPr lvl="1"/>
            <a:r>
              <a:rPr lang="en-US"/>
              <a:t>Finalization of some assembly procedure details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Correction of the Shift in the forward assembly to be fully verified</a:t>
            </a:r>
          </a:p>
          <a:p>
            <a:pPr lvl="1"/>
            <a:r>
              <a:rPr lang="en-US"/>
              <a:t>Streamline the database usage for production checklist and measurements storage and comparison</a:t>
            </a:r>
          </a:p>
          <a:p>
            <a:pPr lvl="1"/>
            <a:r>
              <a:rPr lang="en-US"/>
              <a:t>Definition of the ladder transport container</a:t>
            </a:r>
          </a:p>
          <a:p>
            <a:pPr lvl="1"/>
            <a:r>
              <a:rPr lang="en-US"/>
              <a:t>Detailed definition of production ladder thermal tests</a:t>
            </a:r>
          </a:p>
          <a:p>
            <a:pPr lvl="2"/>
            <a:r>
              <a:rPr lang="en-US"/>
              <a:t>Ideas proposed, but need to be finalized</a:t>
            </a:r>
          </a:p>
          <a:p>
            <a:pPr lvl="1"/>
            <a:r>
              <a:rPr lang="en-US"/>
              <a:t>Detailed definition of electrical QA during production</a:t>
            </a:r>
          </a:p>
          <a:p>
            <a:pPr lvl="2"/>
            <a:r>
              <a:rPr lang="en-US"/>
              <a:t>aDefectFinder is the standard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Sep 09,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QCG Report, F.Forti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80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lografica">
  <a:themeElements>
    <a:clrScheme name="Impostazioni personalizzate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4064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ilografic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1139</Words>
  <Application>Microsoft Macintosh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Stilografica</vt:lpstr>
      <vt:lpstr>SVD QCG Report</vt:lpstr>
      <vt:lpstr>Outline</vt:lpstr>
      <vt:lpstr>Site qualification reviews</vt:lpstr>
      <vt:lpstr>Review types</vt:lpstr>
      <vt:lpstr>Site Qualification current situation (I)</vt:lpstr>
      <vt:lpstr>Site Qualification Current Situation (II)</vt:lpstr>
      <vt:lpstr>Shift of forward assembly</vt:lpstr>
      <vt:lpstr>QCG Open issues</vt:lpstr>
      <vt:lpstr>QCG Open issues</vt:lpstr>
      <vt:lpstr>Common comments</vt:lpstr>
      <vt:lpstr>QCG Next Steps</vt:lpstr>
      <vt:lpstr>Communication !</vt:lpstr>
    </vt:vector>
  </TitlesOfParts>
  <Company>INFN and University,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Issues in Ladder Assembly</dc:title>
  <dc:creator>Francesco Forti</dc:creator>
  <cp:lastModifiedBy>Francesco Forti</cp:lastModifiedBy>
  <cp:revision>85</cp:revision>
  <dcterms:created xsi:type="dcterms:W3CDTF">2015-02-19T06:20:04Z</dcterms:created>
  <dcterms:modified xsi:type="dcterms:W3CDTF">2015-09-10T12:57:00Z</dcterms:modified>
</cp:coreProperties>
</file>