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2" r:id="rId4"/>
    <p:sldId id="264" r:id="rId5"/>
    <p:sldId id="267" r:id="rId6"/>
    <p:sldId id="271" r:id="rId7"/>
    <p:sldId id="268" r:id="rId8"/>
    <p:sldId id="269" r:id="rId9"/>
    <p:sldId id="272" r:id="rId10"/>
    <p:sldId id="270" r:id="rId11"/>
    <p:sldId id="263" r:id="rId12"/>
    <p:sldId id="26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4ACF-141F-44BC-BF47-B26D345E9AAE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0D09-F9FC-4FB4-84CB-7F16BD6C2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60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0D09-F9FC-4FB4-84CB-7F16BD6C2FD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6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Origami, PA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2015 </a:t>
            </a:r>
            <a:r>
              <a:rPr lang="en-US" altLang="ja-JP" dirty="0" smtClean="0"/>
              <a:t>Sep. </a:t>
            </a:r>
            <a:r>
              <a:rPr lang="en-US" altLang="ja-JP" dirty="0" smtClean="0"/>
              <a:t>10</a:t>
            </a:r>
            <a:endParaRPr kumimoji="1" lang="en-US" altLang="ja-JP" dirty="0" smtClean="0"/>
          </a:p>
          <a:p>
            <a:r>
              <a:rPr kumimoji="1" lang="en-US" altLang="ja-JP" dirty="0" smtClean="0"/>
              <a:t>Koji Hara (KEK)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866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Origami Spec. Minor things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1412776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b="1" dirty="0"/>
              <a:t>Serial Numbers and Tracking</a:t>
            </a:r>
            <a:endParaRPr lang="ja-JP" altLang="ja-JP" b="1" dirty="0"/>
          </a:p>
          <a:p>
            <a:r>
              <a:rPr lang="en-US" altLang="ja-JP" dirty="0"/>
              <a:t>1</a:t>
            </a:r>
            <a:r>
              <a:rPr lang="en-US" altLang="ja-JP" b="1" dirty="0"/>
              <a:t>3.1. 	PA0</a:t>
            </a:r>
            <a:endParaRPr lang="ja-JP" altLang="ja-JP" b="1" dirty="0"/>
          </a:p>
          <a:p>
            <a:r>
              <a:rPr lang="en-US" altLang="ja-JP" dirty="0"/>
              <a:t>In order to track the history and measurements of each PA0, a unique serial number shall be assigned to every PA0 in the format “PA0.nnn” (regardless of wide or narrow pad type), and </a:t>
            </a:r>
            <a:r>
              <a:rPr lang="en-US" altLang="ja-JP" dirty="0" err="1"/>
              <a:t>nnn</a:t>
            </a:r>
            <a:r>
              <a:rPr lang="en-US" altLang="ja-JP" dirty="0"/>
              <a:t> is a 3-digit number, starting </a:t>
            </a:r>
            <a:r>
              <a:rPr lang="en-US" altLang="ja-JP" b="1" u="sng" dirty="0"/>
              <a:t>from 000.</a:t>
            </a:r>
            <a:endParaRPr lang="ja-JP" altLang="ja-JP" b="1" u="sng" dirty="0"/>
          </a:p>
          <a:p>
            <a:r>
              <a:rPr lang="en-US" altLang="ja-JP" b="1" u="sng" dirty="0"/>
              <a:t>This serial number shall be attached to the envelope of the PA0 by the manufacturer (probably using a barcode for convenience) </a:t>
            </a:r>
            <a:r>
              <a:rPr lang="en-US" altLang="ja-JP" dirty="0"/>
              <a:t>and may also be written onto an inactive region of PA0 with felt pen (maybe in short form “</a:t>
            </a:r>
            <a:r>
              <a:rPr lang="en-US" altLang="ja-JP" dirty="0" err="1"/>
              <a:t>nnn</a:t>
            </a:r>
            <a:r>
              <a:rPr lang="en-US" altLang="ja-JP" dirty="0"/>
              <a:t>”, omitting the obvious “PA0” prefix).</a:t>
            </a:r>
            <a:endParaRPr lang="ja-JP" altLang="ja-JP" dirty="0"/>
          </a:p>
          <a:p>
            <a:r>
              <a:rPr lang="en-US" altLang="ja-JP" dirty="0"/>
              <a:t>Electrical measurement data of PA0 shall always refer to the respective PA0 serial number – or to the Origami flex serial number, after the PA0 is attached to it.</a:t>
            </a:r>
            <a:endParaRPr lang="ja-JP" altLang="ja-JP" dirty="0"/>
          </a:p>
          <a:p>
            <a:r>
              <a:rPr lang="en-US" altLang="ja-JP" dirty="0"/>
              <a:t>When PA0 is glued onto an Origami flex, the matching serial numbers of both objects shall be recorded in an Excel table and provided to the client. </a:t>
            </a:r>
            <a:endParaRPr lang="ja-JP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20609" y="2081741"/>
            <a:ext cx="10801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Already started from 001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49209" y="3108311"/>
            <a:ext cx="10801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 such barcode prepared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55902" y="4396071"/>
            <a:ext cx="12241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Other things are OK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282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PA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production + replacement of bad PAs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Pad </a:t>
            </a:r>
            <a:r>
              <a:rPr kumimoji="1" lang="en-US" altLang="ja-JP" dirty="0" smtClean="0"/>
              <a:t>width measurement is on-going</a:t>
            </a:r>
          </a:p>
          <a:p>
            <a:pPr lvl="1"/>
            <a:r>
              <a:rPr lang="en-US" altLang="ja-JP" dirty="0" smtClean="0"/>
              <a:t>280 (2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prod.) + 61 (replacement of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bad PAs)</a:t>
            </a:r>
          </a:p>
          <a:p>
            <a:pPr lvl="1"/>
            <a:r>
              <a:rPr lang="en-US" altLang="ja-JP" dirty="0" smtClean="0"/>
              <a:t>280 measured ( good 269, bad(&lt;30um) 11 )</a:t>
            </a:r>
          </a:p>
          <a:p>
            <a:pPr lvl="1"/>
            <a:r>
              <a:rPr lang="en-US" altLang="ja-JP" u="sng" dirty="0" smtClean="0"/>
              <a:t>61 still to be measured (30 PB2, 30 PF2, 1 PA1)</a:t>
            </a:r>
          </a:p>
          <a:p>
            <a:pPr lvl="2"/>
            <a:r>
              <a:rPr kumimoji="1" lang="en-US" altLang="ja-JP" dirty="0" smtClean="0"/>
              <a:t>Will </a:t>
            </a:r>
            <a:r>
              <a:rPr kumimoji="1" lang="en-US" altLang="ja-JP" dirty="0" smtClean="0"/>
              <a:t>be measured on </a:t>
            </a:r>
            <a:r>
              <a:rPr kumimoji="1" lang="en-US" altLang="ja-JP" dirty="0" smtClean="0"/>
              <a:t>9/19 (and 26) </a:t>
            </a:r>
            <a:r>
              <a:rPr kumimoji="1" lang="en-US" altLang="ja-JP" dirty="0" smtClean="0"/>
              <a:t>(Sat.) </a:t>
            </a:r>
            <a:endParaRPr lang="en-US" altLang="ja-JP" dirty="0"/>
          </a:p>
          <a:p>
            <a:r>
              <a:rPr kumimoji="1" lang="en-US" altLang="ja-JP" dirty="0" smtClean="0"/>
              <a:t>Replacement of bad (&lt;30um) PA</a:t>
            </a:r>
          </a:p>
          <a:p>
            <a:pPr lvl="1"/>
            <a:r>
              <a:rPr lang="en-US" altLang="ja-JP" dirty="0" smtClean="0"/>
              <a:t>61 pcs for 1st </a:t>
            </a:r>
            <a:r>
              <a:rPr lang="en-US" altLang="ja-JP" dirty="0"/>
              <a:t>delivery already delivered </a:t>
            </a:r>
            <a:r>
              <a:rPr lang="en-US" altLang="ja-JP" dirty="0" smtClean="0"/>
              <a:t>and measured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11 pcs for (</a:t>
            </a:r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delivery + 1</a:t>
            </a:r>
            <a:r>
              <a:rPr kumimoji="1" lang="en-US" altLang="ja-JP" baseline="30000" dirty="0" smtClean="0"/>
              <a:t>st</a:t>
            </a:r>
            <a:r>
              <a:rPr lang="en-US" altLang="ja-JP" dirty="0"/>
              <a:t> replacement measured so </a:t>
            </a:r>
            <a:r>
              <a:rPr lang="en-US" altLang="ja-JP" dirty="0" smtClean="0"/>
              <a:t>far)  </a:t>
            </a:r>
            <a:r>
              <a:rPr kumimoji="1" lang="en-US" altLang="ja-JP" dirty="0" smtClean="0"/>
              <a:t>to be delivered on Sep. 14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1335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429" y="-182561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PA Production and width measurement status 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54835"/>
              </p:ext>
            </p:extLst>
          </p:nvPr>
        </p:nvGraphicFramePr>
        <p:xfrm>
          <a:off x="301758" y="999119"/>
          <a:ext cx="8160568" cy="547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4"/>
                <a:gridCol w="1152128"/>
                <a:gridCol w="1224136"/>
                <a:gridCol w="1816232"/>
                <a:gridCol w="2650158"/>
              </a:tblGrid>
              <a:tr h="46580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Ordered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Width</a:t>
                      </a:r>
                      <a:r>
                        <a:rPr kumimoji="1" lang="en-US" altLang="ja-JP" baseline="0" dirty="0" smtClean="0"/>
                        <a:t> OK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Sent</a:t>
                      </a:r>
                      <a:r>
                        <a:rPr kumimoji="1" lang="en-US" altLang="ja-JP" baseline="0" dirty="0" smtClean="0"/>
                        <a:t> for visual inspection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Remaining pieces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P3F1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sng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kumimoji="1" lang="ja-JP" altLang="en-US" b="1" i="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19@Melbourne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P3F2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sng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kumimoji="1" lang="ja-JP" altLang="en-US" b="1" i="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14@Melbourne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P3B1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sng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kumimoji="1" lang="ja-JP" altLang="en-US" b="1" i="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20@Melbourne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P3B2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sng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kumimoji="1" lang="ja-JP" altLang="en-US" b="1" i="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17@Melbourne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PF1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sng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kumimoji="1" lang="ja-JP" altLang="en-US" b="1" i="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29+39@Pisa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PF2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none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kumimoji="1" lang="ja-JP" altLang="en-US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20+38@Pisa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 pcs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not measured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PB1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none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  <a:endParaRPr kumimoji="1" lang="ja-JP" altLang="en-US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26+36@Pisa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pcs delivery on Sep. 14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PB2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u="none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kumimoji="1" lang="ja-JP" altLang="en-US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u="none" dirty="0" smtClean="0">
                          <a:solidFill>
                            <a:schemeClr val="tx1"/>
                          </a:solidFill>
                        </a:rPr>
                        <a:t>23+@Pisa</a:t>
                      </a:r>
                      <a:endParaRPr kumimoji="1" lang="ja-JP" altLang="en-US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 pcs not measured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192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u="none" dirty="0" smtClean="0">
                          <a:solidFill>
                            <a:schemeClr val="tx1"/>
                          </a:solidFill>
                        </a:rPr>
                        <a:t>57@HEPHY</a:t>
                      </a:r>
                      <a:endParaRPr kumimoji="1" lang="ja-JP" alt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pc not measured.</a:t>
                      </a:r>
                    </a:p>
                    <a:p>
                      <a:r>
                        <a:rPr kumimoji="1" lang="en-US" altLang="ja-JP" dirty="0" smtClean="0"/>
                        <a:t>7 pcs delivery on Sep. 14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198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u="none" dirty="0" smtClean="0">
                          <a:solidFill>
                            <a:schemeClr val="tx1"/>
                          </a:solidFill>
                        </a:rPr>
                        <a:t>60@HEPHY</a:t>
                      </a:r>
                      <a:endParaRPr kumimoji="1" lang="ja-JP" alt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pcs delivery on Sep. 14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1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Origami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PA0 Production</a:t>
            </a:r>
          </a:p>
          <a:p>
            <a:r>
              <a:rPr kumimoji="1" lang="en-US" altLang="ja-JP" dirty="0" smtClean="0"/>
              <a:t>APV</a:t>
            </a:r>
          </a:p>
          <a:p>
            <a:r>
              <a:rPr lang="en-US" altLang="ja-JP" dirty="0" smtClean="0"/>
              <a:t>Origami Assembly Specification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65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PA0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942" y="1240972"/>
            <a:ext cx="8459553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171 (159 + 22) PA0 produced and electrically tested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104 </a:t>
            </a:r>
            <a:r>
              <a:rPr kumimoji="1" lang="en-US" altLang="ja-JP" dirty="0" smtClean="0"/>
              <a:t>OK</a:t>
            </a:r>
          </a:p>
          <a:p>
            <a:pPr lvl="2"/>
            <a:r>
              <a:rPr lang="en-US" altLang="ja-JP" dirty="0" smtClean="0"/>
              <a:t>67 </a:t>
            </a:r>
            <a:r>
              <a:rPr lang="en-US" altLang="ja-JP" dirty="0" smtClean="0"/>
              <a:t>NG (shorts)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Now At KEK 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sent back to Taiyo on Sep. 10</a:t>
            </a:r>
            <a:endParaRPr kumimoji="1" lang="en-US" altLang="ja-JP" dirty="0" smtClean="0"/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checked for cracks (5 </a:t>
            </a:r>
            <a:r>
              <a:rPr lang="en-US" altLang="ja-JP" dirty="0" smtClean="0">
                <a:sym typeface="Wingdings" panose="05000000000000000000" pitchFamily="2" charset="2"/>
              </a:rPr>
              <a:t>+ 1 pieces) at KEK </a:t>
            </a:r>
            <a:r>
              <a:rPr lang="en-US" altLang="ja-JP" dirty="0" smtClean="0">
                <a:sym typeface="Wingdings" panose="05000000000000000000" pitchFamily="2" charset="2"/>
              </a:rPr>
              <a:t> No cracks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3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rd</a:t>
            </a:r>
            <a:r>
              <a:rPr lang="en-US" altLang="ja-JP" dirty="0" smtClean="0">
                <a:sym typeface="Wingdings" panose="05000000000000000000" pitchFamily="2" charset="2"/>
              </a:rPr>
              <a:t> batch 76 </a:t>
            </a:r>
            <a:r>
              <a:rPr lang="en-US" altLang="ja-JP" dirty="0" smtClean="0">
                <a:sym typeface="Wingdings" panose="05000000000000000000" pitchFamily="2" charset="2"/>
              </a:rPr>
              <a:t>pieces </a:t>
            </a:r>
            <a:r>
              <a:rPr lang="en-US" altLang="ja-JP" dirty="0" smtClean="0">
                <a:sym typeface="Wingdings" panose="05000000000000000000" pitchFamily="2" charset="2"/>
              </a:rPr>
              <a:t>produced. Now at Taiyo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Scheduling electrical test.</a:t>
            </a:r>
          </a:p>
          <a:p>
            <a:endParaRPr lang="en-US" altLang="ja-JP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90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APV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548680"/>
            <a:ext cx="8579296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Cleaning and inspection after cleaning completed on Sep. 10</a:t>
            </a:r>
          </a:p>
          <a:p>
            <a:r>
              <a:rPr lang="en-US" altLang="ja-JP" sz="2400" dirty="0" smtClean="0"/>
              <a:t>Good APVs w/o cleaning : </a:t>
            </a:r>
            <a:r>
              <a:rPr lang="en-US" altLang="ja-JP" sz="2400" u="sng" dirty="0" smtClean="0"/>
              <a:t>1219 </a:t>
            </a:r>
          </a:p>
          <a:p>
            <a:r>
              <a:rPr lang="en-US" altLang="ja-JP" sz="2400" dirty="0" smtClean="0"/>
              <a:t>Cleaning result</a:t>
            </a:r>
          </a:p>
          <a:p>
            <a:pPr marL="0" indent="0">
              <a:buNone/>
            </a:pPr>
            <a:r>
              <a:rPr lang="en-US" altLang="ja-JP" sz="2400" dirty="0" smtClean="0"/>
              <a:t>     433 dirty chips </a:t>
            </a:r>
            <a:r>
              <a:rPr lang="en-US" altLang="ja-JP" sz="2400" dirty="0" smtClean="0">
                <a:sym typeface="Wingdings" panose="05000000000000000000" pitchFamily="2" charset="2"/>
              </a:rPr>
              <a:t> 387 “good” (338 + 49 (manual cleaning) )</a:t>
            </a:r>
          </a:p>
          <a:p>
            <a:pPr marL="0" indent="0">
              <a:buNone/>
            </a:pPr>
            <a:r>
              <a:rPr lang="en-US" altLang="ja-JP" sz="2400" dirty="0" smtClean="0">
                <a:sym typeface="Wingdings" panose="05000000000000000000" pitchFamily="2" charset="2"/>
              </a:rPr>
              <a:t>     visual inspection again  </a:t>
            </a:r>
            <a:r>
              <a:rPr lang="en-US" altLang="ja-JP" sz="2400" u="sng" dirty="0" smtClean="0">
                <a:sym typeface="Wingdings" panose="05000000000000000000" pitchFamily="2" charset="2"/>
              </a:rPr>
              <a:t>384</a:t>
            </a:r>
            <a:r>
              <a:rPr lang="en-US" altLang="ja-JP" sz="2400" dirty="0" smtClean="0">
                <a:sym typeface="Wingdings" panose="05000000000000000000" pitchFamily="2" charset="2"/>
              </a:rPr>
              <a:t> good (3 cracks)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Already used for batch0: </a:t>
            </a:r>
            <a:r>
              <a:rPr lang="en-US" altLang="ja-JP" sz="2400" u="sng" dirty="0" smtClean="0">
                <a:sym typeface="Wingdings" panose="05000000000000000000" pitchFamily="2" charset="2"/>
              </a:rPr>
              <a:t>-120</a:t>
            </a:r>
            <a:endParaRPr lang="en-US" altLang="ja-JP" sz="2400" u="sng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Received </a:t>
            </a:r>
            <a:r>
              <a:rPr lang="en-US" altLang="ja-JP" sz="2400" u="sng" dirty="0"/>
              <a:t>100</a:t>
            </a:r>
            <a:r>
              <a:rPr lang="en-US" altLang="ja-JP" sz="2400" dirty="0"/>
              <a:t> Good chips from HEPHY today</a:t>
            </a:r>
          </a:p>
          <a:p>
            <a:pPr marL="0" indent="0">
              <a:buNone/>
            </a:pPr>
            <a:r>
              <a:rPr lang="en-US" altLang="ja-JP" sz="2400" dirty="0" smtClean="0"/>
              <a:t>Good APV chips in hand : 1219+384-120 + 100 = </a:t>
            </a:r>
            <a:r>
              <a:rPr lang="en-US" altLang="ja-JP" sz="2400" u="sng" dirty="0" smtClean="0"/>
              <a:t>1583</a:t>
            </a:r>
            <a:r>
              <a:rPr lang="en-US" altLang="ja-JP" sz="2400" dirty="0" smtClean="0"/>
              <a:t> (1410 at least needed)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+173 (+12%) spare chips </a:t>
            </a:r>
            <a:r>
              <a:rPr lang="en-US" altLang="ja-JP" sz="2400" dirty="0" smtClean="0">
                <a:sym typeface="Wingdings" panose="05000000000000000000" pitchFamily="2" charset="2"/>
              </a:rPr>
              <a:t> seems to be enough 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78257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Origami Spec.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Discussed with REPIC (and Taiyo)</a:t>
            </a:r>
          </a:p>
          <a:p>
            <a:pPr lvl="1"/>
            <a:r>
              <a:rPr lang="en-US" altLang="ja-JP" dirty="0" smtClean="0"/>
              <a:t>No problem in the technical things</a:t>
            </a:r>
          </a:p>
          <a:p>
            <a:pPr lvl="2"/>
            <a:r>
              <a:rPr lang="en-US" altLang="ja-JP" dirty="0" smtClean="0"/>
              <a:t>Some minor things</a:t>
            </a:r>
          </a:p>
          <a:p>
            <a:pPr lvl="1"/>
            <a:r>
              <a:rPr lang="en-US" altLang="ja-JP" dirty="0" smtClean="0"/>
              <a:t>Needed to clarify the </a:t>
            </a:r>
            <a:r>
              <a:rPr lang="en-US" altLang="ja-JP" b="1" u="sng" dirty="0" smtClean="0"/>
              <a:t>responsibility</a:t>
            </a:r>
            <a:r>
              <a:rPr lang="en-US" altLang="ja-JP" dirty="0" smtClean="0"/>
              <a:t> if failure happens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Visual inspection of bonding pads after reflow</a:t>
            </a:r>
          </a:p>
          <a:p>
            <a:pPr lvl="1"/>
            <a:r>
              <a:rPr lang="en-US" altLang="ja-JP" dirty="0" smtClean="0"/>
              <a:t>Inspection of both APV-side and Sensor-side will be done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Minor things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19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6200" y="105243"/>
            <a:ext cx="71382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b="1" dirty="0"/>
              <a:t>Electrical Tests</a:t>
            </a:r>
            <a:endParaRPr lang="ja-JP" altLang="ja-JP" b="1" dirty="0"/>
          </a:p>
          <a:p>
            <a:pPr lvl="1"/>
            <a:r>
              <a:rPr lang="en-US" altLang="ja-JP" b="1" dirty="0"/>
              <a:t>Step 1</a:t>
            </a:r>
            <a:endParaRPr lang="ja-JP" altLang="ja-JP" b="1" dirty="0"/>
          </a:p>
          <a:p>
            <a:r>
              <a:rPr lang="en-US" altLang="ja-JP" b="1" u="sng" dirty="0"/>
              <a:t>All bare Origami flexes must be electrically tested </a:t>
            </a:r>
            <a:endParaRPr lang="en-US" altLang="ja-JP" b="1" u="sng" dirty="0"/>
          </a:p>
          <a:p>
            <a:r>
              <a:rPr lang="en-US" altLang="ja-JP" dirty="0" smtClean="0"/>
              <a:t>…</a:t>
            </a:r>
          </a:p>
          <a:p>
            <a:r>
              <a:rPr lang="en-US" altLang="ja-JP" b="1" u="sng" dirty="0" smtClean="0"/>
              <a:t>All </a:t>
            </a:r>
            <a:r>
              <a:rPr lang="en-US" altLang="ja-JP" b="1" u="sng" dirty="0"/>
              <a:t>bare PA0’s are also electrically tested</a:t>
            </a:r>
            <a:r>
              <a:rPr lang="en-US" altLang="ja-JP" dirty="0"/>
              <a:t> </a:t>
            </a:r>
            <a:r>
              <a:rPr lang="en-US" altLang="ja-JP" dirty="0" smtClean="0"/>
              <a:t>… </a:t>
            </a:r>
            <a:r>
              <a:rPr lang="en-US" altLang="ja-JP" dirty="0" smtClean="0">
                <a:solidFill>
                  <a:srgbClr val="FF0000"/>
                </a:solidFill>
              </a:rPr>
              <a:t>After </a:t>
            </a:r>
            <a:r>
              <a:rPr lang="en-US" altLang="ja-JP" dirty="0">
                <a:solidFill>
                  <a:srgbClr val="FF0000"/>
                </a:solidFill>
              </a:rPr>
              <a:t>this PA0 test, further processing shall only happen after the test results are analyzed by the client and he approves of going </a:t>
            </a:r>
            <a:r>
              <a:rPr lang="en-US" altLang="ja-JP" dirty="0" smtClean="0">
                <a:solidFill>
                  <a:srgbClr val="FF0000"/>
                </a:solidFill>
              </a:rPr>
              <a:t>ahead. …</a:t>
            </a:r>
            <a:endParaRPr lang="ja-JP" altLang="ja-JP" dirty="0" smtClean="0"/>
          </a:p>
          <a:p>
            <a:pPr lvl="1"/>
            <a:r>
              <a:rPr lang="en-US" altLang="ja-JP" b="1" dirty="0" smtClean="0"/>
              <a:t>Step 2</a:t>
            </a:r>
            <a:endParaRPr lang="ja-JP" altLang="ja-JP" b="1" dirty="0" smtClean="0"/>
          </a:p>
          <a:p>
            <a:r>
              <a:rPr lang="en-US" altLang="ja-JP" u="sng" dirty="0" smtClean="0"/>
              <a:t>Once </a:t>
            </a:r>
            <a:r>
              <a:rPr lang="en-US" altLang="ja-JP" u="sng" dirty="0"/>
              <a:t>the Origami flex is assembled with components and reflow is done</a:t>
            </a:r>
            <a:r>
              <a:rPr lang="en-US" altLang="ja-JP" dirty="0"/>
              <a:t>, </a:t>
            </a:r>
            <a:r>
              <a:rPr lang="en-US" altLang="ja-JP" b="1" u="sng" dirty="0"/>
              <a:t>PA0 must be electrically tested again </a:t>
            </a:r>
            <a:r>
              <a:rPr lang="en-US" altLang="ja-JP" dirty="0"/>
              <a:t>against opens and shorts, because the reflow process may cause some damage. </a:t>
            </a:r>
            <a:r>
              <a:rPr lang="en-US" altLang="ja-JP" dirty="0">
                <a:solidFill>
                  <a:srgbClr val="FF0000"/>
                </a:solidFill>
              </a:rPr>
              <a:t>After that test, further processing shall only happen after the test results are analyzed by the client and he approves of going </a:t>
            </a:r>
            <a:r>
              <a:rPr lang="en-US" altLang="ja-JP" dirty="0" smtClean="0">
                <a:solidFill>
                  <a:srgbClr val="FF0000"/>
                </a:solidFill>
              </a:rPr>
              <a:t>ahead</a:t>
            </a:r>
            <a:r>
              <a:rPr lang="en-US" altLang="ja-JP" dirty="0" smtClean="0"/>
              <a:t>. …</a:t>
            </a:r>
          </a:p>
          <a:p>
            <a:r>
              <a:rPr lang="en-US" altLang="ja-JP" b="1" dirty="0"/>
              <a:t> </a:t>
            </a:r>
            <a:r>
              <a:rPr lang="en-US" altLang="ja-JP" b="1" dirty="0" smtClean="0"/>
              <a:t>          Step </a:t>
            </a:r>
            <a:r>
              <a:rPr lang="en-US" altLang="ja-JP" b="1" dirty="0"/>
              <a:t>3</a:t>
            </a:r>
            <a:endParaRPr lang="ja-JP" altLang="ja-JP" b="1" dirty="0"/>
          </a:p>
          <a:p>
            <a:r>
              <a:rPr lang="en-US" altLang="ja-JP" b="1" dirty="0"/>
              <a:t>After assembly of all parts, including the chips and wire-bonding, the fully populated Origami undergoes an electrical test at KEK. </a:t>
            </a:r>
            <a:r>
              <a:rPr lang="en-US" altLang="ja-JP" b="1" dirty="0" smtClean="0"/>
              <a:t>…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All </a:t>
            </a:r>
            <a:r>
              <a:rPr lang="en-US" altLang="ja-JP" dirty="0">
                <a:solidFill>
                  <a:srgbClr val="FF0000"/>
                </a:solidFill>
              </a:rPr>
              <a:t>Origami flexes which pass this test (and all other test before including visual inspection) are deemed as </a:t>
            </a:r>
            <a:r>
              <a:rPr lang="en-US" altLang="ja-JP" dirty="0" smtClean="0">
                <a:solidFill>
                  <a:srgbClr val="FF0000"/>
                </a:solidFill>
              </a:rPr>
              <a:t>accepted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5373216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Here are two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The Origamis failed these test cannot be used for assembly of Belle II SVD.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Obvious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Who takes responsibility of reproducing Origami, PA0 and parts if bad Origamis found in these step ?  Need to be clarified and agreed with the company (REPIC)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sym typeface="Wingdings" panose="05000000000000000000" pitchFamily="2" charset="2"/>
              </a:rPr>
              <a:t>REPIC cannot be responsible for the quality of APV chips found to be bad in step 3.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917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086" y="13381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Responsibility of Origami reproduction</a:t>
            </a:r>
            <a:br>
              <a:rPr kumimoji="1" lang="en-US" altLang="ja-JP" dirty="0" smtClean="0"/>
            </a:br>
            <a:r>
              <a:rPr lang="en-US" altLang="ja-JP" dirty="0" smtClean="0"/>
              <a:t>If bad Origami+PA0 is found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314" y="1219200"/>
            <a:ext cx="8229600" cy="5162128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REPIC (actually Taiyo) takes responsibility of </a:t>
            </a:r>
          </a:p>
          <a:p>
            <a:pPr lvl="1"/>
            <a:r>
              <a:rPr kumimoji="1" lang="en-US" altLang="ja-JP" dirty="0" smtClean="0"/>
              <a:t>Producing 141 Origami passing electrical test</a:t>
            </a:r>
          </a:p>
          <a:p>
            <a:pPr lvl="1"/>
            <a:r>
              <a:rPr lang="en-US" altLang="ja-JP" dirty="0" smtClean="0"/>
              <a:t>Producing 141 PA0 passing electrical test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After SMD parts assembly by reflow soldering</a:t>
            </a:r>
          </a:p>
          <a:p>
            <a:pPr marL="457200" lvl="1" indent="0">
              <a:buNone/>
            </a:pPr>
            <a:r>
              <a:rPr lang="en-US" altLang="ja-JP" dirty="0" smtClean="0"/>
              <a:t>REPIC will reproduce Origami and PA0 only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If there is clear fault in the process.</a:t>
            </a:r>
          </a:p>
          <a:p>
            <a:pPr lvl="1"/>
            <a:r>
              <a:rPr kumimoji="1" lang="en-US" altLang="ja-JP" dirty="0" smtClean="0"/>
              <a:t>If wire bonding found to be is impossible due to solder drop on the pad.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After APV gluing + wire bonding</a:t>
            </a:r>
          </a:p>
          <a:p>
            <a:pPr marL="0" indent="0">
              <a:buNone/>
            </a:pPr>
            <a:r>
              <a:rPr lang="en-US" altLang="ja-JP" sz="2800" dirty="0" smtClean="0"/>
              <a:t>      REPIC </a:t>
            </a:r>
            <a:r>
              <a:rPr lang="en-US" altLang="ja-JP" sz="2800" dirty="0"/>
              <a:t>will reproduce Origami and </a:t>
            </a:r>
            <a:r>
              <a:rPr lang="en-US" altLang="ja-JP" sz="2800" dirty="0" smtClean="0"/>
              <a:t>PA0 only </a:t>
            </a:r>
          </a:p>
          <a:p>
            <a:pPr lvl="1"/>
            <a:r>
              <a:rPr kumimoji="1" lang="en-US" altLang="ja-JP" dirty="0" smtClean="0"/>
              <a:t> </a:t>
            </a:r>
            <a:r>
              <a:rPr lang="en-US" altLang="ja-JP" dirty="0"/>
              <a:t>If there is clear fault in the process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Otherwise KEK will be responsible to reproduce Origami and PA0</a:t>
            </a:r>
          </a:p>
          <a:p>
            <a:r>
              <a:rPr lang="en-US" altLang="ja-JP" dirty="0" smtClean="0"/>
              <a:t>In any case, connectors </a:t>
            </a:r>
            <a:r>
              <a:rPr lang="en-US" altLang="ja-JP" dirty="0"/>
              <a:t>and APVs </a:t>
            </a:r>
            <a:r>
              <a:rPr lang="en-US" altLang="ja-JP" dirty="0" smtClean="0"/>
              <a:t>should be </a:t>
            </a:r>
            <a:r>
              <a:rPr lang="en-US" altLang="ja-JP" dirty="0"/>
              <a:t>provided by KEK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75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Spare Origami and PA0 at Taiyo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6029"/>
            <a:ext cx="8229600" cy="4811283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Origami At Taiyo</a:t>
            </a:r>
          </a:p>
          <a:p>
            <a:pPr lvl="1"/>
            <a:r>
              <a:rPr lang="en-US" altLang="ja-JP" dirty="0" smtClean="0"/>
              <a:t>10 Origami –Z</a:t>
            </a:r>
          </a:p>
          <a:p>
            <a:pPr lvl="1"/>
            <a:r>
              <a:rPr kumimoji="1" lang="en-US" altLang="ja-JP" dirty="0" smtClean="0"/>
              <a:t>6 Origami +Z</a:t>
            </a:r>
          </a:p>
          <a:p>
            <a:pPr lvl="1"/>
            <a:r>
              <a:rPr lang="en-US" altLang="ja-JP" dirty="0" smtClean="0"/>
              <a:t>19 Origami  CE</a:t>
            </a:r>
          </a:p>
          <a:p>
            <a:pPr lvl="1">
              <a:buFont typeface="Wingdings"/>
              <a:buChar char="à"/>
            </a:pPr>
            <a:r>
              <a:rPr kumimoji="1" lang="en-US" altLang="ja-JP" dirty="0" smtClean="0">
                <a:sym typeface="Wingdings" panose="05000000000000000000" pitchFamily="2" charset="2"/>
              </a:rPr>
              <a:t>Those </a:t>
            </a:r>
            <a:r>
              <a:rPr lang="en-US" altLang="ja-JP" dirty="0" smtClean="0">
                <a:sym typeface="Wingdings" panose="05000000000000000000" pitchFamily="2" charset="2"/>
              </a:rPr>
              <a:t>are available for spare without additional cost.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PA0 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Additional good pieces passing electrical test will be available for spare.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So far 104 good (67 bad), 76 to be measured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I hope good yield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942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971" y="-1172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Bonding position for Bias check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114" y="4412771"/>
            <a:ext cx="4582886" cy="2107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No specific request on spec.</a:t>
            </a:r>
          </a:p>
          <a:p>
            <a:pPr marL="0" indent="0">
              <a:buNone/>
            </a:pPr>
            <a:r>
              <a:rPr kumimoji="1" lang="en-US" altLang="ja-JP" dirty="0" smtClean="0"/>
              <a:t>Any preference?</a:t>
            </a:r>
          </a:p>
          <a:p>
            <a:r>
              <a:rPr lang="en-US" altLang="ja-JP" dirty="0" smtClean="0"/>
              <a:t>For batch0 no request sent </a:t>
            </a:r>
            <a:r>
              <a:rPr lang="en-US" altLang="ja-JP" dirty="0" smtClean="0">
                <a:sym typeface="Wingdings" panose="05000000000000000000" pitchFamily="2" charset="2"/>
              </a:rPr>
              <a:t> bonded at the center </a:t>
            </a:r>
            <a:r>
              <a:rPr lang="en-US" altLang="ja-JP" u="sng" dirty="0" smtClean="0">
                <a:sym typeface="Wingdings" panose="05000000000000000000" pitchFamily="2" charset="2"/>
              </a:rPr>
              <a:t>b)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REPIC says </a:t>
            </a:r>
            <a:r>
              <a:rPr kumimoji="1" lang="en-US" altLang="ja-JP" u="sng" dirty="0" smtClean="0">
                <a:sym typeface="Wingdings" panose="05000000000000000000" pitchFamily="2" charset="2"/>
              </a:rPr>
              <a:t>c)</a:t>
            </a:r>
            <a:r>
              <a:rPr kumimoji="1" lang="en-US" altLang="ja-JP" dirty="0" smtClean="0">
                <a:sym typeface="Wingdings" panose="05000000000000000000" pitchFamily="2" charset="2"/>
              </a:rPr>
              <a:t> is OK but </a:t>
            </a:r>
            <a:r>
              <a:rPr kumimoji="1" lang="en-US" altLang="ja-JP" u="sng" dirty="0" smtClean="0">
                <a:sym typeface="Wingdings" panose="05000000000000000000" pitchFamily="2" charset="2"/>
              </a:rPr>
              <a:t>a)</a:t>
            </a:r>
            <a:r>
              <a:rPr kumimoji="1" lang="en-US" altLang="ja-JP" dirty="0" smtClean="0">
                <a:sym typeface="Wingdings" panose="05000000000000000000" pitchFamily="2" charset="2"/>
              </a:rPr>
              <a:t> is not</a:t>
            </a:r>
            <a:r>
              <a:rPr kumimoji="1" lang="en-US" altLang="ja-JP" u="sng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if need to be at the end of pad</a:t>
            </a:r>
            <a:endParaRPr kumimoji="1" lang="ja-JP" altLang="en-US" dirty="0"/>
          </a:p>
        </p:txBody>
      </p:sp>
      <p:pic>
        <p:nvPicPr>
          <p:cNvPr id="4" name="Picture 68"/>
          <p:cNvPicPr/>
          <p:nvPr/>
        </p:nvPicPr>
        <p:blipFill rotWithShape="1">
          <a:blip r:embed="rId2"/>
          <a:srcRect t="34987"/>
          <a:stretch/>
        </p:blipFill>
        <p:spPr bwMode="auto">
          <a:xfrm>
            <a:off x="827584" y="1196752"/>
            <a:ext cx="7344816" cy="26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8"/>
          <p:cNvPicPr>
            <a:picLocks noChangeAspect="1"/>
          </p:cNvPicPr>
          <p:nvPr/>
        </p:nvPicPr>
        <p:blipFill rotWithShape="1">
          <a:blip r:embed="rId2"/>
          <a:srcRect l="28555" t="82112" r="51494"/>
          <a:stretch/>
        </p:blipFill>
        <p:spPr bwMode="auto">
          <a:xfrm>
            <a:off x="402772" y="4441371"/>
            <a:ext cx="4142688" cy="20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H="1">
            <a:off x="1894114" y="4985522"/>
            <a:ext cx="2003920" cy="42467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1905000" y="5168078"/>
            <a:ext cx="2033129" cy="47072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948543" y="5331364"/>
            <a:ext cx="2000472" cy="57957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593709" y="522081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a)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b)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c)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880</Words>
  <Application>Microsoft Office PowerPoint</Application>
  <PresentationFormat>画面に合わせる (4:3)</PresentationFormat>
  <Paragraphs>159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Origami, PA</vt:lpstr>
      <vt:lpstr>Origami Status</vt:lpstr>
      <vt:lpstr>PA0 </vt:lpstr>
      <vt:lpstr>APV</vt:lpstr>
      <vt:lpstr>Origami Spec.</vt:lpstr>
      <vt:lpstr>PowerPoint プレゼンテーション</vt:lpstr>
      <vt:lpstr>Responsibility of Origami reproduction If bad Origami+PA0 is found</vt:lpstr>
      <vt:lpstr>Spare Origami and PA0 at Taiyo</vt:lpstr>
      <vt:lpstr>Bonding position for Bias check</vt:lpstr>
      <vt:lpstr>Origami Spec. Minor things</vt:lpstr>
      <vt:lpstr>PA 2nd production + replacement of bad PAs</vt:lpstr>
      <vt:lpstr>PA Production and width measurement status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Solder drop </dc:title>
  <dc:creator>cozy</dc:creator>
  <cp:lastModifiedBy>Koji Hara</cp:lastModifiedBy>
  <cp:revision>19</cp:revision>
  <dcterms:created xsi:type="dcterms:W3CDTF">2015-08-25T08:10:31Z</dcterms:created>
  <dcterms:modified xsi:type="dcterms:W3CDTF">2015-09-10T08:12:18Z</dcterms:modified>
</cp:coreProperties>
</file>