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19"/>
  </p:notesMasterIdLst>
  <p:handoutMasterIdLst>
    <p:handoutMasterId r:id="rId20"/>
  </p:handoutMasterIdLst>
  <p:sldIdLst>
    <p:sldId id="743" r:id="rId2"/>
    <p:sldId id="817" r:id="rId3"/>
    <p:sldId id="900" r:id="rId4"/>
    <p:sldId id="888" r:id="rId5"/>
    <p:sldId id="895" r:id="rId6"/>
    <p:sldId id="894" r:id="rId7"/>
    <p:sldId id="904" r:id="rId8"/>
    <p:sldId id="902" r:id="rId9"/>
    <p:sldId id="901" r:id="rId10"/>
    <p:sldId id="903" r:id="rId11"/>
    <p:sldId id="905" r:id="rId12"/>
    <p:sldId id="906" r:id="rId13"/>
    <p:sldId id="911" r:id="rId14"/>
    <p:sldId id="907" r:id="rId15"/>
    <p:sldId id="910" r:id="rId16"/>
    <p:sldId id="908" r:id="rId17"/>
    <p:sldId id="909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CA6A6"/>
    <a:srgbClr val="7CA6B1"/>
    <a:srgbClr val="C9DBD8"/>
    <a:srgbClr val="0070C0"/>
    <a:srgbClr val="F75309"/>
    <a:srgbClr val="FF9999"/>
    <a:srgbClr val="006600"/>
    <a:srgbClr val="D9D9D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9558" autoAdjust="0"/>
  </p:normalViewPr>
  <p:slideViewPr>
    <p:cSldViewPr snapToGrid="0">
      <p:cViewPr varScale="1">
        <p:scale>
          <a:sx n="90" d="100"/>
          <a:sy n="9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178" y="-114"/>
      </p:cViewPr>
      <p:guideLst>
        <p:guide orient="horz" pos="3023"/>
        <p:guide pos="2303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0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7163" y="0"/>
            <a:ext cx="316803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9A34FF-811F-4DE1-9FF1-0BF17AE654BD}" type="datetime1">
              <a:rPr lang="en-US"/>
              <a:pPr>
                <a:defRPr/>
              </a:pPr>
              <a:t>7/12/2015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80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7163" y="9121140"/>
            <a:ext cx="316803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D3D22B9-52E5-4F11-B416-09B3F729B8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76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0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7163" y="0"/>
            <a:ext cx="316803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6662A8A-7B18-4380-B575-892FDCB5AA3F}" type="datetime1">
              <a:rPr lang="en-US"/>
              <a:pPr>
                <a:defRPr/>
              </a:pPr>
              <a:t>7/12/2015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144" y="4560570"/>
            <a:ext cx="5366914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80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7163" y="9121140"/>
            <a:ext cx="316803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CA45BF9-660F-4B5C-A6FF-15FF8FECAA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2049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1B5C95B-2488-41CC-A59C-3792ECAB2065}" type="datetime1">
              <a:rPr lang="en-US"/>
              <a:pPr/>
              <a:t>7/12/2015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800600" cy="3600450"/>
          </a:xfrm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B2AAC69-7F6B-4969-B3FD-9A502789442B}" type="datetime1">
              <a:rPr lang="en-US" altLang="en-US"/>
              <a:pPr/>
              <a:t>7/14/2015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Ladislav Andricek, MPI Munich</a:t>
            </a:r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B9A8717-7971-4A19-ADD1-E9E7274CCCFB}" type="datetime1">
              <a:rPr lang="en-US" altLang="en-US"/>
              <a:pPr/>
              <a:t>7/14/2015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Ladislav Andricek, MPI Munich</a:t>
            </a:r>
          </a:p>
        </p:txBody>
      </p:sp>
      <p:sp>
        <p:nvSpPr>
          <p:cNvPr id="1174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9002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54943FC-0673-49A4-B63E-7C494A8D4FC9}" type="datetime1">
              <a:rPr lang="en-US" altLang="en-US"/>
              <a:pPr/>
              <a:t>7/14/2015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Ladislav Andricek, MPI Munich</a:t>
            </a:r>
          </a:p>
        </p:txBody>
      </p:sp>
      <p:sp>
        <p:nvSpPr>
          <p:cNvPr id="1176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9002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A4DC818-6FAB-4A89-A346-868D6EAC2EF6}" type="datetime1">
              <a:rPr lang="en-US" altLang="en-US"/>
              <a:pPr/>
              <a:t>7/14/2015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Ladislav Andricek, MPI Munich</a:t>
            </a:r>
          </a:p>
        </p:txBody>
      </p:sp>
      <p:sp>
        <p:nvSpPr>
          <p:cNvPr id="130560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257300" y="722313"/>
            <a:ext cx="4802188" cy="3602037"/>
          </a:xfrm>
          <a:ln/>
        </p:spPr>
      </p:sp>
      <p:sp>
        <p:nvSpPr>
          <p:cNvPr id="130560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31520" y="4560570"/>
            <a:ext cx="5853870" cy="431900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B7DDB0E-BE99-4F57-94D5-BC71B9958F18}" type="datetime1">
              <a:rPr lang="en-US" altLang="en-US"/>
              <a:pPr/>
              <a:t>7/14/2015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Ladislav Andricek, MPI Munich</a:t>
            </a:r>
          </a:p>
        </p:txBody>
      </p:sp>
      <p:sp>
        <p:nvSpPr>
          <p:cNvPr id="1178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9002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9FD0A01-AB64-4AB6-B104-035113409C4E}" type="datetime1">
              <a:rPr lang="en-US" altLang="en-US"/>
              <a:pPr/>
              <a:t>7/14/2015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Ladislav Andricek, MPI Munich</a:t>
            </a:r>
          </a:p>
        </p:txBody>
      </p:sp>
      <p:sp>
        <p:nvSpPr>
          <p:cNvPr id="1303554" name="Text Box 2"/>
          <p:cNvSpPr txBox="1">
            <a:spLocks noChangeArrowheads="1"/>
          </p:cNvSpPr>
          <p:nvPr/>
        </p:nvSpPr>
        <p:spPr bwMode="auto">
          <a:xfrm>
            <a:off x="991312" y="721629"/>
            <a:ext cx="5334285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3555" name="Rectangle 3"/>
          <p:cNvSpPr txBox="1">
            <a:spLocks noChangeArrowheads="1"/>
          </p:cNvSpPr>
          <p:nvPr>
            <p:ph type="body"/>
          </p:nvPr>
        </p:nvSpPr>
        <p:spPr>
          <a:xfrm>
            <a:off x="731520" y="4560570"/>
            <a:ext cx="5853870" cy="431900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168" y="6669088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PXD ASIC Review, July 2015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0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3288" y="1493838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3288" y="3832225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376238" y="6669088"/>
            <a:ext cx="3311525" cy="188912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IEEE NSS, Dresden, October 2008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245225" y="6677025"/>
            <a:ext cx="2546350" cy="18097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Ladislav Andricek, MPI fuer Physik, HLL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29600" y="6638925"/>
            <a:ext cx="914400" cy="219075"/>
          </a:xfrm>
        </p:spPr>
        <p:txBody>
          <a:bodyPr/>
          <a:lstStyle>
            <a:lvl1pPr>
              <a:defRPr/>
            </a:lvl1pPr>
          </a:lstStyle>
          <a:p>
            <a:fld id="{BE99DEEB-B8FA-4F7C-8A22-6E6C896C430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4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IEEE NSS, Dresden, October 2008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Ladislav Andricek, MPI fuer Physik, HLL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E94F5-58F0-4090-9928-AAB97F0DA32F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47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ci\Desktop\Logo-tran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78732"/>
            <a:ext cx="1174622" cy="7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698" name="Rectangle 2"/>
          <p:cNvSpPr>
            <a:spLocks noChangeArrowheads="1"/>
          </p:cNvSpPr>
          <p:nvPr userDrawn="1"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 userDrawn="1"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 userDrawn="1"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90805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638" y="6669088"/>
            <a:ext cx="33115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PXD ASIC Review, July 2015</a:t>
            </a:r>
            <a:endParaRPr lang="de-DE" dirty="0"/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6675" y="667702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97709" name="Oval 13"/>
          <p:cNvSpPr>
            <a:spLocks noChangeArrowheads="1"/>
          </p:cNvSpPr>
          <p:nvPr userDrawn="1"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265240" y="6670895"/>
            <a:ext cx="455613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6F9865-C8D1-41C0-A188-E3828898930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5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3" panose="05040102010807070707" pitchFamily="18" charset="2"/>
        <a:buChar char="w"/>
        <a:defRPr sz="14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PXD ASIC Review, July 2015</a:t>
            </a:r>
            <a:endParaRPr lang="de-D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Ladislav Andricek, MPG Halbleiterlabor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727741" y="1471893"/>
            <a:ext cx="737899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Belle II PXD ASIC Review, the 2</a:t>
            </a:r>
            <a:r>
              <a:rPr lang="en-US" sz="2000" b="1" baseline="30000" dirty="0" smtClean="0"/>
              <a:t>nd </a:t>
            </a:r>
            <a:r>
              <a:rPr lang="en-US" sz="2000" b="1" dirty="0" smtClean="0"/>
              <a:t> ……..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r>
              <a:rPr lang="en-US" sz="1600" b="1" dirty="0" smtClean="0"/>
              <a:t>	</a:t>
            </a:r>
            <a:endParaRPr lang="en-US" sz="1600" b="1" dirty="0"/>
          </a:p>
          <a:p>
            <a:pPr marL="285750" indent="-285750" algn="ctr">
              <a:buFontTx/>
              <a:buChar char="-"/>
            </a:pPr>
            <a:endParaRPr lang="en-US" sz="1600" b="1" dirty="0" smtClean="0"/>
          </a:p>
          <a:p>
            <a:pPr marL="285750" indent="-285750" algn="ctr">
              <a:buFontTx/>
              <a:buChar char="-"/>
            </a:pPr>
            <a:endParaRPr lang="en-US" sz="1600" b="1" dirty="0" smtClean="0"/>
          </a:p>
          <a:p>
            <a:pPr marL="285750" indent="-285750" algn="ctr">
              <a:buFontTx/>
              <a:buChar char="-"/>
            </a:pPr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with pilot run modules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 ASIC Review, July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3560763" y="973138"/>
            <a:ext cx="5583237" cy="3078162"/>
          </a:xfrm>
        </p:spPr>
        <p:txBody>
          <a:bodyPr/>
          <a:lstStyle/>
          <a:p>
            <a:r>
              <a:rPr lang="en-US" dirty="0" smtClean="0"/>
              <a:t>:- Wafer level testing</a:t>
            </a:r>
          </a:p>
          <a:p>
            <a:r>
              <a:rPr lang="en-US" dirty="0"/>
              <a:t>	</a:t>
            </a:r>
            <a:r>
              <a:rPr lang="en-US" dirty="0" smtClean="0"/>
              <a:t>:- I</a:t>
            </a:r>
            <a:r>
              <a:rPr lang="en-US" baseline="-25000" dirty="0" smtClean="0"/>
              <a:t>D</a:t>
            </a:r>
            <a:r>
              <a:rPr lang="en-US" dirty="0" smtClean="0"/>
              <a:t>/V</a:t>
            </a:r>
            <a:r>
              <a:rPr lang="en-US" baseline="-25000" dirty="0" smtClean="0"/>
              <a:t>th</a:t>
            </a:r>
            <a:r>
              <a:rPr lang="en-US" dirty="0" smtClean="0"/>
              <a:t> Dispersion </a:t>
            </a:r>
            <a:r>
              <a:rPr lang="en-US" dirty="0" smtClean="0">
                <a:sym typeface="Wingdings" panose="05000000000000000000" pitchFamily="2" charset="2"/>
              </a:rPr>
              <a:t> Rainer’s talk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:- Metal system integrity</a:t>
            </a:r>
          </a:p>
          <a:p>
            <a:endParaRPr lang="en-US" dirty="0"/>
          </a:p>
          <a:p>
            <a:r>
              <a:rPr lang="en-US" dirty="0" smtClean="0"/>
              <a:t>:- Module level </a:t>
            </a:r>
            <a:r>
              <a:rPr lang="en-US" dirty="0" smtClean="0"/>
              <a:t>testing</a:t>
            </a:r>
            <a:endParaRPr lang="en-US" dirty="0" smtClean="0"/>
          </a:p>
          <a:p>
            <a:r>
              <a:rPr lang="en-US" dirty="0" smtClean="0"/>
              <a:t>	:- assembly with prototype ASICs</a:t>
            </a:r>
          </a:p>
          <a:p>
            <a:r>
              <a:rPr lang="en-US" dirty="0"/>
              <a:t>		</a:t>
            </a:r>
            <a:r>
              <a:rPr lang="en-US" dirty="0" smtClean="0"/>
              <a:t>  :- electrical verification of periphery</a:t>
            </a:r>
          </a:p>
          <a:p>
            <a:endParaRPr lang="en-US" dirty="0"/>
          </a:p>
          <a:p>
            <a:r>
              <a:rPr lang="en-US" dirty="0" smtClean="0"/>
              <a:t>	:- assembly with new (final) ASICs</a:t>
            </a:r>
          </a:p>
          <a:p>
            <a:r>
              <a:rPr lang="en-US" dirty="0"/>
              <a:t>	</a:t>
            </a:r>
            <a:r>
              <a:rPr lang="en-US" dirty="0" smtClean="0"/>
              <a:t>    :- test of final ASICs/system in the beam</a:t>
            </a:r>
          </a:p>
          <a:p>
            <a:endParaRPr lang="en-US" dirty="0"/>
          </a:p>
        </p:txBody>
      </p:sp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470054" y="4059070"/>
            <a:ext cx="8647451" cy="22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Assignment of the modules:</a:t>
            </a:r>
          </a:p>
          <a:p>
            <a:endParaRPr lang="en-US" b="1" kern="0" dirty="0" smtClean="0"/>
          </a:p>
          <a:p>
            <a:r>
              <a:rPr lang="en-US" b="1" kern="0" dirty="0" smtClean="0"/>
              <a:t>:- W30-OB1, W30-OB1, W36-OB2 	</a:t>
            </a:r>
            <a:r>
              <a:rPr lang="en-US" b="1" kern="0" dirty="0" smtClean="0">
                <a:sym typeface="Wingdings" panose="05000000000000000000" pitchFamily="2" charset="2"/>
              </a:rPr>
              <a:t> assembly with prototype ASICs, </a:t>
            </a:r>
            <a:r>
              <a:rPr lang="en-US" b="1" kern="0" dirty="0" err="1" smtClean="0">
                <a:sym typeface="Wingdings" panose="05000000000000000000" pitchFamily="2" charset="2"/>
              </a:rPr>
              <a:t>kapton</a:t>
            </a:r>
            <a:r>
              <a:rPr lang="en-US" b="1" kern="0" dirty="0" smtClean="0">
                <a:sym typeface="Wingdings" panose="05000000000000000000" pitchFamily="2" charset="2"/>
              </a:rPr>
              <a:t> </a:t>
            </a:r>
            <a:r>
              <a:rPr lang="en-US" b="1" kern="0" dirty="0" err="1" smtClean="0">
                <a:sym typeface="Wingdings" panose="05000000000000000000" pitchFamily="2" charset="2"/>
              </a:rPr>
              <a:t>interconn</a:t>
            </a:r>
            <a:r>
              <a:rPr lang="en-US" b="1" kern="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b="1" kern="0" dirty="0" smtClean="0">
                <a:sym typeface="Wingdings" panose="05000000000000000000" pitchFamily="2" charset="2"/>
              </a:rPr>
              <a:t>:- W30-OF1, W30-OF2		 </a:t>
            </a:r>
            <a:r>
              <a:rPr lang="en-US" b="1" kern="0" dirty="0">
                <a:sym typeface="Wingdings" panose="05000000000000000000" pitchFamily="2" charset="2"/>
              </a:rPr>
              <a:t>assembly with prototype ASICs, </a:t>
            </a:r>
            <a:r>
              <a:rPr lang="en-US" b="1" kern="0" dirty="0" smtClean="0">
                <a:sym typeface="Wingdings" panose="05000000000000000000" pitchFamily="2" charset="2"/>
              </a:rPr>
              <a:t>PCB </a:t>
            </a:r>
            <a:r>
              <a:rPr lang="en-US" b="1" kern="0" dirty="0" err="1" smtClean="0">
                <a:sym typeface="Wingdings" panose="05000000000000000000" pitchFamily="2" charset="2"/>
              </a:rPr>
              <a:t>interconnn</a:t>
            </a:r>
            <a:r>
              <a:rPr lang="en-US" b="1" kern="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b="1" kern="0" dirty="0" smtClean="0">
                <a:sym typeface="Wingdings" panose="05000000000000000000" pitchFamily="2" charset="2"/>
              </a:rPr>
              <a:t> </a:t>
            </a:r>
            <a:endParaRPr lang="en-US" b="1" kern="0" dirty="0" smtClean="0"/>
          </a:p>
          <a:p>
            <a:r>
              <a:rPr lang="en-US" b="1" kern="0" dirty="0" smtClean="0"/>
              <a:t>:- W30-IB and W35-IF		</a:t>
            </a:r>
            <a:r>
              <a:rPr lang="en-US" b="1" kern="0" dirty="0" smtClean="0">
                <a:sym typeface="Wingdings" panose="05000000000000000000" pitchFamily="2" charset="2"/>
              </a:rPr>
              <a:t> L1 ladder for test beam and Beast</a:t>
            </a:r>
          </a:p>
          <a:p>
            <a:r>
              <a:rPr lang="en-US" b="1" kern="0" dirty="0" smtClean="0">
                <a:sym typeface="Wingdings" panose="05000000000000000000" pitchFamily="2" charset="2"/>
              </a:rPr>
              <a:t>:- W35-OF1 and W35-OB1		 L2 ladder for Beast test beam and Beast</a:t>
            </a:r>
            <a:endParaRPr lang="en-US" b="1" kern="0" dirty="0" smtClean="0"/>
          </a:p>
          <a:p>
            <a:r>
              <a:rPr lang="en-US" b="1" kern="0" dirty="0" smtClean="0"/>
              <a:t>		</a:t>
            </a:r>
          </a:p>
          <a:p>
            <a:endParaRPr lang="en-US" b="1" kern="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88600" y="1157465"/>
            <a:ext cx="2966187" cy="2735432"/>
            <a:chOff x="488600" y="1008603"/>
            <a:chExt cx="2966187" cy="27354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62"/>
            <a:stretch/>
          </p:blipFill>
          <p:spPr bwMode="auto">
            <a:xfrm>
              <a:off x="488600" y="1008603"/>
              <a:ext cx="2966187" cy="273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/>
          </p:nvSpPr>
          <p:spPr bwMode="auto">
            <a:xfrm>
              <a:off x="1355632" y="1805513"/>
              <a:ext cx="561073" cy="263416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2741988" y="2792316"/>
              <a:ext cx="569872" cy="263416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2003871" y="3120579"/>
              <a:ext cx="632914" cy="263416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2003871" y="3429000"/>
              <a:ext cx="632914" cy="245846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2741988" y="3138559"/>
              <a:ext cx="569872" cy="263416"/>
            </a:xfrm>
            <a:prstGeom prst="rect">
              <a:avLst/>
            </a:prstGeom>
            <a:solidFill>
              <a:srgbClr val="92D050">
                <a:alpha val="41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1346833" y="2524080"/>
              <a:ext cx="569872" cy="263416"/>
            </a:xfrm>
            <a:prstGeom prst="rect">
              <a:avLst/>
            </a:prstGeom>
            <a:solidFill>
              <a:srgbClr val="FFFF00">
                <a:alpha val="41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1346833" y="2175474"/>
              <a:ext cx="569872" cy="263416"/>
            </a:xfrm>
            <a:prstGeom prst="rect">
              <a:avLst/>
            </a:prstGeom>
            <a:solidFill>
              <a:srgbClr val="FFFF00">
                <a:alpha val="41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1346833" y="2833700"/>
              <a:ext cx="569872" cy="263416"/>
            </a:xfrm>
            <a:prstGeom prst="rect">
              <a:avLst/>
            </a:prstGeom>
            <a:solidFill>
              <a:srgbClr val="92D050">
                <a:alpha val="41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1346833" y="3138559"/>
              <a:ext cx="569872" cy="263416"/>
            </a:xfrm>
            <a:prstGeom prst="rect">
              <a:avLst/>
            </a:prstGeom>
            <a:solidFill>
              <a:srgbClr val="92D050">
                <a:alpha val="41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2003871" y="2168860"/>
              <a:ext cx="632914" cy="245846"/>
            </a:xfrm>
            <a:prstGeom prst="rect">
              <a:avLst/>
            </a:prstGeom>
            <a:solidFill>
              <a:schemeClr val="accent2">
                <a:lumMod val="75000"/>
                <a:alpha val="4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2003871" y="2842485"/>
              <a:ext cx="632914" cy="245846"/>
            </a:xfrm>
            <a:prstGeom prst="rect">
              <a:avLst/>
            </a:prstGeom>
            <a:solidFill>
              <a:schemeClr val="accent2">
                <a:lumMod val="75000"/>
                <a:alpha val="4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2003871" y="1823083"/>
              <a:ext cx="632914" cy="245846"/>
            </a:xfrm>
            <a:prstGeom prst="rect">
              <a:avLst/>
            </a:prstGeom>
            <a:solidFill>
              <a:schemeClr val="accent2">
                <a:lumMod val="75000"/>
                <a:alpha val="4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1328017" y="3458477"/>
              <a:ext cx="588688" cy="245846"/>
            </a:xfrm>
            <a:prstGeom prst="rect">
              <a:avLst/>
            </a:prstGeom>
            <a:solidFill>
              <a:schemeClr val="accent2">
                <a:lumMod val="75000"/>
                <a:alpha val="4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8" name="Rechteck 7"/>
          <p:cNvSpPr/>
          <p:nvPr/>
        </p:nvSpPr>
        <p:spPr bwMode="auto">
          <a:xfrm>
            <a:off x="475773" y="4644135"/>
            <a:ext cx="8506717" cy="315035"/>
          </a:xfrm>
          <a:prstGeom prst="rect">
            <a:avLst/>
          </a:prstGeom>
          <a:solidFill>
            <a:srgbClr val="92D050">
              <a:alpha val="39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475773" y="4959170"/>
            <a:ext cx="8506717" cy="315035"/>
          </a:xfrm>
          <a:prstGeom prst="rect">
            <a:avLst/>
          </a:prstGeom>
          <a:solidFill>
            <a:srgbClr val="FFFF00">
              <a:alpha val="39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488600" y="5586750"/>
            <a:ext cx="8505945" cy="540060"/>
          </a:xfrm>
          <a:prstGeom prst="rect">
            <a:avLst/>
          </a:prstGeom>
          <a:solidFill>
            <a:schemeClr val="accent2">
              <a:alpha val="3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 ASIC Review, July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18706" y="1052623"/>
            <a:ext cx="8176438" cy="54545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PXD9 pilot run and beyond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sensors by 					July 2015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    :- </a:t>
            </a:r>
            <a:r>
              <a:rPr lang="en-US" dirty="0" smtClean="0"/>
              <a:t>all ASICs (</a:t>
            </a:r>
            <a:r>
              <a:rPr lang="en-US" dirty="0" smtClean="0"/>
              <a:t>prototypes) are pre-tested and available</a:t>
            </a: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Assembly </a:t>
            </a:r>
            <a:r>
              <a:rPr lang="en-US" dirty="0" smtClean="0"/>
              <a:t>(FC+SMD)					August </a:t>
            </a:r>
            <a:r>
              <a:rPr lang="en-US" dirty="0" smtClean="0"/>
              <a:t>2015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tests to understand periphery performance: 		Sept./Oct./Nov.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start phase II and III of </a:t>
            </a:r>
            <a:r>
              <a:rPr lang="en-US" dirty="0" smtClean="0"/>
              <a:t>sensor </a:t>
            </a:r>
            <a:r>
              <a:rPr lang="en-US" dirty="0" smtClean="0"/>
              <a:t>production (metal sys.) 		Dec. 2015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ASIC submissions (including bumping, details in the afternoon)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DHPT 	tape out end of August 2015	</a:t>
            </a:r>
            <a:r>
              <a:rPr lang="en-US" dirty="0" smtClean="0">
                <a:sym typeface="Wingdings" panose="05000000000000000000" pitchFamily="2" charset="2"/>
              </a:rPr>
              <a:t> December 2015 first 100 dies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:- DCD	tape out end of August 2015	 January 2016 first 100 dies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:- SWB	tape out end of August 2015	 January 2016 first 40+ dies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:- after test and verification of specs re-order new wafers (within 6 months)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>
              <a:sym typeface="Wingdings" panose="05000000000000000000" pitchFamily="2" charset="2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anose="05000000000000000000" pitchFamily="2" charset="2"/>
              </a:rPr>
              <a:t>:- ASIC testing 						Jan/Feb 2016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>
              <a:sym typeface="Wingdings" panose="05000000000000000000" pitchFamily="2" charset="2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anose="05000000000000000000" pitchFamily="2" charset="2"/>
              </a:rPr>
              <a:t>:- assembly of test beam/Beast modules 				March 2016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>
              <a:sym typeface="Wingdings" panose="05000000000000000000" pitchFamily="2" charset="2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anose="05000000000000000000" pitchFamily="2" charset="2"/>
              </a:rPr>
              <a:t>:- VXD combined test beam at DESY 				April 2016</a:t>
            </a: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start PXD module production					Summer 2016</a:t>
            </a: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review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 ASIC Review, July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4"/>
          <a:stretch/>
        </p:blipFill>
        <p:spPr bwMode="auto">
          <a:xfrm>
            <a:off x="442358" y="967703"/>
            <a:ext cx="5352386" cy="538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eschweifte Klammer rechts 5"/>
          <p:cNvSpPr/>
          <p:nvPr/>
        </p:nvSpPr>
        <p:spPr bwMode="auto">
          <a:xfrm>
            <a:off x="5582093" y="1871330"/>
            <a:ext cx="212651" cy="754912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96763" y="2060058"/>
            <a:ext cx="2169042" cy="3774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Interface to the DEPFET</a:t>
            </a:r>
            <a:endParaRPr lang="en-US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6040391" y="2819398"/>
            <a:ext cx="2913574" cy="3774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System tests before and after </a:t>
            </a:r>
            <a:r>
              <a:rPr lang="en-US" dirty="0" err="1" smtClean="0"/>
              <a:t>irrad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5996763" y="3472099"/>
            <a:ext cx="2913574" cy="3774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Gated mode status</a:t>
            </a:r>
            <a:endParaRPr lang="en-US" dirty="0" smtClean="0"/>
          </a:p>
        </p:txBody>
      </p:sp>
      <p:sp>
        <p:nvSpPr>
          <p:cNvPr id="13" name="Geschweifte Klammer rechts 12"/>
          <p:cNvSpPr/>
          <p:nvPr/>
        </p:nvSpPr>
        <p:spPr bwMode="auto">
          <a:xfrm>
            <a:off x="5521842" y="4362893"/>
            <a:ext cx="272902" cy="1665767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40391" y="4362893"/>
            <a:ext cx="2869946" cy="1803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DHPT-DCD interface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Detailed talks by the designers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:- status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:- response to the prev. review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:- submissions plans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9"/>
          <a:stretch/>
        </p:blipFill>
        <p:spPr bwMode="auto">
          <a:xfrm>
            <a:off x="4439334" y="6079861"/>
            <a:ext cx="4704666" cy="54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en-US"/>
              <a:t>IEEE NSS, Dresden, October 2008</a:t>
            </a:r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Ladislav Andricek, MPI fuer Physik, HLL</a:t>
            </a: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02F-2997-43F5-BA6B-940AC6C0FA5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/>
              <a:t>PXD5 Irradiations </a:t>
            </a:r>
            <a:r>
              <a:rPr lang="en-US" altLang="en-US" sz="1800">
                <a:sym typeface="Wingdings" pitchFamily="2" charset="2"/>
              </a:rPr>
              <a:t> to higher TIDs</a:t>
            </a:r>
            <a:endParaRPr lang="en-US" altLang="en-US" sz="1800"/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87488" y="1154113"/>
            <a:ext cx="6535737" cy="1143000"/>
          </a:xfrm>
        </p:spPr>
        <p:txBody>
          <a:bodyPr/>
          <a:lstStyle/>
          <a:p>
            <a:pPr marL="0" indent="0"/>
            <a:r>
              <a:rPr lang="en-US" altLang="en-US" sz="1400"/>
              <a:t>-: PXD5, Wafer 90, 8x12 mini-matrix, 32x24 </a:t>
            </a:r>
            <a:r>
              <a:rPr lang="en-US" altLang="en-US" sz="1400">
                <a:cs typeface="Tahoma" pitchFamily="34" charset="0"/>
              </a:rPr>
              <a:t>µm</a:t>
            </a:r>
            <a:r>
              <a:rPr lang="en-US" altLang="en-US" sz="1400" baseline="30000">
                <a:cs typeface="Tahoma" pitchFamily="34" charset="0"/>
              </a:rPr>
              <a:t>2</a:t>
            </a:r>
          </a:p>
          <a:p>
            <a:pPr marL="0" indent="0"/>
            <a:r>
              <a:rPr lang="en-US" altLang="en-US" sz="1400"/>
              <a:t>-: irradiation with X-rays photons in Karlsruhe, ~150krad/h</a:t>
            </a:r>
          </a:p>
          <a:p>
            <a:pPr marL="0" indent="0"/>
            <a:r>
              <a:rPr lang="en-US" altLang="en-US" sz="1400"/>
              <a:t>-: entire matrix biased in "off" during irradiation, periodically cleared</a:t>
            </a:r>
          </a:p>
          <a:p>
            <a:pPr marL="0" indent="0"/>
            <a:r>
              <a:rPr lang="en-US" altLang="en-US" sz="1400"/>
              <a:t>-: four pixels selected to measure basic characteristics throughout irradiation</a:t>
            </a:r>
            <a:endParaRPr lang="en-US" altLang="en-US"/>
          </a:p>
        </p:txBody>
      </p:sp>
      <p:grpSp>
        <p:nvGrpSpPr>
          <p:cNvPr id="1173561" name="Group 57"/>
          <p:cNvGrpSpPr>
            <a:grpSpLocks/>
          </p:cNvGrpSpPr>
          <p:nvPr/>
        </p:nvGrpSpPr>
        <p:grpSpPr bwMode="auto">
          <a:xfrm>
            <a:off x="1787525" y="2260600"/>
            <a:ext cx="5359400" cy="4200525"/>
            <a:chOff x="671" y="1511"/>
            <a:chExt cx="3376" cy="2646"/>
          </a:xfrm>
        </p:grpSpPr>
        <p:pic>
          <p:nvPicPr>
            <p:cNvPr id="1173559" name="Picture 55" descr="irrad-deltaVt-ALL-gates-bla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3" t="9816" r="9398"/>
            <a:stretch>
              <a:fillRect/>
            </a:stretch>
          </p:blipFill>
          <p:spPr bwMode="auto">
            <a:xfrm>
              <a:off x="671" y="1511"/>
              <a:ext cx="3376" cy="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3550" name="Text Box 46"/>
            <p:cNvSpPr txBox="1">
              <a:spLocks noChangeArrowheads="1"/>
            </p:cNvSpPr>
            <p:nvPr/>
          </p:nvSpPr>
          <p:spPr bwMode="auto">
            <a:xfrm>
              <a:off x="3045" y="2320"/>
              <a:ext cx="891" cy="192"/>
            </a:xfrm>
            <a:prstGeom prst="rect">
              <a:avLst/>
            </a:prstGeom>
            <a:solidFill>
              <a:srgbClr val="7C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/>
                <a:t>"No" annealing!</a:t>
              </a:r>
            </a:p>
          </p:txBody>
        </p:sp>
        <p:sp>
          <p:nvSpPr>
            <p:cNvPr id="1173552" name="Line 48"/>
            <p:cNvSpPr>
              <a:spLocks noChangeShapeType="1"/>
            </p:cNvSpPr>
            <p:nvPr/>
          </p:nvSpPr>
          <p:spPr bwMode="auto">
            <a:xfrm>
              <a:off x="1644" y="2862"/>
              <a:ext cx="210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73553" name="Text Box 49"/>
            <p:cNvSpPr txBox="1">
              <a:spLocks noChangeArrowheads="1"/>
            </p:cNvSpPr>
            <p:nvPr/>
          </p:nvSpPr>
          <p:spPr bwMode="auto">
            <a:xfrm>
              <a:off x="1827" y="2932"/>
              <a:ext cx="8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aseline="30000">
                  <a:solidFill>
                    <a:srgbClr val="339933"/>
                  </a:solidFill>
                </a:rPr>
                <a:t>60</a:t>
              </a:r>
              <a:r>
                <a:rPr lang="en-US" altLang="en-US">
                  <a:solidFill>
                    <a:srgbClr val="339933"/>
                  </a:solidFill>
                </a:rPr>
                <a:t>Co irradiation</a:t>
              </a:r>
            </a:p>
          </p:txBody>
        </p:sp>
        <p:sp>
          <p:nvSpPr>
            <p:cNvPr id="1173554" name="Text Box 50"/>
            <p:cNvSpPr txBox="1">
              <a:spLocks noChangeArrowheads="1"/>
            </p:cNvSpPr>
            <p:nvPr/>
          </p:nvSpPr>
          <p:spPr bwMode="auto">
            <a:xfrm>
              <a:off x="3448" y="3426"/>
              <a:ext cx="4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000"/>
                <a:t>S.Rummel</a:t>
              </a:r>
            </a:p>
          </p:txBody>
        </p:sp>
        <p:sp>
          <p:nvSpPr>
            <p:cNvPr id="1173558" name="Text Box 54"/>
            <p:cNvSpPr txBox="1">
              <a:spLocks noChangeArrowheads="1"/>
            </p:cNvSpPr>
            <p:nvPr/>
          </p:nvSpPr>
          <p:spPr bwMode="auto">
            <a:xfrm>
              <a:off x="1499" y="2698"/>
              <a:ext cx="1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339933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5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en-US"/>
              <a:t>IEEE NSS, Dresden, October 2008</a:t>
            </a:r>
          </a:p>
        </p:txBody>
      </p:sp>
      <p:sp>
        <p:nvSpPr>
          <p:cNvPr id="16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Ladislav Andricek, MPI fuer Physik, HLL</a:t>
            </a:r>
          </a:p>
        </p:txBody>
      </p:sp>
      <p:sp>
        <p:nvSpPr>
          <p:cNvPr id="17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A631-A51E-47F7-BC05-3087C004877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/>
              <a:t>PXD5 Irradiations </a:t>
            </a:r>
            <a:r>
              <a:rPr lang="en-US" altLang="en-US" sz="1800">
                <a:sym typeface="Wingdings" pitchFamily="2" charset="2"/>
              </a:rPr>
              <a:t> 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first</a:t>
            </a:r>
            <a:r>
              <a:rPr lang="en-US" altLang="en-US" sz="1800">
                <a:sym typeface="Wingdings" pitchFamily="2" charset="2"/>
              </a:rPr>
              <a:t> results</a:t>
            </a:r>
            <a:endParaRPr lang="en-US" altLang="en-US" sz="1800"/>
          </a:p>
        </p:txBody>
      </p:sp>
      <p:grpSp>
        <p:nvGrpSpPr>
          <p:cNvPr id="1175572" name="Group 20"/>
          <p:cNvGrpSpPr>
            <a:grpSpLocks/>
          </p:cNvGrpSpPr>
          <p:nvPr/>
        </p:nvGrpSpPr>
        <p:grpSpPr bwMode="auto">
          <a:xfrm>
            <a:off x="438150" y="958850"/>
            <a:ext cx="6934200" cy="5546725"/>
            <a:chOff x="726" y="646"/>
            <a:chExt cx="4368" cy="3494"/>
          </a:xfrm>
        </p:grpSpPr>
        <p:pic>
          <p:nvPicPr>
            <p:cNvPr id="1175563" name="Picture 11" descr="irrad-input-tra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" y="646"/>
              <a:ext cx="4368" cy="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5565" name="Text Box 13"/>
            <p:cNvSpPr txBox="1">
              <a:spLocks noChangeArrowheads="1"/>
            </p:cNvSpPr>
            <p:nvPr/>
          </p:nvSpPr>
          <p:spPr bwMode="auto">
            <a:xfrm>
              <a:off x="4055" y="1012"/>
              <a:ext cx="5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pre-irrad</a:t>
              </a:r>
            </a:p>
          </p:txBody>
        </p:sp>
        <p:sp>
          <p:nvSpPr>
            <p:cNvPr id="1175566" name="Line 14"/>
            <p:cNvSpPr>
              <a:spLocks noChangeShapeType="1"/>
            </p:cNvSpPr>
            <p:nvPr/>
          </p:nvSpPr>
          <p:spPr bwMode="auto">
            <a:xfrm flipH="1">
              <a:off x="3426" y="1224"/>
              <a:ext cx="684" cy="0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75567" name="Text Box 15"/>
            <p:cNvSpPr txBox="1">
              <a:spLocks noChangeArrowheads="1"/>
            </p:cNvSpPr>
            <p:nvPr/>
          </p:nvSpPr>
          <p:spPr bwMode="auto">
            <a:xfrm>
              <a:off x="3341" y="1023"/>
              <a:ext cx="4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1Mrad</a:t>
              </a:r>
            </a:p>
          </p:txBody>
        </p:sp>
        <p:sp>
          <p:nvSpPr>
            <p:cNvPr id="1175568" name="Line 16"/>
            <p:cNvSpPr>
              <a:spLocks noChangeShapeType="1"/>
            </p:cNvSpPr>
            <p:nvPr/>
          </p:nvSpPr>
          <p:spPr bwMode="auto">
            <a:xfrm flipH="1">
              <a:off x="2075" y="1349"/>
              <a:ext cx="2040" cy="0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75569" name="Text Box 17"/>
            <p:cNvSpPr txBox="1">
              <a:spLocks noChangeArrowheads="1"/>
            </p:cNvSpPr>
            <p:nvPr/>
          </p:nvSpPr>
          <p:spPr bwMode="auto">
            <a:xfrm>
              <a:off x="1523" y="1220"/>
              <a:ext cx="5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7.9Mrad</a:t>
              </a:r>
            </a:p>
          </p:txBody>
        </p:sp>
        <p:sp>
          <p:nvSpPr>
            <p:cNvPr id="1175570" name="Line 18"/>
            <p:cNvSpPr>
              <a:spLocks noChangeShapeType="1"/>
            </p:cNvSpPr>
            <p:nvPr/>
          </p:nvSpPr>
          <p:spPr bwMode="auto">
            <a:xfrm flipV="1">
              <a:off x="2195" y="1463"/>
              <a:ext cx="300" cy="12"/>
            </a:xfrm>
            <a:prstGeom prst="line">
              <a:avLst/>
            </a:prstGeom>
            <a:noFill/>
            <a:ln w="31750" cap="rnd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75571" name="Text Box 19"/>
            <p:cNvSpPr txBox="1">
              <a:spLocks noChangeArrowheads="1"/>
            </p:cNvSpPr>
            <p:nvPr/>
          </p:nvSpPr>
          <p:spPr bwMode="auto">
            <a:xfrm>
              <a:off x="2541" y="1385"/>
              <a:ext cx="63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5 days ann. </a:t>
              </a:r>
            </a:p>
            <a:p>
              <a:r>
                <a:rPr lang="en-US" altLang="en-US" sz="1200"/>
                <a:t>at RT</a:t>
              </a:r>
            </a:p>
          </p:txBody>
        </p:sp>
      </p:grpSp>
      <p:grpSp>
        <p:nvGrpSpPr>
          <p:cNvPr id="1175575" name="Group 23"/>
          <p:cNvGrpSpPr>
            <a:grpSpLocks/>
          </p:cNvGrpSpPr>
          <p:nvPr/>
        </p:nvGrpSpPr>
        <p:grpSpPr bwMode="auto">
          <a:xfrm>
            <a:off x="6459538" y="2053118"/>
            <a:ext cx="2622550" cy="3008313"/>
            <a:chOff x="4027" y="1282"/>
            <a:chExt cx="1652" cy="1895"/>
          </a:xfrm>
        </p:grpSpPr>
        <p:sp>
          <p:nvSpPr>
            <p:cNvPr id="1175573" name="Text Box 21"/>
            <p:cNvSpPr txBox="1">
              <a:spLocks noChangeArrowheads="1"/>
            </p:cNvSpPr>
            <p:nvPr/>
          </p:nvSpPr>
          <p:spPr bwMode="auto">
            <a:xfrm>
              <a:off x="4027" y="1282"/>
              <a:ext cx="1541" cy="996"/>
            </a:xfrm>
            <a:prstGeom prst="rect">
              <a:avLst/>
            </a:prstGeom>
            <a:solidFill>
              <a:srgbClr val="C9DB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u="sng" dirty="0"/>
            </a:p>
            <a:p>
              <a:r>
                <a:rPr lang="en-US" altLang="en-US" u="sng" dirty="0"/>
                <a:t>for 7.9 </a:t>
              </a:r>
              <a:r>
                <a:rPr lang="en-US" altLang="en-US" u="sng" dirty="0" err="1"/>
                <a:t>Mrad</a:t>
              </a:r>
              <a:r>
                <a:rPr lang="en-US" altLang="en-US" u="sng" dirty="0"/>
                <a:t>:</a:t>
              </a:r>
            </a:p>
            <a:p>
              <a:r>
                <a:rPr lang="en-US" altLang="en-US" dirty="0" err="1"/>
                <a:t>V</a:t>
              </a:r>
              <a:r>
                <a:rPr lang="en-US" altLang="en-US" baseline="-25000" dirty="0" err="1"/>
                <a:t>t</a:t>
              </a:r>
              <a:r>
                <a:rPr lang="en-US" altLang="en-US" dirty="0"/>
                <a:t>: 0V</a:t>
              </a:r>
              <a:r>
                <a:rPr lang="en-US" altLang="en-US" dirty="0">
                  <a:sym typeface="Wingdings" pitchFamily="2" charset="2"/>
                </a:rPr>
                <a:t>-13V</a:t>
              </a:r>
            </a:p>
            <a:p>
              <a:r>
                <a:rPr lang="en-US" altLang="en-US" dirty="0">
                  <a:sym typeface="Wingdings" pitchFamily="2" charset="2"/>
                </a:rPr>
                <a:t>s: 100mV/</a:t>
              </a:r>
              <a:r>
                <a:rPr lang="en-US" altLang="en-US" dirty="0" err="1">
                  <a:sym typeface="Wingdings" pitchFamily="2" charset="2"/>
                </a:rPr>
                <a:t>dec</a:t>
              </a:r>
              <a:r>
                <a:rPr lang="en-US" altLang="en-US" dirty="0">
                  <a:sym typeface="Wingdings" pitchFamily="2" charset="2"/>
                </a:rPr>
                <a:t>  650mV/</a:t>
              </a:r>
              <a:r>
                <a:rPr lang="en-US" altLang="en-US" dirty="0" err="1">
                  <a:sym typeface="Wingdings" pitchFamily="2" charset="2"/>
                </a:rPr>
                <a:t>dec</a:t>
              </a:r>
              <a:endParaRPr lang="en-US" altLang="en-US" dirty="0">
                <a:sym typeface="Wingdings" pitchFamily="2" charset="2"/>
              </a:endParaRPr>
            </a:p>
            <a:p>
              <a:endParaRPr lang="en-US" altLang="en-US" dirty="0"/>
            </a:p>
          </p:txBody>
        </p:sp>
        <p:sp>
          <p:nvSpPr>
            <p:cNvPr id="1175574" name="Text Box 22"/>
            <p:cNvSpPr txBox="1">
              <a:spLocks noChangeArrowheads="1"/>
            </p:cNvSpPr>
            <p:nvPr/>
          </p:nvSpPr>
          <p:spPr bwMode="auto">
            <a:xfrm>
              <a:off x="4600" y="2181"/>
              <a:ext cx="1079" cy="996"/>
            </a:xfrm>
            <a:prstGeom prst="rect">
              <a:avLst/>
            </a:prstGeom>
            <a:solidFill>
              <a:srgbClr val="7C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u="sng">
                  <a:solidFill>
                    <a:schemeClr val="bg1"/>
                  </a:solidFill>
                </a:rPr>
                <a:t>and</a:t>
              </a:r>
            </a:p>
            <a:p>
              <a:r>
                <a:rPr lang="en-US" altLang="en-US">
                  <a:solidFill>
                    <a:schemeClr val="bg1"/>
                  </a:solidFill>
                </a:rPr>
                <a:t>~1V V</a:t>
              </a:r>
              <a:r>
                <a:rPr lang="en-US" altLang="en-US" baseline="-25000">
                  <a:solidFill>
                    <a:schemeClr val="bg1"/>
                  </a:solidFill>
                </a:rPr>
                <a:t>t</a:t>
              </a:r>
              <a:r>
                <a:rPr lang="en-US" altLang="en-US">
                  <a:solidFill>
                    <a:schemeClr val="bg1"/>
                  </a:solidFill>
                </a:rPr>
                <a:t> variation of </a:t>
              </a:r>
            </a:p>
            <a:p>
              <a:r>
                <a:rPr lang="en-US" altLang="en-US">
                  <a:solidFill>
                    <a:schemeClr val="bg1"/>
                  </a:solidFill>
                </a:rPr>
                <a:t>identical</a:t>
              </a:r>
            </a:p>
            <a:p>
              <a:r>
                <a:rPr lang="en-US" altLang="en-US">
                  <a:solidFill>
                    <a:schemeClr val="bg1"/>
                  </a:solidFill>
                </a:rPr>
                <a:t>DEPFETs </a:t>
              </a:r>
            </a:p>
            <a:p>
              <a:r>
                <a:rPr lang="en-US" altLang="en-US">
                  <a:solidFill>
                    <a:schemeClr val="bg1"/>
                  </a:solidFill>
                </a:rPr>
                <a:t>at same TID!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6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en-US"/>
              <a:t>IEEE NSS, Dresden, October 2008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Ladislav Andricek, MPI fuer Physik, HLL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F77A-C43F-4067-9990-E870E75C0F9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68288"/>
            <a:ext cx="7773987" cy="4508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800"/>
              <a:t>PXD5 Irradiations </a:t>
            </a:r>
            <a:r>
              <a:rPr lang="en-US" altLang="en-US" sz="1800">
                <a:sym typeface="Wingdings" pitchFamily="2" charset="2"/>
              </a:rPr>
              <a:t> 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threshold dispersion</a:t>
            </a:r>
            <a:endParaRPr lang="en-GB" altLang="en-US" sz="1800">
              <a:sym typeface="Wingdings" pitchFamily="2" charset="2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035050"/>
            <a:ext cx="8266112" cy="15843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811213" indent="-811213" defTabSz="449263">
              <a:spcBef>
                <a:spcPts val="4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/>
              <a:t>-: 4 DEPFETS </a:t>
            </a:r>
            <a:r>
              <a:rPr lang="en-GB" altLang="en-US" sz="1400">
                <a:sym typeface="Wingdings" pitchFamily="2" charset="2"/>
              </a:rPr>
              <a:t> </a:t>
            </a:r>
            <a:r>
              <a:rPr lang="en-GB" altLang="en-US" sz="1400">
                <a:cs typeface="Tahoma" pitchFamily="34" charset="0"/>
              </a:rPr>
              <a:t>∆Vt≈1V after 8 Mrad is an issue!!</a:t>
            </a:r>
          </a:p>
          <a:p>
            <a:pPr marL="811213" indent="-811213" defTabSz="449263">
              <a:spcBef>
                <a:spcPts val="4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>
                <a:cs typeface="Tahoma" pitchFamily="34" charset="0"/>
              </a:rPr>
              <a:t>-: 8x12 DEPFETs on mini-matrix, so re-bond and measure them all for higher statistic</a:t>
            </a:r>
          </a:p>
          <a:p>
            <a:pPr marL="811213" indent="-811213" defTabSz="449263">
              <a:spcBef>
                <a:spcPts val="4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1400">
              <a:cs typeface="Tahoma" pitchFamily="34" charset="0"/>
            </a:endParaRPr>
          </a:p>
          <a:p>
            <a:pPr marL="811213" indent="-811213" defTabSz="449263">
              <a:spcBef>
                <a:spcPts val="4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>
                <a:cs typeface="Tahoma" pitchFamily="34" charset="0"/>
              </a:rPr>
              <a:t>But then ... due a misunderstanding ... </a:t>
            </a:r>
          </a:p>
          <a:p>
            <a:pPr marL="811213" indent="-811213" defTabSz="449263">
              <a:spcBef>
                <a:spcPts val="4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>
                <a:cs typeface="Tahoma" pitchFamily="34" charset="0"/>
              </a:rPr>
              <a:t>a</a:t>
            </a:r>
            <a:r>
              <a:rPr lang="en-GB" altLang="en-US" sz="1400"/>
              <a:t>ccidentally(!!!) the structure was annealed for 1/2h @ 110°C </a:t>
            </a:r>
          </a:p>
        </p:txBody>
      </p:sp>
      <p:pic>
        <p:nvPicPr>
          <p:cNvPr id="130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644775"/>
            <a:ext cx="4144962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458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890713"/>
            <a:ext cx="2736850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4586" name="Rectangle 10"/>
          <p:cNvSpPr>
            <a:spLocks noChangeArrowheads="1"/>
          </p:cNvSpPr>
          <p:nvPr/>
        </p:nvSpPr>
        <p:spPr bwMode="auto">
          <a:xfrm>
            <a:off x="4537075" y="4414838"/>
            <a:ext cx="4156075" cy="374650"/>
          </a:xfrm>
          <a:prstGeom prst="rect">
            <a:avLst/>
          </a:prstGeom>
          <a:solidFill>
            <a:srgbClr val="C8D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811213" indent="-811213" algn="l" defTabSz="449263">
              <a:spcBef>
                <a:spcPct val="200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1166813" indent="-709613" algn="l" defTabSz="449263">
              <a:spcBef>
                <a:spcPct val="200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522413" indent="-608013" algn="l" defTabSz="449263">
              <a:spcBef>
                <a:spcPct val="200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878013" indent="-506413" algn="l" defTabSz="449263">
              <a:spcBef>
                <a:spcPct val="200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335213" indent="-506413" algn="l" defTabSz="449263">
              <a:spcBef>
                <a:spcPct val="200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792413" indent="-506413" defTabSz="449263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3249613" indent="-506413" defTabSz="449263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706813" indent="-506413" defTabSz="449263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4164013" indent="-506413" defTabSz="449263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en-GB" altLang="en-US" sz="1400"/>
              <a:t>Conclusion: Nice try, but do another irradiation!!!!</a:t>
            </a:r>
          </a:p>
        </p:txBody>
      </p:sp>
      <p:sp>
        <p:nvSpPr>
          <p:cNvPr id="1304587" name="Rectangle 11"/>
          <p:cNvSpPr>
            <a:spLocks noChangeArrowheads="1"/>
          </p:cNvSpPr>
          <p:nvPr/>
        </p:nvSpPr>
        <p:spPr bwMode="auto">
          <a:xfrm>
            <a:off x="862013" y="5611813"/>
            <a:ext cx="7489825" cy="919162"/>
          </a:xfrm>
          <a:prstGeom prst="rect">
            <a:avLst/>
          </a:prstGeom>
          <a:solidFill>
            <a:srgbClr val="7C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811213" indent="-811213" algn="l" defTabSz="449263">
              <a:spcBef>
                <a:spcPct val="200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1166813" indent="-709613" algn="l" defTabSz="449263">
              <a:spcBef>
                <a:spcPct val="200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522413" indent="-608013" algn="l" defTabSz="449263">
              <a:spcBef>
                <a:spcPct val="200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878013" indent="-506413" algn="l" defTabSz="449263">
              <a:spcBef>
                <a:spcPct val="200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335213" indent="-506413" algn="l" defTabSz="449263">
              <a:spcBef>
                <a:spcPct val="2000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792413" indent="-506413" defTabSz="449263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3249613" indent="-506413" defTabSz="449263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706813" indent="-506413" defTabSz="449263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4164013" indent="-506413" defTabSz="449263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en-GB" altLang="en-US" sz="1400">
                <a:solidFill>
                  <a:schemeClr val="bg1"/>
                </a:solidFill>
              </a:rPr>
              <a:t>But on the other hand, we now know that the dispersion is not the final state and maybe even room temperature annealing will lead to the same results.</a:t>
            </a:r>
          </a:p>
          <a:p>
            <a:pPr eaLnBrk="1" hangingPunct="1">
              <a:spcBef>
                <a:spcPts val="450"/>
              </a:spcBef>
              <a:buFont typeface="Arial" pitchFamily="34" charset="0"/>
              <a:buNone/>
            </a:pPr>
            <a:r>
              <a:rPr lang="en-GB" altLang="en-US" sz="1400">
                <a:solidFill>
                  <a:schemeClr val="bg1"/>
                </a:solidFill>
              </a:rPr>
              <a:t>So, there is hope....we will keep you informed!</a:t>
            </a:r>
          </a:p>
        </p:txBody>
      </p:sp>
    </p:spTree>
    <p:extLst>
      <p:ext uri="{BB962C8B-B14F-4D97-AF65-F5344CB8AC3E}">
        <p14:creationId xmlns:p14="http://schemas.microsoft.com/office/powerpoint/2010/main" val="342013125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en-US"/>
              <a:t>IEEE NSS, Dresden, October 2008</a:t>
            </a:r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Ladislav Andricek, MPI fuer Physik, HLL</a:t>
            </a: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398E-BD97-4895-B316-ED3789BF41E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/>
              <a:t>PXD5 Irradiations </a:t>
            </a:r>
            <a:r>
              <a:rPr lang="en-US" altLang="en-US" sz="1800">
                <a:sym typeface="Wingdings" pitchFamily="2" charset="2"/>
              </a:rPr>
              <a:t> 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first</a:t>
            </a:r>
            <a:r>
              <a:rPr lang="en-US" altLang="en-US" sz="1800">
                <a:sym typeface="Wingdings" pitchFamily="2" charset="2"/>
              </a:rPr>
              <a:t> results</a:t>
            </a:r>
            <a:endParaRPr lang="en-US" altLang="en-US" sz="1800"/>
          </a:p>
        </p:txBody>
      </p:sp>
      <p:grpSp>
        <p:nvGrpSpPr>
          <p:cNvPr id="1177624" name="Group 24"/>
          <p:cNvGrpSpPr>
            <a:grpSpLocks/>
          </p:cNvGrpSpPr>
          <p:nvPr/>
        </p:nvGrpSpPr>
        <p:grpSpPr bwMode="auto">
          <a:xfrm>
            <a:off x="419100" y="1228725"/>
            <a:ext cx="8226425" cy="3371850"/>
            <a:chOff x="264" y="774"/>
            <a:chExt cx="5182" cy="2124"/>
          </a:xfrm>
        </p:grpSpPr>
        <p:pic>
          <p:nvPicPr>
            <p:cNvPr id="1177617" name="Picture 17" descr="10mus-irra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788"/>
              <a:ext cx="2512" cy="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618" name="Picture 18" descr="10mus-re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774"/>
              <a:ext cx="2547" cy="2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7620" name="Text Box 20"/>
          <p:cNvSpPr txBox="1">
            <a:spLocks noChangeArrowheads="1"/>
          </p:cNvSpPr>
          <p:nvPr/>
        </p:nvSpPr>
        <p:spPr bwMode="auto">
          <a:xfrm>
            <a:off x="760413" y="4810125"/>
            <a:ext cx="2025650" cy="822325"/>
          </a:xfrm>
          <a:prstGeom prst="rect">
            <a:avLst/>
          </a:prstGeom>
          <a:solidFill>
            <a:srgbClr val="C9DB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Pct val="70000"/>
            </a:pPr>
            <a:r>
              <a:rPr lang="en-US" altLang="en-US" sz="1200" b="1">
                <a:solidFill>
                  <a:srgbClr val="FF0000"/>
                </a:solidFill>
              </a:rPr>
              <a:t>non-irradiated</a:t>
            </a:r>
          </a:p>
          <a:p>
            <a:pPr>
              <a:spcBef>
                <a:spcPct val="0"/>
              </a:spcBef>
              <a:buSzPct val="70000"/>
            </a:pPr>
            <a:r>
              <a:rPr lang="en-US" altLang="en-US" sz="1200"/>
              <a:t>V</a:t>
            </a:r>
            <a:r>
              <a:rPr lang="en-US" altLang="en-US" sz="1200" baseline="-25000"/>
              <a:t>thresh</a:t>
            </a:r>
            <a:r>
              <a:rPr lang="en-US" altLang="en-US" sz="1200">
                <a:cs typeface="Tahoma" pitchFamily="34" charset="0"/>
              </a:rPr>
              <a:t>≈-0.2V</a:t>
            </a:r>
          </a:p>
          <a:p>
            <a:pPr>
              <a:spcBef>
                <a:spcPct val="0"/>
              </a:spcBef>
              <a:buSzPct val="70000"/>
            </a:pPr>
            <a:r>
              <a:rPr lang="en-US" altLang="en-US" sz="1200"/>
              <a:t>time cont. shaping </a:t>
            </a:r>
            <a:r>
              <a:rPr lang="el-GR" altLang="en-US" sz="1200">
                <a:cs typeface="Tahoma" pitchFamily="34" charset="0"/>
                <a:sym typeface="Symbol" pitchFamily="18" charset="2"/>
              </a:rPr>
              <a:t></a:t>
            </a:r>
            <a:r>
              <a:rPr lang="en-US" altLang="en-US" sz="1200">
                <a:cs typeface="Tahoma" pitchFamily="34" charset="0"/>
                <a:sym typeface="Symbol" pitchFamily="18" charset="2"/>
              </a:rPr>
              <a:t>=10 </a:t>
            </a:r>
            <a:r>
              <a:rPr lang="el-GR" altLang="en-US" sz="1200"/>
              <a:t>μ</a:t>
            </a:r>
            <a:r>
              <a:rPr lang="en-US" altLang="en-US" sz="1200"/>
              <a:t>s</a:t>
            </a:r>
          </a:p>
          <a:p>
            <a:pPr>
              <a:spcBef>
                <a:spcPct val="0"/>
              </a:spcBef>
            </a:pPr>
            <a:endParaRPr lang="el-GR" altLang="en-US" sz="1200"/>
          </a:p>
        </p:txBody>
      </p:sp>
      <p:sp>
        <p:nvSpPr>
          <p:cNvPr id="1177621" name="Text Box 21"/>
          <p:cNvSpPr txBox="1">
            <a:spLocks noChangeArrowheads="1"/>
          </p:cNvSpPr>
          <p:nvPr/>
        </p:nvSpPr>
        <p:spPr bwMode="auto">
          <a:xfrm>
            <a:off x="2374900" y="5534025"/>
            <a:ext cx="2046288" cy="730250"/>
          </a:xfrm>
          <a:prstGeom prst="rect">
            <a:avLst/>
          </a:prstGeom>
          <a:solidFill>
            <a:srgbClr val="7C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</a:rPr>
              <a:t>Noise ENC=2.1 e</a:t>
            </a:r>
            <a:r>
              <a:rPr lang="en-US" altLang="en-US" baseline="30000">
                <a:solidFill>
                  <a:schemeClr val="bg1"/>
                </a:solidFill>
              </a:rPr>
              <a:t>-</a:t>
            </a:r>
            <a:r>
              <a:rPr lang="en-US" altLang="en-US">
                <a:solidFill>
                  <a:schemeClr val="bg1"/>
                </a:solidFill>
              </a:rPr>
              <a:t> (rms)</a:t>
            </a:r>
          </a:p>
          <a:p>
            <a:pPr>
              <a:spcBef>
                <a:spcPct val="0"/>
              </a:spcBef>
            </a:pPr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</a:rPr>
              <a:t>at T&gt;23 degC</a:t>
            </a:r>
          </a:p>
        </p:txBody>
      </p:sp>
      <p:sp>
        <p:nvSpPr>
          <p:cNvPr id="1177622" name="Text Box 22"/>
          <p:cNvSpPr txBox="1">
            <a:spLocks noChangeArrowheads="1"/>
          </p:cNvSpPr>
          <p:nvPr/>
        </p:nvSpPr>
        <p:spPr bwMode="auto">
          <a:xfrm>
            <a:off x="6586538" y="4810125"/>
            <a:ext cx="2025650" cy="822325"/>
          </a:xfrm>
          <a:prstGeom prst="rect">
            <a:avLst/>
          </a:prstGeom>
          <a:solidFill>
            <a:srgbClr val="C9DB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Pct val="70000"/>
            </a:pPr>
            <a:r>
              <a:rPr lang="en-US" altLang="en-US" sz="1200" b="1">
                <a:solidFill>
                  <a:srgbClr val="FF0000"/>
                </a:solidFill>
              </a:rPr>
              <a:t>7.9 Mrad, 10keV X-rays</a:t>
            </a:r>
            <a:endParaRPr lang="de-DE" altLang="en-US" sz="1200" b="1">
              <a:solidFill>
                <a:srgbClr val="FF0000"/>
              </a:solidFill>
              <a:cs typeface="Tahoma" pitchFamily="34" charset="0"/>
            </a:endParaRPr>
          </a:p>
          <a:p>
            <a:pPr>
              <a:spcBef>
                <a:spcPct val="0"/>
              </a:spcBef>
              <a:buSzPct val="70000"/>
            </a:pPr>
            <a:r>
              <a:rPr lang="en-US" altLang="en-US" sz="1200"/>
              <a:t>V</a:t>
            </a:r>
            <a:r>
              <a:rPr lang="en-US" altLang="en-US" sz="1200" baseline="-25000"/>
              <a:t>thresh</a:t>
            </a:r>
            <a:r>
              <a:rPr lang="en-US" altLang="en-US" sz="1200">
                <a:cs typeface="Tahoma" pitchFamily="34" charset="0"/>
              </a:rPr>
              <a:t>≈-13.0V, </a:t>
            </a:r>
          </a:p>
          <a:p>
            <a:pPr>
              <a:spcBef>
                <a:spcPct val="0"/>
              </a:spcBef>
              <a:buSzPct val="70000"/>
            </a:pPr>
            <a:r>
              <a:rPr lang="en-US" altLang="en-US" sz="1200"/>
              <a:t>time cont. shaping </a:t>
            </a:r>
            <a:r>
              <a:rPr lang="el-GR" altLang="en-US" sz="1200">
                <a:cs typeface="Tahoma" pitchFamily="34" charset="0"/>
                <a:sym typeface="Symbol" pitchFamily="18" charset="2"/>
              </a:rPr>
              <a:t></a:t>
            </a:r>
            <a:r>
              <a:rPr lang="en-US" altLang="en-US" sz="1200">
                <a:cs typeface="Tahoma" pitchFamily="34" charset="0"/>
                <a:sym typeface="Symbol" pitchFamily="18" charset="2"/>
              </a:rPr>
              <a:t>=10 </a:t>
            </a:r>
            <a:r>
              <a:rPr lang="el-GR" altLang="en-US" sz="1200"/>
              <a:t>μ</a:t>
            </a:r>
            <a:r>
              <a:rPr lang="en-US" altLang="en-US" sz="1200"/>
              <a:t>s</a:t>
            </a:r>
          </a:p>
          <a:p>
            <a:pPr>
              <a:spcBef>
                <a:spcPct val="0"/>
              </a:spcBef>
              <a:buSzPct val="70000"/>
            </a:pPr>
            <a:endParaRPr lang="el-GR" altLang="en-US" sz="1200"/>
          </a:p>
        </p:txBody>
      </p:sp>
      <p:sp>
        <p:nvSpPr>
          <p:cNvPr id="1177623" name="Text Box 23"/>
          <p:cNvSpPr txBox="1">
            <a:spLocks noChangeArrowheads="1"/>
          </p:cNvSpPr>
          <p:nvPr/>
        </p:nvSpPr>
        <p:spPr bwMode="auto">
          <a:xfrm>
            <a:off x="4908550" y="5535613"/>
            <a:ext cx="2046288" cy="730250"/>
          </a:xfrm>
          <a:prstGeom prst="rect">
            <a:avLst/>
          </a:prstGeom>
          <a:solidFill>
            <a:srgbClr val="7C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</a:rPr>
              <a:t>Noise ENC=4.6 e</a:t>
            </a:r>
            <a:r>
              <a:rPr lang="en-US" altLang="en-US" baseline="30000">
                <a:solidFill>
                  <a:schemeClr val="bg1"/>
                </a:solidFill>
              </a:rPr>
              <a:t>-</a:t>
            </a:r>
            <a:r>
              <a:rPr lang="en-US" altLang="en-US">
                <a:solidFill>
                  <a:schemeClr val="bg1"/>
                </a:solidFill>
              </a:rPr>
              <a:t> (rms)</a:t>
            </a:r>
          </a:p>
          <a:p>
            <a:pPr>
              <a:spcBef>
                <a:spcPct val="0"/>
              </a:spcBef>
            </a:pPr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</a:rPr>
              <a:t>at T&gt;23 degC</a:t>
            </a:r>
          </a:p>
        </p:txBody>
      </p:sp>
      <p:sp>
        <p:nvSpPr>
          <p:cNvPr id="1177625" name="Text Box 25"/>
          <p:cNvSpPr txBox="1">
            <a:spLocks noChangeArrowheads="1"/>
          </p:cNvSpPr>
          <p:nvPr/>
        </p:nvSpPr>
        <p:spPr bwMode="auto">
          <a:xfrm>
            <a:off x="7645400" y="1485900"/>
            <a:ext cx="752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000"/>
              <a:t>S.Rummel</a:t>
            </a:r>
          </a:p>
        </p:txBody>
      </p:sp>
    </p:spTree>
    <p:extLst>
      <p:ext uri="{BB962C8B-B14F-4D97-AF65-F5344CB8AC3E}">
        <p14:creationId xmlns:p14="http://schemas.microsoft.com/office/powerpoint/2010/main" val="37003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en-US"/>
              <a:t>IEEE NSS, Dresden, October 2008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Ladislav Andricek, MPI fuer Physik, HLL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FC5B-1EE3-4FAC-A720-675719A02B9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68288"/>
            <a:ext cx="7773987" cy="4508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800"/>
              <a:t>PXD5 Irradiations </a:t>
            </a:r>
            <a:r>
              <a:rPr lang="en-US" altLang="en-US" sz="1800">
                <a:sym typeface="Wingdings" pitchFamily="2" charset="2"/>
              </a:rPr>
              <a:t> 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noise vs. shaping time</a:t>
            </a:r>
            <a:endParaRPr lang="en-GB" altLang="en-US" sz="1800">
              <a:sym typeface="Wingdings" pitchFamily="2" charset="2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9563" y="5573713"/>
            <a:ext cx="6140450" cy="968375"/>
          </a:xfrm>
          <a:solidFill>
            <a:srgbClr val="C8DCEC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811213" indent="-811213" defTabSz="449263">
              <a:spcBef>
                <a:spcPts val="10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/>
              <a:t>-: Leakage current in the pixel @ RT ~40 fA ( 10-22fA unirradiated)‏</a:t>
            </a:r>
          </a:p>
          <a:p>
            <a:pPr marL="811213" indent="-811213" defTabSz="449263">
              <a:spcBef>
                <a:spcPts val="10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/>
              <a:t>-: Noise increase due to 1/f noise which is independent of bandwidth</a:t>
            </a:r>
          </a:p>
          <a:p>
            <a:pPr marL="811213" indent="-811213" defTabSz="449263">
              <a:spcBef>
                <a:spcPts val="10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400"/>
              <a:t>-: noise increase due to radiation is not factor 2 but only 3 e</a:t>
            </a:r>
            <a:r>
              <a:rPr lang="en-GB" altLang="en-US" sz="1400" baseline="30000"/>
              <a:t>- </a:t>
            </a:r>
            <a:r>
              <a:rPr lang="en-GB" altLang="en-US" sz="1400"/>
              <a:t>ENC</a:t>
            </a:r>
            <a:endParaRPr lang="en-GB" altLang="en-US" sz="1400" baseline="30000"/>
          </a:p>
        </p:txBody>
      </p:sp>
      <p:pic>
        <p:nvPicPr>
          <p:cNvPr id="130254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0709" r="7082" b="5354"/>
          <a:stretch>
            <a:fillRect/>
          </a:stretch>
        </p:blipFill>
        <p:spPr bwMode="auto">
          <a:xfrm>
            <a:off x="523875" y="1344613"/>
            <a:ext cx="645795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082" t="10709" r="7082" b="53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2551" name="Rectangle 23"/>
          <p:cNvSpPr>
            <a:spLocks noChangeArrowheads="1"/>
          </p:cNvSpPr>
          <p:nvPr/>
        </p:nvSpPr>
        <p:spPr bwMode="auto">
          <a:xfrm>
            <a:off x="4362450" y="1333500"/>
            <a:ext cx="2352675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302550" name="Group 22"/>
          <p:cNvGrpSpPr>
            <a:grpSpLocks/>
          </p:cNvGrpSpPr>
          <p:nvPr/>
        </p:nvGrpSpPr>
        <p:grpSpPr bwMode="auto">
          <a:xfrm>
            <a:off x="4273550" y="1298575"/>
            <a:ext cx="4065588" cy="1385888"/>
            <a:chOff x="1474" y="2636"/>
            <a:chExt cx="2561" cy="873"/>
          </a:xfrm>
        </p:grpSpPr>
        <p:sp>
          <p:nvSpPr>
            <p:cNvPr id="1302539" name="AutoShape 11"/>
            <p:cNvSpPr>
              <a:spLocks/>
            </p:cNvSpPr>
            <p:nvPr/>
          </p:nvSpPr>
          <p:spPr bwMode="auto">
            <a:xfrm rot="5400000">
              <a:off x="2332" y="2983"/>
              <a:ext cx="77" cy="476"/>
            </a:xfrm>
            <a:prstGeom prst="rightBrace">
              <a:avLst>
                <a:gd name="adj1" fmla="val 154431"/>
                <a:gd name="adj2" fmla="val 49958"/>
              </a:avLst>
            </a:prstGeom>
            <a:noFill/>
            <a:ln w="126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0" name="AutoShape 12"/>
            <p:cNvSpPr>
              <a:spLocks/>
            </p:cNvSpPr>
            <p:nvPr/>
          </p:nvSpPr>
          <p:spPr bwMode="auto">
            <a:xfrm rot="5400000">
              <a:off x="3016" y="2888"/>
              <a:ext cx="123" cy="666"/>
            </a:xfrm>
            <a:prstGeom prst="rightBrace">
              <a:avLst>
                <a:gd name="adj1" fmla="val 135266"/>
                <a:gd name="adj2" fmla="val 49958"/>
              </a:avLst>
            </a:prstGeom>
            <a:noFill/>
            <a:ln w="126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1" name="AutoShape 13"/>
            <p:cNvSpPr>
              <a:spLocks/>
            </p:cNvSpPr>
            <p:nvPr/>
          </p:nvSpPr>
          <p:spPr bwMode="auto">
            <a:xfrm rot="5400000">
              <a:off x="3742" y="2961"/>
              <a:ext cx="79" cy="506"/>
            </a:xfrm>
            <a:prstGeom prst="rightBrace">
              <a:avLst>
                <a:gd name="adj1" fmla="val 160008"/>
                <a:gd name="adj2" fmla="val 49958"/>
              </a:avLst>
            </a:prstGeom>
            <a:noFill/>
            <a:ln w="126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2" name="Text Box 14"/>
            <p:cNvSpPr txBox="1">
              <a:spLocks noChangeArrowheads="1"/>
            </p:cNvSpPr>
            <p:nvPr/>
          </p:nvSpPr>
          <p:spPr bwMode="auto">
            <a:xfrm>
              <a:off x="1995" y="3317"/>
              <a:ext cx="783" cy="192"/>
            </a:xfrm>
            <a:prstGeom prst="rect">
              <a:avLst/>
            </a:prstGeom>
            <a:solidFill>
              <a:srgbClr val="C9DB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Clr>
                  <a:srgbClr val="000000"/>
                </a:buClr>
                <a:buSzPct val="70000"/>
                <a:buFont typeface="Comic Sans MS" pitchFamily="66" charset="0"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Comic Sans MS" pitchFamily="66" charset="0"/>
                </a:rPr>
                <a:t>Therm. noise</a:t>
              </a:r>
            </a:p>
          </p:txBody>
        </p:sp>
        <p:sp>
          <p:nvSpPr>
            <p:cNvPr id="1302543" name="Text Box 15"/>
            <p:cNvSpPr txBox="1">
              <a:spLocks noChangeArrowheads="1"/>
            </p:cNvSpPr>
            <p:nvPr/>
          </p:nvSpPr>
          <p:spPr bwMode="auto">
            <a:xfrm>
              <a:off x="2971" y="3317"/>
              <a:ext cx="278" cy="192"/>
            </a:xfrm>
            <a:prstGeom prst="rect">
              <a:avLst/>
            </a:prstGeom>
            <a:solidFill>
              <a:srgbClr val="C9DB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Clr>
                  <a:srgbClr val="000000"/>
                </a:buClr>
                <a:buSzPct val="70000"/>
                <a:buFont typeface="Comic Sans MS" pitchFamily="66" charset="0"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Comic Sans MS" pitchFamily="66" charset="0"/>
                </a:rPr>
                <a:t>1/f</a:t>
              </a:r>
            </a:p>
          </p:txBody>
        </p:sp>
        <p:sp>
          <p:nvSpPr>
            <p:cNvPr id="1302544" name="Text Box 16"/>
            <p:cNvSpPr txBox="1">
              <a:spLocks noChangeArrowheads="1"/>
            </p:cNvSpPr>
            <p:nvPr/>
          </p:nvSpPr>
          <p:spPr bwMode="auto">
            <a:xfrm>
              <a:off x="3677" y="3294"/>
              <a:ext cx="215" cy="192"/>
            </a:xfrm>
            <a:prstGeom prst="rect">
              <a:avLst/>
            </a:prstGeom>
            <a:solidFill>
              <a:srgbClr val="C9DB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449263">
                <a:spcBef>
                  <a:spcPct val="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Clr>
                  <a:srgbClr val="000000"/>
                </a:buClr>
                <a:buSzPct val="70000"/>
                <a:buFont typeface="Comic Sans MS" pitchFamily="66" charset="0"/>
                <a:buNone/>
              </a:pPr>
              <a:r>
                <a:rPr lang="en-GB" altLang="en-US" sz="1400">
                  <a:solidFill>
                    <a:srgbClr val="000000"/>
                  </a:solidFill>
                  <a:latin typeface="Comic Sans MS" pitchFamily="66" charset="0"/>
                </a:rPr>
                <a:t>I</a:t>
              </a:r>
              <a:r>
                <a:rPr lang="en-GB" altLang="en-US" sz="1400" baseline="-25000">
                  <a:solidFill>
                    <a:srgbClr val="000000"/>
                  </a:solidFill>
                  <a:latin typeface="Comic Sans MS" pitchFamily="66" charset="0"/>
                </a:rPr>
                <a:t>L</a:t>
              </a:r>
            </a:p>
          </p:txBody>
        </p:sp>
        <p:graphicFrame>
          <p:nvGraphicFramePr>
            <p:cNvPr id="1302545" name="Object 17"/>
            <p:cNvGraphicFramePr>
              <a:graphicFrameLocks noChangeAspect="1"/>
            </p:cNvGraphicFramePr>
            <p:nvPr/>
          </p:nvGraphicFramePr>
          <p:xfrm>
            <a:off x="1474" y="2636"/>
            <a:ext cx="2540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Formel" r:id="rId5" imgW="2463480" imgH="495000" progId="Equation.3">
                    <p:embed/>
                  </p:oleObj>
                </mc:Choice>
                <mc:Fallback>
                  <p:oleObj name="Formel" r:id="rId5" imgW="2463480" imgH="49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" y="2636"/>
                          <a:ext cx="2540" cy="51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78392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1800" dirty="0" smtClean="0"/>
              <a:t>DEPFET all-silicon module</a:t>
            </a:r>
            <a:endParaRPr lang="en-US" altLang="en-US" sz="1800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PXD ASIC Review, July 2015</a:t>
            </a:r>
            <a:endParaRPr lang="de-DE" altLang="en-US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Ladislav Andricek, MPG Halbleiterlabor</a:t>
            </a:r>
            <a:endParaRPr lang="de-DE" altLang="en-US"/>
          </a:p>
        </p:txBody>
      </p:sp>
      <p:pic>
        <p:nvPicPr>
          <p:cNvPr id="23" name="Picture 2" descr="D:\Laci\1-Conferences-Talks\Pixel2014\Belle-Modul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87" y="1143260"/>
            <a:ext cx="4109986" cy="526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50825" y="14493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US" altLang="en-US">
              <a:latin typeface="Comic Sans MS" pitchFamily="66" charset="0"/>
            </a:endParaRPr>
          </a:p>
        </p:txBody>
      </p:sp>
      <p:grpSp>
        <p:nvGrpSpPr>
          <p:cNvPr id="33" name="Agrupar 14"/>
          <p:cNvGrpSpPr/>
          <p:nvPr/>
        </p:nvGrpSpPr>
        <p:grpSpPr>
          <a:xfrm>
            <a:off x="6656450" y="3739308"/>
            <a:ext cx="2487550" cy="2747916"/>
            <a:chOff x="3703638" y="4621865"/>
            <a:chExt cx="3043237" cy="3289298"/>
          </a:xfrm>
        </p:grpSpPr>
        <p:sp>
          <p:nvSpPr>
            <p:cNvPr id="34" name="TextBox 7"/>
            <p:cNvSpPr txBox="1"/>
            <p:nvPr/>
          </p:nvSpPr>
          <p:spPr>
            <a:xfrm>
              <a:off x="3703638" y="4621865"/>
              <a:ext cx="3043237" cy="584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r>
                <a:rPr lang="en-US" sz="1700" b="1" dirty="0"/>
                <a:t>DHP </a:t>
              </a:r>
              <a:r>
                <a:rPr lang="en-US" sz="1700" dirty="0"/>
                <a:t>(Data Handling Processor)</a:t>
              </a:r>
            </a:p>
            <a:p>
              <a:pPr lvl="1">
                <a:defRPr/>
              </a:pPr>
              <a:r>
                <a:rPr lang="en-US" sz="1700" dirty="0"/>
                <a:t>First data compression</a:t>
              </a:r>
            </a:p>
          </p:txBody>
        </p:sp>
        <p:sp>
          <p:nvSpPr>
            <p:cNvPr id="35" name="6 CuadroTexto"/>
            <p:cNvSpPr txBox="1">
              <a:spLocks noChangeArrowheads="1"/>
            </p:cNvSpPr>
            <p:nvPr/>
          </p:nvSpPr>
          <p:spPr bwMode="auto">
            <a:xfrm>
              <a:off x="3776064" y="6310963"/>
              <a:ext cx="2789427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>
              <a:lvl1pPr marL="342900" indent="-342900" eaLnBrk="0" hangingPunct="0"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eaLnBrk="0" hangingPunct="0"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lvl="1" eaLnBrk="1" hangingPunct="1"/>
              <a:r>
                <a:rPr lang="en-US" sz="1000" dirty="0"/>
                <a:t>IBM CMOS 90 nm (TSMC 65 nm)</a:t>
              </a:r>
            </a:p>
            <a:p>
              <a:pPr marL="171450" lvl="1" indent="-171450" eaLnBrk="1" hangingPunct="1">
                <a:buFont typeface="Wingdings" panose="05000000000000000000" pitchFamily="2" charset="2"/>
                <a:buChar char="§"/>
              </a:pPr>
              <a:r>
                <a:rPr lang="en-US" sz="1000" dirty="0"/>
                <a:t>Size 4.0 </a:t>
              </a:r>
              <a:r>
                <a:rPr lang="en-US" sz="1000" dirty="0">
                  <a:sym typeface="Symbol" charset="0"/>
                </a:rPr>
                <a:t></a:t>
              </a:r>
              <a:r>
                <a:rPr lang="en-US" sz="1000" dirty="0"/>
                <a:t> 3.2 mm</a:t>
              </a:r>
              <a:r>
                <a:rPr lang="en-US" sz="1000" baseline="30000" dirty="0"/>
                <a:t>2</a:t>
              </a:r>
              <a:endParaRPr lang="en-US" sz="1000" dirty="0"/>
            </a:p>
            <a:p>
              <a:pPr marL="171450" lvl="1" indent="-171450" eaLnBrk="1" hangingPunct="1">
                <a:buFont typeface="Wingdings" panose="05000000000000000000" pitchFamily="2" charset="2"/>
                <a:buChar char="§"/>
              </a:pPr>
              <a:r>
                <a:rPr lang="en-US" sz="1000" dirty="0"/>
                <a:t>Stores raw data and pedestals </a:t>
              </a:r>
            </a:p>
            <a:p>
              <a:pPr marL="171450" lvl="1" indent="-171450" eaLnBrk="1" hangingPunct="1">
                <a:buFont typeface="Wingdings" panose="05000000000000000000" pitchFamily="2" charset="2"/>
                <a:buChar char="§"/>
              </a:pPr>
              <a:r>
                <a:rPr lang="en-US" sz="1000" dirty="0" smtClean="0"/>
                <a:t>CM and </a:t>
              </a:r>
              <a:r>
                <a:rPr lang="en-US" sz="1000" dirty="0"/>
                <a:t>pedestal correction </a:t>
              </a:r>
            </a:p>
            <a:p>
              <a:pPr marL="171450" lvl="1" indent="-171450" eaLnBrk="1" hangingPunct="1">
                <a:buFont typeface="Wingdings" panose="05000000000000000000" pitchFamily="2" charset="2"/>
                <a:buChar char="§"/>
              </a:pPr>
              <a:r>
                <a:rPr lang="en-US" sz="1000" dirty="0"/>
                <a:t>Data reduction (zero suppression)</a:t>
              </a:r>
            </a:p>
            <a:p>
              <a:pPr marL="171450" lvl="1" indent="-171450" eaLnBrk="1" hangingPunct="1">
                <a:buFont typeface="Wingdings" panose="05000000000000000000" pitchFamily="2" charset="2"/>
                <a:buChar char="§"/>
              </a:pPr>
              <a:r>
                <a:rPr lang="en-US" sz="1000" dirty="0"/>
                <a:t>Timing and trigger </a:t>
              </a:r>
              <a:r>
                <a:rPr lang="en-US" sz="1000" dirty="0" smtClean="0"/>
                <a:t>control</a:t>
              </a:r>
            </a:p>
            <a:p>
              <a:pPr marL="171450" lvl="1" indent="-171450" eaLnBrk="1" hangingPunct="1">
                <a:buFont typeface="Wingdings" panose="05000000000000000000" pitchFamily="2" charset="2"/>
                <a:buChar char="§"/>
              </a:pPr>
              <a:r>
                <a:rPr lang="en-US" sz="1000" dirty="0" smtClean="0"/>
                <a:t>Drives data link</a:t>
              </a:r>
              <a:endParaRPr lang="en-US" sz="1000" dirty="0"/>
            </a:p>
          </p:txBody>
        </p:sp>
      </p:grpSp>
      <p:grpSp>
        <p:nvGrpSpPr>
          <p:cNvPr id="36" name="Agrupar 21"/>
          <p:cNvGrpSpPr/>
          <p:nvPr/>
        </p:nvGrpSpPr>
        <p:grpSpPr>
          <a:xfrm>
            <a:off x="6949402" y="1120281"/>
            <a:ext cx="2194598" cy="2030752"/>
            <a:chOff x="808037" y="1285951"/>
            <a:chExt cx="2519064" cy="2183623"/>
          </a:xfrm>
        </p:grpSpPr>
        <p:sp>
          <p:nvSpPr>
            <p:cNvPr id="37" name="TextBox 5"/>
            <p:cNvSpPr txBox="1"/>
            <p:nvPr/>
          </p:nvSpPr>
          <p:spPr>
            <a:xfrm>
              <a:off x="808037" y="1285951"/>
              <a:ext cx="2411625" cy="5847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pPr>
                <a:defRPr/>
              </a:pPr>
              <a:r>
                <a:rPr lang="en-US" sz="1300" b="1" dirty="0" err="1" smtClean="0"/>
                <a:t>SwitcherB</a:t>
              </a:r>
              <a:r>
                <a:rPr lang="en-US" sz="1300" b="1" dirty="0"/>
                <a:t> </a:t>
              </a:r>
              <a:r>
                <a:rPr lang="en-US" sz="1300" b="1" dirty="0" smtClean="0"/>
                <a:t>- </a:t>
              </a:r>
              <a:r>
                <a:rPr lang="en-US" sz="1300" dirty="0" smtClean="0"/>
                <a:t>Row </a:t>
              </a:r>
              <a:r>
                <a:rPr lang="en-US" sz="1300" dirty="0"/>
                <a:t>Control</a:t>
              </a:r>
            </a:p>
          </p:txBody>
        </p:sp>
        <p:sp>
          <p:nvSpPr>
            <p:cNvPr id="38" name="18 CuadroTexto"/>
            <p:cNvSpPr txBox="1">
              <a:spLocks noChangeArrowheads="1"/>
            </p:cNvSpPr>
            <p:nvPr/>
          </p:nvSpPr>
          <p:spPr bwMode="auto">
            <a:xfrm>
              <a:off x="1122124" y="2301174"/>
              <a:ext cx="2204977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>
              <a:lvl1pPr marL="342900" indent="-342900" eaLnBrk="0" hangingPunct="0"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eaLnBrk="0" hangingPunct="0"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lvl="1" eaLnBrk="1" hangingPunct="1"/>
              <a:r>
                <a:rPr lang="en-US" sz="1000" dirty="0"/>
                <a:t>AMS/IBM HVCMOS 180 nm</a:t>
              </a:r>
            </a:p>
            <a:p>
              <a:pPr marL="171450" lvl="1" indent="-171450" eaLnBrk="1" hangingPunct="1">
                <a:buFont typeface="Wingdings" panose="05000000000000000000" pitchFamily="2" charset="2"/>
                <a:buChar char="§"/>
              </a:pPr>
              <a:r>
                <a:rPr lang="en-US" sz="1000" dirty="0"/>
                <a:t>Size 3.6 </a:t>
              </a:r>
              <a:r>
                <a:rPr lang="en-US" sz="1000" dirty="0">
                  <a:sym typeface="Symbol" charset="0"/>
                </a:rPr>
                <a:t></a:t>
              </a:r>
              <a:r>
                <a:rPr lang="en-US" sz="1000" dirty="0"/>
                <a:t> 1.5 mm</a:t>
              </a:r>
              <a:r>
                <a:rPr lang="en-US" sz="1000" baseline="30000" dirty="0"/>
                <a:t>2</a:t>
              </a:r>
            </a:p>
            <a:p>
              <a:pPr marL="171450" lvl="1" indent="-171450" eaLnBrk="1" hangingPunct="1">
                <a:buFont typeface="Wingdings" panose="05000000000000000000" pitchFamily="2" charset="2"/>
                <a:buChar char="§"/>
              </a:pPr>
              <a:r>
                <a:rPr lang="en-US" sz="1000" dirty="0"/>
                <a:t>Gate and Clear signal</a:t>
              </a:r>
            </a:p>
            <a:p>
              <a:pPr marL="171450" lvl="1" indent="-171450" eaLnBrk="1" hangingPunct="1">
                <a:buFont typeface="Wingdings" panose="05000000000000000000" pitchFamily="2" charset="2"/>
                <a:buChar char="§"/>
              </a:pPr>
              <a:r>
                <a:rPr lang="en-US" sz="1000" dirty="0"/>
                <a:t>32x2 channels</a:t>
              </a:r>
            </a:p>
            <a:p>
              <a:pPr marL="171450" lvl="1" indent="-171450" eaLnBrk="1" hangingPunct="1">
                <a:buFont typeface="Wingdings" panose="05000000000000000000" pitchFamily="2" charset="2"/>
                <a:buChar char="§"/>
              </a:pPr>
              <a:r>
                <a:rPr lang="en-US" sz="1000" dirty="0"/>
                <a:t>Fast HV ramp for </a:t>
              </a:r>
              <a:r>
                <a:rPr lang="en-US" sz="1000" dirty="0" smtClean="0"/>
                <a:t>Clear</a:t>
              </a:r>
              <a:endParaRPr lang="en-US" sz="1000" dirty="0"/>
            </a:p>
          </p:txBody>
        </p:sp>
      </p:grpSp>
      <p:grpSp>
        <p:nvGrpSpPr>
          <p:cNvPr id="39" name="Agrupar 30"/>
          <p:cNvGrpSpPr/>
          <p:nvPr/>
        </p:nvGrpSpPr>
        <p:grpSpPr>
          <a:xfrm>
            <a:off x="669574" y="1120281"/>
            <a:ext cx="2859626" cy="2313011"/>
            <a:chOff x="82332" y="2558127"/>
            <a:chExt cx="2404330" cy="2082172"/>
          </a:xfrm>
        </p:grpSpPr>
        <p:sp>
          <p:nvSpPr>
            <p:cNvPr id="40" name="TextBox 6"/>
            <p:cNvSpPr txBox="1"/>
            <p:nvPr/>
          </p:nvSpPr>
          <p:spPr>
            <a:xfrm>
              <a:off x="82332" y="2558127"/>
              <a:ext cx="2037200" cy="5239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normAutofit/>
            </a:bodyPr>
            <a:lstStyle/>
            <a:p>
              <a:pPr>
                <a:defRPr/>
              </a:pPr>
              <a:r>
                <a:rPr lang="en-US" sz="1200" b="1" dirty="0"/>
                <a:t>DCDB</a:t>
              </a:r>
              <a:r>
                <a:rPr lang="en-US" sz="1200" dirty="0"/>
                <a:t> (Drain Current Digitizer)</a:t>
              </a:r>
            </a:p>
            <a:p>
              <a:pPr lvl="1">
                <a:defRPr/>
              </a:pPr>
              <a:r>
                <a:rPr lang="en-US" sz="1200" dirty="0"/>
                <a:t>Analog </a:t>
              </a:r>
              <a:r>
                <a:rPr lang="en-US" sz="1200" dirty="0" smtClean="0"/>
                <a:t>front-end</a:t>
              </a:r>
              <a:endParaRPr lang="en-US" sz="1200" dirty="0"/>
            </a:p>
          </p:txBody>
        </p:sp>
        <p:sp>
          <p:nvSpPr>
            <p:cNvPr id="41" name="CuadroTexto 29"/>
            <p:cNvSpPr txBox="1"/>
            <p:nvPr/>
          </p:nvSpPr>
          <p:spPr>
            <a:xfrm>
              <a:off x="93192" y="3587469"/>
              <a:ext cx="2393470" cy="1052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</a:rPr>
                <a:t>Amplification and digitization of DEPFET signals.</a:t>
              </a:r>
            </a:p>
            <a:p>
              <a:endParaRPr lang="en-US" sz="1000" dirty="0">
                <a:latin typeface="Calibri" panose="020F050202020403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000" dirty="0">
                  <a:latin typeface="Calibri" panose="020F0502020204030204" pitchFamily="34" charset="0"/>
                </a:rPr>
                <a:t>256 input channels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000" dirty="0">
                  <a:latin typeface="Calibri" panose="020F0502020204030204" pitchFamily="34" charset="0"/>
                </a:rPr>
                <a:t>8-bit ADC per channel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000" dirty="0">
                  <a:latin typeface="Calibri" panose="020F0502020204030204" pitchFamily="34" charset="0"/>
                </a:rPr>
                <a:t>92 ns sampling </a:t>
              </a:r>
              <a:r>
                <a:rPr lang="en-US" sz="1000" dirty="0" smtClean="0">
                  <a:latin typeface="Calibri" panose="020F0502020204030204" pitchFamily="34" charset="0"/>
                </a:rPr>
                <a:t>time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000" dirty="0">
                  <a:latin typeface="Calibri" panose="020F0502020204030204" pitchFamily="34" charset="0"/>
                </a:rPr>
                <a:t>n</a:t>
              </a:r>
              <a:r>
                <a:rPr lang="en-US" sz="1000" dirty="0" smtClean="0">
                  <a:latin typeface="Calibri" panose="020F0502020204030204" pitchFamily="34" charset="0"/>
                </a:rPr>
                <a:t>ew version w/ 50ns sampling time  under test</a:t>
              </a:r>
              <a:endParaRPr lang="en-US" sz="1000" dirty="0">
                <a:latin typeface="Calibri" panose="020F050202020403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000" dirty="0">
                  <a:latin typeface="Calibri" panose="020F0502020204030204" pitchFamily="34" charset="0"/>
                </a:rPr>
                <a:t>UMC 180 </a:t>
              </a:r>
              <a:r>
                <a:rPr lang="en-US" sz="1000" dirty="0" smtClean="0">
                  <a:latin typeface="Calibri" panose="020F0502020204030204" pitchFamily="34" charset="0"/>
                </a:rPr>
                <a:t>nm</a:t>
              </a:r>
              <a:endParaRPr lang="en-US" sz="10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42" name="Picture 5" descr="SW18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02" y="1443154"/>
            <a:ext cx="1143046" cy="51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DCDBv3_smal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1660" y="1498602"/>
            <a:ext cx="558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1" t="4558" r="16341" b="4558"/>
          <a:stretch>
            <a:fillRect/>
          </a:stretch>
        </p:blipFill>
        <p:spPr bwMode="auto">
          <a:xfrm rot="5400000">
            <a:off x="7464801" y="4144787"/>
            <a:ext cx="781784" cy="94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" name="TextBox 35"/>
          <p:cNvSpPr txBox="1"/>
          <p:nvPr/>
        </p:nvSpPr>
        <p:spPr>
          <a:xfrm>
            <a:off x="488140" y="3587180"/>
            <a:ext cx="2977825" cy="1374972"/>
          </a:xfrm>
          <a:prstGeom prst="rect">
            <a:avLst/>
          </a:prstGeom>
          <a:solidFill>
            <a:srgbClr val="7CA6B1"/>
          </a:solidFill>
          <a:ln>
            <a:noFill/>
          </a:ln>
          <a:effectLst>
            <a:outerShdw blurRad="342900" dist="50800" dir="5400000" sx="92000" sy="92000" algn="ctr" rotWithShape="0">
              <a:srgbClr val="000000">
                <a:alpha val="54000"/>
              </a:srgbClr>
            </a:outerShdw>
          </a:effectLst>
        </p:spPr>
        <p:txBody>
          <a:bodyPr wrap="none" rtlCol="0">
            <a:noAutofit/>
          </a:bodyPr>
          <a:lstStyle/>
          <a:p>
            <a:pPr algn="ctr"/>
            <a:r>
              <a:rPr lang="en-US" altLang="en-US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Key to low mass vertex detectors</a:t>
            </a:r>
          </a:p>
          <a:p>
            <a:endParaRPr lang="en-US" altLang="en-US" sz="12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en-US" altLang="en-US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highest integration!</a:t>
            </a:r>
          </a:p>
          <a:p>
            <a:pPr marL="742950" lvl="1" indent="-285750">
              <a:buFont typeface="Wingdings 3" panose="05040102010807070707" pitchFamily="18" charset="2"/>
              <a:buChar char="9"/>
            </a:pPr>
            <a:r>
              <a:rPr lang="en-US" altLang="en-US" sz="1200" dirty="0" smtClean="0">
                <a:solidFill>
                  <a:schemeClr val="bg1"/>
                </a:solidFill>
                <a:sym typeface="Symbol"/>
              </a:rPr>
              <a:t>Thin sensor area</a:t>
            </a:r>
          </a:p>
          <a:p>
            <a:pPr marL="742950" lvl="1" indent="-285750">
              <a:buFont typeface="Wingdings 3" panose="05040102010807070707" pitchFamily="18" charset="2"/>
              <a:buChar char="9"/>
            </a:pPr>
            <a:r>
              <a:rPr lang="en-US" altLang="en-US" sz="1200" dirty="0" smtClean="0">
                <a:solidFill>
                  <a:schemeClr val="bg1"/>
                </a:solidFill>
                <a:sym typeface="Symbol"/>
              </a:rPr>
              <a:t>EOS for r/o ASICs</a:t>
            </a:r>
          </a:p>
          <a:p>
            <a:pPr marL="742950" lvl="1" indent="-285750">
              <a:buFont typeface="Wingdings 3" panose="05040102010807070707" pitchFamily="18" charset="2"/>
              <a:buChar char="9"/>
            </a:pPr>
            <a:r>
              <a:rPr lang="en-US" altLang="en-US" sz="1200" dirty="0" smtClean="0">
                <a:solidFill>
                  <a:schemeClr val="bg1"/>
                </a:solidFill>
                <a:sym typeface="Symbol"/>
              </a:rPr>
              <a:t>Thin (perforated) frame</a:t>
            </a:r>
            <a:br>
              <a:rPr lang="en-US" altLang="en-US" sz="1200" dirty="0" smtClean="0">
                <a:solidFill>
                  <a:schemeClr val="bg1"/>
                </a:solidFill>
                <a:sym typeface="Symbol"/>
              </a:rPr>
            </a:br>
            <a:r>
              <a:rPr lang="en-US" altLang="en-US" sz="1200" dirty="0" smtClean="0">
                <a:solidFill>
                  <a:schemeClr val="bg1"/>
                </a:solidFill>
                <a:sym typeface="Symbol"/>
              </a:rPr>
              <a:t>w/ steering ASICs</a:t>
            </a:r>
          </a:p>
          <a:p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  <p:pic>
        <p:nvPicPr>
          <p:cNvPr id="22" name="Picture 5" descr="D:\Laci\1-Conferences-Talks\IEEE\IEEE-Anaheim-2012\Poster\E-MCM-1-tech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4" y="5108999"/>
            <a:ext cx="2643522" cy="148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epfet_li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3992" y="298018"/>
            <a:ext cx="1270775" cy="1145136"/>
          </a:xfrm>
          <a:prstGeom prst="rect">
            <a:avLst/>
          </a:prstGeo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0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Assembly – overview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 ASIC Review, July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763" y="1021578"/>
            <a:ext cx="8229600" cy="565262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kern="0" dirty="0" smtClean="0"/>
              <a:t>Flip Chip </a:t>
            </a:r>
            <a:r>
              <a:rPr lang="de-DE" sz="1400" kern="0" dirty="0" err="1" smtClean="0"/>
              <a:t>of</a:t>
            </a:r>
            <a:r>
              <a:rPr lang="de-DE" sz="1400" kern="0" dirty="0" smtClean="0"/>
              <a:t> ASICs (~240°C):</a:t>
            </a:r>
          </a:p>
          <a:p>
            <a:endParaRPr lang="de-DE" sz="1200" kern="0" dirty="0" smtClean="0"/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Bumped ASICs have the same solder balls (SAC305)</a:t>
            </a:r>
          </a:p>
          <a:p>
            <a:pPr marL="1041400" lvl="2" indent="-285750"/>
            <a:r>
              <a:rPr lang="en-US" kern="0" dirty="0" smtClean="0">
                <a:sym typeface="Wingdings" pitchFamily="2" charset="2"/>
              </a:rPr>
              <a:t>DHP bumping at </a:t>
            </a:r>
            <a:r>
              <a:rPr lang="en-US" kern="0" dirty="0">
                <a:sym typeface="Wingdings" pitchFamily="2" charset="2"/>
              </a:rPr>
              <a:t>TSMC, DCD bumping organized via </a:t>
            </a:r>
            <a:r>
              <a:rPr lang="en-US" kern="0" dirty="0" err="1">
                <a:sym typeface="Wingdings" pitchFamily="2" charset="2"/>
              </a:rPr>
              <a:t>Europractice</a:t>
            </a:r>
            <a:endParaRPr lang="en-US" kern="0" dirty="0" smtClean="0">
              <a:sym typeface="Wingdings" pitchFamily="2" charset="2"/>
            </a:endParaRPr>
          </a:p>
          <a:p>
            <a:pPr marL="1041400" lvl="2" indent="-285750"/>
            <a:r>
              <a:rPr lang="en-US" kern="0" dirty="0" smtClean="0">
                <a:sym typeface="Wingdings" pitchFamily="2" charset="2"/>
              </a:rPr>
              <a:t>SWBv2 </a:t>
            </a:r>
            <a:r>
              <a:rPr lang="en-US" kern="0" dirty="0">
                <a:sym typeface="Wingdings" pitchFamily="2" charset="2"/>
              </a:rPr>
              <a:t>bumping on chip level at </a:t>
            </a:r>
            <a:r>
              <a:rPr lang="en-US" kern="0" dirty="0" err="1" smtClean="0">
                <a:sym typeface="Wingdings" pitchFamily="2" charset="2"/>
              </a:rPr>
              <a:t>PacTech</a:t>
            </a:r>
            <a:r>
              <a:rPr lang="en-US" b="1" kern="0" dirty="0" smtClean="0">
                <a:sym typeface="Wingdings" pitchFamily="2" charset="2"/>
              </a:rPr>
              <a:t>	</a:t>
            </a:r>
          </a:p>
          <a:p>
            <a:pPr marL="1041400" lvl="2" indent="-285750"/>
            <a:r>
              <a:rPr lang="en-US" sz="1200" kern="0" dirty="0" smtClean="0">
                <a:sym typeface="Wingdings" pitchFamily="2" charset="2"/>
              </a:rPr>
              <a:t>FC at  IZM Berlin as for EMCMs </a:t>
            </a:r>
          </a:p>
          <a:p>
            <a:pPr marL="285750" indent="-285750"/>
            <a:endParaRPr lang="en-US" sz="1400" kern="0" dirty="0" smtClean="0">
              <a:sym typeface="Wingdings" pitchFamily="2" charset="2"/>
            </a:endParaRPr>
          </a:p>
          <a:p>
            <a:pPr marL="285750" indent="-285750"/>
            <a:r>
              <a:rPr lang="en-US" sz="1400" kern="0" dirty="0" smtClean="0">
                <a:sym typeface="Wingdings" pitchFamily="2" charset="2"/>
              </a:rPr>
              <a:t>SMD placement (~200°C):</a:t>
            </a:r>
          </a:p>
          <a:p>
            <a:pPr marL="285750" indent="-285750"/>
            <a:endParaRPr lang="en-US" sz="1200" kern="0" dirty="0" smtClean="0">
              <a:sym typeface="Wingdings" pitchFamily="2" charset="2"/>
            </a:endParaRP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Passive components (termination resistors, decoupling caps)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Dispense solder paste/jetting of solder balls, pick, place and reflow</a:t>
            </a:r>
          </a:p>
          <a:p>
            <a:pPr marL="1041400" lvl="2" indent="-285750"/>
            <a:r>
              <a:rPr lang="en-US" kern="0" dirty="0" err="1" smtClean="0">
                <a:sym typeface="Wingdings" pitchFamily="2" charset="2"/>
              </a:rPr>
              <a:t>PbSn</a:t>
            </a:r>
            <a:r>
              <a:rPr lang="en-US" kern="0" dirty="0" smtClean="0">
                <a:sym typeface="Wingdings" pitchFamily="2" charset="2"/>
              </a:rPr>
              <a:t> 37/63 solder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For EMCMs solder paste at </a:t>
            </a:r>
            <a:r>
              <a:rPr lang="en-US" sz="1200" kern="0" dirty="0" err="1" smtClean="0">
                <a:sym typeface="Wingdings" pitchFamily="2" charset="2"/>
              </a:rPr>
              <a:t>Finetech</a:t>
            </a:r>
            <a:r>
              <a:rPr lang="en-US" sz="1200" kern="0" dirty="0">
                <a:sym typeface="Wingdings" pitchFamily="2" charset="2"/>
              </a:rPr>
              <a:t> </a:t>
            </a:r>
            <a:r>
              <a:rPr lang="en-US" sz="1200" kern="0" dirty="0" smtClean="0">
                <a:sym typeface="Wingdings" pitchFamily="2" charset="2"/>
              </a:rPr>
              <a:t>in Berlin, no production service possible </a:t>
            </a:r>
          </a:p>
          <a:p>
            <a:pPr marL="1041400" lvl="2" indent="-285750"/>
            <a:r>
              <a:rPr lang="en-US" kern="0" dirty="0" err="1" smtClean="0">
                <a:sym typeface="Wingdings" pitchFamily="2" charset="2"/>
              </a:rPr>
              <a:t>Finetech</a:t>
            </a:r>
            <a:r>
              <a:rPr lang="en-US" kern="0" dirty="0" smtClean="0">
                <a:sym typeface="Wingdings" pitchFamily="2" charset="2"/>
              </a:rPr>
              <a:t> automated process at HLL (dispense, pick-and-place, reflow)</a:t>
            </a:r>
          </a:p>
          <a:p>
            <a:pPr marL="1041400" lvl="2" indent="-285750"/>
            <a:r>
              <a:rPr lang="en-US" kern="0" dirty="0" smtClean="0">
                <a:sym typeface="Wingdings" pitchFamily="2" charset="2"/>
              </a:rPr>
              <a:t>SMD </a:t>
            </a:r>
            <a:r>
              <a:rPr lang="en-US" kern="0" dirty="0">
                <a:sym typeface="Wingdings" pitchFamily="2" charset="2"/>
              </a:rPr>
              <a:t>placement </a:t>
            </a:r>
            <a:r>
              <a:rPr lang="en-US" kern="0" dirty="0" smtClean="0">
                <a:sym typeface="Wingdings" pitchFamily="2" charset="2"/>
              </a:rPr>
              <a:t>at </a:t>
            </a:r>
            <a:r>
              <a:rPr lang="en-US" kern="0" dirty="0">
                <a:sym typeface="Wingdings" pitchFamily="2" charset="2"/>
              </a:rPr>
              <a:t>IFIC/NTC </a:t>
            </a:r>
            <a:r>
              <a:rPr lang="en-US" kern="0" dirty="0" smtClean="0">
                <a:sym typeface="Wingdings" pitchFamily="2" charset="2"/>
              </a:rPr>
              <a:t>Valencia as backup, (</a:t>
            </a:r>
            <a:r>
              <a:rPr lang="en-US" kern="0" dirty="0" err="1" smtClean="0">
                <a:sym typeface="Wingdings" pitchFamily="2" charset="2"/>
              </a:rPr>
              <a:t>PacTech</a:t>
            </a:r>
            <a:r>
              <a:rPr lang="en-US" kern="0" dirty="0" smtClean="0">
                <a:sym typeface="Wingdings" pitchFamily="2" charset="2"/>
              </a:rPr>
              <a:t> solder jetting …)</a:t>
            </a:r>
            <a:endParaRPr lang="en-US" kern="0" dirty="0">
              <a:sym typeface="Wingdings" pitchFamily="2" charset="2"/>
            </a:endParaRPr>
          </a:p>
          <a:p>
            <a:pPr marL="755650" lvl="2" indent="0">
              <a:buNone/>
            </a:pPr>
            <a:r>
              <a:rPr lang="en-US" b="1" kern="0" dirty="0" smtClean="0">
                <a:sym typeface="Wingdings" pitchFamily="2" charset="2"/>
              </a:rPr>
              <a:t>	</a:t>
            </a:r>
            <a:endParaRPr lang="en-US" sz="1200" kern="0" dirty="0" smtClean="0">
              <a:sym typeface="Wingdings" pitchFamily="2" charset="2"/>
            </a:endParaRPr>
          </a:p>
          <a:p>
            <a:pPr marL="44450" indent="0"/>
            <a:endParaRPr lang="en-US" b="1" kern="0" dirty="0">
              <a:sym typeface="Wingdings" pitchFamily="2" charset="2"/>
            </a:endParaRPr>
          </a:p>
          <a:p>
            <a:pPr marL="285750" indent="-285750"/>
            <a:r>
              <a:rPr lang="en-US" sz="1400" kern="0" dirty="0" err="1" smtClean="0">
                <a:sym typeface="Wingdings" pitchFamily="2" charset="2"/>
              </a:rPr>
              <a:t>Kapton</a:t>
            </a:r>
            <a:r>
              <a:rPr lang="en-US" sz="1400" kern="0" dirty="0" smtClean="0">
                <a:sym typeface="Wingdings" pitchFamily="2" charset="2"/>
              </a:rPr>
              <a:t> attachment (~160°C), wire bonding:</a:t>
            </a:r>
            <a:endParaRPr lang="en-US" sz="1400" kern="0" dirty="0">
              <a:sym typeface="Wingdings" pitchFamily="2" charset="2"/>
            </a:endParaRPr>
          </a:p>
          <a:p>
            <a:pPr marL="285750" indent="-285750"/>
            <a:endParaRPr lang="en-US" sz="1200" kern="0" dirty="0">
              <a:sym typeface="Wingdings" pitchFamily="2" charset="2"/>
            </a:endParaRP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Solder paste printing on </a:t>
            </a:r>
            <a:r>
              <a:rPr lang="en-US" sz="1200" kern="0" dirty="0" err="1" smtClean="0">
                <a:sym typeface="Wingdings" pitchFamily="2" charset="2"/>
              </a:rPr>
              <a:t>kapton</a:t>
            </a:r>
            <a:r>
              <a:rPr lang="en-US" sz="1200" kern="0" dirty="0" smtClean="0">
                <a:sym typeface="Wingdings" pitchFamily="2" charset="2"/>
              </a:rPr>
              <a:t>, </a:t>
            </a:r>
          </a:p>
          <a:p>
            <a:pPr marL="1041400" lvl="2" indent="-285750"/>
            <a:r>
              <a:rPr lang="en-US" kern="0" dirty="0" err="1" smtClean="0">
                <a:sym typeface="Wingdings" pitchFamily="2" charset="2"/>
              </a:rPr>
              <a:t>SnBi</a:t>
            </a:r>
            <a:r>
              <a:rPr lang="en-US" kern="0" dirty="0" smtClean="0">
                <a:sym typeface="Wingdings" pitchFamily="2" charset="2"/>
              </a:rPr>
              <a:t> solder</a:t>
            </a:r>
            <a:endParaRPr lang="en-US" kern="0" dirty="0">
              <a:sym typeface="Wingdings" pitchFamily="2" charset="2"/>
            </a:endParaRP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Wire-bond, wedge-wedge, 32 µm Al bond wires between </a:t>
            </a:r>
            <a:r>
              <a:rPr lang="en-US" sz="1200" kern="0" dirty="0" err="1" smtClean="0">
                <a:sym typeface="Wingdings" pitchFamily="2" charset="2"/>
              </a:rPr>
              <a:t>kapton</a:t>
            </a:r>
            <a:r>
              <a:rPr lang="en-US" sz="1200" kern="0" dirty="0" smtClean="0">
                <a:sym typeface="Wingdings" pitchFamily="2" charset="2"/>
              </a:rPr>
              <a:t> and substrate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EMCM and final at MPP Munich</a:t>
            </a:r>
            <a:endParaRPr lang="en-US" sz="1200" kern="0" dirty="0">
              <a:sym typeface="Wingdings" pitchFamily="2" charset="2"/>
            </a:endParaRPr>
          </a:p>
        </p:txBody>
      </p:sp>
      <p:pic>
        <p:nvPicPr>
          <p:cNvPr id="7" name="Picture 3" descr="D:\Laci\2-PROJECTS\Belle-II\E-MCM\Passives-Finetech\BilderDummy\passives-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1624" y="3072065"/>
            <a:ext cx="1808242" cy="13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340523" y="4005064"/>
            <a:ext cx="1190444" cy="29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01005 term. res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66337" y="4725144"/>
            <a:ext cx="4068452" cy="10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47641" y="685307"/>
            <a:ext cx="1611096" cy="24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 ASIC Review, July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pic>
        <p:nvPicPr>
          <p:cNvPr id="3076" name="Picture 4" descr="D:\Laci\2-Projects\Belle-II\Zeichnungen\belle-II-PXD-System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0" y="1055727"/>
            <a:ext cx="7798859" cy="536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11615"/>
              </p:ext>
            </p:extLst>
          </p:nvPr>
        </p:nvGraphicFramePr>
        <p:xfrm>
          <a:off x="3968921" y="1034666"/>
          <a:ext cx="4787395" cy="299131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40736"/>
                <a:gridCol w="1121229"/>
                <a:gridCol w="1125430"/>
              </a:tblGrid>
              <a:tr h="25324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L1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L2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</a:tr>
              <a:tr h="2532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ladders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</a:tr>
              <a:tr h="2727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Distance</a:t>
                      </a:r>
                      <a:r>
                        <a:rPr lang="en-US" sz="1200" baseline="0" dirty="0" smtClean="0"/>
                        <a:t> from IP (cm)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2.2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</a:tr>
              <a:tr h="2532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#DCD/DHPT/SWB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160/160/240       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2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Sensitive</a:t>
                      </a:r>
                      <a:r>
                        <a:rPr lang="en-US" sz="1200" baseline="0" dirty="0" smtClean="0"/>
                        <a:t> t</a:t>
                      </a:r>
                      <a:r>
                        <a:rPr lang="en-US" sz="1200" dirty="0" smtClean="0"/>
                        <a:t>hickness (</a:t>
                      </a:r>
                      <a:r>
                        <a:rPr lang="en-US" sz="1200" dirty="0" err="1" smtClean="0"/>
                        <a:t>μm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</a:tr>
              <a:tr h="2532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#pixels/module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768x250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2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#of </a:t>
                      </a:r>
                      <a:r>
                        <a:rPr lang="en-US" sz="1200" dirty="0" err="1" smtClean="0"/>
                        <a:t>addr</a:t>
                      </a:r>
                      <a:r>
                        <a:rPr lang="en-US" sz="1200" dirty="0" smtClean="0"/>
                        <a:t>.</a:t>
                      </a:r>
                      <a:r>
                        <a:rPr lang="en-US" sz="1200" baseline="0" dirty="0" smtClean="0"/>
                        <a:t> and r/o lines per module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192x1000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2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no. of pixels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3.072x10</a:t>
                      </a:r>
                      <a:r>
                        <a:rPr lang="en-US" sz="1200" baseline="30000" dirty="0" smtClean="0"/>
                        <a:t>6</a:t>
                      </a:r>
                      <a:endParaRPr lang="en-US" sz="1200" baseline="300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4.608x10</a:t>
                      </a:r>
                      <a:r>
                        <a:rPr lang="en-US" sz="1200" baseline="30000" dirty="0" smtClean="0"/>
                        <a:t>6</a:t>
                      </a:r>
                      <a:endParaRPr lang="en-US" sz="1200" baseline="30000" dirty="0"/>
                    </a:p>
                  </a:txBody>
                  <a:tcPr marL="38844" marR="38844" marT="0" marB="0" anchor="ctr"/>
                </a:tc>
              </a:tr>
              <a:tr h="40605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Pixel size (μm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baseline="300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55x50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60x50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70x50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85x50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Frame/row rate</a:t>
                      </a:r>
                      <a:endParaRPr lang="en-US" sz="1200" baseline="0" dirty="0"/>
                    </a:p>
                  </a:txBody>
                  <a:tcPr marL="38844" marR="38844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50kHz/10MHz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97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Sensitive</a:t>
                      </a:r>
                      <a:r>
                        <a:rPr lang="en-US" sz="1200" baseline="0" dirty="0" smtClean="0"/>
                        <a:t> Area (mm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44.8x12.5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61.44x12.5</a:t>
                      </a:r>
                      <a:endParaRPr lang="en-US" sz="1200" dirty="0"/>
                    </a:p>
                  </a:txBody>
                  <a:tcPr marL="38844" marR="38844" marT="0" marB="0" anchor="ctr"/>
                </a:tc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arrangement and read-out sequence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 ASIC Review, July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pic>
        <p:nvPicPr>
          <p:cNvPr id="4118" name="Picture 22" descr="C:\Users\Laci\Desktop\Bil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4" y="1097307"/>
            <a:ext cx="8513799" cy="51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level specs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 ASIC Review, July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18706" y="1052623"/>
            <a:ext cx="7378995" cy="54545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Top level specs for the supporting ASICs of a DEPFET based Belle II PXD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Expected occupancy: </a:t>
            </a:r>
            <a:r>
              <a:rPr lang="en-US" dirty="0" smtClean="0"/>
              <a:t>		~1.5</a:t>
            </a:r>
            <a:r>
              <a:rPr lang="en-US" dirty="0"/>
              <a:t>%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Rad. Tolerance for 5 years: </a:t>
            </a:r>
            <a:r>
              <a:rPr lang="en-US" dirty="0" smtClean="0"/>
              <a:t>	10Mrad </a:t>
            </a:r>
            <a:r>
              <a:rPr lang="en-US" dirty="0" err="1"/>
              <a:t>TiD</a:t>
            </a:r>
            <a:r>
              <a:rPr lang="en-US" dirty="0"/>
              <a:t>, </a:t>
            </a:r>
            <a:r>
              <a:rPr lang="en-US" dirty="0" smtClean="0"/>
              <a:t>5e13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eq</a:t>
            </a:r>
            <a:r>
              <a:rPr lang="en-US" dirty="0" smtClean="0"/>
              <a:t>/cm²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Read-out speed: 		row rate 10MHz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Capacitive load: 		DCD input 50pF, SWB Gate and Clear 125pF(tbc)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DEPFET bias: 		</a:t>
            </a:r>
            <a:r>
              <a:rPr lang="en-US" dirty="0" err="1" smtClean="0"/>
              <a:t>Gate_off</a:t>
            </a:r>
            <a:r>
              <a:rPr lang="en-US" dirty="0"/>
              <a:t>	</a:t>
            </a:r>
            <a:r>
              <a:rPr lang="en-US" dirty="0" smtClean="0"/>
              <a:t>	3..5 V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			</a:t>
            </a:r>
            <a:r>
              <a:rPr lang="en-US" dirty="0" err="1" smtClean="0"/>
              <a:t>Gate_on</a:t>
            </a:r>
            <a:r>
              <a:rPr lang="en-US" dirty="0" smtClean="0"/>
              <a:t>  		-3..-10V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Clear_off</a:t>
            </a:r>
            <a:r>
              <a:rPr lang="en-US" dirty="0" smtClean="0"/>
              <a:t> 		</a:t>
            </a:r>
            <a:r>
              <a:rPr lang="en-US" dirty="0" smtClean="0"/>
              <a:t>3..5V</a:t>
            </a: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Clear_on</a:t>
            </a:r>
            <a:r>
              <a:rPr lang="en-US" dirty="0" smtClean="0"/>
              <a:t>  		15..20V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Max. input signal: 		~3 </a:t>
            </a:r>
            <a:r>
              <a:rPr lang="en-US" dirty="0" err="1" smtClean="0"/>
              <a:t>mips</a:t>
            </a:r>
            <a:r>
              <a:rPr lang="en-US" dirty="0" smtClean="0"/>
              <a:t>		~6µA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Signal/noise:		&gt;20 (</a:t>
            </a:r>
            <a:r>
              <a:rPr lang="en-US" dirty="0" err="1" smtClean="0"/>
              <a:t>mip</a:t>
            </a:r>
            <a:r>
              <a:rPr lang="en-US" dirty="0" smtClean="0"/>
              <a:t> MPV)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Pedestal:					100µA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Pedestal variation within matrix:	technol.		10%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		after </a:t>
            </a:r>
            <a:r>
              <a:rPr lang="en-US" dirty="0" err="1" smtClean="0"/>
              <a:t>irrad</a:t>
            </a:r>
            <a:r>
              <a:rPr lang="en-US" dirty="0" smtClean="0"/>
              <a:t>.		</a:t>
            </a:r>
            <a:r>
              <a:rPr lang="en-US" dirty="0" err="1"/>
              <a:t>t</a:t>
            </a:r>
            <a:r>
              <a:rPr lang="en-US" dirty="0" err="1" smtClean="0"/>
              <a:t>bd</a:t>
            </a: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General:			analogue </a:t>
            </a:r>
            <a:r>
              <a:rPr lang="en-US" dirty="0" err="1" smtClean="0"/>
              <a:t>ped</a:t>
            </a:r>
            <a:r>
              <a:rPr lang="en-US" dirty="0" smtClean="0"/>
              <a:t>. correction for each pixel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		support of the “gated mode”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test </a:t>
            </a:r>
            <a:r>
              <a:rPr lang="en-US" dirty="0" smtClean="0"/>
              <a:t>setups  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 ASIC Review, July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347781" y="4930725"/>
            <a:ext cx="659078" cy="3147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/>
              <a:t>EMCM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62038" y="3261245"/>
            <a:ext cx="2325225" cy="348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347781" y="5245442"/>
            <a:ext cx="4436993" cy="109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57" y="1319548"/>
            <a:ext cx="3297792" cy="221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1" y="1367339"/>
            <a:ext cx="2000731" cy="362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573757" y="1011771"/>
            <a:ext cx="89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 smtClean="0"/>
              <a:t>Hybrid4</a:t>
            </a:r>
            <a:endParaRPr lang="en-US" b="1" dirty="0"/>
          </a:p>
        </p:txBody>
      </p:sp>
      <p:sp>
        <p:nvSpPr>
          <p:cNvPr id="12" name="Rechteck 11"/>
          <p:cNvSpPr/>
          <p:nvPr/>
        </p:nvSpPr>
        <p:spPr>
          <a:xfrm>
            <a:off x="5565912" y="1090120"/>
            <a:ext cx="89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/>
              <a:t>Hybrid5</a:t>
            </a:r>
          </a:p>
        </p:txBody>
      </p:sp>
      <p:sp>
        <p:nvSpPr>
          <p:cNvPr id="13" name="Rechteck 12"/>
          <p:cNvSpPr/>
          <p:nvPr/>
        </p:nvSpPr>
        <p:spPr>
          <a:xfrm>
            <a:off x="579780" y="3535725"/>
            <a:ext cx="89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/>
              <a:t>Hybrid6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3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production </a:t>
            </a:r>
            <a:r>
              <a:rPr lang="en-US" dirty="0" smtClean="0"/>
              <a:t>phases and where we are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 ASIC Review, July 2015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 dirty="0"/>
          </a:p>
        </p:txBody>
      </p:sp>
      <p:grpSp>
        <p:nvGrpSpPr>
          <p:cNvPr id="8" name="Group 10"/>
          <p:cNvGrpSpPr>
            <a:grpSpLocks noChangeAspect="1"/>
          </p:cNvGrpSpPr>
          <p:nvPr/>
        </p:nvGrpSpPr>
        <p:grpSpPr bwMode="auto">
          <a:xfrm>
            <a:off x="503548" y="3014113"/>
            <a:ext cx="2669485" cy="1954507"/>
            <a:chOff x="1835150" y="1760601"/>
            <a:chExt cx="4905375" cy="3887787"/>
          </a:xfrm>
        </p:grpSpPr>
        <p:pic>
          <p:nvPicPr>
            <p:cNvPr id="9" name="Picture 13" descr="pixtec1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57" t="4872" r="1160" b="4872"/>
            <a:stretch>
              <a:fillRect/>
            </a:stretch>
          </p:blipFill>
          <p:spPr bwMode="auto">
            <a:xfrm>
              <a:off x="1835150" y="1760601"/>
              <a:ext cx="4905375" cy="388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2241554" y="2771777"/>
              <a:ext cx="4244978" cy="2084389"/>
              <a:chOff x="2744" y="1663"/>
              <a:chExt cx="2674" cy="1313"/>
            </a:xfrm>
          </p:grpSpPr>
          <p:sp>
            <p:nvSpPr>
              <p:cNvPr id="11" name="Text Box 63"/>
              <p:cNvSpPr txBox="1">
                <a:spLocks noChangeArrowheads="1"/>
              </p:cNvSpPr>
              <p:nvPr/>
            </p:nvSpPr>
            <p:spPr bwMode="auto">
              <a:xfrm>
                <a:off x="3424" y="1663"/>
                <a:ext cx="42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metal_2</a:t>
                </a:r>
              </a:p>
            </p:txBody>
          </p:sp>
          <p:sp>
            <p:nvSpPr>
              <p:cNvPr id="12" name="Text Box 64"/>
              <p:cNvSpPr txBox="1">
                <a:spLocks noChangeArrowheads="1"/>
              </p:cNvSpPr>
              <p:nvPr/>
            </p:nvSpPr>
            <p:spPr bwMode="auto">
              <a:xfrm>
                <a:off x="3593" y="1859"/>
                <a:ext cx="31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oxide</a:t>
                </a:r>
              </a:p>
            </p:txBody>
          </p:sp>
          <p:sp>
            <p:nvSpPr>
              <p:cNvPr id="13" name="Text Box 65"/>
              <p:cNvSpPr txBox="1">
                <a:spLocks noChangeArrowheads="1"/>
              </p:cNvSpPr>
              <p:nvPr/>
            </p:nvSpPr>
            <p:spPr bwMode="auto">
              <a:xfrm>
                <a:off x="4921" y="2006"/>
                <a:ext cx="40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metal_1</a:t>
                </a:r>
              </a:p>
            </p:txBody>
          </p:sp>
          <p:sp>
            <p:nvSpPr>
              <p:cNvPr id="14" name="Text Box 66"/>
              <p:cNvSpPr txBox="1">
                <a:spLocks noChangeArrowheads="1"/>
              </p:cNvSpPr>
              <p:nvPr/>
            </p:nvSpPr>
            <p:spPr bwMode="auto">
              <a:xfrm>
                <a:off x="4286" y="2006"/>
                <a:ext cx="42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polySi_1</a:t>
                </a:r>
              </a:p>
            </p:txBody>
          </p:sp>
          <p:sp>
            <p:nvSpPr>
              <p:cNvPr id="15" name="Text Box 67"/>
              <p:cNvSpPr txBox="1">
                <a:spLocks noChangeArrowheads="1"/>
              </p:cNvSpPr>
              <p:nvPr/>
            </p:nvSpPr>
            <p:spPr bwMode="auto">
              <a:xfrm>
                <a:off x="3560" y="1999"/>
                <a:ext cx="44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polySi_2</a:t>
                </a:r>
              </a:p>
            </p:txBody>
          </p:sp>
          <p:sp>
            <p:nvSpPr>
              <p:cNvPr id="16" name="Text Box 68"/>
              <p:cNvSpPr txBox="1">
                <a:spLocks noChangeArrowheads="1"/>
              </p:cNvSpPr>
              <p:nvPr/>
            </p:nvSpPr>
            <p:spPr bwMode="auto">
              <a:xfrm>
                <a:off x="2744" y="2822"/>
                <a:ext cx="33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>
                    <a:solidFill>
                      <a:schemeClr val="bg1"/>
                    </a:solidFill>
                    <a:latin typeface="Comic Sans MS" pitchFamily="66" charset="0"/>
                  </a:rPr>
                  <a:t>n bulk</a:t>
                </a:r>
              </a:p>
            </p:txBody>
          </p:sp>
          <p:sp>
            <p:nvSpPr>
              <p:cNvPr id="17" name="Text Box 69"/>
              <p:cNvSpPr txBox="1">
                <a:spLocks noChangeArrowheads="1"/>
              </p:cNvSpPr>
              <p:nvPr/>
            </p:nvSpPr>
            <p:spPr bwMode="auto">
              <a:xfrm>
                <a:off x="5057" y="2300"/>
                <a:ext cx="36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deep p</a:t>
                </a:r>
              </a:p>
            </p:txBody>
          </p:sp>
          <p:sp>
            <p:nvSpPr>
              <p:cNvPr id="18" name="Text Box 70"/>
              <p:cNvSpPr txBox="1">
                <a:spLocks noChangeArrowheads="1"/>
              </p:cNvSpPr>
              <p:nvPr/>
            </p:nvSpPr>
            <p:spPr bwMode="auto">
              <a:xfrm>
                <a:off x="3515" y="2202"/>
                <a:ext cx="36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deep n</a:t>
                </a:r>
              </a:p>
            </p:txBody>
          </p:sp>
          <p:sp>
            <p:nvSpPr>
              <p:cNvPr id="19" name="Text Box 71"/>
              <p:cNvSpPr txBox="1">
                <a:spLocks noChangeArrowheads="1"/>
              </p:cNvSpPr>
              <p:nvPr/>
            </p:nvSpPr>
            <p:spPr bwMode="auto">
              <a:xfrm>
                <a:off x="2971" y="2146"/>
                <a:ext cx="2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p+ </a:t>
                </a:r>
              </a:p>
            </p:txBody>
          </p:sp>
          <p:sp>
            <p:nvSpPr>
              <p:cNvPr id="20" name="Text Box 72"/>
              <p:cNvSpPr txBox="1">
                <a:spLocks noChangeArrowheads="1"/>
              </p:cNvSpPr>
              <p:nvPr/>
            </p:nvSpPr>
            <p:spPr bwMode="auto">
              <a:xfrm>
                <a:off x="5064" y="2153"/>
                <a:ext cx="2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n+ </a:t>
                </a:r>
              </a:p>
            </p:txBody>
          </p:sp>
        </p:grpSp>
      </p:grpSp>
      <p:grpSp>
        <p:nvGrpSpPr>
          <p:cNvPr id="23" name="Group 28"/>
          <p:cNvGrpSpPr>
            <a:grpSpLocks noChangeAspect="1"/>
          </p:cNvGrpSpPr>
          <p:nvPr/>
        </p:nvGrpSpPr>
        <p:grpSpPr>
          <a:xfrm>
            <a:off x="516780" y="961885"/>
            <a:ext cx="2622962" cy="1920630"/>
            <a:chOff x="972170" y="1063111"/>
            <a:chExt cx="6940111" cy="5081809"/>
          </a:xfrm>
        </p:grpSpPr>
        <p:grpSp>
          <p:nvGrpSpPr>
            <p:cNvPr id="24" name="Group 29"/>
            <p:cNvGrpSpPr>
              <a:grpSpLocks noChangeAspect="1"/>
            </p:cNvGrpSpPr>
            <p:nvPr/>
          </p:nvGrpSpPr>
          <p:grpSpPr bwMode="auto">
            <a:xfrm>
              <a:off x="972170" y="1063111"/>
              <a:ext cx="6940111" cy="5081809"/>
              <a:chOff x="1835150" y="1760601"/>
              <a:chExt cx="4905375" cy="3887787"/>
            </a:xfrm>
          </p:grpSpPr>
          <p:pic>
            <p:nvPicPr>
              <p:cNvPr id="33" name="Picture 38" descr="pixtec18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57" t="4872" r="1160" b="4872"/>
              <a:stretch>
                <a:fillRect/>
              </a:stretch>
            </p:blipFill>
            <p:spPr bwMode="auto">
              <a:xfrm>
                <a:off x="1835150" y="1760601"/>
                <a:ext cx="4905375" cy="3887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39"/>
              <p:cNvGrpSpPr>
                <a:grpSpLocks/>
              </p:cNvGrpSpPr>
              <p:nvPr/>
            </p:nvGrpSpPr>
            <p:grpSpPr bwMode="auto">
              <a:xfrm>
                <a:off x="2241554" y="2771777"/>
                <a:ext cx="4244978" cy="2084389"/>
                <a:chOff x="2744" y="1663"/>
                <a:chExt cx="2674" cy="1313"/>
              </a:xfrm>
            </p:grpSpPr>
            <p:sp>
              <p:nvSpPr>
                <p:cNvPr id="3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424" y="1663"/>
                  <a:ext cx="4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metal_2</a:t>
                  </a:r>
                </a:p>
              </p:txBody>
            </p:sp>
            <p:sp>
              <p:nvSpPr>
                <p:cNvPr id="3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593" y="1859"/>
                  <a:ext cx="31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oxide</a:t>
                  </a:r>
                </a:p>
              </p:txBody>
            </p:sp>
            <p:sp>
              <p:nvSpPr>
                <p:cNvPr id="3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921" y="2006"/>
                  <a:ext cx="40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metal_1</a:t>
                  </a:r>
                </a:p>
              </p:txBody>
            </p:sp>
            <p:sp>
              <p:nvSpPr>
                <p:cNvPr id="3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286" y="2006"/>
                  <a:ext cx="42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polySi_1</a:t>
                  </a:r>
                </a:p>
              </p:txBody>
            </p:sp>
            <p:sp>
              <p:nvSpPr>
                <p:cNvPr id="3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560" y="1999"/>
                  <a:ext cx="44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polySi_2</a:t>
                  </a:r>
                </a:p>
              </p:txBody>
            </p:sp>
            <p:sp>
              <p:nvSpPr>
                <p:cNvPr id="4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744" y="2822"/>
                  <a:ext cx="33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>
                      <a:solidFill>
                        <a:schemeClr val="bg1"/>
                      </a:solidFill>
                      <a:latin typeface="Comic Sans MS" pitchFamily="66" charset="0"/>
                    </a:rPr>
                    <a:t>n bulk</a:t>
                  </a:r>
                </a:p>
              </p:txBody>
            </p:sp>
            <p:sp>
              <p:nvSpPr>
                <p:cNvPr id="4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5057" y="2300"/>
                  <a:ext cx="36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deep p</a:t>
                  </a:r>
                </a:p>
              </p:txBody>
            </p:sp>
            <p:sp>
              <p:nvSpPr>
                <p:cNvPr id="4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515" y="2202"/>
                  <a:ext cx="36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deep n</a:t>
                  </a:r>
                </a:p>
              </p:txBody>
            </p:sp>
            <p:sp>
              <p:nvSpPr>
                <p:cNvPr id="4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71" y="2146"/>
                  <a:ext cx="22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p+ </a:t>
                  </a:r>
                </a:p>
              </p:txBody>
            </p:sp>
            <p:sp>
              <p:nvSpPr>
                <p:cNvPr id="4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5064" y="2153"/>
                  <a:ext cx="22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n+ </a:t>
                  </a:r>
                </a:p>
              </p:txBody>
            </p:sp>
          </p:grpSp>
        </p:grpSp>
        <p:sp>
          <p:nvSpPr>
            <p:cNvPr id="25" name="Rectangle 30"/>
            <p:cNvSpPr/>
            <p:nvPr/>
          </p:nvSpPr>
          <p:spPr bwMode="auto">
            <a:xfrm>
              <a:off x="1367644" y="1160748"/>
              <a:ext cx="1548172" cy="201168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Rectangle 31"/>
            <p:cNvSpPr/>
            <p:nvPr/>
          </p:nvSpPr>
          <p:spPr bwMode="auto">
            <a:xfrm>
              <a:off x="2663788" y="1958900"/>
              <a:ext cx="1908212" cy="914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32"/>
            <p:cNvSpPr/>
            <p:nvPr/>
          </p:nvSpPr>
          <p:spPr bwMode="auto">
            <a:xfrm>
              <a:off x="4572000" y="1628800"/>
              <a:ext cx="3168352" cy="11887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Rectangle 33"/>
            <p:cNvSpPr/>
            <p:nvPr/>
          </p:nvSpPr>
          <p:spPr bwMode="auto">
            <a:xfrm>
              <a:off x="6300192" y="2564904"/>
              <a:ext cx="1440160" cy="914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Rectangle 34"/>
            <p:cNvSpPr/>
            <p:nvPr/>
          </p:nvSpPr>
          <p:spPr bwMode="auto">
            <a:xfrm>
              <a:off x="7380312" y="3356992"/>
              <a:ext cx="360040" cy="18988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Rectangle 35"/>
            <p:cNvSpPr/>
            <p:nvPr/>
          </p:nvSpPr>
          <p:spPr bwMode="auto">
            <a:xfrm>
              <a:off x="5310138" y="2775357"/>
              <a:ext cx="1152128" cy="3494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Rectangle 36"/>
            <p:cNvSpPr/>
            <p:nvPr/>
          </p:nvSpPr>
          <p:spPr bwMode="auto">
            <a:xfrm rot="20564433">
              <a:off x="6252138" y="3031788"/>
              <a:ext cx="172486" cy="33365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2" name="Rectangle 37"/>
            <p:cNvSpPr/>
            <p:nvPr/>
          </p:nvSpPr>
          <p:spPr bwMode="auto">
            <a:xfrm>
              <a:off x="1367644" y="2950065"/>
              <a:ext cx="689345" cy="59680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45" name="Picture 28" descr="D:\Laci\1-Conferences-Talks\IEEE\IEEE-Anaheim-2012\Poster\E-MCM-1-techn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003" y="5010512"/>
            <a:ext cx="2644610" cy="16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feld 46"/>
          <p:cNvSpPr txBox="1"/>
          <p:nvPr/>
        </p:nvSpPr>
        <p:spPr>
          <a:xfrm>
            <a:off x="3538346" y="1697444"/>
            <a:ext cx="438117" cy="4149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800" dirty="0" smtClean="0">
                <a:latin typeface="Wingdings" panose="05000000000000000000" pitchFamily="2" charset="2"/>
                <a:sym typeface="Wingdings"/>
              </a:rPr>
              <a:t></a:t>
            </a:r>
            <a:endParaRPr lang="en-US" sz="2800" dirty="0" smtClean="0">
              <a:latin typeface="Wingdings" panose="05000000000000000000" pitchFamily="2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092840" y="1806176"/>
            <a:ext cx="4799640" cy="135796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400" dirty="0"/>
              <a:t>Phase I – before </a:t>
            </a:r>
            <a:r>
              <a:rPr lang="en-US" sz="1400" dirty="0" smtClean="0"/>
              <a:t>metal: </a:t>
            </a: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 3" panose="05040102010807070707" pitchFamily="18" charset="2"/>
              <a:buChar char="9"/>
            </a:pPr>
            <a:r>
              <a:rPr lang="en-US" sz="1400" dirty="0" smtClean="0"/>
              <a:t>Process module based on PXD6 and simulation</a:t>
            </a: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 3" panose="05040102010807070707" pitchFamily="18" charset="2"/>
              <a:buChar char="9"/>
            </a:pPr>
            <a:r>
              <a:rPr lang="en-US" sz="1400" dirty="0" smtClean="0"/>
              <a:t>first yield estimate based on optical inspection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574369" y="3481734"/>
            <a:ext cx="438117" cy="4149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800" dirty="0" smtClean="0">
                <a:latin typeface="Wingdings" panose="05000000000000000000" pitchFamily="2" charset="2"/>
                <a:sym typeface="Wingdings"/>
              </a:rPr>
              <a:t></a:t>
            </a:r>
            <a:endParaRPr lang="en-US" sz="2800" dirty="0" smtClean="0">
              <a:latin typeface="Wingdings" panose="05000000000000000000" pitchFamily="2" charset="2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4128863" y="3590466"/>
            <a:ext cx="4252866" cy="9906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400" dirty="0"/>
              <a:t>Phase </a:t>
            </a:r>
            <a:r>
              <a:rPr lang="en-US" sz="1400" dirty="0" smtClean="0"/>
              <a:t>II </a:t>
            </a:r>
            <a:r>
              <a:rPr lang="en-US" sz="1400" dirty="0"/>
              <a:t>– m</a:t>
            </a:r>
            <a:r>
              <a:rPr lang="en-US" sz="1400" dirty="0" smtClean="0"/>
              <a:t>etal system (al1 and al2): </a:t>
            </a: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 3" panose="05040102010807070707" pitchFamily="18" charset="2"/>
              <a:buChar char="9"/>
            </a:pPr>
            <a:r>
              <a:rPr lang="en-US" sz="1400" dirty="0" smtClean="0"/>
              <a:t>Qualification parallel to Phase I</a:t>
            </a: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 3" panose="05040102010807070707" pitchFamily="18" charset="2"/>
              <a:buChar char="9"/>
            </a:pPr>
            <a:r>
              <a:rPr lang="en-US" sz="1400" dirty="0" smtClean="0"/>
              <a:t>Technology development on EMCM batches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3574700" y="5229200"/>
            <a:ext cx="438117" cy="3900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800" dirty="0" smtClean="0">
                <a:latin typeface="Wingdings" panose="05000000000000000000" pitchFamily="2" charset="2"/>
                <a:sym typeface="Wingdings"/>
              </a:rPr>
              <a:t></a:t>
            </a:r>
            <a:endParaRPr lang="en-US" sz="2800" dirty="0" smtClean="0">
              <a:latin typeface="Wingdings" panose="05000000000000000000" pitchFamily="2" charset="2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129194" y="5337932"/>
            <a:ext cx="4252866" cy="1079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400" dirty="0"/>
              <a:t>Phase </a:t>
            </a:r>
            <a:r>
              <a:rPr lang="en-US" sz="1400" dirty="0" smtClean="0"/>
              <a:t>III </a:t>
            </a:r>
            <a:r>
              <a:rPr lang="en-US" sz="1400" dirty="0"/>
              <a:t>– </a:t>
            </a:r>
            <a:r>
              <a:rPr lang="en-US" sz="1400" dirty="0" smtClean="0"/>
              <a:t>Thinning and Cu</a:t>
            </a: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 3" panose="05040102010807070707" pitchFamily="18" charset="2"/>
              <a:buChar char="9"/>
            </a:pPr>
            <a:r>
              <a:rPr lang="en-US" sz="1400" dirty="0" smtClean="0"/>
              <a:t>Qualification on dummy level </a:t>
            </a: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 3" panose="05040102010807070707" pitchFamily="18" charset="2"/>
              <a:buChar char="9"/>
            </a:pPr>
            <a:r>
              <a:rPr lang="en-US" sz="1400" dirty="0" smtClean="0"/>
              <a:t>Cu on thick silicon already part of EMCM batches</a:t>
            </a:r>
          </a:p>
          <a:p>
            <a:pPr marL="285750" indent="-285750" algn="l">
              <a:spcBef>
                <a:spcPts val="100"/>
              </a:spcBef>
              <a:spcAft>
                <a:spcPts val="100"/>
              </a:spcAft>
              <a:buFont typeface="Wingdings 3" panose="05040102010807070707" pitchFamily="18" charset="2"/>
              <a:buChar char="9"/>
            </a:pPr>
            <a:r>
              <a:rPr lang="en-US" sz="1400" dirty="0" smtClean="0"/>
              <a:t>First test on PXD6 prototype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778" y="1023437"/>
            <a:ext cx="1296144" cy="96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757" y="2845720"/>
            <a:ext cx="1421165" cy="1065874"/>
          </a:xfrm>
          <a:prstGeom prst="rect">
            <a:avLst/>
          </a:prstGeom>
        </p:spPr>
      </p:pic>
      <p:pic>
        <p:nvPicPr>
          <p:cNvPr id="50" name="Picture 2" descr="D:\Laci\1-Conferences-Talks\DEPFET-MEETINGS\2015-01-Prag\wafer-front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4683" y="4587591"/>
            <a:ext cx="1600239" cy="12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PXD9-6 – the PXD Pilot Production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PXD ASIC Review, July 2015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Halbleiterlabor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4294967295"/>
          </p:nvPr>
        </p:nvSpPr>
        <p:spPr>
          <a:xfrm>
            <a:off x="914400" y="1089025"/>
            <a:ext cx="8229600" cy="2052638"/>
          </a:xfrm>
        </p:spPr>
        <p:txBody>
          <a:bodyPr/>
          <a:lstStyle/>
          <a:p>
            <a:r>
              <a:rPr lang="en-US" dirty="0" smtClean="0"/>
              <a:t>:- 3/30 “hot” wafers (W30, W35, W36)</a:t>
            </a:r>
          </a:p>
          <a:p>
            <a:r>
              <a:rPr lang="en-US" dirty="0"/>
              <a:t>	</a:t>
            </a:r>
            <a:r>
              <a:rPr lang="en-US" dirty="0" smtClean="0"/>
              <a:t>:- still a lot of process control, tests,  and measurements “on the fly”</a:t>
            </a:r>
          </a:p>
          <a:p>
            <a:endParaRPr lang="en-US" dirty="0" smtClean="0"/>
          </a:p>
          <a:p>
            <a:r>
              <a:rPr lang="en-US" dirty="0" smtClean="0"/>
              <a:t>:- status today: </a:t>
            </a:r>
          </a:p>
          <a:p>
            <a:r>
              <a:rPr lang="en-US" dirty="0"/>
              <a:t>	</a:t>
            </a:r>
            <a:r>
              <a:rPr lang="en-US" dirty="0" smtClean="0"/>
              <a:t>:- front side </a:t>
            </a:r>
            <a:r>
              <a:rPr lang="en-US" dirty="0" err="1" smtClean="0"/>
              <a:t>Alu</a:t>
            </a:r>
            <a:r>
              <a:rPr lang="en-US" dirty="0" smtClean="0"/>
              <a:t> finished on all</a:t>
            </a:r>
          </a:p>
          <a:p>
            <a:r>
              <a:rPr lang="en-US" dirty="0"/>
              <a:t>	</a:t>
            </a:r>
            <a:r>
              <a:rPr lang="en-US" dirty="0" smtClean="0"/>
              <a:t>:- back side etching finished on W30 &amp; W36, W30 Copper process finished</a:t>
            </a:r>
          </a:p>
          <a:p>
            <a:endParaRPr lang="en-US" dirty="0"/>
          </a:p>
        </p:txBody>
      </p:sp>
      <p:pic>
        <p:nvPicPr>
          <p:cNvPr id="10" name="Picture 3" descr="D:\Laci\1-Conferences-Talks\DEPFET-MEETINGS\2015-01-Prag\wafer-bac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302" y="3052935"/>
            <a:ext cx="3568477" cy="286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Laci\2-Projects\Belle-II\Dummies\PXD9-metall-dummies\pics-wafer\wafer-fro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 r="21720"/>
          <a:stretch/>
        </p:blipFill>
        <p:spPr bwMode="auto">
          <a:xfrm>
            <a:off x="757209" y="3030274"/>
            <a:ext cx="3761628" cy="28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14550" y="6116121"/>
            <a:ext cx="5213350" cy="331181"/>
          </a:xfrm>
          <a:prstGeom prst="rect">
            <a:avLst/>
          </a:prstGeom>
          <a:solidFill>
            <a:srgbClr val="7CA6A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algn="ctr" eaLnBrk="1" hangingPunct="1">
              <a:lnSpc>
                <a:spcPct val="125000"/>
              </a:lnSpc>
              <a:spcBef>
                <a:spcPct val="25000"/>
              </a:spcBef>
            </a:pPr>
            <a:r>
              <a:rPr lang="en-US" dirty="0" smtClean="0">
                <a:solidFill>
                  <a:schemeClr val="bg1"/>
                </a:solidFill>
                <a:cs typeface="Tahoma" pitchFamily="34" charset="0"/>
              </a:rPr>
              <a:t>Expect first modules for flip chip end of July</a:t>
            </a:r>
            <a:endParaRPr lang="en-US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spcBef>
            <a:spcPts val="100"/>
          </a:spcBef>
          <a:spcAft>
            <a:spcPts val="100"/>
          </a:spcAft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1059</Words>
  <Application>Microsoft Office PowerPoint</Application>
  <PresentationFormat>Bildschirmpräsentation (4:3)</PresentationFormat>
  <Paragraphs>339</Paragraphs>
  <Slides>17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1_Default Design</vt:lpstr>
      <vt:lpstr>Microsoft Formel-Editor 3.0</vt:lpstr>
      <vt:lpstr>PowerPoint-Präsentation</vt:lpstr>
      <vt:lpstr>DEPFET all-silicon module</vt:lpstr>
      <vt:lpstr>Module Assembly – overview</vt:lpstr>
      <vt:lpstr>The System </vt:lpstr>
      <vt:lpstr>Matrix arrangement and read-out sequence</vt:lpstr>
      <vt:lpstr>Top level specs</vt:lpstr>
      <vt:lpstr>Existing test setups  </vt:lpstr>
      <vt:lpstr>Sensor production phases and where we are</vt:lpstr>
      <vt:lpstr>PXD9-6 – the PXD Pilot Production</vt:lpstr>
      <vt:lpstr>Plans with pilot run modules</vt:lpstr>
      <vt:lpstr>Schedule</vt:lpstr>
      <vt:lpstr>Structure of the review</vt:lpstr>
      <vt:lpstr>PXD5 Irradiations  to higher TIDs</vt:lpstr>
      <vt:lpstr>PXD5 Irradiations  first results</vt:lpstr>
      <vt:lpstr>PXD5 Irradiations  threshold dispersion</vt:lpstr>
      <vt:lpstr>PXD5 Irradiations  first results</vt:lpstr>
      <vt:lpstr>PXD5 Irradiations  noise vs. shaping time</vt:lpstr>
    </vt:vector>
  </TitlesOfParts>
  <Company>MPI HLL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Laci</dc:creator>
  <cp:lastModifiedBy>Laci</cp:lastModifiedBy>
  <cp:revision>1456</cp:revision>
  <cp:lastPrinted>2001-12-17T12:31:23Z</cp:lastPrinted>
  <dcterms:created xsi:type="dcterms:W3CDTF">2000-08-08T15:04:12Z</dcterms:created>
  <dcterms:modified xsi:type="dcterms:W3CDTF">2015-07-14T18:09:30Z</dcterms:modified>
</cp:coreProperties>
</file>