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53" r:id="rId2"/>
    <p:sldId id="546" r:id="rId3"/>
    <p:sldId id="551" r:id="rId4"/>
    <p:sldId id="540" r:id="rId5"/>
    <p:sldId id="541" r:id="rId6"/>
    <p:sldId id="548" r:id="rId7"/>
    <p:sldId id="545" r:id="rId8"/>
    <p:sldId id="542" r:id="rId9"/>
    <p:sldId id="547" r:id="rId10"/>
    <p:sldId id="549" r:id="rId11"/>
    <p:sldId id="550" r:id="rId12"/>
    <p:sldId id="552" r:id="rId13"/>
    <p:sldId id="544" r:id="rId14"/>
    <p:sldId id="543" r:id="rId15"/>
  </p:sldIdLst>
  <p:sldSz cx="9906000" cy="6858000" type="A4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Calibri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Calibri" charset="0"/>
        <a:ea typeface="ＭＳ Ｐゴシック" charset="0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Calibri" charset="0"/>
        <a:ea typeface="ＭＳ Ｐゴシック" charset="0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Calibri" charset="0"/>
        <a:ea typeface="ＭＳ Ｐゴシック" charset="0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Calibri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E82D9"/>
    <a:srgbClr val="E53BC5"/>
    <a:srgbClr val="FF66FF"/>
    <a:srgbClr val="FF3300"/>
    <a:srgbClr val="FF9900"/>
    <a:srgbClr val="66FFFF"/>
    <a:srgbClr val="FF0000"/>
    <a:srgbClr val="FFFF66"/>
    <a:srgbClr val="66FF33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195" autoAdjust="0"/>
    <p:restoredTop sz="94675" autoAdjust="0"/>
  </p:normalViewPr>
  <p:slideViewPr>
    <p:cSldViewPr>
      <p:cViewPr>
        <p:scale>
          <a:sx n="100" d="100"/>
          <a:sy n="100" d="100"/>
        </p:scale>
        <p:origin x="-2046" y="-82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Times New Roman" charset="0"/>
              </a:defRPr>
            </a:lvl1pPr>
          </a:lstStyle>
          <a:p>
            <a:fld id="{9A634F0C-0B52-0C40-879D-97E3704B0495}" type="slidenum">
              <a:rPr lang="en-US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331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9463" y="768350"/>
            <a:ext cx="554037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um die Formate des Vorlagentextes zu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Times New Roman" charset="0"/>
              </a:defRPr>
            </a:lvl1pPr>
          </a:lstStyle>
          <a:p>
            <a:fld id="{9B7E7108-E737-3E42-A3FC-06C1B2A9CD8C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41213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es-ES" noProof="0" smtClean="0"/>
              <a:t>Haga clic para modificar el estilo de título del patrón</a:t>
            </a:r>
            <a:endParaRPr lang="en-US" noProof="0" dirty="0"/>
          </a:p>
        </p:txBody>
      </p:sp>
      <p:cxnSp>
        <p:nvCxnSpPr>
          <p:cNvPr id="11" name="Straight Connector 8"/>
          <p:cNvCxnSpPr/>
          <p:nvPr userDrawn="1"/>
        </p:nvCxnSpPr>
        <p:spPr>
          <a:xfrm flipV="1">
            <a:off x="0" y="6457527"/>
            <a:ext cx="1878013" cy="1"/>
          </a:xfrm>
          <a:prstGeom prst="line">
            <a:avLst/>
          </a:prstGeom>
          <a:ln>
            <a:solidFill>
              <a:srgbClr val="00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66688" y="6516688"/>
            <a:ext cx="7327900" cy="2524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cmarinas@uni-bonn.de</a:t>
            </a:r>
            <a:endParaRPr lang="en-US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473950" y="6516688"/>
            <a:ext cx="2063750" cy="252412"/>
          </a:xfrm>
          <a:prstGeom prst="rect">
            <a:avLst/>
          </a:prstGeom>
          <a:ln/>
        </p:spPr>
        <p:txBody>
          <a:bodyPr/>
          <a:lstStyle>
            <a:lvl1pPr algn="r">
              <a:defRPr/>
            </a:lvl1pPr>
          </a:lstStyle>
          <a:p>
            <a:fld id="{DF6860E3-E20E-0448-82B1-1212345CFF5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5156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473950" y="6516688"/>
            <a:ext cx="2063750" cy="252412"/>
          </a:xfrm>
          <a:prstGeom prst="rect">
            <a:avLst/>
          </a:prstGeom>
          <a:ln/>
        </p:spPr>
        <p:txBody>
          <a:bodyPr/>
          <a:lstStyle>
            <a:lvl1pPr algn="r">
              <a:defRPr/>
            </a:lvl1pPr>
          </a:lstStyle>
          <a:p>
            <a:fld id="{DF6860E3-E20E-0448-82B1-1212345CFF51}" type="slidenum">
              <a:rPr lang="de-DE" smtClean="0"/>
              <a:pPr/>
              <a:t>‹Nr.›</a:t>
            </a:fld>
            <a:endParaRPr lang="de-DE"/>
          </a:p>
        </p:txBody>
      </p:sp>
      <p:cxnSp>
        <p:nvCxnSpPr>
          <p:cNvPr id="4" name="Straight Connector 8"/>
          <p:cNvCxnSpPr/>
          <p:nvPr userDrawn="1"/>
        </p:nvCxnSpPr>
        <p:spPr>
          <a:xfrm flipV="1">
            <a:off x="0" y="6457527"/>
            <a:ext cx="1878013" cy="1"/>
          </a:xfrm>
          <a:prstGeom prst="line">
            <a:avLst/>
          </a:prstGeom>
          <a:ln>
            <a:solidFill>
              <a:srgbClr val="00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166688" y="6516688"/>
            <a:ext cx="7327900" cy="2524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cmarinas@uni-bonn.de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943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88950" y="152400"/>
            <a:ext cx="86741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err="1" smtClean="0"/>
              <a:t>Titelformat</a:t>
            </a:r>
            <a:endParaRPr lang="en-US" noProof="0" dirty="0"/>
          </a:p>
        </p:txBody>
      </p:sp>
      <p:sp>
        <p:nvSpPr>
          <p:cNvPr id="2" name="Line 7"/>
          <p:cNvSpPr>
            <a:spLocks noChangeShapeType="1"/>
          </p:cNvSpPr>
          <p:nvPr/>
        </p:nvSpPr>
        <p:spPr bwMode="auto">
          <a:xfrm>
            <a:off x="412750" y="836712"/>
            <a:ext cx="9220770" cy="1488"/>
          </a:xfrm>
          <a:prstGeom prst="line">
            <a:avLst/>
          </a:prstGeom>
          <a:noFill/>
          <a:ln w="19050" cmpd="sng">
            <a:solidFill>
              <a:srgbClr val="00429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 dirty="0"/>
          </a:p>
        </p:txBody>
      </p:sp>
      <p:pic>
        <p:nvPicPr>
          <p:cNvPr id="1031" name="Picture 59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625" y="188913"/>
            <a:ext cx="1441450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8"/>
          <p:cNvCxnSpPr/>
          <p:nvPr/>
        </p:nvCxnSpPr>
        <p:spPr>
          <a:xfrm flipV="1">
            <a:off x="0" y="6457527"/>
            <a:ext cx="1878013" cy="1"/>
          </a:xfrm>
          <a:prstGeom prst="line">
            <a:avLst/>
          </a:prstGeom>
          <a:ln>
            <a:solidFill>
              <a:srgbClr val="0033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473950" y="6516688"/>
            <a:ext cx="2063750" cy="252412"/>
          </a:xfrm>
          <a:prstGeom prst="rect">
            <a:avLst/>
          </a:prstGeom>
          <a:ln/>
        </p:spPr>
        <p:txBody>
          <a:bodyPr/>
          <a:lstStyle>
            <a:lvl1pPr algn="r">
              <a:defRPr/>
            </a:lvl1pPr>
          </a:lstStyle>
          <a:p>
            <a:fld id="{DF6860E3-E20E-0448-82B1-1212345CFF51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166688" y="6516688"/>
            <a:ext cx="7327900" cy="2524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cmarinas@uni-bonn.de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49" r:id="rId1"/>
    <p:sldLayoutId id="2147484850" r:id="rId2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2">
              <a:lumMod val="75000"/>
            </a:schemeClr>
          </a:solidFill>
          <a:latin typeface="+mj-lt"/>
          <a:ea typeface="ＭＳ Ｐゴシック" charset="0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 i="1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 i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 i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 i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 i="1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6860E3-E20E-0448-82B1-1212345CFF51}" type="slidenum">
              <a:rPr lang="de-DE" smtClean="0"/>
              <a:pPr/>
              <a:t>1</a:t>
            </a:fld>
            <a:endParaRPr lang="de-DE" dirty="0"/>
          </a:p>
        </p:txBody>
      </p:sp>
      <p:pic>
        <p:nvPicPr>
          <p:cNvPr id="16387" name="2 Imagen" descr="UniBonn_BG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6"/>
          <a:stretch>
            <a:fillRect/>
          </a:stretch>
        </p:blipFill>
        <p:spPr bwMode="auto">
          <a:xfrm>
            <a:off x="0" y="44450"/>
            <a:ext cx="9885363" cy="681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4 CuadroTexto"/>
          <p:cNvSpPr txBox="1">
            <a:spLocks noChangeArrowheads="1"/>
          </p:cNvSpPr>
          <p:nvPr/>
        </p:nvSpPr>
        <p:spPr bwMode="auto">
          <a:xfrm>
            <a:off x="67602" y="2107882"/>
            <a:ext cx="68992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ea typeface="+mn-ea"/>
              </a:rPr>
              <a:t>DCD Gain and Pedestal Spread</a:t>
            </a:r>
            <a:endParaRPr lang="en-US" sz="2800" b="1" dirty="0" smtClean="0">
              <a:solidFill>
                <a:schemeClr val="accent2">
                  <a:lumMod val="75000"/>
                </a:schemeClr>
              </a:solidFill>
              <a:latin typeface="+mj-lt"/>
              <a:ea typeface="+mn-ea"/>
            </a:endParaRPr>
          </a:p>
        </p:txBody>
      </p:sp>
      <p:pic>
        <p:nvPicPr>
          <p:cNvPr id="11" name="Picture 10" descr="http://upload.wikimedia.org/wikipedia/en/thumb/7/72/Universit%C3%A4t_Bonn.svg/2000px-Universit%C3%A4t_Bonn.svg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025" y="608013"/>
            <a:ext cx="2674938" cy="94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Marcador de pie de página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luetticke@physik.uni-bonn.de</a:t>
            </a:r>
          </a:p>
          <a:p>
            <a:pPr>
              <a:defRPr/>
            </a:pPr>
            <a:endParaRPr lang="en-US" dirty="0"/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2840" y="491447"/>
            <a:ext cx="936103" cy="1223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290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6860E3-E20E-0448-82B1-1212345CFF51}" type="slidenum">
              <a:rPr lang="de-DE" smtClean="0"/>
              <a:pPr/>
              <a:t>10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luetticke@physik.uni-bonn.de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416496" y="231031"/>
            <a:ext cx="8856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Range for pedestals using pedestal compression</a:t>
            </a:r>
            <a:endParaRPr lang="en-US" sz="2400" dirty="0"/>
          </a:p>
        </p:txBody>
      </p:sp>
      <p:sp>
        <p:nvSpPr>
          <p:cNvPr id="8" name="Textfeld 7"/>
          <p:cNvSpPr txBox="1"/>
          <p:nvPr/>
        </p:nvSpPr>
        <p:spPr>
          <a:xfrm>
            <a:off x="344488" y="1065717"/>
            <a:ext cx="7200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Expected g</a:t>
            </a:r>
            <a:r>
              <a:rPr lang="en-US" sz="1600" baseline="-25000" dirty="0" smtClean="0"/>
              <a:t>q</a:t>
            </a:r>
            <a:r>
              <a:rPr lang="en-US" sz="1600" dirty="0" smtClean="0"/>
              <a:t> from the DEPFET Sensor: 450 </a:t>
            </a:r>
            <a:r>
              <a:rPr lang="en-US" sz="1600" dirty="0" err="1" smtClean="0"/>
              <a:t>pA</a:t>
            </a:r>
            <a:r>
              <a:rPr lang="en-US" sz="1600" dirty="0" smtClean="0"/>
              <a:t>/e</a:t>
            </a:r>
            <a:r>
              <a:rPr lang="en-US" sz="1600" baseline="30000" dirty="0" smtClean="0"/>
              <a:t>-</a:t>
            </a:r>
            <a:r>
              <a:rPr lang="en-US" sz="16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Expected Charge on Sensor: MIP 7900e-, slow pion: 23700 (3 x MIP)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Expected current for the DCD: MIP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3.55uA</a:t>
            </a:r>
            <a:r>
              <a:rPr lang="en-US" sz="1600" dirty="0" smtClean="0"/>
              <a:t>, slow pion: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10.67uA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Expected pedestal compression factor: 3 </a:t>
            </a: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Max pedestal spread = </a:t>
            </a:r>
            <a:r>
              <a:rPr lang="en-US" sz="1600" dirty="0" smtClean="0"/>
              <a:t>(dynamic </a:t>
            </a:r>
            <a:r>
              <a:rPr lang="en-US" sz="1600" dirty="0"/>
              <a:t>range – expected </a:t>
            </a:r>
            <a:r>
              <a:rPr lang="en-US" sz="1600" dirty="0" smtClean="0"/>
              <a:t>signal) x </a:t>
            </a:r>
            <a:r>
              <a:rPr lang="en-US" sz="1600" dirty="0"/>
              <a:t>compression factor</a:t>
            </a:r>
          </a:p>
        </p:txBody>
      </p:sp>
      <p:sp>
        <p:nvSpPr>
          <p:cNvPr id="6" name="Rechteck 5"/>
          <p:cNvSpPr/>
          <p:nvPr/>
        </p:nvSpPr>
        <p:spPr>
          <a:xfrm>
            <a:off x="5601072" y="5179137"/>
            <a:ext cx="792088" cy="4821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feld 10"/>
          <p:cNvSpPr txBox="1"/>
          <p:nvPr/>
        </p:nvSpPr>
        <p:spPr>
          <a:xfrm>
            <a:off x="3440832" y="2693238"/>
            <a:ext cx="295232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Max pedestal spread (MIPs only)</a:t>
            </a:r>
            <a:endParaRPr lang="en-US" b="1" dirty="0" smtClean="0"/>
          </a:p>
          <a:p>
            <a:r>
              <a:rPr lang="en-US" sz="1600" dirty="0" smtClean="0">
                <a:solidFill>
                  <a:srgbClr val="FF0000"/>
                </a:solidFill>
              </a:rPr>
              <a:t>20.7 </a:t>
            </a:r>
            <a:r>
              <a:rPr lang="en-US" sz="1600" dirty="0" err="1">
                <a:solidFill>
                  <a:srgbClr val="FF0000"/>
                </a:solidFill>
              </a:rPr>
              <a:t>uA</a:t>
            </a:r>
            <a:r>
              <a:rPr lang="en-US" sz="1600" dirty="0">
                <a:solidFill>
                  <a:srgbClr val="FF0000"/>
                </a:solidFill>
              </a:rPr>
              <a:t> (high gain, en60)</a:t>
            </a:r>
          </a:p>
          <a:p>
            <a:r>
              <a:rPr lang="en-US" sz="1600" dirty="0" smtClean="0"/>
              <a:t>36.9 </a:t>
            </a:r>
            <a:r>
              <a:rPr lang="en-US" sz="1600" dirty="0" err="1"/>
              <a:t>uA</a:t>
            </a:r>
            <a:r>
              <a:rPr lang="en-US" sz="1600" dirty="0"/>
              <a:t> (high gain, en30)</a:t>
            </a:r>
          </a:p>
          <a:p>
            <a:r>
              <a:rPr lang="en-US" sz="1600" dirty="0" smtClean="0"/>
              <a:t>39.0 </a:t>
            </a:r>
            <a:r>
              <a:rPr lang="en-US" sz="1600" dirty="0" err="1"/>
              <a:t>uA</a:t>
            </a:r>
            <a:r>
              <a:rPr lang="en-US" sz="1600" dirty="0"/>
              <a:t> (low gain, en60)</a:t>
            </a:r>
          </a:p>
          <a:p>
            <a:r>
              <a:rPr lang="en-US" sz="1600" dirty="0" smtClean="0"/>
              <a:t>65.1 </a:t>
            </a:r>
            <a:r>
              <a:rPr lang="en-US" sz="1600" dirty="0" err="1"/>
              <a:t>uA</a:t>
            </a:r>
            <a:r>
              <a:rPr lang="en-US" sz="1600" dirty="0"/>
              <a:t> (low gain, en30)</a:t>
            </a:r>
          </a:p>
          <a:p>
            <a:endParaRPr lang="en-US" sz="1600" dirty="0"/>
          </a:p>
          <a:p>
            <a:r>
              <a:rPr lang="en-US" sz="1600" dirty="0" smtClean="0"/>
              <a:t>88.5 </a:t>
            </a:r>
            <a:r>
              <a:rPr lang="en-US" sz="1600" dirty="0" err="1"/>
              <a:t>uA</a:t>
            </a:r>
            <a:r>
              <a:rPr lang="en-US" sz="1600" dirty="0"/>
              <a:t> (Assumed 150nA LSB)</a:t>
            </a:r>
          </a:p>
          <a:p>
            <a:endParaRPr lang="en-US" sz="1600" dirty="0" smtClean="0"/>
          </a:p>
        </p:txBody>
      </p:sp>
      <p:sp>
        <p:nvSpPr>
          <p:cNvPr id="13" name="Textfeld 12"/>
          <p:cNvSpPr txBox="1"/>
          <p:nvPr/>
        </p:nvSpPr>
        <p:spPr>
          <a:xfrm>
            <a:off x="6249144" y="2693238"/>
            <a:ext cx="352839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Max </a:t>
            </a:r>
            <a:r>
              <a:rPr lang="en-US" sz="1600" b="1" dirty="0" smtClean="0"/>
              <a:t>pedestal spread (</a:t>
            </a:r>
            <a:r>
              <a:rPr lang="en-US" sz="1600" b="1" dirty="0" smtClean="0"/>
              <a:t>slow </a:t>
            </a:r>
            <a:r>
              <a:rPr lang="en-US" sz="1600" b="1" dirty="0" err="1" smtClean="0"/>
              <a:t>pions</a:t>
            </a:r>
            <a:r>
              <a:rPr lang="en-US" sz="1600" b="1" dirty="0" smtClean="0"/>
              <a:t>)</a:t>
            </a:r>
            <a:endParaRPr lang="en-US" b="1" dirty="0" smtClean="0"/>
          </a:p>
          <a:p>
            <a:r>
              <a:rPr lang="en-US" sz="1600" dirty="0" smtClean="0">
                <a:solidFill>
                  <a:srgbClr val="C00000"/>
                </a:solidFill>
              </a:rPr>
              <a:t>0 </a:t>
            </a:r>
            <a:r>
              <a:rPr lang="en-US" sz="1600" dirty="0" err="1">
                <a:solidFill>
                  <a:srgbClr val="C00000"/>
                </a:solidFill>
              </a:rPr>
              <a:t>uA</a:t>
            </a:r>
            <a:r>
              <a:rPr lang="en-US" sz="1600" dirty="0">
                <a:solidFill>
                  <a:srgbClr val="C00000"/>
                </a:solidFill>
              </a:rPr>
              <a:t> (high gain, en60)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15.3 </a:t>
            </a:r>
            <a:r>
              <a:rPr lang="en-US" sz="1600" dirty="0" err="1">
                <a:solidFill>
                  <a:srgbClr val="FF0000"/>
                </a:solidFill>
              </a:rPr>
              <a:t>uA</a:t>
            </a:r>
            <a:r>
              <a:rPr lang="en-US" sz="1600" dirty="0">
                <a:solidFill>
                  <a:srgbClr val="FF0000"/>
                </a:solidFill>
              </a:rPr>
              <a:t> (high gain, en30)</a:t>
            </a:r>
          </a:p>
          <a:p>
            <a:r>
              <a:rPr lang="en-US" sz="1600" dirty="0" smtClean="0">
                <a:solidFill>
                  <a:srgbClr val="FF0000"/>
                </a:solidFill>
              </a:rPr>
              <a:t>17.1 </a:t>
            </a:r>
            <a:r>
              <a:rPr lang="en-US" sz="1600" dirty="0" err="1">
                <a:solidFill>
                  <a:srgbClr val="FF0000"/>
                </a:solidFill>
              </a:rPr>
              <a:t>uA</a:t>
            </a:r>
            <a:r>
              <a:rPr lang="en-US" sz="1600" dirty="0">
                <a:solidFill>
                  <a:srgbClr val="FF0000"/>
                </a:solidFill>
              </a:rPr>
              <a:t> (low gain, en60)</a:t>
            </a:r>
          </a:p>
          <a:p>
            <a:r>
              <a:rPr lang="en-US" sz="1600" dirty="0" smtClean="0"/>
              <a:t>43.5 </a:t>
            </a:r>
            <a:r>
              <a:rPr lang="en-US" sz="1600" dirty="0" err="1"/>
              <a:t>uA</a:t>
            </a:r>
            <a:r>
              <a:rPr lang="en-US" sz="1600" dirty="0"/>
              <a:t> (low gain, en30)</a:t>
            </a:r>
          </a:p>
          <a:p>
            <a:endParaRPr lang="en-US" sz="1600" dirty="0"/>
          </a:p>
          <a:p>
            <a:r>
              <a:rPr lang="en-US" sz="1600" dirty="0" smtClean="0"/>
              <a:t>66.9 </a:t>
            </a:r>
            <a:r>
              <a:rPr lang="en-US" sz="1600" dirty="0" err="1"/>
              <a:t>uA</a:t>
            </a:r>
            <a:r>
              <a:rPr lang="en-US" sz="1600" dirty="0"/>
              <a:t> (Assumed 150nA LSB)</a:t>
            </a:r>
          </a:p>
        </p:txBody>
      </p:sp>
      <p:sp>
        <p:nvSpPr>
          <p:cNvPr id="4" name="Rechteck 3"/>
          <p:cNvSpPr/>
          <p:nvPr/>
        </p:nvSpPr>
        <p:spPr>
          <a:xfrm>
            <a:off x="2882274" y="4755341"/>
            <a:ext cx="538309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 smtClean="0"/>
              <a:t>~35uA pedestal spread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not irradiated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no dynamic effects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no power drop over DCD or module assumed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no common mode </a:t>
            </a:r>
            <a:r>
              <a:rPr lang="en-US" sz="1800" dirty="0" smtClean="0"/>
              <a:t>correction (with CM: 28uA)</a:t>
            </a:r>
            <a:endParaRPr lang="en-US" sz="1800" dirty="0"/>
          </a:p>
        </p:txBody>
      </p:sp>
      <p:sp>
        <p:nvSpPr>
          <p:cNvPr id="14" name="Textfeld 13"/>
          <p:cNvSpPr txBox="1"/>
          <p:nvPr/>
        </p:nvSpPr>
        <p:spPr>
          <a:xfrm>
            <a:off x="344488" y="2693238"/>
            <a:ext cx="2952328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Dynamic range: </a:t>
            </a:r>
          </a:p>
          <a:p>
            <a:r>
              <a:rPr lang="en-US" sz="1600" dirty="0" smtClean="0"/>
              <a:t>10.4 </a:t>
            </a:r>
            <a:r>
              <a:rPr lang="en-US" sz="1600" dirty="0" err="1"/>
              <a:t>uA</a:t>
            </a:r>
            <a:r>
              <a:rPr lang="en-US" sz="1600" dirty="0"/>
              <a:t> </a:t>
            </a:r>
            <a:r>
              <a:rPr lang="en-US" sz="1600" dirty="0" smtClean="0"/>
              <a:t>(high gain</a:t>
            </a:r>
            <a:r>
              <a:rPr lang="en-US" sz="1600" dirty="0"/>
              <a:t>, </a:t>
            </a:r>
            <a:r>
              <a:rPr lang="en-US" sz="1600" dirty="0" smtClean="0"/>
              <a:t>en60)</a:t>
            </a:r>
          </a:p>
          <a:p>
            <a:r>
              <a:rPr lang="en-US" sz="1600" dirty="0" smtClean="0"/>
              <a:t>15.8 </a:t>
            </a:r>
            <a:r>
              <a:rPr lang="en-US" sz="1600" dirty="0" err="1" smtClean="0"/>
              <a:t>uA</a:t>
            </a:r>
            <a:r>
              <a:rPr lang="en-US" sz="1600" dirty="0" smtClean="0"/>
              <a:t> (</a:t>
            </a:r>
            <a:r>
              <a:rPr lang="en-US" sz="1600" dirty="0"/>
              <a:t>high </a:t>
            </a:r>
            <a:r>
              <a:rPr lang="en-US" sz="1600" dirty="0" smtClean="0"/>
              <a:t>gain</a:t>
            </a:r>
            <a:r>
              <a:rPr lang="en-US" sz="1600" dirty="0"/>
              <a:t>, en30)</a:t>
            </a:r>
          </a:p>
          <a:p>
            <a:r>
              <a:rPr lang="en-US" sz="1600" dirty="0" smtClean="0"/>
              <a:t>16.5 </a:t>
            </a:r>
            <a:r>
              <a:rPr lang="en-US" sz="1600" dirty="0" err="1" smtClean="0"/>
              <a:t>uA</a:t>
            </a:r>
            <a:r>
              <a:rPr lang="en-US" sz="1600" dirty="0" smtClean="0"/>
              <a:t> </a:t>
            </a:r>
            <a:r>
              <a:rPr lang="en-US" sz="1600" dirty="0"/>
              <a:t>(low gain, </a:t>
            </a:r>
            <a:r>
              <a:rPr lang="en-US" sz="1600" dirty="0" smtClean="0"/>
              <a:t>en60)</a:t>
            </a:r>
          </a:p>
          <a:p>
            <a:r>
              <a:rPr lang="en-US" sz="1600" dirty="0" smtClean="0"/>
              <a:t>25.2 </a:t>
            </a:r>
            <a:r>
              <a:rPr lang="en-US" sz="1600" dirty="0" err="1" smtClean="0"/>
              <a:t>uA</a:t>
            </a:r>
            <a:r>
              <a:rPr lang="en-US" sz="1600" dirty="0" smtClean="0"/>
              <a:t> (low gain, en30)</a:t>
            </a:r>
          </a:p>
          <a:p>
            <a:endParaRPr lang="en-US" sz="1600" dirty="0"/>
          </a:p>
          <a:p>
            <a:r>
              <a:rPr lang="en-US" sz="1600" dirty="0" smtClean="0"/>
              <a:t>33.0 </a:t>
            </a:r>
            <a:r>
              <a:rPr lang="en-US" sz="1600" dirty="0" err="1"/>
              <a:t>uA</a:t>
            </a:r>
            <a:r>
              <a:rPr lang="en-US" sz="1600" dirty="0"/>
              <a:t> </a:t>
            </a:r>
            <a:r>
              <a:rPr lang="en-US" sz="1600" dirty="0" smtClean="0"/>
              <a:t>(Assumed </a:t>
            </a:r>
            <a:r>
              <a:rPr lang="en-US" sz="1600" dirty="0" smtClean="0"/>
              <a:t>150nA/LSB</a:t>
            </a:r>
            <a:r>
              <a:rPr lang="en-US" sz="1600" dirty="0" smtClean="0"/>
              <a:t>)</a:t>
            </a: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34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6860E3-E20E-0448-82B1-1212345CFF51}" type="slidenum">
              <a:rPr lang="de-DE" smtClean="0"/>
              <a:pPr/>
              <a:t>11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cmarinas@uni-bonn.de</a:t>
            </a:r>
            <a:endParaRPr lang="en-US" dirty="0"/>
          </a:p>
        </p:txBody>
      </p:sp>
      <p:sp>
        <p:nvSpPr>
          <p:cNvPr id="4" name="Textfeld 3"/>
          <p:cNvSpPr txBox="1"/>
          <p:nvPr/>
        </p:nvSpPr>
        <p:spPr>
          <a:xfrm>
            <a:off x="416496" y="231031"/>
            <a:ext cx="8856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Conclusions</a:t>
            </a:r>
            <a:endParaRPr lang="en-US" sz="2400" dirty="0"/>
          </a:p>
        </p:txBody>
      </p:sp>
      <p:sp>
        <p:nvSpPr>
          <p:cNvPr id="6" name="Textfeld 5"/>
          <p:cNvSpPr txBox="1"/>
          <p:nvPr/>
        </p:nvSpPr>
        <p:spPr>
          <a:xfrm>
            <a:off x="560512" y="1628800"/>
            <a:ext cx="8568952" cy="3816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From all the possible gain configurations, </a:t>
            </a:r>
            <a:r>
              <a:rPr lang="en-US" sz="2000" b="1" dirty="0" smtClean="0"/>
              <a:t>only the lowest gain is suited</a:t>
            </a:r>
            <a:r>
              <a:rPr lang="en-US" sz="2000" dirty="0" smtClean="0"/>
              <a:t> for the experiment (MIPs and Slow Pion rescue) </a:t>
            </a:r>
            <a:r>
              <a:rPr lang="en-US" sz="2000" u="sng" dirty="0" smtClean="0"/>
              <a:t>but</a:t>
            </a:r>
            <a:r>
              <a:rPr lang="en-US" sz="2000" dirty="0" smtClean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Pedestal knowledge is limited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Small headroom</a:t>
            </a:r>
            <a:endParaRPr lang="en-US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Irradiation and temperature will add on top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Any other effects (?)</a:t>
            </a:r>
          </a:p>
          <a:p>
            <a:pPr marL="0" lvl="1"/>
            <a:r>
              <a:rPr lang="en-US" sz="2000" dirty="0" smtClean="0"/>
              <a:t> </a:t>
            </a:r>
            <a:endParaRPr lang="en-US" sz="2000" dirty="0" smtClean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 </a:t>
            </a:r>
            <a:r>
              <a:rPr lang="en-US" sz="2000" b="1" dirty="0" smtClean="0"/>
              <a:t>slightly lower gain</a:t>
            </a:r>
            <a:r>
              <a:rPr lang="en-US" sz="2000" dirty="0" smtClean="0"/>
              <a:t> s</a:t>
            </a:r>
            <a:r>
              <a:rPr lang="en-US" sz="2000" dirty="0" smtClean="0"/>
              <a:t>etting (150nA/LSB</a:t>
            </a:r>
            <a:r>
              <a:rPr lang="en-US" sz="2000" dirty="0"/>
              <a:t>, MIP </a:t>
            </a:r>
            <a:r>
              <a:rPr lang="en-US" sz="2000" dirty="0" smtClean="0"/>
              <a:t>~ 20 LSB) could be </a:t>
            </a:r>
            <a:r>
              <a:rPr lang="en-US" sz="2000" b="1" dirty="0" smtClean="0"/>
              <a:t>helpful</a:t>
            </a:r>
            <a:r>
              <a:rPr lang="en-US" sz="2000" dirty="0" smtClean="0"/>
              <a:t> as live saver, if we suffer from high pedestal spread.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6935318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6860E3-E20E-0448-82B1-1212345CFF51}" type="slidenum">
              <a:rPr lang="de-DE" smtClean="0"/>
              <a:pPr/>
              <a:t>12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cmarinas@uni-bonn.de</a:t>
            </a:r>
            <a:endParaRPr lang="en-US" dirty="0"/>
          </a:p>
        </p:txBody>
      </p:sp>
      <p:sp>
        <p:nvSpPr>
          <p:cNvPr id="4" name="Textfeld 3"/>
          <p:cNvSpPr txBox="1"/>
          <p:nvPr/>
        </p:nvSpPr>
        <p:spPr>
          <a:xfrm>
            <a:off x="416496" y="231031"/>
            <a:ext cx="8856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Recommendations</a:t>
            </a:r>
            <a:endParaRPr lang="en-US" sz="2400" dirty="0"/>
          </a:p>
        </p:txBody>
      </p:sp>
      <p:sp>
        <p:nvSpPr>
          <p:cNvPr id="6" name="Textfeld 5"/>
          <p:cNvSpPr txBox="1"/>
          <p:nvPr/>
        </p:nvSpPr>
        <p:spPr>
          <a:xfrm>
            <a:off x="566936" y="1628800"/>
            <a:ext cx="856895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Current high gain setting (47nA/LSB</a:t>
            </a:r>
            <a:r>
              <a:rPr lang="en-US" sz="2000" smtClean="0"/>
              <a:t>) is not usable  – can </a:t>
            </a:r>
            <a:r>
              <a:rPr lang="en-US" sz="2000" dirty="0" smtClean="0"/>
              <a:t>be dropped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Current medium gain (72nA/LSB) should become our new high gain setting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Matrix characterization, small matrix operation,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Current lowest gain setting (115nA/LSB) should be the baseline and be optimized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Detector operation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One even lower gain setting (150nA/LSB) as live saver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Detector operation with inhomogeneous irradiation 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870855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6860E3-E20E-0448-82B1-1212345CFF51}" type="slidenum">
              <a:rPr lang="de-DE" smtClean="0"/>
              <a:pPr/>
              <a:t>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luetticke@physik.uni-bonn.de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416496" y="231031"/>
            <a:ext cx="8856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Pedestal Spread, full data</a:t>
            </a:r>
            <a:endParaRPr lang="en-US" sz="2400" dirty="0"/>
          </a:p>
        </p:txBody>
      </p:sp>
      <p:sp>
        <p:nvSpPr>
          <p:cNvPr id="6" name="Rechteck 5"/>
          <p:cNvSpPr/>
          <p:nvPr/>
        </p:nvSpPr>
        <p:spPr>
          <a:xfrm>
            <a:off x="5601072" y="5179137"/>
            <a:ext cx="792088" cy="4821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pedestals_fullHi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584" y="980728"/>
            <a:ext cx="7532687" cy="542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2288704" y="1484784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Probably bad needle contact on steering line </a:t>
            </a:r>
            <a:endParaRPr lang="en-US" sz="1800" dirty="0"/>
          </a:p>
        </p:txBody>
      </p:sp>
      <p:sp>
        <p:nvSpPr>
          <p:cNvPr id="8" name="Textfeld 7"/>
          <p:cNvSpPr txBox="1"/>
          <p:nvPr/>
        </p:nvSpPr>
        <p:spPr>
          <a:xfrm>
            <a:off x="5873452" y="1471464"/>
            <a:ext cx="2230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Probably bad needle contact on drain line</a:t>
            </a:r>
            <a:endParaRPr lang="en-US" sz="1800" dirty="0"/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6988727" y="2131115"/>
            <a:ext cx="196521" cy="2522021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mit Pfeil 10"/>
          <p:cNvCxnSpPr/>
          <p:nvPr/>
        </p:nvCxnSpPr>
        <p:spPr>
          <a:xfrm>
            <a:off x="3414579" y="2131115"/>
            <a:ext cx="1106373" cy="2522021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 flipH="1">
            <a:off x="3152800" y="2131115"/>
            <a:ext cx="254164" cy="2522021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099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6860E3-E20E-0448-82B1-1212345CFF51}" type="slidenum">
              <a:rPr lang="de-DE" smtClean="0"/>
              <a:pPr/>
              <a:t>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luetticke@physik.uni-bonn.de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416496" y="231031"/>
            <a:ext cx="8856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Pedestal Spread  - jumps in the distribution</a:t>
            </a:r>
            <a:endParaRPr lang="en-US" sz="2400" dirty="0"/>
          </a:p>
        </p:txBody>
      </p:sp>
      <p:sp>
        <p:nvSpPr>
          <p:cNvPr id="6" name="Rechteck 5"/>
          <p:cNvSpPr/>
          <p:nvPr/>
        </p:nvSpPr>
        <p:spPr>
          <a:xfrm>
            <a:off x="5601072" y="5179137"/>
            <a:ext cx="792088" cy="4821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C:\Users\luetticke\Desktop\depfet_currentW35_OF1\pedestals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496" y="980728"/>
            <a:ext cx="9143207" cy="5352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272480" y="5980638"/>
            <a:ext cx="3407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Same colored lines are neighbors</a:t>
            </a:r>
            <a:endParaRPr lang="en-US" sz="1800" dirty="0"/>
          </a:p>
        </p:txBody>
      </p:sp>
      <p:cxnSp>
        <p:nvCxnSpPr>
          <p:cNvPr id="9" name="Gerade Verbindung mit Pfeil 8"/>
          <p:cNvCxnSpPr/>
          <p:nvPr/>
        </p:nvCxnSpPr>
        <p:spPr>
          <a:xfrm flipH="1">
            <a:off x="6825208" y="1237402"/>
            <a:ext cx="720079" cy="535414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/>
          <p:cNvSpPr txBox="1"/>
          <p:nvPr/>
        </p:nvSpPr>
        <p:spPr>
          <a:xfrm>
            <a:off x="5671409" y="868070"/>
            <a:ext cx="3747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Jumps, when rows are not neighbors</a:t>
            </a:r>
            <a:endParaRPr lang="en-US" sz="1800" dirty="0"/>
          </a:p>
        </p:txBody>
      </p:sp>
      <p:cxnSp>
        <p:nvCxnSpPr>
          <p:cNvPr id="18" name="Gerade Verbindung mit Pfeil 17"/>
          <p:cNvCxnSpPr/>
          <p:nvPr/>
        </p:nvCxnSpPr>
        <p:spPr>
          <a:xfrm flipH="1">
            <a:off x="2720752" y="1237402"/>
            <a:ext cx="4824535" cy="1255494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/>
          <p:nvPr/>
        </p:nvCxnSpPr>
        <p:spPr>
          <a:xfrm flipH="1">
            <a:off x="3368824" y="1237402"/>
            <a:ext cx="4176464" cy="2047582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436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6860E3-E20E-0448-82B1-1212345CFF51}" type="slidenum">
              <a:rPr lang="de-DE" smtClean="0"/>
              <a:pPr/>
              <a:t>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luetticke@physik.uni-bonn.de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416496" y="231031"/>
            <a:ext cx="8856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Pedestals and dynamic range</a:t>
            </a:r>
            <a:endParaRPr lang="en-US" sz="2400" dirty="0"/>
          </a:p>
        </p:txBody>
      </p:sp>
      <p:sp>
        <p:nvSpPr>
          <p:cNvPr id="6" name="Rechteck 5"/>
          <p:cNvSpPr/>
          <p:nvPr/>
        </p:nvSpPr>
        <p:spPr>
          <a:xfrm>
            <a:off x="5601072" y="5179137"/>
            <a:ext cx="792088" cy="4821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6" name="Picture 2" descr="C:\Users\luetticke\Desktop\depfet_currentW35_OF1\exampeHist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3" r="5930" b="1445"/>
          <a:stretch/>
        </p:blipFill>
        <p:spPr bwMode="auto">
          <a:xfrm>
            <a:off x="1856656" y="908720"/>
            <a:ext cx="6220406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Gerade Verbindung 6"/>
          <p:cNvCxnSpPr/>
          <p:nvPr/>
        </p:nvCxnSpPr>
        <p:spPr>
          <a:xfrm flipV="1">
            <a:off x="3008784" y="1340768"/>
            <a:ext cx="0" cy="4824536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>
            <a:off x="3008784" y="5996027"/>
            <a:ext cx="396044" cy="4802"/>
          </a:xfrm>
          <a:prstGeom prst="straightConnector1">
            <a:avLst/>
          </a:prstGeom>
          <a:ln w="25400">
            <a:solidFill>
              <a:schemeClr val="accent1">
                <a:lumMod val="50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1640632" y="5183939"/>
            <a:ext cx="15841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Min ADC Value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2936776" y="6027003"/>
            <a:ext cx="15841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Separation of Pedestals and min ADC value </a:t>
            </a:r>
          </a:p>
        </p:txBody>
      </p:sp>
      <p:cxnSp>
        <p:nvCxnSpPr>
          <p:cNvPr id="21" name="Gerade Verbindung mit Pfeil 20"/>
          <p:cNvCxnSpPr/>
          <p:nvPr/>
        </p:nvCxnSpPr>
        <p:spPr>
          <a:xfrm>
            <a:off x="3412003" y="3068960"/>
            <a:ext cx="1252965" cy="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>
            <a:off x="4491658" y="2237963"/>
            <a:ext cx="18294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Pedestals spread after compression,</a:t>
            </a:r>
          </a:p>
          <a:p>
            <a:r>
              <a:rPr lang="en-US" sz="1600" dirty="0" smtClean="0"/>
              <a:t>Pedestal range</a:t>
            </a:r>
          </a:p>
        </p:txBody>
      </p:sp>
      <p:cxnSp>
        <p:nvCxnSpPr>
          <p:cNvPr id="24" name="Gerade Verbindung mit Pfeil 23"/>
          <p:cNvCxnSpPr/>
          <p:nvPr/>
        </p:nvCxnSpPr>
        <p:spPr>
          <a:xfrm>
            <a:off x="4664968" y="4869160"/>
            <a:ext cx="3168352" cy="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feld 25"/>
          <p:cNvSpPr txBox="1"/>
          <p:nvPr/>
        </p:nvSpPr>
        <p:spPr>
          <a:xfrm>
            <a:off x="5315272" y="4458784"/>
            <a:ext cx="18294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Signal range</a:t>
            </a:r>
          </a:p>
        </p:txBody>
      </p:sp>
      <p:cxnSp>
        <p:nvCxnSpPr>
          <p:cNvPr id="28" name="Gerade Verbindung mit Pfeil 27"/>
          <p:cNvCxnSpPr/>
          <p:nvPr/>
        </p:nvCxnSpPr>
        <p:spPr>
          <a:xfrm>
            <a:off x="3484011" y="1844824"/>
            <a:ext cx="4421317" cy="0"/>
          </a:xfrm>
          <a:prstGeom prst="straightConnector1">
            <a:avLst/>
          </a:prstGeom>
          <a:ln w="2540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feld 29"/>
          <p:cNvSpPr txBox="1"/>
          <p:nvPr/>
        </p:nvSpPr>
        <p:spPr>
          <a:xfrm>
            <a:off x="5082369" y="1552436"/>
            <a:ext cx="18294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Dynamic range</a:t>
            </a:r>
          </a:p>
          <a:p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2273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6860E3-E20E-0448-82B1-1212345CFF51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luetticke@physik.uni-bonn.de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416496" y="231031"/>
            <a:ext cx="8856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DCD Input stage</a:t>
            </a:r>
            <a:endParaRPr lang="en-US" sz="2400" dirty="0"/>
          </a:p>
        </p:txBody>
      </p:sp>
      <p:pic>
        <p:nvPicPr>
          <p:cNvPr id="1026" name="Picture 2" descr="C:\Users\luetticke\Desktop\depfet_currentW35_OF1\DCDReceiver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6616" y="1196752"/>
            <a:ext cx="6621636" cy="5106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llipse 3"/>
          <p:cNvSpPr/>
          <p:nvPr/>
        </p:nvSpPr>
        <p:spPr>
          <a:xfrm>
            <a:off x="6321152" y="3408809"/>
            <a:ext cx="1008112" cy="1172319"/>
          </a:xfrm>
          <a:prstGeom prst="ellipse">
            <a:avLst/>
          </a:prstGeom>
          <a:noFill/>
          <a:ln>
            <a:solidFill>
              <a:srgbClr val="C00000">
                <a:alpha val="6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Ellipse 18"/>
          <p:cNvSpPr/>
          <p:nvPr/>
        </p:nvSpPr>
        <p:spPr>
          <a:xfrm>
            <a:off x="4736976" y="1196752"/>
            <a:ext cx="1584176" cy="812279"/>
          </a:xfrm>
          <a:prstGeom prst="ellipse">
            <a:avLst/>
          </a:prstGeom>
          <a:noFill/>
          <a:ln>
            <a:solidFill>
              <a:srgbClr val="C00000">
                <a:alpha val="68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feld 21"/>
          <p:cNvSpPr txBox="1"/>
          <p:nvPr/>
        </p:nvSpPr>
        <p:spPr>
          <a:xfrm>
            <a:off x="7257256" y="4437112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Setting for High/Low Gain</a:t>
            </a:r>
          </a:p>
          <a:p>
            <a:endParaRPr lang="en-US" dirty="0"/>
          </a:p>
        </p:txBody>
      </p:sp>
      <p:sp>
        <p:nvSpPr>
          <p:cNvPr id="25" name="Textfeld 24"/>
          <p:cNvSpPr txBox="1"/>
          <p:nvPr/>
        </p:nvSpPr>
        <p:spPr>
          <a:xfrm>
            <a:off x="5709084" y="935142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Feedback Setting</a:t>
            </a: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33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6860E3-E20E-0448-82B1-1212345CFF51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luetticke@physik.uni-bonn.de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416496" y="231031"/>
            <a:ext cx="8856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Gain on DCD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8784" y="2492896"/>
            <a:ext cx="6768752" cy="3701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feld 7"/>
          <p:cNvSpPr txBox="1"/>
          <p:nvPr/>
        </p:nvSpPr>
        <p:spPr>
          <a:xfrm>
            <a:off x="344487" y="953433"/>
            <a:ext cx="93113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Realistic full ADC width: 220 * LSB width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Ideal range: 254 </a:t>
            </a:r>
            <a:r>
              <a:rPr lang="en-US" sz="1600" dirty="0"/>
              <a:t>* LSB </a:t>
            </a:r>
            <a:r>
              <a:rPr lang="en-US" sz="1600" dirty="0" smtClean="0"/>
              <a:t>width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ADCs show reduced range (start not at -127, but at higher values)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Nonlinearities in the edges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Gain spread between different ADCs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Some room between lowest pedestal and minimal ADC code</a:t>
            </a:r>
          </a:p>
        </p:txBody>
      </p:sp>
      <p:sp>
        <p:nvSpPr>
          <p:cNvPr id="6" name="Rechteck 5"/>
          <p:cNvSpPr/>
          <p:nvPr/>
        </p:nvSpPr>
        <p:spPr>
          <a:xfrm>
            <a:off x="5601072" y="5287713"/>
            <a:ext cx="792088" cy="4821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feld 8"/>
          <p:cNvSpPr txBox="1"/>
          <p:nvPr/>
        </p:nvSpPr>
        <p:spPr>
          <a:xfrm>
            <a:off x="344488" y="2693238"/>
            <a:ext cx="2952328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Dynamic range: </a:t>
            </a:r>
          </a:p>
          <a:p>
            <a:r>
              <a:rPr lang="en-US" sz="1600" dirty="0" smtClean="0"/>
              <a:t>10.4 </a:t>
            </a:r>
            <a:r>
              <a:rPr lang="en-US" sz="1600" dirty="0" err="1"/>
              <a:t>uA</a:t>
            </a:r>
            <a:r>
              <a:rPr lang="en-US" sz="1600" dirty="0"/>
              <a:t> </a:t>
            </a:r>
            <a:r>
              <a:rPr lang="en-US" sz="1600" dirty="0" smtClean="0"/>
              <a:t>(high gain</a:t>
            </a:r>
            <a:r>
              <a:rPr lang="en-US" sz="1600" dirty="0"/>
              <a:t>, </a:t>
            </a:r>
            <a:r>
              <a:rPr lang="en-US" sz="1600" dirty="0" smtClean="0"/>
              <a:t>en60)</a:t>
            </a:r>
          </a:p>
          <a:p>
            <a:r>
              <a:rPr lang="en-US" sz="1600" dirty="0" smtClean="0"/>
              <a:t>15.8 </a:t>
            </a:r>
            <a:r>
              <a:rPr lang="en-US" sz="1600" dirty="0" err="1" smtClean="0"/>
              <a:t>uA</a:t>
            </a:r>
            <a:r>
              <a:rPr lang="en-US" sz="1600" dirty="0" smtClean="0"/>
              <a:t> (</a:t>
            </a:r>
            <a:r>
              <a:rPr lang="en-US" sz="1600" dirty="0"/>
              <a:t>high </a:t>
            </a:r>
            <a:r>
              <a:rPr lang="en-US" sz="1600" dirty="0" smtClean="0"/>
              <a:t>gain</a:t>
            </a:r>
            <a:r>
              <a:rPr lang="en-US" sz="1600" dirty="0"/>
              <a:t>, en30)</a:t>
            </a:r>
          </a:p>
          <a:p>
            <a:r>
              <a:rPr lang="en-US" sz="1600" dirty="0" smtClean="0"/>
              <a:t>16.5 </a:t>
            </a:r>
            <a:r>
              <a:rPr lang="en-US" sz="1600" dirty="0" err="1" smtClean="0"/>
              <a:t>uA</a:t>
            </a:r>
            <a:r>
              <a:rPr lang="en-US" sz="1600" dirty="0" smtClean="0"/>
              <a:t> </a:t>
            </a:r>
            <a:r>
              <a:rPr lang="en-US" sz="1600" dirty="0"/>
              <a:t>(low gain, </a:t>
            </a:r>
            <a:r>
              <a:rPr lang="en-US" sz="1600" dirty="0" smtClean="0"/>
              <a:t>en60)</a:t>
            </a:r>
          </a:p>
          <a:p>
            <a:r>
              <a:rPr lang="en-US" sz="1600" dirty="0" smtClean="0"/>
              <a:t>25.2 </a:t>
            </a:r>
            <a:r>
              <a:rPr lang="en-US" sz="1600" dirty="0" err="1" smtClean="0"/>
              <a:t>uA</a:t>
            </a:r>
            <a:r>
              <a:rPr lang="en-US" sz="1600" dirty="0" smtClean="0"/>
              <a:t> (low gain, en30)</a:t>
            </a:r>
          </a:p>
          <a:p>
            <a:endParaRPr lang="en-US" sz="1600" dirty="0"/>
          </a:p>
          <a:p>
            <a:r>
              <a:rPr lang="en-US" sz="1600" dirty="0" smtClean="0"/>
              <a:t>33.0 </a:t>
            </a:r>
            <a:r>
              <a:rPr lang="en-US" sz="1600" dirty="0" err="1"/>
              <a:t>uA</a:t>
            </a:r>
            <a:r>
              <a:rPr lang="en-US" sz="1600" dirty="0"/>
              <a:t> </a:t>
            </a:r>
            <a:r>
              <a:rPr lang="en-US" sz="1600" dirty="0" smtClean="0"/>
              <a:t>(Assumed </a:t>
            </a:r>
            <a:r>
              <a:rPr lang="en-US" sz="1600" dirty="0" smtClean="0"/>
              <a:t>150nA/LSB</a:t>
            </a:r>
            <a:r>
              <a:rPr lang="en-US" sz="1600" dirty="0" smtClean="0"/>
              <a:t>)</a:t>
            </a: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56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6860E3-E20E-0448-82B1-1212345CFF51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luetticke@physik.uni-bonn.de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416496" y="231031"/>
            <a:ext cx="8856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Signal from the matrix</a:t>
            </a:r>
            <a:endParaRPr lang="en-US" sz="2400" dirty="0"/>
          </a:p>
        </p:txBody>
      </p:sp>
      <p:sp>
        <p:nvSpPr>
          <p:cNvPr id="8" name="Textfeld 7"/>
          <p:cNvSpPr txBox="1"/>
          <p:nvPr/>
        </p:nvSpPr>
        <p:spPr>
          <a:xfrm>
            <a:off x="344488" y="1065717"/>
            <a:ext cx="720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Expected g</a:t>
            </a:r>
            <a:r>
              <a:rPr lang="en-US" sz="1600" baseline="-25000" dirty="0" smtClean="0"/>
              <a:t>q</a:t>
            </a:r>
            <a:r>
              <a:rPr lang="en-US" sz="1600" dirty="0" smtClean="0"/>
              <a:t> from the DEPFET Sensor: 450 </a:t>
            </a:r>
            <a:r>
              <a:rPr lang="en-US" sz="1600" dirty="0" err="1" smtClean="0"/>
              <a:t>pA</a:t>
            </a:r>
            <a:r>
              <a:rPr lang="en-US" sz="1600" dirty="0" smtClean="0"/>
              <a:t>/e</a:t>
            </a:r>
            <a:r>
              <a:rPr lang="en-US" sz="1600" baseline="30000" dirty="0" smtClean="0"/>
              <a:t>-</a:t>
            </a:r>
            <a:r>
              <a:rPr lang="en-US" sz="16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Expected Charge on Sensor: MIP </a:t>
            </a:r>
            <a:r>
              <a:rPr lang="en-US" sz="1600" dirty="0" smtClean="0"/>
              <a:t>7900 e</a:t>
            </a:r>
            <a:r>
              <a:rPr lang="en-US" sz="1600" baseline="30000" dirty="0" smtClean="0"/>
              <a:t>-</a:t>
            </a:r>
            <a:r>
              <a:rPr lang="en-US" sz="1600" dirty="0" smtClean="0"/>
              <a:t>, Slow Pion: 23700 </a:t>
            </a:r>
            <a:r>
              <a:rPr lang="en-US" sz="1600" dirty="0" smtClean="0"/>
              <a:t>e</a:t>
            </a:r>
            <a:r>
              <a:rPr lang="en-US" sz="1600" baseline="30000" dirty="0" smtClean="0"/>
              <a:t>- </a:t>
            </a:r>
            <a:r>
              <a:rPr lang="en-US" sz="1600" dirty="0" smtClean="0"/>
              <a:t>(</a:t>
            </a:r>
            <a:r>
              <a:rPr lang="en-US" sz="1600" dirty="0" smtClean="0"/>
              <a:t>3 x MIP)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Expected current for the DCD: MIP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3.55uA</a:t>
            </a:r>
            <a:r>
              <a:rPr lang="en-US" sz="1600" dirty="0" smtClean="0"/>
              <a:t>, Slow Pion: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10.67uA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/>
          </a:p>
        </p:txBody>
      </p:sp>
      <p:sp>
        <p:nvSpPr>
          <p:cNvPr id="6" name="Rechteck 5"/>
          <p:cNvSpPr/>
          <p:nvPr/>
        </p:nvSpPr>
        <p:spPr>
          <a:xfrm>
            <a:off x="5601072" y="5179137"/>
            <a:ext cx="792088" cy="4821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feld 10"/>
          <p:cNvSpPr txBox="1"/>
          <p:nvPr/>
        </p:nvSpPr>
        <p:spPr>
          <a:xfrm>
            <a:off x="3584848" y="2693238"/>
            <a:ext cx="295232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MIP corresponds to </a:t>
            </a:r>
            <a:endParaRPr lang="en-US" b="1" dirty="0" smtClean="0"/>
          </a:p>
          <a:p>
            <a:r>
              <a:rPr lang="en-US" sz="1600" dirty="0" smtClean="0"/>
              <a:t>75 LSB (high </a:t>
            </a:r>
            <a:r>
              <a:rPr lang="en-US" sz="1600" dirty="0"/>
              <a:t>gain, en60)</a:t>
            </a:r>
          </a:p>
          <a:p>
            <a:r>
              <a:rPr lang="en-US" sz="1600" dirty="0" smtClean="0"/>
              <a:t>49 LSB (high </a:t>
            </a:r>
            <a:r>
              <a:rPr lang="en-US" sz="1600" dirty="0"/>
              <a:t>gain, en30)</a:t>
            </a:r>
          </a:p>
          <a:p>
            <a:r>
              <a:rPr lang="en-US" sz="1600" dirty="0" smtClean="0"/>
              <a:t>47 LSB (</a:t>
            </a:r>
            <a:r>
              <a:rPr lang="en-US" sz="1600" dirty="0"/>
              <a:t>low gain, en60)</a:t>
            </a:r>
          </a:p>
          <a:p>
            <a:r>
              <a:rPr lang="en-US" sz="1600" dirty="0" smtClean="0"/>
              <a:t>31 LSB </a:t>
            </a:r>
            <a:r>
              <a:rPr lang="en-US" sz="1600" dirty="0"/>
              <a:t>(low gain, en30)</a:t>
            </a:r>
          </a:p>
          <a:p>
            <a:endParaRPr lang="en-US" sz="1600" dirty="0"/>
          </a:p>
          <a:p>
            <a:r>
              <a:rPr lang="en-US" sz="1600" dirty="0" smtClean="0"/>
              <a:t>23 LSB (Assumed </a:t>
            </a:r>
            <a:r>
              <a:rPr lang="en-US" sz="1600" dirty="0"/>
              <a:t>150nA LSB)</a:t>
            </a:r>
            <a:endParaRPr lang="en-US" sz="1600" dirty="0" smtClean="0"/>
          </a:p>
        </p:txBody>
      </p:sp>
      <p:sp>
        <p:nvSpPr>
          <p:cNvPr id="13" name="Textfeld 12"/>
          <p:cNvSpPr txBox="1"/>
          <p:nvPr/>
        </p:nvSpPr>
        <p:spPr>
          <a:xfrm>
            <a:off x="6321152" y="2693238"/>
            <a:ext cx="295232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Slow Pion corresponds to </a:t>
            </a:r>
            <a:endParaRPr lang="en-US" b="1" dirty="0" smtClean="0"/>
          </a:p>
          <a:p>
            <a:r>
              <a:rPr lang="en-US" sz="1600" dirty="0" smtClean="0"/>
              <a:t>224 LSB (high </a:t>
            </a:r>
            <a:r>
              <a:rPr lang="en-US" sz="1600" dirty="0"/>
              <a:t>gain, en60)</a:t>
            </a:r>
          </a:p>
          <a:p>
            <a:r>
              <a:rPr lang="en-US" sz="1600" dirty="0" smtClean="0"/>
              <a:t>149 LSB (high </a:t>
            </a:r>
            <a:r>
              <a:rPr lang="en-US" sz="1600" dirty="0"/>
              <a:t>gain, en30)</a:t>
            </a:r>
          </a:p>
          <a:p>
            <a:r>
              <a:rPr lang="en-US" sz="1600" dirty="0" smtClean="0"/>
              <a:t>142 LSB (</a:t>
            </a:r>
            <a:r>
              <a:rPr lang="en-US" sz="1600" dirty="0"/>
              <a:t>low gain, en60)</a:t>
            </a:r>
          </a:p>
          <a:p>
            <a:r>
              <a:rPr lang="en-US" sz="1600" dirty="0" smtClean="0"/>
              <a:t>93 LSB </a:t>
            </a:r>
            <a:r>
              <a:rPr lang="en-US" sz="1600" dirty="0"/>
              <a:t>(low gain, en30)</a:t>
            </a:r>
          </a:p>
          <a:p>
            <a:endParaRPr lang="en-US" sz="1600" dirty="0"/>
          </a:p>
          <a:p>
            <a:r>
              <a:rPr lang="en-US" sz="1600" dirty="0" smtClean="0"/>
              <a:t>71 LSB (Assumed </a:t>
            </a:r>
            <a:r>
              <a:rPr lang="en-US" sz="1600" dirty="0"/>
              <a:t>150nA LSB)</a:t>
            </a:r>
            <a:endParaRPr lang="en-US" sz="1600" dirty="0" smtClean="0"/>
          </a:p>
        </p:txBody>
      </p:sp>
      <p:sp>
        <p:nvSpPr>
          <p:cNvPr id="14" name="Textfeld 13"/>
          <p:cNvSpPr txBox="1"/>
          <p:nvPr/>
        </p:nvSpPr>
        <p:spPr>
          <a:xfrm>
            <a:off x="344488" y="2693238"/>
            <a:ext cx="2952328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Dynamic range: </a:t>
            </a:r>
          </a:p>
          <a:p>
            <a:r>
              <a:rPr lang="en-US" sz="1600" dirty="0" smtClean="0"/>
              <a:t>10.4 </a:t>
            </a:r>
            <a:r>
              <a:rPr lang="en-US" sz="1600" dirty="0" err="1"/>
              <a:t>uA</a:t>
            </a:r>
            <a:r>
              <a:rPr lang="en-US" sz="1600" dirty="0"/>
              <a:t> </a:t>
            </a:r>
            <a:r>
              <a:rPr lang="en-US" sz="1600" dirty="0" smtClean="0"/>
              <a:t>(high gain</a:t>
            </a:r>
            <a:r>
              <a:rPr lang="en-US" sz="1600" dirty="0"/>
              <a:t>, </a:t>
            </a:r>
            <a:r>
              <a:rPr lang="en-US" sz="1600" dirty="0" smtClean="0"/>
              <a:t>en60)</a:t>
            </a:r>
          </a:p>
          <a:p>
            <a:r>
              <a:rPr lang="en-US" sz="1600" dirty="0" smtClean="0"/>
              <a:t>15.8 </a:t>
            </a:r>
            <a:r>
              <a:rPr lang="en-US" sz="1600" dirty="0" err="1" smtClean="0"/>
              <a:t>uA</a:t>
            </a:r>
            <a:r>
              <a:rPr lang="en-US" sz="1600" dirty="0" smtClean="0"/>
              <a:t> (</a:t>
            </a:r>
            <a:r>
              <a:rPr lang="en-US" sz="1600" dirty="0"/>
              <a:t>high </a:t>
            </a:r>
            <a:r>
              <a:rPr lang="en-US" sz="1600" dirty="0" smtClean="0"/>
              <a:t>gain</a:t>
            </a:r>
            <a:r>
              <a:rPr lang="en-US" sz="1600" dirty="0"/>
              <a:t>, en30)</a:t>
            </a:r>
          </a:p>
          <a:p>
            <a:r>
              <a:rPr lang="en-US" sz="1600" dirty="0" smtClean="0"/>
              <a:t>16.5 </a:t>
            </a:r>
            <a:r>
              <a:rPr lang="en-US" sz="1600" dirty="0" err="1" smtClean="0"/>
              <a:t>uA</a:t>
            </a:r>
            <a:r>
              <a:rPr lang="en-US" sz="1600" dirty="0" smtClean="0"/>
              <a:t> </a:t>
            </a:r>
            <a:r>
              <a:rPr lang="en-US" sz="1600" dirty="0"/>
              <a:t>(low gain, </a:t>
            </a:r>
            <a:r>
              <a:rPr lang="en-US" sz="1600" dirty="0" smtClean="0"/>
              <a:t>en60)</a:t>
            </a:r>
          </a:p>
          <a:p>
            <a:r>
              <a:rPr lang="en-US" sz="1600" dirty="0" smtClean="0"/>
              <a:t>25.2 </a:t>
            </a:r>
            <a:r>
              <a:rPr lang="en-US" sz="1600" dirty="0" err="1" smtClean="0"/>
              <a:t>uA</a:t>
            </a:r>
            <a:r>
              <a:rPr lang="en-US" sz="1600" dirty="0" smtClean="0"/>
              <a:t> (low gain, en30)</a:t>
            </a:r>
          </a:p>
          <a:p>
            <a:endParaRPr lang="en-US" sz="1600" dirty="0"/>
          </a:p>
          <a:p>
            <a:r>
              <a:rPr lang="en-US" sz="1600" dirty="0" smtClean="0"/>
              <a:t>33.0 </a:t>
            </a:r>
            <a:r>
              <a:rPr lang="en-US" sz="1600" dirty="0" err="1"/>
              <a:t>uA</a:t>
            </a:r>
            <a:r>
              <a:rPr lang="en-US" sz="1600" dirty="0"/>
              <a:t> </a:t>
            </a:r>
            <a:r>
              <a:rPr lang="en-US" sz="1600" dirty="0" smtClean="0"/>
              <a:t>(Assumed </a:t>
            </a:r>
            <a:r>
              <a:rPr lang="en-US" sz="1600" dirty="0" smtClean="0"/>
              <a:t>150nA/LSB</a:t>
            </a:r>
            <a:r>
              <a:rPr lang="en-US" sz="1600" dirty="0" smtClean="0"/>
              <a:t>)</a:t>
            </a: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44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6860E3-E20E-0448-82B1-1212345CFF51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luetticke@physik.uni-bonn.de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416496" y="231031"/>
            <a:ext cx="8856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Range for pedestals</a:t>
            </a:r>
            <a:endParaRPr lang="en-US" sz="2400" dirty="0"/>
          </a:p>
        </p:txBody>
      </p:sp>
      <p:sp>
        <p:nvSpPr>
          <p:cNvPr id="8" name="Textfeld 7"/>
          <p:cNvSpPr txBox="1"/>
          <p:nvPr/>
        </p:nvSpPr>
        <p:spPr>
          <a:xfrm>
            <a:off x="344488" y="1065717"/>
            <a:ext cx="720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Expected g</a:t>
            </a:r>
            <a:r>
              <a:rPr lang="en-US" sz="1600" baseline="-25000" dirty="0" smtClean="0"/>
              <a:t>q</a:t>
            </a:r>
            <a:r>
              <a:rPr lang="en-US" sz="1600" dirty="0" smtClean="0"/>
              <a:t> from the DEPFET Sensor: 450 </a:t>
            </a:r>
            <a:r>
              <a:rPr lang="en-US" sz="1600" dirty="0" err="1" smtClean="0"/>
              <a:t>pA</a:t>
            </a:r>
            <a:r>
              <a:rPr lang="en-US" sz="1600" dirty="0" smtClean="0"/>
              <a:t>/e</a:t>
            </a:r>
            <a:r>
              <a:rPr lang="en-US" sz="1600" baseline="30000" dirty="0" smtClean="0"/>
              <a:t>-</a:t>
            </a:r>
            <a:r>
              <a:rPr lang="en-US" sz="16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Expected Charge on Sensor: MIP 7900e-, slow pion: 23700 (3 x MIP)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Expected current for the DCD: MIP 3.55uA, slow pion: 10.67uA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Pedestal range= dynamic range – expected signal</a:t>
            </a:r>
            <a:endParaRPr lang="en-US" sz="1600" dirty="0" smtClean="0"/>
          </a:p>
        </p:txBody>
      </p:sp>
      <p:sp>
        <p:nvSpPr>
          <p:cNvPr id="6" name="Rechteck 5"/>
          <p:cNvSpPr/>
          <p:nvPr/>
        </p:nvSpPr>
        <p:spPr>
          <a:xfrm>
            <a:off x="5601072" y="5179137"/>
            <a:ext cx="792088" cy="4821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feld 10"/>
          <p:cNvSpPr txBox="1"/>
          <p:nvPr/>
        </p:nvSpPr>
        <p:spPr>
          <a:xfrm>
            <a:off x="3584848" y="2693238"/>
            <a:ext cx="295232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Pedestal range (assuming MIPs)</a:t>
            </a:r>
            <a:endParaRPr lang="en-US" b="1" dirty="0" smtClean="0"/>
          </a:p>
          <a:p>
            <a:r>
              <a:rPr lang="en-US" sz="1600" dirty="0" smtClean="0"/>
              <a:t>6.9 </a:t>
            </a:r>
            <a:r>
              <a:rPr lang="en-US" sz="1600" dirty="0" err="1"/>
              <a:t>uA</a:t>
            </a:r>
            <a:r>
              <a:rPr lang="en-US" sz="1600" dirty="0"/>
              <a:t> (high gain, en60)</a:t>
            </a:r>
          </a:p>
          <a:p>
            <a:r>
              <a:rPr lang="en-US" sz="1600" dirty="0" smtClean="0"/>
              <a:t>12.3 </a:t>
            </a:r>
            <a:r>
              <a:rPr lang="en-US" sz="1600" dirty="0" err="1"/>
              <a:t>uA</a:t>
            </a:r>
            <a:r>
              <a:rPr lang="en-US" sz="1600" dirty="0"/>
              <a:t> (high gain, en30)</a:t>
            </a:r>
          </a:p>
          <a:p>
            <a:r>
              <a:rPr lang="en-US" sz="1600" dirty="0" smtClean="0"/>
              <a:t>13.0 </a:t>
            </a:r>
            <a:r>
              <a:rPr lang="en-US" sz="1600" dirty="0" err="1"/>
              <a:t>uA</a:t>
            </a:r>
            <a:r>
              <a:rPr lang="en-US" sz="1600" dirty="0"/>
              <a:t> (low gain, en60)</a:t>
            </a:r>
          </a:p>
          <a:p>
            <a:r>
              <a:rPr lang="en-US" sz="1600" dirty="0" smtClean="0"/>
              <a:t>21.7 </a:t>
            </a:r>
            <a:r>
              <a:rPr lang="en-US" sz="1600" dirty="0" err="1"/>
              <a:t>uA</a:t>
            </a:r>
            <a:r>
              <a:rPr lang="en-US" sz="1600" dirty="0"/>
              <a:t> (low gain, en30)</a:t>
            </a:r>
          </a:p>
          <a:p>
            <a:endParaRPr lang="en-US" sz="1600" dirty="0"/>
          </a:p>
          <a:p>
            <a:r>
              <a:rPr lang="en-US" sz="1600" dirty="0" smtClean="0"/>
              <a:t>29.5 </a:t>
            </a:r>
            <a:r>
              <a:rPr lang="en-US" sz="1600" dirty="0" err="1"/>
              <a:t>uA</a:t>
            </a:r>
            <a:r>
              <a:rPr lang="en-US" sz="1600" dirty="0"/>
              <a:t> (Assumed 150nA LSB)</a:t>
            </a:r>
          </a:p>
          <a:p>
            <a:endParaRPr lang="en-US" sz="1600" dirty="0" smtClean="0"/>
          </a:p>
        </p:txBody>
      </p:sp>
      <p:sp>
        <p:nvSpPr>
          <p:cNvPr id="13" name="Textfeld 12"/>
          <p:cNvSpPr txBox="1"/>
          <p:nvPr/>
        </p:nvSpPr>
        <p:spPr>
          <a:xfrm>
            <a:off x="6393160" y="2693238"/>
            <a:ext cx="352839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Pedestal range (assuming slow </a:t>
            </a:r>
            <a:r>
              <a:rPr lang="en-US" sz="1600" b="1" dirty="0" err="1" smtClean="0"/>
              <a:t>pions</a:t>
            </a:r>
            <a:r>
              <a:rPr lang="en-US" sz="1600" b="1" dirty="0" smtClean="0"/>
              <a:t>)</a:t>
            </a:r>
            <a:endParaRPr lang="en-US" b="1" dirty="0" smtClean="0"/>
          </a:p>
          <a:p>
            <a:r>
              <a:rPr lang="en-US" sz="1600" dirty="0" smtClean="0">
                <a:solidFill>
                  <a:srgbClr val="FF0000"/>
                </a:solidFill>
              </a:rPr>
              <a:t>0 </a:t>
            </a:r>
            <a:r>
              <a:rPr lang="en-US" sz="1600" dirty="0" err="1">
                <a:solidFill>
                  <a:srgbClr val="FF0000"/>
                </a:solidFill>
              </a:rPr>
              <a:t>uA</a:t>
            </a:r>
            <a:r>
              <a:rPr lang="en-US" sz="1600" dirty="0">
                <a:solidFill>
                  <a:srgbClr val="FF0000"/>
                </a:solidFill>
              </a:rPr>
              <a:t> (high gain, en60)</a:t>
            </a:r>
          </a:p>
          <a:p>
            <a:r>
              <a:rPr lang="en-US" sz="1600" dirty="0" smtClean="0"/>
              <a:t>5.1 </a:t>
            </a:r>
            <a:r>
              <a:rPr lang="en-US" sz="1600" dirty="0" err="1"/>
              <a:t>uA</a:t>
            </a:r>
            <a:r>
              <a:rPr lang="en-US" sz="1600" dirty="0"/>
              <a:t> (high gain, en30)</a:t>
            </a:r>
          </a:p>
          <a:p>
            <a:r>
              <a:rPr lang="en-US" sz="1600" dirty="0" smtClean="0"/>
              <a:t>5.7 </a:t>
            </a:r>
            <a:r>
              <a:rPr lang="en-US" sz="1600" dirty="0" err="1"/>
              <a:t>uA</a:t>
            </a:r>
            <a:r>
              <a:rPr lang="en-US" sz="1600" dirty="0"/>
              <a:t> (low gain, en60)</a:t>
            </a:r>
          </a:p>
          <a:p>
            <a:r>
              <a:rPr lang="en-US" sz="1600" dirty="0" smtClean="0"/>
              <a:t>14.5 </a:t>
            </a:r>
            <a:r>
              <a:rPr lang="en-US" sz="1600" dirty="0" err="1"/>
              <a:t>uA</a:t>
            </a:r>
            <a:r>
              <a:rPr lang="en-US" sz="1600" dirty="0"/>
              <a:t> (low gain, en30)</a:t>
            </a:r>
          </a:p>
          <a:p>
            <a:endParaRPr lang="en-US" sz="1600" dirty="0"/>
          </a:p>
          <a:p>
            <a:r>
              <a:rPr lang="en-US" sz="1600" dirty="0" smtClean="0"/>
              <a:t>22.3 </a:t>
            </a:r>
            <a:r>
              <a:rPr lang="en-US" sz="1600" dirty="0" err="1"/>
              <a:t>uA</a:t>
            </a:r>
            <a:r>
              <a:rPr lang="en-US" sz="1600" dirty="0"/>
              <a:t> (Assumed 150nA LSB)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344488" y="2693238"/>
            <a:ext cx="2952328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Dynamic range: </a:t>
            </a:r>
          </a:p>
          <a:p>
            <a:r>
              <a:rPr lang="en-US" sz="1600" dirty="0" smtClean="0"/>
              <a:t>10.4 </a:t>
            </a:r>
            <a:r>
              <a:rPr lang="en-US" sz="1600" dirty="0" err="1"/>
              <a:t>uA</a:t>
            </a:r>
            <a:r>
              <a:rPr lang="en-US" sz="1600" dirty="0"/>
              <a:t> </a:t>
            </a:r>
            <a:r>
              <a:rPr lang="en-US" sz="1600" dirty="0" smtClean="0"/>
              <a:t>(high gain</a:t>
            </a:r>
            <a:r>
              <a:rPr lang="en-US" sz="1600" dirty="0"/>
              <a:t>, </a:t>
            </a:r>
            <a:r>
              <a:rPr lang="en-US" sz="1600" dirty="0" smtClean="0"/>
              <a:t>en60)</a:t>
            </a:r>
          </a:p>
          <a:p>
            <a:r>
              <a:rPr lang="en-US" sz="1600" dirty="0" smtClean="0"/>
              <a:t>15.8 </a:t>
            </a:r>
            <a:r>
              <a:rPr lang="en-US" sz="1600" dirty="0" err="1" smtClean="0"/>
              <a:t>uA</a:t>
            </a:r>
            <a:r>
              <a:rPr lang="en-US" sz="1600" dirty="0" smtClean="0"/>
              <a:t> (</a:t>
            </a:r>
            <a:r>
              <a:rPr lang="en-US" sz="1600" dirty="0"/>
              <a:t>high </a:t>
            </a:r>
            <a:r>
              <a:rPr lang="en-US" sz="1600" dirty="0" smtClean="0"/>
              <a:t>gain</a:t>
            </a:r>
            <a:r>
              <a:rPr lang="en-US" sz="1600" dirty="0"/>
              <a:t>, en30)</a:t>
            </a:r>
          </a:p>
          <a:p>
            <a:r>
              <a:rPr lang="en-US" sz="1600" dirty="0" smtClean="0"/>
              <a:t>16.5 </a:t>
            </a:r>
            <a:r>
              <a:rPr lang="en-US" sz="1600" dirty="0" err="1" smtClean="0"/>
              <a:t>uA</a:t>
            </a:r>
            <a:r>
              <a:rPr lang="en-US" sz="1600" dirty="0" smtClean="0"/>
              <a:t> </a:t>
            </a:r>
            <a:r>
              <a:rPr lang="en-US" sz="1600" dirty="0"/>
              <a:t>(low gain, </a:t>
            </a:r>
            <a:r>
              <a:rPr lang="en-US" sz="1600" dirty="0" smtClean="0"/>
              <a:t>en60)</a:t>
            </a:r>
          </a:p>
          <a:p>
            <a:r>
              <a:rPr lang="en-US" sz="1600" dirty="0" smtClean="0"/>
              <a:t>25.2 </a:t>
            </a:r>
            <a:r>
              <a:rPr lang="en-US" sz="1600" dirty="0" err="1" smtClean="0"/>
              <a:t>uA</a:t>
            </a:r>
            <a:r>
              <a:rPr lang="en-US" sz="1600" dirty="0" smtClean="0"/>
              <a:t> (low gain, en30)</a:t>
            </a:r>
          </a:p>
          <a:p>
            <a:endParaRPr lang="en-US" sz="1600" dirty="0"/>
          </a:p>
          <a:p>
            <a:r>
              <a:rPr lang="en-US" sz="1600" dirty="0" smtClean="0"/>
              <a:t>33.0 </a:t>
            </a:r>
            <a:r>
              <a:rPr lang="en-US" sz="1600" dirty="0" err="1"/>
              <a:t>uA</a:t>
            </a:r>
            <a:r>
              <a:rPr lang="en-US" sz="1600" dirty="0"/>
              <a:t> </a:t>
            </a:r>
            <a:r>
              <a:rPr lang="en-US" sz="1600" dirty="0" smtClean="0"/>
              <a:t>(Assumed </a:t>
            </a:r>
            <a:r>
              <a:rPr lang="en-US" sz="1600" dirty="0" smtClean="0"/>
              <a:t>150nA/LSB</a:t>
            </a:r>
            <a:r>
              <a:rPr lang="en-US" sz="1600" dirty="0" smtClean="0"/>
              <a:t>)</a:t>
            </a: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77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6860E3-E20E-0448-82B1-1212345CFF51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luetticke@physik.uni-bonn.de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416496" y="231031"/>
            <a:ext cx="8856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Pedestal spread without common mode correction </a:t>
            </a:r>
            <a:endParaRPr lang="en-US" sz="2400" dirty="0"/>
          </a:p>
        </p:txBody>
      </p:sp>
      <p:sp>
        <p:nvSpPr>
          <p:cNvPr id="8" name="Textfeld 7"/>
          <p:cNvSpPr txBox="1"/>
          <p:nvPr/>
        </p:nvSpPr>
        <p:spPr>
          <a:xfrm>
            <a:off x="344488" y="1065717"/>
            <a:ext cx="432048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Static wafer level measurements of OF1_W35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(cut pixel with bad contact)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Measured two or four </a:t>
            </a:r>
            <a:r>
              <a:rPr lang="en-US" sz="1600" dirty="0" smtClean="0"/>
              <a:t>gates </a:t>
            </a:r>
            <a:r>
              <a:rPr lang="en-US" sz="1600" dirty="0" smtClean="0"/>
              <a:t>for </a:t>
            </a:r>
            <a:r>
              <a:rPr lang="en-US" sz="1600" dirty="0" smtClean="0"/>
              <a:t>every switcher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99.5% of pedestal between 109uA and 137uA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28uA spread on Pedestals </a:t>
            </a:r>
          </a:p>
          <a:p>
            <a:endParaRPr lang="en-US" sz="1600" dirty="0" smtClean="0"/>
          </a:p>
        </p:txBody>
      </p:sp>
      <p:sp>
        <p:nvSpPr>
          <p:cNvPr id="6" name="Rechteck 5"/>
          <p:cNvSpPr/>
          <p:nvPr/>
        </p:nvSpPr>
        <p:spPr>
          <a:xfrm>
            <a:off x="5601072" y="5179137"/>
            <a:ext cx="792088" cy="4821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C:\Users\luetticke\Desktop\depfet_currentW35_OF1\pedestals_axislabel.pn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9" r="4052" b="4520"/>
          <a:stretch/>
        </p:blipFill>
        <p:spPr bwMode="auto">
          <a:xfrm>
            <a:off x="4664968" y="908721"/>
            <a:ext cx="5141432" cy="3584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luetticke\Desktop\depfet_currentW35_OF1\pedestals_cutHist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36" y="2996952"/>
            <a:ext cx="4732296" cy="3410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feld 11"/>
          <p:cNvSpPr txBox="1"/>
          <p:nvPr/>
        </p:nvSpPr>
        <p:spPr>
          <a:xfrm>
            <a:off x="4808984" y="4437112"/>
            <a:ext cx="446449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System adds some spread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Offset spread between ADCs -&gt; ~1uA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Current subtraction current source can have spread (5% Spread on </a:t>
            </a:r>
            <a:r>
              <a:rPr lang="en-US" sz="1600" dirty="0" err="1" smtClean="0"/>
              <a:t>ISubIn</a:t>
            </a:r>
            <a:r>
              <a:rPr lang="en-US" sz="1600" dirty="0" smtClean="0"/>
              <a:t> of 120uA) -&gt; ~6uA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7uA  additional current spread </a:t>
            </a:r>
          </a:p>
          <a:p>
            <a:endParaRPr lang="en-US" sz="1600" dirty="0"/>
          </a:p>
          <a:p>
            <a:r>
              <a:rPr lang="en-US" sz="1800" dirty="0" smtClean="0"/>
              <a:t>~35uA </a:t>
            </a:r>
            <a:r>
              <a:rPr lang="en-US" sz="1800" dirty="0" smtClean="0"/>
              <a:t>range </a:t>
            </a:r>
            <a:r>
              <a:rPr lang="en-US" sz="1800" dirty="0"/>
              <a:t>for pedestals needed (not irradiated)</a:t>
            </a:r>
          </a:p>
        </p:txBody>
      </p:sp>
    </p:spTree>
    <p:extLst>
      <p:ext uri="{BB962C8B-B14F-4D97-AF65-F5344CB8AC3E}">
        <p14:creationId xmlns:p14="http://schemas.microsoft.com/office/powerpoint/2010/main" val="168268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6860E3-E20E-0448-82B1-1212345CFF51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luetticke@physik.uni-bonn.de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416496" y="231031"/>
            <a:ext cx="8856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Pedestal </a:t>
            </a:r>
            <a:r>
              <a:rPr lang="en-US" sz="2400" dirty="0"/>
              <a:t>spread </a:t>
            </a:r>
            <a:r>
              <a:rPr lang="en-US" sz="2400" dirty="0" smtClean="0"/>
              <a:t>with </a:t>
            </a:r>
            <a:r>
              <a:rPr lang="en-US" sz="2400" dirty="0" smtClean="0"/>
              <a:t>DCD common </a:t>
            </a:r>
            <a:r>
              <a:rPr lang="en-US" sz="2400" dirty="0"/>
              <a:t>mode correction 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344488" y="1065717"/>
            <a:ext cx="432048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Static wafer level measurements of OF1_W35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(cut pixel with bad contact)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Measured two or four rows for every switcher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Assumed perfect CM subtraction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99.5% of pedestal between -12uA and 10uA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21uA Spread on Pedestals </a:t>
            </a:r>
          </a:p>
          <a:p>
            <a:endParaRPr lang="en-US" sz="1600" dirty="0" smtClean="0"/>
          </a:p>
        </p:txBody>
      </p:sp>
      <p:sp>
        <p:nvSpPr>
          <p:cNvPr id="6" name="Rechteck 5"/>
          <p:cNvSpPr/>
          <p:nvPr/>
        </p:nvSpPr>
        <p:spPr>
          <a:xfrm>
            <a:off x="5601072" y="5179137"/>
            <a:ext cx="792088" cy="4821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feld 10"/>
          <p:cNvSpPr txBox="1"/>
          <p:nvPr/>
        </p:nvSpPr>
        <p:spPr>
          <a:xfrm>
            <a:off x="4808984" y="4437112"/>
            <a:ext cx="446449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System adds some spread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Offset spread between ADCs -&gt; ~1uA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Current subtraction current source can have spread (5% Spread on </a:t>
            </a:r>
            <a:r>
              <a:rPr lang="en-US" sz="1600" dirty="0" err="1" smtClean="0"/>
              <a:t>ISubIn</a:t>
            </a:r>
            <a:r>
              <a:rPr lang="en-US" sz="1600" dirty="0" smtClean="0"/>
              <a:t> of 120uA) -&gt; ~6uA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smtClean="0"/>
              <a:t>7uA  additional current spread </a:t>
            </a:r>
          </a:p>
          <a:p>
            <a:endParaRPr lang="en-US" sz="1600" dirty="0"/>
          </a:p>
          <a:p>
            <a:r>
              <a:rPr lang="en-US" sz="1800" dirty="0" smtClean="0"/>
              <a:t>~28uA </a:t>
            </a:r>
            <a:r>
              <a:rPr lang="en-US" sz="1800" dirty="0" smtClean="0"/>
              <a:t>range </a:t>
            </a:r>
            <a:r>
              <a:rPr lang="en-US" sz="1800" dirty="0" smtClean="0"/>
              <a:t>for pedestals needed (not irradiated)</a:t>
            </a:r>
          </a:p>
        </p:txBody>
      </p:sp>
      <p:pic>
        <p:nvPicPr>
          <p:cNvPr id="5122" name="Picture 2" descr="C:\Users\luetticke\Desktop\depfet_currentW35_OF1\pedestals_cmCorr.pn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41"/>
          <a:stretch/>
        </p:blipFill>
        <p:spPr bwMode="auto">
          <a:xfrm>
            <a:off x="4592960" y="908720"/>
            <a:ext cx="5472608" cy="3596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luetticke\Desktop\depfet_currentW35_OF1\pedestals_cmCorr_cutHist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88" y="2871371"/>
            <a:ext cx="4176464" cy="3535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43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6860E3-E20E-0448-82B1-1212345CFF51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luetticke@physik.uni-bonn.de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416496" y="231031"/>
            <a:ext cx="8856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Pedestal compression</a:t>
            </a:r>
            <a:endParaRPr lang="en-US" sz="2400" dirty="0"/>
          </a:p>
        </p:txBody>
      </p:sp>
      <p:sp>
        <p:nvSpPr>
          <p:cNvPr id="6" name="Rechteck 5"/>
          <p:cNvSpPr/>
          <p:nvPr/>
        </p:nvSpPr>
        <p:spPr>
          <a:xfrm>
            <a:off x="5601072" y="5179137"/>
            <a:ext cx="792088" cy="4821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3" descr="C:\Users\luetticke\Desktop\depfet_currentW35_OF1\pedestals_cutHist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9024" y="908721"/>
            <a:ext cx="4156232" cy="2995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luetticke\Desktop\depfet_currentW35_OF1\exampeHist.pn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3" r="5930" b="1445"/>
          <a:stretch/>
        </p:blipFill>
        <p:spPr bwMode="auto">
          <a:xfrm>
            <a:off x="5745088" y="4272901"/>
            <a:ext cx="3024336" cy="2555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Gerade Verbindung 14"/>
          <p:cNvCxnSpPr/>
          <p:nvPr/>
        </p:nvCxnSpPr>
        <p:spPr>
          <a:xfrm flipV="1">
            <a:off x="7247140" y="1124744"/>
            <a:ext cx="0" cy="2448271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/>
        </p:nvCxnSpPr>
        <p:spPr>
          <a:xfrm flipV="1">
            <a:off x="7905328" y="1124744"/>
            <a:ext cx="0" cy="2448271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/>
          <p:cNvCxnSpPr/>
          <p:nvPr/>
        </p:nvCxnSpPr>
        <p:spPr>
          <a:xfrm flipV="1">
            <a:off x="6609184" y="1124744"/>
            <a:ext cx="0" cy="2448271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>
            <a:off x="6249144" y="3501008"/>
            <a:ext cx="360040" cy="1224136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/>
          <p:nvPr/>
        </p:nvCxnSpPr>
        <p:spPr>
          <a:xfrm flipH="1">
            <a:off x="6825208" y="3501008"/>
            <a:ext cx="72008" cy="1224136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/>
          <p:cNvCxnSpPr/>
          <p:nvPr/>
        </p:nvCxnSpPr>
        <p:spPr>
          <a:xfrm flipH="1">
            <a:off x="6977608" y="3501008"/>
            <a:ext cx="567680" cy="108012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/>
          <p:cNvCxnSpPr/>
          <p:nvPr/>
        </p:nvCxnSpPr>
        <p:spPr>
          <a:xfrm flipH="1">
            <a:off x="7113240" y="3501008"/>
            <a:ext cx="1224136" cy="1152128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feld 30"/>
          <p:cNvSpPr txBox="1"/>
          <p:nvPr/>
        </p:nvSpPr>
        <p:spPr>
          <a:xfrm>
            <a:off x="7257256" y="3810526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+I</a:t>
            </a:r>
            <a:r>
              <a:rPr lang="en-US" sz="1600" baseline="-25000" dirty="0"/>
              <a:t>0</a:t>
            </a:r>
            <a:endParaRPr lang="en-US" sz="1800" baseline="-25000" dirty="0"/>
          </a:p>
        </p:txBody>
      </p:sp>
      <p:sp>
        <p:nvSpPr>
          <p:cNvPr id="32" name="Textfeld 31"/>
          <p:cNvSpPr txBox="1"/>
          <p:nvPr/>
        </p:nvSpPr>
        <p:spPr>
          <a:xfrm>
            <a:off x="7833320" y="3810526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+0</a:t>
            </a:r>
            <a:endParaRPr lang="en-US" sz="1800" baseline="-25000" dirty="0"/>
          </a:p>
        </p:txBody>
      </p:sp>
      <p:sp>
        <p:nvSpPr>
          <p:cNvPr id="33" name="Textfeld 32"/>
          <p:cNvSpPr txBox="1"/>
          <p:nvPr/>
        </p:nvSpPr>
        <p:spPr>
          <a:xfrm>
            <a:off x="6809556" y="3810526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+2I</a:t>
            </a:r>
            <a:r>
              <a:rPr lang="en-US" sz="1600" baseline="-25000" dirty="0" smtClean="0"/>
              <a:t>0</a:t>
            </a:r>
            <a:endParaRPr lang="en-US" sz="1800" baseline="-25000" dirty="0"/>
          </a:p>
        </p:txBody>
      </p:sp>
      <p:sp>
        <p:nvSpPr>
          <p:cNvPr id="34" name="Textfeld 33"/>
          <p:cNvSpPr txBox="1"/>
          <p:nvPr/>
        </p:nvSpPr>
        <p:spPr>
          <a:xfrm>
            <a:off x="6321152" y="3810526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+3I</a:t>
            </a:r>
            <a:r>
              <a:rPr lang="en-US" sz="1600" baseline="-25000" dirty="0" smtClean="0"/>
              <a:t>0</a:t>
            </a:r>
            <a:endParaRPr lang="en-US" sz="1800" baseline="-25000" dirty="0"/>
          </a:p>
        </p:txBody>
      </p:sp>
      <p:sp>
        <p:nvSpPr>
          <p:cNvPr id="20" name="Textfeld 19"/>
          <p:cNvSpPr txBox="1"/>
          <p:nvPr/>
        </p:nvSpPr>
        <p:spPr>
          <a:xfrm>
            <a:off x="344488" y="1065717"/>
            <a:ext cx="504056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Dynamic switching current sources can add current to pedestals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2 bit DAC: Add 0, I</a:t>
            </a:r>
            <a:r>
              <a:rPr lang="en-US" sz="1600" baseline="-25000" dirty="0" smtClean="0"/>
              <a:t>0 </a:t>
            </a:r>
            <a:r>
              <a:rPr lang="en-US" sz="1600" dirty="0" smtClean="0"/>
              <a:t>,2I</a:t>
            </a:r>
            <a:r>
              <a:rPr lang="en-US" sz="1600" baseline="-25000" dirty="0" smtClean="0"/>
              <a:t>0 </a:t>
            </a:r>
            <a:r>
              <a:rPr lang="en-US" sz="1600" dirty="0" smtClean="0"/>
              <a:t>, 3I</a:t>
            </a:r>
            <a:r>
              <a:rPr lang="en-US" sz="1600" baseline="-25000" dirty="0" smtClean="0"/>
              <a:t>0 </a:t>
            </a:r>
            <a:r>
              <a:rPr lang="en-US" sz="1600" dirty="0" smtClean="0"/>
              <a:t>to pedestal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I</a:t>
            </a:r>
            <a:r>
              <a:rPr lang="en-US" sz="1600" baseline="-25000" dirty="0" smtClean="0"/>
              <a:t>0</a:t>
            </a:r>
            <a:r>
              <a:rPr lang="en-US" sz="1600" dirty="0" smtClean="0"/>
              <a:t> can be set over DAC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Ideal: Compression by factor 4 but: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DAC to set I</a:t>
            </a:r>
            <a:r>
              <a:rPr lang="en-US" sz="1600" baseline="-25000" dirty="0" smtClean="0"/>
              <a:t>0 </a:t>
            </a:r>
            <a:r>
              <a:rPr lang="en-US" sz="1600" dirty="0" smtClean="0"/>
              <a:t>has certain step size. Ideal I</a:t>
            </a:r>
            <a:r>
              <a:rPr lang="en-US" sz="1600" baseline="-25000" dirty="0" smtClean="0"/>
              <a:t>0</a:t>
            </a:r>
            <a:r>
              <a:rPr lang="en-US" sz="1600" dirty="0" smtClean="0"/>
              <a:t> can not be set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I</a:t>
            </a:r>
            <a:r>
              <a:rPr lang="en-US" sz="1600" baseline="-25000" dirty="0" smtClean="0"/>
              <a:t>0</a:t>
            </a:r>
            <a:r>
              <a:rPr lang="en-US" sz="1600" dirty="0" smtClean="0"/>
              <a:t> for drain A depends on what other drains get and what drain A got one gate before -&gt; expected values do smear out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I</a:t>
            </a:r>
            <a:r>
              <a:rPr lang="en-US" sz="1600" baseline="-25000" dirty="0" smtClean="0"/>
              <a:t>0</a:t>
            </a:r>
            <a:r>
              <a:rPr lang="en-US" sz="1600" dirty="0" smtClean="0"/>
              <a:t> varies from drain to drain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2bit DAC not perfectly linear (2I</a:t>
            </a:r>
            <a:r>
              <a:rPr lang="en-US" sz="1600" baseline="-25000" dirty="0" smtClean="0"/>
              <a:t>0</a:t>
            </a:r>
            <a:r>
              <a:rPr lang="en-US" sz="1600" dirty="0" smtClean="0"/>
              <a:t> != 2*I</a:t>
            </a:r>
            <a:r>
              <a:rPr lang="en-US" sz="1600" baseline="-25000" dirty="0" smtClean="0"/>
              <a:t>0</a:t>
            </a:r>
            <a:r>
              <a:rPr lang="en-US" sz="160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Realistic compression factor: 3 to 3.5. To be on the save side assume </a:t>
            </a:r>
            <a:r>
              <a:rPr lang="en-US" sz="1600" b="1" dirty="0"/>
              <a:t>compression factor </a:t>
            </a:r>
            <a:r>
              <a:rPr lang="en-US" sz="1600" b="1" dirty="0" smtClean="0"/>
              <a:t>3 </a:t>
            </a:r>
            <a:endParaRPr lang="en-US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75154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Lab">
  <a:themeElements>
    <a:clrScheme name="DEPFET Meeting Aachen 130207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PFET Meeting Aachen 130207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PFET Meeting Aachen 130207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PFET Meeting Aachen 130207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PFET Meeting Aachen 130207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PFET Meeting Aachen 130207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PFET Meeting Aachen 130207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PFET Meeting Aachen 130207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PFET Meeting Aachen 130207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SiLab</Template>
  <TotalTime>0</TotalTime>
  <Words>1210</Words>
  <Application>Microsoft Office PowerPoint</Application>
  <PresentationFormat>A4-Papier (210x297 mm)</PresentationFormat>
  <Paragraphs>206</Paragraphs>
  <Slides>14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5" baseType="lpstr">
      <vt:lpstr>SiLab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cmarinas</dc:creator>
  <cp:lastModifiedBy>luetticke</cp:lastModifiedBy>
  <cp:revision>298</cp:revision>
  <dcterms:created xsi:type="dcterms:W3CDTF">2014-04-02T09:54:23Z</dcterms:created>
  <dcterms:modified xsi:type="dcterms:W3CDTF">2015-07-14T17:02:08Z</dcterms:modified>
</cp:coreProperties>
</file>