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1296" r:id="rId2"/>
    <p:sldId id="1344" r:id="rId3"/>
    <p:sldId id="1343" r:id="rId4"/>
    <p:sldId id="1345" r:id="rId5"/>
    <p:sldId id="1359" r:id="rId6"/>
    <p:sldId id="1346" r:id="rId7"/>
    <p:sldId id="1347" r:id="rId8"/>
    <p:sldId id="1382" r:id="rId9"/>
    <p:sldId id="1348" r:id="rId10"/>
    <p:sldId id="1349" r:id="rId11"/>
    <p:sldId id="1350" r:id="rId12"/>
    <p:sldId id="1351" r:id="rId13"/>
    <p:sldId id="1352" r:id="rId14"/>
    <p:sldId id="1365" r:id="rId15"/>
    <p:sldId id="1366" r:id="rId16"/>
    <p:sldId id="1325" r:id="rId17"/>
    <p:sldId id="1384" r:id="rId18"/>
    <p:sldId id="1326" r:id="rId19"/>
    <p:sldId id="1327" r:id="rId20"/>
    <p:sldId id="1328" r:id="rId21"/>
    <p:sldId id="1329" r:id="rId22"/>
    <p:sldId id="1330" r:id="rId23"/>
    <p:sldId id="1331" r:id="rId24"/>
    <p:sldId id="1383" r:id="rId25"/>
    <p:sldId id="1336" r:id="rId26"/>
    <p:sldId id="1337" r:id="rId27"/>
    <p:sldId id="1338" r:id="rId28"/>
    <p:sldId id="1332" r:id="rId29"/>
    <p:sldId id="1376" r:id="rId30"/>
    <p:sldId id="1339" r:id="rId31"/>
    <p:sldId id="1302" r:id="rId32"/>
    <p:sldId id="1303" r:id="rId33"/>
    <p:sldId id="1307" r:id="rId34"/>
    <p:sldId id="1308" r:id="rId35"/>
    <p:sldId id="1377" r:id="rId36"/>
    <p:sldId id="1378" r:id="rId37"/>
    <p:sldId id="1305" r:id="rId38"/>
    <p:sldId id="1304" r:id="rId39"/>
    <p:sldId id="1309" r:id="rId40"/>
    <p:sldId id="1310" r:id="rId41"/>
    <p:sldId id="1324" r:id="rId42"/>
    <p:sldId id="1380" r:id="rId43"/>
    <p:sldId id="1381" r:id="rId44"/>
    <p:sldId id="1379" r:id="rId45"/>
    <p:sldId id="1367" r:id="rId46"/>
    <p:sldId id="1361" r:id="rId47"/>
    <p:sldId id="1362" r:id="rId48"/>
    <p:sldId id="1363" r:id="rId49"/>
    <p:sldId id="1364" r:id="rId50"/>
    <p:sldId id="1368" r:id="rId51"/>
    <p:sldId id="1369" r:id="rId52"/>
    <p:sldId id="1370" r:id="rId53"/>
    <p:sldId id="1371" r:id="rId54"/>
    <p:sldId id="1372" r:id="rId55"/>
    <p:sldId id="1373" r:id="rId56"/>
    <p:sldId id="1374" r:id="rId57"/>
    <p:sldId id="1375" r:id="rId58"/>
    <p:sldId id="1268" r:id="rId59"/>
    <p:sldId id="1269" r:id="rId60"/>
    <p:sldId id="1270" r:id="rId61"/>
    <p:sldId id="1276" r:id="rId62"/>
    <p:sldId id="1277" r:id="rId63"/>
    <p:sldId id="1301" r:id="rId64"/>
    <p:sldId id="1278" r:id="rId65"/>
    <p:sldId id="1279" r:id="rId66"/>
    <p:sldId id="1254" r:id="rId67"/>
    <p:sldId id="1255" r:id="rId68"/>
    <p:sldId id="1280" r:id="rId69"/>
    <p:sldId id="1281" r:id="rId70"/>
    <p:sldId id="1282" r:id="rId71"/>
    <p:sldId id="1283" r:id="rId72"/>
    <p:sldId id="1284" r:id="rId73"/>
    <p:sldId id="1256" r:id="rId74"/>
    <p:sldId id="1257" r:id="rId75"/>
    <p:sldId id="1285" r:id="rId76"/>
    <p:sldId id="1258" r:id="rId77"/>
    <p:sldId id="1259" r:id="rId78"/>
    <p:sldId id="1260" r:id="rId79"/>
    <p:sldId id="1292" r:id="rId80"/>
    <p:sldId id="1288" r:id="rId81"/>
    <p:sldId id="1289" r:id="rId82"/>
    <p:sldId id="1290" r:id="rId83"/>
    <p:sldId id="1291" r:id="rId84"/>
    <p:sldId id="1287" r:id="rId85"/>
    <p:sldId id="1294" r:id="rId86"/>
    <p:sldId id="1225" r:id="rId87"/>
    <p:sldId id="1223" r:id="rId88"/>
    <p:sldId id="1188" r:id="rId89"/>
    <p:sldId id="1189" r:id="rId90"/>
    <p:sldId id="1190" r:id="rId91"/>
    <p:sldId id="1167" r:id="rId92"/>
    <p:sldId id="1165" r:id="rId93"/>
    <p:sldId id="1164" r:id="rId94"/>
    <p:sldId id="1191" r:id="rId95"/>
    <p:sldId id="1192" r:id="rId96"/>
    <p:sldId id="1193" r:id="rId97"/>
    <p:sldId id="1166" r:id="rId98"/>
    <p:sldId id="1201" r:id="rId99"/>
    <p:sldId id="1197" r:id="rId100"/>
    <p:sldId id="1218" r:id="rId101"/>
    <p:sldId id="1196" r:id="rId102"/>
    <p:sldId id="1233" r:id="rId103"/>
    <p:sldId id="1355" r:id="rId104"/>
    <p:sldId id="1356" r:id="rId105"/>
    <p:sldId id="1358" r:id="rId106"/>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9900"/>
    <a:srgbClr val="0000CC"/>
    <a:srgbClr val="FFFF99"/>
    <a:srgbClr val="FFCC99"/>
    <a:srgbClr val="FFCC66"/>
    <a:srgbClr val="FF0701"/>
    <a:srgbClr val="3333CC"/>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8" autoAdjust="0"/>
    <p:restoredTop sz="90154" autoAdjust="0"/>
  </p:normalViewPr>
  <p:slideViewPr>
    <p:cSldViewPr>
      <p:cViewPr>
        <p:scale>
          <a:sx n="75" d="100"/>
          <a:sy n="75" d="100"/>
        </p:scale>
        <p:origin x="-924" y="28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58" y="-108"/>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a:t>
            </a:fld>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13</a:t>
            </a:fld>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14</a:t>
            </a:fld>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15</a:t>
            </a:fld>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17</a:t>
            </a:fld>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23</a:t>
            </a:fld>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24</a:t>
            </a:fld>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25</a:t>
            </a:fld>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26</a:t>
            </a:fld>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27</a:t>
            </a:fld>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31</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5</a:t>
            </a:fld>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32</a:t>
            </a:fld>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33</a:t>
            </a:fld>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34</a:t>
            </a:fld>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35</a:t>
            </a:fld>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36</a:t>
            </a:fld>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37</a:t>
            </a:fld>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38</a:t>
            </a:fld>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39</a:t>
            </a:fld>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40</a:t>
            </a:fld>
            <a:endParaRPr lang="de-DE"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41</a:t>
            </a:fld>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a:t>
            </a:fld>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42</a:t>
            </a:fld>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44</a:t>
            </a:fld>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58</a:t>
            </a:fld>
            <a:endParaRPr lang="de-DE"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59</a:t>
            </a:fld>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60</a:t>
            </a:fld>
            <a:endParaRPr lang="de-DE" alt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61</a:t>
            </a:fld>
            <a:endParaRPr lang="de-DE" alt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62</a:t>
            </a:fld>
            <a:endParaRPr lang="de-DE" alt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63</a:t>
            </a:fld>
            <a:endParaRPr lang="de-DE" alt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64</a:t>
            </a:fld>
            <a:endParaRPr lang="de-DE" alt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65</a:t>
            </a:fld>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a:t>
            </a:fld>
            <a:endParaRPr lang="de-DE" alt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66</a:t>
            </a:fld>
            <a:endParaRPr lang="de-DE" alt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67</a:t>
            </a:fld>
            <a:endParaRPr lang="de-DE" alt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68</a:t>
            </a:fld>
            <a:endParaRPr lang="de-DE" alt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69</a:t>
            </a:fld>
            <a:endParaRPr lang="de-DE" alt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70</a:t>
            </a:fld>
            <a:endParaRPr lang="de-DE" alt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71</a:t>
            </a:fld>
            <a:endParaRPr lang="de-DE" alt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72</a:t>
            </a:fld>
            <a:endParaRPr lang="de-DE" alt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73</a:t>
            </a:fld>
            <a:endParaRPr lang="de-DE" alt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74</a:t>
            </a:fld>
            <a:endParaRPr lang="de-DE" alt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75</a:t>
            </a:fld>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a:t>
            </a:fld>
            <a:endParaRPr lang="de-DE" alt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76</a:t>
            </a:fld>
            <a:endParaRPr lang="de-DE" alt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77</a:t>
            </a:fld>
            <a:endParaRPr lang="de-DE" alt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78</a:t>
            </a:fld>
            <a:endParaRPr lang="de-DE" alt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79</a:t>
            </a:fld>
            <a:endParaRPr lang="de-DE" alt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80</a:t>
            </a:fld>
            <a:endParaRPr lang="de-DE" alt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81</a:t>
            </a:fld>
            <a:endParaRPr lang="de-DE" alt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82</a:t>
            </a:fld>
            <a:endParaRPr lang="de-DE" alt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83</a:t>
            </a:fld>
            <a:endParaRPr lang="de-DE" alt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84</a:t>
            </a:fld>
            <a:endParaRPr lang="de-DE" alt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87</a:t>
            </a:fld>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a:t>
            </a:fld>
            <a:endParaRPr lang="de-DE" alt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88</a:t>
            </a:fld>
            <a:endParaRPr lang="de-DE" alt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89</a:t>
            </a:fld>
            <a:endParaRPr lang="de-DE" alt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90</a:t>
            </a:fld>
            <a:endParaRPr lang="de-DE" alt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91</a:t>
            </a:fld>
            <a:endParaRPr lang="de-DE" alt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92</a:t>
            </a:fld>
            <a:endParaRPr lang="de-DE" alt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93</a:t>
            </a:fld>
            <a:endParaRPr lang="de-DE" alt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94</a:t>
            </a:fld>
            <a:endParaRPr lang="de-DE" alt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95</a:t>
            </a:fld>
            <a:endParaRPr lang="de-DE" alt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96</a:t>
            </a:fld>
            <a:endParaRPr lang="de-DE" alt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97</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10</a:t>
            </a:fld>
            <a:endParaRPr lang="de-DE" alt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98</a:t>
            </a:fld>
            <a:endParaRPr lang="de-DE" alt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99</a:t>
            </a:fld>
            <a:endParaRPr lang="de-DE" alt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101</a:t>
            </a:fld>
            <a:endParaRPr lang="de-DE" alt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103</a:t>
            </a:fld>
            <a:endParaRPr lang="de-DE" alt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104</a:t>
            </a:fld>
            <a:endParaRPr lang="de-DE" alt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105</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11</a:t>
            </a:fld>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12</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385763" y="188913"/>
            <a:ext cx="7772400" cy="609600"/>
          </a:xfrm>
        </p:spPr>
        <p:txBody>
          <a:bodyPr/>
          <a:lstStyle/>
          <a:p>
            <a:r>
              <a:rPr lang="de-DE"/>
              <a:t>Titelmasterformat durch Klicken bearbeiten</a:t>
            </a:r>
          </a:p>
        </p:txBody>
      </p:sp>
      <p:sp>
        <p:nvSpPr>
          <p:cNvPr id="3" name="Inhaltsplatzhalter 2"/>
          <p:cNvSpPr>
            <a:spLocks noGrp="1"/>
          </p:cNvSpPr>
          <p:nvPr>
            <p:ph sz="quarter" idx="1"/>
          </p:nvPr>
        </p:nvSpPr>
        <p:spPr>
          <a:xfrm>
            <a:off x="522288" y="1052513"/>
            <a:ext cx="4179887" cy="26590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854575" y="1052513"/>
            <a:ext cx="4181475" cy="26590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22288" y="3863975"/>
            <a:ext cx="4179887" cy="2660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854575" y="3863975"/>
            <a:ext cx="4181475" cy="2660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31800" y="6669088"/>
            <a:ext cx="4860925" cy="188912"/>
          </a:xfrm>
          <a:prstGeom prst="rect">
            <a:avLst/>
          </a:prstGeom>
        </p:spPr>
        <p:txBody>
          <a:bodyPr/>
          <a:lstStyle>
            <a:lvl1pPr>
              <a:defRPr/>
            </a:lvl1pPr>
          </a:lstStyle>
          <a:p>
            <a:r>
              <a:rPr lang="de-DE" altLang="de-DE"/>
              <a:t>2. Super KEKB Meeting, 17-19.3.2009</a:t>
            </a:r>
          </a:p>
        </p:txBody>
      </p:sp>
      <p:sp>
        <p:nvSpPr>
          <p:cNvPr id="8" name="Fußzeilenplatzhalter 7"/>
          <p:cNvSpPr>
            <a:spLocks noGrp="1"/>
          </p:cNvSpPr>
          <p:nvPr>
            <p:ph type="ftr" sz="quarter" idx="11"/>
          </p:nvPr>
        </p:nvSpPr>
        <p:spPr>
          <a:xfrm>
            <a:off x="6416675" y="6677025"/>
            <a:ext cx="2546350" cy="180975"/>
          </a:xfrm>
          <a:prstGeom prst="rect">
            <a:avLst/>
          </a:prstGeom>
        </p:spPr>
        <p:txBody>
          <a:bodyPr/>
          <a:lstStyle>
            <a:lvl1pPr>
              <a:defRPr/>
            </a:lvl1pPr>
          </a:lstStyle>
          <a:p>
            <a:r>
              <a:rPr lang="de-DE" altLang="de-DE"/>
              <a:t>DEPFET Electronics</a:t>
            </a:r>
          </a:p>
        </p:txBody>
      </p:sp>
    </p:spTree>
    <p:extLst>
      <p:ext uri="{BB962C8B-B14F-4D97-AF65-F5344CB8AC3E}">
        <p14:creationId xmlns:p14="http://schemas.microsoft.com/office/powerpoint/2010/main" val="36031381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
        <p:nvSpPr>
          <p:cNvPr id="1030" name="Rectangle 6"/>
          <p:cNvSpPr>
            <a:spLocks noGrp="1" noChangeArrowheads="1"/>
          </p:cNvSpPr>
          <p:nvPr>
            <p:ph type="sldNum" sz="quarter" idx="4"/>
          </p:nvPr>
        </p:nvSpPr>
        <p:spPr bwMode="auto">
          <a:xfrm>
            <a:off x="8316913" y="6453188"/>
            <a:ext cx="7921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CCB4AB-8E0F-44BD-A620-67E1C908652A}" type="slidenum">
              <a:rPr lang="de-DE" altLang="de-DE"/>
              <a:pPr>
                <a:defRPr/>
              </a:pPr>
              <a:t>‹Nr.›</a:t>
            </a:fld>
            <a:endParaRPr lang="de-DE" altLang="de-DE"/>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pic>
        <p:nvPicPr>
          <p:cNvPr id="299011" name="Picture 3" descr="C:\Users\ivan\Desktop\logos\Logo_KIT_v7.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userDrawn="1"/>
        </p:nvSpPr>
        <p:spPr>
          <a:xfrm>
            <a:off x="0" y="6477000"/>
            <a:ext cx="1819537" cy="276999"/>
          </a:xfrm>
          <a:prstGeom prst="rect">
            <a:avLst/>
          </a:prstGeom>
          <a:noFill/>
        </p:spPr>
        <p:txBody>
          <a:bodyPr wrap="none" rtlCol="0">
            <a:spAutoFit/>
          </a:bodyPr>
          <a:lstStyle/>
          <a:p>
            <a:r>
              <a:rPr lang="en-US" noProof="0" dirty="0" smtClean="0">
                <a:latin typeface="+mn-lt"/>
              </a:rPr>
              <a:t>ASIC</a:t>
            </a:r>
            <a:r>
              <a:rPr lang="en-US" baseline="0" noProof="0" dirty="0" smtClean="0">
                <a:latin typeface="+mn-lt"/>
              </a:rPr>
              <a:t> Review July, 2015</a:t>
            </a:r>
            <a:endParaRPr lang="en-US" noProof="0"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ASICs: DCD </a:t>
            </a:r>
            <a:r>
              <a:rPr lang="de-DE" altLang="de-DE" dirty="0" err="1" smtClean="0"/>
              <a:t>and</a:t>
            </a:r>
            <a:r>
              <a:rPr lang="de-DE" altLang="de-DE" dirty="0" smtClean="0"/>
              <a:t> </a:t>
            </a:r>
            <a:r>
              <a:rPr lang="de-DE" altLang="de-DE" dirty="0" err="1" smtClean="0"/>
              <a:t>Switcher</a:t>
            </a:r>
            <a:endParaRPr lang="de-DE" altLang="de-DE" dirty="0" smtClean="0"/>
          </a:p>
        </p:txBody>
      </p:sp>
    </p:spTree>
    <p:extLst>
      <p:ext uri="{BB962C8B-B14F-4D97-AF65-F5344CB8AC3E}">
        <p14:creationId xmlns:p14="http://schemas.microsoft.com/office/powerpoint/2010/main" val="286146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Desktop\simmismatch\ReviewDigOut6pCurrVsVol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52700"/>
            <a:ext cx="5065870" cy="31623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p:txBody>
          <a:bodyPr/>
          <a:lstStyle/>
          <a:p>
            <a:pPr eaLnBrk="1" hangingPunct="1"/>
            <a:r>
              <a:rPr lang="en-US" sz="2000" dirty="0">
                <a:solidFill>
                  <a:srgbClr val="FF0000"/>
                </a:solidFill>
              </a:rPr>
              <a:t>Digital output driver</a:t>
            </a:r>
            <a:endParaRPr lang="de-DE" altLang="de-DE" sz="2000" dirty="0" smtClean="0"/>
          </a:p>
        </p:txBody>
      </p:sp>
      <p:sp>
        <p:nvSpPr>
          <p:cNvPr id="2" name="Inhaltsplatzhalter 1"/>
          <p:cNvSpPr>
            <a:spLocks noGrp="1"/>
          </p:cNvSpPr>
          <p:nvPr>
            <p:ph idx="1"/>
          </p:nvPr>
        </p:nvSpPr>
        <p:spPr>
          <a:xfrm>
            <a:off x="457200" y="692150"/>
            <a:ext cx="8229600" cy="374650"/>
          </a:xfrm>
        </p:spPr>
        <p:txBody>
          <a:bodyPr/>
          <a:lstStyle/>
          <a:p>
            <a:r>
              <a:rPr lang="en-US" sz="1600" dirty="0">
                <a:solidFill>
                  <a:srgbClr val="FF0000"/>
                </a:solidFill>
              </a:rPr>
              <a:t>Stronger digital output driver current (or improved scheme), radiation hard NMOS</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10</a:t>
            </a:fld>
            <a:endParaRPr lang="de-DE" altLang="de-DE"/>
          </a:p>
        </p:txBody>
      </p:sp>
      <p:grpSp>
        <p:nvGrpSpPr>
          <p:cNvPr id="51" name="Gruppieren 50"/>
          <p:cNvGrpSpPr/>
          <p:nvPr/>
        </p:nvGrpSpPr>
        <p:grpSpPr>
          <a:xfrm>
            <a:off x="863352" y="2785120"/>
            <a:ext cx="432048" cy="720080"/>
            <a:chOff x="5508104" y="1844824"/>
            <a:chExt cx="432048" cy="720080"/>
          </a:xfrm>
        </p:grpSpPr>
        <p:cxnSp>
          <p:nvCxnSpPr>
            <p:cNvPr id="52" name="Gerade Verbindung 5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9" name="Gerade Verbindung 58"/>
          <p:cNvCxnSpPr/>
          <p:nvPr/>
        </p:nvCxnSpPr>
        <p:spPr bwMode="auto">
          <a:xfrm flipH="1">
            <a:off x="1219200" y="35052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965448" y="198120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H="1">
            <a:off x="821432" y="219722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flipH="1">
            <a:off x="821432" y="248525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821432" y="2197224"/>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749424" y="2197224"/>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965448" y="2485256"/>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a:off x="533400" y="234124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8" name="Gerade Verbindung 2047"/>
          <p:cNvCxnSpPr/>
          <p:nvPr/>
        </p:nvCxnSpPr>
        <p:spPr bwMode="auto">
          <a:xfrm>
            <a:off x="990600" y="2743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Gruppieren 69"/>
          <p:cNvGrpSpPr/>
          <p:nvPr/>
        </p:nvGrpSpPr>
        <p:grpSpPr>
          <a:xfrm flipH="1">
            <a:off x="1600200" y="1981200"/>
            <a:ext cx="432048" cy="720080"/>
            <a:chOff x="5508104" y="1844824"/>
            <a:chExt cx="432048" cy="720080"/>
          </a:xfrm>
        </p:grpSpPr>
        <p:cxnSp>
          <p:nvCxnSpPr>
            <p:cNvPr id="71" name="Gerade Verbindung 7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51" name="Gerade Verbindung 2050"/>
          <p:cNvCxnSpPr/>
          <p:nvPr/>
        </p:nvCxnSpPr>
        <p:spPr bwMode="auto">
          <a:xfrm>
            <a:off x="609600" y="19812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 name="Textfeld 2051"/>
          <p:cNvSpPr txBox="1"/>
          <p:nvPr/>
        </p:nvSpPr>
        <p:spPr>
          <a:xfrm>
            <a:off x="381000" y="2057400"/>
            <a:ext cx="312906" cy="276999"/>
          </a:xfrm>
          <a:prstGeom prst="rect">
            <a:avLst/>
          </a:prstGeom>
          <a:noFill/>
        </p:spPr>
        <p:txBody>
          <a:bodyPr wrap="none" rtlCol="0">
            <a:spAutoFit/>
          </a:bodyPr>
          <a:lstStyle/>
          <a:p>
            <a:r>
              <a:rPr lang="de-DE" dirty="0" smtClean="0"/>
              <a:t>In</a:t>
            </a:r>
            <a:endParaRPr lang="de-DE" dirty="0"/>
          </a:p>
        </p:txBody>
      </p:sp>
      <p:sp>
        <p:nvSpPr>
          <p:cNvPr id="98" name="Textfeld 97"/>
          <p:cNvSpPr txBox="1"/>
          <p:nvPr/>
        </p:nvSpPr>
        <p:spPr>
          <a:xfrm>
            <a:off x="1777504" y="2057400"/>
            <a:ext cx="415499" cy="276999"/>
          </a:xfrm>
          <a:prstGeom prst="rect">
            <a:avLst/>
          </a:prstGeom>
          <a:noFill/>
        </p:spPr>
        <p:txBody>
          <a:bodyPr wrap="none" rtlCol="0">
            <a:spAutoFit/>
          </a:bodyPr>
          <a:lstStyle/>
          <a:p>
            <a:r>
              <a:rPr lang="de-DE" dirty="0" err="1" smtClean="0"/>
              <a:t>InB</a:t>
            </a:r>
            <a:endParaRPr lang="de-DE" dirty="0"/>
          </a:p>
        </p:txBody>
      </p:sp>
      <p:cxnSp>
        <p:nvCxnSpPr>
          <p:cNvPr id="104" name="Gerade Verbindung 103"/>
          <p:cNvCxnSpPr/>
          <p:nvPr/>
        </p:nvCxnSpPr>
        <p:spPr bwMode="auto">
          <a:xfrm>
            <a:off x="1676400" y="2057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Ellipse 2055"/>
          <p:cNvSpPr/>
          <p:nvPr/>
        </p:nvSpPr>
        <p:spPr bwMode="auto">
          <a:xfrm>
            <a:off x="2590800" y="1905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4" name="Rechteck 93"/>
          <p:cNvSpPr/>
          <p:nvPr/>
        </p:nvSpPr>
        <p:spPr bwMode="auto">
          <a:xfrm rot="16200000" flipH="1">
            <a:off x="3644652" y="11049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 name="Gerade Verbindung 4"/>
          <p:cNvCxnSpPr>
            <a:endCxn id="94" idx="1"/>
          </p:cNvCxnSpPr>
          <p:nvPr/>
        </p:nvCxnSpPr>
        <p:spPr bwMode="auto">
          <a:xfrm>
            <a:off x="3758952" y="838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5" name="Gruppieren 94"/>
          <p:cNvGrpSpPr/>
          <p:nvPr/>
        </p:nvGrpSpPr>
        <p:grpSpPr>
          <a:xfrm>
            <a:off x="304800" y="3810000"/>
            <a:ext cx="2514600" cy="2286000"/>
            <a:chOff x="304800" y="2819400"/>
            <a:chExt cx="2514600" cy="2286000"/>
          </a:xfrm>
        </p:grpSpPr>
        <p:grpSp>
          <p:nvGrpSpPr>
            <p:cNvPr id="96" name="Gruppieren 95"/>
            <p:cNvGrpSpPr/>
            <p:nvPr/>
          </p:nvGrpSpPr>
          <p:grpSpPr>
            <a:xfrm>
              <a:off x="863352" y="4385320"/>
              <a:ext cx="432048" cy="720080"/>
              <a:chOff x="5508104" y="1844824"/>
              <a:chExt cx="432048" cy="720080"/>
            </a:xfrm>
          </p:grpSpPr>
          <p:cxnSp>
            <p:nvCxnSpPr>
              <p:cNvPr id="149" name="Gerade Verbindung 14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Gerade Verbindung 14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Gerade Verbindung 15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Gerade Verbindung 15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Gerade Verbindung 15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Gerade Verbindung 15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Gerade Verbindung 15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1" name="Gerade Verbindung 100"/>
            <p:cNvCxnSpPr/>
            <p:nvPr/>
          </p:nvCxnSpPr>
          <p:spPr bwMode="auto">
            <a:xfrm flipH="1">
              <a:off x="1219200" y="5105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2" name="Gruppieren 101"/>
            <p:cNvGrpSpPr/>
            <p:nvPr/>
          </p:nvGrpSpPr>
          <p:grpSpPr>
            <a:xfrm>
              <a:off x="533400" y="3581400"/>
              <a:ext cx="432048" cy="720080"/>
              <a:chOff x="5508104" y="1844824"/>
              <a:chExt cx="432048" cy="720080"/>
            </a:xfrm>
          </p:grpSpPr>
          <p:cxnSp>
            <p:nvCxnSpPr>
              <p:cNvPr id="142" name="Gerade Verbindung 14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Gerade Verbindung 14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Gerade Verbindung 14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Gerade Verbindung 14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Gerade Verbindung 14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5" name="Gerade Verbindung 104"/>
            <p:cNvCxnSpPr/>
            <p:nvPr/>
          </p:nvCxnSpPr>
          <p:spPr bwMode="auto">
            <a:xfrm>
              <a:off x="990600" y="4343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6" name="Gruppieren 105"/>
            <p:cNvGrpSpPr/>
            <p:nvPr/>
          </p:nvGrpSpPr>
          <p:grpSpPr>
            <a:xfrm flipH="1">
              <a:off x="1600200" y="3581400"/>
              <a:ext cx="432048" cy="720080"/>
              <a:chOff x="5508104" y="1844824"/>
              <a:chExt cx="432048" cy="720080"/>
            </a:xfrm>
          </p:grpSpPr>
          <p:cxnSp>
            <p:nvCxnSpPr>
              <p:cNvPr id="135" name="Gerade Verbindung 13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Gerade Verbindung 13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Gerade Verbindung 13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Gerade Verbindung 13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Gerade Verbindung 13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Gerade Verbindung 13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Gerade Verbindung 14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7" name="Gruppieren 106"/>
            <p:cNvGrpSpPr/>
            <p:nvPr/>
          </p:nvGrpSpPr>
          <p:grpSpPr>
            <a:xfrm>
              <a:off x="533400" y="2819400"/>
              <a:ext cx="432048" cy="720080"/>
              <a:chOff x="5508104" y="1844824"/>
              <a:chExt cx="432048" cy="720080"/>
            </a:xfrm>
          </p:grpSpPr>
          <p:cxnSp>
            <p:nvCxnSpPr>
              <p:cNvPr id="128" name="Gerade Verbindung 12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Gerade Verbindung 12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Gerade Verbindung 12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Gerade Verbindung 13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Gerade Verbindung 13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Gerade Verbindung 13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Gerade Verbindung 13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8" name="Gruppieren 107"/>
            <p:cNvGrpSpPr/>
            <p:nvPr/>
          </p:nvGrpSpPr>
          <p:grpSpPr>
            <a:xfrm flipH="1">
              <a:off x="1600200" y="2819400"/>
              <a:ext cx="432048" cy="720080"/>
              <a:chOff x="5508104" y="1844824"/>
              <a:chExt cx="432048" cy="720080"/>
            </a:xfrm>
          </p:grpSpPr>
          <p:cxnSp>
            <p:nvCxnSpPr>
              <p:cNvPr id="121" name="Gerade Verbindung 12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Gerade Verbindung 12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Gerade Verbindung 12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Gerade Verbindung 12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9" name="Gerade Verbindung 108"/>
            <p:cNvCxnSpPr/>
            <p:nvPr/>
          </p:nvCxnSpPr>
          <p:spPr bwMode="auto">
            <a:xfrm>
              <a:off x="685800" y="28194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feld 109"/>
            <p:cNvSpPr txBox="1"/>
            <p:nvPr/>
          </p:nvSpPr>
          <p:spPr>
            <a:xfrm>
              <a:off x="381000" y="3657600"/>
              <a:ext cx="312906" cy="276999"/>
            </a:xfrm>
            <a:prstGeom prst="rect">
              <a:avLst/>
            </a:prstGeom>
            <a:noFill/>
          </p:spPr>
          <p:txBody>
            <a:bodyPr wrap="none" rtlCol="0">
              <a:spAutoFit/>
            </a:bodyPr>
            <a:lstStyle/>
            <a:p>
              <a:r>
                <a:rPr lang="de-DE" dirty="0" smtClean="0"/>
                <a:t>In</a:t>
              </a:r>
              <a:endParaRPr lang="de-DE" dirty="0"/>
            </a:p>
          </p:txBody>
        </p:sp>
        <p:sp>
          <p:nvSpPr>
            <p:cNvPr id="111" name="Textfeld 110"/>
            <p:cNvSpPr txBox="1"/>
            <p:nvPr/>
          </p:nvSpPr>
          <p:spPr>
            <a:xfrm>
              <a:off x="1828800" y="2895600"/>
              <a:ext cx="312906" cy="276999"/>
            </a:xfrm>
            <a:prstGeom prst="rect">
              <a:avLst/>
            </a:prstGeom>
            <a:noFill/>
          </p:spPr>
          <p:txBody>
            <a:bodyPr wrap="none" rtlCol="0">
              <a:spAutoFit/>
            </a:bodyPr>
            <a:lstStyle/>
            <a:p>
              <a:r>
                <a:rPr lang="de-DE" dirty="0" smtClean="0"/>
                <a:t>In</a:t>
              </a:r>
              <a:endParaRPr lang="de-DE" dirty="0"/>
            </a:p>
          </p:txBody>
        </p:sp>
        <p:sp>
          <p:nvSpPr>
            <p:cNvPr id="112" name="Textfeld 111"/>
            <p:cNvSpPr txBox="1"/>
            <p:nvPr/>
          </p:nvSpPr>
          <p:spPr>
            <a:xfrm>
              <a:off x="1777504" y="3657600"/>
              <a:ext cx="415499" cy="276999"/>
            </a:xfrm>
            <a:prstGeom prst="rect">
              <a:avLst/>
            </a:prstGeom>
            <a:noFill/>
          </p:spPr>
          <p:txBody>
            <a:bodyPr wrap="none" rtlCol="0">
              <a:spAutoFit/>
            </a:bodyPr>
            <a:lstStyle/>
            <a:p>
              <a:r>
                <a:rPr lang="de-DE" dirty="0" err="1" smtClean="0"/>
                <a:t>InB</a:t>
              </a:r>
              <a:endParaRPr lang="de-DE" dirty="0"/>
            </a:p>
          </p:txBody>
        </p:sp>
        <p:sp>
          <p:nvSpPr>
            <p:cNvPr id="113" name="Textfeld 112"/>
            <p:cNvSpPr txBox="1"/>
            <p:nvPr/>
          </p:nvSpPr>
          <p:spPr>
            <a:xfrm>
              <a:off x="304800" y="2895600"/>
              <a:ext cx="415499" cy="276999"/>
            </a:xfrm>
            <a:prstGeom prst="rect">
              <a:avLst/>
            </a:prstGeom>
            <a:noFill/>
          </p:spPr>
          <p:txBody>
            <a:bodyPr wrap="none" rtlCol="0">
              <a:spAutoFit/>
            </a:bodyPr>
            <a:lstStyle/>
            <a:p>
              <a:r>
                <a:rPr lang="de-DE" dirty="0" err="1" smtClean="0"/>
                <a:t>InB</a:t>
              </a:r>
              <a:endParaRPr lang="de-DE" dirty="0"/>
            </a:p>
          </p:txBody>
        </p:sp>
        <p:cxnSp>
          <p:nvCxnSpPr>
            <p:cNvPr id="114" name="Gerade Verbindung 113"/>
            <p:cNvCxnSpPr/>
            <p:nvPr/>
          </p:nvCxnSpPr>
          <p:spPr bwMode="auto">
            <a:xfrm>
              <a:off x="990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Rechteck 114"/>
            <p:cNvSpPr/>
            <p:nvPr/>
          </p:nvSpPr>
          <p:spPr bwMode="auto">
            <a:xfrm>
              <a:off x="1219200" y="3505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6" name="Gerade Verbindung 115"/>
            <p:cNvCxnSpPr/>
            <p:nvPr/>
          </p:nvCxnSpPr>
          <p:spPr bwMode="auto">
            <a:xfrm>
              <a:off x="1371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676400" y="3581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2590800" y="3429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mit Pfeil 118"/>
            <p:cNvCxnSpPr/>
            <p:nvPr/>
          </p:nvCxnSpPr>
          <p:spPr bwMode="auto">
            <a:xfrm>
              <a:off x="1524000" y="45720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feld 119"/>
            <p:cNvSpPr txBox="1"/>
            <p:nvPr/>
          </p:nvSpPr>
          <p:spPr>
            <a:xfrm>
              <a:off x="1524000" y="4648200"/>
              <a:ext cx="526106" cy="276999"/>
            </a:xfrm>
            <a:prstGeom prst="rect">
              <a:avLst/>
            </a:prstGeom>
            <a:noFill/>
          </p:spPr>
          <p:txBody>
            <a:bodyPr wrap="none" rtlCol="0">
              <a:spAutoFit/>
            </a:bodyPr>
            <a:lstStyle/>
            <a:p>
              <a:r>
                <a:rPr lang="de-DE" dirty="0" smtClean="0"/>
                <a:t>1.4m</a:t>
              </a:r>
              <a:endParaRPr lang="de-DE" dirty="0"/>
            </a:p>
          </p:txBody>
        </p:sp>
      </p:grpSp>
      <p:cxnSp>
        <p:nvCxnSpPr>
          <p:cNvPr id="7" name="Gerade Verbindung mit Pfeil 6"/>
          <p:cNvCxnSpPr/>
          <p:nvPr/>
        </p:nvCxnSpPr>
        <p:spPr bwMode="auto">
          <a:xfrm>
            <a:off x="3810000" y="1447800"/>
            <a:ext cx="762000" cy="1828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2590800" y="4800600"/>
            <a:ext cx="205740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mit Pfeil 155"/>
          <p:cNvCxnSpPr/>
          <p:nvPr/>
        </p:nvCxnSpPr>
        <p:spPr bwMode="auto">
          <a:xfrm>
            <a:off x="1531294" y="28956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Textfeld 156"/>
          <p:cNvSpPr txBox="1"/>
          <p:nvPr/>
        </p:nvSpPr>
        <p:spPr>
          <a:xfrm>
            <a:off x="1532095" y="2971800"/>
            <a:ext cx="524503" cy="276999"/>
          </a:xfrm>
          <a:prstGeom prst="rect">
            <a:avLst/>
          </a:prstGeom>
          <a:noFill/>
        </p:spPr>
        <p:txBody>
          <a:bodyPr wrap="none" rtlCol="0">
            <a:spAutoFit/>
          </a:bodyPr>
          <a:lstStyle/>
          <a:p>
            <a:r>
              <a:rPr lang="de-DE" dirty="0" smtClean="0"/>
              <a:t>350u</a:t>
            </a:r>
            <a:endParaRPr lang="de-DE" dirty="0"/>
          </a:p>
        </p:txBody>
      </p:sp>
      <p:grpSp>
        <p:nvGrpSpPr>
          <p:cNvPr id="103" name="Gruppieren 102"/>
          <p:cNvGrpSpPr/>
          <p:nvPr/>
        </p:nvGrpSpPr>
        <p:grpSpPr>
          <a:xfrm flipH="1">
            <a:off x="3758952" y="1295400"/>
            <a:ext cx="432048" cy="720080"/>
            <a:chOff x="5508104" y="1844824"/>
            <a:chExt cx="432048" cy="720080"/>
          </a:xfrm>
        </p:grpSpPr>
        <p:cxnSp>
          <p:nvCxnSpPr>
            <p:cNvPr id="158" name="Gerade Verbindung 15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Gerade Verbindung 16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Gerade Verbindung 16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Gerade Verbindung 16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Gerade Verbindung 16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 name="Gerade Verbindung 7"/>
          <p:cNvCxnSpPr>
            <a:endCxn id="2056" idx="6"/>
          </p:cNvCxnSpPr>
          <p:nvPr/>
        </p:nvCxnSpPr>
        <p:spPr bwMode="auto">
          <a:xfrm flipH="1">
            <a:off x="2819400" y="2057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mit Pfeil 164"/>
          <p:cNvCxnSpPr/>
          <p:nvPr/>
        </p:nvCxnSpPr>
        <p:spPr bwMode="auto">
          <a:xfrm>
            <a:off x="2362200" y="2057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feld 165"/>
          <p:cNvSpPr txBox="1"/>
          <p:nvPr/>
        </p:nvSpPr>
        <p:spPr>
          <a:xfrm>
            <a:off x="2362200" y="2971800"/>
            <a:ext cx="524503" cy="276999"/>
          </a:xfrm>
          <a:prstGeom prst="rect">
            <a:avLst/>
          </a:prstGeom>
          <a:noFill/>
        </p:spPr>
        <p:txBody>
          <a:bodyPr wrap="none" rtlCol="0">
            <a:spAutoFit/>
          </a:bodyPr>
          <a:lstStyle/>
          <a:p>
            <a:r>
              <a:rPr lang="de-DE" dirty="0" smtClean="0"/>
              <a:t>350u</a:t>
            </a:r>
            <a:endParaRPr lang="de-DE" dirty="0"/>
          </a:p>
        </p:txBody>
      </p:sp>
      <p:sp>
        <p:nvSpPr>
          <p:cNvPr id="167" name="Textfeld 166"/>
          <p:cNvSpPr txBox="1"/>
          <p:nvPr/>
        </p:nvSpPr>
        <p:spPr>
          <a:xfrm>
            <a:off x="2077585" y="4267200"/>
            <a:ext cx="449162" cy="276999"/>
          </a:xfrm>
          <a:prstGeom prst="rect">
            <a:avLst/>
          </a:prstGeom>
          <a:noFill/>
        </p:spPr>
        <p:txBody>
          <a:bodyPr wrap="none" rtlCol="0">
            <a:spAutoFit/>
          </a:bodyPr>
          <a:lstStyle/>
          <a:p>
            <a:r>
              <a:rPr lang="de-DE" dirty="0" smtClean="0"/>
              <a:t>6pF</a:t>
            </a:r>
            <a:endParaRPr lang="de-DE" dirty="0"/>
          </a:p>
        </p:txBody>
      </p:sp>
      <p:sp>
        <p:nvSpPr>
          <p:cNvPr id="168" name="Textfeld 167"/>
          <p:cNvSpPr txBox="1"/>
          <p:nvPr/>
        </p:nvSpPr>
        <p:spPr>
          <a:xfrm>
            <a:off x="2077585" y="2085201"/>
            <a:ext cx="449162" cy="276999"/>
          </a:xfrm>
          <a:prstGeom prst="rect">
            <a:avLst/>
          </a:prstGeom>
          <a:noFill/>
        </p:spPr>
        <p:txBody>
          <a:bodyPr wrap="none" rtlCol="0">
            <a:spAutoFit/>
          </a:bodyPr>
          <a:lstStyle/>
          <a:p>
            <a:r>
              <a:rPr lang="de-DE" dirty="0" smtClean="0"/>
              <a:t>6pF</a:t>
            </a:r>
            <a:endParaRPr lang="de-DE" dirty="0"/>
          </a:p>
        </p:txBody>
      </p:sp>
    </p:spTree>
    <p:extLst>
      <p:ext uri="{BB962C8B-B14F-4D97-AF65-F5344CB8AC3E}">
        <p14:creationId xmlns:p14="http://schemas.microsoft.com/office/powerpoint/2010/main" val="23435812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28AD204A-106E-4454-955A-415B4803075D}" type="slidenum">
              <a:rPr lang="de-DE" sz="1400"/>
              <a:pPr eaLnBrk="1" hangingPunct="1"/>
              <a:t>100</a:t>
            </a:fld>
            <a:endParaRPr lang="de-DE" sz="1400"/>
          </a:p>
        </p:txBody>
      </p:sp>
      <p:sp>
        <p:nvSpPr>
          <p:cNvPr id="3075" name="Rectangle 42"/>
          <p:cNvSpPr>
            <a:spLocks noGrp="1" noChangeArrowheads="1"/>
          </p:cNvSpPr>
          <p:nvPr>
            <p:ph type="title"/>
          </p:nvPr>
        </p:nvSpPr>
        <p:spPr/>
        <p:txBody>
          <a:bodyPr/>
          <a:lstStyle/>
          <a:p>
            <a:pPr eaLnBrk="1" hangingPunct="1"/>
            <a:r>
              <a:rPr lang="de-DE" sz="2000" dirty="0" smtClean="0"/>
              <a:t>SWITCHER</a:t>
            </a:r>
          </a:p>
        </p:txBody>
      </p:sp>
      <p:sp>
        <p:nvSpPr>
          <p:cNvPr id="6" name="Rectangle 3"/>
          <p:cNvSpPr txBox="1">
            <a:spLocks noChangeArrowheads="1"/>
          </p:cNvSpPr>
          <p:nvPr/>
        </p:nvSpPr>
        <p:spPr bwMode="auto">
          <a:xfrm>
            <a:off x="467544" y="692696"/>
            <a:ext cx="8229600" cy="665163"/>
          </a:xfrm>
          <a:prstGeom prst="rect">
            <a:avLst/>
          </a:prstGeom>
          <a:noFill/>
          <a:ln w="9525">
            <a:noFill/>
            <a:miter lim="800000"/>
            <a:headEnd/>
            <a:tailEnd/>
          </a:ln>
        </p:spPr>
        <p:txBody>
          <a:bodyPr/>
          <a:lstStyle/>
          <a:p>
            <a:pPr marL="342900" indent="-342900" algn="l">
              <a:spcBef>
                <a:spcPct val="20000"/>
              </a:spcBef>
              <a:buFontTx/>
              <a:buChar char="•"/>
              <a:defRPr/>
            </a:pPr>
            <a:r>
              <a:rPr lang="en-US" altLang="zh-CN" sz="1400" kern="0" dirty="0">
                <a:latin typeface="+mn-lt"/>
                <a:ea typeface="SimSun" pitchFamily="2" charset="-122"/>
                <a:cs typeface="+mn-cs"/>
              </a:rPr>
              <a:t>SWITCEHR chips </a:t>
            </a:r>
            <a:r>
              <a:rPr lang="en-US" altLang="zh-CN" sz="1400" kern="0" dirty="0" smtClean="0">
                <a:latin typeface="+mn-lt"/>
                <a:ea typeface="SimSun" pitchFamily="2" charset="-122"/>
                <a:cs typeface="+mn-cs"/>
              </a:rPr>
              <a:t>generate </a:t>
            </a:r>
            <a:r>
              <a:rPr lang="en-US" altLang="zh-CN" sz="1400" kern="0" dirty="0">
                <a:solidFill>
                  <a:srgbClr val="FF0000"/>
                </a:solidFill>
                <a:latin typeface="+mn-lt"/>
                <a:ea typeface="SimSun" pitchFamily="2" charset="-122"/>
                <a:cs typeface="+mn-cs"/>
              </a:rPr>
              <a:t>fast high-voltage </a:t>
            </a:r>
            <a:r>
              <a:rPr lang="en-US" altLang="zh-CN" sz="1400" kern="0" dirty="0" smtClean="0">
                <a:solidFill>
                  <a:srgbClr val="FF0000"/>
                </a:solidFill>
                <a:latin typeface="+mn-lt"/>
                <a:ea typeface="SimSun" pitchFamily="2" charset="-122"/>
                <a:cs typeface="+mn-cs"/>
              </a:rPr>
              <a:t>pulses</a:t>
            </a:r>
            <a:r>
              <a:rPr lang="en-US" altLang="zh-CN" sz="1400" kern="0" dirty="0" smtClean="0">
                <a:latin typeface="+mn-lt"/>
                <a:ea typeface="SimSun" pitchFamily="2" charset="-122"/>
                <a:cs typeface="+mn-cs"/>
              </a:rPr>
              <a:t> </a:t>
            </a:r>
            <a:r>
              <a:rPr lang="en-US" altLang="zh-CN" sz="1400" kern="0" dirty="0">
                <a:latin typeface="+mn-lt"/>
                <a:ea typeface="SimSun" pitchFamily="2" charset="-122"/>
                <a:cs typeface="+mn-cs"/>
              </a:rPr>
              <a:t>of up to </a:t>
            </a:r>
            <a:r>
              <a:rPr lang="en-US" altLang="zh-CN" sz="1400" kern="0" dirty="0">
                <a:solidFill>
                  <a:srgbClr val="FF0000"/>
                </a:solidFill>
                <a:latin typeface="+mn-lt"/>
                <a:ea typeface="SimSun" pitchFamily="2" charset="-122"/>
                <a:cs typeface="+mn-cs"/>
              </a:rPr>
              <a:t>20 V </a:t>
            </a:r>
            <a:r>
              <a:rPr lang="en-US" altLang="zh-CN" sz="1400" kern="0" dirty="0">
                <a:latin typeface="+mn-lt"/>
                <a:ea typeface="SimSun" pitchFamily="2" charset="-122"/>
                <a:cs typeface="+mn-cs"/>
              </a:rPr>
              <a:t>amplitude to </a:t>
            </a:r>
            <a:r>
              <a:rPr lang="en-US" altLang="zh-CN" sz="1400" kern="0" dirty="0">
                <a:solidFill>
                  <a:srgbClr val="FF0000"/>
                </a:solidFill>
                <a:latin typeface="+mn-lt"/>
                <a:ea typeface="SimSun" pitchFamily="2" charset="-122"/>
                <a:cs typeface="+mn-cs"/>
              </a:rPr>
              <a:t>activate gate rows and to clear</a:t>
            </a:r>
            <a:r>
              <a:rPr lang="en-US" altLang="zh-CN" sz="1400" kern="0" dirty="0">
                <a:latin typeface="+mn-lt"/>
                <a:ea typeface="SimSun" pitchFamily="2" charset="-122"/>
                <a:cs typeface="+mn-cs"/>
              </a:rPr>
              <a:t> the internal DEPFET gates. </a:t>
            </a:r>
          </a:p>
          <a:p>
            <a:pPr marL="342900" indent="-342900" algn="l">
              <a:spcBef>
                <a:spcPct val="20000"/>
              </a:spcBef>
              <a:buFontTx/>
              <a:buChar char="•"/>
              <a:defRPr/>
            </a:pPr>
            <a:r>
              <a:rPr lang="en-US" altLang="zh-CN" sz="1400" kern="0" dirty="0" smtClean="0">
                <a:latin typeface="+mn-lt"/>
                <a:ea typeface="SimSun" pitchFamily="2" charset="-122"/>
                <a:cs typeface="+mn-cs"/>
              </a:rPr>
              <a:t>SWITCHER is </a:t>
            </a:r>
            <a:r>
              <a:rPr lang="en-US" altLang="zh-CN" sz="1400" kern="0" dirty="0">
                <a:latin typeface="+mn-lt"/>
                <a:ea typeface="SimSun" pitchFamily="2" charset="-122"/>
                <a:cs typeface="+mn-cs"/>
              </a:rPr>
              <a:t>implemented in </a:t>
            </a:r>
            <a:r>
              <a:rPr lang="en-US" altLang="zh-CN" sz="1400" kern="0" dirty="0">
                <a:solidFill>
                  <a:srgbClr val="FF0000"/>
                </a:solidFill>
                <a:latin typeface="+mn-lt"/>
                <a:ea typeface="SimSun" pitchFamily="2" charset="-122"/>
                <a:cs typeface="+mn-cs"/>
              </a:rPr>
              <a:t>HV AMS 180nm technology</a:t>
            </a:r>
            <a:r>
              <a:rPr lang="en-US" altLang="zh-CN" sz="1400" kern="0" dirty="0">
                <a:latin typeface="+mn-lt"/>
                <a:ea typeface="SimSun" pitchFamily="2" charset="-122"/>
                <a:cs typeface="+mn-cs"/>
              </a:rPr>
              <a:t>. </a:t>
            </a:r>
          </a:p>
          <a:p>
            <a:pPr marL="342900" indent="-342900" algn="l">
              <a:spcBef>
                <a:spcPct val="20000"/>
              </a:spcBef>
              <a:buFontTx/>
              <a:buChar char="•"/>
              <a:defRPr/>
            </a:pPr>
            <a:r>
              <a:rPr lang="en-US" altLang="zh-CN" sz="1400" kern="0" dirty="0" smtClean="0">
                <a:solidFill>
                  <a:srgbClr val="FF0000"/>
                </a:solidFill>
                <a:latin typeface="+mn-lt"/>
                <a:ea typeface="SimSun" pitchFamily="2" charset="-122"/>
                <a:cs typeface="+mn-cs"/>
              </a:rPr>
              <a:t>32 </a:t>
            </a:r>
            <a:r>
              <a:rPr lang="en-US" altLang="zh-CN" sz="1400" kern="0" dirty="0">
                <a:solidFill>
                  <a:srgbClr val="FF0000"/>
                </a:solidFill>
                <a:latin typeface="+mn-lt"/>
                <a:ea typeface="SimSun" pitchFamily="2" charset="-122"/>
                <a:cs typeface="+mn-cs"/>
              </a:rPr>
              <a:t>channels with a clear- and a gate-driver each</a:t>
            </a:r>
            <a:r>
              <a:rPr lang="en-US" altLang="zh-CN" sz="1400" kern="0" dirty="0" smtClean="0">
                <a:solidFill>
                  <a:srgbClr val="FF0000"/>
                </a:solidFill>
                <a:latin typeface="+mn-lt"/>
                <a:ea typeface="SimSun" pitchFamily="2" charset="-122"/>
                <a:cs typeface="+mn-cs"/>
              </a:rPr>
              <a:t>.</a:t>
            </a:r>
          </a:p>
        </p:txBody>
      </p:sp>
      <p:pic>
        <p:nvPicPr>
          <p:cNvPr id="7" name="Picture 4" descr="SW18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590800"/>
            <a:ext cx="5847183" cy="2438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838200" y="2286000"/>
            <a:ext cx="20469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a:spAutoFit/>
          </a:bodyPr>
          <a:lstStyle>
            <a:lvl1pPr algn="ctr" eaLnBrk="0" hangingPunct="0">
              <a:defRPr sz="1200">
                <a:solidFill>
                  <a:schemeClr val="tx1"/>
                </a:solidFill>
                <a:latin typeface="Arial" charset="0"/>
                <a:cs typeface="Arial" charset="0"/>
              </a:defRPr>
            </a:lvl1pPr>
            <a:lvl2pPr marL="742950" indent="-285750" algn="ctr" eaLnBrk="0" hangingPunct="0">
              <a:defRPr sz="1200">
                <a:solidFill>
                  <a:schemeClr val="tx1"/>
                </a:solidFill>
                <a:latin typeface="Arial" charset="0"/>
                <a:cs typeface="Arial" charset="0"/>
              </a:defRPr>
            </a:lvl2pPr>
            <a:lvl3pPr marL="1143000" indent="-228600" algn="ctr" eaLnBrk="0" hangingPunct="0">
              <a:defRPr sz="1200">
                <a:solidFill>
                  <a:schemeClr val="tx1"/>
                </a:solidFill>
                <a:latin typeface="Arial" charset="0"/>
                <a:cs typeface="Arial" charset="0"/>
              </a:defRPr>
            </a:lvl3pPr>
            <a:lvl4pPr marL="1600200" indent="-228600" algn="ctr" eaLnBrk="0" hangingPunct="0">
              <a:defRPr sz="1200">
                <a:solidFill>
                  <a:schemeClr val="tx1"/>
                </a:solidFill>
                <a:latin typeface="Arial" charset="0"/>
                <a:cs typeface="Arial" charset="0"/>
              </a:defRPr>
            </a:lvl4pPr>
            <a:lvl5pPr marL="2057400" indent="-228600" algn="ctr"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r>
              <a:rPr lang="de-DE" altLang="de-DE" dirty="0"/>
              <a:t>SWITCHER in 180nm </a:t>
            </a:r>
            <a:r>
              <a:rPr lang="de-DE" altLang="de-DE" dirty="0" smtClean="0"/>
              <a:t>AMS</a:t>
            </a:r>
            <a:endParaRPr lang="de-DE" altLang="de-DE" dirty="0"/>
          </a:p>
        </p:txBody>
      </p:sp>
    </p:spTree>
    <p:extLst>
      <p:ext uri="{BB962C8B-B14F-4D97-AF65-F5344CB8AC3E}">
        <p14:creationId xmlns:p14="http://schemas.microsoft.com/office/powerpoint/2010/main" val="31833555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Noise vs. Code</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101</a:t>
            </a:fld>
            <a:endParaRPr lang="de-DE" altLang="de-DE"/>
          </a:p>
        </p:txBody>
      </p:sp>
      <p:grpSp>
        <p:nvGrpSpPr>
          <p:cNvPr id="7" name="Group 58"/>
          <p:cNvGrpSpPr>
            <a:grpSpLocks/>
          </p:cNvGrpSpPr>
          <p:nvPr/>
        </p:nvGrpSpPr>
        <p:grpSpPr bwMode="auto">
          <a:xfrm flipH="1">
            <a:off x="4800599" y="2286000"/>
            <a:ext cx="457200" cy="609600"/>
            <a:chOff x="2109" y="1253"/>
            <a:chExt cx="274" cy="363"/>
          </a:xfrm>
        </p:grpSpPr>
        <p:sp>
          <p:nvSpPr>
            <p:cNvPr id="8" name="Line 59"/>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Line 60"/>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Line 61"/>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Line 62"/>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 name="Line 63"/>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 name="Line 64"/>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 name="Line 65"/>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Oval 66"/>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6" name="Gerade Verbindung 5"/>
          <p:cNvCxnSpPr/>
          <p:nvPr/>
        </p:nvCxnSpPr>
        <p:spPr bwMode="auto">
          <a:xfrm flipH="1">
            <a:off x="2438400" y="2286000"/>
            <a:ext cx="434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5257800" y="28194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4343400" y="2590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5257800" y="35814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Ellipse 23"/>
          <p:cNvSpPr/>
          <p:nvPr/>
        </p:nvSpPr>
        <p:spPr bwMode="auto">
          <a:xfrm>
            <a:off x="6781800" y="2057400"/>
            <a:ext cx="4572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7" name="Gruppieren 26"/>
          <p:cNvGrpSpPr/>
          <p:nvPr/>
        </p:nvGrpSpPr>
        <p:grpSpPr>
          <a:xfrm rot="16200000">
            <a:off x="7848600" y="1524000"/>
            <a:ext cx="304800" cy="1524000"/>
            <a:chOff x="6400800" y="3581400"/>
            <a:chExt cx="304800" cy="1524000"/>
          </a:xfrm>
        </p:grpSpPr>
        <p:cxnSp>
          <p:nvCxnSpPr>
            <p:cNvPr id="28" name="Gerade Verbindung 27"/>
            <p:cNvCxnSpPr/>
            <p:nvPr/>
          </p:nvCxnSpPr>
          <p:spPr bwMode="auto">
            <a:xfrm>
              <a:off x="6553200" y="3581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uppieren 28"/>
            <p:cNvGrpSpPr/>
            <p:nvPr/>
          </p:nvGrpSpPr>
          <p:grpSpPr>
            <a:xfrm>
              <a:off x="6400800" y="3733800"/>
              <a:ext cx="304800" cy="609600"/>
              <a:chOff x="6400800" y="3733800"/>
              <a:chExt cx="304800" cy="609600"/>
            </a:xfrm>
          </p:grpSpPr>
          <p:cxnSp>
            <p:nvCxnSpPr>
              <p:cNvPr id="42" name="Gerade Verbindung 41"/>
              <p:cNvCxnSpPr/>
              <p:nvPr/>
            </p:nvCxnSpPr>
            <p:spPr bwMode="auto">
              <a:xfrm flipH="1">
                <a:off x="64008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6400800" y="3733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flipH="1">
                <a:off x="6400800" y="3886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6705600" y="38862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65532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flipH="1">
                <a:off x="64008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6400800" y="4038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flipH="1">
                <a:off x="64008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705600" y="4191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6553200" y="4343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uppieren 29"/>
            <p:cNvGrpSpPr/>
            <p:nvPr/>
          </p:nvGrpSpPr>
          <p:grpSpPr>
            <a:xfrm>
              <a:off x="6400800" y="4343400"/>
              <a:ext cx="304800" cy="609600"/>
              <a:chOff x="6400800" y="3733800"/>
              <a:chExt cx="304800" cy="609600"/>
            </a:xfrm>
          </p:grpSpPr>
          <p:cxnSp>
            <p:nvCxnSpPr>
              <p:cNvPr id="32" name="Gerade Verbindung 31"/>
              <p:cNvCxnSpPr/>
              <p:nvPr/>
            </p:nvCxnSpPr>
            <p:spPr bwMode="auto">
              <a:xfrm flipH="1">
                <a:off x="64008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6400800" y="3733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H="1">
                <a:off x="6400800" y="3886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6705600" y="38862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flipH="1">
                <a:off x="65532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flipH="1">
                <a:off x="64008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400800" y="4038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H="1">
                <a:off x="64008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a:off x="6705600" y="4191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H="1">
                <a:off x="6553200" y="4343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Gerade Verbindung 30"/>
            <p:cNvCxnSpPr/>
            <p:nvPr/>
          </p:nvCxnSpPr>
          <p:spPr bwMode="auto">
            <a:xfrm>
              <a:off x="65532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Rechteck 25"/>
          <p:cNvSpPr/>
          <p:nvPr/>
        </p:nvSpPr>
        <p:spPr bwMode="auto">
          <a:xfrm>
            <a:off x="1066800" y="1600200"/>
            <a:ext cx="6858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49" name="Gerade Verbindung mit Pfeil 2048"/>
          <p:cNvCxnSpPr>
            <a:stCxn id="26" idx="3"/>
          </p:cNvCxnSpPr>
          <p:nvPr/>
        </p:nvCxnSpPr>
        <p:spPr bwMode="auto">
          <a:xfrm>
            <a:off x="1752600" y="1905000"/>
            <a:ext cx="914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3" name="Gerade Verbindung mit Pfeil 2052"/>
          <p:cNvCxnSpPr/>
          <p:nvPr/>
        </p:nvCxnSpPr>
        <p:spPr bwMode="auto">
          <a:xfrm>
            <a:off x="2667000" y="19050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5" name="Textfeld 2054"/>
          <p:cNvSpPr txBox="1"/>
          <p:nvPr/>
        </p:nvSpPr>
        <p:spPr>
          <a:xfrm>
            <a:off x="4114800" y="2590800"/>
            <a:ext cx="657872" cy="276999"/>
          </a:xfrm>
          <a:prstGeom prst="rect">
            <a:avLst/>
          </a:prstGeom>
          <a:noFill/>
        </p:spPr>
        <p:txBody>
          <a:bodyPr wrap="none" rtlCol="0">
            <a:spAutoFit/>
          </a:bodyPr>
          <a:lstStyle/>
          <a:p>
            <a:r>
              <a:rPr lang="de-DE" dirty="0" smtClean="0"/>
              <a:t>Bias V.</a:t>
            </a:r>
            <a:endParaRPr lang="de-DE" dirty="0"/>
          </a:p>
        </p:txBody>
      </p:sp>
      <p:sp>
        <p:nvSpPr>
          <p:cNvPr id="2056" name="Rechteck 2055"/>
          <p:cNvSpPr/>
          <p:nvPr/>
        </p:nvSpPr>
        <p:spPr bwMode="auto">
          <a:xfrm>
            <a:off x="6553200" y="3124200"/>
            <a:ext cx="914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ADC</a:t>
            </a:r>
          </a:p>
        </p:txBody>
      </p:sp>
      <p:cxnSp>
        <p:nvCxnSpPr>
          <p:cNvPr id="2058" name="Gerade Verbindung mit Pfeil 2057"/>
          <p:cNvCxnSpPr/>
          <p:nvPr/>
        </p:nvCxnSpPr>
        <p:spPr bwMode="auto">
          <a:xfrm>
            <a:off x="5486400" y="1752600"/>
            <a:ext cx="0" cy="1219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9" name="Textfeld 2058"/>
          <p:cNvSpPr txBox="1"/>
          <p:nvPr/>
        </p:nvSpPr>
        <p:spPr>
          <a:xfrm>
            <a:off x="5486400" y="1981200"/>
            <a:ext cx="405880" cy="276999"/>
          </a:xfrm>
          <a:prstGeom prst="rect">
            <a:avLst/>
          </a:prstGeom>
          <a:noFill/>
        </p:spPr>
        <p:txBody>
          <a:bodyPr wrap="none" rtlCol="0">
            <a:spAutoFit/>
          </a:bodyPr>
          <a:lstStyle/>
          <a:p>
            <a:r>
              <a:rPr lang="de-DE" dirty="0" smtClean="0"/>
              <a:t>RC</a:t>
            </a:r>
            <a:endParaRPr lang="de-DE" dirty="0"/>
          </a:p>
        </p:txBody>
      </p:sp>
    </p:spTree>
    <p:extLst>
      <p:ext uri="{BB962C8B-B14F-4D97-AF65-F5344CB8AC3E}">
        <p14:creationId xmlns:p14="http://schemas.microsoft.com/office/powerpoint/2010/main" val="36405316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102</a:t>
            </a:fld>
            <a:endParaRPr lang="de-DE" altLang="de-DE" sz="1400" smtClean="0"/>
          </a:p>
        </p:txBody>
      </p:sp>
      <p:sp>
        <p:nvSpPr>
          <p:cNvPr id="3075" name="Rectangle 42"/>
          <p:cNvSpPr>
            <a:spLocks noGrp="1" noChangeArrowheads="1"/>
          </p:cNvSpPr>
          <p:nvPr>
            <p:ph type="title"/>
          </p:nvPr>
        </p:nvSpPr>
        <p:spPr/>
        <p:txBody>
          <a:bodyPr/>
          <a:lstStyle/>
          <a:p>
            <a:pPr eaLnBrk="1" hangingPunct="1">
              <a:defRPr/>
            </a:pPr>
            <a:r>
              <a:rPr lang="en-US" altLang="de-DE" sz="2000" dirty="0"/>
              <a:t>Problem of low ADC end</a:t>
            </a:r>
          </a:p>
        </p:txBody>
      </p:sp>
      <p:sp>
        <p:nvSpPr>
          <p:cNvPr id="4" name="Rectangle 43"/>
          <p:cNvSpPr txBox="1">
            <a:spLocks noChangeArrowheads="1"/>
          </p:cNvSpPr>
          <p:nvPr/>
        </p:nvSpPr>
        <p:spPr bwMode="auto">
          <a:xfrm>
            <a:off x="457200" y="692151"/>
            <a:ext cx="8229600" cy="10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Problem of low ADC end</a:t>
            </a:r>
          </a:p>
          <a:p>
            <a:pPr eaLnBrk="1" hangingPunct="1">
              <a:defRPr/>
            </a:pPr>
            <a:r>
              <a:rPr lang="en-US" altLang="de-DE" sz="1400" kern="0" dirty="0" smtClean="0"/>
              <a:t>M1 current too weak</a:t>
            </a:r>
          </a:p>
          <a:p>
            <a:pPr eaLnBrk="1" hangingPunct="1">
              <a:defRPr/>
            </a:pPr>
            <a:r>
              <a:rPr lang="en-US" altLang="de-DE" sz="1400" kern="0" dirty="0" smtClean="0"/>
              <a:t>Resistance </a:t>
            </a:r>
            <a:r>
              <a:rPr lang="en-US" altLang="de-DE" sz="1400" kern="0" dirty="0" err="1" smtClean="0"/>
              <a:t>Sw</a:t>
            </a:r>
            <a:r>
              <a:rPr lang="en-US" altLang="de-DE" sz="1400" kern="0" dirty="0" smtClean="0"/>
              <a:t> too high</a:t>
            </a:r>
          </a:p>
          <a:p>
            <a:pPr eaLnBrk="1" hangingPunct="1">
              <a:defRPr/>
            </a:pPr>
            <a:r>
              <a:rPr lang="en-US" altLang="de-DE" sz="1400" kern="0" dirty="0" smtClean="0"/>
              <a:t>Out too low (Amplifier A saturates)</a:t>
            </a:r>
          </a:p>
          <a:p>
            <a:pPr eaLnBrk="1" hangingPunct="1">
              <a:defRPr/>
            </a:pPr>
            <a:r>
              <a:rPr lang="en-US" altLang="de-DE" sz="1400" kern="0" dirty="0" smtClean="0"/>
              <a:t>Low VT of PMOS not produced or bad corner – do corner simulation</a:t>
            </a:r>
          </a:p>
          <a:p>
            <a:pPr eaLnBrk="1" hangingPunct="1">
              <a:defRPr/>
            </a:pPr>
            <a:r>
              <a:rPr lang="en-US" altLang="de-DE" sz="1400" kern="0" dirty="0" smtClean="0"/>
              <a:t>Try</a:t>
            </a:r>
          </a:p>
          <a:p>
            <a:pPr eaLnBrk="1" hangingPunct="1">
              <a:defRPr/>
            </a:pPr>
            <a:r>
              <a:rPr lang="en-US" altLang="de-DE" sz="1400" kern="0" dirty="0" smtClean="0"/>
              <a:t>Increase Sc2</a:t>
            </a:r>
          </a:p>
          <a:p>
            <a:pPr eaLnBrk="1" hangingPunct="1">
              <a:defRPr/>
            </a:pPr>
            <a:r>
              <a:rPr lang="en-US" altLang="de-DE" sz="1400" kern="0" dirty="0" smtClean="0"/>
              <a:t>Decrease NMWELL voltage</a:t>
            </a:r>
          </a:p>
          <a:p>
            <a:pPr eaLnBrk="1" hangingPunct="1">
              <a:defRPr/>
            </a:pPr>
            <a:r>
              <a:rPr lang="en-US" altLang="de-DE" sz="1400" kern="0" dirty="0" smtClean="0"/>
              <a:t>Increase </a:t>
            </a:r>
            <a:r>
              <a:rPr lang="en-US" altLang="de-DE" sz="1400" kern="0" dirty="0" err="1" smtClean="0"/>
              <a:t>RefFB</a:t>
            </a:r>
            <a:r>
              <a:rPr lang="en-US" altLang="de-DE" sz="1400" kern="0" dirty="0" smtClean="0"/>
              <a:t> voltage</a:t>
            </a:r>
          </a:p>
          <a:p>
            <a:pPr eaLnBrk="1" hangingPunct="1">
              <a:defRPr/>
            </a:pPr>
            <a:r>
              <a:rPr lang="en-US" altLang="de-DE" sz="1400" kern="0" dirty="0" smtClean="0"/>
              <a:t>Decrease </a:t>
            </a:r>
            <a:r>
              <a:rPr lang="en-US" altLang="de-DE" sz="1400" kern="0" dirty="0" err="1" smtClean="0"/>
              <a:t>AmpLow</a:t>
            </a:r>
            <a:r>
              <a:rPr lang="en-US" altLang="de-DE" sz="1400" kern="0" dirty="0" smtClean="0"/>
              <a:t> (better </a:t>
            </a:r>
            <a:r>
              <a:rPr lang="en-US" altLang="de-DE" sz="1400" kern="0" dirty="0" err="1" smtClean="0"/>
              <a:t>Out_low</a:t>
            </a:r>
            <a:r>
              <a:rPr lang="en-US" altLang="de-DE" sz="1400" kern="0" dirty="0" smtClean="0"/>
              <a:t>), but increase </a:t>
            </a:r>
            <a:r>
              <a:rPr lang="en-US" altLang="de-DE" sz="1400" kern="0" dirty="0" err="1" smtClean="0"/>
              <a:t>IPAmp</a:t>
            </a:r>
            <a:r>
              <a:rPr lang="en-US" altLang="de-DE" sz="1400" kern="0" dirty="0" smtClean="0"/>
              <a:t> for higher in</a:t>
            </a:r>
          </a:p>
          <a:p>
            <a:pPr eaLnBrk="1" hangingPunct="1">
              <a:defRPr/>
            </a:pPr>
            <a:r>
              <a:rPr lang="en-US" altLang="de-DE" sz="1400" kern="0" dirty="0" smtClean="0"/>
              <a:t>In next chip – increase W/L of differential PMOS </a:t>
            </a:r>
          </a:p>
          <a:p>
            <a:pPr eaLnBrk="1" hangingPunct="1">
              <a:defRPr/>
            </a:pPr>
            <a:endParaRPr lang="en-US" altLang="de-DE" sz="1400" kern="0" dirty="0" smtClean="0"/>
          </a:p>
          <a:p>
            <a:pPr eaLnBrk="1" hangingPunct="1">
              <a:defRPr/>
            </a:pPr>
            <a:endParaRPr lang="en-US" sz="1400" kern="0" dirty="0" smtClean="0">
              <a:solidFill>
                <a:schemeClr val="bg2">
                  <a:lumMod val="75000"/>
                </a:schemeClr>
              </a:solidFill>
            </a:endParaRPr>
          </a:p>
        </p:txBody>
      </p:sp>
      <p:grpSp>
        <p:nvGrpSpPr>
          <p:cNvPr id="25" name="Gruppieren 24"/>
          <p:cNvGrpSpPr/>
          <p:nvPr/>
        </p:nvGrpSpPr>
        <p:grpSpPr>
          <a:xfrm>
            <a:off x="3912096" y="4960640"/>
            <a:ext cx="432048" cy="720080"/>
            <a:chOff x="5508104" y="2996952"/>
            <a:chExt cx="432048" cy="720080"/>
          </a:xfrm>
        </p:grpSpPr>
        <p:grpSp>
          <p:nvGrpSpPr>
            <p:cNvPr id="120" name="Gruppieren 119"/>
            <p:cNvGrpSpPr/>
            <p:nvPr/>
          </p:nvGrpSpPr>
          <p:grpSpPr>
            <a:xfrm>
              <a:off x="5508104" y="2996952"/>
              <a:ext cx="432048" cy="720080"/>
              <a:chOff x="5508104" y="1844824"/>
              <a:chExt cx="432048" cy="720080"/>
            </a:xfrm>
          </p:grpSpPr>
          <p:cxnSp>
            <p:nvCxnSpPr>
              <p:cNvPr id="121" name="Gerade Verbindung 12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Gerade Verbindung 12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Gerade Verbindung 12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Gerade Verbindung 12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 name="Ellipse 23"/>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28" name="Gerade Verbindung 127"/>
          <p:cNvCxnSpPr/>
          <p:nvPr/>
        </p:nvCxnSpPr>
        <p:spPr bwMode="auto">
          <a:xfrm>
            <a:off x="4344144" y="496064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29" name="Gruppieren 128"/>
          <p:cNvGrpSpPr/>
          <p:nvPr/>
        </p:nvGrpSpPr>
        <p:grpSpPr>
          <a:xfrm>
            <a:off x="4344144" y="4240560"/>
            <a:ext cx="432048" cy="720080"/>
            <a:chOff x="5508104" y="2996952"/>
            <a:chExt cx="432048" cy="720080"/>
          </a:xfrm>
        </p:grpSpPr>
        <p:grpSp>
          <p:nvGrpSpPr>
            <p:cNvPr id="130" name="Gruppieren 129"/>
            <p:cNvGrpSpPr/>
            <p:nvPr/>
          </p:nvGrpSpPr>
          <p:grpSpPr>
            <a:xfrm>
              <a:off x="5508104" y="2996952"/>
              <a:ext cx="432048" cy="720080"/>
              <a:chOff x="5508104" y="1844824"/>
              <a:chExt cx="432048" cy="720080"/>
            </a:xfrm>
          </p:grpSpPr>
          <p:cxnSp>
            <p:nvCxnSpPr>
              <p:cNvPr id="132" name="Gerade Verbindung 13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Gerade Verbindung 13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Gerade Verbindung 13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Gerade Verbindung 13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Gerade Verbindung 13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Gerade Verbindung 13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Gerade Verbindung 13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31" name="Ellipse 13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39" name="Gruppieren 138"/>
          <p:cNvGrpSpPr/>
          <p:nvPr/>
        </p:nvGrpSpPr>
        <p:grpSpPr>
          <a:xfrm flipH="1">
            <a:off x="5208240" y="4964088"/>
            <a:ext cx="432048" cy="720080"/>
            <a:chOff x="5508104" y="2996952"/>
            <a:chExt cx="432048" cy="720080"/>
          </a:xfrm>
        </p:grpSpPr>
        <p:grpSp>
          <p:nvGrpSpPr>
            <p:cNvPr id="140" name="Gruppieren 139"/>
            <p:cNvGrpSpPr/>
            <p:nvPr/>
          </p:nvGrpSpPr>
          <p:grpSpPr>
            <a:xfrm>
              <a:off x="5508104" y="2996952"/>
              <a:ext cx="432048" cy="720080"/>
              <a:chOff x="5508104" y="1844824"/>
              <a:chExt cx="432048" cy="720080"/>
            </a:xfrm>
          </p:grpSpPr>
          <p:cxnSp>
            <p:nvCxnSpPr>
              <p:cNvPr id="142" name="Gerade Verbindung 14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Gerade Verbindung 14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Gerade Verbindung 14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Gerade Verbindung 14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Gerade Verbindung 14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41" name="Ellipse 14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49" name="Gruppieren 148"/>
          <p:cNvGrpSpPr/>
          <p:nvPr/>
        </p:nvGrpSpPr>
        <p:grpSpPr>
          <a:xfrm>
            <a:off x="3912096" y="5680720"/>
            <a:ext cx="432048" cy="720080"/>
            <a:chOff x="5508104" y="1844824"/>
            <a:chExt cx="432048" cy="720080"/>
          </a:xfrm>
        </p:grpSpPr>
        <p:cxnSp>
          <p:nvCxnSpPr>
            <p:cNvPr id="150" name="Gerade Verbindung 14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Gerade Verbindung 15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Gerade Verbindung 15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Gerade Verbindung 15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Gerade Verbindung 15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Gerade Verbindung 15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Gerade Verbindung 15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7" name="Gruppieren 156"/>
          <p:cNvGrpSpPr/>
          <p:nvPr/>
        </p:nvGrpSpPr>
        <p:grpSpPr>
          <a:xfrm flipH="1">
            <a:off x="5208240" y="5680720"/>
            <a:ext cx="432048" cy="720080"/>
            <a:chOff x="5508104" y="1844824"/>
            <a:chExt cx="432048" cy="720080"/>
          </a:xfrm>
        </p:grpSpPr>
        <p:cxnSp>
          <p:nvCxnSpPr>
            <p:cNvPr id="158" name="Gerade Verbindung 15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Gerade Verbindung 16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Gerade Verbindung 16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Gerade Verbindung 16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Gerade Verbindung 16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9" name="Gerade Verbindung 28"/>
          <p:cNvCxnSpPr/>
          <p:nvPr/>
        </p:nvCxnSpPr>
        <p:spPr bwMode="auto">
          <a:xfrm>
            <a:off x="4272136" y="64008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Gerade Verbindung 164"/>
          <p:cNvCxnSpPr/>
          <p:nvPr/>
        </p:nvCxnSpPr>
        <p:spPr bwMode="auto">
          <a:xfrm>
            <a:off x="5136232" y="64008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Gerade Verbindung 165"/>
          <p:cNvCxnSpPr/>
          <p:nvPr/>
        </p:nvCxnSpPr>
        <p:spPr bwMode="auto">
          <a:xfrm>
            <a:off x="4704184" y="424056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Ellipse 37"/>
          <p:cNvSpPr/>
          <p:nvPr/>
        </p:nvSpPr>
        <p:spPr bwMode="auto">
          <a:xfrm>
            <a:off x="5568280" y="59687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9" name="Ellipse 168"/>
          <p:cNvSpPr/>
          <p:nvPr/>
        </p:nvSpPr>
        <p:spPr bwMode="auto">
          <a:xfrm>
            <a:off x="3912096" y="59687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0" name="Ellipse 169"/>
          <p:cNvSpPr/>
          <p:nvPr/>
        </p:nvSpPr>
        <p:spPr bwMode="auto">
          <a:xfrm>
            <a:off x="3768080" y="52486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1" name="Ellipse 170"/>
          <p:cNvSpPr/>
          <p:nvPr/>
        </p:nvSpPr>
        <p:spPr bwMode="auto">
          <a:xfrm>
            <a:off x="4200128" y="45285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4" name="Gleichschenkliges Dreieck 173"/>
          <p:cNvSpPr/>
          <p:nvPr/>
        </p:nvSpPr>
        <p:spPr bwMode="auto">
          <a:xfrm rot="5400000">
            <a:off x="4560168" y="359248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076" name="Gerade Verbindung 3075"/>
          <p:cNvCxnSpPr/>
          <p:nvPr/>
        </p:nvCxnSpPr>
        <p:spPr bwMode="auto">
          <a:xfrm>
            <a:off x="6477000" y="3810000"/>
            <a:ext cx="0" cy="21979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79" name="Gerade Verbindung 3078"/>
          <p:cNvCxnSpPr/>
          <p:nvPr/>
        </p:nvCxnSpPr>
        <p:spPr bwMode="auto">
          <a:xfrm>
            <a:off x="5638800" y="5334000"/>
            <a:ext cx="838200" cy="68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95" name="Textfeld 3094"/>
          <p:cNvSpPr txBox="1"/>
          <p:nvPr/>
        </p:nvSpPr>
        <p:spPr>
          <a:xfrm>
            <a:off x="3984104" y="4240560"/>
            <a:ext cx="484428" cy="276999"/>
          </a:xfrm>
          <a:prstGeom prst="rect">
            <a:avLst/>
          </a:prstGeom>
          <a:noFill/>
        </p:spPr>
        <p:txBody>
          <a:bodyPr wrap="none" rtlCol="0">
            <a:spAutoFit/>
          </a:bodyPr>
          <a:lstStyle/>
          <a:p>
            <a:r>
              <a:rPr lang="de-DE" dirty="0" smtClean="0"/>
              <a:t>PFB</a:t>
            </a:r>
            <a:endParaRPr lang="de-DE" dirty="0"/>
          </a:p>
        </p:txBody>
      </p:sp>
      <p:sp>
        <p:nvSpPr>
          <p:cNvPr id="259" name="Textfeld 258"/>
          <p:cNvSpPr txBox="1"/>
          <p:nvPr/>
        </p:nvSpPr>
        <p:spPr>
          <a:xfrm>
            <a:off x="3627945" y="4888632"/>
            <a:ext cx="620683" cy="276999"/>
          </a:xfrm>
          <a:prstGeom prst="rect">
            <a:avLst/>
          </a:prstGeom>
          <a:noFill/>
        </p:spPr>
        <p:txBody>
          <a:bodyPr wrap="none" rtlCol="0">
            <a:spAutoFit/>
          </a:bodyPr>
          <a:lstStyle/>
          <a:p>
            <a:r>
              <a:rPr lang="de-DE" dirty="0" err="1" smtClean="0"/>
              <a:t>RefFB</a:t>
            </a:r>
            <a:endParaRPr lang="de-DE" dirty="0"/>
          </a:p>
        </p:txBody>
      </p:sp>
      <p:sp>
        <p:nvSpPr>
          <p:cNvPr id="260" name="Textfeld 259"/>
          <p:cNvSpPr txBox="1"/>
          <p:nvPr/>
        </p:nvSpPr>
        <p:spPr>
          <a:xfrm>
            <a:off x="3565809" y="6112768"/>
            <a:ext cx="449162" cy="276999"/>
          </a:xfrm>
          <a:prstGeom prst="rect">
            <a:avLst/>
          </a:prstGeom>
          <a:noFill/>
        </p:spPr>
        <p:txBody>
          <a:bodyPr wrap="none" rtlCol="0">
            <a:spAutoFit/>
          </a:bodyPr>
          <a:lstStyle/>
          <a:p>
            <a:r>
              <a:rPr lang="de-DE" dirty="0" smtClean="0"/>
              <a:t>Sc2</a:t>
            </a:r>
            <a:endParaRPr lang="de-DE" dirty="0"/>
          </a:p>
        </p:txBody>
      </p:sp>
      <p:sp>
        <p:nvSpPr>
          <p:cNvPr id="275" name="Textfeld 274"/>
          <p:cNvSpPr txBox="1"/>
          <p:nvPr/>
        </p:nvSpPr>
        <p:spPr>
          <a:xfrm>
            <a:off x="5496272" y="6112768"/>
            <a:ext cx="449162" cy="276999"/>
          </a:xfrm>
          <a:prstGeom prst="rect">
            <a:avLst/>
          </a:prstGeom>
          <a:noFill/>
        </p:spPr>
        <p:txBody>
          <a:bodyPr wrap="none" rtlCol="0">
            <a:spAutoFit/>
          </a:bodyPr>
          <a:lstStyle/>
          <a:p>
            <a:r>
              <a:rPr lang="de-DE" dirty="0" smtClean="0"/>
              <a:t>Sc2</a:t>
            </a:r>
            <a:endParaRPr lang="de-DE" dirty="0"/>
          </a:p>
        </p:txBody>
      </p:sp>
      <p:cxnSp>
        <p:nvCxnSpPr>
          <p:cNvPr id="276" name="Gerade Verbindung 275"/>
          <p:cNvCxnSpPr/>
          <p:nvPr/>
        </p:nvCxnSpPr>
        <p:spPr bwMode="auto">
          <a:xfrm flipH="1">
            <a:off x="5208240" y="5680720"/>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7" name="Ellipse 276"/>
          <p:cNvSpPr/>
          <p:nvPr/>
        </p:nvSpPr>
        <p:spPr bwMode="auto">
          <a:xfrm>
            <a:off x="5568280" y="56087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8" name="Textfeld 277"/>
          <p:cNvSpPr txBox="1"/>
          <p:nvPr/>
        </p:nvSpPr>
        <p:spPr>
          <a:xfrm>
            <a:off x="5105400" y="5638800"/>
            <a:ext cx="551754" cy="276999"/>
          </a:xfrm>
          <a:prstGeom prst="rect">
            <a:avLst/>
          </a:prstGeom>
          <a:noFill/>
        </p:spPr>
        <p:txBody>
          <a:bodyPr wrap="none" rtlCol="0">
            <a:spAutoFit/>
          </a:bodyPr>
          <a:lstStyle/>
          <a:p>
            <a:r>
              <a:rPr lang="de-DE" dirty="0" err="1" smtClean="0"/>
              <a:t>RefIn</a:t>
            </a:r>
            <a:endParaRPr lang="de-DE" dirty="0"/>
          </a:p>
        </p:txBody>
      </p:sp>
      <p:sp>
        <p:nvSpPr>
          <p:cNvPr id="167" name="Textfeld 166"/>
          <p:cNvSpPr txBox="1"/>
          <p:nvPr/>
        </p:nvSpPr>
        <p:spPr>
          <a:xfrm>
            <a:off x="4348953" y="58967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68" name="Textfeld 167"/>
          <p:cNvSpPr txBox="1"/>
          <p:nvPr/>
        </p:nvSpPr>
        <p:spPr>
          <a:xfrm>
            <a:off x="4776192" y="58967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72" name="Textfeld 171"/>
          <p:cNvSpPr txBox="1"/>
          <p:nvPr/>
        </p:nvSpPr>
        <p:spPr>
          <a:xfrm>
            <a:off x="4776192" y="445658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cxnSp>
        <p:nvCxnSpPr>
          <p:cNvPr id="178" name="Gerade Verbindung 177"/>
          <p:cNvCxnSpPr/>
          <p:nvPr/>
        </p:nvCxnSpPr>
        <p:spPr bwMode="auto">
          <a:xfrm flipH="1">
            <a:off x="3276600" y="38100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3" name="Gleichschenkliges Dreieck 172"/>
          <p:cNvSpPr/>
          <p:nvPr/>
        </p:nvSpPr>
        <p:spPr bwMode="auto">
          <a:xfrm rot="5400000">
            <a:off x="1752600" y="533400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86000" y="5029200"/>
            <a:ext cx="9906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flipH="1">
            <a:off x="4953000" y="38100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feld 17"/>
          <p:cNvSpPr txBox="1"/>
          <p:nvPr/>
        </p:nvSpPr>
        <p:spPr>
          <a:xfrm>
            <a:off x="4343400" y="6096000"/>
            <a:ext cx="397866" cy="276999"/>
          </a:xfrm>
          <a:prstGeom prst="rect">
            <a:avLst/>
          </a:prstGeom>
          <a:noFill/>
        </p:spPr>
        <p:txBody>
          <a:bodyPr wrap="none" rtlCol="0">
            <a:spAutoFit/>
          </a:bodyPr>
          <a:lstStyle/>
          <a:p>
            <a:r>
              <a:rPr lang="de-DE" dirty="0" smtClean="0"/>
              <a:t>M1</a:t>
            </a:r>
            <a:endParaRPr lang="de-DE" dirty="0"/>
          </a:p>
        </p:txBody>
      </p:sp>
      <p:grpSp>
        <p:nvGrpSpPr>
          <p:cNvPr id="180" name="Gruppieren 179"/>
          <p:cNvGrpSpPr/>
          <p:nvPr/>
        </p:nvGrpSpPr>
        <p:grpSpPr>
          <a:xfrm rot="16200000">
            <a:off x="3420616" y="5494784"/>
            <a:ext cx="432048" cy="720080"/>
            <a:chOff x="5508104" y="2996952"/>
            <a:chExt cx="432048" cy="720080"/>
          </a:xfrm>
        </p:grpSpPr>
        <p:grpSp>
          <p:nvGrpSpPr>
            <p:cNvPr id="182" name="Gruppieren 181"/>
            <p:cNvGrpSpPr/>
            <p:nvPr/>
          </p:nvGrpSpPr>
          <p:grpSpPr>
            <a:xfrm>
              <a:off x="5508104" y="2996952"/>
              <a:ext cx="432048" cy="720080"/>
              <a:chOff x="5508104" y="1844824"/>
              <a:chExt cx="432048" cy="720080"/>
            </a:xfrm>
          </p:grpSpPr>
          <p:cxnSp>
            <p:nvCxnSpPr>
              <p:cNvPr id="240" name="Gerade Verbindung 23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2" name="Gerade Verbindung 24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3" name="Gerade Verbindung 24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4" name="Gerade Verbindung 24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5" name="Gerade Verbindung 24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6" name="Gerade Verbindung 24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0" name="Gerade Verbindung 24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83" name="Ellipse 182"/>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 name="Gerade Verbindung 20"/>
          <p:cNvCxnSpPr/>
          <p:nvPr/>
        </p:nvCxnSpPr>
        <p:spPr bwMode="auto">
          <a:xfrm flipH="1">
            <a:off x="4038600" y="5638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2286000" y="50292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a:off x="3276600" y="3810000"/>
            <a:ext cx="0" cy="1828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 name="Textfeld 251"/>
          <p:cNvSpPr txBox="1"/>
          <p:nvPr/>
        </p:nvSpPr>
        <p:spPr>
          <a:xfrm>
            <a:off x="3124200" y="5638800"/>
            <a:ext cx="397866" cy="276999"/>
          </a:xfrm>
          <a:prstGeom prst="rect">
            <a:avLst/>
          </a:prstGeom>
          <a:noFill/>
        </p:spPr>
        <p:txBody>
          <a:bodyPr wrap="none" rtlCol="0">
            <a:spAutoFit/>
          </a:bodyPr>
          <a:lstStyle/>
          <a:p>
            <a:r>
              <a:rPr lang="de-DE" dirty="0" err="1" smtClean="0"/>
              <a:t>Sw</a:t>
            </a:r>
            <a:endParaRPr lang="de-DE" dirty="0"/>
          </a:p>
        </p:txBody>
      </p:sp>
      <p:sp>
        <p:nvSpPr>
          <p:cNvPr id="253" name="Textfeld 252"/>
          <p:cNvSpPr txBox="1"/>
          <p:nvPr/>
        </p:nvSpPr>
        <p:spPr>
          <a:xfrm>
            <a:off x="5045230" y="3505200"/>
            <a:ext cx="433132" cy="276999"/>
          </a:xfrm>
          <a:prstGeom prst="rect">
            <a:avLst/>
          </a:prstGeom>
          <a:noFill/>
        </p:spPr>
        <p:txBody>
          <a:bodyPr wrap="none" rtlCol="0">
            <a:spAutoFit/>
          </a:bodyPr>
          <a:lstStyle/>
          <a:p>
            <a:r>
              <a:rPr lang="de-DE" dirty="0" smtClean="0"/>
              <a:t>Out</a:t>
            </a:r>
            <a:endParaRPr lang="de-DE" dirty="0"/>
          </a:p>
        </p:txBody>
      </p:sp>
    </p:spTree>
    <p:extLst>
      <p:ext uri="{BB962C8B-B14F-4D97-AF65-F5344CB8AC3E}">
        <p14:creationId xmlns:p14="http://schemas.microsoft.com/office/powerpoint/2010/main" val="18363808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DCD is a multi channel ADC chip</a:t>
            </a:r>
            <a:endParaRPr lang="de-DE" sz="1600" dirty="0"/>
          </a:p>
          <a:p>
            <a:r>
              <a:rPr lang="en-US" sz="1600" dirty="0"/>
              <a:t>The ADCs are of the pipeline type.</a:t>
            </a:r>
            <a:endParaRPr lang="de-DE" sz="1600" dirty="0"/>
          </a:p>
          <a:p>
            <a:r>
              <a:rPr lang="en-US" sz="1600" dirty="0"/>
              <a:t>This means, for 8-bit resolution we need </a:t>
            </a:r>
            <a:r>
              <a:rPr lang="en-US" sz="1600" dirty="0" smtClean="0"/>
              <a:t>~8 </a:t>
            </a:r>
            <a:r>
              <a:rPr lang="en-US" sz="1600" dirty="0"/>
              <a:t>cells</a:t>
            </a:r>
            <a:r>
              <a:rPr lang="en-US" sz="1600" dirty="0" smtClean="0"/>
              <a:t>.</a:t>
            </a:r>
            <a:r>
              <a:rPr lang="en-US" sz="1600" dirty="0"/>
              <a:t> </a:t>
            </a:r>
            <a:endParaRPr lang="de-DE" sz="1600" dirty="0"/>
          </a:p>
          <a:p>
            <a:r>
              <a:rPr lang="en-US" sz="1600" dirty="0"/>
              <a:t>The cell contain or two current mode memory cells, two mirror cells, two comparators.</a:t>
            </a:r>
            <a:endParaRPr lang="de-DE" sz="1600" dirty="0"/>
          </a:p>
          <a:p>
            <a:r>
              <a:rPr lang="en-US" sz="1600" dirty="0" smtClean="0"/>
              <a:t>Algorithm: The input </a:t>
            </a:r>
            <a:r>
              <a:rPr lang="en-US" sz="1600" dirty="0"/>
              <a:t>current is stored into both cells. Mirror cells make two copies of the current stored in cell 1. The two copies are compared with the high and low threshold. If the current is higher than the high threshold a reference current (</a:t>
            </a:r>
            <a:r>
              <a:rPr lang="en-US" sz="1600" dirty="0" err="1"/>
              <a:t>ISource</a:t>
            </a:r>
            <a:r>
              <a:rPr lang="en-US" sz="1600" dirty="0"/>
              <a:t>) will be subtracted from the output. If the current is lower than the low threshold, the reference current is added to the output. </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103</a:t>
            </a:fld>
            <a:endParaRPr lang="de-DE" altLang="de-DE"/>
          </a:p>
        </p:txBody>
      </p:sp>
      <p:cxnSp>
        <p:nvCxnSpPr>
          <p:cNvPr id="5" name="Gerade Verbindung 4"/>
          <p:cNvCxnSpPr/>
          <p:nvPr/>
        </p:nvCxnSpPr>
        <p:spPr bwMode="auto">
          <a:xfrm>
            <a:off x="2555776" y="4797152"/>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5"/>
          <p:cNvCxnSpPr/>
          <p:nvPr/>
        </p:nvCxnSpPr>
        <p:spPr bwMode="auto">
          <a:xfrm flipV="1">
            <a:off x="2987824" y="4221088"/>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Gerade Verbindung 6"/>
          <p:cNvCxnSpPr/>
          <p:nvPr/>
        </p:nvCxnSpPr>
        <p:spPr bwMode="auto">
          <a:xfrm>
            <a:off x="2987824" y="4221088"/>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Gerade Verbindung 7"/>
          <p:cNvCxnSpPr>
            <a:endCxn id="32" idx="3"/>
          </p:cNvCxnSpPr>
          <p:nvPr/>
        </p:nvCxnSpPr>
        <p:spPr bwMode="auto">
          <a:xfrm>
            <a:off x="3779912" y="422108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Gerade Verbindung 8"/>
          <p:cNvCxnSpPr>
            <a:endCxn id="36" idx="3"/>
          </p:cNvCxnSpPr>
          <p:nvPr/>
        </p:nvCxnSpPr>
        <p:spPr bwMode="auto">
          <a:xfrm>
            <a:off x="3779912" y="47971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mit Pfeil 9"/>
          <p:cNvCxnSpPr/>
          <p:nvPr/>
        </p:nvCxnSpPr>
        <p:spPr bwMode="auto">
          <a:xfrm>
            <a:off x="3995936" y="3645024"/>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feld 10"/>
          <p:cNvSpPr txBox="1"/>
          <p:nvPr/>
        </p:nvSpPr>
        <p:spPr>
          <a:xfrm>
            <a:off x="3563888" y="3645024"/>
            <a:ext cx="439544" cy="276999"/>
          </a:xfrm>
          <a:prstGeom prst="rect">
            <a:avLst/>
          </a:prstGeom>
          <a:noFill/>
        </p:spPr>
        <p:txBody>
          <a:bodyPr wrap="none" rtlCol="0">
            <a:spAutoFit/>
          </a:bodyPr>
          <a:lstStyle/>
          <a:p>
            <a:r>
              <a:rPr lang="de-DE" dirty="0" smtClean="0"/>
              <a:t>14u</a:t>
            </a:r>
            <a:endParaRPr lang="de-DE" dirty="0"/>
          </a:p>
        </p:txBody>
      </p:sp>
      <p:sp>
        <p:nvSpPr>
          <p:cNvPr id="12" name="Trapezoid 11"/>
          <p:cNvSpPr/>
          <p:nvPr/>
        </p:nvSpPr>
        <p:spPr bwMode="auto">
          <a:xfrm rot="16200000">
            <a:off x="2123728" y="4581128"/>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3" name="Trapezoid 12"/>
          <p:cNvSpPr/>
          <p:nvPr/>
        </p:nvSpPr>
        <p:spPr bwMode="auto">
          <a:xfrm rot="16200000">
            <a:off x="2123728" y="573325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Trapezoid 13"/>
          <p:cNvSpPr/>
          <p:nvPr/>
        </p:nvSpPr>
        <p:spPr bwMode="auto">
          <a:xfrm rot="5400000" flipH="1">
            <a:off x="3347864" y="4581128"/>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5" name="Gleichschenkliges Dreieck 14"/>
          <p:cNvSpPr/>
          <p:nvPr/>
        </p:nvSpPr>
        <p:spPr bwMode="auto">
          <a:xfrm rot="5400000">
            <a:off x="2123728" y="414908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mit Pfeil 15"/>
          <p:cNvCxnSpPr/>
          <p:nvPr/>
        </p:nvCxnSpPr>
        <p:spPr bwMode="auto">
          <a:xfrm>
            <a:off x="1691680" y="4221088"/>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Gerade Verbindung 16"/>
          <p:cNvCxnSpPr/>
          <p:nvPr/>
        </p:nvCxnSpPr>
        <p:spPr bwMode="auto">
          <a:xfrm>
            <a:off x="827584" y="4797152"/>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V="1">
            <a:off x="1907704" y="4365104"/>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rade Verbindung 18"/>
          <p:cNvCxnSpPr>
            <a:endCxn id="15" idx="3"/>
          </p:cNvCxnSpPr>
          <p:nvPr/>
        </p:nvCxnSpPr>
        <p:spPr bwMode="auto">
          <a:xfrm>
            <a:off x="1907704" y="436510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2555776" y="436510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2771800" y="4365104"/>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rapezoid 21"/>
          <p:cNvSpPr/>
          <p:nvPr/>
        </p:nvSpPr>
        <p:spPr bwMode="auto">
          <a:xfrm rot="16200000">
            <a:off x="2123728" y="573325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Gleichschenkliges Dreieck 22"/>
          <p:cNvSpPr/>
          <p:nvPr/>
        </p:nvSpPr>
        <p:spPr bwMode="auto">
          <a:xfrm rot="5400000">
            <a:off x="2123728" y="530120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4" name="Gerade Verbindung 23"/>
          <p:cNvCxnSpPr/>
          <p:nvPr/>
        </p:nvCxnSpPr>
        <p:spPr bwMode="auto">
          <a:xfrm flipV="1">
            <a:off x="1907704" y="551723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p:cNvCxnSpPr>
            <a:endCxn id="23" idx="3"/>
          </p:cNvCxnSpPr>
          <p:nvPr/>
        </p:nvCxnSpPr>
        <p:spPr bwMode="auto">
          <a:xfrm>
            <a:off x="1907704" y="551723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a:off x="2555776" y="551723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2771800" y="551723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a:off x="2555776" y="59492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a:off x="827584" y="594928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feld 29"/>
          <p:cNvSpPr txBox="1"/>
          <p:nvPr/>
        </p:nvSpPr>
        <p:spPr>
          <a:xfrm>
            <a:off x="969881" y="4293096"/>
            <a:ext cx="793807" cy="276999"/>
          </a:xfrm>
          <a:prstGeom prst="rect">
            <a:avLst/>
          </a:prstGeom>
          <a:noFill/>
        </p:spPr>
        <p:txBody>
          <a:bodyPr wrap="none" rtlCol="0">
            <a:spAutoFit/>
          </a:bodyPr>
          <a:lstStyle/>
          <a:p>
            <a:r>
              <a:rPr lang="de-DE" dirty="0" smtClean="0"/>
              <a:t>12u+/-4u</a:t>
            </a:r>
            <a:endParaRPr lang="de-DE" dirty="0"/>
          </a:p>
        </p:txBody>
      </p:sp>
      <p:cxnSp>
        <p:nvCxnSpPr>
          <p:cNvPr id="31" name="Gerade Verbindung mit Pfeil 30"/>
          <p:cNvCxnSpPr/>
          <p:nvPr/>
        </p:nvCxnSpPr>
        <p:spPr bwMode="auto">
          <a:xfrm>
            <a:off x="1691680" y="5373216"/>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Gleichschenkliges Dreieck 31"/>
          <p:cNvSpPr/>
          <p:nvPr/>
        </p:nvSpPr>
        <p:spPr bwMode="auto">
          <a:xfrm rot="5400000">
            <a:off x="4211960" y="4005064"/>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3" name="Gerade Verbindung 32"/>
          <p:cNvCxnSpPr/>
          <p:nvPr/>
        </p:nvCxnSpPr>
        <p:spPr bwMode="auto">
          <a:xfrm>
            <a:off x="4644008" y="422108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feld 33"/>
          <p:cNvSpPr txBox="1"/>
          <p:nvPr/>
        </p:nvSpPr>
        <p:spPr>
          <a:xfrm>
            <a:off x="4644008" y="3933056"/>
            <a:ext cx="712632" cy="276999"/>
          </a:xfrm>
          <a:prstGeom prst="rect">
            <a:avLst/>
          </a:prstGeom>
          <a:noFill/>
        </p:spPr>
        <p:txBody>
          <a:bodyPr wrap="none" rtlCol="0">
            <a:spAutoFit/>
          </a:bodyPr>
          <a:lstStyle/>
          <a:p>
            <a:r>
              <a:rPr lang="de-DE" dirty="0" err="1" smtClean="0"/>
              <a:t>TooLow</a:t>
            </a:r>
            <a:endParaRPr lang="de-DE" dirty="0"/>
          </a:p>
        </p:txBody>
      </p:sp>
      <p:sp>
        <p:nvSpPr>
          <p:cNvPr id="35" name="Ellipse 34"/>
          <p:cNvSpPr/>
          <p:nvPr/>
        </p:nvSpPr>
        <p:spPr bwMode="auto">
          <a:xfrm>
            <a:off x="4644008" y="4149080"/>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Gleichschenkliges Dreieck 35"/>
          <p:cNvSpPr/>
          <p:nvPr/>
        </p:nvSpPr>
        <p:spPr bwMode="auto">
          <a:xfrm rot="5400000">
            <a:off x="4211960" y="45811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a:off x="4644008" y="47971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feld 37"/>
          <p:cNvSpPr txBox="1"/>
          <p:nvPr/>
        </p:nvSpPr>
        <p:spPr>
          <a:xfrm>
            <a:off x="4712136" y="4509120"/>
            <a:ext cx="576376" cy="276999"/>
          </a:xfrm>
          <a:prstGeom prst="rect">
            <a:avLst/>
          </a:prstGeom>
          <a:noFill/>
        </p:spPr>
        <p:txBody>
          <a:bodyPr wrap="none" rtlCol="0">
            <a:spAutoFit/>
          </a:bodyPr>
          <a:lstStyle/>
          <a:p>
            <a:r>
              <a:rPr lang="de-DE" dirty="0" err="1" smtClean="0"/>
              <a:t>TooHi</a:t>
            </a:r>
            <a:endParaRPr lang="de-DE" dirty="0"/>
          </a:p>
        </p:txBody>
      </p:sp>
      <p:cxnSp>
        <p:nvCxnSpPr>
          <p:cNvPr id="39" name="Gerade Verbindung mit Pfeil 38"/>
          <p:cNvCxnSpPr/>
          <p:nvPr/>
        </p:nvCxnSpPr>
        <p:spPr bwMode="auto">
          <a:xfrm>
            <a:off x="3995936" y="4437112"/>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feld 39"/>
          <p:cNvSpPr txBox="1"/>
          <p:nvPr/>
        </p:nvSpPr>
        <p:spPr>
          <a:xfrm>
            <a:off x="3563888" y="4365104"/>
            <a:ext cx="439544" cy="276999"/>
          </a:xfrm>
          <a:prstGeom prst="rect">
            <a:avLst/>
          </a:prstGeom>
          <a:noFill/>
        </p:spPr>
        <p:txBody>
          <a:bodyPr wrap="none" rtlCol="0">
            <a:spAutoFit/>
          </a:bodyPr>
          <a:lstStyle/>
          <a:p>
            <a:r>
              <a:rPr lang="de-DE" dirty="0" smtClean="0"/>
              <a:t>10u</a:t>
            </a:r>
            <a:endParaRPr lang="de-DE" dirty="0"/>
          </a:p>
        </p:txBody>
      </p:sp>
      <p:sp>
        <p:nvSpPr>
          <p:cNvPr id="41" name="Textfeld 40"/>
          <p:cNvSpPr txBox="1"/>
          <p:nvPr/>
        </p:nvSpPr>
        <p:spPr>
          <a:xfrm>
            <a:off x="969881" y="5445224"/>
            <a:ext cx="793807" cy="276999"/>
          </a:xfrm>
          <a:prstGeom prst="rect">
            <a:avLst/>
          </a:prstGeom>
          <a:noFill/>
        </p:spPr>
        <p:txBody>
          <a:bodyPr wrap="none" rtlCol="0">
            <a:spAutoFit/>
          </a:bodyPr>
          <a:lstStyle/>
          <a:p>
            <a:r>
              <a:rPr lang="de-DE" dirty="0" smtClean="0"/>
              <a:t>12u+/-4u</a:t>
            </a:r>
            <a:endParaRPr lang="de-DE" dirty="0"/>
          </a:p>
        </p:txBody>
      </p:sp>
      <p:cxnSp>
        <p:nvCxnSpPr>
          <p:cNvPr id="42" name="Gerade Verbindung 41"/>
          <p:cNvCxnSpPr/>
          <p:nvPr/>
        </p:nvCxnSpPr>
        <p:spPr bwMode="auto">
          <a:xfrm>
            <a:off x="827584" y="4797152"/>
            <a:ext cx="0" cy="11521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mit Pfeil 42"/>
          <p:cNvCxnSpPr/>
          <p:nvPr/>
        </p:nvCxnSpPr>
        <p:spPr bwMode="auto">
          <a:xfrm rot="10800000">
            <a:off x="251520" y="4797152"/>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Gerade Verbindung 43"/>
          <p:cNvCxnSpPr/>
          <p:nvPr/>
        </p:nvCxnSpPr>
        <p:spPr bwMode="auto">
          <a:xfrm>
            <a:off x="827584" y="5949280"/>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Gerade Verbindung mit Pfeil 44"/>
          <p:cNvCxnSpPr/>
          <p:nvPr/>
        </p:nvCxnSpPr>
        <p:spPr bwMode="auto">
          <a:xfrm>
            <a:off x="827584" y="6453336"/>
            <a:ext cx="460851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 name="Gerade Verbindung 45"/>
          <p:cNvCxnSpPr/>
          <p:nvPr/>
        </p:nvCxnSpPr>
        <p:spPr bwMode="auto">
          <a:xfrm flipV="1">
            <a:off x="5076056" y="350100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Gerade Verbindung mit Pfeil 46"/>
          <p:cNvCxnSpPr/>
          <p:nvPr/>
        </p:nvCxnSpPr>
        <p:spPr bwMode="auto">
          <a:xfrm flipH="1">
            <a:off x="1691680" y="3501008"/>
            <a:ext cx="338437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8" name="Trapezoid 47"/>
          <p:cNvSpPr/>
          <p:nvPr/>
        </p:nvSpPr>
        <p:spPr bwMode="auto">
          <a:xfrm rot="5400000" flipH="1">
            <a:off x="3347864" y="400506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49" name="Trapezoid 48"/>
          <p:cNvSpPr/>
          <p:nvPr/>
        </p:nvSpPr>
        <p:spPr bwMode="auto">
          <a:xfrm rot="16200000">
            <a:off x="2123728" y="573325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B</a:t>
            </a:r>
          </a:p>
        </p:txBody>
      </p:sp>
    </p:spTree>
    <p:extLst>
      <p:ext uri="{BB962C8B-B14F-4D97-AF65-F5344CB8AC3E}">
        <p14:creationId xmlns:p14="http://schemas.microsoft.com/office/powerpoint/2010/main" val="20584976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Why do we need two current memory cells? </a:t>
            </a:r>
            <a:r>
              <a:rPr lang="en-US" sz="1600" dirty="0" smtClean="0"/>
              <a:t>=&gt; </a:t>
            </a:r>
            <a:r>
              <a:rPr lang="en-US" sz="1600" dirty="0"/>
              <a:t>the output signal must be the </a:t>
            </a:r>
            <a:r>
              <a:rPr lang="en-US" sz="1600" dirty="0" smtClean="0"/>
              <a:t>duplicated. We implement the duplication </a:t>
            </a:r>
            <a:r>
              <a:rPr lang="en-US" sz="1600" dirty="0"/>
              <a:t>by adding up two stored currents. </a:t>
            </a:r>
            <a:endParaRPr lang="de-DE" sz="1600" dirty="0"/>
          </a:p>
          <a:p>
            <a:r>
              <a:rPr lang="en-US" sz="1600" dirty="0"/>
              <a:t>The current memory cells are biased </a:t>
            </a:r>
            <a:r>
              <a:rPr lang="en-US" sz="1600" dirty="0" smtClean="0"/>
              <a:t>by, </a:t>
            </a:r>
            <a:r>
              <a:rPr lang="en-US" sz="1600" dirty="0"/>
              <a:t>internally </a:t>
            </a:r>
            <a:r>
              <a:rPr lang="en-US" sz="1600" dirty="0" smtClean="0"/>
              <a:t>generated, </a:t>
            </a:r>
            <a:r>
              <a:rPr lang="en-US" sz="1600" dirty="0"/>
              <a:t>voltages </a:t>
            </a:r>
            <a:r>
              <a:rPr lang="en-US" sz="1600" dirty="0" smtClean="0"/>
              <a:t>VPSource2 </a:t>
            </a:r>
            <a:r>
              <a:rPr lang="en-US" sz="1600" dirty="0"/>
              <a:t>and </a:t>
            </a:r>
            <a:r>
              <a:rPr lang="en-US" sz="1600" dirty="0" smtClean="0"/>
              <a:t>VPFB. </a:t>
            </a:r>
            <a:r>
              <a:rPr lang="en-US" sz="1600" dirty="0"/>
              <a:t>The currents </a:t>
            </a:r>
            <a:r>
              <a:rPr lang="en-US" sz="1600" dirty="0" smtClean="0"/>
              <a:t>IPSource2 </a:t>
            </a:r>
            <a:r>
              <a:rPr lang="en-US" sz="1600" dirty="0"/>
              <a:t>and </a:t>
            </a:r>
            <a:r>
              <a:rPr lang="en-US" sz="1600" dirty="0" smtClean="0"/>
              <a:t>IPFB </a:t>
            </a:r>
            <a:r>
              <a:rPr lang="en-US" sz="1600" dirty="0"/>
              <a:t>should be equal.</a:t>
            </a:r>
            <a:endParaRPr lang="de-DE" sz="1600" dirty="0"/>
          </a:p>
          <a:p>
            <a:r>
              <a:rPr lang="en-US" sz="1600" dirty="0"/>
              <a:t>The thresholds of the comparators and the reference current are controlled by the bias voltage </a:t>
            </a:r>
            <a:r>
              <a:rPr lang="en-US" sz="1600" dirty="0" err="1" smtClean="0"/>
              <a:t>VPSource</a:t>
            </a:r>
            <a:r>
              <a:rPr lang="en-US" sz="1600" dirty="0"/>
              <a:t>.</a:t>
            </a:r>
            <a:endParaRPr lang="de-DE" sz="1600" dirty="0"/>
          </a:p>
          <a:p>
            <a:r>
              <a:rPr lang="en-US" sz="1600" dirty="0"/>
              <a:t>The reference current and </a:t>
            </a:r>
            <a:r>
              <a:rPr lang="en-US" sz="1600" dirty="0" err="1" smtClean="0"/>
              <a:t>VPSource</a:t>
            </a:r>
            <a:r>
              <a:rPr lang="en-US" sz="1600" dirty="0" smtClean="0"/>
              <a:t> </a:t>
            </a:r>
            <a:r>
              <a:rPr lang="en-US" sz="1600" dirty="0"/>
              <a:t>determine the size of LSB and the ADC </a:t>
            </a:r>
            <a:r>
              <a:rPr lang="en-US" sz="1600" dirty="0" smtClean="0"/>
              <a:t>range.</a:t>
            </a:r>
          </a:p>
          <a:p>
            <a:r>
              <a:rPr lang="en-US" sz="1600" dirty="0" smtClean="0"/>
              <a:t>For the standard </a:t>
            </a:r>
            <a:r>
              <a:rPr lang="en-US" sz="1600" dirty="0"/>
              <a:t>setting (64) </a:t>
            </a:r>
            <a:r>
              <a:rPr lang="en-US" sz="1600" dirty="0" smtClean="0"/>
              <a:t>the ADC range </a:t>
            </a:r>
            <a:r>
              <a:rPr lang="en-US" sz="1600" dirty="0"/>
              <a:t>is </a:t>
            </a:r>
            <a:r>
              <a:rPr lang="en-US" sz="1600" dirty="0" smtClean="0"/>
              <a:t>16uA.</a:t>
            </a:r>
          </a:p>
          <a:p>
            <a:r>
              <a:rPr lang="en-US" sz="1600" dirty="0" smtClean="0"/>
              <a:t>IPSource2/IPFB </a:t>
            </a:r>
            <a:r>
              <a:rPr lang="en-US" sz="1600" dirty="0"/>
              <a:t>determine the dynamic range of the current memory cell – for standard setting (64) </a:t>
            </a:r>
            <a:r>
              <a:rPr lang="en-US" sz="1600" dirty="0" smtClean="0"/>
              <a:t>the dynamic range </a:t>
            </a:r>
            <a:r>
              <a:rPr lang="en-US" sz="1600" dirty="0"/>
              <a:t>is 24uA. </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104</a:t>
            </a:fld>
            <a:endParaRPr lang="de-DE" altLang="de-DE"/>
          </a:p>
        </p:txBody>
      </p:sp>
    </p:spTree>
    <p:extLst>
      <p:ext uri="{BB962C8B-B14F-4D97-AF65-F5344CB8AC3E}">
        <p14:creationId xmlns:p14="http://schemas.microsoft.com/office/powerpoint/2010/main" val="31409726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47925"/>
            <a:ext cx="34671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Rectangle 2"/>
          <p:cNvSpPr>
            <a:spLocks noGrp="1" noChangeArrowheads="1"/>
          </p:cNvSpPr>
          <p:nvPr>
            <p:ph type="title"/>
          </p:nvPr>
        </p:nvSpPr>
        <p:spPr/>
        <p:txBody>
          <a:bodyPr/>
          <a:lstStyle/>
          <a:p>
            <a:pPr eaLnBrk="1" hangingPunct="1"/>
            <a:r>
              <a:rPr lang="en-US" sz="2000" dirty="0" smtClean="0"/>
              <a:t>Missing codes</a:t>
            </a:r>
            <a:endParaRPr lang="en-US" altLang="de-DE" sz="2000" dirty="0" smtClean="0"/>
          </a:p>
        </p:txBody>
      </p:sp>
      <p:sp>
        <p:nvSpPr>
          <p:cNvPr id="2" name="Inhaltsplatzhalter 1"/>
          <p:cNvSpPr>
            <a:spLocks noGrp="1"/>
          </p:cNvSpPr>
          <p:nvPr>
            <p:ph idx="1"/>
          </p:nvPr>
        </p:nvSpPr>
        <p:spPr>
          <a:xfrm>
            <a:off x="457200" y="692150"/>
            <a:ext cx="8229600" cy="1517650"/>
          </a:xfrm>
        </p:spPr>
        <p:txBody>
          <a:bodyPr/>
          <a:lstStyle/>
          <a:p>
            <a:pPr>
              <a:buClr>
                <a:srgbClr val="002060"/>
              </a:buClr>
              <a:buSzPct val="100000"/>
              <a:buFont typeface="Arial" panose="020B0604020202020204" pitchFamily="34" charset="0"/>
              <a:buChar char="•"/>
            </a:pPr>
            <a:r>
              <a:rPr lang="en-US" sz="1600" dirty="0" smtClean="0"/>
              <a:t>The problem </a:t>
            </a:r>
            <a:r>
              <a:rPr lang="en-US" sz="1600" dirty="0"/>
              <a:t>can be solved by changing of layout, which can be done within one-two weeks. </a:t>
            </a:r>
            <a:endParaRPr lang="en-US" sz="1600" dirty="0" smtClean="0"/>
          </a:p>
          <a:p>
            <a:pPr>
              <a:buClr>
                <a:srgbClr val="002060"/>
              </a:buClr>
              <a:buSzPct val="100000"/>
              <a:buFont typeface="Arial" panose="020B0604020202020204" pitchFamily="34" charset="0"/>
              <a:buChar char="•"/>
            </a:pPr>
            <a:r>
              <a:rPr lang="en-US" sz="1600" dirty="0" smtClean="0"/>
              <a:t>Question: Is the </a:t>
            </a:r>
            <a:r>
              <a:rPr lang="en-US" sz="1600" dirty="0"/>
              <a:t>long code problem </a:t>
            </a:r>
            <a:r>
              <a:rPr lang="en-US" sz="1600" dirty="0" smtClean="0"/>
              <a:t>worth </a:t>
            </a:r>
            <a:r>
              <a:rPr lang="en-US" sz="1600" dirty="0"/>
              <a:t>of this effort</a:t>
            </a:r>
            <a:endParaRPr lang="en-US" sz="1600" dirty="0" smtClean="0"/>
          </a:p>
          <a:p>
            <a:pPr>
              <a:buClr>
                <a:srgbClr val="002060"/>
              </a:buClr>
              <a:buSzPct val="100000"/>
              <a:buFont typeface="Arial" panose="020B0604020202020204" pitchFamily="34" charset="0"/>
              <a:buChar char="•"/>
            </a:pPr>
            <a:r>
              <a:rPr lang="en-US" sz="1600" dirty="0" smtClean="0"/>
              <a:t>It reduces dynamic range by ¾ </a:t>
            </a:r>
          </a:p>
          <a:p>
            <a:pPr>
              <a:buClr>
                <a:srgbClr val="002060"/>
              </a:buClr>
              <a:buSzPct val="100000"/>
              <a:buFont typeface="Arial" panose="020B0604020202020204" pitchFamily="34" charset="0"/>
              <a:buChar char="•"/>
            </a:pPr>
            <a:r>
              <a:rPr lang="en-US" sz="1600" dirty="0" smtClean="0"/>
              <a:t>Dynamic range is still 20u which should be ok</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105</a:t>
            </a:fld>
            <a:endParaRPr lang="de-DE" altLang="de-DE"/>
          </a:p>
        </p:txBody>
      </p:sp>
      <p:cxnSp>
        <p:nvCxnSpPr>
          <p:cNvPr id="19" name="Gerade Verbindung mit Pfeil 18"/>
          <p:cNvCxnSpPr>
            <a:stCxn id="20" idx="0"/>
          </p:cNvCxnSpPr>
          <p:nvPr/>
        </p:nvCxnSpPr>
        <p:spPr bwMode="auto">
          <a:xfrm flipV="1">
            <a:off x="2514600" y="3286125"/>
            <a:ext cx="527630" cy="949740"/>
          </a:xfrm>
          <a:prstGeom prst="straightConnector1">
            <a:avLst/>
          </a:prstGeom>
          <a:solidFill>
            <a:srgbClr val="00B8FF"/>
          </a:solidFill>
          <a:ln w="28575" cap="flat" cmpd="sng" algn="ctr">
            <a:solidFill>
              <a:srgbClr val="FF0000"/>
            </a:solidFill>
            <a:prstDash val="solid"/>
            <a:round/>
            <a:headEnd type="none" w="med" len="med"/>
            <a:tailEnd type="arrow"/>
          </a:ln>
          <a:effectLst/>
        </p:spPr>
      </p:cxnSp>
      <p:sp>
        <p:nvSpPr>
          <p:cNvPr id="20" name="Textfeld 7"/>
          <p:cNvSpPr txBox="1"/>
          <p:nvPr/>
        </p:nvSpPr>
        <p:spPr>
          <a:xfrm>
            <a:off x="1686508" y="4235865"/>
            <a:ext cx="1656183" cy="289310"/>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smtClean="0">
                <a:solidFill>
                  <a:srgbClr val="FF0000"/>
                </a:solidFill>
                <a:latin typeface="Arial" panose="020B0604020202020204" pitchFamily="34" charset="0"/>
                <a:cs typeface="Arial" panose="020B0604020202020204" pitchFamily="34" charset="0"/>
              </a:rPr>
              <a:t>„</a:t>
            </a:r>
            <a:r>
              <a:rPr lang="de-DE" sz="1600" dirty="0" err="1" smtClean="0">
                <a:solidFill>
                  <a:srgbClr val="FF0000"/>
                </a:solidFill>
                <a:latin typeface="Arial" panose="020B0604020202020204" pitchFamily="34" charset="0"/>
                <a:cs typeface="Arial" panose="020B0604020202020204" pitchFamily="34" charset="0"/>
              </a:rPr>
              <a:t>missing</a:t>
            </a:r>
            <a:r>
              <a:rPr lang="de-DE" sz="1600" dirty="0" smtClean="0">
                <a:solidFill>
                  <a:srgbClr val="FF0000"/>
                </a:solidFill>
                <a:latin typeface="Arial" panose="020B0604020202020204" pitchFamily="34" charset="0"/>
                <a:cs typeface="Arial" panose="020B0604020202020204" pitchFamily="34" charset="0"/>
              </a:rPr>
              <a:t> </a:t>
            </a:r>
            <a:r>
              <a:rPr lang="de-DE" sz="1600" dirty="0" err="1" smtClean="0">
                <a:solidFill>
                  <a:srgbClr val="FF0000"/>
                </a:solidFill>
                <a:latin typeface="Arial" panose="020B0604020202020204" pitchFamily="34" charset="0"/>
                <a:cs typeface="Arial" panose="020B0604020202020204" pitchFamily="34" charset="0"/>
              </a:rPr>
              <a:t>code</a:t>
            </a:r>
            <a:r>
              <a:rPr lang="de-DE" sz="1600" dirty="0" smtClean="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cxnSp>
        <p:nvCxnSpPr>
          <p:cNvPr id="5" name="Gerade Verbindung 4"/>
          <p:cNvCxnSpPr/>
          <p:nvPr/>
        </p:nvCxnSpPr>
        <p:spPr bwMode="auto">
          <a:xfrm>
            <a:off x="2895600" y="32004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838200" y="32004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914400" y="5943600"/>
            <a:ext cx="19050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1752600" y="5638800"/>
            <a:ext cx="542136" cy="276999"/>
          </a:xfrm>
          <a:prstGeom prst="rect">
            <a:avLst/>
          </a:prstGeom>
          <a:noFill/>
        </p:spPr>
        <p:txBody>
          <a:bodyPr wrap="none" rtlCol="0">
            <a:spAutoFit/>
          </a:bodyPr>
          <a:lstStyle/>
          <a:p>
            <a:r>
              <a:rPr lang="de-DE" dirty="0" smtClean="0"/>
              <a:t>20uA</a:t>
            </a:r>
            <a:endParaRPr lang="de-DE" dirty="0"/>
          </a:p>
        </p:txBody>
      </p:sp>
    </p:spTree>
    <p:extLst>
      <p:ext uri="{BB962C8B-B14F-4D97-AF65-F5344CB8AC3E}">
        <p14:creationId xmlns:p14="http://schemas.microsoft.com/office/powerpoint/2010/main" val="272923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2000" dirty="0" err="1" smtClean="0">
                <a:solidFill>
                  <a:srgbClr val="FF0000"/>
                </a:solidFill>
              </a:rPr>
              <a:t>RefIn</a:t>
            </a:r>
            <a:r>
              <a:rPr lang="en-US" sz="2000" dirty="0" smtClean="0">
                <a:solidFill>
                  <a:srgbClr val="FF0000"/>
                </a:solidFill>
              </a:rPr>
              <a:t> current</a:t>
            </a:r>
            <a:endParaRPr lang="en-US" sz="2000" dirty="0">
              <a:solidFill>
                <a:srgbClr val="FF0000"/>
              </a:solidFill>
            </a:endParaRPr>
          </a:p>
        </p:txBody>
      </p:sp>
      <p:sp>
        <p:nvSpPr>
          <p:cNvPr id="2" name="Inhaltsplatzhalter 1"/>
          <p:cNvSpPr>
            <a:spLocks noGrp="1"/>
          </p:cNvSpPr>
          <p:nvPr>
            <p:ph idx="1"/>
          </p:nvPr>
        </p:nvSpPr>
        <p:spPr>
          <a:xfrm>
            <a:off x="457200" y="692150"/>
            <a:ext cx="8229600" cy="831850"/>
          </a:xfrm>
        </p:spPr>
        <p:txBody>
          <a:bodyPr/>
          <a:lstStyle/>
          <a:p>
            <a:r>
              <a:rPr lang="en-US" sz="1600" dirty="0" smtClean="0"/>
              <a:t>…</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11</a:t>
            </a:fld>
            <a:endParaRPr lang="de-DE" altLang="de-DE"/>
          </a:p>
        </p:txBody>
      </p:sp>
      <p:grpSp>
        <p:nvGrpSpPr>
          <p:cNvPr id="5" name="Gruppieren 4"/>
          <p:cNvGrpSpPr/>
          <p:nvPr/>
        </p:nvGrpSpPr>
        <p:grpSpPr>
          <a:xfrm flipH="1">
            <a:off x="2286000" y="2743200"/>
            <a:ext cx="432048" cy="720080"/>
            <a:chOff x="5508104" y="2996952"/>
            <a:chExt cx="432048" cy="720080"/>
          </a:xfrm>
        </p:grpSpPr>
        <p:grpSp>
          <p:nvGrpSpPr>
            <p:cNvPr id="6" name="Gruppieren 5"/>
            <p:cNvGrpSpPr/>
            <p:nvPr/>
          </p:nvGrpSpPr>
          <p:grpSpPr>
            <a:xfrm>
              <a:off x="5508104" y="2996952"/>
              <a:ext cx="432048" cy="720080"/>
              <a:chOff x="5508104" y="1844824"/>
              <a:chExt cx="432048" cy="720080"/>
            </a:xfrm>
          </p:grpSpPr>
          <p:cxnSp>
            <p:nvCxnSpPr>
              <p:cNvPr id="8" name="Gerade Verbindung 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Gerade Verbindung 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 name="Ellipse 6"/>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5" name="Gruppieren 14"/>
          <p:cNvGrpSpPr/>
          <p:nvPr/>
        </p:nvGrpSpPr>
        <p:grpSpPr>
          <a:xfrm>
            <a:off x="1295400" y="2743200"/>
            <a:ext cx="432048" cy="720080"/>
            <a:chOff x="5508104" y="1844824"/>
            <a:chExt cx="432048" cy="720080"/>
          </a:xfrm>
        </p:grpSpPr>
        <p:cxnSp>
          <p:nvCxnSpPr>
            <p:cNvPr id="16" name="Gerade Verbindung 1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rade Verbindung 1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3" name="Gruppieren 22"/>
          <p:cNvGrpSpPr/>
          <p:nvPr/>
        </p:nvGrpSpPr>
        <p:grpSpPr>
          <a:xfrm flipH="1">
            <a:off x="2286000" y="2057400"/>
            <a:ext cx="432048" cy="720080"/>
            <a:chOff x="5508104" y="2996952"/>
            <a:chExt cx="432048" cy="720080"/>
          </a:xfrm>
        </p:grpSpPr>
        <p:grpSp>
          <p:nvGrpSpPr>
            <p:cNvPr id="24" name="Gruppieren 23"/>
            <p:cNvGrpSpPr/>
            <p:nvPr/>
          </p:nvGrpSpPr>
          <p:grpSpPr>
            <a:xfrm>
              <a:off x="5508104" y="2996952"/>
              <a:ext cx="432048" cy="720080"/>
              <a:chOff x="5508104" y="1844824"/>
              <a:chExt cx="432048" cy="720080"/>
            </a:xfrm>
          </p:grpSpPr>
          <p:cxnSp>
            <p:nvCxnSpPr>
              <p:cNvPr id="26" name="Gerade Verbindung 2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Gerade Verbindung 2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Gerade Verbindung 2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Ellipse 2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048" name="Gerade Verbindung 2047"/>
          <p:cNvCxnSpPr/>
          <p:nvPr/>
        </p:nvCxnSpPr>
        <p:spPr bwMode="auto">
          <a:xfrm flipH="1">
            <a:off x="1981200" y="20574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 name="Textfeld 2048"/>
          <p:cNvSpPr txBox="1"/>
          <p:nvPr/>
        </p:nvSpPr>
        <p:spPr>
          <a:xfrm>
            <a:off x="3334446" y="3456801"/>
            <a:ext cx="551754" cy="276999"/>
          </a:xfrm>
          <a:prstGeom prst="rect">
            <a:avLst/>
          </a:prstGeom>
          <a:noFill/>
        </p:spPr>
        <p:txBody>
          <a:bodyPr wrap="none" rtlCol="0">
            <a:spAutoFit/>
          </a:bodyPr>
          <a:lstStyle/>
          <a:p>
            <a:r>
              <a:rPr lang="de-DE" dirty="0" err="1" smtClean="0"/>
              <a:t>RefIn</a:t>
            </a:r>
            <a:endParaRPr lang="de-DE" dirty="0"/>
          </a:p>
        </p:txBody>
      </p:sp>
      <p:cxnSp>
        <p:nvCxnSpPr>
          <p:cNvPr id="2052" name="Gerade Verbindung 2051"/>
          <p:cNvCxnSpPr/>
          <p:nvPr/>
        </p:nvCxnSpPr>
        <p:spPr bwMode="auto">
          <a:xfrm flipH="1">
            <a:off x="1676400" y="2743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 name="Gerade Verbindung 2053"/>
          <p:cNvCxnSpPr/>
          <p:nvPr/>
        </p:nvCxnSpPr>
        <p:spPr bwMode="auto">
          <a:xfrm>
            <a:off x="2209800" y="3505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uppieren 39"/>
          <p:cNvGrpSpPr/>
          <p:nvPr/>
        </p:nvGrpSpPr>
        <p:grpSpPr>
          <a:xfrm>
            <a:off x="1295400" y="3429000"/>
            <a:ext cx="432048" cy="720080"/>
            <a:chOff x="5508104" y="1844824"/>
            <a:chExt cx="432048" cy="720080"/>
          </a:xfrm>
        </p:grpSpPr>
        <p:cxnSp>
          <p:nvCxnSpPr>
            <p:cNvPr id="41" name="Gerade Verbindung 4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8" name="Gerade Verbindung 47"/>
          <p:cNvCxnSpPr/>
          <p:nvPr/>
        </p:nvCxnSpPr>
        <p:spPr bwMode="auto">
          <a:xfrm>
            <a:off x="1371600" y="41910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5" name="Textfeld 2054"/>
          <p:cNvSpPr txBox="1"/>
          <p:nvPr/>
        </p:nvSpPr>
        <p:spPr>
          <a:xfrm>
            <a:off x="2514600" y="2133600"/>
            <a:ext cx="670376" cy="276999"/>
          </a:xfrm>
          <a:prstGeom prst="rect">
            <a:avLst/>
          </a:prstGeom>
          <a:noFill/>
        </p:spPr>
        <p:txBody>
          <a:bodyPr wrap="none" rtlCol="0">
            <a:spAutoFit/>
          </a:bodyPr>
          <a:lstStyle/>
          <a:p>
            <a:r>
              <a:rPr lang="de-DE" dirty="0" smtClean="0"/>
              <a:t>Source</a:t>
            </a:r>
            <a:endParaRPr lang="de-DE" dirty="0"/>
          </a:p>
        </p:txBody>
      </p:sp>
      <p:sp>
        <p:nvSpPr>
          <p:cNvPr id="50" name="Textfeld 49"/>
          <p:cNvSpPr txBox="1"/>
          <p:nvPr/>
        </p:nvSpPr>
        <p:spPr>
          <a:xfrm>
            <a:off x="838200" y="3810000"/>
            <a:ext cx="670376" cy="276999"/>
          </a:xfrm>
          <a:prstGeom prst="rect">
            <a:avLst/>
          </a:prstGeom>
          <a:noFill/>
        </p:spPr>
        <p:txBody>
          <a:bodyPr wrap="none" rtlCol="0">
            <a:spAutoFit/>
          </a:bodyPr>
          <a:lstStyle/>
          <a:p>
            <a:r>
              <a:rPr lang="de-DE" dirty="0" smtClean="0"/>
              <a:t>Source</a:t>
            </a:r>
            <a:endParaRPr lang="de-DE" dirty="0"/>
          </a:p>
        </p:txBody>
      </p:sp>
      <p:sp>
        <p:nvSpPr>
          <p:cNvPr id="2056" name="Textfeld 2055"/>
          <p:cNvSpPr txBox="1"/>
          <p:nvPr/>
        </p:nvSpPr>
        <p:spPr>
          <a:xfrm>
            <a:off x="1562544" y="3657600"/>
            <a:ext cx="952056" cy="276999"/>
          </a:xfrm>
          <a:prstGeom prst="rect">
            <a:avLst/>
          </a:prstGeom>
          <a:noFill/>
        </p:spPr>
        <p:txBody>
          <a:bodyPr wrap="none" rtlCol="0">
            <a:spAutoFit/>
          </a:bodyPr>
          <a:lstStyle/>
          <a:p>
            <a:r>
              <a:rPr lang="de-DE" dirty="0" smtClean="0"/>
              <a:t>240uA </a:t>
            </a:r>
            <a:r>
              <a:rPr lang="de-DE" dirty="0" err="1" smtClean="0"/>
              <a:t>max</a:t>
            </a:r>
            <a:endParaRPr lang="de-DE" dirty="0"/>
          </a:p>
        </p:txBody>
      </p:sp>
      <p:sp>
        <p:nvSpPr>
          <p:cNvPr id="52" name="Textfeld 51"/>
          <p:cNvSpPr txBox="1"/>
          <p:nvPr/>
        </p:nvSpPr>
        <p:spPr>
          <a:xfrm>
            <a:off x="1676400" y="2286000"/>
            <a:ext cx="716863" cy="276999"/>
          </a:xfrm>
          <a:prstGeom prst="rect">
            <a:avLst/>
          </a:prstGeom>
          <a:noFill/>
        </p:spPr>
        <p:txBody>
          <a:bodyPr wrap="none" rtlCol="0">
            <a:spAutoFit/>
          </a:bodyPr>
          <a:lstStyle/>
          <a:p>
            <a:r>
              <a:rPr lang="de-DE" dirty="0" smtClean="0"/>
              <a:t>~300uA</a:t>
            </a:r>
            <a:endParaRPr lang="de-DE" dirty="0"/>
          </a:p>
        </p:txBody>
      </p:sp>
      <p:sp>
        <p:nvSpPr>
          <p:cNvPr id="53" name="Textfeld 52"/>
          <p:cNvSpPr txBox="1"/>
          <p:nvPr/>
        </p:nvSpPr>
        <p:spPr>
          <a:xfrm>
            <a:off x="2667000" y="3276600"/>
            <a:ext cx="631904" cy="276999"/>
          </a:xfrm>
          <a:prstGeom prst="rect">
            <a:avLst/>
          </a:prstGeom>
          <a:noFill/>
        </p:spPr>
        <p:txBody>
          <a:bodyPr wrap="none" rtlCol="0">
            <a:spAutoFit/>
          </a:bodyPr>
          <a:lstStyle/>
          <a:p>
            <a:r>
              <a:rPr lang="de-DE" dirty="0" smtClean="0"/>
              <a:t>~60uA</a:t>
            </a:r>
            <a:endParaRPr lang="de-DE" dirty="0"/>
          </a:p>
        </p:txBody>
      </p:sp>
      <p:sp>
        <p:nvSpPr>
          <p:cNvPr id="54" name="Textfeld 53"/>
          <p:cNvSpPr txBox="1"/>
          <p:nvPr/>
        </p:nvSpPr>
        <p:spPr>
          <a:xfrm>
            <a:off x="2171328" y="3962400"/>
            <a:ext cx="628698" cy="276999"/>
          </a:xfrm>
          <a:prstGeom prst="rect">
            <a:avLst/>
          </a:prstGeom>
          <a:noFill/>
        </p:spPr>
        <p:txBody>
          <a:bodyPr wrap="none" rtlCol="0">
            <a:spAutoFit/>
          </a:bodyPr>
          <a:lstStyle/>
          <a:p>
            <a:r>
              <a:rPr lang="de-DE" dirty="0" smtClean="0"/>
              <a:t>GNDA</a:t>
            </a:r>
            <a:endParaRPr lang="de-DE" dirty="0"/>
          </a:p>
        </p:txBody>
      </p:sp>
      <p:sp>
        <p:nvSpPr>
          <p:cNvPr id="55" name="Textfeld 54"/>
          <p:cNvSpPr txBox="1"/>
          <p:nvPr/>
        </p:nvSpPr>
        <p:spPr>
          <a:xfrm>
            <a:off x="1990017" y="1828800"/>
            <a:ext cx="611065" cy="276999"/>
          </a:xfrm>
          <a:prstGeom prst="rect">
            <a:avLst/>
          </a:prstGeom>
          <a:noFill/>
        </p:spPr>
        <p:txBody>
          <a:bodyPr wrap="none" rtlCol="0">
            <a:spAutoFit/>
          </a:bodyPr>
          <a:lstStyle/>
          <a:p>
            <a:r>
              <a:rPr lang="de-DE" dirty="0" smtClean="0"/>
              <a:t>VDDA</a:t>
            </a:r>
            <a:endParaRPr lang="de-DE" dirty="0"/>
          </a:p>
        </p:txBody>
      </p:sp>
      <p:sp>
        <p:nvSpPr>
          <p:cNvPr id="3" name="Textfeld 2"/>
          <p:cNvSpPr txBox="1"/>
          <p:nvPr/>
        </p:nvSpPr>
        <p:spPr>
          <a:xfrm>
            <a:off x="1143000" y="3124200"/>
            <a:ext cx="381836" cy="276999"/>
          </a:xfrm>
          <a:prstGeom prst="rect">
            <a:avLst/>
          </a:prstGeom>
          <a:noFill/>
        </p:spPr>
        <p:txBody>
          <a:bodyPr wrap="none" rtlCol="0">
            <a:spAutoFit/>
          </a:bodyPr>
          <a:lstStyle/>
          <a:p>
            <a:r>
              <a:rPr lang="de-DE" dirty="0" smtClean="0"/>
              <a:t>SF</a:t>
            </a:r>
            <a:endParaRPr lang="de-DE" dirty="0"/>
          </a:p>
        </p:txBody>
      </p:sp>
      <p:cxnSp>
        <p:nvCxnSpPr>
          <p:cNvPr id="2053" name="Gerade Verbindung mit Pfeil 2052"/>
          <p:cNvCxnSpPr/>
          <p:nvPr/>
        </p:nvCxnSpPr>
        <p:spPr bwMode="auto">
          <a:xfrm>
            <a:off x="1752600" y="34290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7" name="Textfeld 2056"/>
          <p:cNvSpPr txBox="1"/>
          <p:nvPr/>
        </p:nvSpPr>
        <p:spPr>
          <a:xfrm>
            <a:off x="1447800" y="3200400"/>
            <a:ext cx="748924" cy="276999"/>
          </a:xfrm>
          <a:prstGeom prst="rect">
            <a:avLst/>
          </a:prstGeom>
          <a:noFill/>
        </p:spPr>
        <p:txBody>
          <a:bodyPr wrap="none" rtlCol="0">
            <a:spAutoFit/>
          </a:bodyPr>
          <a:lstStyle/>
          <a:p>
            <a:r>
              <a:rPr lang="de-DE" dirty="0" err="1" smtClean="0"/>
              <a:t>AmpOut</a:t>
            </a:r>
            <a:endParaRPr lang="de-DE" dirty="0"/>
          </a:p>
        </p:txBody>
      </p:sp>
      <p:grpSp>
        <p:nvGrpSpPr>
          <p:cNvPr id="93" name="Gruppieren 92"/>
          <p:cNvGrpSpPr/>
          <p:nvPr/>
        </p:nvGrpSpPr>
        <p:grpSpPr>
          <a:xfrm flipH="1">
            <a:off x="5715000" y="2209800"/>
            <a:ext cx="432048" cy="720080"/>
            <a:chOff x="5508104" y="2996952"/>
            <a:chExt cx="432048" cy="720080"/>
          </a:xfrm>
        </p:grpSpPr>
        <p:grpSp>
          <p:nvGrpSpPr>
            <p:cNvPr id="94" name="Gruppieren 93"/>
            <p:cNvGrpSpPr/>
            <p:nvPr/>
          </p:nvGrpSpPr>
          <p:grpSpPr>
            <a:xfrm>
              <a:off x="5508104" y="2996952"/>
              <a:ext cx="432048" cy="720080"/>
              <a:chOff x="5508104" y="1844824"/>
              <a:chExt cx="432048" cy="720080"/>
            </a:xfrm>
          </p:grpSpPr>
          <p:cxnSp>
            <p:nvCxnSpPr>
              <p:cNvPr id="96" name="Gerade Verbindung 9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Gerade Verbindung 9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Gerade Verbindung 9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Gerade Verbindung 9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Gerade Verbindung 10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5" name="Ellipse 9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03" name="Gruppieren 102"/>
          <p:cNvGrpSpPr/>
          <p:nvPr/>
        </p:nvGrpSpPr>
        <p:grpSpPr>
          <a:xfrm>
            <a:off x="4800600" y="2209800"/>
            <a:ext cx="432048" cy="720080"/>
            <a:chOff x="5508104" y="2996952"/>
            <a:chExt cx="432048" cy="720080"/>
          </a:xfrm>
        </p:grpSpPr>
        <p:grpSp>
          <p:nvGrpSpPr>
            <p:cNvPr id="104" name="Gruppieren 103"/>
            <p:cNvGrpSpPr/>
            <p:nvPr/>
          </p:nvGrpSpPr>
          <p:grpSpPr>
            <a:xfrm>
              <a:off x="5508104" y="2996952"/>
              <a:ext cx="432048" cy="720080"/>
              <a:chOff x="5508104" y="1844824"/>
              <a:chExt cx="432048" cy="720080"/>
            </a:xfrm>
          </p:grpSpPr>
          <p:cxnSp>
            <p:nvCxnSpPr>
              <p:cNvPr id="106" name="Gerade Verbindung 10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Gerade Verbindung 10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Gerade Verbindung 10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Gerade Verbindung 10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Gerade Verbindung 11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Gerade Verbindung 11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5" name="Ellipse 10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13" name="Gruppieren 112"/>
          <p:cNvGrpSpPr/>
          <p:nvPr/>
        </p:nvGrpSpPr>
        <p:grpSpPr>
          <a:xfrm>
            <a:off x="5029200" y="1447800"/>
            <a:ext cx="432048" cy="720080"/>
            <a:chOff x="5508104" y="2996952"/>
            <a:chExt cx="432048" cy="720080"/>
          </a:xfrm>
        </p:grpSpPr>
        <p:grpSp>
          <p:nvGrpSpPr>
            <p:cNvPr id="114" name="Gruppieren 113"/>
            <p:cNvGrpSpPr/>
            <p:nvPr/>
          </p:nvGrpSpPr>
          <p:grpSpPr>
            <a:xfrm>
              <a:off x="5508104" y="2996952"/>
              <a:ext cx="432048" cy="720080"/>
              <a:chOff x="5508104" y="1844824"/>
              <a:chExt cx="432048" cy="720080"/>
            </a:xfrm>
          </p:grpSpPr>
          <p:cxnSp>
            <p:nvCxnSpPr>
              <p:cNvPr id="116" name="Gerade Verbindung 11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Gerade Verbindung 11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Gerade Verbindung 11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Gerade Verbindung 11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Gerade Verbindung 11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5" name="Ellipse 11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071" name="Gerade Verbindung 2070"/>
          <p:cNvCxnSpPr/>
          <p:nvPr/>
        </p:nvCxnSpPr>
        <p:spPr bwMode="auto">
          <a:xfrm flipH="1">
            <a:off x="5257800" y="2209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Gerade Verbindung 2072"/>
          <p:cNvCxnSpPr/>
          <p:nvPr/>
        </p:nvCxnSpPr>
        <p:spPr bwMode="auto">
          <a:xfrm>
            <a:off x="5562600" y="2971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Textfeld 126"/>
          <p:cNvSpPr txBox="1"/>
          <p:nvPr/>
        </p:nvSpPr>
        <p:spPr>
          <a:xfrm>
            <a:off x="5516056" y="1371600"/>
            <a:ext cx="611065" cy="276999"/>
          </a:xfrm>
          <a:prstGeom prst="rect">
            <a:avLst/>
          </a:prstGeom>
          <a:noFill/>
        </p:spPr>
        <p:txBody>
          <a:bodyPr wrap="none" rtlCol="0">
            <a:spAutoFit/>
          </a:bodyPr>
          <a:lstStyle/>
          <a:p>
            <a:r>
              <a:rPr lang="de-DE" dirty="0" smtClean="0"/>
              <a:t>VDDA</a:t>
            </a:r>
            <a:endParaRPr lang="de-DE" dirty="0"/>
          </a:p>
        </p:txBody>
      </p:sp>
      <p:sp>
        <p:nvSpPr>
          <p:cNvPr id="128" name="Textfeld 127"/>
          <p:cNvSpPr txBox="1"/>
          <p:nvPr/>
        </p:nvSpPr>
        <p:spPr>
          <a:xfrm>
            <a:off x="6003713" y="2743200"/>
            <a:ext cx="628698" cy="276999"/>
          </a:xfrm>
          <a:prstGeom prst="rect">
            <a:avLst/>
          </a:prstGeom>
          <a:noFill/>
        </p:spPr>
        <p:txBody>
          <a:bodyPr wrap="none" rtlCol="0">
            <a:spAutoFit/>
          </a:bodyPr>
          <a:lstStyle/>
          <a:p>
            <a:r>
              <a:rPr lang="de-DE" dirty="0" err="1" smtClean="0"/>
              <a:t>AmpIn</a:t>
            </a:r>
            <a:endParaRPr lang="de-DE" dirty="0"/>
          </a:p>
        </p:txBody>
      </p:sp>
      <p:sp>
        <p:nvSpPr>
          <p:cNvPr id="129" name="Textfeld 128"/>
          <p:cNvSpPr txBox="1"/>
          <p:nvPr/>
        </p:nvSpPr>
        <p:spPr>
          <a:xfrm>
            <a:off x="5900377" y="2286000"/>
            <a:ext cx="867545" cy="276999"/>
          </a:xfrm>
          <a:prstGeom prst="rect">
            <a:avLst/>
          </a:prstGeom>
          <a:noFill/>
        </p:spPr>
        <p:txBody>
          <a:bodyPr wrap="none" rtlCol="0">
            <a:spAutoFit/>
          </a:bodyPr>
          <a:lstStyle/>
          <a:p>
            <a:r>
              <a:rPr lang="de-DE" dirty="0" err="1" smtClean="0"/>
              <a:t>AmpInCM</a:t>
            </a:r>
            <a:endParaRPr lang="de-DE" dirty="0"/>
          </a:p>
        </p:txBody>
      </p:sp>
      <p:sp>
        <p:nvSpPr>
          <p:cNvPr id="130" name="Textfeld 129"/>
          <p:cNvSpPr txBox="1"/>
          <p:nvPr/>
        </p:nvSpPr>
        <p:spPr>
          <a:xfrm>
            <a:off x="4191000" y="2667000"/>
            <a:ext cx="551754" cy="276999"/>
          </a:xfrm>
          <a:prstGeom prst="rect">
            <a:avLst/>
          </a:prstGeom>
          <a:noFill/>
        </p:spPr>
        <p:txBody>
          <a:bodyPr wrap="none" rtlCol="0">
            <a:spAutoFit/>
          </a:bodyPr>
          <a:lstStyle/>
          <a:p>
            <a:r>
              <a:rPr lang="de-DE" dirty="0" err="1" smtClean="0"/>
              <a:t>RefIn</a:t>
            </a:r>
            <a:endParaRPr lang="de-DE" dirty="0"/>
          </a:p>
        </p:txBody>
      </p:sp>
      <p:cxnSp>
        <p:nvCxnSpPr>
          <p:cNvPr id="2075" name="Gerade Verbindung 2074"/>
          <p:cNvCxnSpPr/>
          <p:nvPr/>
        </p:nvCxnSpPr>
        <p:spPr bwMode="auto">
          <a:xfrm flipH="1">
            <a:off x="4114800" y="29718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7" name="Gerade Verbindung 2076"/>
          <p:cNvCxnSpPr/>
          <p:nvPr/>
        </p:nvCxnSpPr>
        <p:spPr bwMode="auto">
          <a:xfrm>
            <a:off x="4800600" y="2590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4572000" y="41910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flipV="1">
            <a:off x="51054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flipH="1">
            <a:off x="4876800" y="3962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4876800" y="3886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5105400" y="3657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p:cNvSpPr txBox="1"/>
          <p:nvPr/>
        </p:nvSpPr>
        <p:spPr>
          <a:xfrm>
            <a:off x="4495800" y="3505200"/>
            <a:ext cx="611065" cy="276999"/>
          </a:xfrm>
          <a:prstGeom prst="rect">
            <a:avLst/>
          </a:prstGeom>
          <a:noFill/>
        </p:spPr>
        <p:txBody>
          <a:bodyPr wrap="none" rtlCol="0">
            <a:spAutoFit/>
          </a:bodyPr>
          <a:lstStyle/>
          <a:p>
            <a:r>
              <a:rPr lang="de-DE" dirty="0" smtClean="0"/>
              <a:t>VDDA</a:t>
            </a:r>
            <a:endParaRPr lang="de-DE" dirty="0"/>
          </a:p>
        </p:txBody>
      </p:sp>
      <p:sp>
        <p:nvSpPr>
          <p:cNvPr id="146" name="Textfeld 145"/>
          <p:cNvSpPr txBox="1"/>
          <p:nvPr/>
        </p:nvSpPr>
        <p:spPr>
          <a:xfrm>
            <a:off x="5257800" y="3962400"/>
            <a:ext cx="518092" cy="276999"/>
          </a:xfrm>
          <a:prstGeom prst="rect">
            <a:avLst/>
          </a:prstGeom>
          <a:noFill/>
        </p:spPr>
        <p:txBody>
          <a:bodyPr wrap="none" rtlCol="0">
            <a:spAutoFit/>
          </a:bodyPr>
          <a:lstStyle/>
          <a:p>
            <a:r>
              <a:rPr lang="de-DE" dirty="0" smtClean="0"/>
              <a:t>Gate</a:t>
            </a:r>
            <a:endParaRPr lang="de-DE" dirty="0"/>
          </a:p>
        </p:txBody>
      </p:sp>
      <p:grpSp>
        <p:nvGrpSpPr>
          <p:cNvPr id="2079" name="Gruppieren 2078"/>
          <p:cNvGrpSpPr/>
          <p:nvPr/>
        </p:nvGrpSpPr>
        <p:grpSpPr>
          <a:xfrm>
            <a:off x="3276600" y="4038600"/>
            <a:ext cx="990600" cy="304800"/>
            <a:chOff x="3276600" y="4038600"/>
            <a:chExt cx="990600" cy="304800"/>
          </a:xfrm>
        </p:grpSpPr>
        <p:cxnSp>
          <p:nvCxnSpPr>
            <p:cNvPr id="51" name="Gerade Verbindung 50"/>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7" name="Textfeld 86"/>
          <p:cNvSpPr txBox="1"/>
          <p:nvPr/>
        </p:nvSpPr>
        <p:spPr>
          <a:xfrm>
            <a:off x="4114800" y="3200400"/>
            <a:ext cx="3829446" cy="276999"/>
          </a:xfrm>
          <a:prstGeom prst="rect">
            <a:avLst/>
          </a:prstGeom>
          <a:noFill/>
        </p:spPr>
        <p:txBody>
          <a:bodyPr wrap="none" rtlCol="0">
            <a:spAutoFit/>
          </a:bodyPr>
          <a:lstStyle/>
          <a:p>
            <a:r>
              <a:rPr lang="de-DE" dirty="0" smtClean="0"/>
              <a:t>This </a:t>
            </a:r>
            <a:r>
              <a:rPr lang="de-DE" dirty="0" err="1" smtClean="0"/>
              <a:t>makes</a:t>
            </a:r>
            <a:r>
              <a:rPr lang="de-DE" dirty="0" smtClean="0"/>
              <a:t> NMOS </a:t>
            </a:r>
            <a:r>
              <a:rPr lang="de-DE" dirty="0" err="1" smtClean="0"/>
              <a:t>scs</a:t>
            </a:r>
            <a:r>
              <a:rPr lang="de-DE" dirty="0" smtClean="0"/>
              <a:t> </a:t>
            </a:r>
            <a:r>
              <a:rPr lang="de-DE" dirty="0" err="1" smtClean="0"/>
              <a:t>independent</a:t>
            </a:r>
            <a:r>
              <a:rPr lang="de-DE" dirty="0" smtClean="0"/>
              <a:t> on GNDA </a:t>
            </a:r>
            <a:r>
              <a:rPr lang="de-DE" dirty="0" err="1" smtClean="0"/>
              <a:t>noise</a:t>
            </a:r>
            <a:endParaRPr lang="de-DE" dirty="0"/>
          </a:p>
        </p:txBody>
      </p:sp>
      <p:cxnSp>
        <p:nvCxnSpPr>
          <p:cNvPr id="89" name="Gerade Verbindung mit Pfeil 88"/>
          <p:cNvCxnSpPr/>
          <p:nvPr/>
        </p:nvCxnSpPr>
        <p:spPr bwMode="auto">
          <a:xfrm flipH="1">
            <a:off x="5486400" y="3581400"/>
            <a:ext cx="22860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Textfeld 89"/>
          <p:cNvSpPr txBox="1"/>
          <p:nvPr/>
        </p:nvSpPr>
        <p:spPr>
          <a:xfrm>
            <a:off x="4953000" y="1828800"/>
            <a:ext cx="3104889" cy="276999"/>
          </a:xfrm>
          <a:prstGeom prst="rect">
            <a:avLst/>
          </a:prstGeom>
          <a:noFill/>
        </p:spPr>
        <p:txBody>
          <a:bodyPr wrap="none" rtlCol="0">
            <a:spAutoFit/>
          </a:bodyPr>
          <a:lstStyle/>
          <a:p>
            <a:r>
              <a:rPr lang="de-DE" dirty="0" smtClean="0"/>
              <a:t>This </a:t>
            </a:r>
            <a:r>
              <a:rPr lang="de-DE" dirty="0" err="1" smtClean="0"/>
              <a:t>makes</a:t>
            </a:r>
            <a:r>
              <a:rPr lang="de-DE" dirty="0" smtClean="0"/>
              <a:t> </a:t>
            </a:r>
            <a:r>
              <a:rPr lang="de-DE" dirty="0" err="1" smtClean="0"/>
              <a:t>current</a:t>
            </a:r>
            <a:r>
              <a:rPr lang="de-DE" dirty="0" smtClean="0"/>
              <a:t> GNDA </a:t>
            </a:r>
            <a:r>
              <a:rPr lang="de-DE" dirty="0" err="1" smtClean="0"/>
              <a:t>constant</a:t>
            </a:r>
            <a:r>
              <a:rPr lang="de-DE" dirty="0" smtClean="0"/>
              <a:t> </a:t>
            </a:r>
            <a:r>
              <a:rPr lang="de-DE" dirty="0" err="1" smtClean="0"/>
              <a:t>always</a:t>
            </a:r>
            <a:endParaRPr lang="de-DE" dirty="0"/>
          </a:p>
        </p:txBody>
      </p:sp>
      <p:sp>
        <p:nvSpPr>
          <p:cNvPr id="162" name="Textfeld 161"/>
          <p:cNvSpPr txBox="1"/>
          <p:nvPr/>
        </p:nvSpPr>
        <p:spPr>
          <a:xfrm>
            <a:off x="5330176" y="2971800"/>
            <a:ext cx="2045753" cy="276999"/>
          </a:xfrm>
          <a:prstGeom prst="rect">
            <a:avLst/>
          </a:prstGeom>
          <a:noFill/>
        </p:spPr>
        <p:txBody>
          <a:bodyPr wrap="none" rtlCol="0">
            <a:spAutoFit/>
          </a:bodyPr>
          <a:lstStyle/>
          <a:p>
            <a:r>
              <a:rPr lang="de-DE" dirty="0" err="1" smtClean="0"/>
              <a:t>RefIn</a:t>
            </a:r>
            <a:r>
              <a:rPr lang="de-DE" dirty="0" smtClean="0"/>
              <a:t> </a:t>
            </a:r>
            <a:r>
              <a:rPr lang="de-DE" dirty="0" err="1" smtClean="0"/>
              <a:t>Current</a:t>
            </a:r>
            <a:r>
              <a:rPr lang="de-DE" dirty="0" smtClean="0"/>
              <a:t> </a:t>
            </a:r>
            <a:r>
              <a:rPr lang="de-DE" dirty="0" err="1" smtClean="0"/>
              <a:t>isn‘t</a:t>
            </a:r>
            <a:r>
              <a:rPr lang="de-DE" dirty="0" smtClean="0"/>
              <a:t> </a:t>
            </a:r>
            <a:r>
              <a:rPr lang="de-DE" dirty="0" err="1" smtClean="0"/>
              <a:t>constant</a:t>
            </a:r>
            <a:endParaRPr lang="de-DE" dirty="0"/>
          </a:p>
        </p:txBody>
      </p:sp>
      <p:sp>
        <p:nvSpPr>
          <p:cNvPr id="2051" name="Gleichschenkliges Dreieck 2050"/>
          <p:cNvSpPr/>
          <p:nvPr/>
        </p:nvSpPr>
        <p:spPr bwMode="auto">
          <a:xfrm rot="5400000">
            <a:off x="2628900" y="5448300"/>
            <a:ext cx="762000" cy="6858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59" name="Gerade Verbindung 2058"/>
          <p:cNvCxnSpPr/>
          <p:nvPr/>
        </p:nvCxnSpPr>
        <p:spPr bwMode="auto">
          <a:xfrm flipH="1">
            <a:off x="1752600" y="5791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3622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V="1">
            <a:off x="2895600" y="50292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V="1">
            <a:off x="3048000" y="5181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971800" y="50292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3124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1" name="Gerade Verbindung 2060"/>
          <p:cNvCxnSpPr/>
          <p:nvPr/>
        </p:nvCxnSpPr>
        <p:spPr bwMode="auto">
          <a:xfrm>
            <a:off x="3581400" y="5181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2362200" y="51816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3352800" y="5791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4" name="Gerade Verbindung 2063"/>
          <p:cNvCxnSpPr/>
          <p:nvPr/>
        </p:nvCxnSpPr>
        <p:spPr bwMode="auto">
          <a:xfrm flipH="1">
            <a:off x="33528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6" name="Gerade Verbindung mit Pfeil 2065"/>
          <p:cNvCxnSpPr/>
          <p:nvPr/>
        </p:nvCxnSpPr>
        <p:spPr bwMode="auto">
          <a:xfrm>
            <a:off x="3352800" y="4876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7" name="Textfeld 2066"/>
          <p:cNvSpPr txBox="1"/>
          <p:nvPr/>
        </p:nvSpPr>
        <p:spPr>
          <a:xfrm>
            <a:off x="3352800" y="4876800"/>
            <a:ext cx="551754" cy="276999"/>
          </a:xfrm>
          <a:prstGeom prst="rect">
            <a:avLst/>
          </a:prstGeom>
          <a:noFill/>
        </p:spPr>
        <p:txBody>
          <a:bodyPr wrap="none" rtlCol="0">
            <a:spAutoFit/>
          </a:bodyPr>
          <a:lstStyle/>
          <a:p>
            <a:r>
              <a:rPr lang="de-DE" dirty="0" err="1" smtClean="0"/>
              <a:t>RefIn</a:t>
            </a:r>
            <a:endParaRPr lang="de-DE" dirty="0"/>
          </a:p>
        </p:txBody>
      </p:sp>
      <p:cxnSp>
        <p:nvCxnSpPr>
          <p:cNvPr id="134" name="Gerade Verbindung mit Pfeil 133"/>
          <p:cNvCxnSpPr/>
          <p:nvPr/>
        </p:nvCxnSpPr>
        <p:spPr bwMode="auto">
          <a:xfrm>
            <a:off x="1752600" y="50292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 name="Rechteck 2067"/>
          <p:cNvSpPr/>
          <p:nvPr/>
        </p:nvSpPr>
        <p:spPr bwMode="auto">
          <a:xfrm>
            <a:off x="1219200" y="6019800"/>
            <a:ext cx="7620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70" name="Gerade Verbindung 2069"/>
          <p:cNvCxnSpPr>
            <a:stCxn id="2067" idx="0"/>
          </p:cNvCxnSpPr>
          <p:nvPr/>
        </p:nvCxnSpPr>
        <p:spPr bwMode="auto">
          <a:xfrm flipH="1">
            <a:off x="3048000" y="4876800"/>
            <a:ext cx="58067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mit Pfeil 134"/>
          <p:cNvCxnSpPr/>
          <p:nvPr/>
        </p:nvCxnSpPr>
        <p:spPr bwMode="auto">
          <a:xfrm>
            <a:off x="1752600" y="5791200"/>
            <a:ext cx="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mit Pfeil 135"/>
          <p:cNvCxnSpPr/>
          <p:nvPr/>
        </p:nvCxnSpPr>
        <p:spPr bwMode="auto">
          <a:xfrm>
            <a:off x="1447800" y="5791200"/>
            <a:ext cx="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Textfeld 136"/>
          <p:cNvSpPr txBox="1"/>
          <p:nvPr/>
        </p:nvSpPr>
        <p:spPr>
          <a:xfrm>
            <a:off x="914400" y="5715000"/>
            <a:ext cx="551754" cy="276999"/>
          </a:xfrm>
          <a:prstGeom prst="rect">
            <a:avLst/>
          </a:prstGeom>
          <a:noFill/>
        </p:spPr>
        <p:txBody>
          <a:bodyPr wrap="none" rtlCol="0">
            <a:spAutoFit/>
          </a:bodyPr>
          <a:lstStyle/>
          <a:p>
            <a:r>
              <a:rPr lang="de-DE" dirty="0" err="1" smtClean="0"/>
              <a:t>RefIn</a:t>
            </a:r>
            <a:endParaRPr lang="de-DE" dirty="0"/>
          </a:p>
        </p:txBody>
      </p:sp>
      <p:cxnSp>
        <p:nvCxnSpPr>
          <p:cNvPr id="2076" name="Gerade Verbindung 2075"/>
          <p:cNvCxnSpPr/>
          <p:nvPr/>
        </p:nvCxnSpPr>
        <p:spPr bwMode="auto">
          <a:xfrm flipH="1">
            <a:off x="1371600" y="5791200"/>
            <a:ext cx="22860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091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solidFill>
                  <a:srgbClr val="FF0000"/>
                </a:solidFill>
              </a:rPr>
              <a:t>Separated bias DACs</a:t>
            </a:r>
            <a:endParaRPr lang="de-DE" altLang="de-DE" sz="2000" dirty="0" smtClean="0"/>
          </a:p>
        </p:txBody>
      </p:sp>
      <p:sp>
        <p:nvSpPr>
          <p:cNvPr id="2" name="Inhaltsplatzhalter 1"/>
          <p:cNvSpPr>
            <a:spLocks noGrp="1"/>
          </p:cNvSpPr>
          <p:nvPr>
            <p:ph idx="1"/>
          </p:nvPr>
        </p:nvSpPr>
        <p:spPr>
          <a:xfrm>
            <a:off x="457200" y="692150"/>
            <a:ext cx="8229600" cy="831850"/>
          </a:xfrm>
        </p:spPr>
        <p:txBody>
          <a:bodyPr/>
          <a:lstStyle/>
          <a:p>
            <a:r>
              <a:rPr lang="en-US" sz="1600" dirty="0" smtClean="0"/>
              <a:t>…</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12</a:t>
            </a:fld>
            <a:endParaRPr lang="de-DE" altLang="de-DE"/>
          </a:p>
        </p:txBody>
      </p:sp>
      <p:grpSp>
        <p:nvGrpSpPr>
          <p:cNvPr id="113" name="Gruppieren 112"/>
          <p:cNvGrpSpPr/>
          <p:nvPr/>
        </p:nvGrpSpPr>
        <p:grpSpPr>
          <a:xfrm>
            <a:off x="5029200" y="1752600"/>
            <a:ext cx="432048" cy="720080"/>
            <a:chOff x="5508104" y="2996952"/>
            <a:chExt cx="432048" cy="720080"/>
          </a:xfrm>
        </p:grpSpPr>
        <p:grpSp>
          <p:nvGrpSpPr>
            <p:cNvPr id="114" name="Gruppieren 113"/>
            <p:cNvGrpSpPr/>
            <p:nvPr/>
          </p:nvGrpSpPr>
          <p:grpSpPr>
            <a:xfrm>
              <a:off x="5508104" y="2996952"/>
              <a:ext cx="432048" cy="720080"/>
              <a:chOff x="5508104" y="1844824"/>
              <a:chExt cx="432048" cy="720080"/>
            </a:xfrm>
          </p:grpSpPr>
          <p:cxnSp>
            <p:nvCxnSpPr>
              <p:cNvPr id="116" name="Gerade Verbindung 11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Gerade Verbindung 11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Gerade Verbindung 11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Gerade Verbindung 11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Gerade Verbindung 11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5" name="Ellipse 11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38" name="Gruppieren 137"/>
          <p:cNvGrpSpPr/>
          <p:nvPr/>
        </p:nvGrpSpPr>
        <p:grpSpPr>
          <a:xfrm>
            <a:off x="5029200" y="2895600"/>
            <a:ext cx="432048" cy="720080"/>
            <a:chOff x="5508104" y="2996952"/>
            <a:chExt cx="432048" cy="720080"/>
          </a:xfrm>
        </p:grpSpPr>
        <p:grpSp>
          <p:nvGrpSpPr>
            <p:cNvPr id="139" name="Gruppieren 138"/>
            <p:cNvGrpSpPr/>
            <p:nvPr/>
          </p:nvGrpSpPr>
          <p:grpSpPr>
            <a:xfrm>
              <a:off x="5508104" y="2996952"/>
              <a:ext cx="432048" cy="720080"/>
              <a:chOff x="5508104" y="1844824"/>
              <a:chExt cx="432048" cy="720080"/>
            </a:xfrm>
          </p:grpSpPr>
          <p:cxnSp>
            <p:nvCxnSpPr>
              <p:cNvPr id="141" name="Gerade Verbindung 14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2" name="Gerade Verbindung 14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Gerade Verbindung 14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Gerade Verbindung 14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Gerade Verbindung 14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40" name="Ellipse 139"/>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52" name="Gruppieren 151"/>
          <p:cNvGrpSpPr/>
          <p:nvPr/>
        </p:nvGrpSpPr>
        <p:grpSpPr>
          <a:xfrm>
            <a:off x="5029200" y="3962400"/>
            <a:ext cx="432048" cy="720080"/>
            <a:chOff x="5508104" y="2996952"/>
            <a:chExt cx="432048" cy="720080"/>
          </a:xfrm>
        </p:grpSpPr>
        <p:grpSp>
          <p:nvGrpSpPr>
            <p:cNvPr id="153" name="Gruppieren 152"/>
            <p:cNvGrpSpPr/>
            <p:nvPr/>
          </p:nvGrpSpPr>
          <p:grpSpPr>
            <a:xfrm>
              <a:off x="5508104" y="2996952"/>
              <a:ext cx="432048" cy="720080"/>
              <a:chOff x="5508104" y="1844824"/>
              <a:chExt cx="432048" cy="720080"/>
            </a:xfrm>
          </p:grpSpPr>
          <p:cxnSp>
            <p:nvCxnSpPr>
              <p:cNvPr id="156" name="Gerade Verbindung 15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 name="Gerade Verbindung 15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Gerade Verbindung 15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Gerade Verbindung 16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Gerade Verbindung 16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5" name="Ellipse 15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64" name="Gruppieren 163"/>
          <p:cNvGrpSpPr/>
          <p:nvPr/>
        </p:nvGrpSpPr>
        <p:grpSpPr>
          <a:xfrm>
            <a:off x="5029200" y="5029200"/>
            <a:ext cx="432048" cy="720080"/>
            <a:chOff x="5508104" y="2996952"/>
            <a:chExt cx="432048" cy="720080"/>
          </a:xfrm>
        </p:grpSpPr>
        <p:grpSp>
          <p:nvGrpSpPr>
            <p:cNvPr id="165" name="Gruppieren 164"/>
            <p:cNvGrpSpPr/>
            <p:nvPr/>
          </p:nvGrpSpPr>
          <p:grpSpPr>
            <a:xfrm>
              <a:off x="5508104" y="2996952"/>
              <a:ext cx="432048" cy="720080"/>
              <a:chOff x="5508104" y="1844824"/>
              <a:chExt cx="432048" cy="720080"/>
            </a:xfrm>
          </p:grpSpPr>
          <p:cxnSp>
            <p:nvCxnSpPr>
              <p:cNvPr id="167" name="Gerade Verbindung 166"/>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Gerade Verbindung 167"/>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 name="Gerade Verbindung 168"/>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Gerade Verbindung 169"/>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1" name="Gerade Verbindung 17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Gerade Verbindung 17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Gerade Verbindung 17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6" name="Ellipse 165"/>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74" name="Gruppieren 173"/>
          <p:cNvGrpSpPr/>
          <p:nvPr/>
        </p:nvGrpSpPr>
        <p:grpSpPr>
          <a:xfrm rot="5400000">
            <a:off x="5600700" y="2171700"/>
            <a:ext cx="990600" cy="304800"/>
            <a:chOff x="3276600" y="4038600"/>
            <a:chExt cx="990600" cy="304800"/>
          </a:xfrm>
        </p:grpSpPr>
        <p:cxnSp>
          <p:nvCxnSpPr>
            <p:cNvPr id="175" name="Gerade Verbindung 174"/>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60" name="Gerade Verbindung 2059"/>
          <p:cNvCxnSpPr/>
          <p:nvPr/>
        </p:nvCxnSpPr>
        <p:spPr bwMode="auto">
          <a:xfrm>
            <a:off x="5486400" y="1828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0" name="Gruppieren 179"/>
          <p:cNvGrpSpPr/>
          <p:nvPr/>
        </p:nvGrpSpPr>
        <p:grpSpPr>
          <a:xfrm rot="5400000">
            <a:off x="5600700" y="3314700"/>
            <a:ext cx="990600" cy="304800"/>
            <a:chOff x="3276600" y="4038600"/>
            <a:chExt cx="990600" cy="304800"/>
          </a:xfrm>
        </p:grpSpPr>
        <p:cxnSp>
          <p:nvCxnSpPr>
            <p:cNvPr id="181" name="Gerade Verbindung 180"/>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6" name="Gerade Verbindung 185"/>
          <p:cNvCxnSpPr/>
          <p:nvPr/>
        </p:nvCxnSpPr>
        <p:spPr bwMode="auto">
          <a:xfrm>
            <a:off x="5486400" y="2971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7" name="Gruppieren 186"/>
          <p:cNvGrpSpPr/>
          <p:nvPr/>
        </p:nvGrpSpPr>
        <p:grpSpPr>
          <a:xfrm rot="5400000">
            <a:off x="5600700" y="4381500"/>
            <a:ext cx="990600" cy="304800"/>
            <a:chOff x="3276600" y="4038600"/>
            <a:chExt cx="990600" cy="304800"/>
          </a:xfrm>
        </p:grpSpPr>
        <p:cxnSp>
          <p:nvCxnSpPr>
            <p:cNvPr id="188" name="Gerade Verbindung 187"/>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3" name="Gerade Verbindung 192"/>
          <p:cNvCxnSpPr/>
          <p:nvPr/>
        </p:nvCxnSpPr>
        <p:spPr bwMode="auto">
          <a:xfrm>
            <a:off x="5486400" y="40386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4" name="Gruppieren 193"/>
          <p:cNvGrpSpPr/>
          <p:nvPr/>
        </p:nvGrpSpPr>
        <p:grpSpPr>
          <a:xfrm rot="5400000">
            <a:off x="5600700" y="5448300"/>
            <a:ext cx="990600" cy="304800"/>
            <a:chOff x="3276600" y="4038600"/>
            <a:chExt cx="990600" cy="304800"/>
          </a:xfrm>
        </p:grpSpPr>
        <p:cxnSp>
          <p:nvCxnSpPr>
            <p:cNvPr id="195" name="Gerade Verbindung 194"/>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0" name="Gerade Verbindung 199"/>
          <p:cNvCxnSpPr/>
          <p:nvPr/>
        </p:nvCxnSpPr>
        <p:spPr bwMode="auto">
          <a:xfrm>
            <a:off x="5486400" y="5105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3" name="Gerade Verbindung 2062"/>
          <p:cNvCxnSpPr/>
          <p:nvPr/>
        </p:nvCxnSpPr>
        <p:spPr bwMode="auto">
          <a:xfrm>
            <a:off x="6096000" y="3886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6096000" y="4953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6096000" y="2819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Gerade Verbindung 2073"/>
          <p:cNvCxnSpPr/>
          <p:nvPr/>
        </p:nvCxnSpPr>
        <p:spPr bwMode="auto">
          <a:xfrm flipV="1">
            <a:off x="6096000" y="137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9" name="Gerade Verbindung 2078"/>
          <p:cNvCxnSpPr/>
          <p:nvPr/>
        </p:nvCxnSpPr>
        <p:spPr bwMode="auto">
          <a:xfrm>
            <a:off x="5029200" y="1676400"/>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hteck 33"/>
          <p:cNvSpPr/>
          <p:nvPr/>
        </p:nvSpPr>
        <p:spPr bwMode="auto">
          <a:xfrm>
            <a:off x="1219200" y="1219200"/>
            <a:ext cx="914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DAC</a:t>
            </a:r>
          </a:p>
        </p:txBody>
      </p:sp>
      <p:cxnSp>
        <p:nvCxnSpPr>
          <p:cNvPr id="38" name="Gerade Verbindung 37"/>
          <p:cNvCxnSpPr/>
          <p:nvPr/>
        </p:nvCxnSpPr>
        <p:spPr bwMode="auto">
          <a:xfrm>
            <a:off x="2133600" y="1524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Rechteck 202"/>
          <p:cNvSpPr/>
          <p:nvPr/>
        </p:nvSpPr>
        <p:spPr bwMode="auto">
          <a:xfrm>
            <a:off x="2514600" y="1219200"/>
            <a:ext cx="914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latin typeface="Arial" charset="0"/>
                <a:cs typeface="Arial" charset="0"/>
              </a:rPr>
              <a:t>Mirror</a:t>
            </a: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9" name="Rechteck 48"/>
          <p:cNvSpPr/>
          <p:nvPr/>
        </p:nvSpPr>
        <p:spPr bwMode="auto">
          <a:xfrm>
            <a:off x="2514600" y="2057400"/>
            <a:ext cx="381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a:t>
            </a:r>
          </a:p>
        </p:txBody>
      </p:sp>
      <p:sp>
        <p:nvSpPr>
          <p:cNvPr id="204" name="Rechteck 203"/>
          <p:cNvSpPr/>
          <p:nvPr/>
        </p:nvSpPr>
        <p:spPr bwMode="auto">
          <a:xfrm>
            <a:off x="3048000" y="2057400"/>
            <a:ext cx="381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a:t>
            </a:r>
          </a:p>
        </p:txBody>
      </p:sp>
      <p:cxnSp>
        <p:nvCxnSpPr>
          <p:cNvPr id="57" name="Gerade Verbindung 56"/>
          <p:cNvCxnSpPr>
            <a:stCxn id="204" idx="3"/>
          </p:cNvCxnSpPr>
          <p:nvPr/>
        </p:nvCxnSpPr>
        <p:spPr bwMode="auto">
          <a:xfrm>
            <a:off x="3429000" y="22098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a:endCxn id="204" idx="0"/>
          </p:cNvCxnSpPr>
          <p:nvPr/>
        </p:nvCxnSpPr>
        <p:spPr bwMode="auto">
          <a:xfrm flipH="1">
            <a:off x="3238500" y="1828800"/>
            <a:ext cx="381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flipH="1">
            <a:off x="2667000" y="1828800"/>
            <a:ext cx="381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p:cNvCxnSpPr/>
          <p:nvPr/>
        </p:nvCxnSpPr>
        <p:spPr bwMode="auto">
          <a:xfrm>
            <a:off x="5029200" y="4114800"/>
            <a:ext cx="0" cy="152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a:endCxn id="49" idx="2"/>
          </p:cNvCxnSpPr>
          <p:nvPr/>
        </p:nvCxnSpPr>
        <p:spPr bwMode="auto">
          <a:xfrm flipH="1" flipV="1">
            <a:off x="2705100" y="2362200"/>
            <a:ext cx="2324100" cy="175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flipV="1">
            <a:off x="2895600" y="2362200"/>
            <a:ext cx="259080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H="1">
            <a:off x="3429000" y="1447800"/>
            <a:ext cx="266700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3727677"/>
            <a:ext cx="3233737" cy="253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bwMode="auto">
          <a:xfrm flipH="1">
            <a:off x="2057400" y="3429000"/>
            <a:ext cx="2971800" cy="1981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feld 6"/>
          <p:cNvSpPr txBox="1"/>
          <p:nvPr/>
        </p:nvSpPr>
        <p:spPr>
          <a:xfrm>
            <a:off x="2972760" y="6172200"/>
            <a:ext cx="3230821" cy="276999"/>
          </a:xfrm>
          <a:prstGeom prst="rect">
            <a:avLst/>
          </a:prstGeom>
          <a:noFill/>
        </p:spPr>
        <p:txBody>
          <a:bodyPr wrap="none" rtlCol="0">
            <a:spAutoFit/>
          </a:bodyPr>
          <a:lstStyle/>
          <a:p>
            <a:r>
              <a:rPr lang="de-DE" dirty="0" err="1" smtClean="0"/>
              <a:t>Some</a:t>
            </a:r>
            <a:r>
              <a:rPr lang="de-DE" dirty="0" smtClean="0"/>
              <a:t> </a:t>
            </a:r>
            <a:r>
              <a:rPr lang="de-DE" dirty="0" err="1" smtClean="0"/>
              <a:t>measueremnts</a:t>
            </a:r>
            <a:r>
              <a:rPr lang="de-DE" dirty="0" smtClean="0"/>
              <a:t> do not </a:t>
            </a:r>
            <a:r>
              <a:rPr lang="de-DE" dirty="0" err="1" smtClean="0"/>
              <a:t>show</a:t>
            </a:r>
            <a:r>
              <a:rPr lang="de-DE" dirty="0" smtClean="0"/>
              <a:t> </a:t>
            </a:r>
            <a:r>
              <a:rPr lang="de-DE" dirty="0" err="1" smtClean="0"/>
              <a:t>the</a:t>
            </a:r>
            <a:r>
              <a:rPr lang="de-DE" dirty="0" smtClean="0"/>
              <a:t> </a:t>
            </a:r>
            <a:r>
              <a:rPr lang="de-DE" dirty="0" err="1" smtClean="0"/>
              <a:t>effect</a:t>
            </a:r>
            <a:r>
              <a:rPr lang="de-DE" dirty="0" smtClean="0"/>
              <a:t>!</a:t>
            </a:r>
            <a:endParaRPr lang="de-DE" dirty="0"/>
          </a:p>
        </p:txBody>
      </p:sp>
    </p:spTree>
    <p:extLst>
      <p:ext uri="{BB962C8B-B14F-4D97-AF65-F5344CB8AC3E}">
        <p14:creationId xmlns:p14="http://schemas.microsoft.com/office/powerpoint/2010/main" val="140002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solidFill>
                  <a:srgbClr val="FF0000"/>
                </a:solidFill>
              </a:rPr>
              <a:t>Separated bias DACs</a:t>
            </a:r>
            <a:endParaRPr lang="de-DE" altLang="de-DE" sz="2000" dirty="0" smtClean="0"/>
          </a:p>
        </p:txBody>
      </p:sp>
      <p:sp>
        <p:nvSpPr>
          <p:cNvPr id="2" name="Inhaltsplatzhalter 1"/>
          <p:cNvSpPr>
            <a:spLocks noGrp="1"/>
          </p:cNvSpPr>
          <p:nvPr>
            <p:ph idx="1"/>
          </p:nvPr>
        </p:nvSpPr>
        <p:spPr>
          <a:xfrm>
            <a:off x="457200" y="692150"/>
            <a:ext cx="8229600" cy="831850"/>
          </a:xfrm>
        </p:spPr>
        <p:txBody>
          <a:bodyPr/>
          <a:lstStyle/>
          <a:p>
            <a:r>
              <a:rPr lang="en-US" sz="1600" dirty="0" smtClean="0"/>
              <a:t>…</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13</a:t>
            </a:fld>
            <a:endParaRPr lang="de-DE" altLang="de-DE"/>
          </a:p>
        </p:txBody>
      </p:sp>
      <p:grpSp>
        <p:nvGrpSpPr>
          <p:cNvPr id="113" name="Gruppieren 112"/>
          <p:cNvGrpSpPr/>
          <p:nvPr/>
        </p:nvGrpSpPr>
        <p:grpSpPr>
          <a:xfrm>
            <a:off x="5029200" y="1752600"/>
            <a:ext cx="432048" cy="720080"/>
            <a:chOff x="5508104" y="2996952"/>
            <a:chExt cx="432048" cy="720080"/>
          </a:xfrm>
        </p:grpSpPr>
        <p:grpSp>
          <p:nvGrpSpPr>
            <p:cNvPr id="114" name="Gruppieren 113"/>
            <p:cNvGrpSpPr/>
            <p:nvPr/>
          </p:nvGrpSpPr>
          <p:grpSpPr>
            <a:xfrm>
              <a:off x="5508104" y="2996952"/>
              <a:ext cx="432048" cy="720080"/>
              <a:chOff x="5508104" y="1844824"/>
              <a:chExt cx="432048" cy="720080"/>
            </a:xfrm>
          </p:grpSpPr>
          <p:cxnSp>
            <p:nvCxnSpPr>
              <p:cNvPr id="116" name="Gerade Verbindung 11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Gerade Verbindung 11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Gerade Verbindung 11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Gerade Verbindung 11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Gerade Verbindung 11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5" name="Ellipse 11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38" name="Gruppieren 137"/>
          <p:cNvGrpSpPr/>
          <p:nvPr/>
        </p:nvGrpSpPr>
        <p:grpSpPr>
          <a:xfrm>
            <a:off x="5029200" y="2895600"/>
            <a:ext cx="432048" cy="720080"/>
            <a:chOff x="5508104" y="2996952"/>
            <a:chExt cx="432048" cy="720080"/>
          </a:xfrm>
        </p:grpSpPr>
        <p:grpSp>
          <p:nvGrpSpPr>
            <p:cNvPr id="139" name="Gruppieren 138"/>
            <p:cNvGrpSpPr/>
            <p:nvPr/>
          </p:nvGrpSpPr>
          <p:grpSpPr>
            <a:xfrm>
              <a:off x="5508104" y="2996952"/>
              <a:ext cx="432048" cy="720080"/>
              <a:chOff x="5508104" y="1844824"/>
              <a:chExt cx="432048" cy="720080"/>
            </a:xfrm>
          </p:grpSpPr>
          <p:cxnSp>
            <p:nvCxnSpPr>
              <p:cNvPr id="141" name="Gerade Verbindung 14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2" name="Gerade Verbindung 14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Gerade Verbindung 14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Gerade Verbindung 14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Gerade Verbindung 14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40" name="Ellipse 139"/>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52" name="Gruppieren 151"/>
          <p:cNvGrpSpPr/>
          <p:nvPr/>
        </p:nvGrpSpPr>
        <p:grpSpPr>
          <a:xfrm>
            <a:off x="5029200" y="3962400"/>
            <a:ext cx="432048" cy="720080"/>
            <a:chOff x="5508104" y="2996952"/>
            <a:chExt cx="432048" cy="720080"/>
          </a:xfrm>
        </p:grpSpPr>
        <p:grpSp>
          <p:nvGrpSpPr>
            <p:cNvPr id="153" name="Gruppieren 152"/>
            <p:cNvGrpSpPr/>
            <p:nvPr/>
          </p:nvGrpSpPr>
          <p:grpSpPr>
            <a:xfrm>
              <a:off x="5508104" y="2996952"/>
              <a:ext cx="432048" cy="720080"/>
              <a:chOff x="5508104" y="1844824"/>
              <a:chExt cx="432048" cy="720080"/>
            </a:xfrm>
          </p:grpSpPr>
          <p:cxnSp>
            <p:nvCxnSpPr>
              <p:cNvPr id="156" name="Gerade Verbindung 15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7" name="Gerade Verbindung 15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Gerade Verbindung 15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Gerade Verbindung 16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Gerade Verbindung 16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55" name="Ellipse 154"/>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64" name="Gruppieren 163"/>
          <p:cNvGrpSpPr/>
          <p:nvPr/>
        </p:nvGrpSpPr>
        <p:grpSpPr>
          <a:xfrm>
            <a:off x="5029200" y="5029200"/>
            <a:ext cx="432048" cy="720080"/>
            <a:chOff x="5508104" y="2996952"/>
            <a:chExt cx="432048" cy="720080"/>
          </a:xfrm>
        </p:grpSpPr>
        <p:grpSp>
          <p:nvGrpSpPr>
            <p:cNvPr id="165" name="Gruppieren 164"/>
            <p:cNvGrpSpPr/>
            <p:nvPr/>
          </p:nvGrpSpPr>
          <p:grpSpPr>
            <a:xfrm>
              <a:off x="5508104" y="2996952"/>
              <a:ext cx="432048" cy="720080"/>
              <a:chOff x="5508104" y="1844824"/>
              <a:chExt cx="432048" cy="720080"/>
            </a:xfrm>
          </p:grpSpPr>
          <p:cxnSp>
            <p:nvCxnSpPr>
              <p:cNvPr id="167" name="Gerade Verbindung 166"/>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8" name="Gerade Verbindung 167"/>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9" name="Gerade Verbindung 168"/>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0" name="Gerade Verbindung 169"/>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1" name="Gerade Verbindung 17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2" name="Gerade Verbindung 17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3" name="Gerade Verbindung 17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66" name="Ellipse 165"/>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74" name="Gruppieren 173"/>
          <p:cNvGrpSpPr/>
          <p:nvPr/>
        </p:nvGrpSpPr>
        <p:grpSpPr>
          <a:xfrm rot="5400000">
            <a:off x="5600700" y="2171700"/>
            <a:ext cx="990600" cy="304800"/>
            <a:chOff x="3276600" y="4038600"/>
            <a:chExt cx="990600" cy="304800"/>
          </a:xfrm>
        </p:grpSpPr>
        <p:cxnSp>
          <p:nvCxnSpPr>
            <p:cNvPr id="175" name="Gerade Verbindung 174"/>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60" name="Gerade Verbindung 2059"/>
          <p:cNvCxnSpPr/>
          <p:nvPr/>
        </p:nvCxnSpPr>
        <p:spPr bwMode="auto">
          <a:xfrm>
            <a:off x="5486400" y="1828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0" name="Gruppieren 179"/>
          <p:cNvGrpSpPr/>
          <p:nvPr/>
        </p:nvGrpSpPr>
        <p:grpSpPr>
          <a:xfrm rot="5400000">
            <a:off x="5600700" y="3314700"/>
            <a:ext cx="990600" cy="304800"/>
            <a:chOff x="3276600" y="4038600"/>
            <a:chExt cx="990600" cy="304800"/>
          </a:xfrm>
        </p:grpSpPr>
        <p:cxnSp>
          <p:nvCxnSpPr>
            <p:cNvPr id="181" name="Gerade Verbindung 180"/>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6" name="Gerade Verbindung 185"/>
          <p:cNvCxnSpPr/>
          <p:nvPr/>
        </p:nvCxnSpPr>
        <p:spPr bwMode="auto">
          <a:xfrm>
            <a:off x="5486400" y="2971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7" name="Gruppieren 186"/>
          <p:cNvGrpSpPr/>
          <p:nvPr/>
        </p:nvGrpSpPr>
        <p:grpSpPr>
          <a:xfrm rot="5400000">
            <a:off x="5600700" y="4381500"/>
            <a:ext cx="990600" cy="304800"/>
            <a:chOff x="3276600" y="4038600"/>
            <a:chExt cx="990600" cy="304800"/>
          </a:xfrm>
        </p:grpSpPr>
        <p:cxnSp>
          <p:nvCxnSpPr>
            <p:cNvPr id="188" name="Gerade Verbindung 187"/>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3" name="Gerade Verbindung 192"/>
          <p:cNvCxnSpPr/>
          <p:nvPr/>
        </p:nvCxnSpPr>
        <p:spPr bwMode="auto">
          <a:xfrm>
            <a:off x="5486400" y="40386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4" name="Gruppieren 193"/>
          <p:cNvGrpSpPr/>
          <p:nvPr/>
        </p:nvGrpSpPr>
        <p:grpSpPr>
          <a:xfrm rot="5400000">
            <a:off x="5600700" y="5448300"/>
            <a:ext cx="990600" cy="304800"/>
            <a:chOff x="3276600" y="4038600"/>
            <a:chExt cx="990600" cy="304800"/>
          </a:xfrm>
        </p:grpSpPr>
        <p:cxnSp>
          <p:nvCxnSpPr>
            <p:cNvPr id="195" name="Gerade Verbindung 194"/>
            <p:cNvCxnSpPr/>
            <p:nvPr/>
          </p:nvCxnSpPr>
          <p:spPr bwMode="auto">
            <a:xfrm>
              <a:off x="3276600" y="4191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810000" y="4038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flipV="1">
              <a:off x="3962400" y="4191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886200" y="4038600"/>
              <a:ext cx="762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0" name="Gerade Verbindung 199"/>
          <p:cNvCxnSpPr/>
          <p:nvPr/>
        </p:nvCxnSpPr>
        <p:spPr bwMode="auto">
          <a:xfrm>
            <a:off x="5486400" y="5105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3" name="Gerade Verbindung 2062"/>
          <p:cNvCxnSpPr/>
          <p:nvPr/>
        </p:nvCxnSpPr>
        <p:spPr bwMode="auto">
          <a:xfrm>
            <a:off x="6096000" y="3886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6096000" y="4953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6096000" y="2819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Gerade Verbindung 2073"/>
          <p:cNvCxnSpPr/>
          <p:nvPr/>
        </p:nvCxnSpPr>
        <p:spPr bwMode="auto">
          <a:xfrm flipV="1">
            <a:off x="6096000" y="137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9" name="Gerade Verbindung 2078"/>
          <p:cNvCxnSpPr/>
          <p:nvPr/>
        </p:nvCxnSpPr>
        <p:spPr bwMode="auto">
          <a:xfrm>
            <a:off x="5029200" y="1676400"/>
            <a:ext cx="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hteck 33"/>
          <p:cNvSpPr/>
          <p:nvPr/>
        </p:nvSpPr>
        <p:spPr bwMode="auto">
          <a:xfrm>
            <a:off x="1219200" y="1219200"/>
            <a:ext cx="914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DAC</a:t>
            </a:r>
          </a:p>
        </p:txBody>
      </p:sp>
      <p:cxnSp>
        <p:nvCxnSpPr>
          <p:cNvPr id="38" name="Gerade Verbindung 37"/>
          <p:cNvCxnSpPr/>
          <p:nvPr/>
        </p:nvCxnSpPr>
        <p:spPr bwMode="auto">
          <a:xfrm>
            <a:off x="2133600" y="1524000"/>
            <a:ext cx="5334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hteck 48"/>
          <p:cNvSpPr/>
          <p:nvPr/>
        </p:nvSpPr>
        <p:spPr bwMode="auto">
          <a:xfrm>
            <a:off x="2514600" y="2057400"/>
            <a:ext cx="381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4" name="Rechteck 203"/>
          <p:cNvSpPr/>
          <p:nvPr/>
        </p:nvSpPr>
        <p:spPr bwMode="auto">
          <a:xfrm>
            <a:off x="3048000" y="2057400"/>
            <a:ext cx="381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7" name="Gerade Verbindung 56"/>
          <p:cNvCxnSpPr>
            <a:stCxn id="204" idx="3"/>
          </p:cNvCxnSpPr>
          <p:nvPr/>
        </p:nvCxnSpPr>
        <p:spPr bwMode="auto">
          <a:xfrm>
            <a:off x="3429000" y="22098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a:endCxn id="204" idx="0"/>
          </p:cNvCxnSpPr>
          <p:nvPr/>
        </p:nvCxnSpPr>
        <p:spPr bwMode="auto">
          <a:xfrm flipH="1">
            <a:off x="3238500" y="1828800"/>
            <a:ext cx="381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flipH="1">
            <a:off x="2667000" y="1828800"/>
            <a:ext cx="381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p:cNvCxnSpPr/>
          <p:nvPr/>
        </p:nvCxnSpPr>
        <p:spPr bwMode="auto">
          <a:xfrm>
            <a:off x="5029200" y="4114800"/>
            <a:ext cx="0" cy="152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a:endCxn id="49" idx="2"/>
          </p:cNvCxnSpPr>
          <p:nvPr/>
        </p:nvCxnSpPr>
        <p:spPr bwMode="auto">
          <a:xfrm flipH="1" flipV="1">
            <a:off x="2705100" y="2362200"/>
            <a:ext cx="2324100" cy="175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flipV="1">
            <a:off x="2895600" y="2362200"/>
            <a:ext cx="2590800" cy="1676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H="1">
            <a:off x="3429000" y="1447800"/>
            <a:ext cx="266700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Rechteck 90"/>
          <p:cNvSpPr/>
          <p:nvPr/>
        </p:nvSpPr>
        <p:spPr bwMode="auto">
          <a:xfrm>
            <a:off x="3276600" y="1219200"/>
            <a:ext cx="9144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DAC</a:t>
            </a:r>
          </a:p>
        </p:txBody>
      </p:sp>
      <p:sp>
        <p:nvSpPr>
          <p:cNvPr id="90" name="Rechteck 89"/>
          <p:cNvSpPr/>
          <p:nvPr/>
        </p:nvSpPr>
        <p:spPr bwMode="auto">
          <a:xfrm>
            <a:off x="4114800" y="3962400"/>
            <a:ext cx="381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 name="Textfeld 2"/>
          <p:cNvSpPr txBox="1"/>
          <p:nvPr/>
        </p:nvSpPr>
        <p:spPr>
          <a:xfrm>
            <a:off x="4114800" y="4267200"/>
            <a:ext cx="705642" cy="276999"/>
          </a:xfrm>
          <a:prstGeom prst="rect">
            <a:avLst/>
          </a:prstGeom>
          <a:noFill/>
        </p:spPr>
        <p:txBody>
          <a:bodyPr wrap="none" rtlCol="0">
            <a:spAutoFit/>
          </a:bodyPr>
          <a:lstStyle/>
          <a:p>
            <a:r>
              <a:rPr lang="de-DE" dirty="0" err="1" smtClean="0"/>
              <a:t>Or</a:t>
            </a:r>
            <a:r>
              <a:rPr lang="de-DE" dirty="0" smtClean="0"/>
              <a:t> </a:t>
            </a:r>
            <a:r>
              <a:rPr lang="de-DE" dirty="0" err="1" smtClean="0"/>
              <a:t>here</a:t>
            </a:r>
            <a:endParaRPr lang="de-DE" dirty="0"/>
          </a:p>
        </p:txBody>
      </p:sp>
    </p:spTree>
    <p:extLst>
      <p:ext uri="{BB962C8B-B14F-4D97-AF65-F5344CB8AC3E}">
        <p14:creationId xmlns:p14="http://schemas.microsoft.com/office/powerpoint/2010/main" val="2819441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smtClean="0"/>
              <a:t>Connect </a:t>
            </a:r>
            <a:r>
              <a:rPr lang="en-US" sz="2000" dirty="0"/>
              <a:t>gate of the NMOS sources only in one point</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14</a:t>
            </a:fld>
            <a:endParaRPr lang="de-DE" altLang="de-DE"/>
          </a:p>
        </p:txBody>
      </p:sp>
      <p:pic>
        <p:nvPicPr>
          <p:cNvPr id="3" name="Picture 2" descr="C:\Users\ivan\Desktop\KEK_0215\dcdapr\V1_60-60-60colum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6537711" cy="54498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9"/>
          <p:cNvGrpSpPr>
            <a:grpSpLocks/>
          </p:cNvGrpSpPr>
          <p:nvPr/>
        </p:nvGrpSpPr>
        <p:grpSpPr bwMode="auto">
          <a:xfrm flipH="1">
            <a:off x="6400799" y="2743200"/>
            <a:ext cx="457200" cy="576263"/>
            <a:chOff x="2109" y="1253"/>
            <a:chExt cx="274" cy="363"/>
          </a:xfrm>
        </p:grpSpPr>
        <p:sp>
          <p:nvSpPr>
            <p:cNvPr id="7"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15" name="Gerade Verbindung 14"/>
          <p:cNvCxnSpPr>
            <a:stCxn id="13" idx="1"/>
          </p:cNvCxnSpPr>
          <p:nvPr/>
        </p:nvCxnSpPr>
        <p:spPr bwMode="auto">
          <a:xfrm>
            <a:off x="6400800" y="3032125"/>
            <a:ext cx="0" cy="854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uppieren 18"/>
          <p:cNvGrpSpPr/>
          <p:nvPr/>
        </p:nvGrpSpPr>
        <p:grpSpPr>
          <a:xfrm>
            <a:off x="6400800" y="2099320"/>
            <a:ext cx="457200" cy="720080"/>
            <a:chOff x="5508104" y="1844824"/>
            <a:chExt cx="432048" cy="720080"/>
          </a:xfrm>
        </p:grpSpPr>
        <p:cxnSp>
          <p:nvCxnSpPr>
            <p:cNvPr id="20" name="Gerade Verbindung 1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7" name="Gerade Verbindung 26"/>
          <p:cNvCxnSpPr/>
          <p:nvPr/>
        </p:nvCxnSpPr>
        <p:spPr bwMode="auto">
          <a:xfrm>
            <a:off x="6248400" y="24384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49"/>
          <p:cNvGrpSpPr>
            <a:grpSpLocks/>
          </p:cNvGrpSpPr>
          <p:nvPr/>
        </p:nvGrpSpPr>
        <p:grpSpPr bwMode="auto">
          <a:xfrm flipH="1">
            <a:off x="7315199" y="2743200"/>
            <a:ext cx="457200" cy="576263"/>
            <a:chOff x="2109" y="1253"/>
            <a:chExt cx="274" cy="363"/>
          </a:xfrm>
        </p:grpSpPr>
        <p:sp>
          <p:nvSpPr>
            <p:cNvPr id="30"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6"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38" name="Gerade Verbindung 37"/>
          <p:cNvCxnSpPr>
            <a:stCxn id="36" idx="1"/>
          </p:cNvCxnSpPr>
          <p:nvPr/>
        </p:nvCxnSpPr>
        <p:spPr bwMode="auto">
          <a:xfrm>
            <a:off x="7315200" y="3032125"/>
            <a:ext cx="0" cy="854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a:off x="7315200" y="2099320"/>
            <a:ext cx="457200" cy="720080"/>
            <a:chOff x="5508104" y="1844824"/>
            <a:chExt cx="432048" cy="720080"/>
          </a:xfrm>
        </p:grpSpPr>
        <p:cxnSp>
          <p:nvCxnSpPr>
            <p:cNvPr id="40" name="Gerade Verbindung 3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Gerade Verbindung 4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7" name="Group 49"/>
          <p:cNvGrpSpPr>
            <a:grpSpLocks/>
          </p:cNvGrpSpPr>
          <p:nvPr/>
        </p:nvGrpSpPr>
        <p:grpSpPr bwMode="auto">
          <a:xfrm flipH="1">
            <a:off x="8229599" y="2743200"/>
            <a:ext cx="457200" cy="576263"/>
            <a:chOff x="2109" y="1253"/>
            <a:chExt cx="274" cy="363"/>
          </a:xfrm>
        </p:grpSpPr>
        <p:sp>
          <p:nvSpPr>
            <p:cNvPr id="48"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9"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0"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3"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4"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56" name="Gerade Verbindung 55"/>
          <p:cNvCxnSpPr>
            <a:stCxn id="54" idx="1"/>
          </p:cNvCxnSpPr>
          <p:nvPr/>
        </p:nvCxnSpPr>
        <p:spPr bwMode="auto">
          <a:xfrm>
            <a:off x="8229600" y="3032125"/>
            <a:ext cx="0" cy="854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 name="Gruppieren 56"/>
          <p:cNvGrpSpPr/>
          <p:nvPr/>
        </p:nvGrpSpPr>
        <p:grpSpPr>
          <a:xfrm>
            <a:off x="8229600" y="2099320"/>
            <a:ext cx="457200" cy="720080"/>
            <a:chOff x="5508104" y="1844824"/>
            <a:chExt cx="432048" cy="720080"/>
          </a:xfrm>
        </p:grpSpPr>
        <p:cxnSp>
          <p:nvCxnSpPr>
            <p:cNvPr id="58" name="Gerade Verbindung 5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Gerade Verbindung 5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Gerade Verbindung 5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6" name="Gerade Verbindung 15"/>
          <p:cNvCxnSpPr/>
          <p:nvPr/>
        </p:nvCxnSpPr>
        <p:spPr bwMode="auto">
          <a:xfrm>
            <a:off x="6858000" y="3276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7772400" y="3276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p:cNvCxnSpPr/>
          <p:nvPr/>
        </p:nvCxnSpPr>
        <p:spPr bwMode="auto">
          <a:xfrm>
            <a:off x="8686800" y="3276600"/>
            <a:ext cx="0" cy="533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ihandform 16"/>
          <p:cNvSpPr/>
          <p:nvPr/>
        </p:nvSpPr>
        <p:spPr bwMode="auto">
          <a:xfrm>
            <a:off x="6182436" y="3862286"/>
            <a:ext cx="2784143" cy="259338"/>
          </a:xfrm>
          <a:custGeom>
            <a:avLst/>
            <a:gdLst>
              <a:gd name="connsiteX0" fmla="*/ 0 w 2784143"/>
              <a:gd name="connsiteY0" fmla="*/ 259338 h 259338"/>
              <a:gd name="connsiteX1" fmla="*/ 1296537 w 2784143"/>
              <a:gd name="connsiteY1" fmla="*/ 30 h 259338"/>
              <a:gd name="connsiteX2" fmla="*/ 2784143 w 2784143"/>
              <a:gd name="connsiteY2" fmla="*/ 245690 h 259338"/>
            </a:gdLst>
            <a:ahLst/>
            <a:cxnLst>
              <a:cxn ang="0">
                <a:pos x="connsiteX0" y="connsiteY0"/>
              </a:cxn>
              <a:cxn ang="0">
                <a:pos x="connsiteX1" y="connsiteY1"/>
              </a:cxn>
              <a:cxn ang="0">
                <a:pos x="connsiteX2" y="connsiteY2"/>
              </a:cxn>
            </a:cxnLst>
            <a:rect l="l" t="t" r="r" b="b"/>
            <a:pathLst>
              <a:path w="2784143" h="259338">
                <a:moveTo>
                  <a:pt x="0" y="259338"/>
                </a:moveTo>
                <a:cubicBezTo>
                  <a:pt x="416256" y="130821"/>
                  <a:pt x="832513" y="2305"/>
                  <a:pt x="1296537" y="30"/>
                </a:cubicBezTo>
                <a:cubicBezTo>
                  <a:pt x="1760561" y="-2245"/>
                  <a:pt x="2272352" y="121722"/>
                  <a:pt x="2784143" y="24569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31248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t>Connect gate of the NMOS sources only in one point</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15</a:t>
            </a:fld>
            <a:endParaRPr lang="de-DE" altLang="de-DE"/>
          </a:p>
        </p:txBody>
      </p:sp>
      <p:pic>
        <p:nvPicPr>
          <p:cNvPr id="3" name="Picture 2" descr="C:\Users\ivan\Desktop\KEK_0215\dcdapr\V1_60-60-60colum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6537711" cy="5449888"/>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49"/>
          <p:cNvGrpSpPr>
            <a:grpSpLocks/>
          </p:cNvGrpSpPr>
          <p:nvPr/>
        </p:nvGrpSpPr>
        <p:grpSpPr bwMode="auto">
          <a:xfrm flipH="1">
            <a:off x="6400799" y="2743200"/>
            <a:ext cx="457200" cy="576263"/>
            <a:chOff x="2109" y="1253"/>
            <a:chExt cx="274" cy="363"/>
          </a:xfrm>
        </p:grpSpPr>
        <p:sp>
          <p:nvSpPr>
            <p:cNvPr id="66"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74" name="Gerade Verbindung 73"/>
          <p:cNvCxnSpPr>
            <a:stCxn id="72" idx="1"/>
          </p:cNvCxnSpPr>
          <p:nvPr/>
        </p:nvCxnSpPr>
        <p:spPr bwMode="auto">
          <a:xfrm>
            <a:off x="6400800" y="3032125"/>
            <a:ext cx="0" cy="854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Gruppieren 74"/>
          <p:cNvGrpSpPr/>
          <p:nvPr/>
        </p:nvGrpSpPr>
        <p:grpSpPr>
          <a:xfrm>
            <a:off x="6400800" y="2099320"/>
            <a:ext cx="457200" cy="720080"/>
            <a:chOff x="5508104" y="1844824"/>
            <a:chExt cx="432048" cy="720080"/>
          </a:xfrm>
        </p:grpSpPr>
        <p:cxnSp>
          <p:nvCxnSpPr>
            <p:cNvPr id="76" name="Gerade Verbindung 7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Gerade Verbindung 7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83" name="Gerade Verbindung 82"/>
          <p:cNvCxnSpPr/>
          <p:nvPr/>
        </p:nvCxnSpPr>
        <p:spPr bwMode="auto">
          <a:xfrm>
            <a:off x="6248400" y="24384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4" name="Group 49"/>
          <p:cNvGrpSpPr>
            <a:grpSpLocks/>
          </p:cNvGrpSpPr>
          <p:nvPr/>
        </p:nvGrpSpPr>
        <p:grpSpPr bwMode="auto">
          <a:xfrm flipH="1">
            <a:off x="7315199" y="2743200"/>
            <a:ext cx="457200" cy="576263"/>
            <a:chOff x="2109" y="1253"/>
            <a:chExt cx="274" cy="363"/>
          </a:xfrm>
        </p:grpSpPr>
        <p:sp>
          <p:nvSpPr>
            <p:cNvPr id="85"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6"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93" name="Gerade Verbindung 92"/>
          <p:cNvCxnSpPr>
            <a:stCxn id="91" idx="1"/>
          </p:cNvCxnSpPr>
          <p:nvPr/>
        </p:nvCxnSpPr>
        <p:spPr bwMode="auto">
          <a:xfrm>
            <a:off x="7315200" y="3032125"/>
            <a:ext cx="0" cy="854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4" name="Gruppieren 93"/>
          <p:cNvGrpSpPr/>
          <p:nvPr/>
        </p:nvGrpSpPr>
        <p:grpSpPr>
          <a:xfrm>
            <a:off x="7315200" y="2099320"/>
            <a:ext cx="457200" cy="720080"/>
            <a:chOff x="5508104" y="1844824"/>
            <a:chExt cx="432048" cy="720080"/>
          </a:xfrm>
        </p:grpSpPr>
        <p:cxnSp>
          <p:nvCxnSpPr>
            <p:cNvPr id="95" name="Gerade Verbindung 9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Gerade Verbindung 9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Gerade Verbindung 9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Gerade Verbindung 9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2" name="Group 49"/>
          <p:cNvGrpSpPr>
            <a:grpSpLocks/>
          </p:cNvGrpSpPr>
          <p:nvPr/>
        </p:nvGrpSpPr>
        <p:grpSpPr bwMode="auto">
          <a:xfrm flipH="1">
            <a:off x="8229599" y="2743200"/>
            <a:ext cx="457200" cy="576263"/>
            <a:chOff x="2109" y="1253"/>
            <a:chExt cx="274" cy="363"/>
          </a:xfrm>
        </p:grpSpPr>
        <p:sp>
          <p:nvSpPr>
            <p:cNvPr id="103"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5"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6"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7"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8"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9"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0"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111" name="Gerade Verbindung 110"/>
          <p:cNvCxnSpPr>
            <a:stCxn id="109" idx="1"/>
          </p:cNvCxnSpPr>
          <p:nvPr/>
        </p:nvCxnSpPr>
        <p:spPr bwMode="auto">
          <a:xfrm>
            <a:off x="8229600" y="3032125"/>
            <a:ext cx="0" cy="85407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 name="Gruppieren 111"/>
          <p:cNvGrpSpPr/>
          <p:nvPr/>
        </p:nvGrpSpPr>
        <p:grpSpPr>
          <a:xfrm>
            <a:off x="8229600" y="2099320"/>
            <a:ext cx="457200" cy="720080"/>
            <a:chOff x="5508104" y="1844824"/>
            <a:chExt cx="432048" cy="720080"/>
          </a:xfrm>
        </p:grpSpPr>
        <p:cxnSp>
          <p:nvCxnSpPr>
            <p:cNvPr id="113" name="Gerade Verbindung 112"/>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11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Gerade Verbindung 11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Gerade Verbindung 11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Gerade Verbindung 116"/>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Gerade Verbindung 117"/>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Gerade Verbindung 118"/>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23" name="Freihandform 122"/>
          <p:cNvSpPr/>
          <p:nvPr/>
        </p:nvSpPr>
        <p:spPr bwMode="auto">
          <a:xfrm>
            <a:off x="6182436" y="3276600"/>
            <a:ext cx="2784143" cy="259338"/>
          </a:xfrm>
          <a:custGeom>
            <a:avLst/>
            <a:gdLst>
              <a:gd name="connsiteX0" fmla="*/ 0 w 2784143"/>
              <a:gd name="connsiteY0" fmla="*/ 259338 h 259338"/>
              <a:gd name="connsiteX1" fmla="*/ 1296537 w 2784143"/>
              <a:gd name="connsiteY1" fmla="*/ 30 h 259338"/>
              <a:gd name="connsiteX2" fmla="*/ 2784143 w 2784143"/>
              <a:gd name="connsiteY2" fmla="*/ 245690 h 259338"/>
            </a:gdLst>
            <a:ahLst/>
            <a:cxnLst>
              <a:cxn ang="0">
                <a:pos x="connsiteX0" y="connsiteY0"/>
              </a:cxn>
              <a:cxn ang="0">
                <a:pos x="connsiteX1" y="connsiteY1"/>
              </a:cxn>
              <a:cxn ang="0">
                <a:pos x="connsiteX2" y="connsiteY2"/>
              </a:cxn>
            </a:cxnLst>
            <a:rect l="l" t="t" r="r" b="b"/>
            <a:pathLst>
              <a:path w="2784143" h="259338">
                <a:moveTo>
                  <a:pt x="0" y="259338"/>
                </a:moveTo>
                <a:cubicBezTo>
                  <a:pt x="416256" y="130821"/>
                  <a:pt x="832513" y="2305"/>
                  <a:pt x="1296537" y="30"/>
                </a:cubicBezTo>
                <a:cubicBezTo>
                  <a:pt x="1760561" y="-2245"/>
                  <a:pt x="2272352" y="121722"/>
                  <a:pt x="2784143" y="24569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48" name="Gerade Verbindung 2047"/>
          <p:cNvCxnSpPr/>
          <p:nvPr/>
        </p:nvCxnSpPr>
        <p:spPr bwMode="auto">
          <a:xfrm flipH="1">
            <a:off x="6172200" y="3886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1" name="Gerade Verbindung 2050"/>
          <p:cNvCxnSpPr>
            <a:endCxn id="123" idx="0"/>
          </p:cNvCxnSpPr>
          <p:nvPr/>
        </p:nvCxnSpPr>
        <p:spPr bwMode="auto">
          <a:xfrm flipV="1">
            <a:off x="6172200" y="3535938"/>
            <a:ext cx="10236" cy="35026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4943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Long Codes - </a:t>
            </a:r>
            <a:r>
              <a:rPr lang="de-DE" altLang="de-DE" dirty="0" err="1" smtClean="0"/>
              <a:t>Simulations</a:t>
            </a:r>
            <a:endParaRPr lang="de-DE" altLang="de-DE" dirty="0" smtClean="0"/>
          </a:p>
        </p:txBody>
      </p:sp>
    </p:spTree>
    <p:extLst>
      <p:ext uri="{BB962C8B-B14F-4D97-AF65-F5344CB8AC3E}">
        <p14:creationId xmlns:p14="http://schemas.microsoft.com/office/powerpoint/2010/main" val="331012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Monte-Carlo Simulation</a:t>
            </a:r>
            <a:endParaRPr lang="de-DE" altLang="de-DE" sz="2000" dirty="0" smtClean="0"/>
          </a:p>
        </p:txBody>
      </p:sp>
      <p:sp>
        <p:nvSpPr>
          <p:cNvPr id="2" name="Inhaltsplatzhalter 1"/>
          <p:cNvSpPr>
            <a:spLocks noGrp="1"/>
          </p:cNvSpPr>
          <p:nvPr>
            <p:ph idx="1"/>
          </p:nvPr>
        </p:nvSpPr>
        <p:spPr>
          <a:xfrm>
            <a:off x="457200" y="692150"/>
            <a:ext cx="8229600" cy="1212850"/>
          </a:xfrm>
        </p:spPr>
        <p:txBody>
          <a:bodyPr/>
          <a:lstStyle/>
          <a:p>
            <a:r>
              <a:rPr lang="en-US" sz="1400" b="1" dirty="0"/>
              <a:t>We have </a:t>
            </a:r>
            <a:r>
              <a:rPr lang="en-US" sz="1400" b="1" dirty="0" smtClean="0"/>
              <a:t>done  Monte </a:t>
            </a:r>
            <a:r>
              <a:rPr lang="en-US" sz="1400" b="1" dirty="0"/>
              <a:t>Carlo simulations – according to first simulations mismatch </a:t>
            </a:r>
            <a:r>
              <a:rPr lang="en-US" sz="1400" b="1" dirty="0" smtClean="0"/>
              <a:t>(6 sigma) is </a:t>
            </a:r>
            <a:r>
              <a:rPr lang="en-US" sz="1400" b="1" dirty="0"/>
              <a:t>up to </a:t>
            </a:r>
            <a:r>
              <a:rPr lang="en-US" sz="1400" b="1" dirty="0" smtClean="0"/>
              <a:t>~2.5uA </a:t>
            </a:r>
            <a:r>
              <a:rPr lang="en-US" sz="1400" b="1" dirty="0"/>
              <a:t>– which is still smaller than </a:t>
            </a:r>
            <a:r>
              <a:rPr lang="en-US" sz="1400" b="1" dirty="0" smtClean="0"/>
              <a:t>4uA </a:t>
            </a:r>
            <a:r>
              <a:rPr lang="en-US" sz="1400" b="1" dirty="0"/>
              <a:t>which produces missing </a:t>
            </a:r>
            <a:r>
              <a:rPr lang="en-US" sz="1400" b="1" dirty="0" smtClean="0"/>
              <a:t>codes</a:t>
            </a:r>
          </a:p>
          <a:p>
            <a:r>
              <a:rPr lang="en-US" sz="1400" b="1" dirty="0" smtClean="0"/>
              <a:t>(Simulation without thresholds source)</a:t>
            </a:r>
            <a:endParaRPr lang="en-US" sz="1400" b="1" dirty="0" smtClean="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17</a:t>
            </a:fld>
            <a:endParaRPr lang="de-DE" altLang="de-DE"/>
          </a:p>
        </p:txBody>
      </p:sp>
      <p:pic>
        <p:nvPicPr>
          <p:cNvPr id="417794" name="Picture 2" descr="C:\Users\ivan\AppData\Local\Temp\Rar$DIa0.410\montecarlo-2000pts-hist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7467600" cy="466154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mit Pfeil 4"/>
          <p:cNvCxnSpPr/>
          <p:nvPr/>
        </p:nvCxnSpPr>
        <p:spPr bwMode="auto">
          <a:xfrm>
            <a:off x="1600200" y="5410200"/>
            <a:ext cx="56388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1764680" y="5105400"/>
            <a:ext cx="482825" cy="276999"/>
          </a:xfrm>
          <a:prstGeom prst="rect">
            <a:avLst/>
          </a:prstGeom>
          <a:noFill/>
        </p:spPr>
        <p:txBody>
          <a:bodyPr wrap="none" rtlCol="0">
            <a:spAutoFit/>
          </a:bodyPr>
          <a:lstStyle/>
          <a:p>
            <a:r>
              <a:rPr lang="de-DE" dirty="0" smtClean="0"/>
              <a:t>2.5u</a:t>
            </a:r>
            <a:endParaRPr lang="de-DE" dirty="0"/>
          </a:p>
        </p:txBody>
      </p:sp>
    </p:spTree>
    <p:extLst>
      <p:ext uri="{BB962C8B-B14F-4D97-AF65-F5344CB8AC3E}">
        <p14:creationId xmlns:p14="http://schemas.microsoft.com/office/powerpoint/2010/main" val="3890914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18</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ADC  unit-cell</a:t>
            </a:r>
            <a:endParaRPr lang="de-DE" altLang="de-DE" sz="2000" dirty="0" smtClean="0"/>
          </a:p>
        </p:txBody>
      </p:sp>
      <p:sp>
        <p:nvSpPr>
          <p:cNvPr id="4" name="Rectangle 43"/>
          <p:cNvSpPr txBox="1">
            <a:spLocks noChangeArrowheads="1"/>
          </p:cNvSpPr>
          <p:nvPr/>
        </p:nvSpPr>
        <p:spPr bwMode="auto">
          <a:xfrm>
            <a:off x="457200" y="692151"/>
            <a:ext cx="8229600" cy="180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The ADC-unit has two current-memory cells based on two U-I converters A and B</a:t>
            </a:r>
          </a:p>
          <a:p>
            <a:pPr eaLnBrk="1" hangingPunct="1">
              <a:defRPr/>
            </a:pPr>
            <a:r>
              <a:rPr lang="en-US" altLang="de-DE" sz="1400" kern="0" dirty="0" smtClean="0"/>
              <a:t>Depending on the input current amplitude (too low or too high), a reference current (4 </a:t>
            </a:r>
            <a:r>
              <a:rPr lang="el-GR" altLang="de-DE" sz="1400" kern="0" dirty="0" smtClean="0"/>
              <a:t>μ</a:t>
            </a:r>
            <a:r>
              <a:rPr lang="en-US" altLang="de-DE" sz="1400" kern="0" dirty="0" smtClean="0"/>
              <a:t>A per cell) will be added or subtracted</a:t>
            </a:r>
          </a:p>
          <a:p>
            <a:pPr eaLnBrk="1" hangingPunct="1">
              <a:defRPr/>
            </a:pPr>
            <a:r>
              <a:rPr lang="en-US" altLang="de-DE" sz="1400" kern="0" dirty="0" smtClean="0"/>
              <a:t>The comparison is done in the following way:</a:t>
            </a:r>
          </a:p>
          <a:p>
            <a:pPr eaLnBrk="1" hangingPunct="1">
              <a:defRPr/>
            </a:pPr>
            <a:r>
              <a:rPr lang="en-US" altLang="de-DE" sz="1400" kern="0" dirty="0" smtClean="0">
                <a:solidFill>
                  <a:srgbClr val="FF0000"/>
                </a:solidFill>
              </a:rPr>
              <a:t>Two copies of the current stored in A </a:t>
            </a:r>
            <a:r>
              <a:rPr lang="en-US" altLang="de-DE" sz="1400" kern="0" dirty="0">
                <a:solidFill>
                  <a:srgbClr val="FF0000"/>
                </a:solidFill>
              </a:rPr>
              <a:t>are made</a:t>
            </a:r>
            <a:r>
              <a:rPr lang="en-US" altLang="de-DE" sz="1400" kern="0" dirty="0"/>
              <a:t> – </a:t>
            </a:r>
            <a:r>
              <a:rPr lang="en-US" altLang="de-DE" sz="1400" kern="0" dirty="0" smtClean="0"/>
              <a:t>this is done with the two, layout-identical, UI converters CL and CH that are connected to the same voltage as A</a:t>
            </a:r>
          </a:p>
          <a:p>
            <a:pPr eaLnBrk="1" hangingPunct="1">
              <a:defRPr/>
            </a:pPr>
            <a:r>
              <a:rPr lang="en-US" sz="1400" dirty="0"/>
              <a:t>The goal of this preprocessing is “to compress” the input signal so that it occupies 2x smaller range.</a:t>
            </a: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cxnSp>
        <p:nvCxnSpPr>
          <p:cNvPr id="5" name="Gerade Verbindung 4"/>
          <p:cNvCxnSpPr/>
          <p:nvPr/>
        </p:nvCxnSpPr>
        <p:spPr bwMode="auto">
          <a:xfrm>
            <a:off x="2555776" y="4797152"/>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V="1">
            <a:off x="2987824" y="4221088"/>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a:off x="2987824" y="4221088"/>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Gerade Verbindung 15"/>
          <p:cNvCxnSpPr>
            <a:endCxn id="52" idx="3"/>
          </p:cNvCxnSpPr>
          <p:nvPr/>
        </p:nvCxnSpPr>
        <p:spPr bwMode="auto">
          <a:xfrm>
            <a:off x="3779912" y="422108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Gerade Verbindung 16"/>
          <p:cNvCxnSpPr>
            <a:endCxn id="57" idx="3"/>
          </p:cNvCxnSpPr>
          <p:nvPr/>
        </p:nvCxnSpPr>
        <p:spPr bwMode="auto">
          <a:xfrm>
            <a:off x="3779912" y="47971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mit Pfeil 20"/>
          <p:cNvCxnSpPr/>
          <p:nvPr/>
        </p:nvCxnSpPr>
        <p:spPr bwMode="auto">
          <a:xfrm>
            <a:off x="3995936" y="3645024"/>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feld 21"/>
          <p:cNvSpPr txBox="1"/>
          <p:nvPr/>
        </p:nvSpPr>
        <p:spPr>
          <a:xfrm>
            <a:off x="3563888" y="3645024"/>
            <a:ext cx="439544" cy="276999"/>
          </a:xfrm>
          <a:prstGeom prst="rect">
            <a:avLst/>
          </a:prstGeom>
          <a:noFill/>
        </p:spPr>
        <p:txBody>
          <a:bodyPr wrap="none" rtlCol="0">
            <a:spAutoFit/>
          </a:bodyPr>
          <a:lstStyle/>
          <a:p>
            <a:r>
              <a:rPr lang="de-DE" dirty="0" smtClean="0"/>
              <a:t>14u</a:t>
            </a:r>
            <a:endParaRPr lang="de-DE" dirty="0"/>
          </a:p>
        </p:txBody>
      </p:sp>
      <p:sp>
        <p:nvSpPr>
          <p:cNvPr id="19" name="Trapezoid 18"/>
          <p:cNvSpPr/>
          <p:nvPr/>
        </p:nvSpPr>
        <p:spPr bwMode="auto">
          <a:xfrm rot="16200000">
            <a:off x="2123728" y="4581128"/>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24" name="Trapezoid 23"/>
          <p:cNvSpPr/>
          <p:nvPr/>
        </p:nvSpPr>
        <p:spPr bwMode="auto">
          <a:xfrm rot="16200000">
            <a:off x="2123728" y="573325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Trapezoid 25"/>
          <p:cNvSpPr/>
          <p:nvPr/>
        </p:nvSpPr>
        <p:spPr bwMode="auto">
          <a:xfrm rot="5400000" flipH="1">
            <a:off x="3347864" y="4581128"/>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20" name="Gleichschenkliges Dreieck 19"/>
          <p:cNvSpPr/>
          <p:nvPr/>
        </p:nvSpPr>
        <p:spPr bwMode="auto">
          <a:xfrm rot="5400000">
            <a:off x="2123728" y="414908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mit Pfeil 28"/>
          <p:cNvCxnSpPr/>
          <p:nvPr/>
        </p:nvCxnSpPr>
        <p:spPr bwMode="auto">
          <a:xfrm>
            <a:off x="1691680" y="4221088"/>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Gerade Verbindung 29"/>
          <p:cNvCxnSpPr/>
          <p:nvPr/>
        </p:nvCxnSpPr>
        <p:spPr bwMode="auto">
          <a:xfrm>
            <a:off x="827584" y="4797152"/>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V="1">
            <a:off x="1907704" y="4365104"/>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72" name="Gerade Verbindung 3071"/>
          <p:cNvCxnSpPr>
            <a:endCxn id="20" idx="3"/>
          </p:cNvCxnSpPr>
          <p:nvPr/>
        </p:nvCxnSpPr>
        <p:spPr bwMode="auto">
          <a:xfrm>
            <a:off x="1907704" y="436510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Gerade Verbindung 36"/>
          <p:cNvCxnSpPr/>
          <p:nvPr/>
        </p:nvCxnSpPr>
        <p:spPr bwMode="auto">
          <a:xfrm>
            <a:off x="2555776" y="436510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Gerade Verbindung 37"/>
          <p:cNvCxnSpPr/>
          <p:nvPr/>
        </p:nvCxnSpPr>
        <p:spPr bwMode="auto">
          <a:xfrm flipV="1">
            <a:off x="2771800" y="4365104"/>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Trapezoid 38"/>
          <p:cNvSpPr/>
          <p:nvPr/>
        </p:nvSpPr>
        <p:spPr bwMode="auto">
          <a:xfrm rot="16200000">
            <a:off x="2123728" y="573325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0" name="Gleichschenkliges Dreieck 39"/>
          <p:cNvSpPr/>
          <p:nvPr/>
        </p:nvSpPr>
        <p:spPr bwMode="auto">
          <a:xfrm rot="5400000">
            <a:off x="2123728" y="530120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1" name="Gerade Verbindung 40"/>
          <p:cNvCxnSpPr/>
          <p:nvPr/>
        </p:nvCxnSpPr>
        <p:spPr bwMode="auto">
          <a:xfrm flipV="1">
            <a:off x="1907704" y="551723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a:endCxn id="40" idx="3"/>
          </p:cNvCxnSpPr>
          <p:nvPr/>
        </p:nvCxnSpPr>
        <p:spPr bwMode="auto">
          <a:xfrm>
            <a:off x="1907704" y="551723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a:off x="2555776" y="551723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flipV="1">
            <a:off x="2771800" y="551723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2555776" y="59492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a:off x="827584" y="594928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feld 48"/>
          <p:cNvSpPr txBox="1"/>
          <p:nvPr/>
        </p:nvSpPr>
        <p:spPr>
          <a:xfrm>
            <a:off x="969881" y="4293096"/>
            <a:ext cx="793807" cy="276999"/>
          </a:xfrm>
          <a:prstGeom prst="rect">
            <a:avLst/>
          </a:prstGeom>
          <a:noFill/>
        </p:spPr>
        <p:txBody>
          <a:bodyPr wrap="none" rtlCol="0">
            <a:spAutoFit/>
          </a:bodyPr>
          <a:lstStyle/>
          <a:p>
            <a:r>
              <a:rPr lang="de-DE" dirty="0" smtClean="0"/>
              <a:t>12u+/-4u</a:t>
            </a:r>
            <a:endParaRPr lang="de-DE" dirty="0"/>
          </a:p>
        </p:txBody>
      </p:sp>
      <p:cxnSp>
        <p:nvCxnSpPr>
          <p:cNvPr id="50" name="Gerade Verbindung mit Pfeil 49"/>
          <p:cNvCxnSpPr/>
          <p:nvPr/>
        </p:nvCxnSpPr>
        <p:spPr bwMode="auto">
          <a:xfrm>
            <a:off x="1691680" y="5373216"/>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2" name="Gleichschenkliges Dreieck 51"/>
          <p:cNvSpPr/>
          <p:nvPr/>
        </p:nvSpPr>
        <p:spPr bwMode="auto">
          <a:xfrm rot="5400000">
            <a:off x="4211960" y="4005064"/>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4" name="Gerade Verbindung 53"/>
          <p:cNvCxnSpPr/>
          <p:nvPr/>
        </p:nvCxnSpPr>
        <p:spPr bwMode="auto">
          <a:xfrm>
            <a:off x="4644008" y="422108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80" name="Textfeld 3079"/>
          <p:cNvSpPr txBox="1"/>
          <p:nvPr/>
        </p:nvSpPr>
        <p:spPr>
          <a:xfrm>
            <a:off x="4644008" y="3933056"/>
            <a:ext cx="712632" cy="276999"/>
          </a:xfrm>
          <a:prstGeom prst="rect">
            <a:avLst/>
          </a:prstGeom>
          <a:noFill/>
        </p:spPr>
        <p:txBody>
          <a:bodyPr wrap="none" rtlCol="0">
            <a:spAutoFit/>
          </a:bodyPr>
          <a:lstStyle/>
          <a:p>
            <a:r>
              <a:rPr lang="de-DE" dirty="0" err="1" smtClean="0"/>
              <a:t>TooLow</a:t>
            </a:r>
            <a:endParaRPr lang="de-DE" dirty="0"/>
          </a:p>
        </p:txBody>
      </p:sp>
      <p:sp>
        <p:nvSpPr>
          <p:cNvPr id="3081" name="Ellipse 3080"/>
          <p:cNvSpPr/>
          <p:nvPr/>
        </p:nvSpPr>
        <p:spPr bwMode="auto">
          <a:xfrm>
            <a:off x="4644008" y="4149080"/>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Gleichschenkliges Dreieck 56"/>
          <p:cNvSpPr/>
          <p:nvPr/>
        </p:nvSpPr>
        <p:spPr bwMode="auto">
          <a:xfrm rot="5400000">
            <a:off x="4211960" y="45811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8" name="Gerade Verbindung 57"/>
          <p:cNvCxnSpPr/>
          <p:nvPr/>
        </p:nvCxnSpPr>
        <p:spPr bwMode="auto">
          <a:xfrm>
            <a:off x="4644008" y="47971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0" name="Textfeld 59"/>
          <p:cNvSpPr txBox="1"/>
          <p:nvPr/>
        </p:nvSpPr>
        <p:spPr>
          <a:xfrm>
            <a:off x="4712136" y="4509120"/>
            <a:ext cx="576376" cy="276999"/>
          </a:xfrm>
          <a:prstGeom prst="rect">
            <a:avLst/>
          </a:prstGeom>
          <a:noFill/>
        </p:spPr>
        <p:txBody>
          <a:bodyPr wrap="none" rtlCol="0">
            <a:spAutoFit/>
          </a:bodyPr>
          <a:lstStyle/>
          <a:p>
            <a:r>
              <a:rPr lang="de-DE" dirty="0" err="1" smtClean="0"/>
              <a:t>TooHi</a:t>
            </a:r>
            <a:endParaRPr lang="de-DE" dirty="0"/>
          </a:p>
        </p:txBody>
      </p:sp>
      <p:cxnSp>
        <p:nvCxnSpPr>
          <p:cNvPr id="61" name="Gerade Verbindung mit Pfeil 60"/>
          <p:cNvCxnSpPr/>
          <p:nvPr/>
        </p:nvCxnSpPr>
        <p:spPr bwMode="auto">
          <a:xfrm>
            <a:off x="3995936" y="4437112"/>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3" name="Textfeld 62"/>
          <p:cNvSpPr txBox="1"/>
          <p:nvPr/>
        </p:nvSpPr>
        <p:spPr>
          <a:xfrm>
            <a:off x="3563888" y="4365104"/>
            <a:ext cx="439544" cy="276999"/>
          </a:xfrm>
          <a:prstGeom prst="rect">
            <a:avLst/>
          </a:prstGeom>
          <a:noFill/>
        </p:spPr>
        <p:txBody>
          <a:bodyPr wrap="none" rtlCol="0">
            <a:spAutoFit/>
          </a:bodyPr>
          <a:lstStyle/>
          <a:p>
            <a:r>
              <a:rPr lang="de-DE" dirty="0" smtClean="0"/>
              <a:t>10u</a:t>
            </a:r>
            <a:endParaRPr lang="de-DE" dirty="0"/>
          </a:p>
        </p:txBody>
      </p:sp>
      <p:sp>
        <p:nvSpPr>
          <p:cNvPr id="64" name="Textfeld 63"/>
          <p:cNvSpPr txBox="1"/>
          <p:nvPr/>
        </p:nvSpPr>
        <p:spPr>
          <a:xfrm>
            <a:off x="969881" y="5445224"/>
            <a:ext cx="793807" cy="276999"/>
          </a:xfrm>
          <a:prstGeom prst="rect">
            <a:avLst/>
          </a:prstGeom>
          <a:noFill/>
        </p:spPr>
        <p:txBody>
          <a:bodyPr wrap="none" rtlCol="0">
            <a:spAutoFit/>
          </a:bodyPr>
          <a:lstStyle/>
          <a:p>
            <a:r>
              <a:rPr lang="de-DE" dirty="0" smtClean="0"/>
              <a:t>12u+/-4u</a:t>
            </a:r>
            <a:endParaRPr lang="de-DE" dirty="0"/>
          </a:p>
        </p:txBody>
      </p:sp>
      <p:cxnSp>
        <p:nvCxnSpPr>
          <p:cNvPr id="3087" name="Gerade Verbindung 3086"/>
          <p:cNvCxnSpPr/>
          <p:nvPr/>
        </p:nvCxnSpPr>
        <p:spPr bwMode="auto">
          <a:xfrm>
            <a:off x="827584" y="4797152"/>
            <a:ext cx="0" cy="11521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90" name="Gerade Verbindung mit Pfeil 3089"/>
          <p:cNvCxnSpPr/>
          <p:nvPr/>
        </p:nvCxnSpPr>
        <p:spPr bwMode="auto">
          <a:xfrm rot="10800000">
            <a:off x="251520" y="4797152"/>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92" name="Gerade Verbindung 3091"/>
          <p:cNvCxnSpPr/>
          <p:nvPr/>
        </p:nvCxnSpPr>
        <p:spPr bwMode="auto">
          <a:xfrm>
            <a:off x="827584" y="5949280"/>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mit Pfeil 73"/>
          <p:cNvCxnSpPr/>
          <p:nvPr/>
        </p:nvCxnSpPr>
        <p:spPr bwMode="auto">
          <a:xfrm>
            <a:off x="827584" y="6453336"/>
            <a:ext cx="460851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95" name="Gerade Verbindung 3094"/>
          <p:cNvCxnSpPr/>
          <p:nvPr/>
        </p:nvCxnSpPr>
        <p:spPr bwMode="auto">
          <a:xfrm flipV="1">
            <a:off x="5076056" y="350100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98" name="Gerade Verbindung mit Pfeil 3097"/>
          <p:cNvCxnSpPr/>
          <p:nvPr/>
        </p:nvCxnSpPr>
        <p:spPr bwMode="auto">
          <a:xfrm flipH="1">
            <a:off x="1691680" y="3501008"/>
            <a:ext cx="338437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2" name="Trapezoid 81"/>
          <p:cNvSpPr/>
          <p:nvPr/>
        </p:nvSpPr>
        <p:spPr bwMode="auto">
          <a:xfrm rot="5400000" flipH="1">
            <a:off x="3347864" y="400506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83" name="Trapezoid 82"/>
          <p:cNvSpPr/>
          <p:nvPr/>
        </p:nvSpPr>
        <p:spPr bwMode="auto">
          <a:xfrm rot="16200000">
            <a:off x="2123728" y="573325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B</a:t>
            </a:r>
          </a:p>
        </p:txBody>
      </p:sp>
    </p:spTree>
    <p:extLst>
      <p:ext uri="{BB962C8B-B14F-4D97-AF65-F5344CB8AC3E}">
        <p14:creationId xmlns:p14="http://schemas.microsoft.com/office/powerpoint/2010/main" val="1098116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auto">
          <a:xfrm>
            <a:off x="2051720" y="3573016"/>
            <a:ext cx="4608512" cy="230425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19</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Unit-cell </a:t>
            </a:r>
            <a:r>
              <a:rPr lang="en-US" altLang="zh-CN" sz="2000" dirty="0">
                <a:ea typeface="SimSun" pitchFamily="2" charset="-122"/>
              </a:rPr>
              <a:t>c</a:t>
            </a:r>
            <a:r>
              <a:rPr lang="en-US" altLang="zh-CN" sz="2000" dirty="0" smtClean="0">
                <a:ea typeface="SimSun" pitchFamily="2" charset="-122"/>
              </a:rPr>
              <a:t>haracteristics</a:t>
            </a:r>
            <a:endParaRPr lang="de-DE" altLang="de-DE" sz="2000" dirty="0" smtClean="0"/>
          </a:p>
        </p:txBody>
      </p:sp>
      <p:sp>
        <p:nvSpPr>
          <p:cNvPr id="4" name="Rectangle 43"/>
          <p:cNvSpPr txBox="1">
            <a:spLocks noChangeArrowheads="1"/>
          </p:cNvSpPr>
          <p:nvPr/>
        </p:nvSpPr>
        <p:spPr bwMode="auto">
          <a:xfrm>
            <a:off x="457200" y="692151"/>
            <a:ext cx="8229600" cy="144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solidFill>
                  <a:srgbClr val="FF0000"/>
                </a:solidFill>
              </a:rPr>
              <a:t>The purpose of the comparators is to assure</a:t>
            </a:r>
            <a:r>
              <a:rPr lang="en-US" altLang="de-DE" sz="1400" kern="0" dirty="0" smtClean="0"/>
              <a:t> that the reference currents are subtracted/added in the way so </a:t>
            </a:r>
            <a:r>
              <a:rPr lang="en-US" altLang="de-DE" sz="1400" kern="0" dirty="0" smtClean="0">
                <a:solidFill>
                  <a:srgbClr val="FF0000"/>
                </a:solidFill>
              </a:rPr>
              <a:t>that the result current occupies two times smaller range</a:t>
            </a:r>
          </a:p>
          <a:p>
            <a:pPr eaLnBrk="1" hangingPunct="1">
              <a:defRPr/>
            </a:pPr>
            <a:r>
              <a:rPr lang="en-US" altLang="de-DE" sz="1400" kern="0" dirty="0" smtClean="0"/>
              <a:t>Only so, the error in algorithm is small</a:t>
            </a:r>
          </a:p>
        </p:txBody>
      </p:sp>
      <p:cxnSp>
        <p:nvCxnSpPr>
          <p:cNvPr id="3" name="Gerade Verbindung 2"/>
          <p:cNvCxnSpPr/>
          <p:nvPr/>
        </p:nvCxnSpPr>
        <p:spPr bwMode="auto">
          <a:xfrm>
            <a:off x="493204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5" name="Gerade Verbindung 54"/>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9" name="Gerade Verbindung 58"/>
          <p:cNvCxnSpPr/>
          <p:nvPr/>
        </p:nvCxnSpPr>
        <p:spPr bwMode="auto">
          <a:xfrm>
            <a:off x="3779912"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2" name="Gerade Verbindung 61"/>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6" name="Gerade Verbindung 65"/>
          <p:cNvCxnSpPr/>
          <p:nvPr/>
        </p:nvCxnSpPr>
        <p:spPr bwMode="auto">
          <a:xfrm rot="5400000">
            <a:off x="4067944" y="4437112"/>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7" name="Gerade Verbindung 66"/>
          <p:cNvCxnSpPr/>
          <p:nvPr/>
        </p:nvCxnSpPr>
        <p:spPr bwMode="auto">
          <a:xfrm>
            <a:off x="608416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8" name="Gerade Verbindung 67"/>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Gerade Verbindung 68"/>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0" name="Gerade Verbindung 69"/>
          <p:cNvCxnSpPr/>
          <p:nvPr/>
        </p:nvCxnSpPr>
        <p:spPr bwMode="auto">
          <a:xfrm>
            <a:off x="262778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1" name="Gerade Verbindung 70"/>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 name="Gerade Verbindung 8"/>
          <p:cNvCxnSpPr/>
          <p:nvPr/>
        </p:nvCxnSpPr>
        <p:spPr bwMode="auto">
          <a:xfrm flipH="1">
            <a:off x="4355976"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a:off x="4932040" y="4149080"/>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a:off x="4932040" y="472514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flipH="1">
            <a:off x="4932040"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flipH="1">
            <a:off x="5508104"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flipH="1">
            <a:off x="6084168" y="3573016"/>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flipH="1">
            <a:off x="3779912"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Gerade Verbindung 78"/>
          <p:cNvCxnSpPr/>
          <p:nvPr/>
        </p:nvCxnSpPr>
        <p:spPr bwMode="auto">
          <a:xfrm>
            <a:off x="3779912" y="472514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a:off x="3779912" y="4149080"/>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3203848"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flipH="1">
            <a:off x="2627784"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flipH="1">
            <a:off x="2051720" y="5301208"/>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Gerade Verbindung 85"/>
          <p:cNvCxnSpPr/>
          <p:nvPr/>
        </p:nvCxnSpPr>
        <p:spPr bwMode="auto">
          <a:xfrm rot="5400000">
            <a:off x="4067944" y="3861048"/>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7" name="Gerade Verbindung 86"/>
          <p:cNvCxnSpPr/>
          <p:nvPr/>
        </p:nvCxnSpPr>
        <p:spPr bwMode="auto">
          <a:xfrm rot="5400000">
            <a:off x="4067944" y="328498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8" name="Gerade Verbindung 87"/>
          <p:cNvCxnSpPr/>
          <p:nvPr/>
        </p:nvCxnSpPr>
        <p:spPr bwMode="auto">
          <a:xfrm rot="5400000">
            <a:off x="4067944" y="270892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9" name="Gerade Verbindung 88"/>
          <p:cNvCxnSpPr/>
          <p:nvPr/>
        </p:nvCxnSpPr>
        <p:spPr bwMode="auto">
          <a:xfrm rot="5400000">
            <a:off x="4067944" y="5013176"/>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0" name="Gerade Verbindung 89"/>
          <p:cNvCxnSpPr/>
          <p:nvPr/>
        </p:nvCxnSpPr>
        <p:spPr bwMode="auto">
          <a:xfrm rot="5400000">
            <a:off x="4067944" y="558924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1" name="Gerade Verbindung 90"/>
          <p:cNvCxnSpPr/>
          <p:nvPr/>
        </p:nvCxnSpPr>
        <p:spPr bwMode="auto">
          <a:xfrm rot="5400000">
            <a:off x="4067944" y="616530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5" name="Gerade Verbindung 14"/>
          <p:cNvCxnSpPr/>
          <p:nvPr/>
        </p:nvCxnSpPr>
        <p:spPr bwMode="auto">
          <a:xfrm>
            <a:off x="2051720" y="3573016"/>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a:off x="2051720" y="5877272"/>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Textfeld 95"/>
          <p:cNvSpPr txBox="1"/>
          <p:nvPr/>
        </p:nvSpPr>
        <p:spPr>
          <a:xfrm>
            <a:off x="6194263" y="4725144"/>
            <a:ext cx="356188" cy="276999"/>
          </a:xfrm>
          <a:prstGeom prst="rect">
            <a:avLst/>
          </a:prstGeom>
          <a:noFill/>
        </p:spPr>
        <p:txBody>
          <a:bodyPr wrap="none" rtlCol="0">
            <a:spAutoFit/>
          </a:bodyPr>
          <a:lstStyle/>
          <a:p>
            <a:r>
              <a:rPr lang="de-DE" dirty="0" err="1" smtClean="0"/>
              <a:t>IIn</a:t>
            </a:r>
            <a:endParaRPr lang="de-DE" dirty="0"/>
          </a:p>
        </p:txBody>
      </p:sp>
      <p:sp>
        <p:nvSpPr>
          <p:cNvPr id="97" name="Textfeld 96"/>
          <p:cNvSpPr txBox="1"/>
          <p:nvPr/>
        </p:nvSpPr>
        <p:spPr>
          <a:xfrm>
            <a:off x="3935825" y="2708920"/>
            <a:ext cx="476412" cy="276999"/>
          </a:xfrm>
          <a:prstGeom prst="rect">
            <a:avLst/>
          </a:prstGeom>
          <a:noFill/>
        </p:spPr>
        <p:txBody>
          <a:bodyPr wrap="none" rtlCol="0">
            <a:spAutoFit/>
          </a:bodyPr>
          <a:lstStyle/>
          <a:p>
            <a:r>
              <a:rPr lang="de-DE" dirty="0" err="1" smtClean="0"/>
              <a:t>IOut</a:t>
            </a:r>
            <a:endParaRPr lang="de-DE" dirty="0"/>
          </a:p>
        </p:txBody>
      </p:sp>
      <p:sp>
        <p:nvSpPr>
          <p:cNvPr id="41" name="Textfeld 40"/>
          <p:cNvSpPr txBox="1"/>
          <p:nvPr/>
        </p:nvSpPr>
        <p:spPr>
          <a:xfrm>
            <a:off x="3419872" y="4725144"/>
            <a:ext cx="405881" cy="276999"/>
          </a:xfrm>
          <a:prstGeom prst="rect">
            <a:avLst/>
          </a:prstGeom>
          <a:noFill/>
        </p:spPr>
        <p:txBody>
          <a:bodyPr wrap="none" rtlCol="0">
            <a:spAutoFit/>
          </a:bodyPr>
          <a:lstStyle/>
          <a:p>
            <a:r>
              <a:rPr lang="de-DE" dirty="0" smtClean="0"/>
              <a:t>-2u</a:t>
            </a:r>
            <a:endParaRPr lang="de-DE" dirty="0"/>
          </a:p>
        </p:txBody>
      </p:sp>
      <p:sp>
        <p:nvSpPr>
          <p:cNvPr id="42" name="Textfeld 41"/>
          <p:cNvSpPr txBox="1"/>
          <p:nvPr/>
        </p:nvSpPr>
        <p:spPr>
          <a:xfrm>
            <a:off x="2915816" y="4725144"/>
            <a:ext cx="405881" cy="276999"/>
          </a:xfrm>
          <a:prstGeom prst="rect">
            <a:avLst/>
          </a:prstGeom>
          <a:noFill/>
        </p:spPr>
        <p:txBody>
          <a:bodyPr wrap="none" rtlCol="0">
            <a:spAutoFit/>
          </a:bodyPr>
          <a:lstStyle/>
          <a:p>
            <a:r>
              <a:rPr lang="de-DE" dirty="0" smtClean="0"/>
              <a:t>-4u</a:t>
            </a:r>
            <a:endParaRPr lang="de-DE" dirty="0"/>
          </a:p>
        </p:txBody>
      </p:sp>
      <p:sp>
        <p:nvSpPr>
          <p:cNvPr id="43" name="Textfeld 42"/>
          <p:cNvSpPr txBox="1"/>
          <p:nvPr/>
        </p:nvSpPr>
        <p:spPr>
          <a:xfrm>
            <a:off x="1835696" y="4725144"/>
            <a:ext cx="405881" cy="276999"/>
          </a:xfrm>
          <a:prstGeom prst="rect">
            <a:avLst/>
          </a:prstGeom>
          <a:noFill/>
        </p:spPr>
        <p:txBody>
          <a:bodyPr wrap="none" rtlCol="0">
            <a:spAutoFit/>
          </a:bodyPr>
          <a:lstStyle/>
          <a:p>
            <a:r>
              <a:rPr lang="de-DE" dirty="0" smtClean="0"/>
              <a:t>-8u</a:t>
            </a:r>
            <a:endParaRPr lang="de-DE" dirty="0"/>
          </a:p>
        </p:txBody>
      </p:sp>
      <p:sp>
        <p:nvSpPr>
          <p:cNvPr id="44" name="Textfeld 43"/>
          <p:cNvSpPr txBox="1"/>
          <p:nvPr/>
        </p:nvSpPr>
        <p:spPr>
          <a:xfrm>
            <a:off x="6469856" y="4725144"/>
            <a:ext cx="354584" cy="276999"/>
          </a:xfrm>
          <a:prstGeom prst="rect">
            <a:avLst/>
          </a:prstGeom>
          <a:noFill/>
        </p:spPr>
        <p:txBody>
          <a:bodyPr wrap="none" rtlCol="0">
            <a:spAutoFit/>
          </a:bodyPr>
          <a:lstStyle/>
          <a:p>
            <a:r>
              <a:rPr lang="de-DE" dirty="0" smtClean="0"/>
              <a:t>8u</a:t>
            </a:r>
            <a:endParaRPr lang="de-DE" dirty="0"/>
          </a:p>
        </p:txBody>
      </p:sp>
    </p:spTree>
    <p:extLst>
      <p:ext uri="{BB962C8B-B14F-4D97-AF65-F5344CB8AC3E}">
        <p14:creationId xmlns:p14="http://schemas.microsoft.com/office/powerpoint/2010/main" val="332981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DCD</a:t>
            </a:r>
          </a:p>
        </p:txBody>
      </p:sp>
    </p:spTree>
    <p:extLst>
      <p:ext uri="{BB962C8B-B14F-4D97-AF65-F5344CB8AC3E}">
        <p14:creationId xmlns:p14="http://schemas.microsoft.com/office/powerpoint/2010/main" val="236281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auto">
          <a:xfrm>
            <a:off x="2051720" y="3573016"/>
            <a:ext cx="4608512" cy="230425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20</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Unit-cell characteristics with offset</a:t>
            </a:r>
            <a:endParaRPr lang="de-DE" altLang="de-DE" sz="2000" dirty="0" smtClean="0"/>
          </a:p>
        </p:txBody>
      </p:sp>
      <p:sp>
        <p:nvSpPr>
          <p:cNvPr id="4" name="Rectangle 43"/>
          <p:cNvSpPr txBox="1">
            <a:spLocks noChangeArrowheads="1"/>
          </p:cNvSpPr>
          <p:nvPr/>
        </p:nvSpPr>
        <p:spPr bwMode="auto">
          <a:xfrm>
            <a:off x="457200" y="692151"/>
            <a:ext cx="8229600" cy="144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sz="1400" dirty="0" smtClean="0"/>
              <a:t>Imagine </a:t>
            </a:r>
            <a:r>
              <a:rPr lang="en-US" sz="1400" dirty="0"/>
              <a:t>now that the </a:t>
            </a:r>
            <a:r>
              <a:rPr lang="en-US" sz="1400" dirty="0" err="1"/>
              <a:t>ThHi</a:t>
            </a:r>
            <a:r>
              <a:rPr lang="en-US" sz="1400" dirty="0"/>
              <a:t> threshold is shifted by </a:t>
            </a:r>
            <a:r>
              <a:rPr lang="en-US" sz="1400" dirty="0" smtClean="0"/>
              <a:t>Ref/4 (2uA) +Delta.</a:t>
            </a:r>
          </a:p>
          <a:p>
            <a:pPr eaLnBrk="1" hangingPunct="1">
              <a:defRPr/>
            </a:pPr>
            <a:r>
              <a:rPr lang="en-US" sz="1400" dirty="0" smtClean="0"/>
              <a:t>Imagine </a:t>
            </a:r>
            <a:r>
              <a:rPr lang="en-US" sz="1400" dirty="0"/>
              <a:t>also that the signal is about Ref/2 (=64) In this case the result of the first comparison is zero. The result of all other comparisons is </a:t>
            </a:r>
            <a:r>
              <a:rPr lang="en-US" sz="1400" dirty="0" err="1"/>
              <a:t>TooHigh</a:t>
            </a:r>
            <a:r>
              <a:rPr lang="en-US" sz="1400" dirty="0"/>
              <a:t>. This leads to the binary code </a:t>
            </a:r>
            <a:r>
              <a:rPr lang="en-US" sz="1400" dirty="0" smtClean="0"/>
              <a:t>64.</a:t>
            </a:r>
          </a:p>
          <a:p>
            <a:pPr eaLnBrk="1" hangingPunct="1">
              <a:defRPr/>
            </a:pPr>
            <a:r>
              <a:rPr lang="en-US" sz="1400" dirty="0" smtClean="0"/>
              <a:t>Imagine </a:t>
            </a:r>
            <a:r>
              <a:rPr lang="en-US" sz="1400" dirty="0"/>
              <a:t>now that signals are within range Ref/2 and Ref/2+Delta. Obviously the binary code are always 64. This leads to the long code 64.</a:t>
            </a:r>
            <a:endParaRPr lang="de-DE" sz="1400" dirty="0"/>
          </a:p>
          <a:p>
            <a:pPr eaLnBrk="1" hangingPunct="1">
              <a:defRPr/>
            </a:pPr>
            <a:endParaRPr lang="en-US" altLang="de-DE" sz="1400" kern="0" dirty="0"/>
          </a:p>
          <a:p>
            <a:pPr eaLnBrk="1" hangingPunct="1">
              <a:defRPr/>
            </a:pPr>
            <a:endParaRPr lang="en-US" altLang="de-DE" sz="1400" kern="0" dirty="0" smtClean="0"/>
          </a:p>
        </p:txBody>
      </p:sp>
      <p:cxnSp>
        <p:nvCxnSpPr>
          <p:cNvPr id="3" name="Gerade Verbindung 2"/>
          <p:cNvCxnSpPr/>
          <p:nvPr/>
        </p:nvCxnSpPr>
        <p:spPr bwMode="auto">
          <a:xfrm>
            <a:off x="493204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5" name="Gerade Verbindung 54"/>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9" name="Gerade Verbindung 58"/>
          <p:cNvCxnSpPr/>
          <p:nvPr/>
        </p:nvCxnSpPr>
        <p:spPr bwMode="auto">
          <a:xfrm>
            <a:off x="3779912"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2" name="Gerade Verbindung 61"/>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6" name="Gerade Verbindung 65"/>
          <p:cNvCxnSpPr/>
          <p:nvPr/>
        </p:nvCxnSpPr>
        <p:spPr bwMode="auto">
          <a:xfrm rot="5400000">
            <a:off x="4067944" y="4437112"/>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7" name="Gerade Verbindung 66"/>
          <p:cNvCxnSpPr/>
          <p:nvPr/>
        </p:nvCxnSpPr>
        <p:spPr bwMode="auto">
          <a:xfrm>
            <a:off x="608416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8" name="Gerade Verbindung 67"/>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Gerade Verbindung 68"/>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0" name="Gerade Verbindung 69"/>
          <p:cNvCxnSpPr/>
          <p:nvPr/>
        </p:nvCxnSpPr>
        <p:spPr bwMode="auto">
          <a:xfrm>
            <a:off x="262778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1" name="Gerade Verbindung 70"/>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 name="Gerade Verbindung 8"/>
          <p:cNvCxnSpPr/>
          <p:nvPr/>
        </p:nvCxnSpPr>
        <p:spPr bwMode="auto">
          <a:xfrm flipH="1">
            <a:off x="4355976"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flipH="1">
            <a:off x="5638800" y="3581400"/>
            <a:ext cx="990600" cy="9997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flipH="1">
            <a:off x="3779912"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Gerade Verbindung 78"/>
          <p:cNvCxnSpPr/>
          <p:nvPr/>
        </p:nvCxnSpPr>
        <p:spPr bwMode="auto">
          <a:xfrm>
            <a:off x="3779912" y="472514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a:off x="3779912" y="4149080"/>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3203848"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flipH="1">
            <a:off x="2627784"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flipH="1">
            <a:off x="2051720" y="5301208"/>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Gerade Verbindung 85"/>
          <p:cNvCxnSpPr/>
          <p:nvPr/>
        </p:nvCxnSpPr>
        <p:spPr bwMode="auto">
          <a:xfrm rot="5400000">
            <a:off x="4067944" y="3861048"/>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7" name="Gerade Verbindung 86"/>
          <p:cNvCxnSpPr/>
          <p:nvPr/>
        </p:nvCxnSpPr>
        <p:spPr bwMode="auto">
          <a:xfrm rot="5400000">
            <a:off x="4067944" y="328498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8" name="Gerade Verbindung 87"/>
          <p:cNvCxnSpPr/>
          <p:nvPr/>
        </p:nvCxnSpPr>
        <p:spPr bwMode="auto">
          <a:xfrm rot="5400000">
            <a:off x="4067944" y="270892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9" name="Gerade Verbindung 88"/>
          <p:cNvCxnSpPr/>
          <p:nvPr/>
        </p:nvCxnSpPr>
        <p:spPr bwMode="auto">
          <a:xfrm rot="5400000">
            <a:off x="4067944" y="5013176"/>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0" name="Gerade Verbindung 89"/>
          <p:cNvCxnSpPr/>
          <p:nvPr/>
        </p:nvCxnSpPr>
        <p:spPr bwMode="auto">
          <a:xfrm rot="5400000">
            <a:off x="4067944" y="558924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1" name="Gerade Verbindung 90"/>
          <p:cNvCxnSpPr/>
          <p:nvPr/>
        </p:nvCxnSpPr>
        <p:spPr bwMode="auto">
          <a:xfrm rot="5400000">
            <a:off x="4067944" y="616530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5" name="Gerade Verbindung 14"/>
          <p:cNvCxnSpPr/>
          <p:nvPr/>
        </p:nvCxnSpPr>
        <p:spPr bwMode="auto">
          <a:xfrm>
            <a:off x="2051720" y="3573016"/>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a:off x="2051720" y="5877272"/>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Textfeld 95"/>
          <p:cNvSpPr txBox="1"/>
          <p:nvPr/>
        </p:nvSpPr>
        <p:spPr>
          <a:xfrm>
            <a:off x="6194263" y="4725144"/>
            <a:ext cx="356188" cy="276999"/>
          </a:xfrm>
          <a:prstGeom prst="rect">
            <a:avLst/>
          </a:prstGeom>
          <a:noFill/>
        </p:spPr>
        <p:txBody>
          <a:bodyPr wrap="none" rtlCol="0">
            <a:spAutoFit/>
          </a:bodyPr>
          <a:lstStyle/>
          <a:p>
            <a:r>
              <a:rPr lang="de-DE" dirty="0" err="1" smtClean="0"/>
              <a:t>IIn</a:t>
            </a:r>
            <a:endParaRPr lang="de-DE" dirty="0"/>
          </a:p>
        </p:txBody>
      </p:sp>
      <p:sp>
        <p:nvSpPr>
          <p:cNvPr id="97" name="Textfeld 96"/>
          <p:cNvSpPr txBox="1"/>
          <p:nvPr/>
        </p:nvSpPr>
        <p:spPr>
          <a:xfrm>
            <a:off x="3935825" y="2708920"/>
            <a:ext cx="476412" cy="276999"/>
          </a:xfrm>
          <a:prstGeom prst="rect">
            <a:avLst/>
          </a:prstGeom>
          <a:noFill/>
        </p:spPr>
        <p:txBody>
          <a:bodyPr wrap="none" rtlCol="0">
            <a:spAutoFit/>
          </a:bodyPr>
          <a:lstStyle/>
          <a:p>
            <a:r>
              <a:rPr lang="de-DE" dirty="0" err="1" smtClean="0"/>
              <a:t>IOut</a:t>
            </a:r>
            <a:endParaRPr lang="de-DE" dirty="0"/>
          </a:p>
        </p:txBody>
      </p:sp>
      <p:cxnSp>
        <p:nvCxnSpPr>
          <p:cNvPr id="41" name="Gerade Verbindung 40"/>
          <p:cNvCxnSpPr/>
          <p:nvPr/>
        </p:nvCxnSpPr>
        <p:spPr bwMode="auto">
          <a:xfrm flipH="1">
            <a:off x="4932040" y="3429000"/>
            <a:ext cx="706760" cy="72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a:off x="5638800" y="3429000"/>
            <a:ext cx="0" cy="6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a:off x="5638800" y="39959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mit Pfeil 5"/>
          <p:cNvCxnSpPr/>
          <p:nvPr/>
        </p:nvCxnSpPr>
        <p:spPr bwMode="auto">
          <a:xfrm>
            <a:off x="4932040" y="4581128"/>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Textfeld 46"/>
          <p:cNvSpPr txBox="1"/>
          <p:nvPr/>
        </p:nvSpPr>
        <p:spPr>
          <a:xfrm>
            <a:off x="3419872" y="4725144"/>
            <a:ext cx="405881" cy="276999"/>
          </a:xfrm>
          <a:prstGeom prst="rect">
            <a:avLst/>
          </a:prstGeom>
          <a:noFill/>
        </p:spPr>
        <p:txBody>
          <a:bodyPr wrap="none" rtlCol="0">
            <a:spAutoFit/>
          </a:bodyPr>
          <a:lstStyle/>
          <a:p>
            <a:r>
              <a:rPr lang="de-DE" dirty="0" smtClean="0"/>
              <a:t>-2u</a:t>
            </a:r>
            <a:endParaRPr lang="de-DE" dirty="0"/>
          </a:p>
        </p:txBody>
      </p:sp>
      <p:sp>
        <p:nvSpPr>
          <p:cNvPr id="48" name="Textfeld 47"/>
          <p:cNvSpPr txBox="1"/>
          <p:nvPr/>
        </p:nvSpPr>
        <p:spPr>
          <a:xfrm>
            <a:off x="2915816" y="4725144"/>
            <a:ext cx="405881" cy="276999"/>
          </a:xfrm>
          <a:prstGeom prst="rect">
            <a:avLst/>
          </a:prstGeom>
          <a:noFill/>
        </p:spPr>
        <p:txBody>
          <a:bodyPr wrap="none" rtlCol="0">
            <a:spAutoFit/>
          </a:bodyPr>
          <a:lstStyle/>
          <a:p>
            <a:r>
              <a:rPr lang="de-DE" dirty="0" smtClean="0"/>
              <a:t>-4u</a:t>
            </a:r>
            <a:endParaRPr lang="de-DE" dirty="0"/>
          </a:p>
        </p:txBody>
      </p:sp>
      <p:sp>
        <p:nvSpPr>
          <p:cNvPr id="49" name="Textfeld 48"/>
          <p:cNvSpPr txBox="1"/>
          <p:nvPr/>
        </p:nvSpPr>
        <p:spPr>
          <a:xfrm>
            <a:off x="1835696" y="4725144"/>
            <a:ext cx="405881" cy="276999"/>
          </a:xfrm>
          <a:prstGeom prst="rect">
            <a:avLst/>
          </a:prstGeom>
          <a:noFill/>
        </p:spPr>
        <p:txBody>
          <a:bodyPr wrap="none" rtlCol="0">
            <a:spAutoFit/>
          </a:bodyPr>
          <a:lstStyle/>
          <a:p>
            <a:r>
              <a:rPr lang="de-DE" dirty="0" smtClean="0"/>
              <a:t>-8u</a:t>
            </a:r>
            <a:endParaRPr lang="de-DE" dirty="0"/>
          </a:p>
        </p:txBody>
      </p:sp>
      <p:sp>
        <p:nvSpPr>
          <p:cNvPr id="50" name="Textfeld 49"/>
          <p:cNvSpPr txBox="1"/>
          <p:nvPr/>
        </p:nvSpPr>
        <p:spPr>
          <a:xfrm>
            <a:off x="6469856" y="4725144"/>
            <a:ext cx="354584" cy="276999"/>
          </a:xfrm>
          <a:prstGeom prst="rect">
            <a:avLst/>
          </a:prstGeom>
          <a:noFill/>
        </p:spPr>
        <p:txBody>
          <a:bodyPr wrap="none" rtlCol="0">
            <a:spAutoFit/>
          </a:bodyPr>
          <a:lstStyle/>
          <a:p>
            <a:r>
              <a:rPr lang="de-DE" dirty="0" smtClean="0"/>
              <a:t>8u</a:t>
            </a:r>
            <a:endParaRPr lang="de-DE" dirty="0"/>
          </a:p>
        </p:txBody>
      </p:sp>
      <p:sp>
        <p:nvSpPr>
          <p:cNvPr id="51" name="Ellipse 50"/>
          <p:cNvSpPr/>
          <p:nvPr/>
        </p:nvSpPr>
        <p:spPr bwMode="auto">
          <a:xfrm>
            <a:off x="5220072" y="3356992"/>
            <a:ext cx="576064" cy="432048"/>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 name="Gerade Verbindung mit Pfeil 4"/>
          <p:cNvCxnSpPr/>
          <p:nvPr/>
        </p:nvCxnSpPr>
        <p:spPr bwMode="auto">
          <a:xfrm>
            <a:off x="5410200" y="25146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61418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21</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Bad characteristics causes missing codes</a:t>
            </a:r>
            <a:endParaRPr lang="de-DE" altLang="de-DE" sz="2000" dirty="0" smtClean="0"/>
          </a:p>
        </p:txBody>
      </p:sp>
      <p:sp>
        <p:nvSpPr>
          <p:cNvPr id="4" name="Rectangle 43"/>
          <p:cNvSpPr txBox="1">
            <a:spLocks noChangeArrowheads="1"/>
          </p:cNvSpPr>
          <p:nvPr/>
        </p:nvSpPr>
        <p:spPr bwMode="auto">
          <a:xfrm>
            <a:off x="457200" y="692151"/>
            <a:ext cx="8229600" cy="144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Missing codes around 64</a:t>
            </a:r>
          </a:p>
        </p:txBody>
      </p:sp>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836712"/>
            <a:ext cx="3672408" cy="247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2" name="Ellipse 51"/>
          <p:cNvSpPr/>
          <p:nvPr/>
        </p:nvSpPr>
        <p:spPr bwMode="auto">
          <a:xfrm>
            <a:off x="7164288" y="1340768"/>
            <a:ext cx="576064" cy="432048"/>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 name="Gerade Verbindung mit Pfeil 4"/>
          <p:cNvCxnSpPr/>
          <p:nvPr/>
        </p:nvCxnSpPr>
        <p:spPr bwMode="auto">
          <a:xfrm flipV="1">
            <a:off x="5724128" y="1700808"/>
            <a:ext cx="1440160" cy="15841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3" name="Rechteck 52"/>
          <p:cNvSpPr/>
          <p:nvPr/>
        </p:nvSpPr>
        <p:spPr bwMode="auto">
          <a:xfrm>
            <a:off x="2051720" y="3573016"/>
            <a:ext cx="4608512" cy="230425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4" name="Gerade Verbindung 53"/>
          <p:cNvCxnSpPr/>
          <p:nvPr/>
        </p:nvCxnSpPr>
        <p:spPr bwMode="auto">
          <a:xfrm>
            <a:off x="493204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7" name="Gerade Verbindung 56"/>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0" name="Gerade Verbindung 59"/>
          <p:cNvCxnSpPr/>
          <p:nvPr/>
        </p:nvCxnSpPr>
        <p:spPr bwMode="auto">
          <a:xfrm>
            <a:off x="3779912"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1" name="Gerade Verbindung 60"/>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64" name="Gerade Verbindung 63"/>
          <p:cNvCxnSpPr/>
          <p:nvPr/>
        </p:nvCxnSpPr>
        <p:spPr bwMode="auto">
          <a:xfrm rot="5400000">
            <a:off x="4067944" y="4437112"/>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3" name="Gerade Verbindung 72"/>
          <p:cNvCxnSpPr/>
          <p:nvPr/>
        </p:nvCxnSpPr>
        <p:spPr bwMode="auto">
          <a:xfrm>
            <a:off x="608416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4" name="Gerade Verbindung 73"/>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7" name="Gerade Verbindung 76"/>
          <p:cNvCxnSpPr/>
          <p:nvPr/>
        </p:nvCxnSpPr>
        <p:spPr bwMode="auto">
          <a:xfrm>
            <a:off x="262778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82" name="Gerade Verbindung 81"/>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92" name="Gerade Verbindung 91"/>
          <p:cNvCxnSpPr/>
          <p:nvPr/>
        </p:nvCxnSpPr>
        <p:spPr bwMode="auto">
          <a:xfrm flipH="1">
            <a:off x="4355976"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flipH="1">
            <a:off x="5638800" y="3581400"/>
            <a:ext cx="990600" cy="99972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flipH="1">
            <a:off x="3779912"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a:off x="3779912" y="472514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Gerade Verbindung 98"/>
          <p:cNvCxnSpPr/>
          <p:nvPr/>
        </p:nvCxnSpPr>
        <p:spPr bwMode="auto">
          <a:xfrm>
            <a:off x="3779912" y="4149080"/>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Gerade Verbindung 99"/>
          <p:cNvCxnSpPr/>
          <p:nvPr/>
        </p:nvCxnSpPr>
        <p:spPr bwMode="auto">
          <a:xfrm flipH="1">
            <a:off x="3203848"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flipH="1">
            <a:off x="2627784"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Gerade Verbindung 101"/>
          <p:cNvCxnSpPr/>
          <p:nvPr/>
        </p:nvCxnSpPr>
        <p:spPr bwMode="auto">
          <a:xfrm flipH="1">
            <a:off x="2051720" y="5301208"/>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Gerade Verbindung 102"/>
          <p:cNvCxnSpPr/>
          <p:nvPr/>
        </p:nvCxnSpPr>
        <p:spPr bwMode="auto">
          <a:xfrm rot="5400000">
            <a:off x="4067944" y="3861048"/>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04" name="Gerade Verbindung 103"/>
          <p:cNvCxnSpPr/>
          <p:nvPr/>
        </p:nvCxnSpPr>
        <p:spPr bwMode="auto">
          <a:xfrm rot="5400000">
            <a:off x="4067944" y="328498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05" name="Gerade Verbindung 104"/>
          <p:cNvCxnSpPr/>
          <p:nvPr/>
        </p:nvCxnSpPr>
        <p:spPr bwMode="auto">
          <a:xfrm rot="5400000">
            <a:off x="4067944" y="270892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06" name="Gerade Verbindung 105"/>
          <p:cNvCxnSpPr/>
          <p:nvPr/>
        </p:nvCxnSpPr>
        <p:spPr bwMode="auto">
          <a:xfrm rot="5400000">
            <a:off x="4067944" y="5013176"/>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07" name="Gerade Verbindung 106"/>
          <p:cNvCxnSpPr/>
          <p:nvPr/>
        </p:nvCxnSpPr>
        <p:spPr bwMode="auto">
          <a:xfrm rot="5400000">
            <a:off x="4067944" y="558924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08" name="Gerade Verbindung 107"/>
          <p:cNvCxnSpPr/>
          <p:nvPr/>
        </p:nvCxnSpPr>
        <p:spPr bwMode="auto">
          <a:xfrm rot="5400000">
            <a:off x="4067944" y="616530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109" name="Gerade Verbindung 108"/>
          <p:cNvCxnSpPr/>
          <p:nvPr/>
        </p:nvCxnSpPr>
        <p:spPr bwMode="auto">
          <a:xfrm>
            <a:off x="2051720" y="3573016"/>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a:off x="2051720" y="5877272"/>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1" name="Textfeld 110"/>
          <p:cNvSpPr txBox="1"/>
          <p:nvPr/>
        </p:nvSpPr>
        <p:spPr>
          <a:xfrm>
            <a:off x="6194263" y="4725144"/>
            <a:ext cx="356188" cy="276999"/>
          </a:xfrm>
          <a:prstGeom prst="rect">
            <a:avLst/>
          </a:prstGeom>
          <a:noFill/>
        </p:spPr>
        <p:txBody>
          <a:bodyPr wrap="none" rtlCol="0">
            <a:spAutoFit/>
          </a:bodyPr>
          <a:lstStyle/>
          <a:p>
            <a:r>
              <a:rPr lang="de-DE" dirty="0" err="1" smtClean="0"/>
              <a:t>IIn</a:t>
            </a:r>
            <a:endParaRPr lang="de-DE" dirty="0"/>
          </a:p>
        </p:txBody>
      </p:sp>
      <p:sp>
        <p:nvSpPr>
          <p:cNvPr id="112" name="Textfeld 111"/>
          <p:cNvSpPr txBox="1"/>
          <p:nvPr/>
        </p:nvSpPr>
        <p:spPr>
          <a:xfrm>
            <a:off x="3935825" y="2708920"/>
            <a:ext cx="476412" cy="276999"/>
          </a:xfrm>
          <a:prstGeom prst="rect">
            <a:avLst/>
          </a:prstGeom>
          <a:noFill/>
        </p:spPr>
        <p:txBody>
          <a:bodyPr wrap="none" rtlCol="0">
            <a:spAutoFit/>
          </a:bodyPr>
          <a:lstStyle/>
          <a:p>
            <a:r>
              <a:rPr lang="de-DE" dirty="0" err="1" smtClean="0"/>
              <a:t>IOut</a:t>
            </a:r>
            <a:endParaRPr lang="de-DE" dirty="0"/>
          </a:p>
        </p:txBody>
      </p:sp>
      <p:cxnSp>
        <p:nvCxnSpPr>
          <p:cNvPr id="113" name="Gerade Verbindung 112"/>
          <p:cNvCxnSpPr/>
          <p:nvPr/>
        </p:nvCxnSpPr>
        <p:spPr bwMode="auto">
          <a:xfrm flipH="1">
            <a:off x="4932040" y="3429000"/>
            <a:ext cx="706760" cy="72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113"/>
          <p:cNvCxnSpPr/>
          <p:nvPr/>
        </p:nvCxnSpPr>
        <p:spPr bwMode="auto">
          <a:xfrm>
            <a:off x="5638800" y="3429000"/>
            <a:ext cx="0" cy="6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Gerade Verbindung 114"/>
          <p:cNvCxnSpPr/>
          <p:nvPr/>
        </p:nvCxnSpPr>
        <p:spPr bwMode="auto">
          <a:xfrm>
            <a:off x="5638800" y="39959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Gerade Verbindung mit Pfeil 115"/>
          <p:cNvCxnSpPr/>
          <p:nvPr/>
        </p:nvCxnSpPr>
        <p:spPr bwMode="auto">
          <a:xfrm>
            <a:off x="4932040" y="4581128"/>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7" name="Textfeld 116"/>
          <p:cNvSpPr txBox="1"/>
          <p:nvPr/>
        </p:nvSpPr>
        <p:spPr>
          <a:xfrm>
            <a:off x="3419872" y="4725144"/>
            <a:ext cx="405881" cy="276999"/>
          </a:xfrm>
          <a:prstGeom prst="rect">
            <a:avLst/>
          </a:prstGeom>
          <a:noFill/>
        </p:spPr>
        <p:txBody>
          <a:bodyPr wrap="none" rtlCol="0">
            <a:spAutoFit/>
          </a:bodyPr>
          <a:lstStyle/>
          <a:p>
            <a:r>
              <a:rPr lang="de-DE" dirty="0" smtClean="0"/>
              <a:t>-2u</a:t>
            </a:r>
            <a:endParaRPr lang="de-DE" dirty="0"/>
          </a:p>
        </p:txBody>
      </p:sp>
      <p:sp>
        <p:nvSpPr>
          <p:cNvPr id="118" name="Textfeld 117"/>
          <p:cNvSpPr txBox="1"/>
          <p:nvPr/>
        </p:nvSpPr>
        <p:spPr>
          <a:xfrm>
            <a:off x="2915816" y="4725144"/>
            <a:ext cx="405881" cy="276999"/>
          </a:xfrm>
          <a:prstGeom prst="rect">
            <a:avLst/>
          </a:prstGeom>
          <a:noFill/>
        </p:spPr>
        <p:txBody>
          <a:bodyPr wrap="none" rtlCol="0">
            <a:spAutoFit/>
          </a:bodyPr>
          <a:lstStyle/>
          <a:p>
            <a:r>
              <a:rPr lang="de-DE" dirty="0" smtClean="0"/>
              <a:t>-4u</a:t>
            </a:r>
            <a:endParaRPr lang="de-DE" dirty="0"/>
          </a:p>
        </p:txBody>
      </p:sp>
      <p:sp>
        <p:nvSpPr>
          <p:cNvPr id="119" name="Textfeld 118"/>
          <p:cNvSpPr txBox="1"/>
          <p:nvPr/>
        </p:nvSpPr>
        <p:spPr>
          <a:xfrm>
            <a:off x="1835696" y="4725144"/>
            <a:ext cx="405881" cy="276999"/>
          </a:xfrm>
          <a:prstGeom prst="rect">
            <a:avLst/>
          </a:prstGeom>
          <a:noFill/>
        </p:spPr>
        <p:txBody>
          <a:bodyPr wrap="none" rtlCol="0">
            <a:spAutoFit/>
          </a:bodyPr>
          <a:lstStyle/>
          <a:p>
            <a:r>
              <a:rPr lang="de-DE" dirty="0" smtClean="0"/>
              <a:t>-8u</a:t>
            </a:r>
            <a:endParaRPr lang="de-DE" dirty="0"/>
          </a:p>
        </p:txBody>
      </p:sp>
      <p:sp>
        <p:nvSpPr>
          <p:cNvPr id="120" name="Textfeld 119"/>
          <p:cNvSpPr txBox="1"/>
          <p:nvPr/>
        </p:nvSpPr>
        <p:spPr>
          <a:xfrm>
            <a:off x="6469856" y="4725144"/>
            <a:ext cx="354584" cy="276999"/>
          </a:xfrm>
          <a:prstGeom prst="rect">
            <a:avLst/>
          </a:prstGeom>
          <a:noFill/>
        </p:spPr>
        <p:txBody>
          <a:bodyPr wrap="none" rtlCol="0">
            <a:spAutoFit/>
          </a:bodyPr>
          <a:lstStyle/>
          <a:p>
            <a:r>
              <a:rPr lang="de-DE" dirty="0" smtClean="0"/>
              <a:t>8u</a:t>
            </a:r>
            <a:endParaRPr lang="de-DE" dirty="0"/>
          </a:p>
        </p:txBody>
      </p:sp>
      <p:sp>
        <p:nvSpPr>
          <p:cNvPr id="121" name="Ellipse 120"/>
          <p:cNvSpPr/>
          <p:nvPr/>
        </p:nvSpPr>
        <p:spPr bwMode="auto">
          <a:xfrm>
            <a:off x="5220072" y="3356992"/>
            <a:ext cx="576064" cy="432048"/>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2" name="Gerade Verbindung mit Pfeil 121"/>
          <p:cNvCxnSpPr/>
          <p:nvPr/>
        </p:nvCxnSpPr>
        <p:spPr bwMode="auto">
          <a:xfrm>
            <a:off x="5410200" y="25146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6022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22</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Origin of offset</a:t>
            </a:r>
            <a:endParaRPr lang="de-DE" altLang="de-DE" sz="2000" dirty="0" smtClean="0"/>
          </a:p>
        </p:txBody>
      </p:sp>
      <p:sp>
        <p:nvSpPr>
          <p:cNvPr id="4" name="Rectangle 43"/>
          <p:cNvSpPr txBox="1">
            <a:spLocks noChangeArrowheads="1"/>
          </p:cNvSpPr>
          <p:nvPr/>
        </p:nvSpPr>
        <p:spPr bwMode="auto">
          <a:xfrm>
            <a:off x="457200" y="692151"/>
            <a:ext cx="8229600" cy="10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Why does the current offset happen?</a:t>
            </a:r>
          </a:p>
          <a:p>
            <a:pPr eaLnBrk="1" hangingPunct="1">
              <a:defRPr/>
            </a:pPr>
            <a:r>
              <a:rPr lang="en-US" altLang="de-DE" sz="1400" kern="0" dirty="0" smtClean="0"/>
              <a:t>Possibility: transistor mismatch – fix in the next chip: make the layout in a better way e.g. the transistors bigger</a:t>
            </a:r>
          </a:p>
          <a:p>
            <a:r>
              <a:rPr lang="en-US" sz="1400" dirty="0"/>
              <a:t>Additionally, there may be a systematic offset in </a:t>
            </a:r>
            <a:r>
              <a:rPr lang="en-US" sz="1400" dirty="0" smtClean="0"/>
              <a:t>comparator that adds to the mismatch</a:t>
            </a:r>
            <a:endParaRPr lang="en-US" altLang="de-DE" sz="1400" kern="0" dirty="0" smtClean="0"/>
          </a:p>
          <a:p>
            <a:pPr eaLnBrk="1" hangingPunct="1">
              <a:defRPr/>
            </a:pPr>
            <a:r>
              <a:rPr lang="en-US" altLang="de-DE" sz="1400" kern="0" dirty="0" smtClean="0"/>
              <a:t>Notice also: </a:t>
            </a:r>
            <a:r>
              <a:rPr lang="en-US" altLang="de-DE" sz="1400" kern="0" dirty="0"/>
              <a:t>two output nodes are not on perfectly same potential</a:t>
            </a:r>
          </a:p>
          <a:p>
            <a:pPr eaLnBrk="1" hangingPunct="1">
              <a:defRPr/>
            </a:pPr>
            <a:r>
              <a:rPr lang="en-US" altLang="de-DE" sz="1400" kern="0" dirty="0">
                <a:solidFill>
                  <a:schemeClr val="bg2">
                    <a:lumMod val="75000"/>
                  </a:schemeClr>
                </a:solidFill>
              </a:rPr>
              <a:t>Original UI converter connected to amplifier input, copy UI converter to </a:t>
            </a:r>
            <a:r>
              <a:rPr lang="en-US" altLang="de-DE" sz="1400" kern="0" dirty="0" err="1" smtClean="0">
                <a:solidFill>
                  <a:schemeClr val="bg2">
                    <a:lumMod val="75000"/>
                  </a:schemeClr>
                </a:solidFill>
              </a:rPr>
              <a:t>RefIn</a:t>
            </a:r>
            <a:r>
              <a:rPr lang="en-US" altLang="de-DE" sz="1400" kern="0" dirty="0" smtClean="0">
                <a:solidFill>
                  <a:schemeClr val="bg2">
                    <a:lumMod val="75000"/>
                  </a:schemeClr>
                </a:solidFill>
              </a:rPr>
              <a:t> – this explains </a:t>
            </a:r>
            <a:r>
              <a:rPr lang="en-US" altLang="de-DE" sz="1400" kern="0" dirty="0" err="1" smtClean="0">
                <a:solidFill>
                  <a:schemeClr val="bg2">
                    <a:lumMod val="75000"/>
                  </a:schemeClr>
                </a:solidFill>
              </a:rPr>
              <a:t>RefIn</a:t>
            </a:r>
            <a:r>
              <a:rPr lang="en-US" altLang="de-DE" sz="1400" kern="0" dirty="0" smtClean="0">
                <a:solidFill>
                  <a:schemeClr val="bg2">
                    <a:lumMod val="75000"/>
                  </a:schemeClr>
                </a:solidFill>
              </a:rPr>
              <a:t> dependence</a:t>
            </a:r>
            <a:endParaRPr lang="en-US" altLang="de-DE" sz="1400" kern="0" dirty="0">
              <a:solidFill>
                <a:schemeClr val="bg2">
                  <a:lumMod val="75000"/>
                </a:schemeClr>
              </a:solidFill>
            </a:endParaRPr>
          </a:p>
        </p:txBody>
      </p:sp>
      <p:cxnSp>
        <p:nvCxnSpPr>
          <p:cNvPr id="32" name="Gerade Verbindung 31"/>
          <p:cNvCxnSpPr/>
          <p:nvPr/>
        </p:nvCxnSpPr>
        <p:spPr bwMode="auto">
          <a:xfrm flipH="1">
            <a:off x="251520" y="5085184"/>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25" name="Gruppieren 24"/>
          <p:cNvGrpSpPr/>
          <p:nvPr/>
        </p:nvGrpSpPr>
        <p:grpSpPr>
          <a:xfrm>
            <a:off x="1115616" y="4365104"/>
            <a:ext cx="432048" cy="720080"/>
            <a:chOff x="5508104" y="2996952"/>
            <a:chExt cx="432048" cy="720080"/>
          </a:xfrm>
        </p:grpSpPr>
        <p:grpSp>
          <p:nvGrpSpPr>
            <p:cNvPr id="120" name="Gruppieren 119"/>
            <p:cNvGrpSpPr/>
            <p:nvPr/>
          </p:nvGrpSpPr>
          <p:grpSpPr>
            <a:xfrm>
              <a:off x="5508104" y="2996952"/>
              <a:ext cx="432048" cy="720080"/>
              <a:chOff x="5508104" y="1844824"/>
              <a:chExt cx="432048" cy="720080"/>
            </a:xfrm>
          </p:grpSpPr>
          <p:cxnSp>
            <p:nvCxnSpPr>
              <p:cNvPr id="121" name="Gerade Verbindung 12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Gerade Verbindung 12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Gerade Verbindung 12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Gerade Verbindung 12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4" name="Ellipse 23"/>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28" name="Gerade Verbindung 127"/>
          <p:cNvCxnSpPr/>
          <p:nvPr/>
        </p:nvCxnSpPr>
        <p:spPr bwMode="auto">
          <a:xfrm>
            <a:off x="1547664" y="4365104"/>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29" name="Gruppieren 128"/>
          <p:cNvGrpSpPr/>
          <p:nvPr/>
        </p:nvGrpSpPr>
        <p:grpSpPr>
          <a:xfrm>
            <a:off x="1547664" y="3645024"/>
            <a:ext cx="432048" cy="720080"/>
            <a:chOff x="5508104" y="2996952"/>
            <a:chExt cx="432048" cy="720080"/>
          </a:xfrm>
        </p:grpSpPr>
        <p:grpSp>
          <p:nvGrpSpPr>
            <p:cNvPr id="130" name="Gruppieren 129"/>
            <p:cNvGrpSpPr/>
            <p:nvPr/>
          </p:nvGrpSpPr>
          <p:grpSpPr>
            <a:xfrm>
              <a:off x="5508104" y="2996952"/>
              <a:ext cx="432048" cy="720080"/>
              <a:chOff x="5508104" y="1844824"/>
              <a:chExt cx="432048" cy="720080"/>
            </a:xfrm>
          </p:grpSpPr>
          <p:cxnSp>
            <p:nvCxnSpPr>
              <p:cNvPr id="132" name="Gerade Verbindung 13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Gerade Verbindung 13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Gerade Verbindung 13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5" name="Gerade Verbindung 13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Gerade Verbindung 13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Gerade Verbindung 13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Gerade Verbindung 13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31" name="Ellipse 13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39" name="Gruppieren 138"/>
          <p:cNvGrpSpPr/>
          <p:nvPr/>
        </p:nvGrpSpPr>
        <p:grpSpPr>
          <a:xfrm flipH="1">
            <a:off x="2411760" y="4365104"/>
            <a:ext cx="432048" cy="720080"/>
            <a:chOff x="5508104" y="2996952"/>
            <a:chExt cx="432048" cy="720080"/>
          </a:xfrm>
        </p:grpSpPr>
        <p:grpSp>
          <p:nvGrpSpPr>
            <p:cNvPr id="140" name="Gruppieren 139"/>
            <p:cNvGrpSpPr/>
            <p:nvPr/>
          </p:nvGrpSpPr>
          <p:grpSpPr>
            <a:xfrm>
              <a:off x="5508104" y="2996952"/>
              <a:ext cx="432048" cy="720080"/>
              <a:chOff x="5508104" y="1844824"/>
              <a:chExt cx="432048" cy="720080"/>
            </a:xfrm>
          </p:grpSpPr>
          <p:cxnSp>
            <p:nvCxnSpPr>
              <p:cNvPr id="142" name="Gerade Verbindung 14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Gerade Verbindung 14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Gerade Verbindung 14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Gerade Verbindung 14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Gerade Verbindung 14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41" name="Ellipse 14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49" name="Gruppieren 148"/>
          <p:cNvGrpSpPr/>
          <p:nvPr/>
        </p:nvGrpSpPr>
        <p:grpSpPr>
          <a:xfrm>
            <a:off x="1115616" y="5085184"/>
            <a:ext cx="432048" cy="720080"/>
            <a:chOff x="5508104" y="1844824"/>
            <a:chExt cx="432048" cy="720080"/>
          </a:xfrm>
        </p:grpSpPr>
        <p:cxnSp>
          <p:nvCxnSpPr>
            <p:cNvPr id="150" name="Gerade Verbindung 14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Gerade Verbindung 15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Gerade Verbindung 15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Gerade Verbindung 15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Gerade Verbindung 15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Gerade Verbindung 15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Gerade Verbindung 15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57" name="Gruppieren 156"/>
          <p:cNvGrpSpPr/>
          <p:nvPr/>
        </p:nvGrpSpPr>
        <p:grpSpPr>
          <a:xfrm flipH="1">
            <a:off x="2411760" y="5085184"/>
            <a:ext cx="432048" cy="720080"/>
            <a:chOff x="5508104" y="1844824"/>
            <a:chExt cx="432048" cy="720080"/>
          </a:xfrm>
        </p:grpSpPr>
        <p:cxnSp>
          <p:nvCxnSpPr>
            <p:cNvPr id="158" name="Gerade Verbindung 15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Gerade Verbindung 15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Gerade Verbindung 15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Gerade Verbindung 16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2" name="Gerade Verbindung 16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Gerade Verbindung 16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4" name="Gerade Verbindung 16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9" name="Gerade Verbindung 28"/>
          <p:cNvCxnSpPr/>
          <p:nvPr/>
        </p:nvCxnSpPr>
        <p:spPr bwMode="auto">
          <a:xfrm>
            <a:off x="1475656" y="580526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5" name="Gerade Verbindung 164"/>
          <p:cNvCxnSpPr/>
          <p:nvPr/>
        </p:nvCxnSpPr>
        <p:spPr bwMode="auto">
          <a:xfrm>
            <a:off x="2339752" y="580526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6" name="Gerade Verbindung 165"/>
          <p:cNvCxnSpPr/>
          <p:nvPr/>
        </p:nvCxnSpPr>
        <p:spPr bwMode="auto">
          <a:xfrm>
            <a:off x="1907704" y="364502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Ellipse 37"/>
          <p:cNvSpPr/>
          <p:nvPr/>
        </p:nvSpPr>
        <p:spPr bwMode="auto">
          <a:xfrm>
            <a:off x="2771800" y="537321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9" name="Ellipse 168"/>
          <p:cNvSpPr/>
          <p:nvPr/>
        </p:nvSpPr>
        <p:spPr bwMode="auto">
          <a:xfrm>
            <a:off x="1115616" y="537321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0" name="Ellipse 169"/>
          <p:cNvSpPr/>
          <p:nvPr/>
        </p:nvSpPr>
        <p:spPr bwMode="auto">
          <a:xfrm>
            <a:off x="971600" y="465313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1" name="Ellipse 170"/>
          <p:cNvSpPr/>
          <p:nvPr/>
        </p:nvSpPr>
        <p:spPr bwMode="auto">
          <a:xfrm>
            <a:off x="1403648" y="393305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p:nvPr/>
        </p:nvCxnSpPr>
        <p:spPr bwMode="auto">
          <a:xfrm>
            <a:off x="2195736" y="3212976"/>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4" name="Gleichschenkliges Dreieck 173"/>
          <p:cNvSpPr/>
          <p:nvPr/>
        </p:nvSpPr>
        <p:spPr bwMode="auto">
          <a:xfrm rot="5400000">
            <a:off x="1763688" y="299695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076" name="Gerade Verbindung 3075"/>
          <p:cNvCxnSpPr/>
          <p:nvPr/>
        </p:nvCxnSpPr>
        <p:spPr bwMode="auto">
          <a:xfrm>
            <a:off x="3059832" y="3212976"/>
            <a:ext cx="0" cy="15121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79" name="Gerade Verbindung 3078"/>
          <p:cNvCxnSpPr>
            <a:stCxn id="141" idx="2"/>
          </p:cNvCxnSpPr>
          <p:nvPr/>
        </p:nvCxnSpPr>
        <p:spPr bwMode="auto">
          <a:xfrm>
            <a:off x="2771800" y="4725144"/>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1" name="Gerade Verbindung 180"/>
          <p:cNvCxnSpPr/>
          <p:nvPr/>
        </p:nvCxnSpPr>
        <p:spPr bwMode="auto">
          <a:xfrm>
            <a:off x="3059832" y="4725144"/>
            <a:ext cx="10081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4" name="Gruppieren 183"/>
          <p:cNvGrpSpPr/>
          <p:nvPr/>
        </p:nvGrpSpPr>
        <p:grpSpPr>
          <a:xfrm flipH="1">
            <a:off x="3995936" y="3645024"/>
            <a:ext cx="1944216" cy="2160240"/>
            <a:chOff x="971600" y="2348880"/>
            <a:chExt cx="1944216" cy="2160240"/>
          </a:xfrm>
        </p:grpSpPr>
        <p:grpSp>
          <p:nvGrpSpPr>
            <p:cNvPr id="185" name="Gruppieren 184"/>
            <p:cNvGrpSpPr/>
            <p:nvPr/>
          </p:nvGrpSpPr>
          <p:grpSpPr>
            <a:xfrm>
              <a:off x="1115616" y="3068960"/>
              <a:ext cx="432048" cy="720080"/>
              <a:chOff x="5508104" y="2996952"/>
              <a:chExt cx="432048" cy="720080"/>
            </a:xfrm>
          </p:grpSpPr>
          <p:grpSp>
            <p:nvGrpSpPr>
              <p:cNvPr id="230" name="Gruppieren 229"/>
              <p:cNvGrpSpPr/>
              <p:nvPr/>
            </p:nvGrpSpPr>
            <p:grpSpPr>
              <a:xfrm>
                <a:off x="5508104" y="2996952"/>
                <a:ext cx="432048" cy="720080"/>
                <a:chOff x="5508104" y="1844824"/>
                <a:chExt cx="432048" cy="720080"/>
              </a:xfrm>
            </p:grpSpPr>
            <p:cxnSp>
              <p:nvCxnSpPr>
                <p:cNvPr id="232" name="Gerade Verbindung 23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3" name="Gerade Verbindung 23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4" name="Gerade Verbindung 23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5" name="Gerade Verbindung 23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6" name="Gerade Verbindung 23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7" name="Gerade Verbindung 23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8" name="Gerade Verbindung 23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31" name="Ellipse 23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86" name="Gerade Verbindung 185"/>
            <p:cNvCxnSpPr/>
            <p:nvPr/>
          </p:nvCxnSpPr>
          <p:spPr bwMode="auto">
            <a:xfrm>
              <a:off x="1547664" y="306896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87" name="Gruppieren 186"/>
            <p:cNvGrpSpPr/>
            <p:nvPr/>
          </p:nvGrpSpPr>
          <p:grpSpPr>
            <a:xfrm>
              <a:off x="1547664" y="2348880"/>
              <a:ext cx="432048" cy="720080"/>
              <a:chOff x="5508104" y="2996952"/>
              <a:chExt cx="432048" cy="720080"/>
            </a:xfrm>
          </p:grpSpPr>
          <p:grpSp>
            <p:nvGrpSpPr>
              <p:cNvPr id="221" name="Gruppieren 220"/>
              <p:cNvGrpSpPr/>
              <p:nvPr/>
            </p:nvGrpSpPr>
            <p:grpSpPr>
              <a:xfrm>
                <a:off x="5508104" y="2996952"/>
                <a:ext cx="432048" cy="720080"/>
                <a:chOff x="5508104" y="1844824"/>
                <a:chExt cx="432048" cy="720080"/>
              </a:xfrm>
            </p:grpSpPr>
            <p:cxnSp>
              <p:nvCxnSpPr>
                <p:cNvPr id="223" name="Gerade Verbindung 222"/>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4" name="Gerade Verbindung 22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Gerade Verbindung 22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Gerade Verbindung 22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Gerade Verbindung 226"/>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8" name="Gerade Verbindung 227"/>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Gerade Verbindung 228"/>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2" name="Ellipse 221"/>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88" name="Gruppieren 187"/>
            <p:cNvGrpSpPr/>
            <p:nvPr/>
          </p:nvGrpSpPr>
          <p:grpSpPr>
            <a:xfrm flipH="1">
              <a:off x="2411760" y="3068960"/>
              <a:ext cx="432048" cy="720080"/>
              <a:chOff x="5508104" y="2996952"/>
              <a:chExt cx="432048" cy="720080"/>
            </a:xfrm>
          </p:grpSpPr>
          <p:grpSp>
            <p:nvGrpSpPr>
              <p:cNvPr id="212" name="Gruppieren 211"/>
              <p:cNvGrpSpPr/>
              <p:nvPr/>
            </p:nvGrpSpPr>
            <p:grpSpPr>
              <a:xfrm>
                <a:off x="5508104" y="2996952"/>
                <a:ext cx="432048" cy="720080"/>
                <a:chOff x="5508104" y="1844824"/>
                <a:chExt cx="432048" cy="720080"/>
              </a:xfrm>
            </p:grpSpPr>
            <p:cxnSp>
              <p:nvCxnSpPr>
                <p:cNvPr id="214" name="Gerade Verbindung 213"/>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5" name="Gerade Verbindung 214"/>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6" name="Gerade Verbindung 215"/>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7" name="Gerade Verbindung 21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8" name="Gerade Verbindung 21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9" name="Gerade Verbindung 21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0" name="Gerade Verbindung 21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13" name="Ellipse 212"/>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89" name="Gruppieren 188"/>
            <p:cNvGrpSpPr/>
            <p:nvPr/>
          </p:nvGrpSpPr>
          <p:grpSpPr>
            <a:xfrm>
              <a:off x="1115616" y="3789040"/>
              <a:ext cx="432048" cy="720080"/>
              <a:chOff x="5508104" y="1844824"/>
              <a:chExt cx="432048" cy="720080"/>
            </a:xfrm>
          </p:grpSpPr>
          <p:cxnSp>
            <p:nvCxnSpPr>
              <p:cNvPr id="205" name="Gerade Verbindung 20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6" name="Gerade Verbindung 20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Gerade Verbindung 20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Gerade Verbindung 20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Gerade Verbindung 20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0" name="Gerade Verbindung 20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1" name="Gerade Verbindung 21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0" name="Gruppieren 189"/>
            <p:cNvGrpSpPr/>
            <p:nvPr/>
          </p:nvGrpSpPr>
          <p:grpSpPr>
            <a:xfrm flipH="1">
              <a:off x="2411760" y="3789040"/>
              <a:ext cx="432048" cy="720080"/>
              <a:chOff x="5508104" y="1844824"/>
              <a:chExt cx="432048" cy="720080"/>
            </a:xfrm>
          </p:grpSpPr>
          <p:cxnSp>
            <p:nvCxnSpPr>
              <p:cNvPr id="198" name="Gerade Verbindung 19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9" name="Gerade Verbindung 19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0" name="Gerade Verbindung 19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1" name="Gerade Verbindung 20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2" name="Gerade Verbindung 20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3" name="Gerade Verbindung 20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4" name="Gerade Verbindung 20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1" name="Gerade Verbindung 190"/>
            <p:cNvCxnSpPr/>
            <p:nvPr/>
          </p:nvCxnSpPr>
          <p:spPr bwMode="auto">
            <a:xfrm>
              <a:off x="1475656"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2" name="Gerade Verbindung 191"/>
            <p:cNvCxnSpPr/>
            <p:nvPr/>
          </p:nvCxnSpPr>
          <p:spPr bwMode="auto">
            <a:xfrm>
              <a:off x="2339752"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3" name="Gerade Verbindung 192"/>
            <p:cNvCxnSpPr/>
            <p:nvPr/>
          </p:nvCxnSpPr>
          <p:spPr bwMode="auto">
            <a:xfrm>
              <a:off x="1907704"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4" name="Ellipse 193"/>
            <p:cNvSpPr/>
            <p:nvPr/>
          </p:nvSpPr>
          <p:spPr bwMode="auto">
            <a:xfrm>
              <a:off x="2771800"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1115616"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971600" y="33569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7" name="Ellipse 196"/>
            <p:cNvSpPr/>
            <p:nvPr/>
          </p:nvSpPr>
          <p:spPr bwMode="auto">
            <a:xfrm>
              <a:off x="1403648" y="26369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39" name="Gerade Verbindung 238"/>
          <p:cNvCxnSpPr/>
          <p:nvPr/>
        </p:nvCxnSpPr>
        <p:spPr bwMode="auto">
          <a:xfrm flipH="1">
            <a:off x="5364088" y="5085184"/>
            <a:ext cx="15121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1" name="Gleichschenkliges Dreieck 240"/>
          <p:cNvSpPr/>
          <p:nvPr/>
        </p:nvSpPr>
        <p:spPr bwMode="auto">
          <a:xfrm rot="5400000">
            <a:off x="8172400" y="515719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084" name="Gerade Verbindung 3083"/>
          <p:cNvCxnSpPr/>
          <p:nvPr/>
        </p:nvCxnSpPr>
        <p:spPr bwMode="auto">
          <a:xfrm>
            <a:off x="6732240" y="5373216"/>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87" name="Gerade Verbindung 3086"/>
          <p:cNvCxnSpPr/>
          <p:nvPr/>
        </p:nvCxnSpPr>
        <p:spPr bwMode="auto">
          <a:xfrm>
            <a:off x="6876256" y="50131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7" name="Gerade Verbindung 246"/>
          <p:cNvCxnSpPr/>
          <p:nvPr/>
        </p:nvCxnSpPr>
        <p:spPr bwMode="auto">
          <a:xfrm flipH="1">
            <a:off x="7020272" y="508518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9" name="Ellipse 248"/>
          <p:cNvSpPr/>
          <p:nvPr/>
        </p:nvSpPr>
        <p:spPr bwMode="auto">
          <a:xfrm>
            <a:off x="7308304" y="501317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090" name="Gerade Verbindung 3089"/>
          <p:cNvCxnSpPr/>
          <p:nvPr/>
        </p:nvCxnSpPr>
        <p:spPr bwMode="auto">
          <a:xfrm>
            <a:off x="6732240" y="5085184"/>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93" name="Gerade Verbindung 3092"/>
          <p:cNvCxnSpPr/>
          <p:nvPr/>
        </p:nvCxnSpPr>
        <p:spPr bwMode="auto">
          <a:xfrm>
            <a:off x="7668344" y="522920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5" name="Gerade Verbindung 254"/>
          <p:cNvCxnSpPr/>
          <p:nvPr/>
        </p:nvCxnSpPr>
        <p:spPr bwMode="auto">
          <a:xfrm>
            <a:off x="7740352" y="522920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6" name="Gerade Verbindung 255"/>
          <p:cNvCxnSpPr>
            <a:endCxn id="241" idx="3"/>
          </p:cNvCxnSpPr>
          <p:nvPr/>
        </p:nvCxnSpPr>
        <p:spPr bwMode="auto">
          <a:xfrm>
            <a:off x="7740352" y="537321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95" name="Textfeld 3094"/>
          <p:cNvSpPr txBox="1"/>
          <p:nvPr/>
        </p:nvSpPr>
        <p:spPr>
          <a:xfrm>
            <a:off x="1187624" y="3645024"/>
            <a:ext cx="484428" cy="276999"/>
          </a:xfrm>
          <a:prstGeom prst="rect">
            <a:avLst/>
          </a:prstGeom>
          <a:noFill/>
        </p:spPr>
        <p:txBody>
          <a:bodyPr wrap="none" rtlCol="0">
            <a:spAutoFit/>
          </a:bodyPr>
          <a:lstStyle/>
          <a:p>
            <a:r>
              <a:rPr lang="de-DE" dirty="0" smtClean="0"/>
              <a:t>PFB</a:t>
            </a:r>
            <a:endParaRPr lang="de-DE" dirty="0"/>
          </a:p>
        </p:txBody>
      </p:sp>
      <p:sp>
        <p:nvSpPr>
          <p:cNvPr id="259" name="Textfeld 258"/>
          <p:cNvSpPr txBox="1"/>
          <p:nvPr/>
        </p:nvSpPr>
        <p:spPr>
          <a:xfrm>
            <a:off x="831465" y="4293096"/>
            <a:ext cx="620683" cy="276999"/>
          </a:xfrm>
          <a:prstGeom prst="rect">
            <a:avLst/>
          </a:prstGeom>
          <a:noFill/>
        </p:spPr>
        <p:txBody>
          <a:bodyPr wrap="none" rtlCol="0">
            <a:spAutoFit/>
          </a:bodyPr>
          <a:lstStyle/>
          <a:p>
            <a:r>
              <a:rPr lang="de-DE" dirty="0" err="1" smtClean="0"/>
              <a:t>RefFB</a:t>
            </a:r>
            <a:endParaRPr lang="de-DE" dirty="0"/>
          </a:p>
        </p:txBody>
      </p:sp>
      <p:sp>
        <p:nvSpPr>
          <p:cNvPr id="260" name="Textfeld 259"/>
          <p:cNvSpPr txBox="1"/>
          <p:nvPr/>
        </p:nvSpPr>
        <p:spPr>
          <a:xfrm>
            <a:off x="769329" y="5517232"/>
            <a:ext cx="449162" cy="276999"/>
          </a:xfrm>
          <a:prstGeom prst="rect">
            <a:avLst/>
          </a:prstGeom>
          <a:noFill/>
        </p:spPr>
        <p:txBody>
          <a:bodyPr wrap="none" rtlCol="0">
            <a:spAutoFit/>
          </a:bodyPr>
          <a:lstStyle/>
          <a:p>
            <a:r>
              <a:rPr lang="de-DE" dirty="0" smtClean="0"/>
              <a:t>Sc2</a:t>
            </a:r>
            <a:endParaRPr lang="de-DE" dirty="0"/>
          </a:p>
        </p:txBody>
      </p:sp>
      <p:sp>
        <p:nvSpPr>
          <p:cNvPr id="273" name="Textfeld 272"/>
          <p:cNvSpPr txBox="1"/>
          <p:nvPr/>
        </p:nvSpPr>
        <p:spPr>
          <a:xfrm>
            <a:off x="7236296" y="4725144"/>
            <a:ext cx="551754" cy="276999"/>
          </a:xfrm>
          <a:prstGeom prst="rect">
            <a:avLst/>
          </a:prstGeom>
          <a:noFill/>
        </p:spPr>
        <p:txBody>
          <a:bodyPr wrap="none" rtlCol="0">
            <a:spAutoFit/>
          </a:bodyPr>
          <a:lstStyle/>
          <a:p>
            <a:r>
              <a:rPr lang="de-DE" dirty="0" err="1" smtClean="0"/>
              <a:t>RefIn</a:t>
            </a:r>
            <a:endParaRPr lang="de-DE" dirty="0"/>
          </a:p>
        </p:txBody>
      </p:sp>
      <p:sp>
        <p:nvSpPr>
          <p:cNvPr id="274" name="Textfeld 273"/>
          <p:cNvSpPr txBox="1"/>
          <p:nvPr/>
        </p:nvSpPr>
        <p:spPr>
          <a:xfrm>
            <a:off x="3779912" y="5517232"/>
            <a:ext cx="449162" cy="276999"/>
          </a:xfrm>
          <a:prstGeom prst="rect">
            <a:avLst/>
          </a:prstGeom>
          <a:noFill/>
        </p:spPr>
        <p:txBody>
          <a:bodyPr wrap="none" rtlCol="0">
            <a:spAutoFit/>
          </a:bodyPr>
          <a:lstStyle/>
          <a:p>
            <a:r>
              <a:rPr lang="de-DE" dirty="0" smtClean="0"/>
              <a:t>Sc2</a:t>
            </a:r>
            <a:endParaRPr lang="de-DE" dirty="0"/>
          </a:p>
        </p:txBody>
      </p:sp>
      <p:sp>
        <p:nvSpPr>
          <p:cNvPr id="275" name="Textfeld 274"/>
          <p:cNvSpPr txBox="1"/>
          <p:nvPr/>
        </p:nvSpPr>
        <p:spPr>
          <a:xfrm>
            <a:off x="2699792" y="5517232"/>
            <a:ext cx="449162" cy="276999"/>
          </a:xfrm>
          <a:prstGeom prst="rect">
            <a:avLst/>
          </a:prstGeom>
          <a:noFill/>
        </p:spPr>
        <p:txBody>
          <a:bodyPr wrap="none" rtlCol="0">
            <a:spAutoFit/>
          </a:bodyPr>
          <a:lstStyle/>
          <a:p>
            <a:r>
              <a:rPr lang="de-DE" dirty="0" smtClean="0"/>
              <a:t>Sc2</a:t>
            </a:r>
            <a:endParaRPr lang="de-DE" dirty="0"/>
          </a:p>
        </p:txBody>
      </p:sp>
      <p:cxnSp>
        <p:nvCxnSpPr>
          <p:cNvPr id="276" name="Gerade Verbindung 275"/>
          <p:cNvCxnSpPr/>
          <p:nvPr/>
        </p:nvCxnSpPr>
        <p:spPr bwMode="auto">
          <a:xfrm flipH="1">
            <a:off x="2411760" y="508518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7" name="Ellipse 276"/>
          <p:cNvSpPr/>
          <p:nvPr/>
        </p:nvSpPr>
        <p:spPr bwMode="auto">
          <a:xfrm>
            <a:off x="2771800" y="501317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8" name="Textfeld 277"/>
          <p:cNvSpPr txBox="1"/>
          <p:nvPr/>
        </p:nvSpPr>
        <p:spPr>
          <a:xfrm>
            <a:off x="2915816" y="4941168"/>
            <a:ext cx="551754" cy="276999"/>
          </a:xfrm>
          <a:prstGeom prst="rect">
            <a:avLst/>
          </a:prstGeom>
          <a:noFill/>
        </p:spPr>
        <p:txBody>
          <a:bodyPr wrap="none" rtlCol="0">
            <a:spAutoFit/>
          </a:bodyPr>
          <a:lstStyle/>
          <a:p>
            <a:r>
              <a:rPr lang="de-DE" dirty="0" err="1" smtClean="0"/>
              <a:t>RefIn</a:t>
            </a:r>
            <a:endParaRPr lang="de-DE" dirty="0"/>
          </a:p>
        </p:txBody>
      </p:sp>
      <p:sp>
        <p:nvSpPr>
          <p:cNvPr id="279" name="Textfeld 278"/>
          <p:cNvSpPr txBox="1"/>
          <p:nvPr/>
        </p:nvSpPr>
        <p:spPr>
          <a:xfrm>
            <a:off x="5652120" y="5517232"/>
            <a:ext cx="449162" cy="276999"/>
          </a:xfrm>
          <a:prstGeom prst="rect">
            <a:avLst/>
          </a:prstGeom>
          <a:noFill/>
        </p:spPr>
        <p:txBody>
          <a:bodyPr wrap="none" rtlCol="0">
            <a:spAutoFit/>
          </a:bodyPr>
          <a:lstStyle/>
          <a:p>
            <a:r>
              <a:rPr lang="de-DE" dirty="0" smtClean="0"/>
              <a:t>Sc2</a:t>
            </a:r>
            <a:endParaRPr lang="de-DE" dirty="0"/>
          </a:p>
        </p:txBody>
      </p:sp>
      <p:sp>
        <p:nvSpPr>
          <p:cNvPr id="280" name="Textfeld 279"/>
          <p:cNvSpPr txBox="1"/>
          <p:nvPr/>
        </p:nvSpPr>
        <p:spPr>
          <a:xfrm>
            <a:off x="5652120" y="4365104"/>
            <a:ext cx="620683" cy="276999"/>
          </a:xfrm>
          <a:prstGeom prst="rect">
            <a:avLst/>
          </a:prstGeom>
          <a:noFill/>
        </p:spPr>
        <p:txBody>
          <a:bodyPr wrap="none" rtlCol="0">
            <a:spAutoFit/>
          </a:bodyPr>
          <a:lstStyle/>
          <a:p>
            <a:r>
              <a:rPr lang="de-DE" dirty="0" err="1" smtClean="0"/>
              <a:t>RefFB</a:t>
            </a:r>
            <a:endParaRPr lang="de-DE" dirty="0"/>
          </a:p>
        </p:txBody>
      </p:sp>
      <p:sp>
        <p:nvSpPr>
          <p:cNvPr id="281" name="Textfeld 280"/>
          <p:cNvSpPr txBox="1"/>
          <p:nvPr/>
        </p:nvSpPr>
        <p:spPr>
          <a:xfrm>
            <a:off x="5220072" y="3645024"/>
            <a:ext cx="484428" cy="276999"/>
          </a:xfrm>
          <a:prstGeom prst="rect">
            <a:avLst/>
          </a:prstGeom>
          <a:noFill/>
        </p:spPr>
        <p:txBody>
          <a:bodyPr wrap="none" rtlCol="0">
            <a:spAutoFit/>
          </a:bodyPr>
          <a:lstStyle/>
          <a:p>
            <a:r>
              <a:rPr lang="de-DE" dirty="0" smtClean="0"/>
              <a:t>PFB</a:t>
            </a:r>
            <a:endParaRPr lang="de-DE" dirty="0"/>
          </a:p>
        </p:txBody>
      </p:sp>
      <p:sp>
        <p:nvSpPr>
          <p:cNvPr id="282" name="Ellipse 281"/>
          <p:cNvSpPr/>
          <p:nvPr/>
        </p:nvSpPr>
        <p:spPr bwMode="auto">
          <a:xfrm>
            <a:off x="8604448" y="530120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3" name="Textfeld 282"/>
          <p:cNvSpPr txBox="1"/>
          <p:nvPr/>
        </p:nvSpPr>
        <p:spPr>
          <a:xfrm>
            <a:off x="8465598" y="5013176"/>
            <a:ext cx="712632" cy="276999"/>
          </a:xfrm>
          <a:prstGeom prst="rect">
            <a:avLst/>
          </a:prstGeom>
          <a:noFill/>
        </p:spPr>
        <p:txBody>
          <a:bodyPr wrap="none" rtlCol="0">
            <a:spAutoFit/>
          </a:bodyPr>
          <a:lstStyle/>
          <a:p>
            <a:r>
              <a:rPr lang="de-DE" dirty="0" err="1" smtClean="0"/>
              <a:t>TooLow</a:t>
            </a:r>
            <a:endParaRPr lang="de-DE" dirty="0"/>
          </a:p>
        </p:txBody>
      </p:sp>
      <p:cxnSp>
        <p:nvCxnSpPr>
          <p:cNvPr id="284" name="Gerade Verbindung 283"/>
          <p:cNvCxnSpPr/>
          <p:nvPr/>
        </p:nvCxnSpPr>
        <p:spPr bwMode="auto">
          <a:xfrm>
            <a:off x="8783960" y="5373216"/>
            <a:ext cx="324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7" name="Textfeld 166"/>
          <p:cNvSpPr txBox="1"/>
          <p:nvPr/>
        </p:nvSpPr>
        <p:spPr>
          <a:xfrm>
            <a:off x="1552473" y="530120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68" name="Textfeld 167"/>
          <p:cNvSpPr txBox="1"/>
          <p:nvPr/>
        </p:nvSpPr>
        <p:spPr>
          <a:xfrm>
            <a:off x="1979712" y="530120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72" name="Textfeld 171"/>
          <p:cNvSpPr txBox="1"/>
          <p:nvPr/>
        </p:nvSpPr>
        <p:spPr>
          <a:xfrm>
            <a:off x="1979712" y="386104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75" name="Textfeld 174"/>
          <p:cNvSpPr txBox="1"/>
          <p:nvPr/>
        </p:nvSpPr>
        <p:spPr>
          <a:xfrm>
            <a:off x="4504801" y="530120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76" name="Textfeld 175"/>
          <p:cNvSpPr txBox="1"/>
          <p:nvPr/>
        </p:nvSpPr>
        <p:spPr>
          <a:xfrm>
            <a:off x="4860707" y="5301208"/>
            <a:ext cx="582211" cy="369332"/>
          </a:xfrm>
          <a:prstGeom prst="rect">
            <a:avLst/>
          </a:prstGeom>
          <a:noFill/>
        </p:spPr>
        <p:txBody>
          <a:bodyPr wrap="none" rtlCol="0">
            <a:spAutoFit/>
          </a:bodyPr>
          <a:lstStyle/>
          <a:p>
            <a:r>
              <a:rPr lang="de-DE" sz="1800" b="1" dirty="0" smtClean="0">
                <a:solidFill>
                  <a:srgbClr val="FF0000"/>
                </a:solidFill>
              </a:rPr>
              <a:t>26u</a:t>
            </a:r>
            <a:endParaRPr lang="de-DE" sz="1800" b="1" dirty="0">
              <a:solidFill>
                <a:srgbClr val="FF0000"/>
              </a:solidFill>
            </a:endParaRPr>
          </a:p>
        </p:txBody>
      </p:sp>
      <p:sp>
        <p:nvSpPr>
          <p:cNvPr id="177" name="Textfeld 176"/>
          <p:cNvSpPr txBox="1"/>
          <p:nvPr/>
        </p:nvSpPr>
        <p:spPr>
          <a:xfrm>
            <a:off x="4572000" y="386104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248" name="Textfeld 247"/>
          <p:cNvSpPr txBox="1"/>
          <p:nvPr/>
        </p:nvSpPr>
        <p:spPr>
          <a:xfrm>
            <a:off x="2535480" y="2996952"/>
            <a:ext cx="465191" cy="276999"/>
          </a:xfrm>
          <a:prstGeom prst="rect">
            <a:avLst/>
          </a:prstGeom>
          <a:noFill/>
        </p:spPr>
        <p:txBody>
          <a:bodyPr wrap="none" rtlCol="0">
            <a:spAutoFit/>
          </a:bodyPr>
          <a:lstStyle/>
          <a:p>
            <a:r>
              <a:rPr lang="de-DE" dirty="0" smtClean="0"/>
              <a:t>Low</a:t>
            </a:r>
            <a:endParaRPr lang="de-DE" dirty="0"/>
          </a:p>
        </p:txBody>
      </p:sp>
      <p:cxnSp>
        <p:nvCxnSpPr>
          <p:cNvPr id="178" name="Gerade Verbindung 177"/>
          <p:cNvCxnSpPr/>
          <p:nvPr/>
        </p:nvCxnSpPr>
        <p:spPr bwMode="auto">
          <a:xfrm flipH="1">
            <a:off x="467544" y="3212976"/>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 name="Gerade Verbindung 2"/>
          <p:cNvCxnSpPr/>
          <p:nvPr/>
        </p:nvCxnSpPr>
        <p:spPr bwMode="auto">
          <a:xfrm>
            <a:off x="467544" y="3212976"/>
            <a:ext cx="0" cy="18722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13039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Monte-Carlo Simulation</a:t>
            </a:r>
            <a:endParaRPr lang="de-DE" altLang="de-DE" sz="2000" dirty="0" smtClean="0"/>
          </a:p>
        </p:txBody>
      </p:sp>
      <p:sp>
        <p:nvSpPr>
          <p:cNvPr id="2" name="Inhaltsplatzhalter 1"/>
          <p:cNvSpPr>
            <a:spLocks noGrp="1"/>
          </p:cNvSpPr>
          <p:nvPr>
            <p:ph idx="1"/>
          </p:nvPr>
        </p:nvSpPr>
        <p:spPr>
          <a:xfrm>
            <a:off x="457200" y="692150"/>
            <a:ext cx="8229600" cy="1212850"/>
          </a:xfrm>
        </p:spPr>
        <p:txBody>
          <a:bodyPr/>
          <a:lstStyle/>
          <a:p>
            <a:r>
              <a:rPr lang="en-US" sz="1400" b="1" dirty="0"/>
              <a:t>We have </a:t>
            </a:r>
            <a:r>
              <a:rPr lang="en-US" sz="1400" b="1" dirty="0" smtClean="0"/>
              <a:t>done  Monte </a:t>
            </a:r>
            <a:r>
              <a:rPr lang="en-US" sz="1400" b="1" dirty="0"/>
              <a:t>Carlo simulations – according to first simulations mismatch </a:t>
            </a:r>
            <a:r>
              <a:rPr lang="en-US" sz="1400" b="1" dirty="0" smtClean="0"/>
              <a:t>(6 sigma) is </a:t>
            </a:r>
            <a:r>
              <a:rPr lang="en-US" sz="1400" b="1" dirty="0"/>
              <a:t>up to </a:t>
            </a:r>
            <a:r>
              <a:rPr lang="en-US" sz="1400" b="1" dirty="0" smtClean="0"/>
              <a:t>~2.5uA </a:t>
            </a:r>
            <a:r>
              <a:rPr lang="en-US" sz="1400" b="1" dirty="0"/>
              <a:t>– which is still smaller than </a:t>
            </a:r>
            <a:r>
              <a:rPr lang="en-US" sz="1400" b="1" dirty="0" smtClean="0"/>
              <a:t>4uA </a:t>
            </a:r>
            <a:r>
              <a:rPr lang="en-US" sz="1400" b="1" dirty="0"/>
              <a:t>which produces missing </a:t>
            </a:r>
            <a:r>
              <a:rPr lang="en-US" sz="1400" b="1" dirty="0" smtClean="0"/>
              <a:t>codes</a:t>
            </a:r>
          </a:p>
          <a:p>
            <a:r>
              <a:rPr lang="en-US" sz="1400" b="1" dirty="0" smtClean="0"/>
              <a:t>(Simulation without thresholds source)</a:t>
            </a:r>
            <a:endParaRPr lang="en-US" sz="1400" b="1" dirty="0" smtClean="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23</a:t>
            </a:fld>
            <a:endParaRPr lang="de-DE" altLang="de-DE"/>
          </a:p>
        </p:txBody>
      </p:sp>
      <p:pic>
        <p:nvPicPr>
          <p:cNvPr id="417794" name="Picture 2" descr="C:\Users\ivan\AppData\Local\Temp\Rar$DIa0.410\montecarlo-2000pts-hist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7467600" cy="466154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mit Pfeil 4"/>
          <p:cNvCxnSpPr/>
          <p:nvPr/>
        </p:nvCxnSpPr>
        <p:spPr bwMode="auto">
          <a:xfrm>
            <a:off x="1600200" y="5410200"/>
            <a:ext cx="5638800" cy="0"/>
          </a:xfrm>
          <a:prstGeom prst="straightConnector1">
            <a:avLst/>
          </a:prstGeom>
          <a:noFill/>
          <a:ln w="9525" cap="flat" cmpd="sng" algn="ctr">
            <a:solidFill>
              <a:schemeClr val="tx1"/>
            </a:solidFill>
            <a:prstDash val="solid"/>
            <a:round/>
            <a:headEnd type="arrow"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1764680" y="5105400"/>
            <a:ext cx="482825" cy="276999"/>
          </a:xfrm>
          <a:prstGeom prst="rect">
            <a:avLst/>
          </a:prstGeom>
          <a:noFill/>
        </p:spPr>
        <p:txBody>
          <a:bodyPr wrap="none" rtlCol="0">
            <a:spAutoFit/>
          </a:bodyPr>
          <a:lstStyle/>
          <a:p>
            <a:r>
              <a:rPr lang="de-DE" dirty="0" smtClean="0"/>
              <a:t>2.5u</a:t>
            </a:r>
            <a:endParaRPr lang="de-DE" dirty="0"/>
          </a:p>
        </p:txBody>
      </p:sp>
    </p:spTree>
    <p:extLst>
      <p:ext uri="{BB962C8B-B14F-4D97-AF65-F5344CB8AC3E}">
        <p14:creationId xmlns:p14="http://schemas.microsoft.com/office/powerpoint/2010/main" val="3767875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Monte-Carlo Simulation</a:t>
            </a:r>
            <a:endParaRPr lang="de-DE" altLang="de-DE" sz="2000" dirty="0" smtClean="0"/>
          </a:p>
        </p:txBody>
      </p:sp>
      <p:sp>
        <p:nvSpPr>
          <p:cNvPr id="2" name="Inhaltsplatzhalter 1"/>
          <p:cNvSpPr>
            <a:spLocks noGrp="1"/>
          </p:cNvSpPr>
          <p:nvPr>
            <p:ph idx="1"/>
          </p:nvPr>
        </p:nvSpPr>
        <p:spPr>
          <a:xfrm>
            <a:off x="457200" y="692150"/>
            <a:ext cx="8229600" cy="1212850"/>
          </a:xfrm>
        </p:spPr>
        <p:txBody>
          <a:bodyPr/>
          <a:lstStyle/>
          <a:p>
            <a:r>
              <a:rPr lang="en-US" sz="1400" b="1" dirty="0"/>
              <a:t>We have </a:t>
            </a:r>
            <a:r>
              <a:rPr lang="en-US" sz="1400" b="1" dirty="0" smtClean="0"/>
              <a:t>done  Monte </a:t>
            </a:r>
            <a:r>
              <a:rPr lang="en-US" sz="1400" b="1" dirty="0"/>
              <a:t>Carlo simulations – according to first simulations mismatch </a:t>
            </a:r>
            <a:r>
              <a:rPr lang="en-US" sz="1400" b="1" dirty="0" smtClean="0"/>
              <a:t>(6 sigma) is </a:t>
            </a:r>
            <a:r>
              <a:rPr lang="en-US" sz="1400" b="1" dirty="0"/>
              <a:t>up to </a:t>
            </a:r>
            <a:r>
              <a:rPr lang="en-US" sz="1400" b="1" dirty="0" smtClean="0"/>
              <a:t>~2.5uA </a:t>
            </a:r>
            <a:r>
              <a:rPr lang="en-US" sz="1400" b="1" dirty="0"/>
              <a:t>– which is still smaller than </a:t>
            </a:r>
            <a:r>
              <a:rPr lang="en-US" sz="1400" b="1" dirty="0" smtClean="0"/>
              <a:t>4uA </a:t>
            </a:r>
            <a:r>
              <a:rPr lang="en-US" sz="1400" b="1" dirty="0"/>
              <a:t>which produces missing </a:t>
            </a:r>
            <a:r>
              <a:rPr lang="en-US" sz="1400" b="1" dirty="0" smtClean="0"/>
              <a:t>codes</a:t>
            </a:r>
          </a:p>
          <a:p>
            <a:r>
              <a:rPr lang="en-US" sz="1400" b="1" dirty="0"/>
              <a:t>(Simulation </a:t>
            </a:r>
            <a:r>
              <a:rPr lang="en-US" sz="1400" b="1" dirty="0" smtClean="0"/>
              <a:t>with </a:t>
            </a:r>
            <a:r>
              <a:rPr lang="en-US" sz="1400" b="1" dirty="0"/>
              <a:t>thresholds source)</a:t>
            </a:r>
          </a:p>
          <a:p>
            <a:endParaRPr lang="en-US" sz="1400" b="1" dirty="0" smtClean="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24</a:t>
            </a:fld>
            <a:endParaRPr lang="de-DE" altLang="de-DE"/>
          </a:p>
        </p:txBody>
      </p:sp>
      <p:pic>
        <p:nvPicPr>
          <p:cNvPr id="4098" name="Picture 2" descr="C:\Users\ivan\Desktop\MontecarloNow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5105400" cy="31973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mit Pfeil 4"/>
          <p:cNvCxnSpPr/>
          <p:nvPr/>
        </p:nvCxnSpPr>
        <p:spPr bwMode="auto">
          <a:xfrm>
            <a:off x="5943600" y="3810000"/>
            <a:ext cx="0" cy="2438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p:cNvSpPr txBox="1"/>
          <p:nvPr/>
        </p:nvSpPr>
        <p:spPr>
          <a:xfrm>
            <a:off x="3733800" y="1981200"/>
            <a:ext cx="5195204" cy="461665"/>
          </a:xfrm>
          <a:prstGeom prst="rect">
            <a:avLst/>
          </a:prstGeom>
          <a:noFill/>
        </p:spPr>
        <p:txBody>
          <a:bodyPr wrap="none" rtlCol="0">
            <a:spAutoFit/>
          </a:bodyPr>
          <a:lstStyle/>
          <a:p>
            <a:pPr algn="l"/>
            <a:r>
              <a:rPr lang="en-US" dirty="0" smtClean="0"/>
              <a:t>Comparator input current for current memory cell current of 4uA (code 64)</a:t>
            </a:r>
          </a:p>
          <a:p>
            <a:pPr algn="l"/>
            <a:r>
              <a:rPr lang="en-US" dirty="0" smtClean="0"/>
              <a:t>If less than 0 we have a long code</a:t>
            </a:r>
            <a:endParaRPr lang="en-US" dirty="0"/>
          </a:p>
        </p:txBody>
      </p:sp>
      <p:cxnSp>
        <p:nvCxnSpPr>
          <p:cNvPr id="7" name="Gerade Verbindung 6"/>
          <p:cNvCxnSpPr/>
          <p:nvPr/>
        </p:nvCxnSpPr>
        <p:spPr bwMode="auto">
          <a:xfrm>
            <a:off x="5638800" y="38100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4800600" y="62484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7"/>
          <p:cNvCxnSpPr/>
          <p:nvPr/>
        </p:nvCxnSpPr>
        <p:spPr bwMode="auto">
          <a:xfrm>
            <a:off x="5867400" y="2514600"/>
            <a:ext cx="228600" cy="685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p:cNvSpPr txBox="1"/>
          <p:nvPr/>
        </p:nvSpPr>
        <p:spPr>
          <a:xfrm>
            <a:off x="5943600" y="5410200"/>
            <a:ext cx="482825" cy="276999"/>
          </a:xfrm>
          <a:prstGeom prst="rect">
            <a:avLst/>
          </a:prstGeom>
          <a:noFill/>
        </p:spPr>
        <p:txBody>
          <a:bodyPr wrap="none" rtlCol="0">
            <a:spAutoFit/>
          </a:bodyPr>
          <a:lstStyle/>
          <a:p>
            <a:r>
              <a:rPr lang="de-DE" dirty="0" smtClean="0"/>
              <a:t>2.3u</a:t>
            </a:r>
            <a:endParaRPr lang="de-DE" dirty="0"/>
          </a:p>
        </p:txBody>
      </p:sp>
    </p:spTree>
    <p:extLst>
      <p:ext uri="{BB962C8B-B14F-4D97-AF65-F5344CB8AC3E}">
        <p14:creationId xmlns:p14="http://schemas.microsoft.com/office/powerpoint/2010/main" val="2173180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Monte-Carlo Simulation</a:t>
            </a:r>
            <a:endParaRPr lang="de-DE" altLang="de-DE" sz="2000" dirty="0" smtClean="0"/>
          </a:p>
        </p:txBody>
      </p:sp>
      <p:sp>
        <p:nvSpPr>
          <p:cNvPr id="2" name="Inhaltsplatzhalter 1"/>
          <p:cNvSpPr>
            <a:spLocks noGrp="1"/>
          </p:cNvSpPr>
          <p:nvPr>
            <p:ph idx="1"/>
          </p:nvPr>
        </p:nvSpPr>
        <p:spPr>
          <a:xfrm>
            <a:off x="457200" y="692150"/>
            <a:ext cx="8229600" cy="1212850"/>
          </a:xfrm>
        </p:spPr>
        <p:txBody>
          <a:bodyPr/>
          <a:lstStyle/>
          <a:p>
            <a:r>
              <a:rPr lang="en-US" sz="1400" b="1" dirty="0"/>
              <a:t>(Simulation </a:t>
            </a:r>
            <a:r>
              <a:rPr lang="en-US" sz="1400" b="1" dirty="0" smtClean="0"/>
              <a:t>with clocked comparator)</a:t>
            </a:r>
          </a:p>
          <a:p>
            <a:r>
              <a:rPr lang="en-US" sz="1400" b="1" dirty="0" smtClean="0"/>
              <a:t>Input current = 1 </a:t>
            </a:r>
            <a:r>
              <a:rPr lang="en-US" sz="1400" b="1" dirty="0" err="1" smtClean="0"/>
              <a:t>uA</a:t>
            </a:r>
            <a:r>
              <a:rPr lang="en-US" sz="1400" b="1" dirty="0" smtClean="0"/>
              <a:t>/us</a:t>
            </a:r>
            <a:endParaRPr lang="en-US" sz="1400" b="1"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25</a:t>
            </a:fld>
            <a:endParaRPr lang="de-DE" altLang="de-DE"/>
          </a:p>
        </p:txBody>
      </p:sp>
      <p:pic>
        <p:nvPicPr>
          <p:cNvPr id="1026" name="Picture 2" descr="C:\Users\ivan\Desktop\simmismatch\ReviewMiasmatch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5029200" cy="4387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p:nvCxnSpPr>
        <p:spPr bwMode="auto">
          <a:xfrm>
            <a:off x="6096000" y="61722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flipV="1">
            <a:off x="6528048" y="55961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a:off x="6528048" y="55961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Gerade Verbindung 14"/>
          <p:cNvCxnSpPr>
            <a:endCxn id="29" idx="3"/>
          </p:cNvCxnSpPr>
          <p:nvPr/>
        </p:nvCxnSpPr>
        <p:spPr bwMode="auto">
          <a:xfrm>
            <a:off x="7320136" y="55961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Gerade Verbindung 15"/>
          <p:cNvCxnSpPr>
            <a:endCxn id="33" idx="3"/>
          </p:cNvCxnSpPr>
          <p:nvPr/>
        </p:nvCxnSpPr>
        <p:spPr bwMode="auto">
          <a:xfrm>
            <a:off x="7320136" y="61722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Gerade Verbindung mit Pfeil 16"/>
          <p:cNvCxnSpPr/>
          <p:nvPr/>
        </p:nvCxnSpPr>
        <p:spPr bwMode="auto">
          <a:xfrm>
            <a:off x="7536160" y="50200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feld 17"/>
          <p:cNvSpPr txBox="1"/>
          <p:nvPr/>
        </p:nvSpPr>
        <p:spPr>
          <a:xfrm>
            <a:off x="7104112" y="5020072"/>
            <a:ext cx="439544" cy="276999"/>
          </a:xfrm>
          <a:prstGeom prst="rect">
            <a:avLst/>
          </a:prstGeom>
          <a:noFill/>
        </p:spPr>
        <p:txBody>
          <a:bodyPr wrap="none" rtlCol="0">
            <a:spAutoFit/>
          </a:bodyPr>
          <a:lstStyle/>
          <a:p>
            <a:r>
              <a:rPr lang="de-DE" dirty="0" smtClean="0"/>
              <a:t>14u</a:t>
            </a:r>
            <a:endParaRPr lang="de-DE" dirty="0"/>
          </a:p>
        </p:txBody>
      </p:sp>
      <p:sp>
        <p:nvSpPr>
          <p:cNvPr id="19" name="Trapezoid 18"/>
          <p:cNvSpPr/>
          <p:nvPr/>
        </p:nvSpPr>
        <p:spPr bwMode="auto">
          <a:xfrm rot="16200000">
            <a:off x="5663952" y="595617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20" name="Trapezoid 19"/>
          <p:cNvSpPr/>
          <p:nvPr/>
        </p:nvSpPr>
        <p:spPr bwMode="auto">
          <a:xfrm rot="5400000" flipH="1">
            <a:off x="6888088" y="595617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21" name="Gleichschenkliges Dreieck 20"/>
          <p:cNvSpPr/>
          <p:nvPr/>
        </p:nvSpPr>
        <p:spPr bwMode="auto">
          <a:xfrm rot="5400000">
            <a:off x="5663952" y="55241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 name="Gerade Verbindung mit Pfeil 21"/>
          <p:cNvCxnSpPr/>
          <p:nvPr/>
        </p:nvCxnSpPr>
        <p:spPr bwMode="auto">
          <a:xfrm>
            <a:off x="5231904" y="5596136"/>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Gerade Verbindung 22"/>
          <p:cNvCxnSpPr/>
          <p:nvPr/>
        </p:nvCxnSpPr>
        <p:spPr bwMode="auto">
          <a:xfrm>
            <a:off x="4367808" y="61722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flipV="1">
            <a:off x="5447928" y="57401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p:cNvCxnSpPr>
            <a:endCxn id="21" idx="3"/>
          </p:cNvCxnSpPr>
          <p:nvPr/>
        </p:nvCxnSpPr>
        <p:spPr bwMode="auto">
          <a:xfrm>
            <a:off x="5447928" y="57401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a:off x="6096000" y="57401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Gerade Verbindung 26"/>
          <p:cNvCxnSpPr/>
          <p:nvPr/>
        </p:nvCxnSpPr>
        <p:spPr bwMode="auto">
          <a:xfrm flipV="1">
            <a:off x="6312024" y="57401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feld 27"/>
          <p:cNvSpPr txBox="1"/>
          <p:nvPr/>
        </p:nvSpPr>
        <p:spPr>
          <a:xfrm>
            <a:off x="4510105" y="5668144"/>
            <a:ext cx="793807" cy="276999"/>
          </a:xfrm>
          <a:prstGeom prst="rect">
            <a:avLst/>
          </a:prstGeom>
          <a:noFill/>
        </p:spPr>
        <p:txBody>
          <a:bodyPr wrap="none" rtlCol="0">
            <a:spAutoFit/>
          </a:bodyPr>
          <a:lstStyle/>
          <a:p>
            <a:r>
              <a:rPr lang="de-DE" dirty="0" smtClean="0"/>
              <a:t>12u+/-4u</a:t>
            </a:r>
            <a:endParaRPr lang="de-DE" dirty="0"/>
          </a:p>
        </p:txBody>
      </p:sp>
      <p:sp>
        <p:nvSpPr>
          <p:cNvPr id="29" name="Gleichschenkliges Dreieck 28"/>
          <p:cNvSpPr/>
          <p:nvPr/>
        </p:nvSpPr>
        <p:spPr bwMode="auto">
          <a:xfrm rot="5400000">
            <a:off x="7752184" y="53801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0" name="Gerade Verbindung 29"/>
          <p:cNvCxnSpPr/>
          <p:nvPr/>
        </p:nvCxnSpPr>
        <p:spPr bwMode="auto">
          <a:xfrm>
            <a:off x="8184232" y="55961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feld 30"/>
          <p:cNvSpPr txBox="1"/>
          <p:nvPr/>
        </p:nvSpPr>
        <p:spPr>
          <a:xfrm>
            <a:off x="8184232" y="5308104"/>
            <a:ext cx="712632" cy="276999"/>
          </a:xfrm>
          <a:prstGeom prst="rect">
            <a:avLst/>
          </a:prstGeom>
          <a:noFill/>
        </p:spPr>
        <p:txBody>
          <a:bodyPr wrap="none" rtlCol="0">
            <a:spAutoFit/>
          </a:bodyPr>
          <a:lstStyle/>
          <a:p>
            <a:r>
              <a:rPr lang="de-DE" dirty="0" err="1" smtClean="0"/>
              <a:t>TooLow</a:t>
            </a:r>
            <a:endParaRPr lang="de-DE" dirty="0"/>
          </a:p>
        </p:txBody>
      </p:sp>
      <p:sp>
        <p:nvSpPr>
          <p:cNvPr id="32" name="Ellipse 31"/>
          <p:cNvSpPr/>
          <p:nvPr/>
        </p:nvSpPr>
        <p:spPr bwMode="auto">
          <a:xfrm>
            <a:off x="8184232" y="55241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Gleichschenkliges Dreieck 32"/>
          <p:cNvSpPr/>
          <p:nvPr/>
        </p:nvSpPr>
        <p:spPr bwMode="auto">
          <a:xfrm rot="5400000">
            <a:off x="7752184" y="59561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4" name="Gerade Verbindung 33"/>
          <p:cNvCxnSpPr/>
          <p:nvPr/>
        </p:nvCxnSpPr>
        <p:spPr bwMode="auto">
          <a:xfrm>
            <a:off x="8184232" y="61722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feld 34"/>
          <p:cNvSpPr txBox="1"/>
          <p:nvPr/>
        </p:nvSpPr>
        <p:spPr>
          <a:xfrm>
            <a:off x="8252360" y="5884168"/>
            <a:ext cx="576376" cy="276999"/>
          </a:xfrm>
          <a:prstGeom prst="rect">
            <a:avLst/>
          </a:prstGeom>
          <a:noFill/>
        </p:spPr>
        <p:txBody>
          <a:bodyPr wrap="none" rtlCol="0">
            <a:spAutoFit/>
          </a:bodyPr>
          <a:lstStyle/>
          <a:p>
            <a:r>
              <a:rPr lang="de-DE" dirty="0" err="1" smtClean="0"/>
              <a:t>TooHi</a:t>
            </a:r>
            <a:endParaRPr lang="de-DE" dirty="0"/>
          </a:p>
        </p:txBody>
      </p:sp>
      <p:cxnSp>
        <p:nvCxnSpPr>
          <p:cNvPr id="36" name="Gerade Verbindung mit Pfeil 35"/>
          <p:cNvCxnSpPr/>
          <p:nvPr/>
        </p:nvCxnSpPr>
        <p:spPr bwMode="auto">
          <a:xfrm>
            <a:off x="7536160" y="58121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Textfeld 36"/>
          <p:cNvSpPr txBox="1"/>
          <p:nvPr/>
        </p:nvSpPr>
        <p:spPr>
          <a:xfrm>
            <a:off x="7104112" y="5740152"/>
            <a:ext cx="439544" cy="276999"/>
          </a:xfrm>
          <a:prstGeom prst="rect">
            <a:avLst/>
          </a:prstGeom>
          <a:noFill/>
        </p:spPr>
        <p:txBody>
          <a:bodyPr wrap="none" rtlCol="0">
            <a:spAutoFit/>
          </a:bodyPr>
          <a:lstStyle/>
          <a:p>
            <a:r>
              <a:rPr lang="de-DE" dirty="0" smtClean="0"/>
              <a:t>10u</a:t>
            </a:r>
            <a:endParaRPr lang="de-DE" dirty="0"/>
          </a:p>
        </p:txBody>
      </p:sp>
      <p:cxnSp>
        <p:nvCxnSpPr>
          <p:cNvPr id="38" name="Gerade Verbindung mit Pfeil 37"/>
          <p:cNvCxnSpPr/>
          <p:nvPr/>
        </p:nvCxnSpPr>
        <p:spPr bwMode="auto">
          <a:xfrm rot="10800000">
            <a:off x="3791744" y="6172200"/>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Gerade Verbindung 38"/>
          <p:cNvCxnSpPr/>
          <p:nvPr/>
        </p:nvCxnSpPr>
        <p:spPr bwMode="auto">
          <a:xfrm flipV="1">
            <a:off x="8616280" y="4876056"/>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Gerade Verbindung mit Pfeil 39"/>
          <p:cNvCxnSpPr/>
          <p:nvPr/>
        </p:nvCxnSpPr>
        <p:spPr bwMode="auto">
          <a:xfrm flipH="1">
            <a:off x="5231904" y="4876056"/>
            <a:ext cx="338437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Trapezoid 40"/>
          <p:cNvSpPr/>
          <p:nvPr/>
        </p:nvSpPr>
        <p:spPr bwMode="auto">
          <a:xfrm rot="5400000" flipH="1">
            <a:off x="6888088" y="53801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cxnSp>
        <p:nvCxnSpPr>
          <p:cNvPr id="42" name="Gerade Verbindung mit Pfeil 41"/>
          <p:cNvCxnSpPr/>
          <p:nvPr/>
        </p:nvCxnSpPr>
        <p:spPr bwMode="auto">
          <a:xfrm flipH="1">
            <a:off x="3048000" y="3048000"/>
            <a:ext cx="762000"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10" name="Gerade Verbindung 9"/>
          <p:cNvCxnSpPr/>
          <p:nvPr/>
        </p:nvCxnSpPr>
        <p:spPr bwMode="auto">
          <a:xfrm>
            <a:off x="3810000" y="2819400"/>
            <a:ext cx="0" cy="2514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3048000" y="2819400"/>
            <a:ext cx="0" cy="2514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 name="Textfeld 2048"/>
          <p:cNvSpPr txBox="1"/>
          <p:nvPr/>
        </p:nvSpPr>
        <p:spPr>
          <a:xfrm>
            <a:off x="3124200" y="2743200"/>
            <a:ext cx="457177" cy="276999"/>
          </a:xfrm>
          <a:prstGeom prst="rect">
            <a:avLst/>
          </a:prstGeom>
          <a:noFill/>
        </p:spPr>
        <p:txBody>
          <a:bodyPr wrap="none" rtlCol="0">
            <a:spAutoFit/>
          </a:bodyPr>
          <a:lstStyle/>
          <a:p>
            <a:r>
              <a:rPr lang="de-DE" dirty="0" smtClean="0"/>
              <a:t>2uA</a:t>
            </a:r>
            <a:endParaRPr lang="de-DE" dirty="0"/>
          </a:p>
        </p:txBody>
      </p:sp>
    </p:spTree>
    <p:extLst>
      <p:ext uri="{BB962C8B-B14F-4D97-AF65-F5344CB8AC3E}">
        <p14:creationId xmlns:p14="http://schemas.microsoft.com/office/powerpoint/2010/main" val="3132942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van\Desktop\simmismatch\Review600to1200refinWithLogic.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7014482" cy="3049588"/>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p:txBody>
          <a:bodyPr/>
          <a:lstStyle/>
          <a:p>
            <a:pPr eaLnBrk="1" hangingPunct="1"/>
            <a:r>
              <a:rPr lang="de-DE" sz="2000" dirty="0" smtClean="0"/>
              <a:t>Monte-Carlo Simulation</a:t>
            </a:r>
            <a:endParaRPr lang="de-DE" altLang="de-DE" sz="2000" dirty="0" smtClean="0"/>
          </a:p>
        </p:txBody>
      </p:sp>
      <p:sp>
        <p:nvSpPr>
          <p:cNvPr id="2" name="Inhaltsplatzhalter 1"/>
          <p:cNvSpPr>
            <a:spLocks noGrp="1"/>
          </p:cNvSpPr>
          <p:nvPr>
            <p:ph idx="1"/>
          </p:nvPr>
        </p:nvSpPr>
        <p:spPr>
          <a:xfrm>
            <a:off x="457200" y="692150"/>
            <a:ext cx="8229600" cy="1212850"/>
          </a:xfrm>
        </p:spPr>
        <p:txBody>
          <a:bodyPr/>
          <a:lstStyle/>
          <a:p>
            <a:r>
              <a:rPr lang="en-US" sz="1400" dirty="0" smtClean="0"/>
              <a:t>Systematic offset due to Ref In variations from 600mV to 1.2V</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26</a:t>
            </a:fld>
            <a:endParaRPr lang="de-DE" altLang="de-DE"/>
          </a:p>
        </p:txBody>
      </p:sp>
      <p:cxnSp>
        <p:nvCxnSpPr>
          <p:cNvPr id="42" name="Gerade Verbindung mit Pfeil 41"/>
          <p:cNvCxnSpPr/>
          <p:nvPr/>
        </p:nvCxnSpPr>
        <p:spPr bwMode="auto">
          <a:xfrm flipH="1">
            <a:off x="1752600" y="3505200"/>
            <a:ext cx="3810000"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10" name="Gerade Verbindung 9"/>
          <p:cNvCxnSpPr/>
          <p:nvPr/>
        </p:nvCxnSpPr>
        <p:spPr bwMode="auto">
          <a:xfrm>
            <a:off x="5562600" y="1676400"/>
            <a:ext cx="0" cy="2514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1752600" y="1676400"/>
            <a:ext cx="0" cy="2514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 name="Textfeld 2048"/>
          <p:cNvSpPr txBox="1"/>
          <p:nvPr/>
        </p:nvSpPr>
        <p:spPr>
          <a:xfrm>
            <a:off x="3581400" y="3200400"/>
            <a:ext cx="457177" cy="276999"/>
          </a:xfrm>
          <a:prstGeom prst="rect">
            <a:avLst/>
          </a:prstGeom>
          <a:noFill/>
        </p:spPr>
        <p:txBody>
          <a:bodyPr wrap="none" rtlCol="0">
            <a:spAutoFit/>
          </a:bodyPr>
          <a:lstStyle/>
          <a:p>
            <a:r>
              <a:rPr lang="de-DE" dirty="0" smtClean="0"/>
              <a:t>2uA</a:t>
            </a:r>
            <a:endParaRPr lang="de-DE" dirty="0"/>
          </a:p>
        </p:txBody>
      </p:sp>
      <p:grpSp>
        <p:nvGrpSpPr>
          <p:cNvPr id="44" name="Gruppieren 43"/>
          <p:cNvGrpSpPr/>
          <p:nvPr/>
        </p:nvGrpSpPr>
        <p:grpSpPr>
          <a:xfrm flipH="1">
            <a:off x="5241776" y="5113040"/>
            <a:ext cx="432048" cy="720080"/>
            <a:chOff x="5508104" y="2996952"/>
            <a:chExt cx="432048" cy="720080"/>
          </a:xfrm>
        </p:grpSpPr>
        <p:grpSp>
          <p:nvGrpSpPr>
            <p:cNvPr id="90" name="Gruppieren 89"/>
            <p:cNvGrpSpPr/>
            <p:nvPr/>
          </p:nvGrpSpPr>
          <p:grpSpPr>
            <a:xfrm>
              <a:off x="5508104" y="2996952"/>
              <a:ext cx="432048" cy="720080"/>
              <a:chOff x="5508104" y="1844824"/>
              <a:chExt cx="432048" cy="720080"/>
            </a:xfrm>
          </p:grpSpPr>
          <p:cxnSp>
            <p:nvCxnSpPr>
              <p:cNvPr id="92" name="Gerade Verbindung 9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Gerade Verbindung 9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1" name="Ellipse 9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45" name="Gerade Verbindung 44"/>
          <p:cNvCxnSpPr/>
          <p:nvPr/>
        </p:nvCxnSpPr>
        <p:spPr bwMode="auto">
          <a:xfrm flipH="1">
            <a:off x="4377680" y="511304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6" name="Gruppieren 45"/>
          <p:cNvGrpSpPr/>
          <p:nvPr/>
        </p:nvGrpSpPr>
        <p:grpSpPr>
          <a:xfrm flipH="1">
            <a:off x="4809728" y="4392960"/>
            <a:ext cx="432048" cy="720080"/>
            <a:chOff x="5508104" y="2996952"/>
            <a:chExt cx="432048" cy="720080"/>
          </a:xfrm>
        </p:grpSpPr>
        <p:grpSp>
          <p:nvGrpSpPr>
            <p:cNvPr id="81" name="Gruppieren 80"/>
            <p:cNvGrpSpPr/>
            <p:nvPr/>
          </p:nvGrpSpPr>
          <p:grpSpPr>
            <a:xfrm>
              <a:off x="5508104" y="2996952"/>
              <a:ext cx="432048" cy="720080"/>
              <a:chOff x="5508104" y="1844824"/>
              <a:chExt cx="432048" cy="720080"/>
            </a:xfrm>
          </p:grpSpPr>
          <p:cxnSp>
            <p:nvCxnSpPr>
              <p:cNvPr id="83" name="Gerade Verbindung 82"/>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Gerade Verbindung 8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Gerade Verbindung 86"/>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2" name="Ellipse 81"/>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7" name="Gruppieren 46"/>
          <p:cNvGrpSpPr/>
          <p:nvPr/>
        </p:nvGrpSpPr>
        <p:grpSpPr>
          <a:xfrm>
            <a:off x="3945632" y="5113040"/>
            <a:ext cx="432048" cy="720080"/>
            <a:chOff x="5508104" y="2996952"/>
            <a:chExt cx="432048" cy="720080"/>
          </a:xfrm>
        </p:grpSpPr>
        <p:grpSp>
          <p:nvGrpSpPr>
            <p:cNvPr id="72" name="Gruppieren 71"/>
            <p:cNvGrpSpPr/>
            <p:nvPr/>
          </p:nvGrpSpPr>
          <p:grpSpPr>
            <a:xfrm>
              <a:off x="5508104" y="2996952"/>
              <a:ext cx="432048" cy="720080"/>
              <a:chOff x="5508104" y="1844824"/>
              <a:chExt cx="432048" cy="720080"/>
            </a:xfrm>
          </p:grpSpPr>
          <p:cxnSp>
            <p:nvCxnSpPr>
              <p:cNvPr id="74" name="Gerade Verbindung 73"/>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Gerade Verbindung 7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3" name="Ellipse 72"/>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9" name="Gruppieren 48"/>
          <p:cNvGrpSpPr/>
          <p:nvPr/>
        </p:nvGrpSpPr>
        <p:grpSpPr>
          <a:xfrm flipH="1">
            <a:off x="5241776" y="5833120"/>
            <a:ext cx="432048" cy="720080"/>
            <a:chOff x="5508104" y="1844824"/>
            <a:chExt cx="432048" cy="720080"/>
          </a:xfrm>
        </p:grpSpPr>
        <p:cxnSp>
          <p:nvCxnSpPr>
            <p:cNvPr id="65" name="Gerade Verbindung 6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Gerade Verbindung 6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Gerade Verbindung 6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Gerade Verbindung 6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Gerade Verbindung 7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0" name="Gruppieren 49"/>
          <p:cNvGrpSpPr/>
          <p:nvPr/>
        </p:nvGrpSpPr>
        <p:grpSpPr>
          <a:xfrm>
            <a:off x="3945632" y="5833120"/>
            <a:ext cx="432048" cy="720080"/>
            <a:chOff x="5508104" y="1844824"/>
            <a:chExt cx="432048" cy="720080"/>
          </a:xfrm>
        </p:grpSpPr>
        <p:cxnSp>
          <p:nvCxnSpPr>
            <p:cNvPr id="58" name="Gerade Verbindung 5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Gerade Verbindung 5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Gerade Verbindung 5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1" name="Gerade Verbindung 50"/>
          <p:cNvCxnSpPr/>
          <p:nvPr/>
        </p:nvCxnSpPr>
        <p:spPr bwMode="auto">
          <a:xfrm flipH="1">
            <a:off x="5169768" y="65532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flipH="1">
            <a:off x="4305672" y="65532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a:off x="4737720" y="439296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Ellipse 53"/>
          <p:cNvSpPr/>
          <p:nvPr/>
        </p:nvSpPr>
        <p:spPr bwMode="auto">
          <a:xfrm flipH="1">
            <a:off x="3873624" y="61211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5529808" y="61211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Ellipse 55"/>
          <p:cNvSpPr/>
          <p:nvPr/>
        </p:nvSpPr>
        <p:spPr bwMode="auto">
          <a:xfrm flipH="1">
            <a:off x="5673824" y="5401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Ellipse 56"/>
          <p:cNvSpPr/>
          <p:nvPr/>
        </p:nvSpPr>
        <p:spPr bwMode="auto">
          <a:xfrm flipH="1">
            <a:off x="5241776" y="46809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9" name="Gerade Verbindung 98"/>
          <p:cNvCxnSpPr/>
          <p:nvPr/>
        </p:nvCxnSpPr>
        <p:spPr bwMode="auto">
          <a:xfrm flipH="1">
            <a:off x="5241776" y="5833120"/>
            <a:ext cx="15121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Gleichschenkliges Dreieck 99"/>
          <p:cNvSpPr/>
          <p:nvPr/>
        </p:nvSpPr>
        <p:spPr bwMode="auto">
          <a:xfrm rot="5400000">
            <a:off x="8050088" y="59051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1" name="Gerade Verbindung 100"/>
          <p:cNvCxnSpPr/>
          <p:nvPr/>
        </p:nvCxnSpPr>
        <p:spPr bwMode="auto">
          <a:xfrm>
            <a:off x="6609928" y="6121152"/>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Gerade Verbindung 101"/>
          <p:cNvCxnSpPr/>
          <p:nvPr/>
        </p:nvCxnSpPr>
        <p:spPr bwMode="auto">
          <a:xfrm>
            <a:off x="6753944" y="5761112"/>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Gerade Verbindung 102"/>
          <p:cNvCxnSpPr/>
          <p:nvPr/>
        </p:nvCxnSpPr>
        <p:spPr bwMode="auto">
          <a:xfrm flipH="1">
            <a:off x="6897960" y="5833120"/>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 name="Ellipse 103"/>
          <p:cNvSpPr/>
          <p:nvPr/>
        </p:nvSpPr>
        <p:spPr bwMode="auto">
          <a:xfrm>
            <a:off x="7185992" y="57611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5" name="Gerade Verbindung 104"/>
          <p:cNvCxnSpPr/>
          <p:nvPr/>
        </p:nvCxnSpPr>
        <p:spPr bwMode="auto">
          <a:xfrm>
            <a:off x="6609928" y="583312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Gerade Verbindung 105"/>
          <p:cNvCxnSpPr/>
          <p:nvPr/>
        </p:nvCxnSpPr>
        <p:spPr bwMode="auto">
          <a:xfrm>
            <a:off x="7546032" y="597713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Gerade Verbindung 106"/>
          <p:cNvCxnSpPr/>
          <p:nvPr/>
        </p:nvCxnSpPr>
        <p:spPr bwMode="auto">
          <a:xfrm>
            <a:off x="7618040" y="597713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Gerade Verbindung 107"/>
          <p:cNvCxnSpPr>
            <a:endCxn id="100" idx="3"/>
          </p:cNvCxnSpPr>
          <p:nvPr/>
        </p:nvCxnSpPr>
        <p:spPr bwMode="auto">
          <a:xfrm>
            <a:off x="7618040" y="61211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Textfeld 108"/>
          <p:cNvSpPr txBox="1"/>
          <p:nvPr/>
        </p:nvSpPr>
        <p:spPr>
          <a:xfrm>
            <a:off x="7113984" y="5473080"/>
            <a:ext cx="551754" cy="276999"/>
          </a:xfrm>
          <a:prstGeom prst="rect">
            <a:avLst/>
          </a:prstGeom>
          <a:noFill/>
        </p:spPr>
        <p:txBody>
          <a:bodyPr wrap="none" rtlCol="0">
            <a:spAutoFit/>
          </a:bodyPr>
          <a:lstStyle/>
          <a:p>
            <a:r>
              <a:rPr lang="de-DE" dirty="0" err="1" smtClean="0"/>
              <a:t>RefIn</a:t>
            </a:r>
            <a:endParaRPr lang="de-DE" dirty="0"/>
          </a:p>
        </p:txBody>
      </p:sp>
      <p:sp>
        <p:nvSpPr>
          <p:cNvPr id="110" name="Textfeld 109"/>
          <p:cNvSpPr txBox="1"/>
          <p:nvPr/>
        </p:nvSpPr>
        <p:spPr>
          <a:xfrm>
            <a:off x="3657600" y="6265168"/>
            <a:ext cx="449162" cy="276999"/>
          </a:xfrm>
          <a:prstGeom prst="rect">
            <a:avLst/>
          </a:prstGeom>
          <a:noFill/>
        </p:spPr>
        <p:txBody>
          <a:bodyPr wrap="none" rtlCol="0">
            <a:spAutoFit/>
          </a:bodyPr>
          <a:lstStyle/>
          <a:p>
            <a:r>
              <a:rPr lang="de-DE" dirty="0" smtClean="0"/>
              <a:t>Sc2</a:t>
            </a:r>
            <a:endParaRPr lang="de-DE" dirty="0"/>
          </a:p>
        </p:txBody>
      </p:sp>
      <p:sp>
        <p:nvSpPr>
          <p:cNvPr id="111" name="Textfeld 110"/>
          <p:cNvSpPr txBox="1"/>
          <p:nvPr/>
        </p:nvSpPr>
        <p:spPr>
          <a:xfrm>
            <a:off x="5529808" y="6265168"/>
            <a:ext cx="449162" cy="276999"/>
          </a:xfrm>
          <a:prstGeom prst="rect">
            <a:avLst/>
          </a:prstGeom>
          <a:noFill/>
        </p:spPr>
        <p:txBody>
          <a:bodyPr wrap="none" rtlCol="0">
            <a:spAutoFit/>
          </a:bodyPr>
          <a:lstStyle/>
          <a:p>
            <a:r>
              <a:rPr lang="de-DE" dirty="0" smtClean="0"/>
              <a:t>Sc2</a:t>
            </a:r>
            <a:endParaRPr lang="de-DE" dirty="0"/>
          </a:p>
        </p:txBody>
      </p:sp>
      <p:sp>
        <p:nvSpPr>
          <p:cNvPr id="112" name="Textfeld 111"/>
          <p:cNvSpPr txBox="1"/>
          <p:nvPr/>
        </p:nvSpPr>
        <p:spPr>
          <a:xfrm>
            <a:off x="5529808" y="5113040"/>
            <a:ext cx="620683" cy="276999"/>
          </a:xfrm>
          <a:prstGeom prst="rect">
            <a:avLst/>
          </a:prstGeom>
          <a:noFill/>
        </p:spPr>
        <p:txBody>
          <a:bodyPr wrap="none" rtlCol="0">
            <a:spAutoFit/>
          </a:bodyPr>
          <a:lstStyle/>
          <a:p>
            <a:r>
              <a:rPr lang="de-DE" dirty="0" err="1" smtClean="0"/>
              <a:t>RefFB</a:t>
            </a:r>
            <a:endParaRPr lang="de-DE" dirty="0"/>
          </a:p>
        </p:txBody>
      </p:sp>
      <p:sp>
        <p:nvSpPr>
          <p:cNvPr id="113" name="Textfeld 112"/>
          <p:cNvSpPr txBox="1"/>
          <p:nvPr/>
        </p:nvSpPr>
        <p:spPr>
          <a:xfrm>
            <a:off x="5097760" y="4392960"/>
            <a:ext cx="484428" cy="276999"/>
          </a:xfrm>
          <a:prstGeom prst="rect">
            <a:avLst/>
          </a:prstGeom>
          <a:noFill/>
        </p:spPr>
        <p:txBody>
          <a:bodyPr wrap="none" rtlCol="0">
            <a:spAutoFit/>
          </a:bodyPr>
          <a:lstStyle/>
          <a:p>
            <a:r>
              <a:rPr lang="de-DE" dirty="0" smtClean="0"/>
              <a:t>PFB</a:t>
            </a:r>
            <a:endParaRPr lang="de-DE" dirty="0"/>
          </a:p>
        </p:txBody>
      </p:sp>
      <p:sp>
        <p:nvSpPr>
          <p:cNvPr id="114" name="Ellipse 113"/>
          <p:cNvSpPr/>
          <p:nvPr/>
        </p:nvSpPr>
        <p:spPr bwMode="auto">
          <a:xfrm>
            <a:off x="8482136" y="6049144"/>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5" name="Textfeld 114"/>
          <p:cNvSpPr txBox="1"/>
          <p:nvPr/>
        </p:nvSpPr>
        <p:spPr>
          <a:xfrm>
            <a:off x="8343286" y="5761112"/>
            <a:ext cx="712632" cy="276999"/>
          </a:xfrm>
          <a:prstGeom prst="rect">
            <a:avLst/>
          </a:prstGeom>
          <a:noFill/>
        </p:spPr>
        <p:txBody>
          <a:bodyPr wrap="none" rtlCol="0">
            <a:spAutoFit/>
          </a:bodyPr>
          <a:lstStyle/>
          <a:p>
            <a:r>
              <a:rPr lang="de-DE" dirty="0" err="1" smtClean="0"/>
              <a:t>TooLow</a:t>
            </a:r>
            <a:endParaRPr lang="de-DE" dirty="0"/>
          </a:p>
        </p:txBody>
      </p:sp>
      <p:cxnSp>
        <p:nvCxnSpPr>
          <p:cNvPr id="116" name="Gerade Verbindung 115"/>
          <p:cNvCxnSpPr/>
          <p:nvPr/>
        </p:nvCxnSpPr>
        <p:spPr bwMode="auto">
          <a:xfrm>
            <a:off x="8661648" y="6121152"/>
            <a:ext cx="324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7" name="Textfeld 116"/>
          <p:cNvSpPr txBox="1"/>
          <p:nvPr/>
        </p:nvSpPr>
        <p:spPr>
          <a:xfrm>
            <a:off x="4382489" y="60491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18" name="Textfeld 117"/>
          <p:cNvSpPr txBox="1"/>
          <p:nvPr/>
        </p:nvSpPr>
        <p:spPr>
          <a:xfrm>
            <a:off x="4738395" y="6049144"/>
            <a:ext cx="582211" cy="369332"/>
          </a:xfrm>
          <a:prstGeom prst="rect">
            <a:avLst/>
          </a:prstGeom>
          <a:noFill/>
        </p:spPr>
        <p:txBody>
          <a:bodyPr wrap="none" rtlCol="0">
            <a:spAutoFit/>
          </a:bodyPr>
          <a:lstStyle/>
          <a:p>
            <a:r>
              <a:rPr lang="de-DE" sz="1800" b="1" dirty="0" smtClean="0">
                <a:solidFill>
                  <a:srgbClr val="FF0000"/>
                </a:solidFill>
              </a:rPr>
              <a:t>26u</a:t>
            </a:r>
            <a:endParaRPr lang="de-DE" sz="1800" b="1" dirty="0">
              <a:solidFill>
                <a:srgbClr val="FF0000"/>
              </a:solidFill>
            </a:endParaRPr>
          </a:p>
        </p:txBody>
      </p:sp>
      <p:sp>
        <p:nvSpPr>
          <p:cNvPr id="119" name="Textfeld 118"/>
          <p:cNvSpPr txBox="1"/>
          <p:nvPr/>
        </p:nvSpPr>
        <p:spPr>
          <a:xfrm>
            <a:off x="4449688" y="460898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Tree>
    <p:extLst>
      <p:ext uri="{BB962C8B-B14F-4D97-AF65-F5344CB8AC3E}">
        <p14:creationId xmlns:p14="http://schemas.microsoft.com/office/powerpoint/2010/main" val="219799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Desktop\simmismatch\Review258uPMO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19200"/>
            <a:ext cx="7386933" cy="321151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p:txBody>
          <a:bodyPr/>
          <a:lstStyle/>
          <a:p>
            <a:pPr eaLnBrk="1" hangingPunct="1"/>
            <a:r>
              <a:rPr lang="de-DE" sz="2000" dirty="0" smtClean="0"/>
              <a:t>Monte-Carlo Simulation</a:t>
            </a:r>
            <a:endParaRPr lang="de-DE" altLang="de-DE" sz="2000" dirty="0" smtClean="0"/>
          </a:p>
        </p:txBody>
      </p:sp>
      <p:sp>
        <p:nvSpPr>
          <p:cNvPr id="2" name="Inhaltsplatzhalter 1"/>
          <p:cNvSpPr>
            <a:spLocks noGrp="1"/>
          </p:cNvSpPr>
          <p:nvPr>
            <p:ph idx="1"/>
          </p:nvPr>
        </p:nvSpPr>
        <p:spPr>
          <a:xfrm>
            <a:off x="457200" y="692150"/>
            <a:ext cx="8229600" cy="1212850"/>
          </a:xfrm>
        </p:spPr>
        <p:txBody>
          <a:bodyPr/>
          <a:lstStyle/>
          <a:p>
            <a:r>
              <a:rPr lang="en-US" sz="1400" dirty="0" smtClean="0"/>
              <a:t>Small systematic offset due to PMOS Bias variations from 2u to 8uA</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27</a:t>
            </a:fld>
            <a:endParaRPr lang="de-DE" altLang="de-DE"/>
          </a:p>
        </p:txBody>
      </p:sp>
      <p:cxnSp>
        <p:nvCxnSpPr>
          <p:cNvPr id="42" name="Gerade Verbindung mit Pfeil 41"/>
          <p:cNvCxnSpPr/>
          <p:nvPr/>
        </p:nvCxnSpPr>
        <p:spPr bwMode="auto">
          <a:xfrm flipH="1">
            <a:off x="2667000" y="2895600"/>
            <a:ext cx="2667000"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10" name="Gerade Verbindung 9"/>
          <p:cNvCxnSpPr/>
          <p:nvPr/>
        </p:nvCxnSpPr>
        <p:spPr bwMode="auto">
          <a:xfrm>
            <a:off x="5562600" y="1676400"/>
            <a:ext cx="0" cy="2514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1752600" y="1676400"/>
            <a:ext cx="0" cy="2514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9" name="Textfeld 2048"/>
          <p:cNvSpPr txBox="1"/>
          <p:nvPr/>
        </p:nvSpPr>
        <p:spPr>
          <a:xfrm>
            <a:off x="3581400" y="2590800"/>
            <a:ext cx="585418" cy="276999"/>
          </a:xfrm>
          <a:prstGeom prst="rect">
            <a:avLst/>
          </a:prstGeom>
          <a:noFill/>
        </p:spPr>
        <p:txBody>
          <a:bodyPr wrap="none" rtlCol="0">
            <a:spAutoFit/>
          </a:bodyPr>
          <a:lstStyle/>
          <a:p>
            <a:r>
              <a:rPr lang="de-DE" dirty="0" smtClean="0"/>
              <a:t>0.3uA</a:t>
            </a:r>
            <a:endParaRPr lang="de-DE" dirty="0"/>
          </a:p>
        </p:txBody>
      </p:sp>
      <p:grpSp>
        <p:nvGrpSpPr>
          <p:cNvPr id="43" name="Gruppieren 42"/>
          <p:cNvGrpSpPr/>
          <p:nvPr/>
        </p:nvGrpSpPr>
        <p:grpSpPr>
          <a:xfrm flipH="1">
            <a:off x="3873624" y="4392960"/>
            <a:ext cx="1944216" cy="2160240"/>
            <a:chOff x="971600" y="2348880"/>
            <a:chExt cx="1944216" cy="2160240"/>
          </a:xfrm>
        </p:grpSpPr>
        <p:grpSp>
          <p:nvGrpSpPr>
            <p:cNvPr id="44" name="Gruppieren 43"/>
            <p:cNvGrpSpPr/>
            <p:nvPr/>
          </p:nvGrpSpPr>
          <p:grpSpPr>
            <a:xfrm>
              <a:off x="1115616" y="3068960"/>
              <a:ext cx="432048" cy="720080"/>
              <a:chOff x="5508104" y="2996952"/>
              <a:chExt cx="432048" cy="720080"/>
            </a:xfrm>
          </p:grpSpPr>
          <p:grpSp>
            <p:nvGrpSpPr>
              <p:cNvPr id="90" name="Gruppieren 89"/>
              <p:cNvGrpSpPr/>
              <p:nvPr/>
            </p:nvGrpSpPr>
            <p:grpSpPr>
              <a:xfrm>
                <a:off x="5508104" y="2996952"/>
                <a:ext cx="432048" cy="720080"/>
                <a:chOff x="5508104" y="1844824"/>
                <a:chExt cx="432048" cy="720080"/>
              </a:xfrm>
            </p:grpSpPr>
            <p:cxnSp>
              <p:nvCxnSpPr>
                <p:cNvPr id="92" name="Gerade Verbindung 9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Gerade Verbindung 9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1" name="Ellipse 90"/>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45" name="Gerade Verbindung 44"/>
            <p:cNvCxnSpPr/>
            <p:nvPr/>
          </p:nvCxnSpPr>
          <p:spPr bwMode="auto">
            <a:xfrm>
              <a:off x="1547664" y="306896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6" name="Gruppieren 45"/>
            <p:cNvGrpSpPr/>
            <p:nvPr/>
          </p:nvGrpSpPr>
          <p:grpSpPr>
            <a:xfrm>
              <a:off x="1547664" y="2348880"/>
              <a:ext cx="432048" cy="720080"/>
              <a:chOff x="5508104" y="2996952"/>
              <a:chExt cx="432048" cy="720080"/>
            </a:xfrm>
          </p:grpSpPr>
          <p:grpSp>
            <p:nvGrpSpPr>
              <p:cNvPr id="81" name="Gruppieren 80"/>
              <p:cNvGrpSpPr/>
              <p:nvPr/>
            </p:nvGrpSpPr>
            <p:grpSpPr>
              <a:xfrm>
                <a:off x="5508104" y="2996952"/>
                <a:ext cx="432048" cy="720080"/>
                <a:chOff x="5508104" y="1844824"/>
                <a:chExt cx="432048" cy="720080"/>
              </a:xfrm>
            </p:grpSpPr>
            <p:cxnSp>
              <p:nvCxnSpPr>
                <p:cNvPr id="83" name="Gerade Verbindung 82"/>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Gerade Verbindung 8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Gerade Verbindung 86"/>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2" name="Ellipse 81"/>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7" name="Gruppieren 46"/>
            <p:cNvGrpSpPr/>
            <p:nvPr/>
          </p:nvGrpSpPr>
          <p:grpSpPr>
            <a:xfrm flipH="1">
              <a:off x="2411760" y="3068960"/>
              <a:ext cx="432048" cy="720080"/>
              <a:chOff x="5508104" y="2996952"/>
              <a:chExt cx="432048" cy="720080"/>
            </a:xfrm>
          </p:grpSpPr>
          <p:grpSp>
            <p:nvGrpSpPr>
              <p:cNvPr id="72" name="Gruppieren 71"/>
              <p:cNvGrpSpPr/>
              <p:nvPr/>
            </p:nvGrpSpPr>
            <p:grpSpPr>
              <a:xfrm>
                <a:off x="5508104" y="2996952"/>
                <a:ext cx="432048" cy="720080"/>
                <a:chOff x="5508104" y="1844824"/>
                <a:chExt cx="432048" cy="720080"/>
              </a:xfrm>
            </p:grpSpPr>
            <p:cxnSp>
              <p:nvCxnSpPr>
                <p:cNvPr id="74" name="Gerade Verbindung 73"/>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Gerade Verbindung 7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Gerade Verbindung 7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73" name="Ellipse 72"/>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9" name="Gruppieren 48"/>
            <p:cNvGrpSpPr/>
            <p:nvPr/>
          </p:nvGrpSpPr>
          <p:grpSpPr>
            <a:xfrm>
              <a:off x="1115616" y="3789040"/>
              <a:ext cx="432048" cy="720080"/>
              <a:chOff x="5508104" y="1844824"/>
              <a:chExt cx="432048" cy="720080"/>
            </a:xfrm>
          </p:grpSpPr>
          <p:cxnSp>
            <p:nvCxnSpPr>
              <p:cNvPr id="65" name="Gerade Verbindung 6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Gerade Verbindung 6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Gerade Verbindung 6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Gerade Verbindung 6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Gerade Verbindung 7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0" name="Gruppieren 49"/>
            <p:cNvGrpSpPr/>
            <p:nvPr/>
          </p:nvGrpSpPr>
          <p:grpSpPr>
            <a:xfrm flipH="1">
              <a:off x="2411760" y="3789040"/>
              <a:ext cx="432048" cy="720080"/>
              <a:chOff x="5508104" y="1844824"/>
              <a:chExt cx="432048" cy="720080"/>
            </a:xfrm>
          </p:grpSpPr>
          <p:cxnSp>
            <p:nvCxnSpPr>
              <p:cNvPr id="58" name="Gerade Verbindung 5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Gerade Verbindung 5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Gerade Verbindung 5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1" name="Gerade Verbindung 50"/>
            <p:cNvCxnSpPr/>
            <p:nvPr/>
          </p:nvCxnSpPr>
          <p:spPr bwMode="auto">
            <a:xfrm>
              <a:off x="1475656"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2339752"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a:off x="1907704"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Ellipse 53"/>
            <p:cNvSpPr/>
            <p:nvPr/>
          </p:nvSpPr>
          <p:spPr bwMode="auto">
            <a:xfrm>
              <a:off x="2771800"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a:off x="1115616"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Ellipse 55"/>
            <p:cNvSpPr/>
            <p:nvPr/>
          </p:nvSpPr>
          <p:spPr bwMode="auto">
            <a:xfrm>
              <a:off x="971600" y="33569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Ellipse 56"/>
            <p:cNvSpPr/>
            <p:nvPr/>
          </p:nvSpPr>
          <p:spPr bwMode="auto">
            <a:xfrm>
              <a:off x="1403648" y="26369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99" name="Gerade Verbindung 98"/>
          <p:cNvCxnSpPr/>
          <p:nvPr/>
        </p:nvCxnSpPr>
        <p:spPr bwMode="auto">
          <a:xfrm flipH="1">
            <a:off x="5241776" y="5833120"/>
            <a:ext cx="15121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Gleichschenkliges Dreieck 99"/>
          <p:cNvSpPr/>
          <p:nvPr/>
        </p:nvSpPr>
        <p:spPr bwMode="auto">
          <a:xfrm rot="5400000">
            <a:off x="8050088" y="59051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1" name="Gerade Verbindung 100"/>
          <p:cNvCxnSpPr/>
          <p:nvPr/>
        </p:nvCxnSpPr>
        <p:spPr bwMode="auto">
          <a:xfrm>
            <a:off x="6609928" y="6121152"/>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Gerade Verbindung 101"/>
          <p:cNvCxnSpPr/>
          <p:nvPr/>
        </p:nvCxnSpPr>
        <p:spPr bwMode="auto">
          <a:xfrm>
            <a:off x="6753944" y="5761112"/>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Gerade Verbindung 102"/>
          <p:cNvCxnSpPr/>
          <p:nvPr/>
        </p:nvCxnSpPr>
        <p:spPr bwMode="auto">
          <a:xfrm flipH="1">
            <a:off x="6897960" y="5833120"/>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 name="Ellipse 103"/>
          <p:cNvSpPr/>
          <p:nvPr/>
        </p:nvSpPr>
        <p:spPr bwMode="auto">
          <a:xfrm>
            <a:off x="7185992" y="57611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5" name="Gerade Verbindung 104"/>
          <p:cNvCxnSpPr/>
          <p:nvPr/>
        </p:nvCxnSpPr>
        <p:spPr bwMode="auto">
          <a:xfrm>
            <a:off x="6609928" y="583312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Gerade Verbindung 105"/>
          <p:cNvCxnSpPr/>
          <p:nvPr/>
        </p:nvCxnSpPr>
        <p:spPr bwMode="auto">
          <a:xfrm>
            <a:off x="7546032" y="597713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Gerade Verbindung 106"/>
          <p:cNvCxnSpPr/>
          <p:nvPr/>
        </p:nvCxnSpPr>
        <p:spPr bwMode="auto">
          <a:xfrm>
            <a:off x="7618040" y="597713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Gerade Verbindung 107"/>
          <p:cNvCxnSpPr>
            <a:endCxn id="100" idx="3"/>
          </p:cNvCxnSpPr>
          <p:nvPr/>
        </p:nvCxnSpPr>
        <p:spPr bwMode="auto">
          <a:xfrm>
            <a:off x="7618040" y="61211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Textfeld 108"/>
          <p:cNvSpPr txBox="1"/>
          <p:nvPr/>
        </p:nvSpPr>
        <p:spPr>
          <a:xfrm>
            <a:off x="7113984" y="5473080"/>
            <a:ext cx="551754" cy="276999"/>
          </a:xfrm>
          <a:prstGeom prst="rect">
            <a:avLst/>
          </a:prstGeom>
          <a:noFill/>
        </p:spPr>
        <p:txBody>
          <a:bodyPr wrap="none" rtlCol="0">
            <a:spAutoFit/>
          </a:bodyPr>
          <a:lstStyle/>
          <a:p>
            <a:r>
              <a:rPr lang="de-DE" dirty="0" err="1" smtClean="0"/>
              <a:t>RefIn</a:t>
            </a:r>
            <a:endParaRPr lang="de-DE" dirty="0"/>
          </a:p>
        </p:txBody>
      </p:sp>
      <p:sp>
        <p:nvSpPr>
          <p:cNvPr id="110" name="Textfeld 109"/>
          <p:cNvSpPr txBox="1"/>
          <p:nvPr/>
        </p:nvSpPr>
        <p:spPr>
          <a:xfrm>
            <a:off x="3657600" y="6265168"/>
            <a:ext cx="449162" cy="276999"/>
          </a:xfrm>
          <a:prstGeom prst="rect">
            <a:avLst/>
          </a:prstGeom>
          <a:noFill/>
        </p:spPr>
        <p:txBody>
          <a:bodyPr wrap="none" rtlCol="0">
            <a:spAutoFit/>
          </a:bodyPr>
          <a:lstStyle/>
          <a:p>
            <a:r>
              <a:rPr lang="de-DE" dirty="0" smtClean="0"/>
              <a:t>Sc2</a:t>
            </a:r>
            <a:endParaRPr lang="de-DE" dirty="0"/>
          </a:p>
        </p:txBody>
      </p:sp>
      <p:sp>
        <p:nvSpPr>
          <p:cNvPr id="111" name="Textfeld 110"/>
          <p:cNvSpPr txBox="1"/>
          <p:nvPr/>
        </p:nvSpPr>
        <p:spPr>
          <a:xfrm>
            <a:off x="5529808" y="6265168"/>
            <a:ext cx="449162" cy="276999"/>
          </a:xfrm>
          <a:prstGeom prst="rect">
            <a:avLst/>
          </a:prstGeom>
          <a:noFill/>
        </p:spPr>
        <p:txBody>
          <a:bodyPr wrap="none" rtlCol="0">
            <a:spAutoFit/>
          </a:bodyPr>
          <a:lstStyle/>
          <a:p>
            <a:r>
              <a:rPr lang="de-DE" dirty="0" smtClean="0"/>
              <a:t>Sc2</a:t>
            </a:r>
            <a:endParaRPr lang="de-DE" dirty="0"/>
          </a:p>
        </p:txBody>
      </p:sp>
      <p:sp>
        <p:nvSpPr>
          <p:cNvPr id="112" name="Textfeld 111"/>
          <p:cNvSpPr txBox="1"/>
          <p:nvPr/>
        </p:nvSpPr>
        <p:spPr>
          <a:xfrm>
            <a:off x="5529808" y="5113040"/>
            <a:ext cx="620683" cy="276999"/>
          </a:xfrm>
          <a:prstGeom prst="rect">
            <a:avLst/>
          </a:prstGeom>
          <a:noFill/>
        </p:spPr>
        <p:txBody>
          <a:bodyPr wrap="none" rtlCol="0">
            <a:spAutoFit/>
          </a:bodyPr>
          <a:lstStyle/>
          <a:p>
            <a:r>
              <a:rPr lang="de-DE" dirty="0" err="1" smtClean="0"/>
              <a:t>RefFB</a:t>
            </a:r>
            <a:endParaRPr lang="de-DE" dirty="0"/>
          </a:p>
        </p:txBody>
      </p:sp>
      <p:sp>
        <p:nvSpPr>
          <p:cNvPr id="113" name="Textfeld 112"/>
          <p:cNvSpPr txBox="1"/>
          <p:nvPr/>
        </p:nvSpPr>
        <p:spPr>
          <a:xfrm>
            <a:off x="5097760" y="4392960"/>
            <a:ext cx="484428" cy="276999"/>
          </a:xfrm>
          <a:prstGeom prst="rect">
            <a:avLst/>
          </a:prstGeom>
          <a:noFill/>
        </p:spPr>
        <p:txBody>
          <a:bodyPr wrap="none" rtlCol="0">
            <a:spAutoFit/>
          </a:bodyPr>
          <a:lstStyle/>
          <a:p>
            <a:r>
              <a:rPr lang="de-DE" dirty="0" smtClean="0"/>
              <a:t>PFB</a:t>
            </a:r>
            <a:endParaRPr lang="de-DE" dirty="0"/>
          </a:p>
        </p:txBody>
      </p:sp>
      <p:sp>
        <p:nvSpPr>
          <p:cNvPr id="114" name="Ellipse 113"/>
          <p:cNvSpPr/>
          <p:nvPr/>
        </p:nvSpPr>
        <p:spPr bwMode="auto">
          <a:xfrm>
            <a:off x="8482136" y="6049144"/>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5" name="Textfeld 114"/>
          <p:cNvSpPr txBox="1"/>
          <p:nvPr/>
        </p:nvSpPr>
        <p:spPr>
          <a:xfrm>
            <a:off x="8343286" y="5761112"/>
            <a:ext cx="712632" cy="276999"/>
          </a:xfrm>
          <a:prstGeom prst="rect">
            <a:avLst/>
          </a:prstGeom>
          <a:noFill/>
        </p:spPr>
        <p:txBody>
          <a:bodyPr wrap="none" rtlCol="0">
            <a:spAutoFit/>
          </a:bodyPr>
          <a:lstStyle/>
          <a:p>
            <a:r>
              <a:rPr lang="de-DE" dirty="0" err="1" smtClean="0"/>
              <a:t>TooLow</a:t>
            </a:r>
            <a:endParaRPr lang="de-DE" dirty="0"/>
          </a:p>
        </p:txBody>
      </p:sp>
      <p:cxnSp>
        <p:nvCxnSpPr>
          <p:cNvPr id="116" name="Gerade Verbindung 115"/>
          <p:cNvCxnSpPr/>
          <p:nvPr/>
        </p:nvCxnSpPr>
        <p:spPr bwMode="auto">
          <a:xfrm>
            <a:off x="8661648" y="6121152"/>
            <a:ext cx="324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7" name="Textfeld 116"/>
          <p:cNvSpPr txBox="1"/>
          <p:nvPr/>
        </p:nvSpPr>
        <p:spPr>
          <a:xfrm>
            <a:off x="4382489" y="60491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18" name="Textfeld 117"/>
          <p:cNvSpPr txBox="1"/>
          <p:nvPr/>
        </p:nvSpPr>
        <p:spPr>
          <a:xfrm>
            <a:off x="4738395" y="6049144"/>
            <a:ext cx="582211" cy="369332"/>
          </a:xfrm>
          <a:prstGeom prst="rect">
            <a:avLst/>
          </a:prstGeom>
          <a:noFill/>
        </p:spPr>
        <p:txBody>
          <a:bodyPr wrap="none" rtlCol="0">
            <a:spAutoFit/>
          </a:bodyPr>
          <a:lstStyle/>
          <a:p>
            <a:r>
              <a:rPr lang="de-DE" sz="1800" b="1" dirty="0" smtClean="0">
                <a:solidFill>
                  <a:srgbClr val="FF0000"/>
                </a:solidFill>
              </a:rPr>
              <a:t>26u</a:t>
            </a:r>
            <a:endParaRPr lang="de-DE" sz="1800" b="1" dirty="0">
              <a:solidFill>
                <a:srgbClr val="FF0000"/>
              </a:solidFill>
            </a:endParaRPr>
          </a:p>
        </p:txBody>
      </p:sp>
      <p:sp>
        <p:nvSpPr>
          <p:cNvPr id="119" name="Textfeld 118"/>
          <p:cNvSpPr txBox="1"/>
          <p:nvPr/>
        </p:nvSpPr>
        <p:spPr>
          <a:xfrm>
            <a:off x="4449688" y="460898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Tree>
    <p:extLst>
      <p:ext uri="{BB962C8B-B14F-4D97-AF65-F5344CB8AC3E}">
        <p14:creationId xmlns:p14="http://schemas.microsoft.com/office/powerpoint/2010/main" val="3711204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28</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Layout</a:t>
            </a:r>
            <a:endParaRPr lang="de-DE" altLang="de-DE" sz="2000" dirty="0" smtClean="0"/>
          </a:p>
        </p:txBody>
      </p:sp>
      <p:sp>
        <p:nvSpPr>
          <p:cNvPr id="4" name="Rectangle 43"/>
          <p:cNvSpPr txBox="1">
            <a:spLocks noChangeArrowheads="1"/>
          </p:cNvSpPr>
          <p:nvPr/>
        </p:nvSpPr>
        <p:spPr bwMode="auto">
          <a:xfrm>
            <a:off x="457200" y="692151"/>
            <a:ext cx="8229600" cy="15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The NMOS current source has a complicated structure</a:t>
            </a:r>
          </a:p>
          <a:p>
            <a:pPr eaLnBrk="1" hangingPunct="1">
              <a:defRPr/>
            </a:pPr>
            <a:r>
              <a:rPr lang="en-US" altLang="de-DE" sz="1400" kern="0" dirty="0" smtClean="0"/>
              <a:t>It is based on enclosed NMOS and a PMOS that should compensate for voltage drops (the simple version with only NMOS behaved worse on DCD1)</a:t>
            </a:r>
          </a:p>
          <a:p>
            <a:pPr eaLnBrk="1" hangingPunct="1">
              <a:defRPr/>
            </a:pPr>
            <a:r>
              <a:rPr lang="en-US" altLang="de-DE" sz="1400" kern="0" dirty="0" smtClean="0"/>
              <a:t>The layout is dense</a:t>
            </a:r>
            <a:endParaRPr lang="en-US" altLang="de-DE" sz="1400" kern="0" dirty="0"/>
          </a:p>
          <a:p>
            <a:pPr eaLnBrk="1" hangingPunct="1">
              <a:defRPr/>
            </a:pP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pic>
        <p:nvPicPr>
          <p:cNvPr id="28674" name="Picture 2" descr="C:\Users\ivan\Desktop\ADC\ADC\LayDC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76015"/>
            <a:ext cx="4943302" cy="3849329"/>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bwMode="auto">
          <a:xfrm>
            <a:off x="3131840" y="3612119"/>
            <a:ext cx="2430760" cy="1152128"/>
          </a:xfrm>
          <a:prstGeom prst="rect">
            <a:avLst/>
          </a:prstGeom>
          <a:no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 name="Gerade Verbindung mit Pfeil 4"/>
          <p:cNvCxnSpPr/>
          <p:nvPr/>
        </p:nvCxnSpPr>
        <p:spPr bwMode="auto">
          <a:xfrm flipH="1">
            <a:off x="5562600" y="4648200"/>
            <a:ext cx="1296144" cy="0"/>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sp>
        <p:nvSpPr>
          <p:cNvPr id="7" name="Textfeld 6"/>
          <p:cNvSpPr txBox="1"/>
          <p:nvPr/>
        </p:nvSpPr>
        <p:spPr>
          <a:xfrm>
            <a:off x="5715000" y="4343400"/>
            <a:ext cx="984565" cy="276999"/>
          </a:xfrm>
          <a:prstGeom prst="rect">
            <a:avLst/>
          </a:prstGeom>
          <a:noFill/>
        </p:spPr>
        <p:txBody>
          <a:bodyPr wrap="none" rtlCol="0">
            <a:spAutoFit/>
          </a:bodyPr>
          <a:lstStyle/>
          <a:p>
            <a:r>
              <a:rPr lang="de-DE" dirty="0" smtClean="0"/>
              <a:t>Original </a:t>
            </a:r>
            <a:r>
              <a:rPr lang="de-DE" dirty="0" err="1" smtClean="0"/>
              <a:t>cell</a:t>
            </a:r>
            <a:endParaRPr lang="de-DE" dirty="0"/>
          </a:p>
        </p:txBody>
      </p:sp>
      <p:sp>
        <p:nvSpPr>
          <p:cNvPr id="11" name="Rechteck 10"/>
          <p:cNvSpPr/>
          <p:nvPr/>
        </p:nvSpPr>
        <p:spPr bwMode="auto">
          <a:xfrm>
            <a:off x="2123728" y="3612119"/>
            <a:ext cx="1008112" cy="1152128"/>
          </a:xfrm>
          <a:prstGeom prst="rect">
            <a:avLst/>
          </a:prstGeom>
          <a:no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Textfeld 11"/>
          <p:cNvSpPr txBox="1"/>
          <p:nvPr/>
        </p:nvSpPr>
        <p:spPr>
          <a:xfrm>
            <a:off x="2259696" y="2387983"/>
            <a:ext cx="712632" cy="276999"/>
          </a:xfrm>
          <a:prstGeom prst="rect">
            <a:avLst/>
          </a:prstGeom>
          <a:noFill/>
        </p:spPr>
        <p:txBody>
          <a:bodyPr wrap="none" rtlCol="0">
            <a:spAutoFit/>
          </a:bodyPr>
          <a:lstStyle/>
          <a:p>
            <a:r>
              <a:rPr lang="de-DE" dirty="0" err="1" smtClean="0"/>
              <a:t>TooLow</a:t>
            </a:r>
            <a:endParaRPr lang="de-DE" dirty="0"/>
          </a:p>
        </p:txBody>
      </p:sp>
      <p:sp>
        <p:nvSpPr>
          <p:cNvPr id="13" name="Textfeld 12"/>
          <p:cNvSpPr txBox="1"/>
          <p:nvPr/>
        </p:nvSpPr>
        <p:spPr>
          <a:xfrm>
            <a:off x="1170793" y="2387983"/>
            <a:ext cx="746295" cy="276999"/>
          </a:xfrm>
          <a:prstGeom prst="rect">
            <a:avLst/>
          </a:prstGeom>
          <a:noFill/>
        </p:spPr>
        <p:txBody>
          <a:bodyPr wrap="none" rtlCol="0">
            <a:spAutoFit/>
          </a:bodyPr>
          <a:lstStyle/>
          <a:p>
            <a:r>
              <a:rPr lang="de-DE" dirty="0" err="1" smtClean="0"/>
              <a:t>TooHigh</a:t>
            </a:r>
            <a:endParaRPr lang="de-DE" dirty="0"/>
          </a:p>
        </p:txBody>
      </p:sp>
    </p:spTree>
    <p:extLst>
      <p:ext uri="{BB962C8B-B14F-4D97-AF65-F5344CB8AC3E}">
        <p14:creationId xmlns:p14="http://schemas.microsoft.com/office/powerpoint/2010/main" val="876447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91926D9-549D-40DF-BF15-1B4EBD712179}" type="slidenum">
              <a:rPr lang="de-DE" altLang="de-DE" sz="1400" smtClean="0"/>
              <a:pPr algn="r" eaLnBrk="1" hangingPunct="1">
                <a:spcBef>
                  <a:spcPct val="0"/>
                </a:spcBef>
                <a:buFontTx/>
                <a:buNone/>
              </a:pPr>
              <a:t>29</a:t>
            </a:fld>
            <a:endParaRPr lang="de-DE" altLang="de-DE" sz="1400" smtClean="0"/>
          </a:p>
        </p:txBody>
      </p:sp>
      <p:sp>
        <p:nvSpPr>
          <p:cNvPr id="3075" name="Rectangle 42"/>
          <p:cNvSpPr>
            <a:spLocks noGrp="1" noChangeArrowheads="1"/>
          </p:cNvSpPr>
          <p:nvPr>
            <p:ph type="title"/>
          </p:nvPr>
        </p:nvSpPr>
        <p:spPr/>
        <p:txBody>
          <a:bodyPr/>
          <a:lstStyle/>
          <a:p>
            <a:pPr eaLnBrk="1" hangingPunct="1"/>
            <a:r>
              <a:rPr lang="en-US" altLang="zh-CN" sz="2000" dirty="0" smtClean="0">
                <a:ea typeface="SimSun" pitchFamily="2" charset="-122"/>
              </a:rPr>
              <a:t>Layout</a:t>
            </a:r>
            <a:endParaRPr lang="de-DE" altLang="de-DE" sz="2000" dirty="0" smtClean="0"/>
          </a:p>
        </p:txBody>
      </p:sp>
      <p:sp>
        <p:nvSpPr>
          <p:cNvPr id="4" name="Rectangle 43"/>
          <p:cNvSpPr txBox="1">
            <a:spLocks noChangeArrowheads="1"/>
          </p:cNvSpPr>
          <p:nvPr/>
        </p:nvSpPr>
        <p:spPr bwMode="auto">
          <a:xfrm>
            <a:off x="457200" y="692151"/>
            <a:ext cx="8229600" cy="15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Simulations done but not shown:</a:t>
            </a:r>
          </a:p>
          <a:p>
            <a:pPr eaLnBrk="1" hangingPunct="1">
              <a:defRPr/>
            </a:pPr>
            <a:r>
              <a:rPr lang="en-US" altLang="de-DE" sz="1400" kern="0" dirty="0"/>
              <a:t>Mixed mode simulation of the </a:t>
            </a:r>
            <a:r>
              <a:rPr lang="en-US" altLang="de-DE" sz="1400" kern="0" dirty="0" smtClean="0"/>
              <a:t>channel with different </a:t>
            </a:r>
            <a:r>
              <a:rPr lang="en-US" altLang="de-DE" sz="1400" kern="0" dirty="0" err="1" smtClean="0"/>
              <a:t>RedIn</a:t>
            </a:r>
            <a:r>
              <a:rPr lang="en-US" altLang="de-DE" sz="1400" kern="0" dirty="0" smtClean="0"/>
              <a:t> and PMOS bias voltages – OK</a:t>
            </a:r>
          </a:p>
          <a:p>
            <a:pPr eaLnBrk="1" hangingPunct="1">
              <a:defRPr/>
            </a:pPr>
            <a:r>
              <a:rPr lang="en-US" altLang="de-DE" sz="1400" kern="0" dirty="0" smtClean="0"/>
              <a:t>ADC works well in </a:t>
            </a:r>
            <a:r>
              <a:rPr lang="en-US" altLang="de-DE" sz="1400" kern="0" dirty="0" err="1" smtClean="0"/>
              <a:t>RefIn</a:t>
            </a:r>
            <a:r>
              <a:rPr lang="en-US" altLang="de-DE" sz="1400" kern="0" dirty="0" smtClean="0"/>
              <a:t> range 0.8V – 1.1 V</a:t>
            </a:r>
            <a:endParaRPr lang="en-US" altLang="de-DE" sz="1400" kern="0" dirty="0"/>
          </a:p>
          <a:p>
            <a:pPr eaLnBrk="1" hangingPunct="1">
              <a:defRPr/>
            </a:pPr>
            <a:r>
              <a:rPr lang="en-US" altLang="de-DE" sz="1400" kern="0" dirty="0" smtClean="0"/>
              <a:t>Comparator simulation with different corners – OK</a:t>
            </a:r>
          </a:p>
          <a:p>
            <a:pPr eaLnBrk="1" hangingPunct="1">
              <a:defRPr/>
            </a:pPr>
            <a:r>
              <a:rPr lang="en-US" altLang="de-DE" sz="1400" kern="0" dirty="0" smtClean="0"/>
              <a:t>Comparator simulation with added 5fC coupling capacitance – the coupling capacitance can contribute to systematic offset (5fC – 2uA) – however in reality we expect less capacitance</a:t>
            </a:r>
          </a:p>
          <a:p>
            <a:pPr eaLnBrk="1" hangingPunct="1">
              <a:defRPr/>
            </a:pPr>
            <a:r>
              <a:rPr lang="en-US" altLang="de-DE" sz="1400" kern="0" dirty="0" smtClean="0"/>
              <a:t>Simulations to be done:</a:t>
            </a:r>
          </a:p>
          <a:p>
            <a:pPr eaLnBrk="1" hangingPunct="1">
              <a:defRPr/>
            </a:pPr>
            <a:r>
              <a:rPr lang="en-US" altLang="de-DE" sz="1400" kern="0" dirty="0" smtClean="0"/>
              <a:t>Mixed mode simulation of the channel combined with mismatch simulation</a:t>
            </a:r>
          </a:p>
          <a:p>
            <a:pPr eaLnBrk="1" hangingPunct="1">
              <a:defRPr/>
            </a:pPr>
            <a:r>
              <a:rPr lang="en-US" altLang="de-DE" sz="1400" kern="0" dirty="0" smtClean="0"/>
              <a:t>Mixed mode simulation of the ADC on netlist extracted from layout</a:t>
            </a:r>
          </a:p>
          <a:p>
            <a:pPr eaLnBrk="1" hangingPunct="1">
              <a:defRPr/>
            </a:pPr>
            <a:r>
              <a:rPr lang="en-US" altLang="de-DE" sz="1400" kern="0" dirty="0"/>
              <a:t>Mixed mode simulation of the </a:t>
            </a:r>
            <a:r>
              <a:rPr lang="en-US" altLang="de-DE" sz="1400" kern="0" dirty="0" smtClean="0"/>
              <a:t>channel with lower local VDDA level</a:t>
            </a:r>
            <a:endParaRPr lang="en-US" altLang="de-DE" sz="1400" kern="0" dirty="0"/>
          </a:p>
          <a:p>
            <a:pPr eaLnBrk="1" hangingPunct="1">
              <a:defRPr/>
            </a:pP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spTree>
    <p:extLst>
      <p:ext uri="{BB962C8B-B14F-4D97-AF65-F5344CB8AC3E}">
        <p14:creationId xmlns:p14="http://schemas.microsoft.com/office/powerpoint/2010/main" val="253587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400" dirty="0" smtClean="0"/>
              <a:t>Changes in design (present status):</a:t>
            </a:r>
          </a:p>
          <a:p>
            <a:r>
              <a:rPr lang="en-US" sz="1400" dirty="0" smtClean="0">
                <a:solidFill>
                  <a:srgbClr val="FF0000"/>
                </a:solidFill>
              </a:rPr>
              <a:t>Change sampling of TDI for global and pixel register to positive edge (mandatory)</a:t>
            </a:r>
          </a:p>
          <a:p>
            <a:r>
              <a:rPr lang="en-US" sz="1400" dirty="0" smtClean="0"/>
              <a:t>Add fast parallel sampling mode for easier needle card tests (nice to have)</a:t>
            </a:r>
          </a:p>
          <a:p>
            <a:r>
              <a:rPr lang="en-US" sz="1400" dirty="0" smtClean="0"/>
              <a:t>Improve test DAC resolution by adding additional DAC (nice to have)</a:t>
            </a:r>
          </a:p>
          <a:p>
            <a:r>
              <a:rPr lang="en-US" sz="1400" dirty="0" smtClean="0">
                <a:solidFill>
                  <a:srgbClr val="FF0000"/>
                </a:solidFill>
              </a:rPr>
              <a:t>Stronger digital output driver current (or improved scheme), radiation hard NMOS (mandatory)</a:t>
            </a:r>
          </a:p>
          <a:p>
            <a:r>
              <a:rPr lang="en-US" sz="1400" dirty="0" smtClean="0">
                <a:solidFill>
                  <a:srgbClr val="FF0000"/>
                </a:solidFill>
              </a:rPr>
              <a:t>Protection diodes for digital signals should be on VDDD for digital (mandatory)</a:t>
            </a:r>
            <a:endParaRPr lang="en-US" sz="1400" i="1" dirty="0" smtClean="0">
              <a:solidFill>
                <a:srgbClr val="FF0000"/>
              </a:solidFill>
            </a:endParaRPr>
          </a:p>
          <a:p>
            <a:r>
              <a:rPr lang="en-US" sz="1400" dirty="0" smtClean="0"/>
              <a:t>Add transmission switch to monitor (now only PMOS) (nice to have)</a:t>
            </a:r>
          </a:p>
          <a:p>
            <a:r>
              <a:rPr lang="en-US" sz="1400" dirty="0" smtClean="0"/>
              <a:t>Check the voltage drop on power rail – connect gate of the NMOS sources only in one point (nice to have)</a:t>
            </a:r>
          </a:p>
          <a:p>
            <a:r>
              <a:rPr lang="en-US" sz="1400" dirty="0" smtClean="0">
                <a:solidFill>
                  <a:srgbClr val="FF0000"/>
                </a:solidFill>
              </a:rPr>
              <a:t>Reduce </a:t>
            </a:r>
            <a:r>
              <a:rPr lang="en-US" sz="1400" dirty="0" err="1" smtClean="0">
                <a:solidFill>
                  <a:srgbClr val="FF0000"/>
                </a:solidFill>
              </a:rPr>
              <a:t>RefIn</a:t>
            </a:r>
            <a:r>
              <a:rPr lang="en-US" sz="1400" dirty="0" smtClean="0">
                <a:solidFill>
                  <a:srgbClr val="FF0000"/>
                </a:solidFill>
              </a:rPr>
              <a:t> current (mandatory)</a:t>
            </a:r>
          </a:p>
          <a:p>
            <a:r>
              <a:rPr lang="en-US" sz="1400" dirty="0" smtClean="0"/>
              <a:t>Try to connect DAC Dump and SF VDDA to </a:t>
            </a:r>
            <a:r>
              <a:rPr lang="en-US" sz="1400" dirty="0" err="1" smtClean="0"/>
              <a:t>RefIn</a:t>
            </a:r>
            <a:r>
              <a:rPr lang="en-US" sz="1400" dirty="0" smtClean="0"/>
              <a:t> (nice to have)</a:t>
            </a:r>
          </a:p>
          <a:p>
            <a:r>
              <a:rPr lang="en-US" sz="1400" dirty="0" smtClean="0">
                <a:solidFill>
                  <a:srgbClr val="FF0000"/>
                </a:solidFill>
              </a:rPr>
              <a:t>Separated bias DACs for up and down bias/notice larger drop 0-7 then 8-15, try different grouping (mandatory)</a:t>
            </a:r>
          </a:p>
          <a:p>
            <a:r>
              <a:rPr lang="en-US" sz="1400" dirty="0" smtClean="0"/>
              <a:t>Spare ADCs (nice to have)</a:t>
            </a:r>
          </a:p>
          <a:p>
            <a:r>
              <a:rPr lang="en-US" sz="1400" dirty="0" smtClean="0">
                <a:solidFill>
                  <a:srgbClr val="FF0000"/>
                </a:solidFill>
              </a:rPr>
              <a:t>Redo protection diode, current drain/split </a:t>
            </a:r>
            <a:r>
              <a:rPr lang="en-US" sz="1400" dirty="0" err="1" smtClean="0">
                <a:solidFill>
                  <a:srgbClr val="FF0000"/>
                </a:solidFill>
              </a:rPr>
              <a:t>nwell</a:t>
            </a:r>
            <a:r>
              <a:rPr lang="en-US" sz="1400" dirty="0" smtClean="0">
                <a:solidFill>
                  <a:srgbClr val="FF0000"/>
                </a:solidFill>
              </a:rPr>
              <a:t> (mandatory)</a:t>
            </a:r>
          </a:p>
          <a:p>
            <a:r>
              <a:rPr lang="en-US" sz="1400" dirty="0" err="1" smtClean="0">
                <a:solidFill>
                  <a:srgbClr val="FF0000"/>
                </a:solidFill>
              </a:rPr>
              <a:t>Ipdac</a:t>
            </a:r>
            <a:r>
              <a:rPr lang="en-US" sz="1400" dirty="0" smtClean="0">
                <a:solidFill>
                  <a:srgbClr val="FF0000"/>
                </a:solidFill>
              </a:rPr>
              <a:t> 60uA full range (mandatory)</a:t>
            </a:r>
          </a:p>
          <a:p>
            <a:r>
              <a:rPr lang="en-US" sz="1400" dirty="0" err="1" smtClean="0"/>
              <a:t>SubIn</a:t>
            </a:r>
            <a:r>
              <a:rPr lang="en-US" sz="1400" dirty="0" smtClean="0"/>
              <a:t> 4 times or additional DAC (still not clear)</a:t>
            </a:r>
          </a:p>
          <a:p>
            <a:r>
              <a:rPr lang="en-US" sz="1400" dirty="0" smtClean="0">
                <a:solidFill>
                  <a:srgbClr val="FF0000"/>
                </a:solidFill>
              </a:rPr>
              <a:t>Introduce </a:t>
            </a:r>
            <a:r>
              <a:rPr lang="en-US" sz="1400" dirty="0" smtClean="0">
                <a:solidFill>
                  <a:srgbClr val="FF0000"/>
                </a:solidFill>
              </a:rPr>
              <a:t>15k </a:t>
            </a:r>
            <a:r>
              <a:rPr lang="en-US" sz="1400" dirty="0" smtClean="0">
                <a:solidFill>
                  <a:srgbClr val="FF0000"/>
                </a:solidFill>
              </a:rPr>
              <a:t>Feedback resistor setting – low gain mode (mandatory)</a:t>
            </a:r>
          </a:p>
          <a:p>
            <a:r>
              <a:rPr lang="en-US" sz="1400" dirty="0" smtClean="0">
                <a:solidFill>
                  <a:srgbClr val="FF0000"/>
                </a:solidFill>
              </a:rPr>
              <a:t>More complex digital test patterns (mandatory)</a:t>
            </a:r>
          </a:p>
          <a:p>
            <a:r>
              <a:rPr lang="en-US" sz="1400" dirty="0" smtClean="0">
                <a:solidFill>
                  <a:srgbClr val="FF0000"/>
                </a:solidFill>
              </a:rPr>
              <a:t>Improve matching and Rout – wider LV PMOS, same orientation, same NMOS, enlarge Diff PMOS</a:t>
            </a:r>
            <a:r>
              <a:rPr lang="en-US" sz="1400" dirty="0">
                <a:solidFill>
                  <a:srgbClr val="FF0000"/>
                </a:solidFill>
              </a:rPr>
              <a:t> </a:t>
            </a:r>
            <a:r>
              <a:rPr lang="en-US" sz="1400" dirty="0" smtClean="0">
                <a:solidFill>
                  <a:srgbClr val="FF0000"/>
                </a:solidFill>
              </a:rPr>
              <a:t>(mandatory)</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a:t>
            </a:fld>
            <a:endParaRPr lang="de-DE" altLang="de-DE"/>
          </a:p>
        </p:txBody>
      </p:sp>
    </p:spTree>
    <p:extLst>
      <p:ext uri="{BB962C8B-B14F-4D97-AF65-F5344CB8AC3E}">
        <p14:creationId xmlns:p14="http://schemas.microsoft.com/office/powerpoint/2010/main" val="4177633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err="1" smtClean="0"/>
              <a:t>Mismatch</a:t>
            </a:r>
            <a:r>
              <a:rPr lang="de-DE" altLang="de-DE" dirty="0" smtClean="0"/>
              <a:t> - </a:t>
            </a:r>
            <a:r>
              <a:rPr lang="de-DE" altLang="de-DE" dirty="0" err="1" smtClean="0"/>
              <a:t>Measurements</a:t>
            </a:r>
            <a:endParaRPr lang="de-DE" altLang="de-DE" dirty="0" smtClean="0"/>
          </a:p>
        </p:txBody>
      </p:sp>
    </p:spTree>
    <p:extLst>
      <p:ext uri="{BB962C8B-B14F-4D97-AF65-F5344CB8AC3E}">
        <p14:creationId xmlns:p14="http://schemas.microsoft.com/office/powerpoint/2010/main" val="374538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603250"/>
          </a:xfrm>
        </p:spPr>
        <p:txBody>
          <a:bodyPr/>
          <a:lstStyle/>
          <a:p>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31</a:t>
            </a:fld>
            <a:endParaRPr lang="de-DE" altLang="de-DE"/>
          </a:p>
        </p:txBody>
      </p:sp>
      <p:cxnSp>
        <p:nvCxnSpPr>
          <p:cNvPr id="5" name="Gerade Verbindung 4"/>
          <p:cNvCxnSpPr/>
          <p:nvPr/>
        </p:nvCxnSpPr>
        <p:spPr bwMode="auto">
          <a:xfrm>
            <a:off x="3810000" y="5724128"/>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5"/>
          <p:cNvCxnSpPr/>
          <p:nvPr/>
        </p:nvCxnSpPr>
        <p:spPr bwMode="auto">
          <a:xfrm flipV="1">
            <a:off x="4242048" y="514806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Gerade Verbindung 6"/>
          <p:cNvCxnSpPr/>
          <p:nvPr/>
        </p:nvCxnSpPr>
        <p:spPr bwMode="auto">
          <a:xfrm>
            <a:off x="4242048" y="514806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Gerade Verbindung 7"/>
          <p:cNvCxnSpPr>
            <a:endCxn id="32" idx="3"/>
          </p:cNvCxnSpPr>
          <p:nvPr/>
        </p:nvCxnSpPr>
        <p:spPr bwMode="auto">
          <a:xfrm>
            <a:off x="5034136" y="51480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Gerade Verbindung 8"/>
          <p:cNvCxnSpPr>
            <a:endCxn id="36" idx="3"/>
          </p:cNvCxnSpPr>
          <p:nvPr/>
        </p:nvCxnSpPr>
        <p:spPr bwMode="auto">
          <a:xfrm>
            <a:off x="5034136" y="57241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mit Pfeil 9"/>
          <p:cNvCxnSpPr/>
          <p:nvPr/>
        </p:nvCxnSpPr>
        <p:spPr bwMode="auto">
          <a:xfrm>
            <a:off x="5250160" y="4572000"/>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feld 10"/>
          <p:cNvSpPr txBox="1"/>
          <p:nvPr/>
        </p:nvSpPr>
        <p:spPr>
          <a:xfrm>
            <a:off x="4818112" y="4572000"/>
            <a:ext cx="439544" cy="276999"/>
          </a:xfrm>
          <a:prstGeom prst="rect">
            <a:avLst/>
          </a:prstGeom>
          <a:noFill/>
        </p:spPr>
        <p:txBody>
          <a:bodyPr wrap="none" rtlCol="0">
            <a:spAutoFit/>
          </a:bodyPr>
          <a:lstStyle/>
          <a:p>
            <a:r>
              <a:rPr lang="de-DE" dirty="0" smtClean="0"/>
              <a:t>14u</a:t>
            </a:r>
            <a:endParaRPr lang="de-DE" dirty="0"/>
          </a:p>
        </p:txBody>
      </p:sp>
      <p:sp>
        <p:nvSpPr>
          <p:cNvPr id="12" name="Trapezoid 11"/>
          <p:cNvSpPr/>
          <p:nvPr/>
        </p:nvSpPr>
        <p:spPr bwMode="auto">
          <a:xfrm rot="16200000">
            <a:off x="3377952" y="55081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4" name="Trapezoid 13"/>
          <p:cNvSpPr/>
          <p:nvPr/>
        </p:nvSpPr>
        <p:spPr bwMode="auto">
          <a:xfrm rot="5400000" flipH="1">
            <a:off x="4602088" y="55081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5" name="Gleichschenkliges Dreieck 14"/>
          <p:cNvSpPr/>
          <p:nvPr/>
        </p:nvSpPr>
        <p:spPr bwMode="auto">
          <a:xfrm rot="5400000">
            <a:off x="3377952" y="507605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a:off x="2081808" y="5724128"/>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V="1">
            <a:off x="3161928" y="52920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rade Verbindung 18"/>
          <p:cNvCxnSpPr>
            <a:endCxn id="15" idx="3"/>
          </p:cNvCxnSpPr>
          <p:nvPr/>
        </p:nvCxnSpPr>
        <p:spPr bwMode="auto">
          <a:xfrm>
            <a:off x="3161928" y="52920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3810000" y="52920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4026024" y="52920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Gleichschenkliges Dreieck 31"/>
          <p:cNvSpPr/>
          <p:nvPr/>
        </p:nvSpPr>
        <p:spPr bwMode="auto">
          <a:xfrm rot="5400000">
            <a:off x="5466184" y="493204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3" name="Gerade Verbindung 32"/>
          <p:cNvCxnSpPr/>
          <p:nvPr/>
        </p:nvCxnSpPr>
        <p:spPr bwMode="auto">
          <a:xfrm>
            <a:off x="5898232" y="51480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feld 33"/>
          <p:cNvSpPr txBox="1"/>
          <p:nvPr/>
        </p:nvSpPr>
        <p:spPr>
          <a:xfrm>
            <a:off x="5898232" y="4860032"/>
            <a:ext cx="712632" cy="276999"/>
          </a:xfrm>
          <a:prstGeom prst="rect">
            <a:avLst/>
          </a:prstGeom>
          <a:noFill/>
        </p:spPr>
        <p:txBody>
          <a:bodyPr wrap="none" rtlCol="0">
            <a:spAutoFit/>
          </a:bodyPr>
          <a:lstStyle/>
          <a:p>
            <a:r>
              <a:rPr lang="de-DE" dirty="0" err="1" smtClean="0"/>
              <a:t>TooLow</a:t>
            </a:r>
            <a:endParaRPr lang="de-DE" dirty="0"/>
          </a:p>
        </p:txBody>
      </p:sp>
      <p:sp>
        <p:nvSpPr>
          <p:cNvPr id="35" name="Ellipse 34"/>
          <p:cNvSpPr/>
          <p:nvPr/>
        </p:nvSpPr>
        <p:spPr bwMode="auto">
          <a:xfrm>
            <a:off x="5898232" y="507605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Gleichschenkliges Dreieck 35"/>
          <p:cNvSpPr/>
          <p:nvPr/>
        </p:nvSpPr>
        <p:spPr bwMode="auto">
          <a:xfrm rot="5400000">
            <a:off x="5466184" y="5508104"/>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a:off x="5898232" y="57241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feld 37"/>
          <p:cNvSpPr txBox="1"/>
          <p:nvPr/>
        </p:nvSpPr>
        <p:spPr>
          <a:xfrm>
            <a:off x="5966360" y="5436096"/>
            <a:ext cx="576376" cy="276999"/>
          </a:xfrm>
          <a:prstGeom prst="rect">
            <a:avLst/>
          </a:prstGeom>
          <a:noFill/>
        </p:spPr>
        <p:txBody>
          <a:bodyPr wrap="none" rtlCol="0">
            <a:spAutoFit/>
          </a:bodyPr>
          <a:lstStyle/>
          <a:p>
            <a:r>
              <a:rPr lang="de-DE" dirty="0" err="1" smtClean="0"/>
              <a:t>TooHi</a:t>
            </a:r>
            <a:endParaRPr lang="de-DE" dirty="0"/>
          </a:p>
        </p:txBody>
      </p:sp>
      <p:cxnSp>
        <p:nvCxnSpPr>
          <p:cNvPr id="39" name="Gerade Verbindung mit Pfeil 38"/>
          <p:cNvCxnSpPr/>
          <p:nvPr/>
        </p:nvCxnSpPr>
        <p:spPr bwMode="auto">
          <a:xfrm>
            <a:off x="5250160" y="5364088"/>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feld 39"/>
          <p:cNvSpPr txBox="1"/>
          <p:nvPr/>
        </p:nvSpPr>
        <p:spPr>
          <a:xfrm>
            <a:off x="4818112" y="5292080"/>
            <a:ext cx="439544" cy="276999"/>
          </a:xfrm>
          <a:prstGeom prst="rect">
            <a:avLst/>
          </a:prstGeom>
          <a:noFill/>
        </p:spPr>
        <p:txBody>
          <a:bodyPr wrap="none" rtlCol="0">
            <a:spAutoFit/>
          </a:bodyPr>
          <a:lstStyle/>
          <a:p>
            <a:r>
              <a:rPr lang="de-DE" dirty="0" smtClean="0"/>
              <a:t>10u</a:t>
            </a:r>
            <a:endParaRPr lang="de-DE" dirty="0"/>
          </a:p>
        </p:txBody>
      </p:sp>
      <p:sp>
        <p:nvSpPr>
          <p:cNvPr id="48" name="Trapezoid 47"/>
          <p:cNvSpPr/>
          <p:nvPr/>
        </p:nvSpPr>
        <p:spPr bwMode="auto">
          <a:xfrm rot="5400000" flipH="1">
            <a:off x="4602088" y="4932040"/>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51" name="Trapezoid 50"/>
          <p:cNvSpPr/>
          <p:nvPr/>
        </p:nvSpPr>
        <p:spPr bwMode="auto">
          <a:xfrm rot="16200000">
            <a:off x="3352800" y="5571728"/>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52" name="Gerade Verbindung 51"/>
          <p:cNvCxnSpPr/>
          <p:nvPr/>
        </p:nvCxnSpPr>
        <p:spPr bwMode="auto">
          <a:xfrm>
            <a:off x="3810000" y="3971528"/>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V="1">
            <a:off x="4242048" y="339546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a:off x="4242048" y="339546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a:endCxn id="69" idx="3"/>
          </p:cNvCxnSpPr>
          <p:nvPr/>
        </p:nvCxnSpPr>
        <p:spPr bwMode="auto">
          <a:xfrm>
            <a:off x="5034136" y="33954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a:endCxn id="73" idx="3"/>
          </p:cNvCxnSpPr>
          <p:nvPr/>
        </p:nvCxnSpPr>
        <p:spPr bwMode="auto">
          <a:xfrm>
            <a:off x="5034136" y="39715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mit Pfeil 56"/>
          <p:cNvCxnSpPr/>
          <p:nvPr/>
        </p:nvCxnSpPr>
        <p:spPr bwMode="auto">
          <a:xfrm>
            <a:off x="5250160" y="2819400"/>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8" name="Textfeld 57"/>
          <p:cNvSpPr txBox="1"/>
          <p:nvPr/>
        </p:nvSpPr>
        <p:spPr>
          <a:xfrm>
            <a:off x="4818112" y="2819400"/>
            <a:ext cx="439544" cy="276999"/>
          </a:xfrm>
          <a:prstGeom prst="rect">
            <a:avLst/>
          </a:prstGeom>
          <a:noFill/>
        </p:spPr>
        <p:txBody>
          <a:bodyPr wrap="none" rtlCol="0">
            <a:spAutoFit/>
          </a:bodyPr>
          <a:lstStyle/>
          <a:p>
            <a:r>
              <a:rPr lang="de-DE" dirty="0" smtClean="0"/>
              <a:t>14u</a:t>
            </a:r>
            <a:endParaRPr lang="de-DE" dirty="0"/>
          </a:p>
        </p:txBody>
      </p:sp>
      <p:sp>
        <p:nvSpPr>
          <p:cNvPr id="59" name="Trapezoid 58"/>
          <p:cNvSpPr/>
          <p:nvPr/>
        </p:nvSpPr>
        <p:spPr bwMode="auto">
          <a:xfrm rot="16200000">
            <a:off x="3377952" y="37555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60" name="Trapezoid 59"/>
          <p:cNvSpPr/>
          <p:nvPr/>
        </p:nvSpPr>
        <p:spPr bwMode="auto">
          <a:xfrm rot="5400000" flipH="1">
            <a:off x="4602088" y="37555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61" name="Gleichschenkliges Dreieck 60"/>
          <p:cNvSpPr/>
          <p:nvPr/>
        </p:nvSpPr>
        <p:spPr bwMode="auto">
          <a:xfrm rot="5400000">
            <a:off x="3377952" y="332345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2081808" y="3971528"/>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flipV="1">
            <a:off x="3161928" y="35394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a:endCxn id="61" idx="3"/>
          </p:cNvCxnSpPr>
          <p:nvPr/>
        </p:nvCxnSpPr>
        <p:spPr bwMode="auto">
          <a:xfrm>
            <a:off x="3161928" y="35394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3810000" y="35394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flipV="1">
            <a:off x="4026024" y="35394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Gleichschenkliges Dreieck 68"/>
          <p:cNvSpPr/>
          <p:nvPr/>
        </p:nvSpPr>
        <p:spPr bwMode="auto">
          <a:xfrm rot="5400000">
            <a:off x="5466184" y="317944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0" name="Gerade Verbindung 69"/>
          <p:cNvCxnSpPr/>
          <p:nvPr/>
        </p:nvCxnSpPr>
        <p:spPr bwMode="auto">
          <a:xfrm>
            <a:off x="5898232" y="33954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Textfeld 70"/>
          <p:cNvSpPr txBox="1"/>
          <p:nvPr/>
        </p:nvSpPr>
        <p:spPr>
          <a:xfrm>
            <a:off x="5898232" y="3107432"/>
            <a:ext cx="712632" cy="276999"/>
          </a:xfrm>
          <a:prstGeom prst="rect">
            <a:avLst/>
          </a:prstGeom>
          <a:noFill/>
        </p:spPr>
        <p:txBody>
          <a:bodyPr wrap="none" rtlCol="0">
            <a:spAutoFit/>
          </a:bodyPr>
          <a:lstStyle/>
          <a:p>
            <a:r>
              <a:rPr lang="de-DE" dirty="0" err="1" smtClean="0"/>
              <a:t>TooLow</a:t>
            </a:r>
            <a:endParaRPr lang="de-DE" dirty="0"/>
          </a:p>
        </p:txBody>
      </p:sp>
      <p:sp>
        <p:nvSpPr>
          <p:cNvPr id="72" name="Ellipse 71"/>
          <p:cNvSpPr/>
          <p:nvPr/>
        </p:nvSpPr>
        <p:spPr bwMode="auto">
          <a:xfrm>
            <a:off x="5898232" y="332345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Gleichschenkliges Dreieck 72"/>
          <p:cNvSpPr/>
          <p:nvPr/>
        </p:nvSpPr>
        <p:spPr bwMode="auto">
          <a:xfrm rot="5400000">
            <a:off x="5466184" y="3755504"/>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4" name="Gerade Verbindung 73"/>
          <p:cNvCxnSpPr/>
          <p:nvPr/>
        </p:nvCxnSpPr>
        <p:spPr bwMode="auto">
          <a:xfrm>
            <a:off x="5898232" y="39715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feld 74"/>
          <p:cNvSpPr txBox="1"/>
          <p:nvPr/>
        </p:nvSpPr>
        <p:spPr>
          <a:xfrm>
            <a:off x="5966360" y="3683496"/>
            <a:ext cx="576376" cy="276999"/>
          </a:xfrm>
          <a:prstGeom prst="rect">
            <a:avLst/>
          </a:prstGeom>
          <a:noFill/>
        </p:spPr>
        <p:txBody>
          <a:bodyPr wrap="none" rtlCol="0">
            <a:spAutoFit/>
          </a:bodyPr>
          <a:lstStyle/>
          <a:p>
            <a:r>
              <a:rPr lang="de-DE" dirty="0" err="1" smtClean="0"/>
              <a:t>TooHi</a:t>
            </a:r>
            <a:endParaRPr lang="de-DE" dirty="0"/>
          </a:p>
        </p:txBody>
      </p:sp>
      <p:cxnSp>
        <p:nvCxnSpPr>
          <p:cNvPr id="76" name="Gerade Verbindung mit Pfeil 75"/>
          <p:cNvCxnSpPr/>
          <p:nvPr/>
        </p:nvCxnSpPr>
        <p:spPr bwMode="auto">
          <a:xfrm>
            <a:off x="5250160" y="3611488"/>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7" name="Textfeld 76"/>
          <p:cNvSpPr txBox="1"/>
          <p:nvPr/>
        </p:nvSpPr>
        <p:spPr>
          <a:xfrm>
            <a:off x="4818112" y="3539480"/>
            <a:ext cx="439544" cy="276999"/>
          </a:xfrm>
          <a:prstGeom prst="rect">
            <a:avLst/>
          </a:prstGeom>
          <a:noFill/>
        </p:spPr>
        <p:txBody>
          <a:bodyPr wrap="none" rtlCol="0">
            <a:spAutoFit/>
          </a:bodyPr>
          <a:lstStyle/>
          <a:p>
            <a:r>
              <a:rPr lang="de-DE" dirty="0" smtClean="0"/>
              <a:t>10u</a:t>
            </a:r>
            <a:endParaRPr lang="de-DE" dirty="0"/>
          </a:p>
        </p:txBody>
      </p:sp>
      <p:sp>
        <p:nvSpPr>
          <p:cNvPr id="78" name="Trapezoid 77"/>
          <p:cNvSpPr/>
          <p:nvPr/>
        </p:nvSpPr>
        <p:spPr bwMode="auto">
          <a:xfrm rot="5400000" flipH="1">
            <a:off x="4602088" y="3179440"/>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80" name="Trapezoid 79"/>
          <p:cNvSpPr/>
          <p:nvPr/>
        </p:nvSpPr>
        <p:spPr bwMode="auto">
          <a:xfrm rot="16200000">
            <a:off x="3352800" y="3819128"/>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81" name="Gerade Verbindung 80"/>
          <p:cNvCxnSpPr/>
          <p:nvPr/>
        </p:nvCxnSpPr>
        <p:spPr bwMode="auto">
          <a:xfrm>
            <a:off x="3810000" y="21336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flipV="1">
            <a:off x="4242048" y="15575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4242048" y="15575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a:endCxn id="96" idx="3"/>
          </p:cNvCxnSpPr>
          <p:nvPr/>
        </p:nvCxnSpPr>
        <p:spPr bwMode="auto">
          <a:xfrm>
            <a:off x="5034136"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a:endCxn id="100" idx="3"/>
          </p:cNvCxnSpPr>
          <p:nvPr/>
        </p:nvCxnSpPr>
        <p:spPr bwMode="auto">
          <a:xfrm>
            <a:off x="5034136"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Gerade Verbindung mit Pfeil 85"/>
          <p:cNvCxnSpPr/>
          <p:nvPr/>
        </p:nvCxnSpPr>
        <p:spPr bwMode="auto">
          <a:xfrm>
            <a:off x="5250160" y="9814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Textfeld 86"/>
          <p:cNvSpPr txBox="1"/>
          <p:nvPr/>
        </p:nvSpPr>
        <p:spPr>
          <a:xfrm>
            <a:off x="4818112" y="981472"/>
            <a:ext cx="439544" cy="276999"/>
          </a:xfrm>
          <a:prstGeom prst="rect">
            <a:avLst/>
          </a:prstGeom>
          <a:noFill/>
        </p:spPr>
        <p:txBody>
          <a:bodyPr wrap="none" rtlCol="0">
            <a:spAutoFit/>
          </a:bodyPr>
          <a:lstStyle/>
          <a:p>
            <a:r>
              <a:rPr lang="de-DE" dirty="0" smtClean="0"/>
              <a:t>14u</a:t>
            </a:r>
            <a:endParaRPr lang="de-DE" dirty="0"/>
          </a:p>
        </p:txBody>
      </p:sp>
      <p:sp>
        <p:nvSpPr>
          <p:cNvPr id="88" name="Trapezoid 87"/>
          <p:cNvSpPr/>
          <p:nvPr/>
        </p:nvSpPr>
        <p:spPr bwMode="auto">
          <a:xfrm rot="16200000">
            <a:off x="3377952"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89" name="Trapezoid 88"/>
          <p:cNvSpPr/>
          <p:nvPr/>
        </p:nvSpPr>
        <p:spPr bwMode="auto">
          <a:xfrm rot="5400000" flipH="1">
            <a:off x="4602088"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90" name="Gleichschenkliges Dreieck 89"/>
          <p:cNvSpPr/>
          <p:nvPr/>
        </p:nvSpPr>
        <p:spPr bwMode="auto">
          <a:xfrm rot="5400000">
            <a:off x="3377952" y="14855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2081808" y="21336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flipV="1">
            <a:off x="3161928"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a:endCxn id="90" idx="3"/>
          </p:cNvCxnSpPr>
          <p:nvPr/>
        </p:nvCxnSpPr>
        <p:spPr bwMode="auto">
          <a:xfrm>
            <a:off x="3161928"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a:off x="3810000"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flipV="1">
            <a:off x="4026024"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Gleichschenkliges Dreieck 95"/>
          <p:cNvSpPr/>
          <p:nvPr/>
        </p:nvSpPr>
        <p:spPr bwMode="auto">
          <a:xfrm rot="5400000">
            <a:off x="5466184" y="13415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7" name="Gerade Verbindung 96"/>
          <p:cNvCxnSpPr/>
          <p:nvPr/>
        </p:nvCxnSpPr>
        <p:spPr bwMode="auto">
          <a:xfrm>
            <a:off x="5898232"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Textfeld 97"/>
          <p:cNvSpPr txBox="1"/>
          <p:nvPr/>
        </p:nvSpPr>
        <p:spPr>
          <a:xfrm>
            <a:off x="5898232" y="1269504"/>
            <a:ext cx="712632" cy="276999"/>
          </a:xfrm>
          <a:prstGeom prst="rect">
            <a:avLst/>
          </a:prstGeom>
          <a:noFill/>
        </p:spPr>
        <p:txBody>
          <a:bodyPr wrap="none" rtlCol="0">
            <a:spAutoFit/>
          </a:bodyPr>
          <a:lstStyle/>
          <a:p>
            <a:r>
              <a:rPr lang="de-DE" dirty="0" err="1" smtClean="0"/>
              <a:t>TooLow</a:t>
            </a:r>
            <a:endParaRPr lang="de-DE" dirty="0"/>
          </a:p>
        </p:txBody>
      </p:sp>
      <p:sp>
        <p:nvSpPr>
          <p:cNvPr id="99" name="Ellipse 98"/>
          <p:cNvSpPr/>
          <p:nvPr/>
        </p:nvSpPr>
        <p:spPr bwMode="auto">
          <a:xfrm>
            <a:off x="5898232" y="14855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0" name="Gleichschenkliges Dreieck 99"/>
          <p:cNvSpPr/>
          <p:nvPr/>
        </p:nvSpPr>
        <p:spPr bwMode="auto">
          <a:xfrm rot="5400000">
            <a:off x="5466184" y="19175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1" name="Gerade Verbindung 100"/>
          <p:cNvCxnSpPr/>
          <p:nvPr/>
        </p:nvCxnSpPr>
        <p:spPr bwMode="auto">
          <a:xfrm>
            <a:off x="5898232"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feld 101"/>
          <p:cNvSpPr txBox="1"/>
          <p:nvPr/>
        </p:nvSpPr>
        <p:spPr>
          <a:xfrm>
            <a:off x="5966360" y="1845568"/>
            <a:ext cx="576376" cy="276999"/>
          </a:xfrm>
          <a:prstGeom prst="rect">
            <a:avLst/>
          </a:prstGeom>
          <a:noFill/>
        </p:spPr>
        <p:txBody>
          <a:bodyPr wrap="none" rtlCol="0">
            <a:spAutoFit/>
          </a:bodyPr>
          <a:lstStyle/>
          <a:p>
            <a:r>
              <a:rPr lang="de-DE" dirty="0" err="1" smtClean="0"/>
              <a:t>TooHi</a:t>
            </a:r>
            <a:endParaRPr lang="de-DE" dirty="0"/>
          </a:p>
        </p:txBody>
      </p:sp>
      <p:cxnSp>
        <p:nvCxnSpPr>
          <p:cNvPr id="103" name="Gerade Verbindung mit Pfeil 102"/>
          <p:cNvCxnSpPr/>
          <p:nvPr/>
        </p:nvCxnSpPr>
        <p:spPr bwMode="auto">
          <a:xfrm>
            <a:off x="5250160" y="17735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4" name="Textfeld 103"/>
          <p:cNvSpPr txBox="1"/>
          <p:nvPr/>
        </p:nvSpPr>
        <p:spPr>
          <a:xfrm>
            <a:off x="4818112" y="1701552"/>
            <a:ext cx="439544" cy="276999"/>
          </a:xfrm>
          <a:prstGeom prst="rect">
            <a:avLst/>
          </a:prstGeom>
          <a:noFill/>
        </p:spPr>
        <p:txBody>
          <a:bodyPr wrap="none" rtlCol="0">
            <a:spAutoFit/>
          </a:bodyPr>
          <a:lstStyle/>
          <a:p>
            <a:r>
              <a:rPr lang="de-DE" dirty="0" smtClean="0"/>
              <a:t>10u</a:t>
            </a:r>
            <a:endParaRPr lang="de-DE" dirty="0"/>
          </a:p>
        </p:txBody>
      </p:sp>
      <p:sp>
        <p:nvSpPr>
          <p:cNvPr id="105" name="Trapezoid 104"/>
          <p:cNvSpPr/>
          <p:nvPr/>
        </p:nvSpPr>
        <p:spPr bwMode="auto">
          <a:xfrm rot="5400000" flipH="1">
            <a:off x="4602088" y="13415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106" name="Trapezoid 105"/>
          <p:cNvSpPr/>
          <p:nvPr/>
        </p:nvSpPr>
        <p:spPr bwMode="auto">
          <a:xfrm rot="16200000">
            <a:off x="3352800" y="19812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2048" name="Textfeld 2047"/>
          <p:cNvSpPr txBox="1"/>
          <p:nvPr/>
        </p:nvSpPr>
        <p:spPr>
          <a:xfrm>
            <a:off x="6044050" y="6096000"/>
            <a:ext cx="593432" cy="276999"/>
          </a:xfrm>
          <a:prstGeom prst="rect">
            <a:avLst/>
          </a:prstGeom>
          <a:noFill/>
        </p:spPr>
        <p:txBody>
          <a:bodyPr wrap="none" rtlCol="0">
            <a:spAutoFit/>
          </a:bodyPr>
          <a:lstStyle/>
          <a:p>
            <a:r>
              <a:rPr lang="de-DE" dirty="0" smtClean="0"/>
              <a:t>ADC0</a:t>
            </a:r>
            <a:endParaRPr lang="de-DE" dirty="0"/>
          </a:p>
        </p:txBody>
      </p:sp>
      <p:sp>
        <p:nvSpPr>
          <p:cNvPr id="108" name="Textfeld 107"/>
          <p:cNvSpPr txBox="1"/>
          <p:nvPr/>
        </p:nvSpPr>
        <p:spPr>
          <a:xfrm>
            <a:off x="6096000" y="4114800"/>
            <a:ext cx="593432" cy="276999"/>
          </a:xfrm>
          <a:prstGeom prst="rect">
            <a:avLst/>
          </a:prstGeom>
          <a:noFill/>
        </p:spPr>
        <p:txBody>
          <a:bodyPr wrap="none" rtlCol="0">
            <a:spAutoFit/>
          </a:bodyPr>
          <a:lstStyle/>
          <a:p>
            <a:r>
              <a:rPr lang="de-DE" dirty="0" smtClean="0"/>
              <a:t>ADC1</a:t>
            </a:r>
            <a:endParaRPr lang="de-DE" dirty="0"/>
          </a:p>
        </p:txBody>
      </p:sp>
      <p:sp>
        <p:nvSpPr>
          <p:cNvPr id="109" name="Textfeld 108"/>
          <p:cNvSpPr txBox="1"/>
          <p:nvPr/>
        </p:nvSpPr>
        <p:spPr>
          <a:xfrm>
            <a:off x="6053521" y="2286000"/>
            <a:ext cx="678391" cy="276999"/>
          </a:xfrm>
          <a:prstGeom prst="rect">
            <a:avLst/>
          </a:prstGeom>
          <a:noFill/>
        </p:spPr>
        <p:txBody>
          <a:bodyPr wrap="none" rtlCol="0">
            <a:spAutoFit/>
          </a:bodyPr>
          <a:lstStyle/>
          <a:p>
            <a:r>
              <a:rPr lang="de-DE" dirty="0" smtClean="0"/>
              <a:t>ADC15</a:t>
            </a:r>
            <a:endParaRPr lang="de-DE" dirty="0"/>
          </a:p>
        </p:txBody>
      </p:sp>
    </p:spTree>
    <p:extLst>
      <p:ext uri="{BB962C8B-B14F-4D97-AF65-F5344CB8AC3E}">
        <p14:creationId xmlns:p14="http://schemas.microsoft.com/office/powerpoint/2010/main" val="1456018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603250"/>
          </a:xfrm>
        </p:spPr>
        <p:txBody>
          <a:bodyPr/>
          <a:lstStyle/>
          <a:p>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32</a:t>
            </a:fld>
            <a:endParaRPr lang="de-DE" altLang="de-DE"/>
          </a:p>
        </p:txBody>
      </p:sp>
      <p:cxnSp>
        <p:nvCxnSpPr>
          <p:cNvPr id="5" name="Gerade Verbindung 4"/>
          <p:cNvCxnSpPr/>
          <p:nvPr/>
        </p:nvCxnSpPr>
        <p:spPr bwMode="auto">
          <a:xfrm>
            <a:off x="3810000" y="5724128"/>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5"/>
          <p:cNvCxnSpPr/>
          <p:nvPr/>
        </p:nvCxnSpPr>
        <p:spPr bwMode="auto">
          <a:xfrm flipV="1">
            <a:off x="4242048" y="514806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Gerade Verbindung 6"/>
          <p:cNvCxnSpPr/>
          <p:nvPr/>
        </p:nvCxnSpPr>
        <p:spPr bwMode="auto">
          <a:xfrm>
            <a:off x="4242048" y="514806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Gerade Verbindung 7"/>
          <p:cNvCxnSpPr>
            <a:endCxn id="32" idx="3"/>
          </p:cNvCxnSpPr>
          <p:nvPr/>
        </p:nvCxnSpPr>
        <p:spPr bwMode="auto">
          <a:xfrm>
            <a:off x="5034136" y="51480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Gerade Verbindung 8"/>
          <p:cNvCxnSpPr>
            <a:endCxn id="36" idx="3"/>
          </p:cNvCxnSpPr>
          <p:nvPr/>
        </p:nvCxnSpPr>
        <p:spPr bwMode="auto">
          <a:xfrm>
            <a:off x="5034136" y="57241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mit Pfeil 9"/>
          <p:cNvCxnSpPr/>
          <p:nvPr/>
        </p:nvCxnSpPr>
        <p:spPr bwMode="auto">
          <a:xfrm>
            <a:off x="5250160" y="4572000"/>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feld 10"/>
          <p:cNvSpPr txBox="1"/>
          <p:nvPr/>
        </p:nvSpPr>
        <p:spPr>
          <a:xfrm>
            <a:off x="4818112" y="4572000"/>
            <a:ext cx="439544" cy="276999"/>
          </a:xfrm>
          <a:prstGeom prst="rect">
            <a:avLst/>
          </a:prstGeom>
          <a:noFill/>
        </p:spPr>
        <p:txBody>
          <a:bodyPr wrap="none" rtlCol="0">
            <a:spAutoFit/>
          </a:bodyPr>
          <a:lstStyle/>
          <a:p>
            <a:r>
              <a:rPr lang="de-DE" dirty="0" smtClean="0"/>
              <a:t>14u</a:t>
            </a:r>
            <a:endParaRPr lang="de-DE" dirty="0"/>
          </a:p>
        </p:txBody>
      </p:sp>
      <p:sp>
        <p:nvSpPr>
          <p:cNvPr id="12" name="Trapezoid 11"/>
          <p:cNvSpPr/>
          <p:nvPr/>
        </p:nvSpPr>
        <p:spPr bwMode="auto">
          <a:xfrm rot="16200000">
            <a:off x="3377952" y="55081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4" name="Trapezoid 13"/>
          <p:cNvSpPr/>
          <p:nvPr/>
        </p:nvSpPr>
        <p:spPr bwMode="auto">
          <a:xfrm rot="5400000" flipH="1">
            <a:off x="4602088" y="55081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5" name="Gleichschenkliges Dreieck 14"/>
          <p:cNvSpPr/>
          <p:nvPr/>
        </p:nvSpPr>
        <p:spPr bwMode="auto">
          <a:xfrm rot="5400000">
            <a:off x="3377952" y="507605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a:off x="2081808" y="5724128"/>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Gerade Verbindung 17"/>
          <p:cNvCxnSpPr/>
          <p:nvPr/>
        </p:nvCxnSpPr>
        <p:spPr bwMode="auto">
          <a:xfrm flipV="1">
            <a:off x="3161928" y="52920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Gerade Verbindung 18"/>
          <p:cNvCxnSpPr>
            <a:endCxn id="15" idx="3"/>
          </p:cNvCxnSpPr>
          <p:nvPr/>
        </p:nvCxnSpPr>
        <p:spPr bwMode="auto">
          <a:xfrm>
            <a:off x="3161928" y="52920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Gerade Verbindung 19"/>
          <p:cNvCxnSpPr/>
          <p:nvPr/>
        </p:nvCxnSpPr>
        <p:spPr bwMode="auto">
          <a:xfrm>
            <a:off x="3810000" y="52920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V="1">
            <a:off x="4026024" y="52920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Gleichschenkliges Dreieck 31"/>
          <p:cNvSpPr/>
          <p:nvPr/>
        </p:nvSpPr>
        <p:spPr bwMode="auto">
          <a:xfrm rot="5400000">
            <a:off x="5466184" y="493204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3" name="Gerade Verbindung 32"/>
          <p:cNvCxnSpPr/>
          <p:nvPr/>
        </p:nvCxnSpPr>
        <p:spPr bwMode="auto">
          <a:xfrm>
            <a:off x="5898232" y="51480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feld 33"/>
          <p:cNvSpPr txBox="1"/>
          <p:nvPr/>
        </p:nvSpPr>
        <p:spPr>
          <a:xfrm>
            <a:off x="5898232" y="4860032"/>
            <a:ext cx="712632" cy="276999"/>
          </a:xfrm>
          <a:prstGeom prst="rect">
            <a:avLst/>
          </a:prstGeom>
          <a:noFill/>
        </p:spPr>
        <p:txBody>
          <a:bodyPr wrap="none" rtlCol="0">
            <a:spAutoFit/>
          </a:bodyPr>
          <a:lstStyle/>
          <a:p>
            <a:r>
              <a:rPr lang="de-DE" dirty="0" err="1" smtClean="0"/>
              <a:t>TooLow</a:t>
            </a:r>
            <a:endParaRPr lang="de-DE" dirty="0"/>
          </a:p>
        </p:txBody>
      </p:sp>
      <p:sp>
        <p:nvSpPr>
          <p:cNvPr id="35" name="Ellipse 34"/>
          <p:cNvSpPr/>
          <p:nvPr/>
        </p:nvSpPr>
        <p:spPr bwMode="auto">
          <a:xfrm>
            <a:off x="5898232" y="507605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Gleichschenkliges Dreieck 35"/>
          <p:cNvSpPr/>
          <p:nvPr/>
        </p:nvSpPr>
        <p:spPr bwMode="auto">
          <a:xfrm rot="5400000">
            <a:off x="5466184" y="5508104"/>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a:off x="5898232" y="57241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feld 37"/>
          <p:cNvSpPr txBox="1"/>
          <p:nvPr/>
        </p:nvSpPr>
        <p:spPr>
          <a:xfrm>
            <a:off x="5966360" y="5436096"/>
            <a:ext cx="576376" cy="276999"/>
          </a:xfrm>
          <a:prstGeom prst="rect">
            <a:avLst/>
          </a:prstGeom>
          <a:noFill/>
        </p:spPr>
        <p:txBody>
          <a:bodyPr wrap="none" rtlCol="0">
            <a:spAutoFit/>
          </a:bodyPr>
          <a:lstStyle/>
          <a:p>
            <a:r>
              <a:rPr lang="de-DE" dirty="0" err="1" smtClean="0"/>
              <a:t>TooHi</a:t>
            </a:r>
            <a:endParaRPr lang="de-DE" dirty="0"/>
          </a:p>
        </p:txBody>
      </p:sp>
      <p:cxnSp>
        <p:nvCxnSpPr>
          <p:cNvPr id="39" name="Gerade Verbindung mit Pfeil 38"/>
          <p:cNvCxnSpPr/>
          <p:nvPr/>
        </p:nvCxnSpPr>
        <p:spPr bwMode="auto">
          <a:xfrm>
            <a:off x="5250160" y="5364088"/>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feld 39"/>
          <p:cNvSpPr txBox="1"/>
          <p:nvPr/>
        </p:nvSpPr>
        <p:spPr>
          <a:xfrm>
            <a:off x="4818112" y="5292080"/>
            <a:ext cx="439544" cy="276999"/>
          </a:xfrm>
          <a:prstGeom prst="rect">
            <a:avLst/>
          </a:prstGeom>
          <a:noFill/>
        </p:spPr>
        <p:txBody>
          <a:bodyPr wrap="none" rtlCol="0">
            <a:spAutoFit/>
          </a:bodyPr>
          <a:lstStyle/>
          <a:p>
            <a:r>
              <a:rPr lang="de-DE" dirty="0" smtClean="0"/>
              <a:t>10u</a:t>
            </a:r>
            <a:endParaRPr lang="de-DE" dirty="0"/>
          </a:p>
        </p:txBody>
      </p:sp>
      <p:sp>
        <p:nvSpPr>
          <p:cNvPr id="48" name="Trapezoid 47"/>
          <p:cNvSpPr/>
          <p:nvPr/>
        </p:nvSpPr>
        <p:spPr bwMode="auto">
          <a:xfrm rot="5400000" flipH="1">
            <a:off x="4602088" y="4932040"/>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51" name="Trapezoid 50"/>
          <p:cNvSpPr/>
          <p:nvPr/>
        </p:nvSpPr>
        <p:spPr bwMode="auto">
          <a:xfrm rot="16200000">
            <a:off x="3352800" y="5571728"/>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52" name="Gerade Verbindung 51"/>
          <p:cNvCxnSpPr/>
          <p:nvPr/>
        </p:nvCxnSpPr>
        <p:spPr bwMode="auto">
          <a:xfrm>
            <a:off x="3810000" y="3971528"/>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V="1">
            <a:off x="4242048" y="3395464"/>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a:off x="4242048" y="339546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a:endCxn id="69" idx="3"/>
          </p:cNvCxnSpPr>
          <p:nvPr/>
        </p:nvCxnSpPr>
        <p:spPr bwMode="auto">
          <a:xfrm>
            <a:off x="5034136" y="33954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a:endCxn id="73" idx="3"/>
          </p:cNvCxnSpPr>
          <p:nvPr/>
        </p:nvCxnSpPr>
        <p:spPr bwMode="auto">
          <a:xfrm>
            <a:off x="5034136" y="39715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mit Pfeil 56"/>
          <p:cNvCxnSpPr/>
          <p:nvPr/>
        </p:nvCxnSpPr>
        <p:spPr bwMode="auto">
          <a:xfrm>
            <a:off x="5250160" y="2819400"/>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8" name="Textfeld 57"/>
          <p:cNvSpPr txBox="1"/>
          <p:nvPr/>
        </p:nvSpPr>
        <p:spPr>
          <a:xfrm>
            <a:off x="4818112" y="2819400"/>
            <a:ext cx="439544" cy="276999"/>
          </a:xfrm>
          <a:prstGeom prst="rect">
            <a:avLst/>
          </a:prstGeom>
          <a:noFill/>
        </p:spPr>
        <p:txBody>
          <a:bodyPr wrap="none" rtlCol="0">
            <a:spAutoFit/>
          </a:bodyPr>
          <a:lstStyle/>
          <a:p>
            <a:r>
              <a:rPr lang="de-DE" dirty="0" smtClean="0"/>
              <a:t>14u</a:t>
            </a:r>
            <a:endParaRPr lang="de-DE" dirty="0"/>
          </a:p>
        </p:txBody>
      </p:sp>
      <p:sp>
        <p:nvSpPr>
          <p:cNvPr id="59" name="Trapezoid 58"/>
          <p:cNvSpPr/>
          <p:nvPr/>
        </p:nvSpPr>
        <p:spPr bwMode="auto">
          <a:xfrm rot="16200000">
            <a:off x="3377952" y="3755504"/>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60" name="Trapezoid 59"/>
          <p:cNvSpPr/>
          <p:nvPr/>
        </p:nvSpPr>
        <p:spPr bwMode="auto">
          <a:xfrm rot="5400000" flipH="1">
            <a:off x="4602088" y="3755504"/>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61" name="Gleichschenkliges Dreieck 60"/>
          <p:cNvSpPr/>
          <p:nvPr/>
        </p:nvSpPr>
        <p:spPr bwMode="auto">
          <a:xfrm rot="5400000">
            <a:off x="3377952" y="332345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2081808" y="3971528"/>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flipV="1">
            <a:off x="3161928" y="35394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a:endCxn id="61" idx="3"/>
          </p:cNvCxnSpPr>
          <p:nvPr/>
        </p:nvCxnSpPr>
        <p:spPr bwMode="auto">
          <a:xfrm>
            <a:off x="3161928" y="35394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3810000" y="35394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flipV="1">
            <a:off x="4026024" y="3539480"/>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Gleichschenkliges Dreieck 68"/>
          <p:cNvSpPr/>
          <p:nvPr/>
        </p:nvSpPr>
        <p:spPr bwMode="auto">
          <a:xfrm rot="5400000">
            <a:off x="5466184" y="317944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0" name="Gerade Verbindung 69"/>
          <p:cNvCxnSpPr/>
          <p:nvPr/>
        </p:nvCxnSpPr>
        <p:spPr bwMode="auto">
          <a:xfrm>
            <a:off x="5898232" y="339546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1" name="Textfeld 70"/>
          <p:cNvSpPr txBox="1"/>
          <p:nvPr/>
        </p:nvSpPr>
        <p:spPr>
          <a:xfrm>
            <a:off x="5898232" y="3107432"/>
            <a:ext cx="712632" cy="276999"/>
          </a:xfrm>
          <a:prstGeom prst="rect">
            <a:avLst/>
          </a:prstGeom>
          <a:noFill/>
        </p:spPr>
        <p:txBody>
          <a:bodyPr wrap="none" rtlCol="0">
            <a:spAutoFit/>
          </a:bodyPr>
          <a:lstStyle/>
          <a:p>
            <a:r>
              <a:rPr lang="de-DE" dirty="0" err="1" smtClean="0"/>
              <a:t>TooLow</a:t>
            </a:r>
            <a:endParaRPr lang="de-DE" dirty="0"/>
          </a:p>
        </p:txBody>
      </p:sp>
      <p:sp>
        <p:nvSpPr>
          <p:cNvPr id="72" name="Ellipse 71"/>
          <p:cNvSpPr/>
          <p:nvPr/>
        </p:nvSpPr>
        <p:spPr bwMode="auto">
          <a:xfrm>
            <a:off x="5898232" y="332345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Gleichschenkliges Dreieck 72"/>
          <p:cNvSpPr/>
          <p:nvPr/>
        </p:nvSpPr>
        <p:spPr bwMode="auto">
          <a:xfrm rot="5400000">
            <a:off x="5466184" y="3755504"/>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4" name="Gerade Verbindung 73"/>
          <p:cNvCxnSpPr/>
          <p:nvPr/>
        </p:nvCxnSpPr>
        <p:spPr bwMode="auto">
          <a:xfrm>
            <a:off x="5898232" y="39715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Textfeld 74"/>
          <p:cNvSpPr txBox="1"/>
          <p:nvPr/>
        </p:nvSpPr>
        <p:spPr>
          <a:xfrm>
            <a:off x="5966360" y="3683496"/>
            <a:ext cx="576376" cy="276999"/>
          </a:xfrm>
          <a:prstGeom prst="rect">
            <a:avLst/>
          </a:prstGeom>
          <a:noFill/>
        </p:spPr>
        <p:txBody>
          <a:bodyPr wrap="none" rtlCol="0">
            <a:spAutoFit/>
          </a:bodyPr>
          <a:lstStyle/>
          <a:p>
            <a:r>
              <a:rPr lang="de-DE" dirty="0" err="1" smtClean="0"/>
              <a:t>TooHi</a:t>
            </a:r>
            <a:endParaRPr lang="de-DE" dirty="0"/>
          </a:p>
        </p:txBody>
      </p:sp>
      <p:cxnSp>
        <p:nvCxnSpPr>
          <p:cNvPr id="76" name="Gerade Verbindung mit Pfeil 75"/>
          <p:cNvCxnSpPr/>
          <p:nvPr/>
        </p:nvCxnSpPr>
        <p:spPr bwMode="auto">
          <a:xfrm>
            <a:off x="5250160" y="3611488"/>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7" name="Textfeld 76"/>
          <p:cNvSpPr txBox="1"/>
          <p:nvPr/>
        </p:nvSpPr>
        <p:spPr>
          <a:xfrm>
            <a:off x="4818112" y="3539480"/>
            <a:ext cx="439544" cy="276999"/>
          </a:xfrm>
          <a:prstGeom prst="rect">
            <a:avLst/>
          </a:prstGeom>
          <a:noFill/>
        </p:spPr>
        <p:txBody>
          <a:bodyPr wrap="none" rtlCol="0">
            <a:spAutoFit/>
          </a:bodyPr>
          <a:lstStyle/>
          <a:p>
            <a:r>
              <a:rPr lang="de-DE" dirty="0" smtClean="0"/>
              <a:t>10u</a:t>
            </a:r>
            <a:endParaRPr lang="de-DE" dirty="0"/>
          </a:p>
        </p:txBody>
      </p:sp>
      <p:sp>
        <p:nvSpPr>
          <p:cNvPr id="78" name="Trapezoid 77"/>
          <p:cNvSpPr/>
          <p:nvPr/>
        </p:nvSpPr>
        <p:spPr bwMode="auto">
          <a:xfrm rot="5400000" flipH="1">
            <a:off x="4602088" y="3179440"/>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80" name="Trapezoid 79"/>
          <p:cNvSpPr/>
          <p:nvPr/>
        </p:nvSpPr>
        <p:spPr bwMode="auto">
          <a:xfrm rot="16200000">
            <a:off x="3352800" y="3819128"/>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81" name="Gerade Verbindung 80"/>
          <p:cNvCxnSpPr/>
          <p:nvPr/>
        </p:nvCxnSpPr>
        <p:spPr bwMode="auto">
          <a:xfrm>
            <a:off x="3810000" y="21336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flipV="1">
            <a:off x="4242048" y="15575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4242048" y="15575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a:endCxn id="96" idx="3"/>
          </p:cNvCxnSpPr>
          <p:nvPr/>
        </p:nvCxnSpPr>
        <p:spPr bwMode="auto">
          <a:xfrm>
            <a:off x="5034136"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a:endCxn id="100" idx="3"/>
          </p:cNvCxnSpPr>
          <p:nvPr/>
        </p:nvCxnSpPr>
        <p:spPr bwMode="auto">
          <a:xfrm>
            <a:off x="5034136"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Gerade Verbindung mit Pfeil 85"/>
          <p:cNvCxnSpPr/>
          <p:nvPr/>
        </p:nvCxnSpPr>
        <p:spPr bwMode="auto">
          <a:xfrm>
            <a:off x="5250160" y="9814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7" name="Textfeld 86"/>
          <p:cNvSpPr txBox="1"/>
          <p:nvPr/>
        </p:nvSpPr>
        <p:spPr>
          <a:xfrm>
            <a:off x="4818112" y="981472"/>
            <a:ext cx="439544" cy="276999"/>
          </a:xfrm>
          <a:prstGeom prst="rect">
            <a:avLst/>
          </a:prstGeom>
          <a:noFill/>
        </p:spPr>
        <p:txBody>
          <a:bodyPr wrap="none" rtlCol="0">
            <a:spAutoFit/>
          </a:bodyPr>
          <a:lstStyle/>
          <a:p>
            <a:r>
              <a:rPr lang="de-DE" dirty="0" smtClean="0"/>
              <a:t>14u</a:t>
            </a:r>
            <a:endParaRPr lang="de-DE" dirty="0"/>
          </a:p>
        </p:txBody>
      </p:sp>
      <p:sp>
        <p:nvSpPr>
          <p:cNvPr id="88" name="Trapezoid 87"/>
          <p:cNvSpPr/>
          <p:nvPr/>
        </p:nvSpPr>
        <p:spPr bwMode="auto">
          <a:xfrm rot="16200000">
            <a:off x="3377952"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89" name="Trapezoid 88"/>
          <p:cNvSpPr/>
          <p:nvPr/>
        </p:nvSpPr>
        <p:spPr bwMode="auto">
          <a:xfrm rot="5400000" flipH="1">
            <a:off x="4602088" y="1917576"/>
            <a:ext cx="432048" cy="432048"/>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90" name="Gleichschenkliges Dreieck 89"/>
          <p:cNvSpPr/>
          <p:nvPr/>
        </p:nvSpPr>
        <p:spPr bwMode="auto">
          <a:xfrm rot="5400000">
            <a:off x="3377952" y="14855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2081808" y="21336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flipV="1">
            <a:off x="3161928"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a:endCxn id="90" idx="3"/>
          </p:cNvCxnSpPr>
          <p:nvPr/>
        </p:nvCxnSpPr>
        <p:spPr bwMode="auto">
          <a:xfrm>
            <a:off x="3161928"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a:off x="3810000"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flipV="1">
            <a:off x="4026024"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6" name="Gleichschenkliges Dreieck 95"/>
          <p:cNvSpPr/>
          <p:nvPr/>
        </p:nvSpPr>
        <p:spPr bwMode="auto">
          <a:xfrm rot="5400000">
            <a:off x="5466184" y="13415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7" name="Gerade Verbindung 96"/>
          <p:cNvCxnSpPr/>
          <p:nvPr/>
        </p:nvCxnSpPr>
        <p:spPr bwMode="auto">
          <a:xfrm>
            <a:off x="5898232"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Textfeld 97"/>
          <p:cNvSpPr txBox="1"/>
          <p:nvPr/>
        </p:nvSpPr>
        <p:spPr>
          <a:xfrm>
            <a:off x="5898232" y="1269504"/>
            <a:ext cx="712632" cy="276999"/>
          </a:xfrm>
          <a:prstGeom prst="rect">
            <a:avLst/>
          </a:prstGeom>
          <a:noFill/>
        </p:spPr>
        <p:txBody>
          <a:bodyPr wrap="none" rtlCol="0">
            <a:spAutoFit/>
          </a:bodyPr>
          <a:lstStyle/>
          <a:p>
            <a:r>
              <a:rPr lang="de-DE" dirty="0" err="1" smtClean="0"/>
              <a:t>TooLow</a:t>
            </a:r>
            <a:endParaRPr lang="de-DE" dirty="0"/>
          </a:p>
        </p:txBody>
      </p:sp>
      <p:sp>
        <p:nvSpPr>
          <p:cNvPr id="99" name="Ellipse 98"/>
          <p:cNvSpPr/>
          <p:nvPr/>
        </p:nvSpPr>
        <p:spPr bwMode="auto">
          <a:xfrm>
            <a:off x="5898232" y="14855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0" name="Gleichschenkliges Dreieck 99"/>
          <p:cNvSpPr/>
          <p:nvPr/>
        </p:nvSpPr>
        <p:spPr bwMode="auto">
          <a:xfrm rot="5400000">
            <a:off x="5466184" y="19175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1" name="Gerade Verbindung 100"/>
          <p:cNvCxnSpPr/>
          <p:nvPr/>
        </p:nvCxnSpPr>
        <p:spPr bwMode="auto">
          <a:xfrm>
            <a:off x="5898232"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2" name="Textfeld 101"/>
          <p:cNvSpPr txBox="1"/>
          <p:nvPr/>
        </p:nvSpPr>
        <p:spPr>
          <a:xfrm>
            <a:off x="5966360" y="1845568"/>
            <a:ext cx="576376" cy="276999"/>
          </a:xfrm>
          <a:prstGeom prst="rect">
            <a:avLst/>
          </a:prstGeom>
          <a:noFill/>
        </p:spPr>
        <p:txBody>
          <a:bodyPr wrap="none" rtlCol="0">
            <a:spAutoFit/>
          </a:bodyPr>
          <a:lstStyle/>
          <a:p>
            <a:r>
              <a:rPr lang="de-DE" dirty="0" err="1" smtClean="0"/>
              <a:t>TooHi</a:t>
            </a:r>
            <a:endParaRPr lang="de-DE" dirty="0"/>
          </a:p>
        </p:txBody>
      </p:sp>
      <p:cxnSp>
        <p:nvCxnSpPr>
          <p:cNvPr id="103" name="Gerade Verbindung mit Pfeil 102"/>
          <p:cNvCxnSpPr/>
          <p:nvPr/>
        </p:nvCxnSpPr>
        <p:spPr bwMode="auto">
          <a:xfrm>
            <a:off x="5250160" y="17735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4" name="Textfeld 103"/>
          <p:cNvSpPr txBox="1"/>
          <p:nvPr/>
        </p:nvSpPr>
        <p:spPr>
          <a:xfrm>
            <a:off x="4818112" y="1701552"/>
            <a:ext cx="439544" cy="276999"/>
          </a:xfrm>
          <a:prstGeom prst="rect">
            <a:avLst/>
          </a:prstGeom>
          <a:noFill/>
        </p:spPr>
        <p:txBody>
          <a:bodyPr wrap="none" rtlCol="0">
            <a:spAutoFit/>
          </a:bodyPr>
          <a:lstStyle/>
          <a:p>
            <a:r>
              <a:rPr lang="de-DE" dirty="0" smtClean="0"/>
              <a:t>10u</a:t>
            </a:r>
            <a:endParaRPr lang="de-DE" dirty="0"/>
          </a:p>
        </p:txBody>
      </p:sp>
      <p:sp>
        <p:nvSpPr>
          <p:cNvPr id="105" name="Trapezoid 104"/>
          <p:cNvSpPr/>
          <p:nvPr/>
        </p:nvSpPr>
        <p:spPr bwMode="auto">
          <a:xfrm rot="5400000" flipH="1">
            <a:off x="4602088" y="13415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106" name="Trapezoid 105"/>
          <p:cNvSpPr/>
          <p:nvPr/>
        </p:nvSpPr>
        <p:spPr bwMode="auto">
          <a:xfrm rot="16200000">
            <a:off x="3352800" y="19812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2048" name="Textfeld 2047"/>
          <p:cNvSpPr txBox="1"/>
          <p:nvPr/>
        </p:nvSpPr>
        <p:spPr>
          <a:xfrm>
            <a:off x="6044050" y="6096000"/>
            <a:ext cx="593432" cy="276999"/>
          </a:xfrm>
          <a:prstGeom prst="rect">
            <a:avLst/>
          </a:prstGeom>
          <a:noFill/>
        </p:spPr>
        <p:txBody>
          <a:bodyPr wrap="none" rtlCol="0">
            <a:spAutoFit/>
          </a:bodyPr>
          <a:lstStyle/>
          <a:p>
            <a:r>
              <a:rPr lang="de-DE" dirty="0" smtClean="0"/>
              <a:t>ADC0</a:t>
            </a:r>
            <a:endParaRPr lang="de-DE" dirty="0"/>
          </a:p>
        </p:txBody>
      </p:sp>
      <p:sp>
        <p:nvSpPr>
          <p:cNvPr id="108" name="Textfeld 107"/>
          <p:cNvSpPr txBox="1"/>
          <p:nvPr/>
        </p:nvSpPr>
        <p:spPr>
          <a:xfrm>
            <a:off x="6096000" y="4114800"/>
            <a:ext cx="593432" cy="276999"/>
          </a:xfrm>
          <a:prstGeom prst="rect">
            <a:avLst/>
          </a:prstGeom>
          <a:noFill/>
        </p:spPr>
        <p:txBody>
          <a:bodyPr wrap="none" rtlCol="0">
            <a:spAutoFit/>
          </a:bodyPr>
          <a:lstStyle/>
          <a:p>
            <a:r>
              <a:rPr lang="de-DE" dirty="0" smtClean="0"/>
              <a:t>ADC1</a:t>
            </a:r>
            <a:endParaRPr lang="de-DE" dirty="0"/>
          </a:p>
        </p:txBody>
      </p:sp>
      <p:sp>
        <p:nvSpPr>
          <p:cNvPr id="109" name="Textfeld 108"/>
          <p:cNvSpPr txBox="1"/>
          <p:nvPr/>
        </p:nvSpPr>
        <p:spPr>
          <a:xfrm>
            <a:off x="6053521" y="2286000"/>
            <a:ext cx="678391" cy="276999"/>
          </a:xfrm>
          <a:prstGeom prst="rect">
            <a:avLst/>
          </a:prstGeom>
          <a:noFill/>
        </p:spPr>
        <p:txBody>
          <a:bodyPr wrap="none" rtlCol="0">
            <a:spAutoFit/>
          </a:bodyPr>
          <a:lstStyle/>
          <a:p>
            <a:r>
              <a:rPr lang="de-DE" dirty="0" smtClean="0"/>
              <a:t>ADC15</a:t>
            </a:r>
            <a:endParaRPr lang="de-DE" dirty="0"/>
          </a:p>
        </p:txBody>
      </p:sp>
    </p:spTree>
    <p:extLst>
      <p:ext uri="{BB962C8B-B14F-4D97-AF65-F5344CB8AC3E}">
        <p14:creationId xmlns:p14="http://schemas.microsoft.com/office/powerpoint/2010/main" val="4066542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33</a:t>
            </a:fld>
            <a:endParaRPr lang="de-DE" altLang="de-DE"/>
          </a:p>
        </p:txBody>
      </p:sp>
      <p:pic>
        <p:nvPicPr>
          <p:cNvPr id="1026" name="Picture 2" descr="C:\Users\ivan\Desktop\KEK_0215\dcdapr\V1_60-60-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85882"/>
            <a:ext cx="6261860" cy="5338718"/>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p:nvPr/>
        </p:nvSpPr>
        <p:spPr bwMode="auto">
          <a:xfrm>
            <a:off x="67056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Abgerundetes Rechteck 6"/>
          <p:cNvSpPr/>
          <p:nvPr/>
        </p:nvSpPr>
        <p:spPr bwMode="auto">
          <a:xfrm>
            <a:off x="67056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Abgerundetes Rechteck 7"/>
          <p:cNvSpPr/>
          <p:nvPr/>
        </p:nvSpPr>
        <p:spPr bwMode="auto">
          <a:xfrm>
            <a:off x="67056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Abgerundetes Rechteck 8"/>
          <p:cNvSpPr/>
          <p:nvPr/>
        </p:nvSpPr>
        <p:spPr bwMode="auto">
          <a:xfrm>
            <a:off x="67056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Abgerundetes Rechteck 9"/>
          <p:cNvSpPr/>
          <p:nvPr/>
        </p:nvSpPr>
        <p:spPr bwMode="auto">
          <a:xfrm>
            <a:off x="67056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Abgerundetes Rechteck 10"/>
          <p:cNvSpPr/>
          <p:nvPr/>
        </p:nvSpPr>
        <p:spPr bwMode="auto">
          <a:xfrm>
            <a:off x="70104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Abgerundetes Rechteck 11"/>
          <p:cNvSpPr/>
          <p:nvPr/>
        </p:nvSpPr>
        <p:spPr bwMode="auto">
          <a:xfrm>
            <a:off x="70104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Abgerundetes Rechteck 12"/>
          <p:cNvSpPr/>
          <p:nvPr/>
        </p:nvSpPr>
        <p:spPr bwMode="auto">
          <a:xfrm>
            <a:off x="70104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Abgerundetes Rechteck 13"/>
          <p:cNvSpPr/>
          <p:nvPr/>
        </p:nvSpPr>
        <p:spPr bwMode="auto">
          <a:xfrm>
            <a:off x="70104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 name="Abgerundetes Rechteck 14"/>
          <p:cNvSpPr/>
          <p:nvPr/>
        </p:nvSpPr>
        <p:spPr bwMode="auto">
          <a:xfrm>
            <a:off x="70104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 name="Abgerundetes Rechteck 15"/>
          <p:cNvSpPr/>
          <p:nvPr/>
        </p:nvSpPr>
        <p:spPr bwMode="auto">
          <a:xfrm>
            <a:off x="73152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Abgerundetes Rechteck 16"/>
          <p:cNvSpPr/>
          <p:nvPr/>
        </p:nvSpPr>
        <p:spPr bwMode="auto">
          <a:xfrm>
            <a:off x="73152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Abgerundetes Rechteck 17"/>
          <p:cNvSpPr/>
          <p:nvPr/>
        </p:nvSpPr>
        <p:spPr bwMode="auto">
          <a:xfrm>
            <a:off x="73152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Abgerundetes Rechteck 18"/>
          <p:cNvSpPr/>
          <p:nvPr/>
        </p:nvSpPr>
        <p:spPr bwMode="auto">
          <a:xfrm>
            <a:off x="73152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Abgerundetes Rechteck 19"/>
          <p:cNvSpPr/>
          <p:nvPr/>
        </p:nvSpPr>
        <p:spPr bwMode="auto">
          <a:xfrm>
            <a:off x="73152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Abgerundetes Rechteck 20"/>
          <p:cNvSpPr/>
          <p:nvPr/>
        </p:nvSpPr>
        <p:spPr bwMode="auto">
          <a:xfrm>
            <a:off x="76200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Abgerundetes Rechteck 21"/>
          <p:cNvSpPr/>
          <p:nvPr/>
        </p:nvSpPr>
        <p:spPr bwMode="auto">
          <a:xfrm>
            <a:off x="76200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Abgerundetes Rechteck 22"/>
          <p:cNvSpPr/>
          <p:nvPr/>
        </p:nvSpPr>
        <p:spPr bwMode="auto">
          <a:xfrm>
            <a:off x="76200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Abgerundetes Rechteck 23"/>
          <p:cNvSpPr/>
          <p:nvPr/>
        </p:nvSpPr>
        <p:spPr bwMode="auto">
          <a:xfrm>
            <a:off x="76200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Abgerundetes Rechteck 24"/>
          <p:cNvSpPr/>
          <p:nvPr/>
        </p:nvSpPr>
        <p:spPr bwMode="auto">
          <a:xfrm>
            <a:off x="76200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Abgerundetes Rechteck 25"/>
          <p:cNvSpPr/>
          <p:nvPr/>
        </p:nvSpPr>
        <p:spPr bwMode="auto">
          <a:xfrm>
            <a:off x="82296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Abgerundetes Rechteck 26"/>
          <p:cNvSpPr/>
          <p:nvPr/>
        </p:nvSpPr>
        <p:spPr bwMode="auto">
          <a:xfrm>
            <a:off x="82296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Abgerundetes Rechteck 27"/>
          <p:cNvSpPr/>
          <p:nvPr/>
        </p:nvSpPr>
        <p:spPr bwMode="auto">
          <a:xfrm>
            <a:off x="82296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9" name="Abgerundetes Rechteck 28"/>
          <p:cNvSpPr/>
          <p:nvPr/>
        </p:nvSpPr>
        <p:spPr bwMode="auto">
          <a:xfrm>
            <a:off x="82296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Abgerundetes Rechteck 29"/>
          <p:cNvSpPr/>
          <p:nvPr/>
        </p:nvSpPr>
        <p:spPr bwMode="auto">
          <a:xfrm>
            <a:off x="82296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Abgerundetes Rechteck 30"/>
          <p:cNvSpPr/>
          <p:nvPr/>
        </p:nvSpPr>
        <p:spPr bwMode="auto">
          <a:xfrm>
            <a:off x="85344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Abgerundetes Rechteck 31"/>
          <p:cNvSpPr/>
          <p:nvPr/>
        </p:nvSpPr>
        <p:spPr bwMode="auto">
          <a:xfrm>
            <a:off x="85344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Abgerundetes Rechteck 32"/>
          <p:cNvSpPr/>
          <p:nvPr/>
        </p:nvSpPr>
        <p:spPr bwMode="auto">
          <a:xfrm>
            <a:off x="85344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Abgerundetes Rechteck 33"/>
          <p:cNvSpPr/>
          <p:nvPr/>
        </p:nvSpPr>
        <p:spPr bwMode="auto">
          <a:xfrm>
            <a:off x="85344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Abgerundetes Rechteck 34"/>
          <p:cNvSpPr/>
          <p:nvPr/>
        </p:nvSpPr>
        <p:spPr bwMode="auto">
          <a:xfrm>
            <a:off x="85344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Freihandform 4"/>
          <p:cNvSpPr/>
          <p:nvPr/>
        </p:nvSpPr>
        <p:spPr bwMode="auto">
          <a:xfrm>
            <a:off x="6820380" y="12700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Freihandform 36"/>
          <p:cNvSpPr/>
          <p:nvPr/>
        </p:nvSpPr>
        <p:spPr bwMode="auto">
          <a:xfrm>
            <a:off x="7391400" y="12954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Freihandform 37"/>
          <p:cNvSpPr/>
          <p:nvPr/>
        </p:nvSpPr>
        <p:spPr bwMode="auto">
          <a:xfrm>
            <a:off x="8305800" y="12954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9" name="Abgerundetes Rechteck 38"/>
          <p:cNvSpPr/>
          <p:nvPr/>
        </p:nvSpPr>
        <p:spPr bwMode="auto">
          <a:xfrm>
            <a:off x="67056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0" name="Abgerundetes Rechteck 39"/>
          <p:cNvSpPr/>
          <p:nvPr/>
        </p:nvSpPr>
        <p:spPr bwMode="auto">
          <a:xfrm>
            <a:off x="67056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Abgerundetes Rechteck 40"/>
          <p:cNvSpPr/>
          <p:nvPr/>
        </p:nvSpPr>
        <p:spPr bwMode="auto">
          <a:xfrm>
            <a:off x="67056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Abgerundetes Rechteck 41"/>
          <p:cNvSpPr/>
          <p:nvPr/>
        </p:nvSpPr>
        <p:spPr bwMode="auto">
          <a:xfrm>
            <a:off x="67056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Abgerundetes Rechteck 42"/>
          <p:cNvSpPr/>
          <p:nvPr/>
        </p:nvSpPr>
        <p:spPr bwMode="auto">
          <a:xfrm>
            <a:off x="67056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Abgerundetes Rechteck 43"/>
          <p:cNvSpPr/>
          <p:nvPr/>
        </p:nvSpPr>
        <p:spPr bwMode="auto">
          <a:xfrm>
            <a:off x="70104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 name="Abgerundetes Rechteck 44"/>
          <p:cNvSpPr/>
          <p:nvPr/>
        </p:nvSpPr>
        <p:spPr bwMode="auto">
          <a:xfrm>
            <a:off x="70104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Abgerundetes Rechteck 45"/>
          <p:cNvSpPr/>
          <p:nvPr/>
        </p:nvSpPr>
        <p:spPr bwMode="auto">
          <a:xfrm>
            <a:off x="70104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Abgerundetes Rechteck 46"/>
          <p:cNvSpPr/>
          <p:nvPr/>
        </p:nvSpPr>
        <p:spPr bwMode="auto">
          <a:xfrm>
            <a:off x="70104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Abgerundetes Rechteck 47"/>
          <p:cNvSpPr/>
          <p:nvPr/>
        </p:nvSpPr>
        <p:spPr bwMode="auto">
          <a:xfrm>
            <a:off x="70104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Abgerundetes Rechteck 48"/>
          <p:cNvSpPr/>
          <p:nvPr/>
        </p:nvSpPr>
        <p:spPr bwMode="auto">
          <a:xfrm>
            <a:off x="73152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Abgerundetes Rechteck 49"/>
          <p:cNvSpPr/>
          <p:nvPr/>
        </p:nvSpPr>
        <p:spPr bwMode="auto">
          <a:xfrm>
            <a:off x="73152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Abgerundetes Rechteck 50"/>
          <p:cNvSpPr/>
          <p:nvPr/>
        </p:nvSpPr>
        <p:spPr bwMode="auto">
          <a:xfrm>
            <a:off x="73152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2" name="Abgerundetes Rechteck 51"/>
          <p:cNvSpPr/>
          <p:nvPr/>
        </p:nvSpPr>
        <p:spPr bwMode="auto">
          <a:xfrm>
            <a:off x="73152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Abgerundetes Rechteck 52"/>
          <p:cNvSpPr/>
          <p:nvPr/>
        </p:nvSpPr>
        <p:spPr bwMode="auto">
          <a:xfrm>
            <a:off x="73152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Abgerundetes Rechteck 53"/>
          <p:cNvSpPr/>
          <p:nvPr/>
        </p:nvSpPr>
        <p:spPr bwMode="auto">
          <a:xfrm>
            <a:off x="76200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Abgerundetes Rechteck 54"/>
          <p:cNvSpPr/>
          <p:nvPr/>
        </p:nvSpPr>
        <p:spPr bwMode="auto">
          <a:xfrm>
            <a:off x="76200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Abgerundetes Rechteck 55"/>
          <p:cNvSpPr/>
          <p:nvPr/>
        </p:nvSpPr>
        <p:spPr bwMode="auto">
          <a:xfrm>
            <a:off x="76200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Abgerundetes Rechteck 56"/>
          <p:cNvSpPr/>
          <p:nvPr/>
        </p:nvSpPr>
        <p:spPr bwMode="auto">
          <a:xfrm>
            <a:off x="76200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8" name="Abgerundetes Rechteck 57"/>
          <p:cNvSpPr/>
          <p:nvPr/>
        </p:nvSpPr>
        <p:spPr bwMode="auto">
          <a:xfrm>
            <a:off x="76200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Abgerundetes Rechteck 58"/>
          <p:cNvSpPr/>
          <p:nvPr/>
        </p:nvSpPr>
        <p:spPr bwMode="auto">
          <a:xfrm>
            <a:off x="82296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Abgerundetes Rechteck 59"/>
          <p:cNvSpPr/>
          <p:nvPr/>
        </p:nvSpPr>
        <p:spPr bwMode="auto">
          <a:xfrm>
            <a:off x="82296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1" name="Abgerundetes Rechteck 60"/>
          <p:cNvSpPr/>
          <p:nvPr/>
        </p:nvSpPr>
        <p:spPr bwMode="auto">
          <a:xfrm>
            <a:off x="82296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2" name="Abgerundetes Rechteck 61"/>
          <p:cNvSpPr/>
          <p:nvPr/>
        </p:nvSpPr>
        <p:spPr bwMode="auto">
          <a:xfrm>
            <a:off x="82296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3" name="Abgerundetes Rechteck 62"/>
          <p:cNvSpPr/>
          <p:nvPr/>
        </p:nvSpPr>
        <p:spPr bwMode="auto">
          <a:xfrm>
            <a:off x="82296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Abgerundetes Rechteck 63"/>
          <p:cNvSpPr/>
          <p:nvPr/>
        </p:nvSpPr>
        <p:spPr bwMode="auto">
          <a:xfrm>
            <a:off x="85344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Abgerundetes Rechteck 64"/>
          <p:cNvSpPr/>
          <p:nvPr/>
        </p:nvSpPr>
        <p:spPr bwMode="auto">
          <a:xfrm>
            <a:off x="85344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6" name="Abgerundetes Rechteck 65"/>
          <p:cNvSpPr/>
          <p:nvPr/>
        </p:nvSpPr>
        <p:spPr bwMode="auto">
          <a:xfrm>
            <a:off x="85344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Abgerundetes Rechteck 66"/>
          <p:cNvSpPr/>
          <p:nvPr/>
        </p:nvSpPr>
        <p:spPr bwMode="auto">
          <a:xfrm>
            <a:off x="85344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Abgerundetes Rechteck 67"/>
          <p:cNvSpPr/>
          <p:nvPr/>
        </p:nvSpPr>
        <p:spPr bwMode="auto">
          <a:xfrm>
            <a:off x="85344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Freihandform 68"/>
          <p:cNvSpPr/>
          <p:nvPr/>
        </p:nvSpPr>
        <p:spPr bwMode="auto">
          <a:xfrm>
            <a:off x="6820380" y="38608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6553200" y="41910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Rechteck 72"/>
          <p:cNvSpPr/>
          <p:nvPr/>
        </p:nvSpPr>
        <p:spPr bwMode="auto">
          <a:xfrm>
            <a:off x="6553200" y="44958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Rechteck 73"/>
          <p:cNvSpPr/>
          <p:nvPr/>
        </p:nvSpPr>
        <p:spPr bwMode="auto">
          <a:xfrm>
            <a:off x="6553200" y="48006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Rechteck 74"/>
          <p:cNvSpPr/>
          <p:nvPr/>
        </p:nvSpPr>
        <p:spPr bwMode="auto">
          <a:xfrm>
            <a:off x="6553200" y="51054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Rechteck 75"/>
          <p:cNvSpPr/>
          <p:nvPr/>
        </p:nvSpPr>
        <p:spPr bwMode="auto">
          <a:xfrm>
            <a:off x="6553200" y="54102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Trapezoid 76"/>
          <p:cNvSpPr/>
          <p:nvPr/>
        </p:nvSpPr>
        <p:spPr bwMode="auto">
          <a:xfrm rot="16200000">
            <a:off x="5562600" y="8382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2049" name="Gerade Verbindung mit Pfeil 2048"/>
          <p:cNvCxnSpPr/>
          <p:nvPr/>
        </p:nvCxnSpPr>
        <p:spPr bwMode="auto">
          <a:xfrm>
            <a:off x="4876800" y="10668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1" name="Textfeld 2050"/>
          <p:cNvSpPr txBox="1"/>
          <p:nvPr/>
        </p:nvSpPr>
        <p:spPr>
          <a:xfrm>
            <a:off x="5029200" y="762000"/>
            <a:ext cx="274435" cy="276999"/>
          </a:xfrm>
          <a:prstGeom prst="rect">
            <a:avLst/>
          </a:prstGeom>
          <a:noFill/>
        </p:spPr>
        <p:txBody>
          <a:bodyPr wrap="none" rtlCol="0">
            <a:spAutoFit/>
          </a:bodyPr>
          <a:lstStyle/>
          <a:p>
            <a:r>
              <a:rPr lang="de-DE" dirty="0" smtClean="0"/>
              <a:t>+</a:t>
            </a:r>
            <a:endParaRPr lang="de-DE" dirty="0"/>
          </a:p>
        </p:txBody>
      </p:sp>
    </p:spTree>
    <p:extLst>
      <p:ext uri="{BB962C8B-B14F-4D97-AF65-F5344CB8AC3E}">
        <p14:creationId xmlns:p14="http://schemas.microsoft.com/office/powerpoint/2010/main" val="780056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34</a:t>
            </a:fld>
            <a:endParaRPr lang="de-DE" altLang="de-DE"/>
          </a:p>
        </p:txBody>
      </p:sp>
      <p:pic>
        <p:nvPicPr>
          <p:cNvPr id="1026" name="Picture 2" descr="C:\Users\ivan\Desktop\KEK_0215\dcdapr\V1_60-60-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85882"/>
            <a:ext cx="6261860" cy="5338718"/>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p:nvPr/>
        </p:nvSpPr>
        <p:spPr bwMode="auto">
          <a:xfrm>
            <a:off x="67056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Abgerundetes Rechteck 6"/>
          <p:cNvSpPr/>
          <p:nvPr/>
        </p:nvSpPr>
        <p:spPr bwMode="auto">
          <a:xfrm>
            <a:off x="67056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 name="Abgerundetes Rechteck 7"/>
          <p:cNvSpPr/>
          <p:nvPr/>
        </p:nvSpPr>
        <p:spPr bwMode="auto">
          <a:xfrm>
            <a:off x="67056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Abgerundetes Rechteck 8"/>
          <p:cNvSpPr/>
          <p:nvPr/>
        </p:nvSpPr>
        <p:spPr bwMode="auto">
          <a:xfrm>
            <a:off x="67056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 name="Abgerundetes Rechteck 9"/>
          <p:cNvSpPr/>
          <p:nvPr/>
        </p:nvSpPr>
        <p:spPr bwMode="auto">
          <a:xfrm>
            <a:off x="67056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Abgerundetes Rechteck 10"/>
          <p:cNvSpPr/>
          <p:nvPr/>
        </p:nvSpPr>
        <p:spPr bwMode="auto">
          <a:xfrm>
            <a:off x="70104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Abgerundetes Rechteck 11"/>
          <p:cNvSpPr/>
          <p:nvPr/>
        </p:nvSpPr>
        <p:spPr bwMode="auto">
          <a:xfrm>
            <a:off x="70104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Abgerundetes Rechteck 12"/>
          <p:cNvSpPr/>
          <p:nvPr/>
        </p:nvSpPr>
        <p:spPr bwMode="auto">
          <a:xfrm>
            <a:off x="70104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 name="Abgerundetes Rechteck 13"/>
          <p:cNvSpPr/>
          <p:nvPr/>
        </p:nvSpPr>
        <p:spPr bwMode="auto">
          <a:xfrm>
            <a:off x="70104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 name="Abgerundetes Rechteck 14"/>
          <p:cNvSpPr/>
          <p:nvPr/>
        </p:nvSpPr>
        <p:spPr bwMode="auto">
          <a:xfrm>
            <a:off x="70104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 name="Abgerundetes Rechteck 15"/>
          <p:cNvSpPr/>
          <p:nvPr/>
        </p:nvSpPr>
        <p:spPr bwMode="auto">
          <a:xfrm>
            <a:off x="73152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Abgerundetes Rechteck 16"/>
          <p:cNvSpPr/>
          <p:nvPr/>
        </p:nvSpPr>
        <p:spPr bwMode="auto">
          <a:xfrm>
            <a:off x="73152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Abgerundetes Rechteck 17"/>
          <p:cNvSpPr/>
          <p:nvPr/>
        </p:nvSpPr>
        <p:spPr bwMode="auto">
          <a:xfrm>
            <a:off x="73152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Abgerundetes Rechteck 18"/>
          <p:cNvSpPr/>
          <p:nvPr/>
        </p:nvSpPr>
        <p:spPr bwMode="auto">
          <a:xfrm>
            <a:off x="73152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Abgerundetes Rechteck 19"/>
          <p:cNvSpPr/>
          <p:nvPr/>
        </p:nvSpPr>
        <p:spPr bwMode="auto">
          <a:xfrm>
            <a:off x="73152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Abgerundetes Rechteck 20"/>
          <p:cNvSpPr/>
          <p:nvPr/>
        </p:nvSpPr>
        <p:spPr bwMode="auto">
          <a:xfrm>
            <a:off x="76200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Abgerundetes Rechteck 21"/>
          <p:cNvSpPr/>
          <p:nvPr/>
        </p:nvSpPr>
        <p:spPr bwMode="auto">
          <a:xfrm>
            <a:off x="76200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Abgerundetes Rechteck 22"/>
          <p:cNvSpPr/>
          <p:nvPr/>
        </p:nvSpPr>
        <p:spPr bwMode="auto">
          <a:xfrm>
            <a:off x="76200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Abgerundetes Rechteck 23"/>
          <p:cNvSpPr/>
          <p:nvPr/>
        </p:nvSpPr>
        <p:spPr bwMode="auto">
          <a:xfrm>
            <a:off x="76200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Abgerundetes Rechteck 24"/>
          <p:cNvSpPr/>
          <p:nvPr/>
        </p:nvSpPr>
        <p:spPr bwMode="auto">
          <a:xfrm>
            <a:off x="76200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 name="Abgerundetes Rechteck 25"/>
          <p:cNvSpPr/>
          <p:nvPr/>
        </p:nvSpPr>
        <p:spPr bwMode="auto">
          <a:xfrm>
            <a:off x="82296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Abgerundetes Rechteck 26"/>
          <p:cNvSpPr/>
          <p:nvPr/>
        </p:nvSpPr>
        <p:spPr bwMode="auto">
          <a:xfrm>
            <a:off x="82296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8" name="Abgerundetes Rechteck 27"/>
          <p:cNvSpPr/>
          <p:nvPr/>
        </p:nvSpPr>
        <p:spPr bwMode="auto">
          <a:xfrm>
            <a:off x="82296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9" name="Abgerundetes Rechteck 28"/>
          <p:cNvSpPr/>
          <p:nvPr/>
        </p:nvSpPr>
        <p:spPr bwMode="auto">
          <a:xfrm>
            <a:off x="82296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 name="Abgerundetes Rechteck 29"/>
          <p:cNvSpPr/>
          <p:nvPr/>
        </p:nvSpPr>
        <p:spPr bwMode="auto">
          <a:xfrm>
            <a:off x="82296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1" name="Abgerundetes Rechteck 30"/>
          <p:cNvSpPr/>
          <p:nvPr/>
        </p:nvSpPr>
        <p:spPr bwMode="auto">
          <a:xfrm>
            <a:off x="85344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Abgerundetes Rechteck 31"/>
          <p:cNvSpPr/>
          <p:nvPr/>
        </p:nvSpPr>
        <p:spPr bwMode="auto">
          <a:xfrm>
            <a:off x="85344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3" name="Abgerundetes Rechteck 32"/>
          <p:cNvSpPr/>
          <p:nvPr/>
        </p:nvSpPr>
        <p:spPr bwMode="auto">
          <a:xfrm>
            <a:off x="85344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Abgerundetes Rechteck 33"/>
          <p:cNvSpPr/>
          <p:nvPr/>
        </p:nvSpPr>
        <p:spPr bwMode="auto">
          <a:xfrm>
            <a:off x="85344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Abgerundetes Rechteck 34"/>
          <p:cNvSpPr/>
          <p:nvPr/>
        </p:nvSpPr>
        <p:spPr bwMode="auto">
          <a:xfrm>
            <a:off x="85344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Freihandform 4"/>
          <p:cNvSpPr/>
          <p:nvPr/>
        </p:nvSpPr>
        <p:spPr bwMode="auto">
          <a:xfrm>
            <a:off x="6820380" y="12700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7" name="Freihandform 36"/>
          <p:cNvSpPr/>
          <p:nvPr/>
        </p:nvSpPr>
        <p:spPr bwMode="auto">
          <a:xfrm>
            <a:off x="7391400" y="12954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8" name="Freihandform 37"/>
          <p:cNvSpPr/>
          <p:nvPr/>
        </p:nvSpPr>
        <p:spPr bwMode="auto">
          <a:xfrm>
            <a:off x="8305800" y="12954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9" name="Abgerundetes Rechteck 38"/>
          <p:cNvSpPr/>
          <p:nvPr/>
        </p:nvSpPr>
        <p:spPr bwMode="auto">
          <a:xfrm>
            <a:off x="67056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0" name="Abgerundetes Rechteck 39"/>
          <p:cNvSpPr/>
          <p:nvPr/>
        </p:nvSpPr>
        <p:spPr bwMode="auto">
          <a:xfrm>
            <a:off x="67056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Abgerundetes Rechteck 40"/>
          <p:cNvSpPr/>
          <p:nvPr/>
        </p:nvSpPr>
        <p:spPr bwMode="auto">
          <a:xfrm>
            <a:off x="67056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Abgerundetes Rechteck 41"/>
          <p:cNvSpPr/>
          <p:nvPr/>
        </p:nvSpPr>
        <p:spPr bwMode="auto">
          <a:xfrm>
            <a:off x="67056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Abgerundetes Rechteck 42"/>
          <p:cNvSpPr/>
          <p:nvPr/>
        </p:nvSpPr>
        <p:spPr bwMode="auto">
          <a:xfrm>
            <a:off x="67056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4" name="Abgerundetes Rechteck 43"/>
          <p:cNvSpPr/>
          <p:nvPr/>
        </p:nvSpPr>
        <p:spPr bwMode="auto">
          <a:xfrm>
            <a:off x="70104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5" name="Abgerundetes Rechteck 44"/>
          <p:cNvSpPr/>
          <p:nvPr/>
        </p:nvSpPr>
        <p:spPr bwMode="auto">
          <a:xfrm>
            <a:off x="70104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Abgerundetes Rechteck 45"/>
          <p:cNvSpPr/>
          <p:nvPr/>
        </p:nvSpPr>
        <p:spPr bwMode="auto">
          <a:xfrm>
            <a:off x="70104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Abgerundetes Rechteck 46"/>
          <p:cNvSpPr/>
          <p:nvPr/>
        </p:nvSpPr>
        <p:spPr bwMode="auto">
          <a:xfrm>
            <a:off x="70104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Abgerundetes Rechteck 47"/>
          <p:cNvSpPr/>
          <p:nvPr/>
        </p:nvSpPr>
        <p:spPr bwMode="auto">
          <a:xfrm>
            <a:off x="70104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9" name="Abgerundetes Rechteck 48"/>
          <p:cNvSpPr/>
          <p:nvPr/>
        </p:nvSpPr>
        <p:spPr bwMode="auto">
          <a:xfrm>
            <a:off x="73152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0" name="Abgerundetes Rechteck 49"/>
          <p:cNvSpPr/>
          <p:nvPr/>
        </p:nvSpPr>
        <p:spPr bwMode="auto">
          <a:xfrm>
            <a:off x="73152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1" name="Abgerundetes Rechteck 50"/>
          <p:cNvSpPr/>
          <p:nvPr/>
        </p:nvSpPr>
        <p:spPr bwMode="auto">
          <a:xfrm>
            <a:off x="73152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2" name="Abgerundetes Rechteck 51"/>
          <p:cNvSpPr/>
          <p:nvPr/>
        </p:nvSpPr>
        <p:spPr bwMode="auto">
          <a:xfrm>
            <a:off x="73152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Abgerundetes Rechteck 52"/>
          <p:cNvSpPr/>
          <p:nvPr/>
        </p:nvSpPr>
        <p:spPr bwMode="auto">
          <a:xfrm>
            <a:off x="73152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Abgerundetes Rechteck 53"/>
          <p:cNvSpPr/>
          <p:nvPr/>
        </p:nvSpPr>
        <p:spPr bwMode="auto">
          <a:xfrm>
            <a:off x="76200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Abgerundetes Rechteck 54"/>
          <p:cNvSpPr/>
          <p:nvPr/>
        </p:nvSpPr>
        <p:spPr bwMode="auto">
          <a:xfrm>
            <a:off x="76200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6" name="Abgerundetes Rechteck 55"/>
          <p:cNvSpPr/>
          <p:nvPr/>
        </p:nvSpPr>
        <p:spPr bwMode="auto">
          <a:xfrm>
            <a:off x="76200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Abgerundetes Rechteck 56"/>
          <p:cNvSpPr/>
          <p:nvPr/>
        </p:nvSpPr>
        <p:spPr bwMode="auto">
          <a:xfrm>
            <a:off x="76200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8" name="Abgerundetes Rechteck 57"/>
          <p:cNvSpPr/>
          <p:nvPr/>
        </p:nvSpPr>
        <p:spPr bwMode="auto">
          <a:xfrm>
            <a:off x="76200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Abgerundetes Rechteck 58"/>
          <p:cNvSpPr/>
          <p:nvPr/>
        </p:nvSpPr>
        <p:spPr bwMode="auto">
          <a:xfrm>
            <a:off x="82296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0" name="Abgerundetes Rechteck 59"/>
          <p:cNvSpPr/>
          <p:nvPr/>
        </p:nvSpPr>
        <p:spPr bwMode="auto">
          <a:xfrm>
            <a:off x="82296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1" name="Abgerundetes Rechteck 60"/>
          <p:cNvSpPr/>
          <p:nvPr/>
        </p:nvSpPr>
        <p:spPr bwMode="auto">
          <a:xfrm>
            <a:off x="82296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2" name="Abgerundetes Rechteck 61"/>
          <p:cNvSpPr/>
          <p:nvPr/>
        </p:nvSpPr>
        <p:spPr bwMode="auto">
          <a:xfrm>
            <a:off x="82296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3" name="Abgerundetes Rechteck 62"/>
          <p:cNvSpPr/>
          <p:nvPr/>
        </p:nvSpPr>
        <p:spPr bwMode="auto">
          <a:xfrm>
            <a:off x="82296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Abgerundetes Rechteck 63"/>
          <p:cNvSpPr/>
          <p:nvPr/>
        </p:nvSpPr>
        <p:spPr bwMode="auto">
          <a:xfrm>
            <a:off x="85344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5" name="Abgerundetes Rechteck 64"/>
          <p:cNvSpPr/>
          <p:nvPr/>
        </p:nvSpPr>
        <p:spPr bwMode="auto">
          <a:xfrm>
            <a:off x="85344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6" name="Abgerundetes Rechteck 65"/>
          <p:cNvSpPr/>
          <p:nvPr/>
        </p:nvSpPr>
        <p:spPr bwMode="auto">
          <a:xfrm>
            <a:off x="85344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7" name="Abgerundetes Rechteck 66"/>
          <p:cNvSpPr/>
          <p:nvPr/>
        </p:nvSpPr>
        <p:spPr bwMode="auto">
          <a:xfrm>
            <a:off x="85344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Abgerundetes Rechteck 67"/>
          <p:cNvSpPr/>
          <p:nvPr/>
        </p:nvSpPr>
        <p:spPr bwMode="auto">
          <a:xfrm>
            <a:off x="85344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Freihandform 68"/>
          <p:cNvSpPr/>
          <p:nvPr/>
        </p:nvSpPr>
        <p:spPr bwMode="auto">
          <a:xfrm>
            <a:off x="6820380" y="3860800"/>
            <a:ext cx="330462" cy="2059379"/>
          </a:xfrm>
          <a:custGeom>
            <a:avLst/>
            <a:gdLst>
              <a:gd name="connsiteX0" fmla="*/ 12220 w 330462"/>
              <a:gd name="connsiteY0" fmla="*/ 1943100 h 2059379"/>
              <a:gd name="connsiteX1" fmla="*/ 12220 w 330462"/>
              <a:gd name="connsiteY1" fmla="*/ 241300 h 2059379"/>
              <a:gd name="connsiteX2" fmla="*/ 139220 w 330462"/>
              <a:gd name="connsiteY2" fmla="*/ 317500 h 2059379"/>
              <a:gd name="connsiteX3" fmla="*/ 177320 w 330462"/>
              <a:gd name="connsiteY3" fmla="*/ 1943100 h 2059379"/>
              <a:gd name="connsiteX4" fmla="*/ 317020 w 330462"/>
              <a:gd name="connsiteY4" fmla="*/ 1714500 h 2059379"/>
              <a:gd name="connsiteX5" fmla="*/ 317020 w 330462"/>
              <a:gd name="connsiteY5" fmla="*/ 0 h 20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62" h="2059379">
                <a:moveTo>
                  <a:pt x="12220" y="1943100"/>
                </a:moveTo>
                <a:cubicBezTo>
                  <a:pt x="1636" y="1227666"/>
                  <a:pt x="-8947" y="512233"/>
                  <a:pt x="12220" y="241300"/>
                </a:cubicBezTo>
                <a:cubicBezTo>
                  <a:pt x="33387" y="-29633"/>
                  <a:pt x="111703" y="33867"/>
                  <a:pt x="139220" y="317500"/>
                </a:cubicBezTo>
                <a:cubicBezTo>
                  <a:pt x="166737" y="601133"/>
                  <a:pt x="147687" y="1710267"/>
                  <a:pt x="177320" y="1943100"/>
                </a:cubicBezTo>
                <a:cubicBezTo>
                  <a:pt x="206953" y="2175933"/>
                  <a:pt x="293737" y="2038350"/>
                  <a:pt x="317020" y="1714500"/>
                </a:cubicBezTo>
                <a:cubicBezTo>
                  <a:pt x="340303" y="1390650"/>
                  <a:pt x="328661" y="695325"/>
                  <a:pt x="31702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 name="Rechteck 5"/>
          <p:cNvSpPr/>
          <p:nvPr/>
        </p:nvSpPr>
        <p:spPr bwMode="auto">
          <a:xfrm>
            <a:off x="6553200" y="41910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Rechteck 72"/>
          <p:cNvSpPr/>
          <p:nvPr/>
        </p:nvSpPr>
        <p:spPr bwMode="auto">
          <a:xfrm>
            <a:off x="6553200" y="44958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Rechteck 73"/>
          <p:cNvSpPr/>
          <p:nvPr/>
        </p:nvSpPr>
        <p:spPr bwMode="auto">
          <a:xfrm>
            <a:off x="6553200" y="48006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Rechteck 74"/>
          <p:cNvSpPr/>
          <p:nvPr/>
        </p:nvSpPr>
        <p:spPr bwMode="auto">
          <a:xfrm>
            <a:off x="6553200" y="51054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Rechteck 75"/>
          <p:cNvSpPr/>
          <p:nvPr/>
        </p:nvSpPr>
        <p:spPr bwMode="auto">
          <a:xfrm>
            <a:off x="6553200" y="5410200"/>
            <a:ext cx="2362200" cy="228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49" name="Gerade Verbindung 2048"/>
          <p:cNvCxnSpPr/>
          <p:nvPr/>
        </p:nvCxnSpPr>
        <p:spPr bwMode="auto">
          <a:xfrm flipV="1">
            <a:off x="6324600" y="1371600"/>
            <a:ext cx="0" cy="17526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 name="Gerade Verbindung mit Pfeil 2051"/>
          <p:cNvCxnSpPr/>
          <p:nvPr/>
        </p:nvCxnSpPr>
        <p:spPr bwMode="auto">
          <a:xfrm>
            <a:off x="6324600" y="31242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4" name="Gerade Verbindung 2053"/>
          <p:cNvCxnSpPr/>
          <p:nvPr/>
        </p:nvCxnSpPr>
        <p:spPr bwMode="auto">
          <a:xfrm flipH="1" flipV="1">
            <a:off x="6400800" y="1600200"/>
            <a:ext cx="152400" cy="152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mit Pfeil 80"/>
          <p:cNvCxnSpPr/>
          <p:nvPr/>
        </p:nvCxnSpPr>
        <p:spPr bwMode="auto">
          <a:xfrm>
            <a:off x="6705600" y="1066800"/>
            <a:ext cx="2133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rot="16200000">
            <a:off x="6515100" y="8763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Freihandform 2055"/>
          <p:cNvSpPr/>
          <p:nvPr/>
        </p:nvSpPr>
        <p:spPr bwMode="auto">
          <a:xfrm flipV="1">
            <a:off x="6705600" y="838200"/>
            <a:ext cx="2057400" cy="127000"/>
          </a:xfrm>
          <a:custGeom>
            <a:avLst/>
            <a:gdLst>
              <a:gd name="connsiteX0" fmla="*/ 0 w 1816100"/>
              <a:gd name="connsiteY0" fmla="*/ 165100 h 165100"/>
              <a:gd name="connsiteX1" fmla="*/ 850900 w 1816100"/>
              <a:gd name="connsiteY1" fmla="*/ 0 h 165100"/>
              <a:gd name="connsiteX2" fmla="*/ 1816100 w 1816100"/>
              <a:gd name="connsiteY2" fmla="*/ 165100 h 165100"/>
            </a:gdLst>
            <a:ahLst/>
            <a:cxnLst>
              <a:cxn ang="0">
                <a:pos x="connsiteX0" y="connsiteY0"/>
              </a:cxn>
              <a:cxn ang="0">
                <a:pos x="connsiteX1" y="connsiteY1"/>
              </a:cxn>
              <a:cxn ang="0">
                <a:pos x="connsiteX2" y="connsiteY2"/>
              </a:cxn>
            </a:cxnLst>
            <a:rect l="l" t="t" r="r" b="b"/>
            <a:pathLst>
              <a:path w="1816100" h="165100">
                <a:moveTo>
                  <a:pt x="0" y="165100"/>
                </a:moveTo>
                <a:cubicBezTo>
                  <a:pt x="274108" y="82550"/>
                  <a:pt x="548217" y="0"/>
                  <a:pt x="850900" y="0"/>
                </a:cubicBezTo>
                <a:cubicBezTo>
                  <a:pt x="1153583" y="0"/>
                  <a:pt x="1484841" y="82550"/>
                  <a:pt x="1816100" y="16510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Trapezoid 84"/>
          <p:cNvSpPr/>
          <p:nvPr/>
        </p:nvSpPr>
        <p:spPr bwMode="auto">
          <a:xfrm rot="16200000">
            <a:off x="5562600" y="8382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86" name="Gerade Verbindung mit Pfeil 85"/>
          <p:cNvCxnSpPr/>
          <p:nvPr/>
        </p:nvCxnSpPr>
        <p:spPr bwMode="auto">
          <a:xfrm>
            <a:off x="4876800" y="10668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feld 86"/>
          <p:cNvSpPr txBox="1"/>
          <p:nvPr/>
        </p:nvSpPr>
        <p:spPr>
          <a:xfrm>
            <a:off x="5029200" y="762000"/>
            <a:ext cx="274435" cy="276999"/>
          </a:xfrm>
          <a:prstGeom prst="rect">
            <a:avLst/>
          </a:prstGeom>
          <a:noFill/>
        </p:spPr>
        <p:txBody>
          <a:bodyPr wrap="none" rtlCol="0">
            <a:spAutoFit/>
          </a:bodyPr>
          <a:lstStyle/>
          <a:p>
            <a:r>
              <a:rPr lang="de-DE" dirty="0" smtClean="0"/>
              <a:t>+</a:t>
            </a:r>
            <a:endParaRPr lang="de-DE" dirty="0"/>
          </a:p>
        </p:txBody>
      </p:sp>
      <p:cxnSp>
        <p:nvCxnSpPr>
          <p:cNvPr id="88" name="Gerade Verbindung 87"/>
          <p:cNvCxnSpPr/>
          <p:nvPr/>
        </p:nvCxnSpPr>
        <p:spPr bwMode="auto">
          <a:xfrm>
            <a:off x="2667000" y="41148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2667000" y="47244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mit Pfeil 89"/>
          <p:cNvCxnSpPr/>
          <p:nvPr/>
        </p:nvCxnSpPr>
        <p:spPr bwMode="auto">
          <a:xfrm>
            <a:off x="3048000" y="41148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feld 90"/>
          <p:cNvSpPr txBox="1"/>
          <p:nvPr/>
        </p:nvSpPr>
        <p:spPr>
          <a:xfrm>
            <a:off x="3003116" y="4267200"/>
            <a:ext cx="572594" cy="276999"/>
          </a:xfrm>
          <a:prstGeom prst="rect">
            <a:avLst/>
          </a:prstGeom>
          <a:noFill/>
        </p:spPr>
        <p:txBody>
          <a:bodyPr wrap="none" rtlCol="0">
            <a:spAutoFit/>
          </a:bodyPr>
          <a:lstStyle/>
          <a:p>
            <a:r>
              <a:rPr lang="de-DE" dirty="0" smtClean="0"/>
              <a:t>~1.5u</a:t>
            </a:r>
            <a:endParaRPr lang="de-DE" dirty="0"/>
          </a:p>
        </p:txBody>
      </p:sp>
      <p:cxnSp>
        <p:nvCxnSpPr>
          <p:cNvPr id="2051" name="Gerade Verbindung 2050"/>
          <p:cNvCxnSpPr/>
          <p:nvPr/>
        </p:nvCxnSpPr>
        <p:spPr bwMode="auto">
          <a:xfrm flipH="1">
            <a:off x="381000" y="2362200"/>
            <a:ext cx="3048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381000" y="3429000"/>
            <a:ext cx="3048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5" name="Gerade Verbindung mit Pfeil 2054"/>
          <p:cNvCxnSpPr/>
          <p:nvPr/>
        </p:nvCxnSpPr>
        <p:spPr bwMode="auto">
          <a:xfrm>
            <a:off x="2971800" y="2362200"/>
            <a:ext cx="0" cy="1066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7" name="Textfeld 2056"/>
          <p:cNvSpPr txBox="1"/>
          <p:nvPr/>
        </p:nvSpPr>
        <p:spPr>
          <a:xfrm>
            <a:off x="1194569" y="3124200"/>
            <a:ext cx="4348819" cy="276999"/>
          </a:xfrm>
          <a:prstGeom prst="rect">
            <a:avLst/>
          </a:prstGeom>
          <a:noFill/>
        </p:spPr>
        <p:txBody>
          <a:bodyPr wrap="none" rtlCol="0">
            <a:spAutoFit/>
          </a:bodyPr>
          <a:lstStyle/>
          <a:p>
            <a:r>
              <a:rPr lang="de-DE" dirty="0" smtClean="0"/>
              <a:t>PMOS </a:t>
            </a:r>
            <a:r>
              <a:rPr lang="de-DE" dirty="0" err="1" smtClean="0"/>
              <a:t>current</a:t>
            </a:r>
            <a:r>
              <a:rPr lang="de-DE" dirty="0" smtClean="0"/>
              <a:t>  </a:t>
            </a:r>
            <a:r>
              <a:rPr lang="de-DE" dirty="0" err="1" smtClean="0"/>
              <a:t>varies</a:t>
            </a:r>
            <a:r>
              <a:rPr lang="de-DE" dirty="0" smtClean="0"/>
              <a:t> </a:t>
            </a:r>
            <a:r>
              <a:rPr lang="de-DE" dirty="0" err="1" smtClean="0"/>
              <a:t>by</a:t>
            </a:r>
            <a:r>
              <a:rPr lang="de-DE" dirty="0" smtClean="0"/>
              <a:t> 2.8uA (</a:t>
            </a:r>
            <a:r>
              <a:rPr lang="de-DE" dirty="0" err="1" smtClean="0"/>
              <a:t>from</a:t>
            </a:r>
            <a:r>
              <a:rPr lang="de-DE" dirty="0" smtClean="0"/>
              <a:t> </a:t>
            </a:r>
            <a:r>
              <a:rPr lang="de-DE" dirty="0" err="1" smtClean="0"/>
              <a:t>expected</a:t>
            </a:r>
            <a:r>
              <a:rPr lang="de-DE" dirty="0" smtClean="0"/>
              <a:t> 24uA+48uA)  </a:t>
            </a:r>
            <a:endParaRPr lang="de-DE" dirty="0"/>
          </a:p>
        </p:txBody>
      </p:sp>
    </p:spTree>
    <p:extLst>
      <p:ext uri="{BB962C8B-B14F-4D97-AF65-F5344CB8AC3E}">
        <p14:creationId xmlns:p14="http://schemas.microsoft.com/office/powerpoint/2010/main" val="3215493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ADC characterization</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35</a:t>
            </a:fld>
            <a:endParaRPr lang="de-DE" altLang="de-DE"/>
          </a:p>
        </p:txBody>
      </p:sp>
      <p:sp>
        <p:nvSpPr>
          <p:cNvPr id="546" name="Rectangle 3"/>
          <p:cNvSpPr>
            <a:spLocks noChangeArrowheads="1"/>
          </p:cNvSpPr>
          <p:nvPr/>
        </p:nvSpPr>
        <p:spPr bwMode="auto">
          <a:xfrm>
            <a:off x="2051050" y="3213100"/>
            <a:ext cx="792163" cy="6477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47" name="Rectangle 5"/>
          <p:cNvSpPr>
            <a:spLocks noChangeArrowheads="1"/>
          </p:cNvSpPr>
          <p:nvPr/>
        </p:nvSpPr>
        <p:spPr bwMode="auto">
          <a:xfrm>
            <a:off x="2051050" y="2420938"/>
            <a:ext cx="1296988" cy="792162"/>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48" name="Text Box 6"/>
          <p:cNvSpPr txBox="1">
            <a:spLocks noChangeArrowheads="1"/>
          </p:cNvSpPr>
          <p:nvPr/>
        </p:nvSpPr>
        <p:spPr bwMode="auto">
          <a:xfrm>
            <a:off x="2051050" y="2420938"/>
            <a:ext cx="463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Sw1</a:t>
            </a:r>
          </a:p>
        </p:txBody>
      </p:sp>
      <p:sp>
        <p:nvSpPr>
          <p:cNvPr id="549" name="Text Box 7"/>
          <p:cNvSpPr txBox="1">
            <a:spLocks noChangeArrowheads="1"/>
          </p:cNvSpPr>
          <p:nvPr/>
        </p:nvSpPr>
        <p:spPr bwMode="auto">
          <a:xfrm>
            <a:off x="1908175" y="3429000"/>
            <a:ext cx="463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Sw2</a:t>
            </a:r>
          </a:p>
        </p:txBody>
      </p:sp>
      <p:sp>
        <p:nvSpPr>
          <p:cNvPr id="550" name="Text Box 9"/>
          <p:cNvSpPr txBox="1">
            <a:spLocks noChangeArrowheads="1"/>
          </p:cNvSpPr>
          <p:nvPr/>
        </p:nvSpPr>
        <p:spPr bwMode="auto">
          <a:xfrm>
            <a:off x="827088" y="5373688"/>
            <a:ext cx="4651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Sw4</a:t>
            </a:r>
          </a:p>
        </p:txBody>
      </p:sp>
      <p:sp>
        <p:nvSpPr>
          <p:cNvPr id="551" name="AutoShape 10"/>
          <p:cNvSpPr>
            <a:spLocks noChangeArrowheads="1"/>
          </p:cNvSpPr>
          <p:nvPr/>
        </p:nvSpPr>
        <p:spPr bwMode="auto">
          <a:xfrm rot="10800000">
            <a:off x="4067175" y="4005263"/>
            <a:ext cx="3744913" cy="1584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2" name="AutoShape 11"/>
          <p:cNvSpPr>
            <a:spLocks noChangeArrowheads="1"/>
          </p:cNvSpPr>
          <p:nvPr/>
        </p:nvSpPr>
        <p:spPr bwMode="auto">
          <a:xfrm rot="5400000">
            <a:off x="5184775" y="2312988"/>
            <a:ext cx="1727200" cy="647700"/>
          </a:xfrm>
          <a:prstGeom prst="triangle">
            <a:avLst>
              <a:gd name="adj" fmla="val 50000"/>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53" name="Text Box 12"/>
          <p:cNvSpPr txBox="1">
            <a:spLocks noChangeArrowheads="1"/>
          </p:cNvSpPr>
          <p:nvPr/>
        </p:nvSpPr>
        <p:spPr bwMode="auto">
          <a:xfrm>
            <a:off x="6162675" y="2133600"/>
            <a:ext cx="276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a:t>
            </a:r>
          </a:p>
        </p:txBody>
      </p:sp>
      <p:sp>
        <p:nvSpPr>
          <p:cNvPr id="554" name="Text Box 13"/>
          <p:cNvSpPr txBox="1">
            <a:spLocks noChangeArrowheads="1"/>
          </p:cNvSpPr>
          <p:nvPr/>
        </p:nvSpPr>
        <p:spPr bwMode="auto">
          <a:xfrm>
            <a:off x="7294563" y="5300663"/>
            <a:ext cx="365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TC</a:t>
            </a:r>
          </a:p>
        </p:txBody>
      </p:sp>
      <p:sp>
        <p:nvSpPr>
          <p:cNvPr id="555" name="Rectangle 14"/>
          <p:cNvSpPr>
            <a:spLocks noChangeArrowheads="1"/>
          </p:cNvSpPr>
          <p:nvPr/>
        </p:nvSpPr>
        <p:spPr bwMode="auto">
          <a:xfrm>
            <a:off x="3348038" y="2781300"/>
            <a:ext cx="1655762" cy="136842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pPr algn="l"/>
            <a:r>
              <a:rPr lang="de-DE" altLang="de-DE"/>
              <a:t>DAC</a:t>
            </a:r>
          </a:p>
        </p:txBody>
      </p:sp>
      <p:grpSp>
        <p:nvGrpSpPr>
          <p:cNvPr id="556" name="Group 15"/>
          <p:cNvGrpSpPr>
            <a:grpSpLocks/>
          </p:cNvGrpSpPr>
          <p:nvPr/>
        </p:nvGrpSpPr>
        <p:grpSpPr bwMode="auto">
          <a:xfrm flipH="1">
            <a:off x="3419475" y="3429000"/>
            <a:ext cx="287338" cy="287338"/>
            <a:chOff x="3560" y="2704"/>
            <a:chExt cx="181" cy="181"/>
          </a:xfrm>
        </p:grpSpPr>
        <p:sp>
          <p:nvSpPr>
            <p:cNvPr id="557" name="Oval 1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58" name="Line 1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59" name="Line 18"/>
          <p:cNvSpPr>
            <a:spLocks noChangeShapeType="1"/>
          </p:cNvSpPr>
          <p:nvPr/>
        </p:nvSpPr>
        <p:spPr bwMode="auto">
          <a:xfrm flipH="1">
            <a:off x="3562350"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0" name="Line 19"/>
          <p:cNvSpPr>
            <a:spLocks noChangeShapeType="1"/>
          </p:cNvSpPr>
          <p:nvPr/>
        </p:nvSpPr>
        <p:spPr bwMode="auto">
          <a:xfrm flipH="1">
            <a:off x="3562350"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1" name="Text Box 21"/>
          <p:cNvSpPr txBox="1">
            <a:spLocks noChangeArrowheads="1"/>
          </p:cNvSpPr>
          <p:nvPr/>
        </p:nvSpPr>
        <p:spPr bwMode="auto">
          <a:xfrm>
            <a:off x="6249988" y="51911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24 </a:t>
            </a:r>
            <a:r>
              <a:rPr lang="el-GR" altLang="de-DE">
                <a:latin typeface="Arial" charset="0"/>
                <a:cs typeface="Arial" charset="0"/>
              </a:rPr>
              <a:t>μ</a:t>
            </a:r>
            <a:r>
              <a:rPr lang="de-DE" altLang="de-DE"/>
              <a:t>A</a:t>
            </a:r>
          </a:p>
        </p:txBody>
      </p:sp>
      <p:sp>
        <p:nvSpPr>
          <p:cNvPr id="562" name="Line 22"/>
          <p:cNvSpPr>
            <a:spLocks noChangeShapeType="1"/>
          </p:cNvSpPr>
          <p:nvPr/>
        </p:nvSpPr>
        <p:spPr bwMode="auto">
          <a:xfrm>
            <a:off x="5940425" y="24923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63" name="Group 23"/>
          <p:cNvGrpSpPr>
            <a:grpSpLocks/>
          </p:cNvGrpSpPr>
          <p:nvPr/>
        </p:nvGrpSpPr>
        <p:grpSpPr bwMode="auto">
          <a:xfrm flipH="1">
            <a:off x="5505450" y="2708275"/>
            <a:ext cx="434975" cy="576263"/>
            <a:chOff x="2699" y="2251"/>
            <a:chExt cx="274" cy="363"/>
          </a:xfrm>
        </p:grpSpPr>
        <p:sp>
          <p:nvSpPr>
            <p:cNvPr id="564" name="Line 24"/>
            <p:cNvSpPr>
              <a:spLocks noChangeShapeType="1"/>
            </p:cNvSpPr>
            <p:nvPr/>
          </p:nvSpPr>
          <p:spPr bwMode="auto">
            <a:xfrm rot="5400000" flipH="1">
              <a:off x="2653" y="256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5" name="Line 25"/>
            <p:cNvSpPr>
              <a:spLocks noChangeShapeType="1"/>
            </p:cNvSpPr>
            <p:nvPr/>
          </p:nvSpPr>
          <p:spPr bwMode="auto">
            <a:xfrm rot="5400000" flipH="1" flipV="1">
              <a:off x="2745" y="2477"/>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6" name="Line 26"/>
            <p:cNvSpPr>
              <a:spLocks noChangeShapeType="1"/>
            </p:cNvSpPr>
            <p:nvPr/>
          </p:nvSpPr>
          <p:spPr bwMode="auto">
            <a:xfrm rot="5400000" flipH="1">
              <a:off x="2700"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7" name="Line 27"/>
            <p:cNvSpPr>
              <a:spLocks noChangeShapeType="1"/>
            </p:cNvSpPr>
            <p:nvPr/>
          </p:nvSpPr>
          <p:spPr bwMode="auto">
            <a:xfrm rot="5400000" flipH="1">
              <a:off x="2745"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8" name="Line 28"/>
            <p:cNvSpPr>
              <a:spLocks noChangeShapeType="1"/>
            </p:cNvSpPr>
            <p:nvPr/>
          </p:nvSpPr>
          <p:spPr bwMode="auto">
            <a:xfrm rot="5400000" flipH="1" flipV="1">
              <a:off x="2745" y="229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9" name="Line 29"/>
            <p:cNvSpPr>
              <a:spLocks noChangeShapeType="1"/>
            </p:cNvSpPr>
            <p:nvPr/>
          </p:nvSpPr>
          <p:spPr bwMode="auto">
            <a:xfrm rot="5400000" flipH="1" flipV="1">
              <a:off x="2653" y="229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0" name="Line 30"/>
            <p:cNvSpPr>
              <a:spLocks noChangeShapeType="1"/>
            </p:cNvSpPr>
            <p:nvPr/>
          </p:nvSpPr>
          <p:spPr bwMode="auto">
            <a:xfrm rot="5400000" flipH="1" flipV="1">
              <a:off x="2905" y="236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71" name="Line 31"/>
          <p:cNvSpPr>
            <a:spLocks noChangeShapeType="1"/>
          </p:cNvSpPr>
          <p:nvPr/>
        </p:nvSpPr>
        <p:spPr bwMode="auto">
          <a:xfrm>
            <a:off x="5867400" y="3284538"/>
            <a:ext cx="144463"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2" name="Line 32"/>
          <p:cNvSpPr>
            <a:spLocks noChangeShapeType="1"/>
          </p:cNvSpPr>
          <p:nvPr/>
        </p:nvSpPr>
        <p:spPr bwMode="auto">
          <a:xfrm>
            <a:off x="543560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3" name="Line 33"/>
          <p:cNvSpPr>
            <a:spLocks noChangeShapeType="1"/>
          </p:cNvSpPr>
          <p:nvPr/>
        </p:nvSpPr>
        <p:spPr bwMode="auto">
          <a:xfrm>
            <a:off x="5940425" y="26368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 name="Line 34"/>
          <p:cNvSpPr>
            <a:spLocks noChangeShapeType="1"/>
          </p:cNvSpPr>
          <p:nvPr/>
        </p:nvSpPr>
        <p:spPr bwMode="auto">
          <a:xfrm>
            <a:off x="5580063" y="16287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5" name="Line 35"/>
          <p:cNvSpPr>
            <a:spLocks noChangeShapeType="1"/>
          </p:cNvSpPr>
          <p:nvPr/>
        </p:nvSpPr>
        <p:spPr bwMode="auto">
          <a:xfrm>
            <a:off x="5868988" y="14843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6" name="Line 36"/>
          <p:cNvSpPr>
            <a:spLocks noChangeShapeType="1"/>
          </p:cNvSpPr>
          <p:nvPr/>
        </p:nvSpPr>
        <p:spPr bwMode="auto">
          <a:xfrm>
            <a:off x="5940425" y="14843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7" name="Line 37"/>
          <p:cNvSpPr>
            <a:spLocks noChangeShapeType="1"/>
          </p:cNvSpPr>
          <p:nvPr/>
        </p:nvSpPr>
        <p:spPr bwMode="auto">
          <a:xfrm>
            <a:off x="5940425" y="16287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8" name="AutoShape 38"/>
          <p:cNvSpPr>
            <a:spLocks noChangeArrowheads="1"/>
          </p:cNvSpPr>
          <p:nvPr/>
        </p:nvSpPr>
        <p:spPr bwMode="auto">
          <a:xfrm rot="16200000">
            <a:off x="6192044" y="1448594"/>
            <a:ext cx="431800" cy="360362"/>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SF</a:t>
            </a:r>
          </a:p>
        </p:txBody>
      </p:sp>
      <p:sp>
        <p:nvSpPr>
          <p:cNvPr id="579" name="Line 39"/>
          <p:cNvSpPr>
            <a:spLocks noChangeShapeType="1"/>
          </p:cNvSpPr>
          <p:nvPr/>
        </p:nvSpPr>
        <p:spPr bwMode="auto">
          <a:xfrm>
            <a:off x="5940425" y="263683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0" name="Line 40"/>
          <p:cNvSpPr>
            <a:spLocks noChangeShapeType="1"/>
          </p:cNvSpPr>
          <p:nvPr/>
        </p:nvSpPr>
        <p:spPr bwMode="auto">
          <a:xfrm>
            <a:off x="6588125" y="16287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1" name="Line 41"/>
          <p:cNvSpPr>
            <a:spLocks noChangeShapeType="1"/>
          </p:cNvSpPr>
          <p:nvPr/>
        </p:nvSpPr>
        <p:spPr bwMode="auto">
          <a:xfrm>
            <a:off x="6732588" y="1628775"/>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2" name="Line 42"/>
          <p:cNvSpPr>
            <a:spLocks noChangeShapeType="1"/>
          </p:cNvSpPr>
          <p:nvPr/>
        </p:nvSpPr>
        <p:spPr bwMode="auto">
          <a:xfrm flipH="1">
            <a:off x="52197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3" name="Line 43"/>
          <p:cNvSpPr>
            <a:spLocks noChangeShapeType="1"/>
          </p:cNvSpPr>
          <p:nvPr/>
        </p:nvSpPr>
        <p:spPr bwMode="auto">
          <a:xfrm>
            <a:off x="5219700" y="1628775"/>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4" name="Line 44"/>
          <p:cNvSpPr>
            <a:spLocks noChangeShapeType="1"/>
          </p:cNvSpPr>
          <p:nvPr/>
        </p:nvSpPr>
        <p:spPr bwMode="auto">
          <a:xfrm>
            <a:off x="5219700" y="29972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5" name="Line 45"/>
          <p:cNvSpPr>
            <a:spLocks noChangeShapeType="1"/>
          </p:cNvSpPr>
          <p:nvPr/>
        </p:nvSpPr>
        <p:spPr bwMode="auto">
          <a:xfrm>
            <a:off x="5867400" y="198913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6" name="Line 46"/>
          <p:cNvSpPr>
            <a:spLocks noChangeShapeType="1"/>
          </p:cNvSpPr>
          <p:nvPr/>
        </p:nvSpPr>
        <p:spPr bwMode="auto">
          <a:xfrm>
            <a:off x="4211638" y="29972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7" name="Line 47"/>
          <p:cNvSpPr>
            <a:spLocks noChangeShapeType="1"/>
          </p:cNvSpPr>
          <p:nvPr/>
        </p:nvSpPr>
        <p:spPr bwMode="auto">
          <a:xfrm flipV="1">
            <a:off x="2555875" y="2852738"/>
            <a:ext cx="2873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8" name="Line 48"/>
          <p:cNvSpPr>
            <a:spLocks noChangeShapeType="1"/>
          </p:cNvSpPr>
          <p:nvPr/>
        </p:nvSpPr>
        <p:spPr bwMode="auto">
          <a:xfrm>
            <a:off x="4859338" y="29972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89" name="Group 49"/>
          <p:cNvGrpSpPr>
            <a:grpSpLocks/>
          </p:cNvGrpSpPr>
          <p:nvPr/>
        </p:nvGrpSpPr>
        <p:grpSpPr bwMode="auto">
          <a:xfrm flipH="1">
            <a:off x="5289550" y="4076700"/>
            <a:ext cx="434975" cy="576263"/>
            <a:chOff x="2109" y="1253"/>
            <a:chExt cx="274" cy="363"/>
          </a:xfrm>
        </p:grpSpPr>
        <p:sp>
          <p:nvSpPr>
            <p:cNvPr id="590"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1"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2"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3"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5"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6"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7"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grpSp>
        <p:nvGrpSpPr>
          <p:cNvPr id="598" name="Group 58"/>
          <p:cNvGrpSpPr>
            <a:grpSpLocks/>
          </p:cNvGrpSpPr>
          <p:nvPr/>
        </p:nvGrpSpPr>
        <p:grpSpPr bwMode="auto">
          <a:xfrm>
            <a:off x="6156325" y="4076700"/>
            <a:ext cx="434975" cy="576263"/>
            <a:chOff x="2109" y="1253"/>
            <a:chExt cx="274" cy="363"/>
          </a:xfrm>
        </p:grpSpPr>
        <p:sp>
          <p:nvSpPr>
            <p:cNvPr id="599" name="Line 59"/>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0" name="Line 60"/>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1" name="Line 61"/>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2" name="Line 62"/>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3" name="Line 63"/>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 name="Line 64"/>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5" name="Line 65"/>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6" name="Oval 66"/>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sp>
        <p:nvSpPr>
          <p:cNvPr id="607" name="Line 67"/>
          <p:cNvSpPr>
            <a:spLocks noChangeShapeType="1"/>
          </p:cNvSpPr>
          <p:nvPr/>
        </p:nvSpPr>
        <p:spPr bwMode="auto">
          <a:xfrm flipH="1">
            <a:off x="5722938" y="40767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8" name="Line 68"/>
          <p:cNvSpPr>
            <a:spLocks noChangeShapeType="1"/>
          </p:cNvSpPr>
          <p:nvPr/>
        </p:nvSpPr>
        <p:spPr bwMode="auto">
          <a:xfrm flipH="1">
            <a:off x="5867400" y="35004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09" name="Group 69"/>
          <p:cNvGrpSpPr>
            <a:grpSpLocks/>
          </p:cNvGrpSpPr>
          <p:nvPr/>
        </p:nvGrpSpPr>
        <p:grpSpPr bwMode="auto">
          <a:xfrm flipH="1">
            <a:off x="5795963" y="3644900"/>
            <a:ext cx="287337" cy="287338"/>
            <a:chOff x="3560" y="2704"/>
            <a:chExt cx="181" cy="181"/>
          </a:xfrm>
        </p:grpSpPr>
        <p:sp>
          <p:nvSpPr>
            <p:cNvPr id="610" name="Oval 70"/>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11" name="Line 7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12" name="Line 72"/>
          <p:cNvSpPr>
            <a:spLocks noChangeShapeType="1"/>
          </p:cNvSpPr>
          <p:nvPr/>
        </p:nvSpPr>
        <p:spPr bwMode="auto">
          <a:xfrm flipH="1">
            <a:off x="5938838" y="35004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3" name="Line 73"/>
          <p:cNvSpPr>
            <a:spLocks noChangeShapeType="1"/>
          </p:cNvSpPr>
          <p:nvPr/>
        </p:nvSpPr>
        <p:spPr bwMode="auto">
          <a:xfrm flipH="1">
            <a:off x="5938838" y="39322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4" name="Line 74"/>
          <p:cNvSpPr>
            <a:spLocks noChangeShapeType="1"/>
          </p:cNvSpPr>
          <p:nvPr/>
        </p:nvSpPr>
        <p:spPr bwMode="auto">
          <a:xfrm flipH="1">
            <a:off x="6156325" y="45815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15" name="Group 75"/>
          <p:cNvGrpSpPr>
            <a:grpSpLocks/>
          </p:cNvGrpSpPr>
          <p:nvPr/>
        </p:nvGrpSpPr>
        <p:grpSpPr bwMode="auto">
          <a:xfrm flipH="1">
            <a:off x="6011863" y="5013325"/>
            <a:ext cx="287337" cy="287338"/>
            <a:chOff x="3560" y="2704"/>
            <a:chExt cx="181" cy="181"/>
          </a:xfrm>
        </p:grpSpPr>
        <p:sp>
          <p:nvSpPr>
            <p:cNvPr id="616" name="Oval 76"/>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17" name="Line 7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18" name="Line 78"/>
          <p:cNvSpPr>
            <a:spLocks noChangeShapeType="1"/>
          </p:cNvSpPr>
          <p:nvPr/>
        </p:nvSpPr>
        <p:spPr bwMode="auto">
          <a:xfrm flipH="1">
            <a:off x="6154738"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19" name="Group 79"/>
          <p:cNvGrpSpPr>
            <a:grpSpLocks/>
          </p:cNvGrpSpPr>
          <p:nvPr/>
        </p:nvGrpSpPr>
        <p:grpSpPr bwMode="auto">
          <a:xfrm>
            <a:off x="6877050" y="4076700"/>
            <a:ext cx="434975" cy="576263"/>
            <a:chOff x="2699" y="2251"/>
            <a:chExt cx="274" cy="363"/>
          </a:xfrm>
        </p:grpSpPr>
        <p:sp>
          <p:nvSpPr>
            <p:cNvPr id="620" name="Line 80"/>
            <p:cNvSpPr>
              <a:spLocks noChangeShapeType="1"/>
            </p:cNvSpPr>
            <p:nvPr/>
          </p:nvSpPr>
          <p:spPr bwMode="auto">
            <a:xfrm rot="5400000" flipH="1">
              <a:off x="2653" y="256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1" name="Line 81"/>
            <p:cNvSpPr>
              <a:spLocks noChangeShapeType="1"/>
            </p:cNvSpPr>
            <p:nvPr/>
          </p:nvSpPr>
          <p:spPr bwMode="auto">
            <a:xfrm rot="5400000" flipH="1" flipV="1">
              <a:off x="2745" y="2477"/>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2" name="Line 82"/>
            <p:cNvSpPr>
              <a:spLocks noChangeShapeType="1"/>
            </p:cNvSpPr>
            <p:nvPr/>
          </p:nvSpPr>
          <p:spPr bwMode="auto">
            <a:xfrm rot="5400000" flipH="1">
              <a:off x="2700"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3" name="Line 83"/>
            <p:cNvSpPr>
              <a:spLocks noChangeShapeType="1"/>
            </p:cNvSpPr>
            <p:nvPr/>
          </p:nvSpPr>
          <p:spPr bwMode="auto">
            <a:xfrm rot="5400000" flipH="1">
              <a:off x="2745"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 name="Line 84"/>
            <p:cNvSpPr>
              <a:spLocks noChangeShapeType="1"/>
            </p:cNvSpPr>
            <p:nvPr/>
          </p:nvSpPr>
          <p:spPr bwMode="auto">
            <a:xfrm rot="5400000" flipH="1" flipV="1">
              <a:off x="2745" y="229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5" name="Line 85"/>
            <p:cNvSpPr>
              <a:spLocks noChangeShapeType="1"/>
            </p:cNvSpPr>
            <p:nvPr/>
          </p:nvSpPr>
          <p:spPr bwMode="auto">
            <a:xfrm rot="5400000" flipH="1" flipV="1">
              <a:off x="2653" y="229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6" name="Line 86"/>
            <p:cNvSpPr>
              <a:spLocks noChangeShapeType="1"/>
            </p:cNvSpPr>
            <p:nvPr/>
          </p:nvSpPr>
          <p:spPr bwMode="auto">
            <a:xfrm rot="5400000" flipH="1" flipV="1">
              <a:off x="2905" y="236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27" name="Line 87"/>
          <p:cNvSpPr>
            <a:spLocks noChangeShapeType="1"/>
          </p:cNvSpPr>
          <p:nvPr/>
        </p:nvSpPr>
        <p:spPr bwMode="auto">
          <a:xfrm flipH="1">
            <a:off x="6877050" y="46529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8" name="Line 88"/>
          <p:cNvSpPr>
            <a:spLocks noChangeShapeType="1"/>
          </p:cNvSpPr>
          <p:nvPr/>
        </p:nvSpPr>
        <p:spPr bwMode="auto">
          <a:xfrm flipH="1">
            <a:off x="6154738" y="4795838"/>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9" name="Line 89"/>
          <p:cNvSpPr>
            <a:spLocks noChangeShapeType="1"/>
          </p:cNvSpPr>
          <p:nvPr/>
        </p:nvSpPr>
        <p:spPr bwMode="auto">
          <a:xfrm flipH="1">
            <a:off x="6154738" y="53006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0" name="AutoShape 90"/>
          <p:cNvSpPr>
            <a:spLocks noChangeArrowheads="1"/>
          </p:cNvSpPr>
          <p:nvPr/>
        </p:nvSpPr>
        <p:spPr bwMode="auto">
          <a:xfrm rot="10800000" flipH="1">
            <a:off x="6083300" y="5443538"/>
            <a:ext cx="142875" cy="71437"/>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31" name="Line 91"/>
          <p:cNvSpPr>
            <a:spLocks noChangeShapeType="1"/>
          </p:cNvSpPr>
          <p:nvPr/>
        </p:nvSpPr>
        <p:spPr bwMode="auto">
          <a:xfrm>
            <a:off x="7162800" y="436562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32" name="Group 92"/>
          <p:cNvGrpSpPr>
            <a:grpSpLocks/>
          </p:cNvGrpSpPr>
          <p:nvPr/>
        </p:nvGrpSpPr>
        <p:grpSpPr bwMode="auto">
          <a:xfrm>
            <a:off x="5580063" y="5016500"/>
            <a:ext cx="287337" cy="287338"/>
            <a:chOff x="3560" y="2704"/>
            <a:chExt cx="181" cy="181"/>
          </a:xfrm>
        </p:grpSpPr>
        <p:sp>
          <p:nvSpPr>
            <p:cNvPr id="633" name="Oval 93"/>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34" name="Line 94"/>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35" name="Line 95"/>
          <p:cNvSpPr>
            <a:spLocks noChangeShapeType="1"/>
          </p:cNvSpPr>
          <p:nvPr/>
        </p:nvSpPr>
        <p:spPr bwMode="auto">
          <a:xfrm>
            <a:off x="5724525" y="48720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6" name="Line 96"/>
          <p:cNvSpPr>
            <a:spLocks noChangeShapeType="1"/>
          </p:cNvSpPr>
          <p:nvPr/>
        </p:nvSpPr>
        <p:spPr bwMode="auto">
          <a:xfrm rot="16200000">
            <a:off x="4931568" y="4583907"/>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 name="Line 97"/>
          <p:cNvSpPr>
            <a:spLocks noChangeShapeType="1"/>
          </p:cNvSpPr>
          <p:nvPr/>
        </p:nvSpPr>
        <p:spPr bwMode="auto">
          <a:xfrm rot="16200000" flipV="1">
            <a:off x="4931569" y="4439444"/>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8" name="Line 98"/>
          <p:cNvSpPr>
            <a:spLocks noChangeShapeType="1"/>
          </p:cNvSpPr>
          <p:nvPr/>
        </p:nvSpPr>
        <p:spPr bwMode="auto">
          <a:xfrm rot="16200000">
            <a:off x="4714081" y="4368007"/>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9" name="Line 99"/>
          <p:cNvSpPr>
            <a:spLocks noChangeShapeType="1"/>
          </p:cNvSpPr>
          <p:nvPr/>
        </p:nvSpPr>
        <p:spPr bwMode="auto">
          <a:xfrm rot="16200000">
            <a:off x="4642644" y="4368007"/>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0" name="Line 100"/>
          <p:cNvSpPr>
            <a:spLocks noChangeShapeType="1"/>
          </p:cNvSpPr>
          <p:nvPr/>
        </p:nvSpPr>
        <p:spPr bwMode="auto">
          <a:xfrm rot="16200000" flipV="1">
            <a:off x="4931569" y="4152107"/>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1" name="Line 101"/>
          <p:cNvSpPr>
            <a:spLocks noChangeShapeType="1"/>
          </p:cNvSpPr>
          <p:nvPr/>
        </p:nvSpPr>
        <p:spPr bwMode="auto">
          <a:xfrm rot="16200000" flipV="1">
            <a:off x="4931569" y="4148931"/>
            <a:ext cx="147638"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2" name="Line 102"/>
          <p:cNvSpPr>
            <a:spLocks noChangeShapeType="1"/>
          </p:cNvSpPr>
          <p:nvPr/>
        </p:nvSpPr>
        <p:spPr bwMode="auto">
          <a:xfrm rot="16200000" flipV="1">
            <a:off x="4676775" y="42608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3" name="Line 103"/>
          <p:cNvSpPr>
            <a:spLocks noChangeShapeType="1"/>
          </p:cNvSpPr>
          <p:nvPr/>
        </p:nvSpPr>
        <p:spPr bwMode="auto">
          <a:xfrm>
            <a:off x="5003800" y="46561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4" name="Line 104"/>
          <p:cNvSpPr>
            <a:spLocks noChangeShapeType="1"/>
          </p:cNvSpPr>
          <p:nvPr/>
        </p:nvSpPr>
        <p:spPr bwMode="auto">
          <a:xfrm>
            <a:off x="5003800" y="47990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 name="Line 105"/>
          <p:cNvSpPr>
            <a:spLocks noChangeShapeType="1"/>
          </p:cNvSpPr>
          <p:nvPr/>
        </p:nvSpPr>
        <p:spPr bwMode="auto">
          <a:xfrm>
            <a:off x="5724525" y="53038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6" name="AutoShape 106"/>
          <p:cNvSpPr>
            <a:spLocks noChangeArrowheads="1"/>
          </p:cNvSpPr>
          <p:nvPr/>
        </p:nvSpPr>
        <p:spPr bwMode="auto">
          <a:xfrm rot="10800000">
            <a:off x="5653088" y="5446713"/>
            <a:ext cx="142875" cy="71437"/>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47" name="Line 107"/>
          <p:cNvSpPr>
            <a:spLocks noChangeShapeType="1"/>
          </p:cNvSpPr>
          <p:nvPr/>
        </p:nvSpPr>
        <p:spPr bwMode="auto">
          <a:xfrm flipH="1">
            <a:off x="2339975" y="4076700"/>
            <a:ext cx="71438"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8" name="Line 108"/>
          <p:cNvSpPr>
            <a:spLocks noChangeShapeType="1"/>
          </p:cNvSpPr>
          <p:nvPr/>
        </p:nvSpPr>
        <p:spPr bwMode="auto">
          <a:xfrm flipH="1">
            <a:off x="5724525" y="46529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9" name="Line 109"/>
          <p:cNvSpPr>
            <a:spLocks noChangeShapeType="1"/>
          </p:cNvSpPr>
          <p:nvPr/>
        </p:nvSpPr>
        <p:spPr bwMode="auto">
          <a:xfrm flipH="1">
            <a:off x="6586538" y="43656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0" name="Line 110"/>
          <p:cNvSpPr>
            <a:spLocks noChangeShapeType="1"/>
          </p:cNvSpPr>
          <p:nvPr/>
        </p:nvSpPr>
        <p:spPr bwMode="auto">
          <a:xfrm flipV="1">
            <a:off x="5002213" y="4076700"/>
            <a:ext cx="158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1" name="Line 111"/>
          <p:cNvSpPr>
            <a:spLocks noChangeShapeType="1"/>
          </p:cNvSpPr>
          <p:nvPr/>
        </p:nvSpPr>
        <p:spPr bwMode="auto">
          <a:xfrm flipH="1">
            <a:off x="5218113" y="4365625"/>
            <a:ext cx="14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2" name="Line 112"/>
          <p:cNvSpPr>
            <a:spLocks noChangeShapeType="1"/>
          </p:cNvSpPr>
          <p:nvPr/>
        </p:nvSpPr>
        <p:spPr bwMode="auto">
          <a:xfrm>
            <a:off x="6732588" y="2636838"/>
            <a:ext cx="0"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3" name="Line 113"/>
          <p:cNvSpPr>
            <a:spLocks noChangeShapeType="1"/>
          </p:cNvSpPr>
          <p:nvPr/>
        </p:nvSpPr>
        <p:spPr bwMode="auto">
          <a:xfrm flipH="1">
            <a:off x="3708400"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54" name="Group 114"/>
          <p:cNvGrpSpPr>
            <a:grpSpLocks/>
          </p:cNvGrpSpPr>
          <p:nvPr/>
        </p:nvGrpSpPr>
        <p:grpSpPr bwMode="auto">
          <a:xfrm flipH="1">
            <a:off x="3492500" y="3429000"/>
            <a:ext cx="287338" cy="287338"/>
            <a:chOff x="3560" y="2704"/>
            <a:chExt cx="181" cy="181"/>
          </a:xfrm>
        </p:grpSpPr>
        <p:sp>
          <p:nvSpPr>
            <p:cNvPr id="655" name="Oval 115"/>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56" name="Line 116"/>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57" name="Line 117"/>
          <p:cNvSpPr>
            <a:spLocks noChangeShapeType="1"/>
          </p:cNvSpPr>
          <p:nvPr/>
        </p:nvSpPr>
        <p:spPr bwMode="auto">
          <a:xfrm flipH="1">
            <a:off x="36353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8" name="Line 118"/>
          <p:cNvSpPr>
            <a:spLocks noChangeShapeType="1"/>
          </p:cNvSpPr>
          <p:nvPr/>
        </p:nvSpPr>
        <p:spPr bwMode="auto">
          <a:xfrm flipH="1">
            <a:off x="36353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59" name="Group 119"/>
          <p:cNvGrpSpPr>
            <a:grpSpLocks/>
          </p:cNvGrpSpPr>
          <p:nvPr/>
        </p:nvGrpSpPr>
        <p:grpSpPr bwMode="auto">
          <a:xfrm flipH="1">
            <a:off x="3492500" y="3429000"/>
            <a:ext cx="287338" cy="287338"/>
            <a:chOff x="3560" y="2704"/>
            <a:chExt cx="181" cy="181"/>
          </a:xfrm>
        </p:grpSpPr>
        <p:sp>
          <p:nvSpPr>
            <p:cNvPr id="660" name="Oval 120"/>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61" name="Line 12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62" name="Line 122"/>
          <p:cNvSpPr>
            <a:spLocks noChangeShapeType="1"/>
          </p:cNvSpPr>
          <p:nvPr/>
        </p:nvSpPr>
        <p:spPr bwMode="auto">
          <a:xfrm flipH="1">
            <a:off x="36353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3" name="Line 123"/>
          <p:cNvSpPr>
            <a:spLocks noChangeShapeType="1"/>
          </p:cNvSpPr>
          <p:nvPr/>
        </p:nvSpPr>
        <p:spPr bwMode="auto">
          <a:xfrm flipH="1">
            <a:off x="36353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4" name="Line 124"/>
          <p:cNvSpPr>
            <a:spLocks noChangeShapeType="1"/>
          </p:cNvSpPr>
          <p:nvPr/>
        </p:nvSpPr>
        <p:spPr bwMode="auto">
          <a:xfrm flipH="1">
            <a:off x="3490913" y="32845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65" name="Group 125"/>
          <p:cNvGrpSpPr>
            <a:grpSpLocks/>
          </p:cNvGrpSpPr>
          <p:nvPr/>
        </p:nvGrpSpPr>
        <p:grpSpPr bwMode="auto">
          <a:xfrm flipH="1">
            <a:off x="3563938" y="3429000"/>
            <a:ext cx="287337" cy="287338"/>
            <a:chOff x="3560" y="2704"/>
            <a:chExt cx="181" cy="181"/>
          </a:xfrm>
        </p:grpSpPr>
        <p:sp>
          <p:nvSpPr>
            <p:cNvPr id="666" name="Oval 12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67" name="Line 12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68" name="Line 128"/>
          <p:cNvSpPr>
            <a:spLocks noChangeShapeType="1"/>
          </p:cNvSpPr>
          <p:nvPr/>
        </p:nvSpPr>
        <p:spPr bwMode="auto">
          <a:xfrm flipH="1">
            <a:off x="3706813"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9" name="Line 129"/>
          <p:cNvSpPr>
            <a:spLocks noChangeShapeType="1"/>
          </p:cNvSpPr>
          <p:nvPr/>
        </p:nvSpPr>
        <p:spPr bwMode="auto">
          <a:xfrm flipH="1">
            <a:off x="3706813"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0" name="Line 130"/>
          <p:cNvSpPr>
            <a:spLocks noChangeShapeType="1"/>
          </p:cNvSpPr>
          <p:nvPr/>
        </p:nvSpPr>
        <p:spPr bwMode="auto">
          <a:xfrm flipH="1">
            <a:off x="4164013"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71" name="Group 131"/>
          <p:cNvGrpSpPr>
            <a:grpSpLocks/>
          </p:cNvGrpSpPr>
          <p:nvPr/>
        </p:nvGrpSpPr>
        <p:grpSpPr bwMode="auto">
          <a:xfrm flipH="1">
            <a:off x="3635375" y="3429000"/>
            <a:ext cx="287338" cy="287338"/>
            <a:chOff x="3560" y="2704"/>
            <a:chExt cx="181" cy="181"/>
          </a:xfrm>
        </p:grpSpPr>
        <p:sp>
          <p:nvSpPr>
            <p:cNvPr id="672" name="Oval 132"/>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73" name="Line 133"/>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74" name="Line 134"/>
          <p:cNvSpPr>
            <a:spLocks noChangeShapeType="1"/>
          </p:cNvSpPr>
          <p:nvPr/>
        </p:nvSpPr>
        <p:spPr bwMode="auto">
          <a:xfrm flipH="1">
            <a:off x="3778250"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5" name="Line 135"/>
          <p:cNvSpPr>
            <a:spLocks noChangeShapeType="1"/>
          </p:cNvSpPr>
          <p:nvPr/>
        </p:nvSpPr>
        <p:spPr bwMode="auto">
          <a:xfrm flipH="1">
            <a:off x="3778250"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6" name="Line 136"/>
          <p:cNvSpPr>
            <a:spLocks noChangeShapeType="1"/>
          </p:cNvSpPr>
          <p:nvPr/>
        </p:nvSpPr>
        <p:spPr bwMode="auto">
          <a:xfrm flipH="1">
            <a:off x="4140200"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77" name="Group 137"/>
          <p:cNvGrpSpPr>
            <a:grpSpLocks/>
          </p:cNvGrpSpPr>
          <p:nvPr/>
        </p:nvGrpSpPr>
        <p:grpSpPr bwMode="auto">
          <a:xfrm flipH="1">
            <a:off x="4068763" y="3429000"/>
            <a:ext cx="287337" cy="287338"/>
            <a:chOff x="3560" y="2704"/>
            <a:chExt cx="181" cy="181"/>
          </a:xfrm>
        </p:grpSpPr>
        <p:sp>
          <p:nvSpPr>
            <p:cNvPr id="678" name="Oval 138"/>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79" name="Line 139"/>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80" name="Line 140"/>
          <p:cNvSpPr>
            <a:spLocks noChangeShapeType="1"/>
          </p:cNvSpPr>
          <p:nvPr/>
        </p:nvSpPr>
        <p:spPr bwMode="auto">
          <a:xfrm flipH="1">
            <a:off x="4211638"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1" name="Line 141"/>
          <p:cNvSpPr>
            <a:spLocks noChangeShapeType="1"/>
          </p:cNvSpPr>
          <p:nvPr/>
        </p:nvSpPr>
        <p:spPr bwMode="auto">
          <a:xfrm flipH="1">
            <a:off x="4211638"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2" name="Line 142"/>
          <p:cNvSpPr>
            <a:spLocks noChangeShapeType="1"/>
          </p:cNvSpPr>
          <p:nvPr/>
        </p:nvSpPr>
        <p:spPr bwMode="auto">
          <a:xfrm flipH="1">
            <a:off x="4211638"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83" name="Group 143"/>
          <p:cNvGrpSpPr>
            <a:grpSpLocks/>
          </p:cNvGrpSpPr>
          <p:nvPr/>
        </p:nvGrpSpPr>
        <p:grpSpPr bwMode="auto">
          <a:xfrm flipH="1">
            <a:off x="4140200" y="3429000"/>
            <a:ext cx="287338" cy="287338"/>
            <a:chOff x="3560" y="2704"/>
            <a:chExt cx="181" cy="181"/>
          </a:xfrm>
        </p:grpSpPr>
        <p:sp>
          <p:nvSpPr>
            <p:cNvPr id="684" name="Oval 144"/>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85" name="Line 145"/>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86" name="Line 146"/>
          <p:cNvSpPr>
            <a:spLocks noChangeShapeType="1"/>
          </p:cNvSpPr>
          <p:nvPr/>
        </p:nvSpPr>
        <p:spPr bwMode="auto">
          <a:xfrm flipH="1">
            <a:off x="42830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7" name="Line 147"/>
          <p:cNvSpPr>
            <a:spLocks noChangeShapeType="1"/>
          </p:cNvSpPr>
          <p:nvPr/>
        </p:nvSpPr>
        <p:spPr bwMode="auto">
          <a:xfrm flipH="1">
            <a:off x="42830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8" name="Line 148"/>
          <p:cNvSpPr>
            <a:spLocks noChangeShapeType="1"/>
          </p:cNvSpPr>
          <p:nvPr/>
        </p:nvSpPr>
        <p:spPr bwMode="auto">
          <a:xfrm flipH="1">
            <a:off x="4643438"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89" name="Group 149"/>
          <p:cNvGrpSpPr>
            <a:grpSpLocks/>
          </p:cNvGrpSpPr>
          <p:nvPr/>
        </p:nvGrpSpPr>
        <p:grpSpPr bwMode="auto">
          <a:xfrm flipH="1">
            <a:off x="4572000" y="3429000"/>
            <a:ext cx="287338" cy="287338"/>
            <a:chOff x="3560" y="2704"/>
            <a:chExt cx="181" cy="181"/>
          </a:xfrm>
        </p:grpSpPr>
        <p:sp>
          <p:nvSpPr>
            <p:cNvPr id="690" name="Oval 150"/>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91" name="Line 15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92" name="Line 152"/>
          <p:cNvSpPr>
            <a:spLocks noChangeShapeType="1"/>
          </p:cNvSpPr>
          <p:nvPr/>
        </p:nvSpPr>
        <p:spPr bwMode="auto">
          <a:xfrm flipH="1">
            <a:off x="47148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3" name="Line 153"/>
          <p:cNvSpPr>
            <a:spLocks noChangeShapeType="1"/>
          </p:cNvSpPr>
          <p:nvPr/>
        </p:nvSpPr>
        <p:spPr bwMode="auto">
          <a:xfrm flipH="1">
            <a:off x="47148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4" name="Line 154"/>
          <p:cNvSpPr>
            <a:spLocks noChangeShapeType="1"/>
          </p:cNvSpPr>
          <p:nvPr/>
        </p:nvSpPr>
        <p:spPr bwMode="auto">
          <a:xfrm flipH="1">
            <a:off x="4714875"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95" name="Group 155"/>
          <p:cNvGrpSpPr>
            <a:grpSpLocks/>
          </p:cNvGrpSpPr>
          <p:nvPr/>
        </p:nvGrpSpPr>
        <p:grpSpPr bwMode="auto">
          <a:xfrm flipH="1">
            <a:off x="4643438" y="3429000"/>
            <a:ext cx="287337" cy="287338"/>
            <a:chOff x="3560" y="2704"/>
            <a:chExt cx="181" cy="181"/>
          </a:xfrm>
        </p:grpSpPr>
        <p:sp>
          <p:nvSpPr>
            <p:cNvPr id="696" name="Oval 15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97" name="Line 15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98" name="Line 158"/>
          <p:cNvSpPr>
            <a:spLocks noChangeShapeType="1"/>
          </p:cNvSpPr>
          <p:nvPr/>
        </p:nvSpPr>
        <p:spPr bwMode="auto">
          <a:xfrm flipH="1">
            <a:off x="4786313"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 name="Line 159"/>
          <p:cNvSpPr>
            <a:spLocks noChangeShapeType="1"/>
          </p:cNvSpPr>
          <p:nvPr/>
        </p:nvSpPr>
        <p:spPr bwMode="auto">
          <a:xfrm flipH="1">
            <a:off x="4786313"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0" name="Line 160"/>
          <p:cNvSpPr>
            <a:spLocks noChangeShapeType="1"/>
          </p:cNvSpPr>
          <p:nvPr/>
        </p:nvSpPr>
        <p:spPr bwMode="auto">
          <a:xfrm>
            <a:off x="4787900"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1" name="Line 161"/>
          <p:cNvSpPr>
            <a:spLocks noChangeShapeType="1"/>
          </p:cNvSpPr>
          <p:nvPr/>
        </p:nvSpPr>
        <p:spPr bwMode="auto">
          <a:xfrm>
            <a:off x="4716463"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2" name="Line 162"/>
          <p:cNvSpPr>
            <a:spLocks noChangeShapeType="1"/>
          </p:cNvSpPr>
          <p:nvPr/>
        </p:nvSpPr>
        <p:spPr bwMode="auto">
          <a:xfrm>
            <a:off x="4284663"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3" name="Line 163"/>
          <p:cNvSpPr>
            <a:spLocks noChangeShapeType="1"/>
          </p:cNvSpPr>
          <p:nvPr/>
        </p:nvSpPr>
        <p:spPr bwMode="auto">
          <a:xfrm flipH="1">
            <a:off x="3706813"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 name="Line 164"/>
          <p:cNvSpPr>
            <a:spLocks noChangeShapeType="1"/>
          </p:cNvSpPr>
          <p:nvPr/>
        </p:nvSpPr>
        <p:spPr bwMode="auto">
          <a:xfrm flipH="1">
            <a:off x="3635375"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5" name="Line 165"/>
          <p:cNvSpPr>
            <a:spLocks noChangeShapeType="1"/>
          </p:cNvSpPr>
          <p:nvPr/>
        </p:nvSpPr>
        <p:spPr bwMode="auto">
          <a:xfrm flipH="1">
            <a:off x="3562350"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 name="Line 166"/>
          <p:cNvSpPr>
            <a:spLocks noChangeShapeType="1"/>
          </p:cNvSpPr>
          <p:nvPr/>
        </p:nvSpPr>
        <p:spPr bwMode="auto">
          <a:xfrm>
            <a:off x="2844800" y="40767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7" name="Line 167"/>
          <p:cNvSpPr>
            <a:spLocks noChangeShapeType="1"/>
          </p:cNvSpPr>
          <p:nvPr/>
        </p:nvSpPr>
        <p:spPr bwMode="auto">
          <a:xfrm flipH="1">
            <a:off x="2051050" y="407670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8" name="Oval 168"/>
          <p:cNvSpPr>
            <a:spLocks noChangeArrowheads="1"/>
          </p:cNvSpPr>
          <p:nvPr/>
        </p:nvSpPr>
        <p:spPr bwMode="auto">
          <a:xfrm>
            <a:off x="2627313" y="2708275"/>
            <a:ext cx="142875" cy="144463"/>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09" name="Line 169"/>
          <p:cNvSpPr>
            <a:spLocks noChangeShapeType="1"/>
          </p:cNvSpPr>
          <p:nvPr/>
        </p:nvSpPr>
        <p:spPr bwMode="auto">
          <a:xfrm>
            <a:off x="4284663" y="40052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0" name="Line 170"/>
          <p:cNvSpPr>
            <a:spLocks noChangeShapeType="1"/>
          </p:cNvSpPr>
          <p:nvPr/>
        </p:nvSpPr>
        <p:spPr bwMode="auto">
          <a:xfrm>
            <a:off x="4213225" y="3860800"/>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1" name="Line 171"/>
          <p:cNvSpPr>
            <a:spLocks noChangeShapeType="1"/>
          </p:cNvSpPr>
          <p:nvPr/>
        </p:nvSpPr>
        <p:spPr bwMode="auto">
          <a:xfrm>
            <a:off x="4716463" y="3860800"/>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 name="Line 172"/>
          <p:cNvSpPr>
            <a:spLocks noChangeShapeType="1"/>
          </p:cNvSpPr>
          <p:nvPr/>
        </p:nvSpPr>
        <p:spPr bwMode="auto">
          <a:xfrm>
            <a:off x="4716463" y="40052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3" name="Line 173"/>
          <p:cNvSpPr>
            <a:spLocks noChangeShapeType="1"/>
          </p:cNvSpPr>
          <p:nvPr/>
        </p:nvSpPr>
        <p:spPr bwMode="auto">
          <a:xfrm flipH="1">
            <a:off x="4284663" y="4221163"/>
            <a:ext cx="431800"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4" name="Line 174"/>
          <p:cNvSpPr>
            <a:spLocks noChangeShapeType="1"/>
          </p:cNvSpPr>
          <p:nvPr/>
        </p:nvSpPr>
        <p:spPr bwMode="auto">
          <a:xfrm flipH="1">
            <a:off x="4716463" y="3860800"/>
            <a:ext cx="71437"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5" name="Line 175"/>
          <p:cNvSpPr>
            <a:spLocks noChangeShapeType="1"/>
          </p:cNvSpPr>
          <p:nvPr/>
        </p:nvSpPr>
        <p:spPr bwMode="auto">
          <a:xfrm>
            <a:off x="3995738" y="3933825"/>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6" name="Line 176"/>
          <p:cNvSpPr>
            <a:spLocks noChangeShapeType="1"/>
          </p:cNvSpPr>
          <p:nvPr/>
        </p:nvSpPr>
        <p:spPr bwMode="auto">
          <a:xfrm>
            <a:off x="4498975" y="39338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 name="Line 177"/>
          <p:cNvSpPr>
            <a:spLocks noChangeShapeType="1"/>
          </p:cNvSpPr>
          <p:nvPr/>
        </p:nvSpPr>
        <p:spPr bwMode="auto">
          <a:xfrm>
            <a:off x="3995738" y="2349500"/>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8" name="Line 178"/>
          <p:cNvSpPr>
            <a:spLocks noChangeShapeType="1"/>
          </p:cNvSpPr>
          <p:nvPr/>
        </p:nvSpPr>
        <p:spPr bwMode="auto">
          <a:xfrm flipH="1">
            <a:off x="3995738" y="3933825"/>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9" name="Line 179"/>
          <p:cNvSpPr>
            <a:spLocks noChangeShapeType="1"/>
          </p:cNvSpPr>
          <p:nvPr/>
        </p:nvSpPr>
        <p:spPr bwMode="auto">
          <a:xfrm flipH="1">
            <a:off x="4498975" y="2349500"/>
            <a:ext cx="1588"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0" name="Line 180"/>
          <p:cNvSpPr>
            <a:spLocks noChangeShapeType="1"/>
          </p:cNvSpPr>
          <p:nvPr/>
        </p:nvSpPr>
        <p:spPr bwMode="auto">
          <a:xfrm flipH="1">
            <a:off x="2843213" y="2997200"/>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1" name="Line 182"/>
          <p:cNvSpPr>
            <a:spLocks noChangeShapeType="1"/>
          </p:cNvSpPr>
          <p:nvPr/>
        </p:nvSpPr>
        <p:spPr bwMode="auto">
          <a:xfrm flipV="1">
            <a:off x="3130550"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2" name="Line 183"/>
          <p:cNvSpPr>
            <a:spLocks noChangeShapeType="1"/>
          </p:cNvSpPr>
          <p:nvPr/>
        </p:nvSpPr>
        <p:spPr bwMode="auto">
          <a:xfrm>
            <a:off x="3059113" y="27813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3" name="Line 184"/>
          <p:cNvSpPr>
            <a:spLocks noChangeShapeType="1"/>
          </p:cNvSpPr>
          <p:nvPr/>
        </p:nvSpPr>
        <p:spPr bwMode="auto">
          <a:xfrm>
            <a:off x="3059113" y="270827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4" name="Line 185"/>
          <p:cNvSpPr>
            <a:spLocks noChangeShapeType="1"/>
          </p:cNvSpPr>
          <p:nvPr/>
        </p:nvSpPr>
        <p:spPr bwMode="auto">
          <a:xfrm flipV="1">
            <a:off x="3130550" y="24923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5" name="Line 186"/>
          <p:cNvSpPr>
            <a:spLocks noChangeShapeType="1"/>
          </p:cNvSpPr>
          <p:nvPr/>
        </p:nvSpPr>
        <p:spPr bwMode="auto">
          <a:xfrm flipV="1">
            <a:off x="2700338" y="24923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26" name="Group 187"/>
          <p:cNvGrpSpPr>
            <a:grpSpLocks/>
          </p:cNvGrpSpPr>
          <p:nvPr/>
        </p:nvGrpSpPr>
        <p:grpSpPr bwMode="auto">
          <a:xfrm rot="5400000">
            <a:off x="2339182" y="3283744"/>
            <a:ext cx="503237" cy="504825"/>
            <a:chOff x="1565" y="2251"/>
            <a:chExt cx="317" cy="318"/>
          </a:xfrm>
        </p:grpSpPr>
        <p:sp>
          <p:nvSpPr>
            <p:cNvPr id="727" name="Line 188"/>
            <p:cNvSpPr>
              <a:spLocks noChangeShapeType="1"/>
            </p:cNvSpPr>
            <p:nvPr/>
          </p:nvSpPr>
          <p:spPr bwMode="auto">
            <a:xfrm flipV="1">
              <a:off x="1610" y="2478"/>
              <a:ext cx="18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8" name="Oval 189"/>
            <p:cNvSpPr>
              <a:spLocks noChangeArrowheads="1"/>
            </p:cNvSpPr>
            <p:nvPr/>
          </p:nvSpPr>
          <p:spPr bwMode="auto">
            <a:xfrm>
              <a:off x="1655" y="2387"/>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29" name="Line 190"/>
            <p:cNvSpPr>
              <a:spLocks noChangeShapeType="1"/>
            </p:cNvSpPr>
            <p:nvPr/>
          </p:nvSpPr>
          <p:spPr bwMode="auto">
            <a:xfrm flipH="1">
              <a:off x="1565" y="2568"/>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0" name="Line 191"/>
            <p:cNvSpPr>
              <a:spLocks noChangeShapeType="1"/>
            </p:cNvSpPr>
            <p:nvPr/>
          </p:nvSpPr>
          <p:spPr bwMode="auto">
            <a:xfrm flipH="1">
              <a:off x="1791" y="256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1" name="Line 192"/>
            <p:cNvSpPr>
              <a:spLocks noChangeShapeType="1"/>
            </p:cNvSpPr>
            <p:nvPr/>
          </p:nvSpPr>
          <p:spPr bwMode="auto">
            <a:xfrm flipV="1">
              <a:off x="1701" y="2251"/>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32" name="Line 194"/>
          <p:cNvSpPr>
            <a:spLocks noChangeShapeType="1"/>
          </p:cNvSpPr>
          <p:nvPr/>
        </p:nvSpPr>
        <p:spPr bwMode="auto">
          <a:xfrm rot="16200000" flipV="1">
            <a:off x="2124075" y="4508500"/>
            <a:ext cx="2873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3" name="Line 196"/>
          <p:cNvSpPr>
            <a:spLocks noChangeShapeType="1"/>
          </p:cNvSpPr>
          <p:nvPr/>
        </p:nvSpPr>
        <p:spPr bwMode="auto">
          <a:xfrm rot="16200000" flipH="1">
            <a:off x="2302669" y="4760119"/>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4" name="Line 197"/>
          <p:cNvSpPr>
            <a:spLocks noChangeShapeType="1"/>
          </p:cNvSpPr>
          <p:nvPr/>
        </p:nvSpPr>
        <p:spPr bwMode="auto">
          <a:xfrm rot="16200000" flipH="1">
            <a:off x="2266157" y="4364831"/>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5" name="Line 198"/>
          <p:cNvSpPr>
            <a:spLocks noChangeShapeType="1"/>
          </p:cNvSpPr>
          <p:nvPr/>
        </p:nvSpPr>
        <p:spPr bwMode="auto">
          <a:xfrm rot="16200000" flipV="1">
            <a:off x="1943101" y="447198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6" name="Line 199"/>
          <p:cNvSpPr>
            <a:spLocks noChangeShapeType="1"/>
          </p:cNvSpPr>
          <p:nvPr/>
        </p:nvSpPr>
        <p:spPr bwMode="auto">
          <a:xfrm>
            <a:off x="2338388" y="4076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7" name="Line 206"/>
          <p:cNvSpPr>
            <a:spLocks noChangeShapeType="1"/>
          </p:cNvSpPr>
          <p:nvPr/>
        </p:nvSpPr>
        <p:spPr bwMode="auto">
          <a:xfrm>
            <a:off x="2339975"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8" name="Line 207"/>
          <p:cNvSpPr>
            <a:spLocks noChangeShapeType="1"/>
          </p:cNvSpPr>
          <p:nvPr/>
        </p:nvSpPr>
        <p:spPr bwMode="auto">
          <a:xfrm>
            <a:off x="2339975"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9" name="Line 208"/>
          <p:cNvSpPr>
            <a:spLocks noChangeShapeType="1"/>
          </p:cNvSpPr>
          <p:nvPr/>
        </p:nvSpPr>
        <p:spPr bwMode="auto">
          <a:xfrm flipH="1">
            <a:off x="2124075" y="4076700"/>
            <a:ext cx="2879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0" name="Line 210"/>
          <p:cNvSpPr>
            <a:spLocks noChangeShapeType="1"/>
          </p:cNvSpPr>
          <p:nvPr/>
        </p:nvSpPr>
        <p:spPr bwMode="auto">
          <a:xfrm flipH="1" flipV="1">
            <a:off x="828675" y="5229226"/>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1" name="Line 212"/>
          <p:cNvSpPr>
            <a:spLocks noChangeShapeType="1"/>
          </p:cNvSpPr>
          <p:nvPr/>
        </p:nvSpPr>
        <p:spPr bwMode="auto">
          <a:xfrm>
            <a:off x="1116013" y="5372101"/>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2" name="Line 213"/>
          <p:cNvSpPr>
            <a:spLocks noChangeShapeType="1"/>
          </p:cNvSpPr>
          <p:nvPr/>
        </p:nvSpPr>
        <p:spPr bwMode="auto">
          <a:xfrm>
            <a:off x="684213" y="5372101"/>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3" name="Line 214"/>
          <p:cNvSpPr>
            <a:spLocks noChangeShapeType="1"/>
          </p:cNvSpPr>
          <p:nvPr/>
        </p:nvSpPr>
        <p:spPr bwMode="auto">
          <a:xfrm flipH="1" flipV="1">
            <a:off x="971550" y="48688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4" name="Line 216"/>
          <p:cNvSpPr>
            <a:spLocks noChangeShapeType="1"/>
          </p:cNvSpPr>
          <p:nvPr/>
        </p:nvSpPr>
        <p:spPr bwMode="auto">
          <a:xfrm flipH="1">
            <a:off x="2051050" y="29972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45" name="Group 217"/>
          <p:cNvGrpSpPr>
            <a:grpSpLocks/>
          </p:cNvGrpSpPr>
          <p:nvPr/>
        </p:nvGrpSpPr>
        <p:grpSpPr bwMode="auto">
          <a:xfrm flipH="1">
            <a:off x="5795963" y="2133600"/>
            <a:ext cx="287337" cy="287338"/>
            <a:chOff x="3560" y="2704"/>
            <a:chExt cx="181" cy="181"/>
          </a:xfrm>
        </p:grpSpPr>
        <p:sp>
          <p:nvSpPr>
            <p:cNvPr id="746" name="Oval 218"/>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47" name="Line 219"/>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48" name="Line 220"/>
          <p:cNvSpPr>
            <a:spLocks noChangeShapeType="1"/>
          </p:cNvSpPr>
          <p:nvPr/>
        </p:nvSpPr>
        <p:spPr bwMode="auto">
          <a:xfrm>
            <a:off x="5940425" y="19891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9" name="Line 221"/>
          <p:cNvSpPr>
            <a:spLocks noChangeShapeType="1"/>
          </p:cNvSpPr>
          <p:nvPr/>
        </p:nvSpPr>
        <p:spPr bwMode="auto">
          <a:xfrm>
            <a:off x="5940425"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0" name="Text Box 222"/>
          <p:cNvSpPr txBox="1">
            <a:spLocks noChangeArrowheads="1"/>
          </p:cNvSpPr>
          <p:nvPr/>
        </p:nvSpPr>
        <p:spPr bwMode="auto">
          <a:xfrm>
            <a:off x="4021138" y="3016250"/>
            <a:ext cx="438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Sub</a:t>
            </a:r>
          </a:p>
        </p:txBody>
      </p:sp>
      <p:sp>
        <p:nvSpPr>
          <p:cNvPr id="751" name="Line 223"/>
          <p:cNvSpPr>
            <a:spLocks noChangeShapeType="1"/>
          </p:cNvSpPr>
          <p:nvPr/>
        </p:nvSpPr>
        <p:spPr bwMode="auto">
          <a:xfrm>
            <a:off x="4211638"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2" name="Text Box 224"/>
          <p:cNvSpPr txBox="1">
            <a:spLocks noChangeArrowheads="1"/>
          </p:cNvSpPr>
          <p:nvPr/>
        </p:nvSpPr>
        <p:spPr bwMode="auto">
          <a:xfrm>
            <a:off x="4540250" y="2997200"/>
            <a:ext cx="444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Add</a:t>
            </a:r>
          </a:p>
        </p:txBody>
      </p:sp>
      <p:sp>
        <p:nvSpPr>
          <p:cNvPr id="753" name="Text Box 225"/>
          <p:cNvSpPr txBox="1">
            <a:spLocks noChangeArrowheads="1"/>
          </p:cNvSpPr>
          <p:nvPr/>
        </p:nvSpPr>
        <p:spPr bwMode="auto">
          <a:xfrm>
            <a:off x="2438400" y="2166938"/>
            <a:ext cx="550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WrB*</a:t>
            </a:r>
          </a:p>
        </p:txBody>
      </p:sp>
      <p:sp>
        <p:nvSpPr>
          <p:cNvPr id="754" name="Text Box 226"/>
          <p:cNvSpPr txBox="1">
            <a:spLocks noChangeArrowheads="1"/>
          </p:cNvSpPr>
          <p:nvPr/>
        </p:nvSpPr>
        <p:spPr bwMode="auto">
          <a:xfrm>
            <a:off x="2590800" y="3246438"/>
            <a:ext cx="468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WrB</a:t>
            </a:r>
          </a:p>
        </p:txBody>
      </p:sp>
      <p:sp>
        <p:nvSpPr>
          <p:cNvPr id="755" name="Text Box 227"/>
          <p:cNvSpPr txBox="1">
            <a:spLocks noChangeArrowheads="1"/>
          </p:cNvSpPr>
          <p:nvPr/>
        </p:nvSpPr>
        <p:spPr bwMode="auto">
          <a:xfrm>
            <a:off x="971550" y="4797425"/>
            <a:ext cx="603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NotRd</a:t>
            </a:r>
          </a:p>
        </p:txBody>
      </p:sp>
      <p:sp>
        <p:nvSpPr>
          <p:cNvPr id="756" name="Text Box 230"/>
          <p:cNvSpPr txBox="1">
            <a:spLocks noChangeArrowheads="1"/>
          </p:cNvSpPr>
          <p:nvPr/>
        </p:nvSpPr>
        <p:spPr bwMode="auto">
          <a:xfrm>
            <a:off x="5899150" y="3030538"/>
            <a:ext cx="760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AmpLow</a:t>
            </a:r>
          </a:p>
        </p:txBody>
      </p:sp>
      <p:sp>
        <p:nvSpPr>
          <p:cNvPr id="757" name="Text Box 231"/>
          <p:cNvSpPr txBox="1">
            <a:spLocks noChangeArrowheads="1"/>
          </p:cNvSpPr>
          <p:nvPr/>
        </p:nvSpPr>
        <p:spPr bwMode="auto">
          <a:xfrm>
            <a:off x="6035675" y="3429000"/>
            <a:ext cx="576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24 </a:t>
            </a:r>
            <a:r>
              <a:rPr lang="el-GR" altLang="de-DE">
                <a:latin typeface="Arial" charset="0"/>
                <a:cs typeface="Arial" charset="0"/>
              </a:rPr>
              <a:t>μ</a:t>
            </a:r>
            <a:r>
              <a:rPr lang="de-DE" altLang="de-DE"/>
              <a:t>A</a:t>
            </a:r>
          </a:p>
        </p:txBody>
      </p:sp>
      <p:sp>
        <p:nvSpPr>
          <p:cNvPr id="758" name="Text Box 232"/>
          <p:cNvSpPr txBox="1">
            <a:spLocks noChangeArrowheads="1"/>
          </p:cNvSpPr>
          <p:nvPr/>
        </p:nvSpPr>
        <p:spPr bwMode="auto">
          <a:xfrm>
            <a:off x="6827838" y="45434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12 </a:t>
            </a:r>
            <a:r>
              <a:rPr lang="el-GR" altLang="de-DE">
                <a:latin typeface="Arial" charset="0"/>
                <a:cs typeface="Arial" charset="0"/>
              </a:rPr>
              <a:t>μ</a:t>
            </a:r>
            <a:r>
              <a:rPr lang="de-DE" altLang="de-DE"/>
              <a:t>A</a:t>
            </a:r>
          </a:p>
        </p:txBody>
      </p:sp>
      <p:sp>
        <p:nvSpPr>
          <p:cNvPr id="759" name="Line 233"/>
          <p:cNvSpPr>
            <a:spLocks noChangeShapeType="1"/>
          </p:cNvSpPr>
          <p:nvPr/>
        </p:nvSpPr>
        <p:spPr bwMode="auto">
          <a:xfrm>
            <a:off x="6732588" y="2636838"/>
            <a:ext cx="431800"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0" name="Rectangle 234"/>
          <p:cNvSpPr>
            <a:spLocks noChangeArrowheads="1"/>
          </p:cNvSpPr>
          <p:nvPr/>
        </p:nvSpPr>
        <p:spPr bwMode="auto">
          <a:xfrm>
            <a:off x="3779838" y="1916113"/>
            <a:ext cx="936625" cy="433387"/>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Logic</a:t>
            </a:r>
          </a:p>
        </p:txBody>
      </p:sp>
      <p:sp>
        <p:nvSpPr>
          <p:cNvPr id="761" name="Rectangle 235"/>
          <p:cNvSpPr>
            <a:spLocks noChangeArrowheads="1"/>
          </p:cNvSpPr>
          <p:nvPr/>
        </p:nvSpPr>
        <p:spPr bwMode="auto">
          <a:xfrm>
            <a:off x="3779838" y="1268413"/>
            <a:ext cx="431800" cy="433387"/>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Cmp1</a:t>
            </a:r>
          </a:p>
        </p:txBody>
      </p:sp>
      <p:sp>
        <p:nvSpPr>
          <p:cNvPr id="762" name="Rectangle 236"/>
          <p:cNvSpPr>
            <a:spLocks noChangeArrowheads="1"/>
          </p:cNvSpPr>
          <p:nvPr/>
        </p:nvSpPr>
        <p:spPr bwMode="auto">
          <a:xfrm>
            <a:off x="4284663" y="1268413"/>
            <a:ext cx="431800" cy="433387"/>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Cmp2</a:t>
            </a:r>
          </a:p>
        </p:txBody>
      </p:sp>
      <p:sp>
        <p:nvSpPr>
          <p:cNvPr id="763" name="Line 237"/>
          <p:cNvSpPr>
            <a:spLocks noChangeShapeType="1"/>
          </p:cNvSpPr>
          <p:nvPr/>
        </p:nvSpPr>
        <p:spPr bwMode="auto">
          <a:xfrm flipV="1">
            <a:off x="7164388" y="1052513"/>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4" name="Line 238"/>
          <p:cNvSpPr>
            <a:spLocks noChangeShapeType="1"/>
          </p:cNvSpPr>
          <p:nvPr/>
        </p:nvSpPr>
        <p:spPr bwMode="auto">
          <a:xfrm rot="16200000" flipV="1">
            <a:off x="5615782" y="-496094"/>
            <a:ext cx="0" cy="30972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5" name="Line 239"/>
          <p:cNvSpPr>
            <a:spLocks noChangeShapeType="1"/>
          </p:cNvSpPr>
          <p:nvPr/>
        </p:nvSpPr>
        <p:spPr bwMode="auto">
          <a:xfrm flipV="1">
            <a:off x="4067175" y="1052513"/>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6" name="Line 240"/>
          <p:cNvSpPr>
            <a:spLocks noChangeShapeType="1"/>
          </p:cNvSpPr>
          <p:nvPr/>
        </p:nvSpPr>
        <p:spPr bwMode="auto">
          <a:xfrm flipV="1">
            <a:off x="4572000" y="1052513"/>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7" name="Line 241"/>
          <p:cNvSpPr>
            <a:spLocks noChangeShapeType="1"/>
          </p:cNvSpPr>
          <p:nvPr/>
        </p:nvSpPr>
        <p:spPr bwMode="auto">
          <a:xfrm flipV="1">
            <a:off x="3924300" y="90805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 name="Line 242"/>
          <p:cNvSpPr>
            <a:spLocks noChangeShapeType="1"/>
          </p:cNvSpPr>
          <p:nvPr/>
        </p:nvSpPr>
        <p:spPr bwMode="auto">
          <a:xfrm flipV="1">
            <a:off x="4427538" y="90805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9" name="Text Box 243"/>
          <p:cNvSpPr txBox="1">
            <a:spLocks noChangeArrowheads="1"/>
          </p:cNvSpPr>
          <p:nvPr/>
        </p:nvSpPr>
        <p:spPr bwMode="auto">
          <a:xfrm>
            <a:off x="3419475" y="798513"/>
            <a:ext cx="496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ThHi</a:t>
            </a:r>
          </a:p>
        </p:txBody>
      </p:sp>
      <p:sp>
        <p:nvSpPr>
          <p:cNvPr id="770" name="Text Box 244"/>
          <p:cNvSpPr txBox="1">
            <a:spLocks noChangeArrowheads="1"/>
          </p:cNvSpPr>
          <p:nvPr/>
        </p:nvSpPr>
        <p:spPr bwMode="auto">
          <a:xfrm>
            <a:off x="3924300" y="798513"/>
            <a:ext cx="517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ThLo</a:t>
            </a:r>
          </a:p>
        </p:txBody>
      </p:sp>
      <p:sp>
        <p:nvSpPr>
          <p:cNvPr id="771" name="Line 245"/>
          <p:cNvSpPr>
            <a:spLocks noChangeShapeType="1"/>
          </p:cNvSpPr>
          <p:nvPr/>
        </p:nvSpPr>
        <p:spPr bwMode="auto">
          <a:xfrm>
            <a:off x="3995738"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2" name="Line 246"/>
          <p:cNvSpPr>
            <a:spLocks noChangeShapeType="1"/>
          </p:cNvSpPr>
          <p:nvPr/>
        </p:nvSpPr>
        <p:spPr bwMode="auto">
          <a:xfrm>
            <a:off x="45005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3" name="Line 247"/>
          <p:cNvSpPr>
            <a:spLocks noChangeShapeType="1"/>
          </p:cNvSpPr>
          <p:nvPr/>
        </p:nvSpPr>
        <p:spPr bwMode="auto">
          <a:xfrm>
            <a:off x="3419475" y="213360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4" name="Text Box 248"/>
          <p:cNvSpPr txBox="1">
            <a:spLocks noChangeArrowheads="1"/>
          </p:cNvSpPr>
          <p:nvPr/>
        </p:nvSpPr>
        <p:spPr bwMode="auto">
          <a:xfrm>
            <a:off x="3155458" y="1878013"/>
            <a:ext cx="5613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err="1" smtClean="0"/>
              <a:t>Rd</a:t>
            </a:r>
            <a:r>
              <a:rPr lang="de-DE" altLang="de-DE" dirty="0" smtClean="0"/>
              <a:t>=0</a:t>
            </a:r>
            <a:endParaRPr lang="de-DE" altLang="de-DE" dirty="0"/>
          </a:p>
        </p:txBody>
      </p:sp>
      <p:sp>
        <p:nvSpPr>
          <p:cNvPr id="775" name="Line 249"/>
          <p:cNvSpPr>
            <a:spLocks noChangeShapeType="1"/>
          </p:cNvSpPr>
          <p:nvPr/>
        </p:nvSpPr>
        <p:spPr bwMode="auto">
          <a:xfrm>
            <a:off x="1116013" y="2997200"/>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6" name="Oval 250"/>
          <p:cNvSpPr>
            <a:spLocks noChangeArrowheads="1"/>
          </p:cNvSpPr>
          <p:nvPr/>
        </p:nvSpPr>
        <p:spPr bwMode="auto">
          <a:xfrm>
            <a:off x="6659563" y="2565400"/>
            <a:ext cx="144462"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3</a:t>
            </a:r>
          </a:p>
        </p:txBody>
      </p:sp>
      <p:sp>
        <p:nvSpPr>
          <p:cNvPr id="777" name="Oval 251"/>
          <p:cNvSpPr>
            <a:spLocks noChangeArrowheads="1"/>
          </p:cNvSpPr>
          <p:nvPr/>
        </p:nvSpPr>
        <p:spPr bwMode="auto">
          <a:xfrm>
            <a:off x="1187450" y="2924175"/>
            <a:ext cx="144463"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1</a:t>
            </a:r>
          </a:p>
        </p:txBody>
      </p:sp>
      <p:sp>
        <p:nvSpPr>
          <p:cNvPr id="778" name="Text Box 252"/>
          <p:cNvSpPr txBox="1">
            <a:spLocks noChangeArrowheads="1"/>
          </p:cNvSpPr>
          <p:nvPr/>
        </p:nvSpPr>
        <p:spPr bwMode="auto">
          <a:xfrm>
            <a:off x="1116013" y="3213100"/>
            <a:ext cx="322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I</a:t>
            </a:r>
            <a:r>
              <a:rPr lang="de-DE" altLang="de-DE" baseline="-25000"/>
              <a:t>in</a:t>
            </a:r>
          </a:p>
        </p:txBody>
      </p:sp>
      <p:sp>
        <p:nvSpPr>
          <p:cNvPr id="779" name="Line 253"/>
          <p:cNvSpPr>
            <a:spLocks noChangeShapeType="1"/>
          </p:cNvSpPr>
          <p:nvPr/>
        </p:nvSpPr>
        <p:spPr bwMode="auto">
          <a:xfrm rot="10800000">
            <a:off x="1116013" y="31416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0" name="Oval 256"/>
          <p:cNvSpPr>
            <a:spLocks noChangeArrowheads="1"/>
          </p:cNvSpPr>
          <p:nvPr/>
        </p:nvSpPr>
        <p:spPr bwMode="auto">
          <a:xfrm>
            <a:off x="5076825" y="4292600"/>
            <a:ext cx="144463" cy="144463"/>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RefFB</a:t>
            </a:r>
          </a:p>
        </p:txBody>
      </p:sp>
      <p:sp>
        <p:nvSpPr>
          <p:cNvPr id="781" name="Oval 257"/>
          <p:cNvSpPr>
            <a:spLocks noChangeArrowheads="1"/>
          </p:cNvSpPr>
          <p:nvPr/>
        </p:nvSpPr>
        <p:spPr bwMode="auto">
          <a:xfrm>
            <a:off x="4500563" y="1125538"/>
            <a:ext cx="141287" cy="1412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82" name="Oval 258"/>
          <p:cNvSpPr>
            <a:spLocks noChangeArrowheads="1"/>
          </p:cNvSpPr>
          <p:nvPr/>
        </p:nvSpPr>
        <p:spPr bwMode="auto">
          <a:xfrm>
            <a:off x="3851275" y="1125538"/>
            <a:ext cx="141288" cy="1412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83" name="Oval 259"/>
          <p:cNvSpPr>
            <a:spLocks noChangeArrowheads="1"/>
          </p:cNvSpPr>
          <p:nvPr/>
        </p:nvSpPr>
        <p:spPr bwMode="auto">
          <a:xfrm>
            <a:off x="6804025" y="3932238"/>
            <a:ext cx="144463" cy="144462"/>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sp>
        <p:nvSpPr>
          <p:cNvPr id="784" name="AutoShape 260"/>
          <p:cNvSpPr>
            <a:spLocks noChangeArrowheads="1"/>
          </p:cNvSpPr>
          <p:nvPr/>
        </p:nvSpPr>
        <p:spPr bwMode="auto">
          <a:xfrm rot="5400000">
            <a:off x="5053012" y="931863"/>
            <a:ext cx="576263" cy="242888"/>
          </a:xfrm>
          <a:custGeom>
            <a:avLst/>
            <a:gdLst>
              <a:gd name="T0" fmla="*/ 2147483647 w 21600"/>
              <a:gd name="T1" fmla="*/ 172676366 h 21600"/>
              <a:gd name="T2" fmla="*/ 2147483647 w 21600"/>
              <a:gd name="T3" fmla="*/ 345352855 h 21600"/>
              <a:gd name="T4" fmla="*/ 1367831009 w 21600"/>
              <a:gd name="T5" fmla="*/ 17267636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5" name="Text Box 261"/>
          <p:cNvSpPr txBox="1">
            <a:spLocks noChangeArrowheads="1"/>
          </p:cNvSpPr>
          <p:nvPr/>
        </p:nvSpPr>
        <p:spPr bwMode="auto">
          <a:xfrm>
            <a:off x="5570538" y="1341438"/>
            <a:ext cx="307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a:t>
            </a:r>
            <a:r>
              <a:rPr lang="de-DE" altLang="de-DE" baseline="-25000"/>
              <a:t>f</a:t>
            </a:r>
          </a:p>
        </p:txBody>
      </p:sp>
      <p:sp>
        <p:nvSpPr>
          <p:cNvPr id="786" name="Oval 262"/>
          <p:cNvSpPr>
            <a:spLocks noChangeArrowheads="1"/>
          </p:cNvSpPr>
          <p:nvPr/>
        </p:nvSpPr>
        <p:spPr bwMode="auto">
          <a:xfrm>
            <a:off x="5148263" y="2924175"/>
            <a:ext cx="144462"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a:t>
            </a:r>
          </a:p>
        </p:txBody>
      </p:sp>
      <p:sp>
        <p:nvSpPr>
          <p:cNvPr id="787" name="Text Box 263"/>
          <p:cNvSpPr txBox="1">
            <a:spLocks noChangeArrowheads="1"/>
          </p:cNvSpPr>
          <p:nvPr/>
        </p:nvSpPr>
        <p:spPr bwMode="auto">
          <a:xfrm>
            <a:off x="3733800" y="1951038"/>
            <a:ext cx="35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En</a:t>
            </a:r>
          </a:p>
        </p:txBody>
      </p:sp>
      <p:sp>
        <p:nvSpPr>
          <p:cNvPr id="788" name="Arc 264"/>
          <p:cNvSpPr>
            <a:spLocks/>
          </p:cNvSpPr>
          <p:nvPr/>
        </p:nvSpPr>
        <p:spPr bwMode="auto">
          <a:xfrm rot="5400000" flipV="1">
            <a:off x="4186238" y="3906838"/>
            <a:ext cx="144462" cy="68262"/>
          </a:xfrm>
          <a:custGeom>
            <a:avLst/>
            <a:gdLst>
              <a:gd name="T0" fmla="*/ 38112941 w 21600"/>
              <a:gd name="T1" fmla="*/ 0 h 10183"/>
              <a:gd name="T2" fmla="*/ 43216871 w 21600"/>
              <a:gd name="T3" fmla="*/ 20563105 h 10183"/>
              <a:gd name="T4" fmla="*/ 0 w 21600"/>
              <a:gd name="T5" fmla="*/ 20563105 h 10183"/>
              <a:gd name="T6" fmla="*/ 0 60000 65536"/>
              <a:gd name="T7" fmla="*/ 0 60000 65536"/>
              <a:gd name="T8" fmla="*/ 0 60000 65536"/>
            </a:gdLst>
            <a:ahLst/>
            <a:cxnLst>
              <a:cxn ang="T6">
                <a:pos x="T0" y="T1"/>
              </a:cxn>
              <a:cxn ang="T7">
                <a:pos x="T2" y="T3"/>
              </a:cxn>
              <a:cxn ang="T8">
                <a:pos x="T4" y="T5"/>
              </a:cxn>
            </a:cxnLst>
            <a:rect l="0" t="0" r="r" b="b"/>
            <a:pathLst>
              <a:path w="21600" h="10183" fill="none" extrusionOk="0">
                <a:moveTo>
                  <a:pt x="19049" y="-1"/>
                </a:moveTo>
                <a:cubicBezTo>
                  <a:pt x="20723" y="3132"/>
                  <a:pt x="21600" y="6630"/>
                  <a:pt x="21600" y="10183"/>
                </a:cubicBezTo>
              </a:path>
              <a:path w="21600" h="10183" stroke="0" extrusionOk="0">
                <a:moveTo>
                  <a:pt x="19049" y="-1"/>
                </a:moveTo>
                <a:cubicBezTo>
                  <a:pt x="20723" y="3132"/>
                  <a:pt x="21600" y="6630"/>
                  <a:pt x="21600" y="10183"/>
                </a:cubicBezTo>
                <a:lnTo>
                  <a:pt x="0" y="10183"/>
                </a:lnTo>
                <a:lnTo>
                  <a:pt x="19049" y="-1"/>
                </a:lnTo>
                <a:close/>
              </a:path>
            </a:pathLst>
          </a:cu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9" name="Arc 265"/>
          <p:cNvSpPr>
            <a:spLocks/>
          </p:cNvSpPr>
          <p:nvPr/>
        </p:nvSpPr>
        <p:spPr bwMode="auto">
          <a:xfrm rot="5400000" flipV="1">
            <a:off x="4684712" y="3902076"/>
            <a:ext cx="144463" cy="68262"/>
          </a:xfrm>
          <a:custGeom>
            <a:avLst/>
            <a:gdLst>
              <a:gd name="T0" fmla="*/ 38108055 w 21600"/>
              <a:gd name="T1" fmla="*/ 0 h 10189"/>
              <a:gd name="T2" fmla="*/ 43218046 w 21600"/>
              <a:gd name="T3" fmla="*/ 20526824 h 10189"/>
              <a:gd name="T4" fmla="*/ 0 w 21600"/>
              <a:gd name="T5" fmla="*/ 20526824 h 10189"/>
              <a:gd name="T6" fmla="*/ 0 60000 65536"/>
              <a:gd name="T7" fmla="*/ 0 60000 65536"/>
              <a:gd name="T8" fmla="*/ 0 60000 65536"/>
            </a:gdLst>
            <a:ahLst/>
            <a:cxnLst>
              <a:cxn ang="T6">
                <a:pos x="T0" y="T1"/>
              </a:cxn>
              <a:cxn ang="T7">
                <a:pos x="T2" y="T3"/>
              </a:cxn>
              <a:cxn ang="T8">
                <a:pos x="T4" y="T5"/>
              </a:cxn>
            </a:cxnLst>
            <a:rect l="0" t="0" r="r" b="b"/>
            <a:pathLst>
              <a:path w="21600" h="10189" fill="none" extrusionOk="0">
                <a:moveTo>
                  <a:pt x="19045" y="0"/>
                </a:moveTo>
                <a:cubicBezTo>
                  <a:pt x="20722" y="3134"/>
                  <a:pt x="21600" y="6634"/>
                  <a:pt x="21600" y="10189"/>
                </a:cubicBezTo>
              </a:path>
              <a:path w="21600" h="10189" stroke="0" extrusionOk="0">
                <a:moveTo>
                  <a:pt x="19045" y="0"/>
                </a:moveTo>
                <a:cubicBezTo>
                  <a:pt x="20722" y="3134"/>
                  <a:pt x="21600" y="6634"/>
                  <a:pt x="21600" y="10189"/>
                </a:cubicBezTo>
                <a:lnTo>
                  <a:pt x="0" y="10189"/>
                </a:lnTo>
                <a:lnTo>
                  <a:pt x="19045" y="0"/>
                </a:lnTo>
                <a:close/>
              </a:path>
            </a:pathLst>
          </a:cu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0" name="Line 266"/>
          <p:cNvSpPr>
            <a:spLocks noChangeShapeType="1"/>
          </p:cNvSpPr>
          <p:nvPr/>
        </p:nvSpPr>
        <p:spPr bwMode="auto">
          <a:xfrm flipH="1">
            <a:off x="4213225" y="3860800"/>
            <a:ext cx="71438"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91" name="Group 270"/>
          <p:cNvGrpSpPr>
            <a:grpSpLocks/>
          </p:cNvGrpSpPr>
          <p:nvPr/>
        </p:nvGrpSpPr>
        <p:grpSpPr bwMode="auto">
          <a:xfrm>
            <a:off x="4211638" y="4221163"/>
            <a:ext cx="144462" cy="285750"/>
            <a:chOff x="3696" y="3477"/>
            <a:chExt cx="91" cy="180"/>
          </a:xfrm>
        </p:grpSpPr>
        <p:sp>
          <p:nvSpPr>
            <p:cNvPr id="792" name="Line 271"/>
            <p:cNvSpPr>
              <a:spLocks noChangeShapeType="1"/>
            </p:cNvSpPr>
            <p:nvPr/>
          </p:nvSpPr>
          <p:spPr bwMode="auto">
            <a:xfrm>
              <a:off x="3742" y="347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3" name="Oval 272"/>
            <p:cNvSpPr>
              <a:spLocks noChangeArrowheads="1"/>
            </p:cNvSpPr>
            <p:nvPr/>
          </p:nvSpPr>
          <p:spPr bwMode="auto">
            <a:xfrm>
              <a:off x="3696" y="3566"/>
              <a:ext cx="91" cy="91"/>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grpSp>
      <p:sp>
        <p:nvSpPr>
          <p:cNvPr id="794" name="Oval 273"/>
          <p:cNvSpPr>
            <a:spLocks noChangeArrowheads="1"/>
          </p:cNvSpPr>
          <p:nvPr/>
        </p:nvSpPr>
        <p:spPr bwMode="auto">
          <a:xfrm>
            <a:off x="2268538" y="4005263"/>
            <a:ext cx="144462" cy="144462"/>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4</a:t>
            </a:r>
          </a:p>
        </p:txBody>
      </p:sp>
      <p:sp>
        <p:nvSpPr>
          <p:cNvPr id="795" name="Text Box 274"/>
          <p:cNvSpPr txBox="1">
            <a:spLocks noChangeArrowheads="1"/>
          </p:cNvSpPr>
          <p:nvPr/>
        </p:nvSpPr>
        <p:spPr bwMode="auto">
          <a:xfrm>
            <a:off x="2698750" y="2382838"/>
            <a:ext cx="460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a:t>
            </a:r>
          </a:p>
        </p:txBody>
      </p:sp>
      <p:sp>
        <p:nvSpPr>
          <p:cNvPr id="796" name="Line 275"/>
          <p:cNvSpPr>
            <a:spLocks noChangeShapeType="1"/>
          </p:cNvSpPr>
          <p:nvPr/>
        </p:nvSpPr>
        <p:spPr bwMode="auto">
          <a:xfrm flipH="1">
            <a:off x="6372225" y="5157788"/>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7" name="Text Box 276"/>
          <p:cNvSpPr txBox="1">
            <a:spLocks noChangeArrowheads="1"/>
          </p:cNvSpPr>
          <p:nvPr/>
        </p:nvSpPr>
        <p:spPr bwMode="auto">
          <a:xfrm>
            <a:off x="6751059" y="3500438"/>
            <a:ext cx="90762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VFBPBias</a:t>
            </a:r>
          </a:p>
        </p:txBody>
      </p:sp>
      <p:sp>
        <p:nvSpPr>
          <p:cNvPr id="798" name="Line 277"/>
          <p:cNvSpPr>
            <a:spLocks noChangeShapeType="1"/>
          </p:cNvSpPr>
          <p:nvPr/>
        </p:nvSpPr>
        <p:spPr bwMode="auto">
          <a:xfrm flipH="1">
            <a:off x="6156325" y="3789363"/>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9" name="Text Box 278"/>
          <p:cNvSpPr txBox="1">
            <a:spLocks noChangeArrowheads="1"/>
          </p:cNvSpPr>
          <p:nvPr/>
        </p:nvSpPr>
        <p:spPr bwMode="auto">
          <a:xfrm>
            <a:off x="6233281" y="4868863"/>
            <a:ext cx="194476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VFBNBias (VPSource2)</a:t>
            </a:r>
          </a:p>
        </p:txBody>
      </p:sp>
      <p:sp>
        <p:nvSpPr>
          <p:cNvPr id="800" name="Text Box 279"/>
          <p:cNvSpPr txBox="1">
            <a:spLocks noChangeArrowheads="1"/>
          </p:cNvSpPr>
          <p:nvPr/>
        </p:nvSpPr>
        <p:spPr bwMode="auto">
          <a:xfrm>
            <a:off x="7096100" y="4076700"/>
            <a:ext cx="95731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VFBNCasc</a:t>
            </a:r>
          </a:p>
        </p:txBody>
      </p:sp>
      <p:sp>
        <p:nvSpPr>
          <p:cNvPr id="801" name="Text Box 280"/>
          <p:cNvSpPr txBox="1">
            <a:spLocks noChangeArrowheads="1"/>
          </p:cNvSpPr>
          <p:nvPr/>
        </p:nvSpPr>
        <p:spPr bwMode="auto">
          <a:xfrm>
            <a:off x="4807897" y="3284538"/>
            <a:ext cx="9204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dirty="0" err="1"/>
              <a:t>VPSource</a:t>
            </a:r>
            <a:endParaRPr lang="de-DE" altLang="de-DE" b="1" dirty="0"/>
          </a:p>
        </p:txBody>
      </p:sp>
      <p:sp>
        <p:nvSpPr>
          <p:cNvPr id="802" name="Line 281"/>
          <p:cNvSpPr>
            <a:spLocks noChangeShapeType="1"/>
          </p:cNvSpPr>
          <p:nvPr/>
        </p:nvSpPr>
        <p:spPr bwMode="auto">
          <a:xfrm flipH="1">
            <a:off x="5003800" y="35718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3" name="Text Box 282"/>
          <p:cNvSpPr txBox="1">
            <a:spLocks noChangeArrowheads="1"/>
          </p:cNvSpPr>
          <p:nvPr/>
        </p:nvSpPr>
        <p:spPr bwMode="auto">
          <a:xfrm>
            <a:off x="4869921" y="2001838"/>
            <a:ext cx="106150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VAmpPBias</a:t>
            </a:r>
          </a:p>
        </p:txBody>
      </p:sp>
      <p:sp>
        <p:nvSpPr>
          <p:cNvPr id="804" name="Line 283"/>
          <p:cNvSpPr>
            <a:spLocks noChangeShapeType="1"/>
          </p:cNvSpPr>
          <p:nvPr/>
        </p:nvSpPr>
        <p:spPr bwMode="auto">
          <a:xfrm>
            <a:off x="5435600" y="22764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5" name="Text Box 284"/>
          <p:cNvSpPr txBox="1">
            <a:spLocks noChangeArrowheads="1"/>
          </p:cNvSpPr>
          <p:nvPr/>
        </p:nvSpPr>
        <p:spPr bwMode="auto">
          <a:xfrm>
            <a:off x="2410646" y="3802063"/>
            <a:ext cx="127470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VPSourceCasc</a:t>
            </a:r>
          </a:p>
        </p:txBody>
      </p:sp>
      <p:sp>
        <p:nvSpPr>
          <p:cNvPr id="806" name="Line 285"/>
          <p:cNvSpPr>
            <a:spLocks noChangeShapeType="1"/>
          </p:cNvSpPr>
          <p:nvPr/>
        </p:nvSpPr>
        <p:spPr bwMode="auto">
          <a:xfrm>
            <a:off x="3132138"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7" name="Line 286"/>
          <p:cNvSpPr>
            <a:spLocks noChangeShapeType="1"/>
          </p:cNvSpPr>
          <p:nvPr/>
        </p:nvSpPr>
        <p:spPr bwMode="auto">
          <a:xfrm>
            <a:off x="3132138" y="35734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8" name="Text Box 6"/>
          <p:cNvSpPr txBox="1">
            <a:spLocks noChangeArrowheads="1"/>
          </p:cNvSpPr>
          <p:nvPr/>
        </p:nvSpPr>
        <p:spPr bwMode="auto">
          <a:xfrm>
            <a:off x="2266950" y="4365625"/>
            <a:ext cx="4651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Sw3</a:t>
            </a:r>
          </a:p>
        </p:txBody>
      </p:sp>
      <p:sp>
        <p:nvSpPr>
          <p:cNvPr id="809" name="Text Box 226"/>
          <p:cNvSpPr txBox="1">
            <a:spLocks noChangeArrowheads="1"/>
          </p:cNvSpPr>
          <p:nvPr/>
        </p:nvSpPr>
        <p:spPr bwMode="auto">
          <a:xfrm>
            <a:off x="1474788" y="4292600"/>
            <a:ext cx="6143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NotWr</a:t>
            </a:r>
          </a:p>
        </p:txBody>
      </p:sp>
      <p:sp>
        <p:nvSpPr>
          <p:cNvPr id="810" name="Line 208"/>
          <p:cNvSpPr>
            <a:spLocks noChangeShapeType="1"/>
          </p:cNvSpPr>
          <p:nvPr/>
        </p:nvSpPr>
        <p:spPr bwMode="auto">
          <a:xfrm flipV="1">
            <a:off x="2339752" y="4797424"/>
            <a:ext cx="223" cy="11518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11" name="Gerade Verbindung 2"/>
          <p:cNvCxnSpPr>
            <a:cxnSpLocks noChangeShapeType="1"/>
          </p:cNvCxnSpPr>
          <p:nvPr/>
        </p:nvCxnSpPr>
        <p:spPr bwMode="auto">
          <a:xfrm>
            <a:off x="1187450" y="5373688"/>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2" name="Line 210"/>
          <p:cNvSpPr>
            <a:spLocks noChangeShapeType="1"/>
          </p:cNvSpPr>
          <p:nvPr/>
        </p:nvSpPr>
        <p:spPr bwMode="auto">
          <a:xfrm flipH="1" flipV="1">
            <a:off x="828675" y="3932238"/>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3" name="Line 212"/>
          <p:cNvSpPr>
            <a:spLocks noChangeShapeType="1"/>
          </p:cNvSpPr>
          <p:nvPr/>
        </p:nvSpPr>
        <p:spPr bwMode="auto">
          <a:xfrm>
            <a:off x="1116013" y="4075113"/>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4" name="Line 213"/>
          <p:cNvSpPr>
            <a:spLocks noChangeShapeType="1"/>
          </p:cNvSpPr>
          <p:nvPr/>
        </p:nvSpPr>
        <p:spPr bwMode="auto">
          <a:xfrm>
            <a:off x="684213" y="40751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5" name="Line 214"/>
          <p:cNvSpPr>
            <a:spLocks noChangeShapeType="1"/>
          </p:cNvSpPr>
          <p:nvPr/>
        </p:nvSpPr>
        <p:spPr bwMode="auto">
          <a:xfrm flipH="1" flipV="1">
            <a:off x="971550" y="35718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16" name="Gerade Verbindung 296"/>
          <p:cNvCxnSpPr>
            <a:cxnSpLocks noChangeShapeType="1"/>
          </p:cNvCxnSpPr>
          <p:nvPr/>
        </p:nvCxnSpPr>
        <p:spPr bwMode="auto">
          <a:xfrm>
            <a:off x="1116013" y="4076700"/>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7" name="Text Box 227"/>
          <p:cNvSpPr txBox="1">
            <a:spLocks noChangeArrowheads="1"/>
          </p:cNvSpPr>
          <p:nvPr/>
        </p:nvSpPr>
        <p:spPr bwMode="auto">
          <a:xfrm>
            <a:off x="395288" y="3573463"/>
            <a:ext cx="1477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NotRd AND Not Wr</a:t>
            </a:r>
          </a:p>
        </p:txBody>
      </p:sp>
      <p:sp>
        <p:nvSpPr>
          <p:cNvPr id="818" name="Text Box 9"/>
          <p:cNvSpPr txBox="1">
            <a:spLocks noChangeArrowheads="1"/>
          </p:cNvSpPr>
          <p:nvPr/>
        </p:nvSpPr>
        <p:spPr bwMode="auto">
          <a:xfrm>
            <a:off x="827088" y="4076700"/>
            <a:ext cx="4667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Sw5</a:t>
            </a:r>
          </a:p>
        </p:txBody>
      </p:sp>
      <p:cxnSp>
        <p:nvCxnSpPr>
          <p:cNvPr id="819" name="Gerade Verbindung 5"/>
          <p:cNvCxnSpPr>
            <a:cxnSpLocks noChangeShapeType="1"/>
            <a:stCxn id="814" idx="0"/>
          </p:cNvCxnSpPr>
          <p:nvPr/>
        </p:nvCxnSpPr>
        <p:spPr bwMode="auto">
          <a:xfrm>
            <a:off x="684213" y="4075113"/>
            <a:ext cx="0" cy="21621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 name="Group 270"/>
          <p:cNvGrpSpPr>
            <a:grpSpLocks/>
          </p:cNvGrpSpPr>
          <p:nvPr/>
        </p:nvGrpSpPr>
        <p:grpSpPr bwMode="auto">
          <a:xfrm>
            <a:off x="611188" y="6021388"/>
            <a:ext cx="144462" cy="285750"/>
            <a:chOff x="3696" y="3477"/>
            <a:chExt cx="91" cy="180"/>
          </a:xfrm>
        </p:grpSpPr>
        <p:sp>
          <p:nvSpPr>
            <p:cNvPr id="821" name="Line 271"/>
            <p:cNvSpPr>
              <a:spLocks noChangeShapeType="1"/>
            </p:cNvSpPr>
            <p:nvPr/>
          </p:nvSpPr>
          <p:spPr bwMode="auto">
            <a:xfrm>
              <a:off x="3742" y="347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2" name="Oval 272"/>
            <p:cNvSpPr>
              <a:spLocks noChangeArrowheads="1"/>
            </p:cNvSpPr>
            <p:nvPr/>
          </p:nvSpPr>
          <p:spPr bwMode="auto">
            <a:xfrm>
              <a:off x="3696" y="3566"/>
              <a:ext cx="91" cy="91"/>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grpSp>
      <p:cxnSp>
        <p:nvCxnSpPr>
          <p:cNvPr id="823" name="Gerade Verbindung mit Pfeil 2"/>
          <p:cNvCxnSpPr>
            <a:cxnSpLocks noChangeShapeType="1"/>
            <a:stCxn id="547" idx="2"/>
          </p:cNvCxnSpPr>
          <p:nvPr/>
        </p:nvCxnSpPr>
        <p:spPr bwMode="auto">
          <a:xfrm flipV="1">
            <a:off x="2700338" y="2997200"/>
            <a:ext cx="0" cy="215900"/>
          </a:xfrm>
          <a:prstGeom prst="straightConnector1">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4" name="Text Box 284"/>
          <p:cNvSpPr txBox="1">
            <a:spLocks noChangeArrowheads="1"/>
          </p:cNvSpPr>
          <p:nvPr/>
        </p:nvSpPr>
        <p:spPr bwMode="auto">
          <a:xfrm>
            <a:off x="2575508" y="2997200"/>
            <a:ext cx="99578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RefNWELL</a:t>
            </a:r>
          </a:p>
        </p:txBody>
      </p:sp>
      <p:sp>
        <p:nvSpPr>
          <p:cNvPr id="825" name="Textfeld 824"/>
          <p:cNvSpPr txBox="1"/>
          <p:nvPr/>
        </p:nvSpPr>
        <p:spPr>
          <a:xfrm>
            <a:off x="2365890" y="5733256"/>
            <a:ext cx="996555" cy="276999"/>
          </a:xfrm>
          <a:prstGeom prst="rect">
            <a:avLst/>
          </a:prstGeom>
          <a:noFill/>
        </p:spPr>
        <p:txBody>
          <a:bodyPr wrap="none" rtlCol="0">
            <a:spAutoFit/>
          </a:bodyPr>
          <a:lstStyle/>
          <a:p>
            <a:r>
              <a:rPr lang="de-DE" dirty="0" err="1" smtClean="0"/>
              <a:t>To</a:t>
            </a:r>
            <a:r>
              <a:rPr lang="de-DE" dirty="0" smtClean="0"/>
              <a:t> Next </a:t>
            </a:r>
            <a:r>
              <a:rPr lang="de-DE" dirty="0" err="1" smtClean="0"/>
              <a:t>Cell</a:t>
            </a:r>
            <a:endParaRPr lang="de-DE" dirty="0"/>
          </a:p>
        </p:txBody>
      </p:sp>
    </p:spTree>
    <p:extLst>
      <p:ext uri="{BB962C8B-B14F-4D97-AF65-F5344CB8AC3E}">
        <p14:creationId xmlns:p14="http://schemas.microsoft.com/office/powerpoint/2010/main" val="4171480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ADC characterization</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36</a:t>
            </a:fld>
            <a:endParaRPr lang="de-DE" altLang="de-DE"/>
          </a:p>
        </p:txBody>
      </p:sp>
      <p:sp>
        <p:nvSpPr>
          <p:cNvPr id="546" name="Rectangle 3"/>
          <p:cNvSpPr>
            <a:spLocks noChangeArrowheads="1"/>
          </p:cNvSpPr>
          <p:nvPr/>
        </p:nvSpPr>
        <p:spPr bwMode="auto">
          <a:xfrm>
            <a:off x="2051050" y="3213100"/>
            <a:ext cx="792163" cy="6477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47" name="Rectangle 5"/>
          <p:cNvSpPr>
            <a:spLocks noChangeArrowheads="1"/>
          </p:cNvSpPr>
          <p:nvPr/>
        </p:nvSpPr>
        <p:spPr bwMode="auto">
          <a:xfrm>
            <a:off x="2051050" y="2420938"/>
            <a:ext cx="1296988" cy="792162"/>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48" name="Text Box 6"/>
          <p:cNvSpPr txBox="1">
            <a:spLocks noChangeArrowheads="1"/>
          </p:cNvSpPr>
          <p:nvPr/>
        </p:nvSpPr>
        <p:spPr bwMode="auto">
          <a:xfrm>
            <a:off x="2051050" y="2420938"/>
            <a:ext cx="463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Sw1</a:t>
            </a:r>
          </a:p>
        </p:txBody>
      </p:sp>
      <p:sp>
        <p:nvSpPr>
          <p:cNvPr id="549" name="Text Box 7"/>
          <p:cNvSpPr txBox="1">
            <a:spLocks noChangeArrowheads="1"/>
          </p:cNvSpPr>
          <p:nvPr/>
        </p:nvSpPr>
        <p:spPr bwMode="auto">
          <a:xfrm>
            <a:off x="1908175" y="3429000"/>
            <a:ext cx="463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Sw2</a:t>
            </a:r>
          </a:p>
        </p:txBody>
      </p:sp>
      <p:sp>
        <p:nvSpPr>
          <p:cNvPr id="550" name="Text Box 9"/>
          <p:cNvSpPr txBox="1">
            <a:spLocks noChangeArrowheads="1"/>
          </p:cNvSpPr>
          <p:nvPr/>
        </p:nvSpPr>
        <p:spPr bwMode="auto">
          <a:xfrm>
            <a:off x="827088" y="5373688"/>
            <a:ext cx="4651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Sw4</a:t>
            </a:r>
          </a:p>
        </p:txBody>
      </p:sp>
      <p:sp>
        <p:nvSpPr>
          <p:cNvPr id="551" name="AutoShape 10"/>
          <p:cNvSpPr>
            <a:spLocks noChangeArrowheads="1"/>
          </p:cNvSpPr>
          <p:nvPr/>
        </p:nvSpPr>
        <p:spPr bwMode="auto">
          <a:xfrm rot="10800000">
            <a:off x="4067175" y="4005263"/>
            <a:ext cx="3744913" cy="1584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2" name="AutoShape 11"/>
          <p:cNvSpPr>
            <a:spLocks noChangeArrowheads="1"/>
          </p:cNvSpPr>
          <p:nvPr/>
        </p:nvSpPr>
        <p:spPr bwMode="auto">
          <a:xfrm rot="5400000">
            <a:off x="5184775" y="2312988"/>
            <a:ext cx="1727200" cy="647700"/>
          </a:xfrm>
          <a:prstGeom prst="triangle">
            <a:avLst>
              <a:gd name="adj" fmla="val 50000"/>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53" name="Text Box 12"/>
          <p:cNvSpPr txBox="1">
            <a:spLocks noChangeArrowheads="1"/>
          </p:cNvSpPr>
          <p:nvPr/>
        </p:nvSpPr>
        <p:spPr bwMode="auto">
          <a:xfrm>
            <a:off x="6162675" y="2133600"/>
            <a:ext cx="276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a:t>
            </a:r>
          </a:p>
        </p:txBody>
      </p:sp>
      <p:sp>
        <p:nvSpPr>
          <p:cNvPr id="554" name="Text Box 13"/>
          <p:cNvSpPr txBox="1">
            <a:spLocks noChangeArrowheads="1"/>
          </p:cNvSpPr>
          <p:nvPr/>
        </p:nvSpPr>
        <p:spPr bwMode="auto">
          <a:xfrm>
            <a:off x="7294563" y="5300663"/>
            <a:ext cx="365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TC</a:t>
            </a:r>
          </a:p>
        </p:txBody>
      </p:sp>
      <p:sp>
        <p:nvSpPr>
          <p:cNvPr id="555" name="Rectangle 14"/>
          <p:cNvSpPr>
            <a:spLocks noChangeArrowheads="1"/>
          </p:cNvSpPr>
          <p:nvPr/>
        </p:nvSpPr>
        <p:spPr bwMode="auto">
          <a:xfrm>
            <a:off x="3348038" y="2781300"/>
            <a:ext cx="1655762" cy="136842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pPr algn="l"/>
            <a:r>
              <a:rPr lang="de-DE" altLang="de-DE"/>
              <a:t>DAC</a:t>
            </a:r>
          </a:p>
        </p:txBody>
      </p:sp>
      <p:grpSp>
        <p:nvGrpSpPr>
          <p:cNvPr id="556" name="Group 15"/>
          <p:cNvGrpSpPr>
            <a:grpSpLocks/>
          </p:cNvGrpSpPr>
          <p:nvPr/>
        </p:nvGrpSpPr>
        <p:grpSpPr bwMode="auto">
          <a:xfrm flipH="1">
            <a:off x="3419475" y="3429000"/>
            <a:ext cx="287338" cy="287338"/>
            <a:chOff x="3560" y="2704"/>
            <a:chExt cx="181" cy="181"/>
          </a:xfrm>
        </p:grpSpPr>
        <p:sp>
          <p:nvSpPr>
            <p:cNvPr id="557" name="Oval 1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58" name="Line 1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59" name="Line 18"/>
          <p:cNvSpPr>
            <a:spLocks noChangeShapeType="1"/>
          </p:cNvSpPr>
          <p:nvPr/>
        </p:nvSpPr>
        <p:spPr bwMode="auto">
          <a:xfrm flipH="1">
            <a:off x="3562350"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0" name="Line 19"/>
          <p:cNvSpPr>
            <a:spLocks noChangeShapeType="1"/>
          </p:cNvSpPr>
          <p:nvPr/>
        </p:nvSpPr>
        <p:spPr bwMode="auto">
          <a:xfrm flipH="1">
            <a:off x="3562350"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1" name="Text Box 21"/>
          <p:cNvSpPr txBox="1">
            <a:spLocks noChangeArrowheads="1"/>
          </p:cNvSpPr>
          <p:nvPr/>
        </p:nvSpPr>
        <p:spPr bwMode="auto">
          <a:xfrm>
            <a:off x="6164459" y="5191125"/>
            <a:ext cx="747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smtClean="0"/>
              <a:t>2*24 </a:t>
            </a:r>
            <a:r>
              <a:rPr lang="el-GR" altLang="de-DE" dirty="0">
                <a:latin typeface="Arial" charset="0"/>
                <a:cs typeface="Arial" charset="0"/>
              </a:rPr>
              <a:t>μ</a:t>
            </a:r>
            <a:r>
              <a:rPr lang="de-DE" altLang="de-DE" dirty="0"/>
              <a:t>A</a:t>
            </a:r>
          </a:p>
        </p:txBody>
      </p:sp>
      <p:sp>
        <p:nvSpPr>
          <p:cNvPr id="562" name="Line 22"/>
          <p:cNvSpPr>
            <a:spLocks noChangeShapeType="1"/>
          </p:cNvSpPr>
          <p:nvPr/>
        </p:nvSpPr>
        <p:spPr bwMode="auto">
          <a:xfrm>
            <a:off x="5940425" y="24923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63" name="Group 23"/>
          <p:cNvGrpSpPr>
            <a:grpSpLocks/>
          </p:cNvGrpSpPr>
          <p:nvPr/>
        </p:nvGrpSpPr>
        <p:grpSpPr bwMode="auto">
          <a:xfrm flipH="1">
            <a:off x="5505450" y="2708275"/>
            <a:ext cx="434975" cy="576263"/>
            <a:chOff x="2699" y="2251"/>
            <a:chExt cx="274" cy="363"/>
          </a:xfrm>
        </p:grpSpPr>
        <p:sp>
          <p:nvSpPr>
            <p:cNvPr id="564" name="Line 24"/>
            <p:cNvSpPr>
              <a:spLocks noChangeShapeType="1"/>
            </p:cNvSpPr>
            <p:nvPr/>
          </p:nvSpPr>
          <p:spPr bwMode="auto">
            <a:xfrm rot="5400000" flipH="1">
              <a:off x="2653" y="256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5" name="Line 25"/>
            <p:cNvSpPr>
              <a:spLocks noChangeShapeType="1"/>
            </p:cNvSpPr>
            <p:nvPr/>
          </p:nvSpPr>
          <p:spPr bwMode="auto">
            <a:xfrm rot="5400000" flipH="1" flipV="1">
              <a:off x="2745" y="2477"/>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6" name="Line 26"/>
            <p:cNvSpPr>
              <a:spLocks noChangeShapeType="1"/>
            </p:cNvSpPr>
            <p:nvPr/>
          </p:nvSpPr>
          <p:spPr bwMode="auto">
            <a:xfrm rot="5400000" flipH="1">
              <a:off x="2700"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7" name="Line 27"/>
            <p:cNvSpPr>
              <a:spLocks noChangeShapeType="1"/>
            </p:cNvSpPr>
            <p:nvPr/>
          </p:nvSpPr>
          <p:spPr bwMode="auto">
            <a:xfrm rot="5400000" flipH="1">
              <a:off x="2745"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8" name="Line 28"/>
            <p:cNvSpPr>
              <a:spLocks noChangeShapeType="1"/>
            </p:cNvSpPr>
            <p:nvPr/>
          </p:nvSpPr>
          <p:spPr bwMode="auto">
            <a:xfrm rot="5400000" flipH="1" flipV="1">
              <a:off x="2745" y="229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9" name="Line 29"/>
            <p:cNvSpPr>
              <a:spLocks noChangeShapeType="1"/>
            </p:cNvSpPr>
            <p:nvPr/>
          </p:nvSpPr>
          <p:spPr bwMode="auto">
            <a:xfrm rot="5400000" flipH="1" flipV="1">
              <a:off x="2653" y="229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0" name="Line 30"/>
            <p:cNvSpPr>
              <a:spLocks noChangeShapeType="1"/>
            </p:cNvSpPr>
            <p:nvPr/>
          </p:nvSpPr>
          <p:spPr bwMode="auto">
            <a:xfrm rot="5400000" flipH="1" flipV="1">
              <a:off x="2905" y="236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71" name="Line 31"/>
          <p:cNvSpPr>
            <a:spLocks noChangeShapeType="1"/>
          </p:cNvSpPr>
          <p:nvPr/>
        </p:nvSpPr>
        <p:spPr bwMode="auto">
          <a:xfrm>
            <a:off x="5867400" y="3284538"/>
            <a:ext cx="144463"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2" name="Line 32"/>
          <p:cNvSpPr>
            <a:spLocks noChangeShapeType="1"/>
          </p:cNvSpPr>
          <p:nvPr/>
        </p:nvSpPr>
        <p:spPr bwMode="auto">
          <a:xfrm>
            <a:off x="543560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3" name="Line 33"/>
          <p:cNvSpPr>
            <a:spLocks noChangeShapeType="1"/>
          </p:cNvSpPr>
          <p:nvPr/>
        </p:nvSpPr>
        <p:spPr bwMode="auto">
          <a:xfrm>
            <a:off x="5940425" y="26368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 name="Line 34"/>
          <p:cNvSpPr>
            <a:spLocks noChangeShapeType="1"/>
          </p:cNvSpPr>
          <p:nvPr/>
        </p:nvSpPr>
        <p:spPr bwMode="auto">
          <a:xfrm>
            <a:off x="5580063" y="16287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5" name="Line 35"/>
          <p:cNvSpPr>
            <a:spLocks noChangeShapeType="1"/>
          </p:cNvSpPr>
          <p:nvPr/>
        </p:nvSpPr>
        <p:spPr bwMode="auto">
          <a:xfrm>
            <a:off x="5868988" y="14843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6" name="Line 36"/>
          <p:cNvSpPr>
            <a:spLocks noChangeShapeType="1"/>
          </p:cNvSpPr>
          <p:nvPr/>
        </p:nvSpPr>
        <p:spPr bwMode="auto">
          <a:xfrm>
            <a:off x="5940425" y="14843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7" name="Line 37"/>
          <p:cNvSpPr>
            <a:spLocks noChangeShapeType="1"/>
          </p:cNvSpPr>
          <p:nvPr/>
        </p:nvSpPr>
        <p:spPr bwMode="auto">
          <a:xfrm>
            <a:off x="5940425" y="16287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8" name="AutoShape 38"/>
          <p:cNvSpPr>
            <a:spLocks noChangeArrowheads="1"/>
          </p:cNvSpPr>
          <p:nvPr/>
        </p:nvSpPr>
        <p:spPr bwMode="auto">
          <a:xfrm rot="16200000">
            <a:off x="6192044" y="1448594"/>
            <a:ext cx="431800" cy="360362"/>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SF</a:t>
            </a:r>
          </a:p>
        </p:txBody>
      </p:sp>
      <p:sp>
        <p:nvSpPr>
          <p:cNvPr id="579" name="Line 39"/>
          <p:cNvSpPr>
            <a:spLocks noChangeShapeType="1"/>
          </p:cNvSpPr>
          <p:nvPr/>
        </p:nvSpPr>
        <p:spPr bwMode="auto">
          <a:xfrm>
            <a:off x="5940425" y="263683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0" name="Line 40"/>
          <p:cNvSpPr>
            <a:spLocks noChangeShapeType="1"/>
          </p:cNvSpPr>
          <p:nvPr/>
        </p:nvSpPr>
        <p:spPr bwMode="auto">
          <a:xfrm>
            <a:off x="6588125" y="16287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1" name="Line 41"/>
          <p:cNvSpPr>
            <a:spLocks noChangeShapeType="1"/>
          </p:cNvSpPr>
          <p:nvPr/>
        </p:nvSpPr>
        <p:spPr bwMode="auto">
          <a:xfrm>
            <a:off x="6732588" y="1628775"/>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2" name="Line 42"/>
          <p:cNvSpPr>
            <a:spLocks noChangeShapeType="1"/>
          </p:cNvSpPr>
          <p:nvPr/>
        </p:nvSpPr>
        <p:spPr bwMode="auto">
          <a:xfrm flipH="1">
            <a:off x="52197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3" name="Line 43"/>
          <p:cNvSpPr>
            <a:spLocks noChangeShapeType="1"/>
          </p:cNvSpPr>
          <p:nvPr/>
        </p:nvSpPr>
        <p:spPr bwMode="auto">
          <a:xfrm>
            <a:off x="5219700" y="1628775"/>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4" name="Line 44"/>
          <p:cNvSpPr>
            <a:spLocks noChangeShapeType="1"/>
          </p:cNvSpPr>
          <p:nvPr/>
        </p:nvSpPr>
        <p:spPr bwMode="auto">
          <a:xfrm>
            <a:off x="5219700" y="29972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5" name="Line 45"/>
          <p:cNvSpPr>
            <a:spLocks noChangeShapeType="1"/>
          </p:cNvSpPr>
          <p:nvPr/>
        </p:nvSpPr>
        <p:spPr bwMode="auto">
          <a:xfrm>
            <a:off x="5867400" y="198913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6" name="Line 46"/>
          <p:cNvSpPr>
            <a:spLocks noChangeShapeType="1"/>
          </p:cNvSpPr>
          <p:nvPr/>
        </p:nvSpPr>
        <p:spPr bwMode="auto">
          <a:xfrm>
            <a:off x="4211638" y="29972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8" name="Line 48"/>
          <p:cNvSpPr>
            <a:spLocks noChangeShapeType="1"/>
          </p:cNvSpPr>
          <p:nvPr/>
        </p:nvSpPr>
        <p:spPr bwMode="auto">
          <a:xfrm>
            <a:off x="4859338" y="29972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89" name="Group 49"/>
          <p:cNvGrpSpPr>
            <a:grpSpLocks/>
          </p:cNvGrpSpPr>
          <p:nvPr/>
        </p:nvGrpSpPr>
        <p:grpSpPr bwMode="auto">
          <a:xfrm flipH="1">
            <a:off x="5289550" y="4076700"/>
            <a:ext cx="434975" cy="576263"/>
            <a:chOff x="2109" y="1253"/>
            <a:chExt cx="274" cy="363"/>
          </a:xfrm>
        </p:grpSpPr>
        <p:sp>
          <p:nvSpPr>
            <p:cNvPr id="590"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1"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2"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3"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5"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6"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7"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grpSp>
        <p:nvGrpSpPr>
          <p:cNvPr id="598" name="Group 58"/>
          <p:cNvGrpSpPr>
            <a:grpSpLocks/>
          </p:cNvGrpSpPr>
          <p:nvPr/>
        </p:nvGrpSpPr>
        <p:grpSpPr bwMode="auto">
          <a:xfrm>
            <a:off x="6156325" y="4076700"/>
            <a:ext cx="434975" cy="576263"/>
            <a:chOff x="2109" y="1253"/>
            <a:chExt cx="274" cy="363"/>
          </a:xfrm>
        </p:grpSpPr>
        <p:sp>
          <p:nvSpPr>
            <p:cNvPr id="599" name="Line 59"/>
            <p:cNvSpPr>
              <a:spLocks noChangeShapeType="1"/>
            </p:cNvSpPr>
            <p:nvPr/>
          </p:nvSpPr>
          <p:spPr bwMode="auto">
            <a:xfrm rot="5400000" flipH="1">
              <a:off x="2063" y="1571"/>
              <a:ext cx="91" cy="0"/>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0" name="Line 60"/>
            <p:cNvSpPr>
              <a:spLocks noChangeShapeType="1"/>
            </p:cNvSpPr>
            <p:nvPr/>
          </p:nvSpPr>
          <p:spPr bwMode="auto">
            <a:xfrm rot="5400000" flipH="1" flipV="1">
              <a:off x="2155" y="1479"/>
              <a:ext cx="0" cy="91"/>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1" name="Line 61"/>
            <p:cNvSpPr>
              <a:spLocks noChangeShapeType="1"/>
            </p:cNvSpPr>
            <p:nvPr/>
          </p:nvSpPr>
          <p:spPr bwMode="auto">
            <a:xfrm rot="5400000" flipH="1">
              <a:off x="2110" y="1435"/>
              <a:ext cx="181" cy="0"/>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2" name="Line 62"/>
            <p:cNvSpPr>
              <a:spLocks noChangeShapeType="1"/>
            </p:cNvSpPr>
            <p:nvPr/>
          </p:nvSpPr>
          <p:spPr bwMode="auto">
            <a:xfrm rot="5400000" flipH="1">
              <a:off x="2155" y="1435"/>
              <a:ext cx="181" cy="0"/>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3" name="Line 63"/>
            <p:cNvSpPr>
              <a:spLocks noChangeShapeType="1"/>
            </p:cNvSpPr>
            <p:nvPr/>
          </p:nvSpPr>
          <p:spPr bwMode="auto">
            <a:xfrm rot="5400000" flipH="1" flipV="1">
              <a:off x="2155" y="1298"/>
              <a:ext cx="0" cy="91"/>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 name="Line 64"/>
            <p:cNvSpPr>
              <a:spLocks noChangeShapeType="1"/>
            </p:cNvSpPr>
            <p:nvPr/>
          </p:nvSpPr>
          <p:spPr bwMode="auto">
            <a:xfrm rot="5400000" flipH="1" flipV="1">
              <a:off x="2063" y="1299"/>
              <a:ext cx="91" cy="0"/>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5" name="Line 65"/>
            <p:cNvSpPr>
              <a:spLocks noChangeShapeType="1"/>
            </p:cNvSpPr>
            <p:nvPr/>
          </p:nvSpPr>
          <p:spPr bwMode="auto">
            <a:xfrm rot="5400000" flipH="1" flipV="1">
              <a:off x="2315" y="1367"/>
              <a:ext cx="0" cy="136"/>
            </a:xfrm>
            <a:prstGeom prst="line">
              <a:avLst/>
            </a:prstGeom>
            <a:noFill/>
            <a:ln w="9525">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6" name="Oval 66"/>
            <p:cNvSpPr>
              <a:spLocks noChangeArrowheads="1"/>
            </p:cNvSpPr>
            <p:nvPr/>
          </p:nvSpPr>
          <p:spPr bwMode="auto">
            <a:xfrm>
              <a:off x="2245" y="1389"/>
              <a:ext cx="90" cy="91"/>
            </a:xfrm>
            <a:prstGeom prst="ellipse">
              <a:avLst/>
            </a:prstGeom>
            <a:solidFill>
              <a:schemeClr val="bg1"/>
            </a:solidFill>
            <a:ln w="9525" algn="ctr">
              <a:solidFill>
                <a:schemeClr val="bg1">
                  <a:lumMod val="8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sp>
        <p:nvSpPr>
          <p:cNvPr id="607" name="Line 67"/>
          <p:cNvSpPr>
            <a:spLocks noChangeShapeType="1"/>
          </p:cNvSpPr>
          <p:nvPr/>
        </p:nvSpPr>
        <p:spPr bwMode="auto">
          <a:xfrm flipH="1">
            <a:off x="5722938" y="40767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8" name="Line 68"/>
          <p:cNvSpPr>
            <a:spLocks noChangeShapeType="1"/>
          </p:cNvSpPr>
          <p:nvPr/>
        </p:nvSpPr>
        <p:spPr bwMode="auto">
          <a:xfrm flipH="1">
            <a:off x="5867400" y="35004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09" name="Group 69"/>
          <p:cNvGrpSpPr>
            <a:grpSpLocks/>
          </p:cNvGrpSpPr>
          <p:nvPr/>
        </p:nvGrpSpPr>
        <p:grpSpPr bwMode="auto">
          <a:xfrm flipH="1">
            <a:off x="5795963" y="3644900"/>
            <a:ext cx="287337" cy="287338"/>
            <a:chOff x="3560" y="2704"/>
            <a:chExt cx="181" cy="181"/>
          </a:xfrm>
        </p:grpSpPr>
        <p:sp>
          <p:nvSpPr>
            <p:cNvPr id="610" name="Oval 70"/>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11" name="Line 7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12" name="Line 72"/>
          <p:cNvSpPr>
            <a:spLocks noChangeShapeType="1"/>
          </p:cNvSpPr>
          <p:nvPr/>
        </p:nvSpPr>
        <p:spPr bwMode="auto">
          <a:xfrm flipH="1">
            <a:off x="5938838" y="35004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3" name="Line 73"/>
          <p:cNvSpPr>
            <a:spLocks noChangeShapeType="1"/>
          </p:cNvSpPr>
          <p:nvPr/>
        </p:nvSpPr>
        <p:spPr bwMode="auto">
          <a:xfrm flipH="1">
            <a:off x="5938838" y="39322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4" name="Line 74"/>
          <p:cNvSpPr>
            <a:spLocks noChangeShapeType="1"/>
          </p:cNvSpPr>
          <p:nvPr/>
        </p:nvSpPr>
        <p:spPr bwMode="auto">
          <a:xfrm flipH="1">
            <a:off x="6156325" y="45815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15" name="Group 75"/>
          <p:cNvGrpSpPr>
            <a:grpSpLocks/>
          </p:cNvGrpSpPr>
          <p:nvPr/>
        </p:nvGrpSpPr>
        <p:grpSpPr bwMode="auto">
          <a:xfrm flipH="1">
            <a:off x="6011863" y="5013325"/>
            <a:ext cx="287337" cy="287338"/>
            <a:chOff x="3560" y="2704"/>
            <a:chExt cx="181" cy="181"/>
          </a:xfrm>
        </p:grpSpPr>
        <p:sp>
          <p:nvSpPr>
            <p:cNvPr id="616" name="Oval 76"/>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17" name="Line 7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18" name="Line 78"/>
          <p:cNvSpPr>
            <a:spLocks noChangeShapeType="1"/>
          </p:cNvSpPr>
          <p:nvPr/>
        </p:nvSpPr>
        <p:spPr bwMode="auto">
          <a:xfrm flipH="1">
            <a:off x="6154738"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19" name="Group 79"/>
          <p:cNvGrpSpPr>
            <a:grpSpLocks/>
          </p:cNvGrpSpPr>
          <p:nvPr/>
        </p:nvGrpSpPr>
        <p:grpSpPr bwMode="auto">
          <a:xfrm>
            <a:off x="6877050" y="4076700"/>
            <a:ext cx="434975" cy="576263"/>
            <a:chOff x="2699" y="2251"/>
            <a:chExt cx="274" cy="363"/>
          </a:xfrm>
        </p:grpSpPr>
        <p:sp>
          <p:nvSpPr>
            <p:cNvPr id="620" name="Line 80"/>
            <p:cNvSpPr>
              <a:spLocks noChangeShapeType="1"/>
            </p:cNvSpPr>
            <p:nvPr/>
          </p:nvSpPr>
          <p:spPr bwMode="auto">
            <a:xfrm rot="5400000" flipH="1">
              <a:off x="2653" y="256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1" name="Line 81"/>
            <p:cNvSpPr>
              <a:spLocks noChangeShapeType="1"/>
            </p:cNvSpPr>
            <p:nvPr/>
          </p:nvSpPr>
          <p:spPr bwMode="auto">
            <a:xfrm rot="5400000" flipH="1" flipV="1">
              <a:off x="2745" y="2477"/>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2" name="Line 82"/>
            <p:cNvSpPr>
              <a:spLocks noChangeShapeType="1"/>
            </p:cNvSpPr>
            <p:nvPr/>
          </p:nvSpPr>
          <p:spPr bwMode="auto">
            <a:xfrm rot="5400000" flipH="1">
              <a:off x="2700"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3" name="Line 83"/>
            <p:cNvSpPr>
              <a:spLocks noChangeShapeType="1"/>
            </p:cNvSpPr>
            <p:nvPr/>
          </p:nvSpPr>
          <p:spPr bwMode="auto">
            <a:xfrm rot="5400000" flipH="1">
              <a:off x="2745"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 name="Line 84"/>
            <p:cNvSpPr>
              <a:spLocks noChangeShapeType="1"/>
            </p:cNvSpPr>
            <p:nvPr/>
          </p:nvSpPr>
          <p:spPr bwMode="auto">
            <a:xfrm rot="5400000" flipH="1" flipV="1">
              <a:off x="2745" y="229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5" name="Line 85"/>
            <p:cNvSpPr>
              <a:spLocks noChangeShapeType="1"/>
            </p:cNvSpPr>
            <p:nvPr/>
          </p:nvSpPr>
          <p:spPr bwMode="auto">
            <a:xfrm rot="5400000" flipH="1" flipV="1">
              <a:off x="2653" y="229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6" name="Line 86"/>
            <p:cNvSpPr>
              <a:spLocks noChangeShapeType="1"/>
            </p:cNvSpPr>
            <p:nvPr/>
          </p:nvSpPr>
          <p:spPr bwMode="auto">
            <a:xfrm rot="5400000" flipH="1" flipV="1">
              <a:off x="2905" y="236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27" name="Line 87"/>
          <p:cNvSpPr>
            <a:spLocks noChangeShapeType="1"/>
          </p:cNvSpPr>
          <p:nvPr/>
        </p:nvSpPr>
        <p:spPr bwMode="auto">
          <a:xfrm flipH="1">
            <a:off x="6877050" y="46529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8" name="Line 88"/>
          <p:cNvSpPr>
            <a:spLocks noChangeShapeType="1"/>
          </p:cNvSpPr>
          <p:nvPr/>
        </p:nvSpPr>
        <p:spPr bwMode="auto">
          <a:xfrm flipH="1">
            <a:off x="6154738" y="4795838"/>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9" name="Line 89"/>
          <p:cNvSpPr>
            <a:spLocks noChangeShapeType="1"/>
          </p:cNvSpPr>
          <p:nvPr/>
        </p:nvSpPr>
        <p:spPr bwMode="auto">
          <a:xfrm flipH="1">
            <a:off x="6154738" y="53006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0" name="AutoShape 90"/>
          <p:cNvSpPr>
            <a:spLocks noChangeArrowheads="1"/>
          </p:cNvSpPr>
          <p:nvPr/>
        </p:nvSpPr>
        <p:spPr bwMode="auto">
          <a:xfrm rot="10800000" flipH="1">
            <a:off x="6083300" y="5443538"/>
            <a:ext cx="142875" cy="71437"/>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31" name="Line 91"/>
          <p:cNvSpPr>
            <a:spLocks noChangeShapeType="1"/>
          </p:cNvSpPr>
          <p:nvPr/>
        </p:nvSpPr>
        <p:spPr bwMode="auto">
          <a:xfrm>
            <a:off x="7162800" y="436562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32" name="Group 92"/>
          <p:cNvGrpSpPr>
            <a:grpSpLocks/>
          </p:cNvGrpSpPr>
          <p:nvPr/>
        </p:nvGrpSpPr>
        <p:grpSpPr bwMode="auto">
          <a:xfrm>
            <a:off x="5580063" y="5016500"/>
            <a:ext cx="287337" cy="287338"/>
            <a:chOff x="3560" y="2704"/>
            <a:chExt cx="181" cy="181"/>
          </a:xfrm>
        </p:grpSpPr>
        <p:sp>
          <p:nvSpPr>
            <p:cNvPr id="633" name="Oval 93"/>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34" name="Line 94"/>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35" name="Line 95"/>
          <p:cNvSpPr>
            <a:spLocks noChangeShapeType="1"/>
          </p:cNvSpPr>
          <p:nvPr/>
        </p:nvSpPr>
        <p:spPr bwMode="auto">
          <a:xfrm>
            <a:off x="5724525" y="48720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6" name="Line 96"/>
          <p:cNvSpPr>
            <a:spLocks noChangeShapeType="1"/>
          </p:cNvSpPr>
          <p:nvPr/>
        </p:nvSpPr>
        <p:spPr bwMode="auto">
          <a:xfrm rot="16200000">
            <a:off x="4931568" y="4583907"/>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 name="Line 97"/>
          <p:cNvSpPr>
            <a:spLocks noChangeShapeType="1"/>
          </p:cNvSpPr>
          <p:nvPr/>
        </p:nvSpPr>
        <p:spPr bwMode="auto">
          <a:xfrm rot="16200000" flipV="1">
            <a:off x="4931569" y="4439444"/>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8" name="Line 98"/>
          <p:cNvSpPr>
            <a:spLocks noChangeShapeType="1"/>
          </p:cNvSpPr>
          <p:nvPr/>
        </p:nvSpPr>
        <p:spPr bwMode="auto">
          <a:xfrm rot="16200000">
            <a:off x="4714081" y="4368007"/>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9" name="Line 99"/>
          <p:cNvSpPr>
            <a:spLocks noChangeShapeType="1"/>
          </p:cNvSpPr>
          <p:nvPr/>
        </p:nvSpPr>
        <p:spPr bwMode="auto">
          <a:xfrm rot="16200000">
            <a:off x="4642644" y="4368007"/>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0" name="Line 100"/>
          <p:cNvSpPr>
            <a:spLocks noChangeShapeType="1"/>
          </p:cNvSpPr>
          <p:nvPr/>
        </p:nvSpPr>
        <p:spPr bwMode="auto">
          <a:xfrm rot="16200000" flipV="1">
            <a:off x="4931569" y="4152107"/>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1" name="Line 101"/>
          <p:cNvSpPr>
            <a:spLocks noChangeShapeType="1"/>
          </p:cNvSpPr>
          <p:nvPr/>
        </p:nvSpPr>
        <p:spPr bwMode="auto">
          <a:xfrm rot="16200000" flipV="1">
            <a:off x="4931569" y="4148931"/>
            <a:ext cx="147638"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2" name="Line 102"/>
          <p:cNvSpPr>
            <a:spLocks noChangeShapeType="1"/>
          </p:cNvSpPr>
          <p:nvPr/>
        </p:nvSpPr>
        <p:spPr bwMode="auto">
          <a:xfrm rot="16200000" flipV="1">
            <a:off x="4676775" y="42608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3" name="Line 103"/>
          <p:cNvSpPr>
            <a:spLocks noChangeShapeType="1"/>
          </p:cNvSpPr>
          <p:nvPr/>
        </p:nvSpPr>
        <p:spPr bwMode="auto">
          <a:xfrm>
            <a:off x="5003800" y="46561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4" name="Line 104"/>
          <p:cNvSpPr>
            <a:spLocks noChangeShapeType="1"/>
          </p:cNvSpPr>
          <p:nvPr/>
        </p:nvSpPr>
        <p:spPr bwMode="auto">
          <a:xfrm>
            <a:off x="5003800" y="47990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 name="Line 105"/>
          <p:cNvSpPr>
            <a:spLocks noChangeShapeType="1"/>
          </p:cNvSpPr>
          <p:nvPr/>
        </p:nvSpPr>
        <p:spPr bwMode="auto">
          <a:xfrm>
            <a:off x="5724525" y="53038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6" name="AutoShape 106"/>
          <p:cNvSpPr>
            <a:spLocks noChangeArrowheads="1"/>
          </p:cNvSpPr>
          <p:nvPr/>
        </p:nvSpPr>
        <p:spPr bwMode="auto">
          <a:xfrm rot="10800000">
            <a:off x="5653088" y="5446713"/>
            <a:ext cx="142875" cy="71437"/>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47" name="Line 107"/>
          <p:cNvSpPr>
            <a:spLocks noChangeShapeType="1"/>
          </p:cNvSpPr>
          <p:nvPr/>
        </p:nvSpPr>
        <p:spPr bwMode="auto">
          <a:xfrm flipH="1">
            <a:off x="2339975" y="4076700"/>
            <a:ext cx="71438"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8" name="Line 108"/>
          <p:cNvSpPr>
            <a:spLocks noChangeShapeType="1"/>
          </p:cNvSpPr>
          <p:nvPr/>
        </p:nvSpPr>
        <p:spPr bwMode="auto">
          <a:xfrm flipH="1">
            <a:off x="5724525" y="46529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9" name="Line 109"/>
          <p:cNvSpPr>
            <a:spLocks noChangeShapeType="1"/>
          </p:cNvSpPr>
          <p:nvPr/>
        </p:nvSpPr>
        <p:spPr bwMode="auto">
          <a:xfrm flipH="1">
            <a:off x="6586538" y="43656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0" name="Line 110"/>
          <p:cNvSpPr>
            <a:spLocks noChangeShapeType="1"/>
          </p:cNvSpPr>
          <p:nvPr/>
        </p:nvSpPr>
        <p:spPr bwMode="auto">
          <a:xfrm flipV="1">
            <a:off x="5002213" y="4076700"/>
            <a:ext cx="158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1" name="Line 111"/>
          <p:cNvSpPr>
            <a:spLocks noChangeShapeType="1"/>
          </p:cNvSpPr>
          <p:nvPr/>
        </p:nvSpPr>
        <p:spPr bwMode="auto">
          <a:xfrm flipH="1">
            <a:off x="5218113" y="4365625"/>
            <a:ext cx="14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2" name="Line 112"/>
          <p:cNvSpPr>
            <a:spLocks noChangeShapeType="1"/>
          </p:cNvSpPr>
          <p:nvPr/>
        </p:nvSpPr>
        <p:spPr bwMode="auto">
          <a:xfrm>
            <a:off x="6732588" y="2636838"/>
            <a:ext cx="0"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3" name="Line 113"/>
          <p:cNvSpPr>
            <a:spLocks noChangeShapeType="1"/>
          </p:cNvSpPr>
          <p:nvPr/>
        </p:nvSpPr>
        <p:spPr bwMode="auto">
          <a:xfrm flipH="1">
            <a:off x="3708400"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54" name="Group 114"/>
          <p:cNvGrpSpPr>
            <a:grpSpLocks/>
          </p:cNvGrpSpPr>
          <p:nvPr/>
        </p:nvGrpSpPr>
        <p:grpSpPr bwMode="auto">
          <a:xfrm flipH="1">
            <a:off x="3492500" y="3429000"/>
            <a:ext cx="287338" cy="287338"/>
            <a:chOff x="3560" y="2704"/>
            <a:chExt cx="181" cy="181"/>
          </a:xfrm>
        </p:grpSpPr>
        <p:sp>
          <p:nvSpPr>
            <p:cNvPr id="655" name="Oval 115"/>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56" name="Line 116"/>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57" name="Line 117"/>
          <p:cNvSpPr>
            <a:spLocks noChangeShapeType="1"/>
          </p:cNvSpPr>
          <p:nvPr/>
        </p:nvSpPr>
        <p:spPr bwMode="auto">
          <a:xfrm flipH="1">
            <a:off x="36353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8" name="Line 118"/>
          <p:cNvSpPr>
            <a:spLocks noChangeShapeType="1"/>
          </p:cNvSpPr>
          <p:nvPr/>
        </p:nvSpPr>
        <p:spPr bwMode="auto">
          <a:xfrm flipH="1">
            <a:off x="36353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59" name="Group 119"/>
          <p:cNvGrpSpPr>
            <a:grpSpLocks/>
          </p:cNvGrpSpPr>
          <p:nvPr/>
        </p:nvGrpSpPr>
        <p:grpSpPr bwMode="auto">
          <a:xfrm flipH="1">
            <a:off x="3492500" y="3429000"/>
            <a:ext cx="287338" cy="287338"/>
            <a:chOff x="3560" y="2704"/>
            <a:chExt cx="181" cy="181"/>
          </a:xfrm>
        </p:grpSpPr>
        <p:sp>
          <p:nvSpPr>
            <p:cNvPr id="660" name="Oval 120"/>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61" name="Line 12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62" name="Line 122"/>
          <p:cNvSpPr>
            <a:spLocks noChangeShapeType="1"/>
          </p:cNvSpPr>
          <p:nvPr/>
        </p:nvSpPr>
        <p:spPr bwMode="auto">
          <a:xfrm flipH="1">
            <a:off x="36353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3" name="Line 123"/>
          <p:cNvSpPr>
            <a:spLocks noChangeShapeType="1"/>
          </p:cNvSpPr>
          <p:nvPr/>
        </p:nvSpPr>
        <p:spPr bwMode="auto">
          <a:xfrm flipH="1">
            <a:off x="36353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4" name="Line 124"/>
          <p:cNvSpPr>
            <a:spLocks noChangeShapeType="1"/>
          </p:cNvSpPr>
          <p:nvPr/>
        </p:nvSpPr>
        <p:spPr bwMode="auto">
          <a:xfrm flipH="1">
            <a:off x="3490913" y="32845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65" name="Group 125"/>
          <p:cNvGrpSpPr>
            <a:grpSpLocks/>
          </p:cNvGrpSpPr>
          <p:nvPr/>
        </p:nvGrpSpPr>
        <p:grpSpPr bwMode="auto">
          <a:xfrm flipH="1">
            <a:off x="3563938" y="3429000"/>
            <a:ext cx="287337" cy="287338"/>
            <a:chOff x="3560" y="2704"/>
            <a:chExt cx="181" cy="181"/>
          </a:xfrm>
        </p:grpSpPr>
        <p:sp>
          <p:nvSpPr>
            <p:cNvPr id="666" name="Oval 12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67" name="Line 12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68" name="Line 128"/>
          <p:cNvSpPr>
            <a:spLocks noChangeShapeType="1"/>
          </p:cNvSpPr>
          <p:nvPr/>
        </p:nvSpPr>
        <p:spPr bwMode="auto">
          <a:xfrm flipH="1">
            <a:off x="3706813"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9" name="Line 129"/>
          <p:cNvSpPr>
            <a:spLocks noChangeShapeType="1"/>
          </p:cNvSpPr>
          <p:nvPr/>
        </p:nvSpPr>
        <p:spPr bwMode="auto">
          <a:xfrm flipH="1">
            <a:off x="3706813"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0" name="Line 130"/>
          <p:cNvSpPr>
            <a:spLocks noChangeShapeType="1"/>
          </p:cNvSpPr>
          <p:nvPr/>
        </p:nvSpPr>
        <p:spPr bwMode="auto">
          <a:xfrm flipH="1">
            <a:off x="4164013"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71" name="Group 131"/>
          <p:cNvGrpSpPr>
            <a:grpSpLocks/>
          </p:cNvGrpSpPr>
          <p:nvPr/>
        </p:nvGrpSpPr>
        <p:grpSpPr bwMode="auto">
          <a:xfrm flipH="1">
            <a:off x="3635375" y="3429000"/>
            <a:ext cx="287338" cy="287338"/>
            <a:chOff x="3560" y="2704"/>
            <a:chExt cx="181" cy="181"/>
          </a:xfrm>
        </p:grpSpPr>
        <p:sp>
          <p:nvSpPr>
            <p:cNvPr id="672" name="Oval 132"/>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73" name="Line 133"/>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74" name="Line 134"/>
          <p:cNvSpPr>
            <a:spLocks noChangeShapeType="1"/>
          </p:cNvSpPr>
          <p:nvPr/>
        </p:nvSpPr>
        <p:spPr bwMode="auto">
          <a:xfrm flipH="1">
            <a:off x="3778250"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5" name="Line 135"/>
          <p:cNvSpPr>
            <a:spLocks noChangeShapeType="1"/>
          </p:cNvSpPr>
          <p:nvPr/>
        </p:nvSpPr>
        <p:spPr bwMode="auto">
          <a:xfrm flipH="1">
            <a:off x="3778250"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6" name="Line 136"/>
          <p:cNvSpPr>
            <a:spLocks noChangeShapeType="1"/>
          </p:cNvSpPr>
          <p:nvPr/>
        </p:nvSpPr>
        <p:spPr bwMode="auto">
          <a:xfrm flipH="1">
            <a:off x="4140200"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77" name="Group 137"/>
          <p:cNvGrpSpPr>
            <a:grpSpLocks/>
          </p:cNvGrpSpPr>
          <p:nvPr/>
        </p:nvGrpSpPr>
        <p:grpSpPr bwMode="auto">
          <a:xfrm flipH="1">
            <a:off x="4068763" y="3429000"/>
            <a:ext cx="287337" cy="287338"/>
            <a:chOff x="3560" y="2704"/>
            <a:chExt cx="181" cy="181"/>
          </a:xfrm>
        </p:grpSpPr>
        <p:sp>
          <p:nvSpPr>
            <p:cNvPr id="678" name="Oval 138"/>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79" name="Line 139"/>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80" name="Line 140"/>
          <p:cNvSpPr>
            <a:spLocks noChangeShapeType="1"/>
          </p:cNvSpPr>
          <p:nvPr/>
        </p:nvSpPr>
        <p:spPr bwMode="auto">
          <a:xfrm flipH="1">
            <a:off x="4211638"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1" name="Line 141"/>
          <p:cNvSpPr>
            <a:spLocks noChangeShapeType="1"/>
          </p:cNvSpPr>
          <p:nvPr/>
        </p:nvSpPr>
        <p:spPr bwMode="auto">
          <a:xfrm flipH="1">
            <a:off x="4211638"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2" name="Line 142"/>
          <p:cNvSpPr>
            <a:spLocks noChangeShapeType="1"/>
          </p:cNvSpPr>
          <p:nvPr/>
        </p:nvSpPr>
        <p:spPr bwMode="auto">
          <a:xfrm flipH="1">
            <a:off x="4211638"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83" name="Group 143"/>
          <p:cNvGrpSpPr>
            <a:grpSpLocks/>
          </p:cNvGrpSpPr>
          <p:nvPr/>
        </p:nvGrpSpPr>
        <p:grpSpPr bwMode="auto">
          <a:xfrm flipH="1">
            <a:off x="4140200" y="3429000"/>
            <a:ext cx="287338" cy="287338"/>
            <a:chOff x="3560" y="2704"/>
            <a:chExt cx="181" cy="181"/>
          </a:xfrm>
        </p:grpSpPr>
        <p:sp>
          <p:nvSpPr>
            <p:cNvPr id="684" name="Oval 144"/>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85" name="Line 145"/>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86" name="Line 146"/>
          <p:cNvSpPr>
            <a:spLocks noChangeShapeType="1"/>
          </p:cNvSpPr>
          <p:nvPr/>
        </p:nvSpPr>
        <p:spPr bwMode="auto">
          <a:xfrm flipH="1">
            <a:off x="42830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7" name="Line 147"/>
          <p:cNvSpPr>
            <a:spLocks noChangeShapeType="1"/>
          </p:cNvSpPr>
          <p:nvPr/>
        </p:nvSpPr>
        <p:spPr bwMode="auto">
          <a:xfrm flipH="1">
            <a:off x="42830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2" name="Line 162"/>
          <p:cNvSpPr>
            <a:spLocks noChangeShapeType="1"/>
          </p:cNvSpPr>
          <p:nvPr/>
        </p:nvSpPr>
        <p:spPr bwMode="auto">
          <a:xfrm>
            <a:off x="4284663"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3" name="Line 163"/>
          <p:cNvSpPr>
            <a:spLocks noChangeShapeType="1"/>
          </p:cNvSpPr>
          <p:nvPr/>
        </p:nvSpPr>
        <p:spPr bwMode="auto">
          <a:xfrm flipH="1">
            <a:off x="3706813"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 name="Line 164"/>
          <p:cNvSpPr>
            <a:spLocks noChangeShapeType="1"/>
          </p:cNvSpPr>
          <p:nvPr/>
        </p:nvSpPr>
        <p:spPr bwMode="auto">
          <a:xfrm flipH="1">
            <a:off x="3635375"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5" name="Line 165"/>
          <p:cNvSpPr>
            <a:spLocks noChangeShapeType="1"/>
          </p:cNvSpPr>
          <p:nvPr/>
        </p:nvSpPr>
        <p:spPr bwMode="auto">
          <a:xfrm flipH="1">
            <a:off x="3562350"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 name="Line 166"/>
          <p:cNvSpPr>
            <a:spLocks noChangeShapeType="1"/>
          </p:cNvSpPr>
          <p:nvPr/>
        </p:nvSpPr>
        <p:spPr bwMode="auto">
          <a:xfrm>
            <a:off x="2844800" y="40767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7" name="Line 167"/>
          <p:cNvSpPr>
            <a:spLocks noChangeShapeType="1"/>
          </p:cNvSpPr>
          <p:nvPr/>
        </p:nvSpPr>
        <p:spPr bwMode="auto">
          <a:xfrm flipH="1">
            <a:off x="2051050" y="407670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8" name="Oval 168"/>
          <p:cNvSpPr>
            <a:spLocks noChangeArrowheads="1"/>
          </p:cNvSpPr>
          <p:nvPr/>
        </p:nvSpPr>
        <p:spPr bwMode="auto">
          <a:xfrm>
            <a:off x="2627313" y="2708275"/>
            <a:ext cx="142875" cy="144463"/>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09" name="Line 169"/>
          <p:cNvSpPr>
            <a:spLocks noChangeShapeType="1"/>
          </p:cNvSpPr>
          <p:nvPr/>
        </p:nvSpPr>
        <p:spPr bwMode="auto">
          <a:xfrm>
            <a:off x="4284663" y="40052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0" name="Line 170"/>
          <p:cNvSpPr>
            <a:spLocks noChangeShapeType="1"/>
          </p:cNvSpPr>
          <p:nvPr/>
        </p:nvSpPr>
        <p:spPr bwMode="auto">
          <a:xfrm>
            <a:off x="4213225" y="3860800"/>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5" name="Line 175"/>
          <p:cNvSpPr>
            <a:spLocks noChangeShapeType="1"/>
          </p:cNvSpPr>
          <p:nvPr/>
        </p:nvSpPr>
        <p:spPr bwMode="auto">
          <a:xfrm>
            <a:off x="3995738" y="3933825"/>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6" name="Line 176"/>
          <p:cNvSpPr>
            <a:spLocks noChangeShapeType="1"/>
          </p:cNvSpPr>
          <p:nvPr/>
        </p:nvSpPr>
        <p:spPr bwMode="auto">
          <a:xfrm>
            <a:off x="4498975" y="39338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 name="Line 177"/>
          <p:cNvSpPr>
            <a:spLocks noChangeShapeType="1"/>
          </p:cNvSpPr>
          <p:nvPr/>
        </p:nvSpPr>
        <p:spPr bwMode="auto">
          <a:xfrm>
            <a:off x="3995738" y="2349500"/>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8" name="Line 178"/>
          <p:cNvSpPr>
            <a:spLocks noChangeShapeType="1"/>
          </p:cNvSpPr>
          <p:nvPr/>
        </p:nvSpPr>
        <p:spPr bwMode="auto">
          <a:xfrm flipH="1">
            <a:off x="3995738" y="3933825"/>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9" name="Line 179"/>
          <p:cNvSpPr>
            <a:spLocks noChangeShapeType="1"/>
          </p:cNvSpPr>
          <p:nvPr/>
        </p:nvSpPr>
        <p:spPr bwMode="auto">
          <a:xfrm flipH="1">
            <a:off x="4498975" y="2349500"/>
            <a:ext cx="1588"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0" name="Line 180"/>
          <p:cNvSpPr>
            <a:spLocks noChangeShapeType="1"/>
          </p:cNvSpPr>
          <p:nvPr/>
        </p:nvSpPr>
        <p:spPr bwMode="auto">
          <a:xfrm flipH="1">
            <a:off x="2843213" y="2997200"/>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1" name="Line 182"/>
          <p:cNvSpPr>
            <a:spLocks noChangeShapeType="1"/>
          </p:cNvSpPr>
          <p:nvPr/>
        </p:nvSpPr>
        <p:spPr bwMode="auto">
          <a:xfrm flipV="1">
            <a:off x="3130550"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2" name="Line 183"/>
          <p:cNvSpPr>
            <a:spLocks noChangeShapeType="1"/>
          </p:cNvSpPr>
          <p:nvPr/>
        </p:nvSpPr>
        <p:spPr bwMode="auto">
          <a:xfrm>
            <a:off x="3059113" y="27813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3" name="Line 184"/>
          <p:cNvSpPr>
            <a:spLocks noChangeShapeType="1"/>
          </p:cNvSpPr>
          <p:nvPr/>
        </p:nvSpPr>
        <p:spPr bwMode="auto">
          <a:xfrm>
            <a:off x="3059113" y="270827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4" name="Line 185"/>
          <p:cNvSpPr>
            <a:spLocks noChangeShapeType="1"/>
          </p:cNvSpPr>
          <p:nvPr/>
        </p:nvSpPr>
        <p:spPr bwMode="auto">
          <a:xfrm flipV="1">
            <a:off x="3130550" y="24923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5" name="Line 186"/>
          <p:cNvSpPr>
            <a:spLocks noChangeShapeType="1"/>
          </p:cNvSpPr>
          <p:nvPr/>
        </p:nvSpPr>
        <p:spPr bwMode="auto">
          <a:xfrm flipV="1">
            <a:off x="2700338" y="24923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26" name="Group 187"/>
          <p:cNvGrpSpPr>
            <a:grpSpLocks/>
          </p:cNvGrpSpPr>
          <p:nvPr/>
        </p:nvGrpSpPr>
        <p:grpSpPr bwMode="auto">
          <a:xfrm rot="5400000">
            <a:off x="2339972" y="3284538"/>
            <a:ext cx="503237" cy="503238"/>
            <a:chOff x="1565" y="2251"/>
            <a:chExt cx="317" cy="317"/>
          </a:xfrm>
        </p:grpSpPr>
        <p:sp>
          <p:nvSpPr>
            <p:cNvPr id="728" name="Oval 189"/>
            <p:cNvSpPr>
              <a:spLocks noChangeArrowheads="1"/>
            </p:cNvSpPr>
            <p:nvPr/>
          </p:nvSpPr>
          <p:spPr bwMode="auto">
            <a:xfrm>
              <a:off x="1655" y="2387"/>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29" name="Line 190"/>
            <p:cNvSpPr>
              <a:spLocks noChangeShapeType="1"/>
            </p:cNvSpPr>
            <p:nvPr/>
          </p:nvSpPr>
          <p:spPr bwMode="auto">
            <a:xfrm flipH="1">
              <a:off x="1565" y="2568"/>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0" name="Line 191"/>
            <p:cNvSpPr>
              <a:spLocks noChangeShapeType="1"/>
            </p:cNvSpPr>
            <p:nvPr/>
          </p:nvSpPr>
          <p:spPr bwMode="auto">
            <a:xfrm flipH="1">
              <a:off x="1791" y="256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1" name="Line 192"/>
            <p:cNvSpPr>
              <a:spLocks noChangeShapeType="1"/>
            </p:cNvSpPr>
            <p:nvPr/>
          </p:nvSpPr>
          <p:spPr bwMode="auto">
            <a:xfrm flipV="1">
              <a:off x="1701" y="2251"/>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32" name="Line 194"/>
          <p:cNvSpPr>
            <a:spLocks noChangeShapeType="1"/>
          </p:cNvSpPr>
          <p:nvPr/>
        </p:nvSpPr>
        <p:spPr bwMode="auto">
          <a:xfrm rot="16200000" flipV="1">
            <a:off x="2124075" y="4508500"/>
            <a:ext cx="2873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3" name="Line 196"/>
          <p:cNvSpPr>
            <a:spLocks noChangeShapeType="1"/>
          </p:cNvSpPr>
          <p:nvPr/>
        </p:nvSpPr>
        <p:spPr bwMode="auto">
          <a:xfrm rot="16200000" flipH="1">
            <a:off x="2302669" y="4760119"/>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4" name="Line 197"/>
          <p:cNvSpPr>
            <a:spLocks noChangeShapeType="1"/>
          </p:cNvSpPr>
          <p:nvPr/>
        </p:nvSpPr>
        <p:spPr bwMode="auto">
          <a:xfrm rot="16200000" flipH="1">
            <a:off x="2266157" y="4364831"/>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5" name="Line 198"/>
          <p:cNvSpPr>
            <a:spLocks noChangeShapeType="1"/>
          </p:cNvSpPr>
          <p:nvPr/>
        </p:nvSpPr>
        <p:spPr bwMode="auto">
          <a:xfrm rot="16200000" flipV="1">
            <a:off x="1943101" y="447198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6" name="Line 199"/>
          <p:cNvSpPr>
            <a:spLocks noChangeShapeType="1"/>
          </p:cNvSpPr>
          <p:nvPr/>
        </p:nvSpPr>
        <p:spPr bwMode="auto">
          <a:xfrm>
            <a:off x="2338388" y="4076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7" name="Line 206"/>
          <p:cNvSpPr>
            <a:spLocks noChangeShapeType="1"/>
          </p:cNvSpPr>
          <p:nvPr/>
        </p:nvSpPr>
        <p:spPr bwMode="auto">
          <a:xfrm>
            <a:off x="2339975"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8" name="Line 207"/>
          <p:cNvSpPr>
            <a:spLocks noChangeShapeType="1"/>
          </p:cNvSpPr>
          <p:nvPr/>
        </p:nvSpPr>
        <p:spPr bwMode="auto">
          <a:xfrm>
            <a:off x="2339975"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9" name="Line 208"/>
          <p:cNvSpPr>
            <a:spLocks noChangeShapeType="1"/>
          </p:cNvSpPr>
          <p:nvPr/>
        </p:nvSpPr>
        <p:spPr bwMode="auto">
          <a:xfrm flipH="1">
            <a:off x="2124075" y="4076700"/>
            <a:ext cx="2879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0" name="Line 210"/>
          <p:cNvSpPr>
            <a:spLocks noChangeShapeType="1"/>
          </p:cNvSpPr>
          <p:nvPr/>
        </p:nvSpPr>
        <p:spPr bwMode="auto">
          <a:xfrm flipH="1" flipV="1">
            <a:off x="828675" y="5229226"/>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1" name="Line 212"/>
          <p:cNvSpPr>
            <a:spLocks noChangeShapeType="1"/>
          </p:cNvSpPr>
          <p:nvPr/>
        </p:nvSpPr>
        <p:spPr bwMode="auto">
          <a:xfrm>
            <a:off x="1116013" y="5372101"/>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2" name="Line 213"/>
          <p:cNvSpPr>
            <a:spLocks noChangeShapeType="1"/>
          </p:cNvSpPr>
          <p:nvPr/>
        </p:nvSpPr>
        <p:spPr bwMode="auto">
          <a:xfrm>
            <a:off x="684213" y="5372101"/>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3" name="Line 214"/>
          <p:cNvSpPr>
            <a:spLocks noChangeShapeType="1"/>
          </p:cNvSpPr>
          <p:nvPr/>
        </p:nvSpPr>
        <p:spPr bwMode="auto">
          <a:xfrm flipH="1" flipV="1">
            <a:off x="971550" y="48688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4" name="Line 216"/>
          <p:cNvSpPr>
            <a:spLocks noChangeShapeType="1"/>
          </p:cNvSpPr>
          <p:nvPr/>
        </p:nvSpPr>
        <p:spPr bwMode="auto">
          <a:xfrm flipH="1">
            <a:off x="2051050" y="29972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45" name="Group 217"/>
          <p:cNvGrpSpPr>
            <a:grpSpLocks/>
          </p:cNvGrpSpPr>
          <p:nvPr/>
        </p:nvGrpSpPr>
        <p:grpSpPr bwMode="auto">
          <a:xfrm flipH="1">
            <a:off x="5795963" y="2133600"/>
            <a:ext cx="287337" cy="287338"/>
            <a:chOff x="3560" y="2704"/>
            <a:chExt cx="181" cy="181"/>
          </a:xfrm>
        </p:grpSpPr>
        <p:sp>
          <p:nvSpPr>
            <p:cNvPr id="746" name="Oval 218"/>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47" name="Line 219"/>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48" name="Line 220"/>
          <p:cNvSpPr>
            <a:spLocks noChangeShapeType="1"/>
          </p:cNvSpPr>
          <p:nvPr/>
        </p:nvSpPr>
        <p:spPr bwMode="auto">
          <a:xfrm>
            <a:off x="5940425" y="19891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9" name="Line 221"/>
          <p:cNvSpPr>
            <a:spLocks noChangeShapeType="1"/>
          </p:cNvSpPr>
          <p:nvPr/>
        </p:nvSpPr>
        <p:spPr bwMode="auto">
          <a:xfrm>
            <a:off x="5940425"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0" name="Text Box 222"/>
          <p:cNvSpPr txBox="1">
            <a:spLocks noChangeArrowheads="1"/>
          </p:cNvSpPr>
          <p:nvPr/>
        </p:nvSpPr>
        <p:spPr bwMode="auto">
          <a:xfrm>
            <a:off x="4021138" y="3016250"/>
            <a:ext cx="438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Sub</a:t>
            </a:r>
          </a:p>
        </p:txBody>
      </p:sp>
      <p:sp>
        <p:nvSpPr>
          <p:cNvPr id="752" name="Text Box 224"/>
          <p:cNvSpPr txBox="1">
            <a:spLocks noChangeArrowheads="1"/>
          </p:cNvSpPr>
          <p:nvPr/>
        </p:nvSpPr>
        <p:spPr bwMode="auto">
          <a:xfrm>
            <a:off x="4540250" y="2997200"/>
            <a:ext cx="444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Add</a:t>
            </a:r>
          </a:p>
        </p:txBody>
      </p:sp>
      <p:sp>
        <p:nvSpPr>
          <p:cNvPr id="753" name="Text Box 225"/>
          <p:cNvSpPr txBox="1">
            <a:spLocks noChangeArrowheads="1"/>
          </p:cNvSpPr>
          <p:nvPr/>
        </p:nvSpPr>
        <p:spPr bwMode="auto">
          <a:xfrm>
            <a:off x="2438400" y="2166938"/>
            <a:ext cx="550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WrB*</a:t>
            </a:r>
          </a:p>
        </p:txBody>
      </p:sp>
      <p:sp>
        <p:nvSpPr>
          <p:cNvPr id="754" name="Text Box 226"/>
          <p:cNvSpPr txBox="1">
            <a:spLocks noChangeArrowheads="1"/>
          </p:cNvSpPr>
          <p:nvPr/>
        </p:nvSpPr>
        <p:spPr bwMode="auto">
          <a:xfrm>
            <a:off x="2590800" y="3246438"/>
            <a:ext cx="468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WrB</a:t>
            </a:r>
          </a:p>
        </p:txBody>
      </p:sp>
      <p:sp>
        <p:nvSpPr>
          <p:cNvPr id="755" name="Text Box 227"/>
          <p:cNvSpPr txBox="1">
            <a:spLocks noChangeArrowheads="1"/>
          </p:cNvSpPr>
          <p:nvPr/>
        </p:nvSpPr>
        <p:spPr bwMode="auto">
          <a:xfrm>
            <a:off x="971550" y="4797425"/>
            <a:ext cx="603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NotRd</a:t>
            </a:r>
          </a:p>
        </p:txBody>
      </p:sp>
      <p:sp>
        <p:nvSpPr>
          <p:cNvPr id="756" name="Text Box 230"/>
          <p:cNvSpPr txBox="1">
            <a:spLocks noChangeArrowheads="1"/>
          </p:cNvSpPr>
          <p:nvPr/>
        </p:nvSpPr>
        <p:spPr bwMode="auto">
          <a:xfrm>
            <a:off x="5798295" y="3030538"/>
            <a:ext cx="9621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err="1" smtClean="0"/>
              <a:t>AmpLow</a:t>
            </a:r>
            <a:r>
              <a:rPr lang="de-DE" altLang="de-DE" dirty="0" smtClean="0"/>
              <a:t>=1</a:t>
            </a:r>
            <a:endParaRPr lang="de-DE" altLang="de-DE" dirty="0"/>
          </a:p>
        </p:txBody>
      </p:sp>
      <p:sp>
        <p:nvSpPr>
          <p:cNvPr id="757" name="Text Box 231"/>
          <p:cNvSpPr txBox="1">
            <a:spLocks noChangeArrowheads="1"/>
          </p:cNvSpPr>
          <p:nvPr/>
        </p:nvSpPr>
        <p:spPr bwMode="auto">
          <a:xfrm>
            <a:off x="5950147" y="3429000"/>
            <a:ext cx="747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smtClean="0"/>
              <a:t>2*24 </a:t>
            </a:r>
            <a:r>
              <a:rPr lang="el-GR" altLang="de-DE" dirty="0">
                <a:latin typeface="Arial" charset="0"/>
                <a:cs typeface="Arial" charset="0"/>
              </a:rPr>
              <a:t>μ</a:t>
            </a:r>
            <a:r>
              <a:rPr lang="de-DE" altLang="de-DE" dirty="0"/>
              <a:t>A</a:t>
            </a:r>
          </a:p>
        </p:txBody>
      </p:sp>
      <p:sp>
        <p:nvSpPr>
          <p:cNvPr id="758" name="Text Box 232"/>
          <p:cNvSpPr txBox="1">
            <a:spLocks noChangeArrowheads="1"/>
          </p:cNvSpPr>
          <p:nvPr/>
        </p:nvSpPr>
        <p:spPr bwMode="auto">
          <a:xfrm>
            <a:off x="6827838" y="45434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12 </a:t>
            </a:r>
            <a:r>
              <a:rPr lang="el-GR" altLang="de-DE">
                <a:latin typeface="Arial" charset="0"/>
                <a:cs typeface="Arial" charset="0"/>
              </a:rPr>
              <a:t>μ</a:t>
            </a:r>
            <a:r>
              <a:rPr lang="de-DE" altLang="de-DE"/>
              <a:t>A</a:t>
            </a:r>
          </a:p>
        </p:txBody>
      </p:sp>
      <p:sp>
        <p:nvSpPr>
          <p:cNvPr id="759" name="Line 233"/>
          <p:cNvSpPr>
            <a:spLocks noChangeShapeType="1"/>
          </p:cNvSpPr>
          <p:nvPr/>
        </p:nvSpPr>
        <p:spPr bwMode="auto">
          <a:xfrm>
            <a:off x="6732588" y="2636838"/>
            <a:ext cx="431800"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0" name="Rectangle 234"/>
          <p:cNvSpPr>
            <a:spLocks noChangeArrowheads="1"/>
          </p:cNvSpPr>
          <p:nvPr/>
        </p:nvSpPr>
        <p:spPr bwMode="auto">
          <a:xfrm>
            <a:off x="3779838" y="1916113"/>
            <a:ext cx="936625" cy="433387"/>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Logic</a:t>
            </a:r>
          </a:p>
        </p:txBody>
      </p:sp>
      <p:sp>
        <p:nvSpPr>
          <p:cNvPr id="761" name="Rectangle 235"/>
          <p:cNvSpPr>
            <a:spLocks noChangeArrowheads="1"/>
          </p:cNvSpPr>
          <p:nvPr/>
        </p:nvSpPr>
        <p:spPr bwMode="auto">
          <a:xfrm>
            <a:off x="3779838" y="1268413"/>
            <a:ext cx="431800" cy="433387"/>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Cmp1</a:t>
            </a:r>
          </a:p>
        </p:txBody>
      </p:sp>
      <p:sp>
        <p:nvSpPr>
          <p:cNvPr id="762" name="Rectangle 236"/>
          <p:cNvSpPr>
            <a:spLocks noChangeArrowheads="1"/>
          </p:cNvSpPr>
          <p:nvPr/>
        </p:nvSpPr>
        <p:spPr bwMode="auto">
          <a:xfrm>
            <a:off x="4284663" y="1268413"/>
            <a:ext cx="431800" cy="433387"/>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Cmp2</a:t>
            </a:r>
          </a:p>
        </p:txBody>
      </p:sp>
      <p:sp>
        <p:nvSpPr>
          <p:cNvPr id="763" name="Line 237"/>
          <p:cNvSpPr>
            <a:spLocks noChangeShapeType="1"/>
          </p:cNvSpPr>
          <p:nvPr/>
        </p:nvSpPr>
        <p:spPr bwMode="auto">
          <a:xfrm flipV="1">
            <a:off x="7164388" y="1052513"/>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4" name="Line 238"/>
          <p:cNvSpPr>
            <a:spLocks noChangeShapeType="1"/>
          </p:cNvSpPr>
          <p:nvPr/>
        </p:nvSpPr>
        <p:spPr bwMode="auto">
          <a:xfrm rot="16200000" flipV="1">
            <a:off x="5615782" y="-496094"/>
            <a:ext cx="0" cy="30972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5" name="Line 239"/>
          <p:cNvSpPr>
            <a:spLocks noChangeShapeType="1"/>
          </p:cNvSpPr>
          <p:nvPr/>
        </p:nvSpPr>
        <p:spPr bwMode="auto">
          <a:xfrm flipV="1">
            <a:off x="4067175" y="1052513"/>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6" name="Line 240"/>
          <p:cNvSpPr>
            <a:spLocks noChangeShapeType="1"/>
          </p:cNvSpPr>
          <p:nvPr/>
        </p:nvSpPr>
        <p:spPr bwMode="auto">
          <a:xfrm flipV="1">
            <a:off x="4572000" y="1052513"/>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7" name="Line 241"/>
          <p:cNvSpPr>
            <a:spLocks noChangeShapeType="1"/>
          </p:cNvSpPr>
          <p:nvPr/>
        </p:nvSpPr>
        <p:spPr bwMode="auto">
          <a:xfrm flipV="1">
            <a:off x="3924300" y="90805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 name="Line 242"/>
          <p:cNvSpPr>
            <a:spLocks noChangeShapeType="1"/>
          </p:cNvSpPr>
          <p:nvPr/>
        </p:nvSpPr>
        <p:spPr bwMode="auto">
          <a:xfrm flipV="1">
            <a:off x="4427538" y="90805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9" name="Text Box 243"/>
          <p:cNvSpPr txBox="1">
            <a:spLocks noChangeArrowheads="1"/>
          </p:cNvSpPr>
          <p:nvPr/>
        </p:nvSpPr>
        <p:spPr bwMode="auto">
          <a:xfrm>
            <a:off x="3419475" y="798513"/>
            <a:ext cx="496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ThHi</a:t>
            </a:r>
          </a:p>
        </p:txBody>
      </p:sp>
      <p:sp>
        <p:nvSpPr>
          <p:cNvPr id="770" name="Text Box 244"/>
          <p:cNvSpPr txBox="1">
            <a:spLocks noChangeArrowheads="1"/>
          </p:cNvSpPr>
          <p:nvPr/>
        </p:nvSpPr>
        <p:spPr bwMode="auto">
          <a:xfrm>
            <a:off x="3924300" y="798513"/>
            <a:ext cx="517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ThLo</a:t>
            </a:r>
          </a:p>
        </p:txBody>
      </p:sp>
      <p:sp>
        <p:nvSpPr>
          <p:cNvPr id="771" name="Line 245"/>
          <p:cNvSpPr>
            <a:spLocks noChangeShapeType="1"/>
          </p:cNvSpPr>
          <p:nvPr/>
        </p:nvSpPr>
        <p:spPr bwMode="auto">
          <a:xfrm>
            <a:off x="3995738"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2" name="Line 246"/>
          <p:cNvSpPr>
            <a:spLocks noChangeShapeType="1"/>
          </p:cNvSpPr>
          <p:nvPr/>
        </p:nvSpPr>
        <p:spPr bwMode="auto">
          <a:xfrm>
            <a:off x="45005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3" name="Line 247"/>
          <p:cNvSpPr>
            <a:spLocks noChangeShapeType="1"/>
          </p:cNvSpPr>
          <p:nvPr/>
        </p:nvSpPr>
        <p:spPr bwMode="auto">
          <a:xfrm>
            <a:off x="3419475" y="213360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4" name="Text Box 248"/>
          <p:cNvSpPr txBox="1">
            <a:spLocks noChangeArrowheads="1"/>
          </p:cNvSpPr>
          <p:nvPr/>
        </p:nvSpPr>
        <p:spPr bwMode="auto">
          <a:xfrm>
            <a:off x="3155458" y="1878013"/>
            <a:ext cx="5613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err="1" smtClean="0"/>
              <a:t>Rd</a:t>
            </a:r>
            <a:r>
              <a:rPr lang="de-DE" altLang="de-DE" dirty="0" smtClean="0"/>
              <a:t>=0</a:t>
            </a:r>
            <a:endParaRPr lang="de-DE" altLang="de-DE" dirty="0"/>
          </a:p>
        </p:txBody>
      </p:sp>
      <p:sp>
        <p:nvSpPr>
          <p:cNvPr id="775" name="Line 249"/>
          <p:cNvSpPr>
            <a:spLocks noChangeShapeType="1"/>
          </p:cNvSpPr>
          <p:nvPr/>
        </p:nvSpPr>
        <p:spPr bwMode="auto">
          <a:xfrm>
            <a:off x="1116013" y="2997200"/>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6" name="Oval 250"/>
          <p:cNvSpPr>
            <a:spLocks noChangeArrowheads="1"/>
          </p:cNvSpPr>
          <p:nvPr/>
        </p:nvSpPr>
        <p:spPr bwMode="auto">
          <a:xfrm>
            <a:off x="6659563" y="2565400"/>
            <a:ext cx="144462"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3</a:t>
            </a:r>
          </a:p>
        </p:txBody>
      </p:sp>
      <p:sp>
        <p:nvSpPr>
          <p:cNvPr id="777" name="Oval 251"/>
          <p:cNvSpPr>
            <a:spLocks noChangeArrowheads="1"/>
          </p:cNvSpPr>
          <p:nvPr/>
        </p:nvSpPr>
        <p:spPr bwMode="auto">
          <a:xfrm>
            <a:off x="1187450" y="2924175"/>
            <a:ext cx="144463"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1</a:t>
            </a:r>
          </a:p>
        </p:txBody>
      </p:sp>
      <p:sp>
        <p:nvSpPr>
          <p:cNvPr id="778" name="Text Box 252"/>
          <p:cNvSpPr txBox="1">
            <a:spLocks noChangeArrowheads="1"/>
          </p:cNvSpPr>
          <p:nvPr/>
        </p:nvSpPr>
        <p:spPr bwMode="auto">
          <a:xfrm>
            <a:off x="1116013" y="3213100"/>
            <a:ext cx="322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I</a:t>
            </a:r>
            <a:r>
              <a:rPr lang="de-DE" altLang="de-DE" baseline="-25000"/>
              <a:t>in</a:t>
            </a:r>
          </a:p>
        </p:txBody>
      </p:sp>
      <p:sp>
        <p:nvSpPr>
          <p:cNvPr id="779" name="Line 253"/>
          <p:cNvSpPr>
            <a:spLocks noChangeShapeType="1"/>
          </p:cNvSpPr>
          <p:nvPr/>
        </p:nvSpPr>
        <p:spPr bwMode="auto">
          <a:xfrm rot="10800000">
            <a:off x="1116013" y="31416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0" name="Oval 256"/>
          <p:cNvSpPr>
            <a:spLocks noChangeArrowheads="1"/>
          </p:cNvSpPr>
          <p:nvPr/>
        </p:nvSpPr>
        <p:spPr bwMode="auto">
          <a:xfrm>
            <a:off x="5076825" y="4292600"/>
            <a:ext cx="144463" cy="144463"/>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RefFB</a:t>
            </a:r>
          </a:p>
        </p:txBody>
      </p:sp>
      <p:sp>
        <p:nvSpPr>
          <p:cNvPr id="781" name="Oval 257"/>
          <p:cNvSpPr>
            <a:spLocks noChangeArrowheads="1"/>
          </p:cNvSpPr>
          <p:nvPr/>
        </p:nvSpPr>
        <p:spPr bwMode="auto">
          <a:xfrm>
            <a:off x="4500563" y="1125538"/>
            <a:ext cx="141287" cy="1412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82" name="Oval 258"/>
          <p:cNvSpPr>
            <a:spLocks noChangeArrowheads="1"/>
          </p:cNvSpPr>
          <p:nvPr/>
        </p:nvSpPr>
        <p:spPr bwMode="auto">
          <a:xfrm>
            <a:off x="3851275" y="1125538"/>
            <a:ext cx="141288" cy="1412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83" name="Oval 259"/>
          <p:cNvSpPr>
            <a:spLocks noChangeArrowheads="1"/>
          </p:cNvSpPr>
          <p:nvPr/>
        </p:nvSpPr>
        <p:spPr bwMode="auto">
          <a:xfrm>
            <a:off x="6804025" y="3932238"/>
            <a:ext cx="144463" cy="144462"/>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sp>
        <p:nvSpPr>
          <p:cNvPr id="784" name="AutoShape 260"/>
          <p:cNvSpPr>
            <a:spLocks noChangeArrowheads="1"/>
          </p:cNvSpPr>
          <p:nvPr/>
        </p:nvSpPr>
        <p:spPr bwMode="auto">
          <a:xfrm rot="5400000">
            <a:off x="5053012" y="931863"/>
            <a:ext cx="576263" cy="242888"/>
          </a:xfrm>
          <a:custGeom>
            <a:avLst/>
            <a:gdLst>
              <a:gd name="T0" fmla="*/ 2147483647 w 21600"/>
              <a:gd name="T1" fmla="*/ 172676366 h 21600"/>
              <a:gd name="T2" fmla="*/ 2147483647 w 21600"/>
              <a:gd name="T3" fmla="*/ 345352855 h 21600"/>
              <a:gd name="T4" fmla="*/ 1367831009 w 21600"/>
              <a:gd name="T5" fmla="*/ 17267636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5" name="Text Box 261"/>
          <p:cNvSpPr txBox="1">
            <a:spLocks noChangeArrowheads="1"/>
          </p:cNvSpPr>
          <p:nvPr/>
        </p:nvSpPr>
        <p:spPr bwMode="auto">
          <a:xfrm>
            <a:off x="5570538" y="1341438"/>
            <a:ext cx="307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a:t>
            </a:r>
            <a:r>
              <a:rPr lang="de-DE" altLang="de-DE" baseline="-25000"/>
              <a:t>f</a:t>
            </a:r>
          </a:p>
        </p:txBody>
      </p:sp>
      <p:sp>
        <p:nvSpPr>
          <p:cNvPr id="786" name="Oval 262"/>
          <p:cNvSpPr>
            <a:spLocks noChangeArrowheads="1"/>
          </p:cNvSpPr>
          <p:nvPr/>
        </p:nvSpPr>
        <p:spPr bwMode="auto">
          <a:xfrm>
            <a:off x="5148263" y="2924175"/>
            <a:ext cx="144462"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a:t>
            </a:r>
          </a:p>
        </p:txBody>
      </p:sp>
      <p:sp>
        <p:nvSpPr>
          <p:cNvPr id="787" name="Text Box 263"/>
          <p:cNvSpPr txBox="1">
            <a:spLocks noChangeArrowheads="1"/>
          </p:cNvSpPr>
          <p:nvPr/>
        </p:nvSpPr>
        <p:spPr bwMode="auto">
          <a:xfrm>
            <a:off x="3733800" y="1951038"/>
            <a:ext cx="35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En</a:t>
            </a:r>
          </a:p>
        </p:txBody>
      </p:sp>
      <p:sp>
        <p:nvSpPr>
          <p:cNvPr id="790" name="Line 266"/>
          <p:cNvSpPr>
            <a:spLocks noChangeShapeType="1"/>
          </p:cNvSpPr>
          <p:nvPr/>
        </p:nvSpPr>
        <p:spPr bwMode="auto">
          <a:xfrm>
            <a:off x="4284661" y="3860800"/>
            <a:ext cx="1590" cy="1460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91" name="Group 270"/>
          <p:cNvGrpSpPr>
            <a:grpSpLocks/>
          </p:cNvGrpSpPr>
          <p:nvPr/>
        </p:nvGrpSpPr>
        <p:grpSpPr bwMode="auto">
          <a:xfrm>
            <a:off x="4211638" y="4221163"/>
            <a:ext cx="144462" cy="285750"/>
            <a:chOff x="3696" y="3477"/>
            <a:chExt cx="91" cy="180"/>
          </a:xfrm>
        </p:grpSpPr>
        <p:sp>
          <p:nvSpPr>
            <p:cNvPr id="792" name="Line 271"/>
            <p:cNvSpPr>
              <a:spLocks noChangeShapeType="1"/>
            </p:cNvSpPr>
            <p:nvPr/>
          </p:nvSpPr>
          <p:spPr bwMode="auto">
            <a:xfrm>
              <a:off x="3742" y="347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3" name="Oval 272"/>
            <p:cNvSpPr>
              <a:spLocks noChangeArrowheads="1"/>
            </p:cNvSpPr>
            <p:nvPr/>
          </p:nvSpPr>
          <p:spPr bwMode="auto">
            <a:xfrm>
              <a:off x="3696" y="3566"/>
              <a:ext cx="91" cy="91"/>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err="1"/>
                <a:t>RefIn</a:t>
              </a:r>
              <a:endParaRPr lang="de-DE" altLang="de-DE" dirty="0"/>
            </a:p>
          </p:txBody>
        </p:sp>
      </p:grpSp>
      <p:sp>
        <p:nvSpPr>
          <p:cNvPr id="794" name="Oval 273"/>
          <p:cNvSpPr>
            <a:spLocks noChangeArrowheads="1"/>
          </p:cNvSpPr>
          <p:nvPr/>
        </p:nvSpPr>
        <p:spPr bwMode="auto">
          <a:xfrm>
            <a:off x="2268538" y="4005263"/>
            <a:ext cx="144462" cy="144462"/>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4</a:t>
            </a:r>
          </a:p>
        </p:txBody>
      </p:sp>
      <p:sp>
        <p:nvSpPr>
          <p:cNvPr id="795" name="Text Box 274"/>
          <p:cNvSpPr txBox="1">
            <a:spLocks noChangeArrowheads="1"/>
          </p:cNvSpPr>
          <p:nvPr/>
        </p:nvSpPr>
        <p:spPr bwMode="auto">
          <a:xfrm>
            <a:off x="2698750" y="2382838"/>
            <a:ext cx="460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a:t>
            </a:r>
          </a:p>
        </p:txBody>
      </p:sp>
      <p:sp>
        <p:nvSpPr>
          <p:cNvPr id="796" name="Line 275"/>
          <p:cNvSpPr>
            <a:spLocks noChangeShapeType="1"/>
          </p:cNvSpPr>
          <p:nvPr/>
        </p:nvSpPr>
        <p:spPr bwMode="auto">
          <a:xfrm flipH="1">
            <a:off x="6372225" y="5157788"/>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7" name="Text Box 276"/>
          <p:cNvSpPr txBox="1">
            <a:spLocks noChangeArrowheads="1"/>
          </p:cNvSpPr>
          <p:nvPr/>
        </p:nvSpPr>
        <p:spPr bwMode="auto">
          <a:xfrm>
            <a:off x="6751059" y="3500438"/>
            <a:ext cx="90762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VFBPBias</a:t>
            </a:r>
          </a:p>
        </p:txBody>
      </p:sp>
      <p:sp>
        <p:nvSpPr>
          <p:cNvPr id="798" name="Line 277"/>
          <p:cNvSpPr>
            <a:spLocks noChangeShapeType="1"/>
          </p:cNvSpPr>
          <p:nvPr/>
        </p:nvSpPr>
        <p:spPr bwMode="auto">
          <a:xfrm flipH="1">
            <a:off x="6156325" y="3789363"/>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9" name="Text Box 278"/>
          <p:cNvSpPr txBox="1">
            <a:spLocks noChangeArrowheads="1"/>
          </p:cNvSpPr>
          <p:nvPr/>
        </p:nvSpPr>
        <p:spPr bwMode="auto">
          <a:xfrm>
            <a:off x="6233281" y="4868863"/>
            <a:ext cx="194476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VFBNBias (VPSource2)</a:t>
            </a:r>
          </a:p>
        </p:txBody>
      </p:sp>
      <p:sp>
        <p:nvSpPr>
          <p:cNvPr id="800" name="Text Box 279"/>
          <p:cNvSpPr txBox="1">
            <a:spLocks noChangeArrowheads="1"/>
          </p:cNvSpPr>
          <p:nvPr/>
        </p:nvSpPr>
        <p:spPr bwMode="auto">
          <a:xfrm>
            <a:off x="7096100" y="4076700"/>
            <a:ext cx="95731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VFBNCasc</a:t>
            </a:r>
          </a:p>
        </p:txBody>
      </p:sp>
      <p:sp>
        <p:nvSpPr>
          <p:cNvPr id="801" name="Text Box 280"/>
          <p:cNvSpPr txBox="1">
            <a:spLocks noChangeArrowheads="1"/>
          </p:cNvSpPr>
          <p:nvPr/>
        </p:nvSpPr>
        <p:spPr bwMode="auto">
          <a:xfrm>
            <a:off x="4807897" y="3284538"/>
            <a:ext cx="9204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dirty="0" err="1"/>
              <a:t>VPSource</a:t>
            </a:r>
            <a:endParaRPr lang="de-DE" altLang="de-DE" b="1" dirty="0"/>
          </a:p>
        </p:txBody>
      </p:sp>
      <p:sp>
        <p:nvSpPr>
          <p:cNvPr id="802" name="Line 281"/>
          <p:cNvSpPr>
            <a:spLocks noChangeShapeType="1"/>
          </p:cNvSpPr>
          <p:nvPr/>
        </p:nvSpPr>
        <p:spPr bwMode="auto">
          <a:xfrm flipH="1">
            <a:off x="5003800" y="35718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3" name="Text Box 282"/>
          <p:cNvSpPr txBox="1">
            <a:spLocks noChangeArrowheads="1"/>
          </p:cNvSpPr>
          <p:nvPr/>
        </p:nvSpPr>
        <p:spPr bwMode="auto">
          <a:xfrm>
            <a:off x="4869921" y="2001838"/>
            <a:ext cx="106150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VAmpPBias</a:t>
            </a:r>
          </a:p>
        </p:txBody>
      </p:sp>
      <p:sp>
        <p:nvSpPr>
          <p:cNvPr id="804" name="Line 283"/>
          <p:cNvSpPr>
            <a:spLocks noChangeShapeType="1"/>
          </p:cNvSpPr>
          <p:nvPr/>
        </p:nvSpPr>
        <p:spPr bwMode="auto">
          <a:xfrm>
            <a:off x="5435600" y="22764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5" name="Text Box 284"/>
          <p:cNvSpPr txBox="1">
            <a:spLocks noChangeArrowheads="1"/>
          </p:cNvSpPr>
          <p:nvPr/>
        </p:nvSpPr>
        <p:spPr bwMode="auto">
          <a:xfrm>
            <a:off x="2410646" y="3802063"/>
            <a:ext cx="127470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VPSourceCasc</a:t>
            </a:r>
          </a:p>
        </p:txBody>
      </p:sp>
      <p:sp>
        <p:nvSpPr>
          <p:cNvPr id="806" name="Line 285"/>
          <p:cNvSpPr>
            <a:spLocks noChangeShapeType="1"/>
          </p:cNvSpPr>
          <p:nvPr/>
        </p:nvSpPr>
        <p:spPr bwMode="auto">
          <a:xfrm>
            <a:off x="3132138"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7" name="Line 286"/>
          <p:cNvSpPr>
            <a:spLocks noChangeShapeType="1"/>
          </p:cNvSpPr>
          <p:nvPr/>
        </p:nvSpPr>
        <p:spPr bwMode="auto">
          <a:xfrm>
            <a:off x="3132138" y="35734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8" name="Text Box 6"/>
          <p:cNvSpPr txBox="1">
            <a:spLocks noChangeArrowheads="1"/>
          </p:cNvSpPr>
          <p:nvPr/>
        </p:nvSpPr>
        <p:spPr bwMode="auto">
          <a:xfrm>
            <a:off x="2266950" y="4365625"/>
            <a:ext cx="4651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Sw3</a:t>
            </a:r>
          </a:p>
        </p:txBody>
      </p:sp>
      <p:sp>
        <p:nvSpPr>
          <p:cNvPr id="809" name="Text Box 226"/>
          <p:cNvSpPr txBox="1">
            <a:spLocks noChangeArrowheads="1"/>
          </p:cNvSpPr>
          <p:nvPr/>
        </p:nvSpPr>
        <p:spPr bwMode="auto">
          <a:xfrm>
            <a:off x="1474788" y="4292600"/>
            <a:ext cx="6143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NotWr</a:t>
            </a:r>
          </a:p>
        </p:txBody>
      </p:sp>
      <p:sp>
        <p:nvSpPr>
          <p:cNvPr id="810" name="Line 208"/>
          <p:cNvSpPr>
            <a:spLocks noChangeShapeType="1"/>
          </p:cNvSpPr>
          <p:nvPr/>
        </p:nvSpPr>
        <p:spPr bwMode="auto">
          <a:xfrm flipV="1">
            <a:off x="2339752" y="4797424"/>
            <a:ext cx="223" cy="11518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11" name="Gerade Verbindung 2"/>
          <p:cNvCxnSpPr>
            <a:cxnSpLocks noChangeShapeType="1"/>
          </p:cNvCxnSpPr>
          <p:nvPr/>
        </p:nvCxnSpPr>
        <p:spPr bwMode="auto">
          <a:xfrm>
            <a:off x="1187450" y="5373688"/>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2" name="Line 210"/>
          <p:cNvSpPr>
            <a:spLocks noChangeShapeType="1"/>
          </p:cNvSpPr>
          <p:nvPr/>
        </p:nvSpPr>
        <p:spPr bwMode="auto">
          <a:xfrm flipH="1" flipV="1">
            <a:off x="828675" y="3932238"/>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3" name="Line 212"/>
          <p:cNvSpPr>
            <a:spLocks noChangeShapeType="1"/>
          </p:cNvSpPr>
          <p:nvPr/>
        </p:nvSpPr>
        <p:spPr bwMode="auto">
          <a:xfrm>
            <a:off x="1116013" y="4075113"/>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4" name="Line 213"/>
          <p:cNvSpPr>
            <a:spLocks noChangeShapeType="1"/>
          </p:cNvSpPr>
          <p:nvPr/>
        </p:nvSpPr>
        <p:spPr bwMode="auto">
          <a:xfrm>
            <a:off x="684213" y="40751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5" name="Line 214"/>
          <p:cNvSpPr>
            <a:spLocks noChangeShapeType="1"/>
          </p:cNvSpPr>
          <p:nvPr/>
        </p:nvSpPr>
        <p:spPr bwMode="auto">
          <a:xfrm flipH="1" flipV="1">
            <a:off x="971550" y="35718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16" name="Gerade Verbindung 296"/>
          <p:cNvCxnSpPr>
            <a:cxnSpLocks noChangeShapeType="1"/>
          </p:cNvCxnSpPr>
          <p:nvPr/>
        </p:nvCxnSpPr>
        <p:spPr bwMode="auto">
          <a:xfrm>
            <a:off x="1116013" y="4076700"/>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7" name="Text Box 227"/>
          <p:cNvSpPr txBox="1">
            <a:spLocks noChangeArrowheads="1"/>
          </p:cNvSpPr>
          <p:nvPr/>
        </p:nvSpPr>
        <p:spPr bwMode="auto">
          <a:xfrm>
            <a:off x="395288" y="3573463"/>
            <a:ext cx="1477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err="1"/>
              <a:t>NotRd</a:t>
            </a:r>
            <a:r>
              <a:rPr lang="de-DE" altLang="de-DE" dirty="0"/>
              <a:t> AND Not </a:t>
            </a:r>
            <a:r>
              <a:rPr lang="de-DE" altLang="de-DE" dirty="0" err="1"/>
              <a:t>Wr</a:t>
            </a:r>
            <a:endParaRPr lang="de-DE" altLang="de-DE" dirty="0"/>
          </a:p>
        </p:txBody>
      </p:sp>
      <p:sp>
        <p:nvSpPr>
          <p:cNvPr id="818" name="Text Box 9"/>
          <p:cNvSpPr txBox="1">
            <a:spLocks noChangeArrowheads="1"/>
          </p:cNvSpPr>
          <p:nvPr/>
        </p:nvSpPr>
        <p:spPr bwMode="auto">
          <a:xfrm>
            <a:off x="827088" y="4076700"/>
            <a:ext cx="4667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Sw5</a:t>
            </a:r>
          </a:p>
        </p:txBody>
      </p:sp>
      <p:cxnSp>
        <p:nvCxnSpPr>
          <p:cNvPr id="819" name="Gerade Verbindung 5"/>
          <p:cNvCxnSpPr>
            <a:cxnSpLocks noChangeShapeType="1"/>
            <a:stCxn id="814" idx="0"/>
          </p:cNvCxnSpPr>
          <p:nvPr/>
        </p:nvCxnSpPr>
        <p:spPr bwMode="auto">
          <a:xfrm>
            <a:off x="684213" y="4075113"/>
            <a:ext cx="0" cy="21621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 name="Group 270"/>
          <p:cNvGrpSpPr>
            <a:grpSpLocks/>
          </p:cNvGrpSpPr>
          <p:nvPr/>
        </p:nvGrpSpPr>
        <p:grpSpPr bwMode="auto">
          <a:xfrm>
            <a:off x="611188" y="6021388"/>
            <a:ext cx="144462" cy="285750"/>
            <a:chOff x="3696" y="3477"/>
            <a:chExt cx="91" cy="180"/>
          </a:xfrm>
        </p:grpSpPr>
        <p:sp>
          <p:nvSpPr>
            <p:cNvPr id="821" name="Line 271"/>
            <p:cNvSpPr>
              <a:spLocks noChangeShapeType="1"/>
            </p:cNvSpPr>
            <p:nvPr/>
          </p:nvSpPr>
          <p:spPr bwMode="auto">
            <a:xfrm>
              <a:off x="3742" y="347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2" name="Oval 272"/>
            <p:cNvSpPr>
              <a:spLocks noChangeArrowheads="1"/>
            </p:cNvSpPr>
            <p:nvPr/>
          </p:nvSpPr>
          <p:spPr bwMode="auto">
            <a:xfrm>
              <a:off x="3696" y="3566"/>
              <a:ext cx="91" cy="91"/>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grpSp>
      <p:sp>
        <p:nvSpPr>
          <p:cNvPr id="825" name="Textfeld 824"/>
          <p:cNvSpPr txBox="1"/>
          <p:nvPr/>
        </p:nvSpPr>
        <p:spPr>
          <a:xfrm>
            <a:off x="2365890" y="5733256"/>
            <a:ext cx="996555" cy="276999"/>
          </a:xfrm>
          <a:prstGeom prst="rect">
            <a:avLst/>
          </a:prstGeom>
          <a:noFill/>
        </p:spPr>
        <p:txBody>
          <a:bodyPr wrap="none" rtlCol="0">
            <a:spAutoFit/>
          </a:bodyPr>
          <a:lstStyle/>
          <a:p>
            <a:r>
              <a:rPr lang="de-DE" dirty="0" err="1" smtClean="0"/>
              <a:t>To</a:t>
            </a:r>
            <a:r>
              <a:rPr lang="de-DE" dirty="0" smtClean="0"/>
              <a:t> Next </a:t>
            </a:r>
            <a:r>
              <a:rPr lang="de-DE" dirty="0" err="1" smtClean="0"/>
              <a:t>Cell</a:t>
            </a:r>
            <a:endParaRPr lang="de-DE" dirty="0"/>
          </a:p>
        </p:txBody>
      </p:sp>
      <p:cxnSp>
        <p:nvCxnSpPr>
          <p:cNvPr id="12" name="Gerade Verbindung 11"/>
          <p:cNvCxnSpPr>
            <a:stCxn id="729" idx="0"/>
            <a:endCxn id="730" idx="1"/>
          </p:cNvCxnSpPr>
          <p:nvPr/>
        </p:nvCxnSpPr>
        <p:spPr bwMode="auto">
          <a:xfrm flipH="1">
            <a:off x="2339970" y="3355976"/>
            <a:ext cx="2" cy="28733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514600" y="29718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381000" y="2667000"/>
            <a:ext cx="1371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Ellipse 19"/>
          <p:cNvSpPr/>
          <p:nvPr/>
        </p:nvSpPr>
        <p:spPr bwMode="auto">
          <a:xfrm>
            <a:off x="3352800" y="3048000"/>
            <a:ext cx="1295400" cy="1295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3" name="Text Box 21"/>
          <p:cNvSpPr txBox="1">
            <a:spLocks noChangeArrowheads="1"/>
          </p:cNvSpPr>
          <p:nvPr/>
        </p:nvSpPr>
        <p:spPr bwMode="auto">
          <a:xfrm>
            <a:off x="3048000" y="4267200"/>
            <a:ext cx="747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smtClean="0"/>
              <a:t>2*12 </a:t>
            </a:r>
            <a:r>
              <a:rPr lang="el-GR" altLang="de-DE" dirty="0">
                <a:latin typeface="Arial" charset="0"/>
                <a:cs typeface="Arial" charset="0"/>
              </a:rPr>
              <a:t>μ</a:t>
            </a:r>
            <a:r>
              <a:rPr lang="de-DE" altLang="de-DE" dirty="0"/>
              <a:t>A</a:t>
            </a:r>
          </a:p>
        </p:txBody>
      </p:sp>
      <p:sp>
        <p:nvSpPr>
          <p:cNvPr id="304" name="Text Box 21"/>
          <p:cNvSpPr txBox="1">
            <a:spLocks noChangeArrowheads="1"/>
          </p:cNvSpPr>
          <p:nvPr/>
        </p:nvSpPr>
        <p:spPr bwMode="auto">
          <a:xfrm>
            <a:off x="176871" y="2362200"/>
            <a:ext cx="20329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dirty="0" smtClean="0"/>
              <a:t>2*24</a:t>
            </a:r>
            <a:r>
              <a:rPr lang="el-GR" altLang="de-DE" dirty="0" smtClean="0">
                <a:latin typeface="Arial" charset="0"/>
                <a:cs typeface="Arial" charset="0"/>
              </a:rPr>
              <a:t>μ</a:t>
            </a:r>
            <a:r>
              <a:rPr lang="de-DE" altLang="de-DE" dirty="0"/>
              <a:t>A - 2*24</a:t>
            </a:r>
            <a:r>
              <a:rPr lang="el-GR" altLang="de-DE" dirty="0">
                <a:latin typeface="Arial" charset="0"/>
              </a:rPr>
              <a:t>μ</a:t>
            </a:r>
            <a:r>
              <a:rPr lang="de-DE" altLang="de-DE" dirty="0" smtClean="0"/>
              <a:t>A -</a:t>
            </a:r>
            <a:r>
              <a:rPr lang="de-DE" altLang="de-DE" dirty="0"/>
              <a:t> </a:t>
            </a:r>
            <a:r>
              <a:rPr lang="de-DE" altLang="de-DE" dirty="0" smtClean="0"/>
              <a:t>2*12</a:t>
            </a:r>
            <a:r>
              <a:rPr lang="el-GR" altLang="de-DE" dirty="0" smtClean="0">
                <a:latin typeface="Arial" charset="0"/>
              </a:rPr>
              <a:t>μ</a:t>
            </a:r>
            <a:r>
              <a:rPr lang="de-DE" altLang="de-DE" dirty="0"/>
              <a:t>A</a:t>
            </a:r>
          </a:p>
        </p:txBody>
      </p:sp>
      <p:sp>
        <p:nvSpPr>
          <p:cNvPr id="305" name="Ellipse 304"/>
          <p:cNvSpPr/>
          <p:nvPr/>
        </p:nvSpPr>
        <p:spPr bwMode="auto">
          <a:xfrm>
            <a:off x="4724400" y="4724400"/>
            <a:ext cx="1295400" cy="1295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6" name="Ellipse 305"/>
          <p:cNvSpPr/>
          <p:nvPr/>
        </p:nvSpPr>
        <p:spPr bwMode="auto">
          <a:xfrm>
            <a:off x="5257800" y="3200400"/>
            <a:ext cx="1295400" cy="1295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Freihandform 20"/>
          <p:cNvSpPr/>
          <p:nvPr/>
        </p:nvSpPr>
        <p:spPr bwMode="auto">
          <a:xfrm>
            <a:off x="1231900" y="1781129"/>
            <a:ext cx="4318000" cy="1508171"/>
          </a:xfrm>
          <a:custGeom>
            <a:avLst/>
            <a:gdLst>
              <a:gd name="connsiteX0" fmla="*/ 4318000 w 4318000"/>
              <a:gd name="connsiteY0" fmla="*/ 1508171 h 1508171"/>
              <a:gd name="connsiteX1" fmla="*/ 1092200 w 4318000"/>
              <a:gd name="connsiteY1" fmla="*/ 34971 h 1508171"/>
              <a:gd name="connsiteX2" fmla="*/ 0 w 4318000"/>
              <a:gd name="connsiteY2" fmla="*/ 606471 h 1508171"/>
            </a:gdLst>
            <a:ahLst/>
            <a:cxnLst>
              <a:cxn ang="0">
                <a:pos x="connsiteX0" y="connsiteY0"/>
              </a:cxn>
              <a:cxn ang="0">
                <a:pos x="connsiteX1" y="connsiteY1"/>
              </a:cxn>
              <a:cxn ang="0">
                <a:pos x="connsiteX2" y="connsiteY2"/>
              </a:cxn>
            </a:cxnLst>
            <a:rect l="l" t="t" r="r" b="b"/>
            <a:pathLst>
              <a:path w="4318000" h="1508171">
                <a:moveTo>
                  <a:pt x="4318000" y="1508171"/>
                </a:moveTo>
                <a:cubicBezTo>
                  <a:pt x="3064933" y="846712"/>
                  <a:pt x="1811867" y="185254"/>
                  <a:pt x="1092200" y="34971"/>
                </a:cubicBezTo>
                <a:cubicBezTo>
                  <a:pt x="372533" y="-115312"/>
                  <a:pt x="186266" y="245579"/>
                  <a:pt x="0" y="606471"/>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Freihandform 21"/>
          <p:cNvSpPr/>
          <p:nvPr/>
        </p:nvSpPr>
        <p:spPr bwMode="auto">
          <a:xfrm>
            <a:off x="1564932" y="2654300"/>
            <a:ext cx="1991068" cy="1562100"/>
          </a:xfrm>
          <a:custGeom>
            <a:avLst/>
            <a:gdLst>
              <a:gd name="connsiteX0" fmla="*/ 1991068 w 1991068"/>
              <a:gd name="connsiteY0" fmla="*/ 1562100 h 1562100"/>
              <a:gd name="connsiteX1" fmla="*/ 124168 w 1991068"/>
              <a:gd name="connsiteY1" fmla="*/ 838200 h 1562100"/>
              <a:gd name="connsiteX2" fmla="*/ 327368 w 1991068"/>
              <a:gd name="connsiteY2" fmla="*/ 0 h 1562100"/>
            </a:gdLst>
            <a:ahLst/>
            <a:cxnLst>
              <a:cxn ang="0">
                <a:pos x="connsiteX0" y="connsiteY0"/>
              </a:cxn>
              <a:cxn ang="0">
                <a:pos x="connsiteX1" y="connsiteY1"/>
              </a:cxn>
              <a:cxn ang="0">
                <a:pos x="connsiteX2" y="connsiteY2"/>
              </a:cxn>
            </a:cxnLst>
            <a:rect l="l" t="t" r="r" b="b"/>
            <a:pathLst>
              <a:path w="1991068" h="1562100">
                <a:moveTo>
                  <a:pt x="1991068" y="1562100"/>
                </a:moveTo>
                <a:cubicBezTo>
                  <a:pt x="1196259" y="1330325"/>
                  <a:pt x="401451" y="1098550"/>
                  <a:pt x="124168" y="838200"/>
                </a:cubicBezTo>
                <a:cubicBezTo>
                  <a:pt x="-153115" y="577850"/>
                  <a:pt x="87126" y="288925"/>
                  <a:pt x="327368"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Freihandform 22"/>
          <p:cNvSpPr/>
          <p:nvPr/>
        </p:nvSpPr>
        <p:spPr bwMode="auto">
          <a:xfrm>
            <a:off x="558800" y="2692400"/>
            <a:ext cx="4165600" cy="2794000"/>
          </a:xfrm>
          <a:custGeom>
            <a:avLst/>
            <a:gdLst>
              <a:gd name="connsiteX0" fmla="*/ 4165600 w 4165600"/>
              <a:gd name="connsiteY0" fmla="*/ 2794000 h 2794000"/>
              <a:gd name="connsiteX1" fmla="*/ 723900 w 4165600"/>
              <a:gd name="connsiteY1" fmla="*/ 1866900 h 2794000"/>
              <a:gd name="connsiteX2" fmla="*/ 0 w 4165600"/>
              <a:gd name="connsiteY2" fmla="*/ 0 h 2794000"/>
            </a:gdLst>
            <a:ahLst/>
            <a:cxnLst>
              <a:cxn ang="0">
                <a:pos x="connsiteX0" y="connsiteY0"/>
              </a:cxn>
              <a:cxn ang="0">
                <a:pos x="connsiteX1" y="connsiteY1"/>
              </a:cxn>
              <a:cxn ang="0">
                <a:pos x="connsiteX2" y="connsiteY2"/>
              </a:cxn>
            </a:cxnLst>
            <a:rect l="l" t="t" r="r" b="b"/>
            <a:pathLst>
              <a:path w="4165600" h="2794000">
                <a:moveTo>
                  <a:pt x="4165600" y="2794000"/>
                </a:moveTo>
                <a:cubicBezTo>
                  <a:pt x="2791883" y="2563283"/>
                  <a:pt x="1418167" y="2332567"/>
                  <a:pt x="723900" y="1866900"/>
                </a:cubicBezTo>
                <a:cubicBezTo>
                  <a:pt x="29633" y="1401233"/>
                  <a:pt x="14816" y="700616"/>
                  <a:pt x="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06085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37</a:t>
            </a:fld>
            <a:endParaRPr lang="de-DE" altLang="de-DE"/>
          </a:p>
        </p:txBody>
      </p:sp>
      <p:pic>
        <p:nvPicPr>
          <p:cNvPr id="3" name="Picture 2" descr="C:\Users\ivan\Desktop\KEK_0215\dcdapr\V1_60-60-60colum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6537711" cy="5449888"/>
          </a:xfrm>
          <a:prstGeom prst="rect">
            <a:avLst/>
          </a:prstGeom>
          <a:noFill/>
          <a:extLst>
            <a:ext uri="{909E8E84-426E-40DD-AFC4-6F175D3DCCD1}">
              <a14:hiddenFill xmlns:a14="http://schemas.microsoft.com/office/drawing/2010/main">
                <a:solidFill>
                  <a:srgbClr val="FFFFFF"/>
                </a:solidFill>
              </a14:hiddenFill>
            </a:ext>
          </a:extLst>
        </p:spPr>
      </p:pic>
      <p:sp>
        <p:nvSpPr>
          <p:cNvPr id="67" name="Abgerundetes Rechteck 66"/>
          <p:cNvSpPr/>
          <p:nvPr/>
        </p:nvSpPr>
        <p:spPr bwMode="auto">
          <a:xfrm>
            <a:off x="67056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Abgerundetes Rechteck 67"/>
          <p:cNvSpPr/>
          <p:nvPr/>
        </p:nvSpPr>
        <p:spPr bwMode="auto">
          <a:xfrm>
            <a:off x="67056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9" name="Abgerundetes Rechteck 68"/>
          <p:cNvSpPr/>
          <p:nvPr/>
        </p:nvSpPr>
        <p:spPr bwMode="auto">
          <a:xfrm>
            <a:off x="67056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0" name="Abgerundetes Rechteck 69"/>
          <p:cNvSpPr/>
          <p:nvPr/>
        </p:nvSpPr>
        <p:spPr bwMode="auto">
          <a:xfrm>
            <a:off x="67056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1" name="Abgerundetes Rechteck 70"/>
          <p:cNvSpPr/>
          <p:nvPr/>
        </p:nvSpPr>
        <p:spPr bwMode="auto">
          <a:xfrm>
            <a:off x="67056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Abgerundetes Rechteck 71"/>
          <p:cNvSpPr/>
          <p:nvPr/>
        </p:nvSpPr>
        <p:spPr bwMode="auto">
          <a:xfrm>
            <a:off x="70104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3" name="Abgerundetes Rechteck 72"/>
          <p:cNvSpPr/>
          <p:nvPr/>
        </p:nvSpPr>
        <p:spPr bwMode="auto">
          <a:xfrm>
            <a:off x="70104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4" name="Abgerundetes Rechteck 73"/>
          <p:cNvSpPr/>
          <p:nvPr/>
        </p:nvSpPr>
        <p:spPr bwMode="auto">
          <a:xfrm>
            <a:off x="70104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Abgerundetes Rechteck 74"/>
          <p:cNvSpPr/>
          <p:nvPr/>
        </p:nvSpPr>
        <p:spPr bwMode="auto">
          <a:xfrm>
            <a:off x="70104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Abgerundetes Rechteck 75"/>
          <p:cNvSpPr/>
          <p:nvPr/>
        </p:nvSpPr>
        <p:spPr bwMode="auto">
          <a:xfrm>
            <a:off x="70104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Abgerundetes Rechteck 76"/>
          <p:cNvSpPr/>
          <p:nvPr/>
        </p:nvSpPr>
        <p:spPr bwMode="auto">
          <a:xfrm>
            <a:off x="73152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8" name="Abgerundetes Rechteck 77"/>
          <p:cNvSpPr/>
          <p:nvPr/>
        </p:nvSpPr>
        <p:spPr bwMode="auto">
          <a:xfrm>
            <a:off x="73152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73152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73152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73152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2" name="Abgerundetes Rechteck 81"/>
          <p:cNvSpPr/>
          <p:nvPr/>
        </p:nvSpPr>
        <p:spPr bwMode="auto">
          <a:xfrm>
            <a:off x="76200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76200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76200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76200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6" name="Abgerundetes Rechteck 85"/>
          <p:cNvSpPr/>
          <p:nvPr/>
        </p:nvSpPr>
        <p:spPr bwMode="auto">
          <a:xfrm>
            <a:off x="76200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Abgerundetes Rechteck 86"/>
          <p:cNvSpPr/>
          <p:nvPr/>
        </p:nvSpPr>
        <p:spPr bwMode="auto">
          <a:xfrm>
            <a:off x="82296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8" name="Abgerundetes Rechteck 87"/>
          <p:cNvSpPr/>
          <p:nvPr/>
        </p:nvSpPr>
        <p:spPr bwMode="auto">
          <a:xfrm>
            <a:off x="82296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9" name="Abgerundetes Rechteck 88"/>
          <p:cNvSpPr/>
          <p:nvPr/>
        </p:nvSpPr>
        <p:spPr bwMode="auto">
          <a:xfrm>
            <a:off x="82296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0" name="Abgerundetes Rechteck 89"/>
          <p:cNvSpPr/>
          <p:nvPr/>
        </p:nvSpPr>
        <p:spPr bwMode="auto">
          <a:xfrm>
            <a:off x="82296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1" name="Abgerundetes Rechteck 90"/>
          <p:cNvSpPr/>
          <p:nvPr/>
        </p:nvSpPr>
        <p:spPr bwMode="auto">
          <a:xfrm>
            <a:off x="82296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2" name="Abgerundetes Rechteck 91"/>
          <p:cNvSpPr/>
          <p:nvPr/>
        </p:nvSpPr>
        <p:spPr bwMode="auto">
          <a:xfrm>
            <a:off x="8534400" y="160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3" name="Abgerundetes Rechteck 92"/>
          <p:cNvSpPr/>
          <p:nvPr/>
        </p:nvSpPr>
        <p:spPr bwMode="auto">
          <a:xfrm>
            <a:off x="8534400" y="1905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4" name="Abgerundetes Rechteck 93"/>
          <p:cNvSpPr/>
          <p:nvPr/>
        </p:nvSpPr>
        <p:spPr bwMode="auto">
          <a:xfrm>
            <a:off x="8534400" y="2209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5" name="Abgerundetes Rechteck 94"/>
          <p:cNvSpPr/>
          <p:nvPr/>
        </p:nvSpPr>
        <p:spPr bwMode="auto">
          <a:xfrm>
            <a:off x="8534400" y="2514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6" name="Abgerundetes Rechteck 95"/>
          <p:cNvSpPr/>
          <p:nvPr/>
        </p:nvSpPr>
        <p:spPr bwMode="auto">
          <a:xfrm>
            <a:off x="8534400" y="2819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0" name="Abgerundetes Rechteck 99"/>
          <p:cNvSpPr/>
          <p:nvPr/>
        </p:nvSpPr>
        <p:spPr bwMode="auto">
          <a:xfrm>
            <a:off x="67056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1" name="Abgerundetes Rechteck 100"/>
          <p:cNvSpPr/>
          <p:nvPr/>
        </p:nvSpPr>
        <p:spPr bwMode="auto">
          <a:xfrm>
            <a:off x="67056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2" name="Abgerundetes Rechteck 101"/>
          <p:cNvSpPr/>
          <p:nvPr/>
        </p:nvSpPr>
        <p:spPr bwMode="auto">
          <a:xfrm>
            <a:off x="67056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3" name="Abgerundetes Rechteck 102"/>
          <p:cNvSpPr/>
          <p:nvPr/>
        </p:nvSpPr>
        <p:spPr bwMode="auto">
          <a:xfrm>
            <a:off x="67056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4" name="Abgerundetes Rechteck 103"/>
          <p:cNvSpPr/>
          <p:nvPr/>
        </p:nvSpPr>
        <p:spPr bwMode="auto">
          <a:xfrm>
            <a:off x="67056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5" name="Abgerundetes Rechteck 104"/>
          <p:cNvSpPr/>
          <p:nvPr/>
        </p:nvSpPr>
        <p:spPr bwMode="auto">
          <a:xfrm>
            <a:off x="70104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6" name="Abgerundetes Rechteck 105"/>
          <p:cNvSpPr/>
          <p:nvPr/>
        </p:nvSpPr>
        <p:spPr bwMode="auto">
          <a:xfrm>
            <a:off x="70104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7" name="Abgerundetes Rechteck 106"/>
          <p:cNvSpPr/>
          <p:nvPr/>
        </p:nvSpPr>
        <p:spPr bwMode="auto">
          <a:xfrm>
            <a:off x="70104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8" name="Abgerundetes Rechteck 107"/>
          <p:cNvSpPr/>
          <p:nvPr/>
        </p:nvSpPr>
        <p:spPr bwMode="auto">
          <a:xfrm>
            <a:off x="70104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70104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0" name="Abgerundetes Rechteck 109"/>
          <p:cNvSpPr/>
          <p:nvPr/>
        </p:nvSpPr>
        <p:spPr bwMode="auto">
          <a:xfrm>
            <a:off x="73152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73152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73152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3" name="Abgerundetes Rechteck 112"/>
          <p:cNvSpPr/>
          <p:nvPr/>
        </p:nvSpPr>
        <p:spPr bwMode="auto">
          <a:xfrm>
            <a:off x="73152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4" name="Abgerundetes Rechteck 113"/>
          <p:cNvSpPr/>
          <p:nvPr/>
        </p:nvSpPr>
        <p:spPr bwMode="auto">
          <a:xfrm>
            <a:off x="73152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5" name="Abgerundetes Rechteck 114"/>
          <p:cNvSpPr/>
          <p:nvPr/>
        </p:nvSpPr>
        <p:spPr bwMode="auto">
          <a:xfrm>
            <a:off x="76200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6" name="Abgerundetes Rechteck 115"/>
          <p:cNvSpPr/>
          <p:nvPr/>
        </p:nvSpPr>
        <p:spPr bwMode="auto">
          <a:xfrm>
            <a:off x="76200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7" name="Abgerundetes Rechteck 116"/>
          <p:cNvSpPr/>
          <p:nvPr/>
        </p:nvSpPr>
        <p:spPr bwMode="auto">
          <a:xfrm>
            <a:off x="76200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8" name="Abgerundetes Rechteck 117"/>
          <p:cNvSpPr/>
          <p:nvPr/>
        </p:nvSpPr>
        <p:spPr bwMode="auto">
          <a:xfrm>
            <a:off x="76200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9" name="Abgerundetes Rechteck 118"/>
          <p:cNvSpPr/>
          <p:nvPr/>
        </p:nvSpPr>
        <p:spPr bwMode="auto">
          <a:xfrm>
            <a:off x="76200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0" name="Abgerundetes Rechteck 119"/>
          <p:cNvSpPr/>
          <p:nvPr/>
        </p:nvSpPr>
        <p:spPr bwMode="auto">
          <a:xfrm>
            <a:off x="82296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1" name="Abgerundetes Rechteck 120"/>
          <p:cNvSpPr/>
          <p:nvPr/>
        </p:nvSpPr>
        <p:spPr bwMode="auto">
          <a:xfrm>
            <a:off x="82296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2" name="Abgerundetes Rechteck 121"/>
          <p:cNvSpPr/>
          <p:nvPr/>
        </p:nvSpPr>
        <p:spPr bwMode="auto">
          <a:xfrm>
            <a:off x="82296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3" name="Abgerundetes Rechteck 122"/>
          <p:cNvSpPr/>
          <p:nvPr/>
        </p:nvSpPr>
        <p:spPr bwMode="auto">
          <a:xfrm>
            <a:off x="82296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4" name="Abgerundetes Rechteck 123"/>
          <p:cNvSpPr/>
          <p:nvPr/>
        </p:nvSpPr>
        <p:spPr bwMode="auto">
          <a:xfrm>
            <a:off x="82296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5" name="Abgerundetes Rechteck 124"/>
          <p:cNvSpPr/>
          <p:nvPr/>
        </p:nvSpPr>
        <p:spPr bwMode="auto">
          <a:xfrm>
            <a:off x="8534400" y="41910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6" name="Abgerundetes Rechteck 125"/>
          <p:cNvSpPr/>
          <p:nvPr/>
        </p:nvSpPr>
        <p:spPr bwMode="auto">
          <a:xfrm>
            <a:off x="8534400" y="44958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7" name="Abgerundetes Rechteck 126"/>
          <p:cNvSpPr/>
          <p:nvPr/>
        </p:nvSpPr>
        <p:spPr bwMode="auto">
          <a:xfrm>
            <a:off x="8534400" y="48006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Abgerundetes Rechteck 127"/>
          <p:cNvSpPr/>
          <p:nvPr/>
        </p:nvSpPr>
        <p:spPr bwMode="auto">
          <a:xfrm>
            <a:off x="8534400" y="51054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9" name="Abgerundetes Rechteck 128"/>
          <p:cNvSpPr/>
          <p:nvPr/>
        </p:nvSpPr>
        <p:spPr bwMode="auto">
          <a:xfrm>
            <a:off x="8534400" y="5410200"/>
            <a:ext cx="228600" cy="228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6" name="Gerade Verbindung 135"/>
          <p:cNvCxnSpPr/>
          <p:nvPr/>
        </p:nvCxnSpPr>
        <p:spPr bwMode="auto">
          <a:xfrm flipV="1">
            <a:off x="6324600" y="1371600"/>
            <a:ext cx="0" cy="17526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mit Pfeil 136"/>
          <p:cNvCxnSpPr/>
          <p:nvPr/>
        </p:nvCxnSpPr>
        <p:spPr bwMode="auto">
          <a:xfrm>
            <a:off x="6324600" y="31242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flipH="1" flipV="1">
            <a:off x="6400800" y="1600200"/>
            <a:ext cx="152400" cy="1524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mit Pfeil 138"/>
          <p:cNvCxnSpPr/>
          <p:nvPr/>
        </p:nvCxnSpPr>
        <p:spPr bwMode="auto">
          <a:xfrm>
            <a:off x="6705600" y="1066800"/>
            <a:ext cx="2133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mit Pfeil 139"/>
          <p:cNvCxnSpPr/>
          <p:nvPr/>
        </p:nvCxnSpPr>
        <p:spPr bwMode="auto">
          <a:xfrm rot="16200000">
            <a:off x="6515100" y="8763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Freihandform 140"/>
          <p:cNvSpPr/>
          <p:nvPr/>
        </p:nvSpPr>
        <p:spPr bwMode="auto">
          <a:xfrm flipV="1">
            <a:off x="6705600" y="838200"/>
            <a:ext cx="2057400" cy="127000"/>
          </a:xfrm>
          <a:custGeom>
            <a:avLst/>
            <a:gdLst>
              <a:gd name="connsiteX0" fmla="*/ 0 w 1816100"/>
              <a:gd name="connsiteY0" fmla="*/ 165100 h 165100"/>
              <a:gd name="connsiteX1" fmla="*/ 850900 w 1816100"/>
              <a:gd name="connsiteY1" fmla="*/ 0 h 165100"/>
              <a:gd name="connsiteX2" fmla="*/ 1816100 w 1816100"/>
              <a:gd name="connsiteY2" fmla="*/ 165100 h 165100"/>
            </a:gdLst>
            <a:ahLst/>
            <a:cxnLst>
              <a:cxn ang="0">
                <a:pos x="connsiteX0" y="connsiteY0"/>
              </a:cxn>
              <a:cxn ang="0">
                <a:pos x="connsiteX1" y="connsiteY1"/>
              </a:cxn>
              <a:cxn ang="0">
                <a:pos x="connsiteX2" y="connsiteY2"/>
              </a:cxn>
            </a:cxnLst>
            <a:rect l="l" t="t" r="r" b="b"/>
            <a:pathLst>
              <a:path w="1816100" h="165100">
                <a:moveTo>
                  <a:pt x="0" y="165100"/>
                </a:moveTo>
                <a:cubicBezTo>
                  <a:pt x="274108" y="82550"/>
                  <a:pt x="548217" y="0"/>
                  <a:pt x="850900" y="0"/>
                </a:cubicBezTo>
                <a:cubicBezTo>
                  <a:pt x="1153583" y="0"/>
                  <a:pt x="1484841" y="82550"/>
                  <a:pt x="1816100" y="16510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8" name="Gerade Verbindung mit Pfeil 17"/>
          <p:cNvCxnSpPr/>
          <p:nvPr/>
        </p:nvCxnSpPr>
        <p:spPr bwMode="auto">
          <a:xfrm>
            <a:off x="6553200" y="16764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mit Pfeil 141"/>
          <p:cNvCxnSpPr/>
          <p:nvPr/>
        </p:nvCxnSpPr>
        <p:spPr bwMode="auto">
          <a:xfrm>
            <a:off x="6553200" y="19812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mit Pfeil 142"/>
          <p:cNvCxnSpPr/>
          <p:nvPr/>
        </p:nvCxnSpPr>
        <p:spPr bwMode="auto">
          <a:xfrm>
            <a:off x="6553200" y="22860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mit Pfeil 143"/>
          <p:cNvCxnSpPr/>
          <p:nvPr/>
        </p:nvCxnSpPr>
        <p:spPr bwMode="auto">
          <a:xfrm>
            <a:off x="6553200" y="25908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mit Pfeil 144"/>
          <p:cNvCxnSpPr/>
          <p:nvPr/>
        </p:nvCxnSpPr>
        <p:spPr bwMode="auto">
          <a:xfrm>
            <a:off x="6553200" y="28956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hteck 27"/>
          <p:cNvSpPr/>
          <p:nvPr/>
        </p:nvSpPr>
        <p:spPr bwMode="auto">
          <a:xfrm>
            <a:off x="6705600" y="4191000"/>
            <a:ext cx="228600" cy="1600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Rechteck 146"/>
          <p:cNvSpPr/>
          <p:nvPr/>
        </p:nvSpPr>
        <p:spPr bwMode="auto">
          <a:xfrm>
            <a:off x="7010400" y="4191000"/>
            <a:ext cx="228600" cy="1600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Rechteck 147"/>
          <p:cNvSpPr/>
          <p:nvPr/>
        </p:nvSpPr>
        <p:spPr bwMode="auto">
          <a:xfrm>
            <a:off x="7315200" y="4191000"/>
            <a:ext cx="228600" cy="1600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Rechteck 148"/>
          <p:cNvSpPr/>
          <p:nvPr/>
        </p:nvSpPr>
        <p:spPr bwMode="auto">
          <a:xfrm>
            <a:off x="7620000" y="4191000"/>
            <a:ext cx="228600" cy="1600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0" name="Rechteck 149"/>
          <p:cNvSpPr/>
          <p:nvPr/>
        </p:nvSpPr>
        <p:spPr bwMode="auto">
          <a:xfrm>
            <a:off x="8229600" y="4191000"/>
            <a:ext cx="228600" cy="1600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1" name="Rechteck 150"/>
          <p:cNvSpPr/>
          <p:nvPr/>
        </p:nvSpPr>
        <p:spPr bwMode="auto">
          <a:xfrm>
            <a:off x="8534400" y="4191000"/>
            <a:ext cx="228600" cy="1600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2" name="Gerade Verbindung mit Pfeil 151"/>
          <p:cNvCxnSpPr/>
          <p:nvPr/>
        </p:nvCxnSpPr>
        <p:spPr bwMode="auto">
          <a:xfrm>
            <a:off x="6553200" y="42672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mit Pfeil 152"/>
          <p:cNvCxnSpPr/>
          <p:nvPr/>
        </p:nvCxnSpPr>
        <p:spPr bwMode="auto">
          <a:xfrm>
            <a:off x="6553200" y="45720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mit Pfeil 153"/>
          <p:cNvCxnSpPr/>
          <p:nvPr/>
        </p:nvCxnSpPr>
        <p:spPr bwMode="auto">
          <a:xfrm>
            <a:off x="6553200" y="48768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mit Pfeil 154"/>
          <p:cNvCxnSpPr/>
          <p:nvPr/>
        </p:nvCxnSpPr>
        <p:spPr bwMode="auto">
          <a:xfrm>
            <a:off x="6553200" y="51816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mit Pfeil 155"/>
          <p:cNvCxnSpPr/>
          <p:nvPr/>
        </p:nvCxnSpPr>
        <p:spPr bwMode="auto">
          <a:xfrm>
            <a:off x="6553200" y="5486400"/>
            <a:ext cx="2438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Trapezoid 156"/>
          <p:cNvSpPr/>
          <p:nvPr/>
        </p:nvSpPr>
        <p:spPr bwMode="auto">
          <a:xfrm rot="16200000">
            <a:off x="5562600" y="8382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cxnSp>
        <p:nvCxnSpPr>
          <p:cNvPr id="158" name="Gerade Verbindung mit Pfeil 157"/>
          <p:cNvCxnSpPr/>
          <p:nvPr/>
        </p:nvCxnSpPr>
        <p:spPr bwMode="auto">
          <a:xfrm>
            <a:off x="4876800" y="10668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Textfeld 158"/>
          <p:cNvSpPr txBox="1"/>
          <p:nvPr/>
        </p:nvSpPr>
        <p:spPr>
          <a:xfrm>
            <a:off x="5029200" y="762000"/>
            <a:ext cx="274435" cy="276999"/>
          </a:xfrm>
          <a:prstGeom prst="rect">
            <a:avLst/>
          </a:prstGeom>
          <a:noFill/>
        </p:spPr>
        <p:txBody>
          <a:bodyPr wrap="none" rtlCol="0">
            <a:spAutoFit/>
          </a:bodyPr>
          <a:lstStyle/>
          <a:p>
            <a:r>
              <a:rPr lang="de-DE" dirty="0" smtClean="0"/>
              <a:t>+</a:t>
            </a:r>
            <a:endParaRPr lang="de-DE" dirty="0"/>
          </a:p>
        </p:txBody>
      </p:sp>
      <p:cxnSp>
        <p:nvCxnSpPr>
          <p:cNvPr id="2049" name="Gerade Verbindung 2048"/>
          <p:cNvCxnSpPr/>
          <p:nvPr/>
        </p:nvCxnSpPr>
        <p:spPr bwMode="auto">
          <a:xfrm>
            <a:off x="762000" y="43434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62000" y="53340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 name="Gerade Verbindung mit Pfeil 2051"/>
          <p:cNvCxnSpPr/>
          <p:nvPr/>
        </p:nvCxnSpPr>
        <p:spPr bwMode="auto">
          <a:xfrm>
            <a:off x="1828800" y="4343400"/>
            <a:ext cx="0" cy="990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3" name="Textfeld 2052"/>
          <p:cNvSpPr txBox="1"/>
          <p:nvPr/>
        </p:nvSpPr>
        <p:spPr>
          <a:xfrm>
            <a:off x="1828800" y="4876800"/>
            <a:ext cx="482825" cy="276999"/>
          </a:xfrm>
          <a:prstGeom prst="rect">
            <a:avLst/>
          </a:prstGeom>
          <a:noFill/>
        </p:spPr>
        <p:txBody>
          <a:bodyPr wrap="none" rtlCol="0">
            <a:spAutoFit/>
          </a:bodyPr>
          <a:lstStyle/>
          <a:p>
            <a:r>
              <a:rPr lang="de-DE" dirty="0" smtClean="0"/>
              <a:t>1.5u</a:t>
            </a:r>
            <a:endParaRPr lang="de-DE" dirty="0"/>
          </a:p>
        </p:txBody>
      </p:sp>
    </p:spTree>
    <p:extLst>
      <p:ext uri="{BB962C8B-B14F-4D97-AF65-F5344CB8AC3E}">
        <p14:creationId xmlns:p14="http://schemas.microsoft.com/office/powerpoint/2010/main" val="1889342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603250"/>
          </a:xfrm>
        </p:spPr>
        <p:txBody>
          <a:bodyPr/>
          <a:lstStyle/>
          <a:p>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38</a:t>
            </a:fld>
            <a:endParaRPr lang="de-DE" altLang="de-DE"/>
          </a:p>
        </p:txBody>
      </p:sp>
      <p:cxnSp>
        <p:nvCxnSpPr>
          <p:cNvPr id="107" name="Gerade Verbindung 106"/>
          <p:cNvCxnSpPr/>
          <p:nvPr/>
        </p:nvCxnSpPr>
        <p:spPr bwMode="auto">
          <a:xfrm>
            <a:off x="3810000" y="21336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flipV="1">
            <a:off x="4242048" y="15575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Gerade Verbindung 110"/>
          <p:cNvCxnSpPr/>
          <p:nvPr/>
        </p:nvCxnSpPr>
        <p:spPr bwMode="auto">
          <a:xfrm>
            <a:off x="4242048" y="15575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Gerade Verbindung 111"/>
          <p:cNvCxnSpPr>
            <a:endCxn id="124" idx="3"/>
          </p:cNvCxnSpPr>
          <p:nvPr/>
        </p:nvCxnSpPr>
        <p:spPr bwMode="auto">
          <a:xfrm>
            <a:off x="5034136"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Gerade Verbindung 112"/>
          <p:cNvCxnSpPr>
            <a:endCxn id="128" idx="3"/>
          </p:cNvCxnSpPr>
          <p:nvPr/>
        </p:nvCxnSpPr>
        <p:spPr bwMode="auto">
          <a:xfrm>
            <a:off x="5034136"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mit Pfeil 113"/>
          <p:cNvCxnSpPr/>
          <p:nvPr/>
        </p:nvCxnSpPr>
        <p:spPr bwMode="auto">
          <a:xfrm>
            <a:off x="5250160" y="9814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5" name="Textfeld 114"/>
          <p:cNvSpPr txBox="1"/>
          <p:nvPr/>
        </p:nvSpPr>
        <p:spPr>
          <a:xfrm>
            <a:off x="4818112" y="981472"/>
            <a:ext cx="439544" cy="276999"/>
          </a:xfrm>
          <a:prstGeom prst="rect">
            <a:avLst/>
          </a:prstGeom>
          <a:noFill/>
        </p:spPr>
        <p:txBody>
          <a:bodyPr wrap="none" rtlCol="0">
            <a:spAutoFit/>
          </a:bodyPr>
          <a:lstStyle/>
          <a:p>
            <a:r>
              <a:rPr lang="de-DE" dirty="0" smtClean="0"/>
              <a:t>14u</a:t>
            </a:r>
            <a:endParaRPr lang="de-DE" dirty="0"/>
          </a:p>
        </p:txBody>
      </p:sp>
      <p:sp>
        <p:nvSpPr>
          <p:cNvPr id="116" name="Trapezoid 115"/>
          <p:cNvSpPr/>
          <p:nvPr/>
        </p:nvSpPr>
        <p:spPr bwMode="auto">
          <a:xfrm rot="16200000">
            <a:off x="3377952"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17" name="Trapezoid 116"/>
          <p:cNvSpPr/>
          <p:nvPr/>
        </p:nvSpPr>
        <p:spPr bwMode="auto">
          <a:xfrm rot="5400000" flipH="1">
            <a:off x="4602088" y="1917576"/>
            <a:ext cx="432048" cy="432048"/>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18" name="Gleichschenkliges Dreieck 117"/>
          <p:cNvSpPr/>
          <p:nvPr/>
        </p:nvSpPr>
        <p:spPr bwMode="auto">
          <a:xfrm rot="5400000">
            <a:off x="3377952" y="14855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2081808" y="21336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Gerade Verbindung 119"/>
          <p:cNvCxnSpPr/>
          <p:nvPr/>
        </p:nvCxnSpPr>
        <p:spPr bwMode="auto">
          <a:xfrm flipV="1">
            <a:off x="3161928"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a:endCxn id="118" idx="3"/>
          </p:cNvCxnSpPr>
          <p:nvPr/>
        </p:nvCxnSpPr>
        <p:spPr bwMode="auto">
          <a:xfrm>
            <a:off x="3161928"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3810000"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V="1">
            <a:off x="4026024"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 name="Gleichschenkliges Dreieck 123"/>
          <p:cNvSpPr/>
          <p:nvPr/>
        </p:nvSpPr>
        <p:spPr bwMode="auto">
          <a:xfrm rot="5400000">
            <a:off x="5466184" y="13415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898232"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 name="Textfeld 125"/>
          <p:cNvSpPr txBox="1"/>
          <p:nvPr/>
        </p:nvSpPr>
        <p:spPr>
          <a:xfrm>
            <a:off x="5898232" y="1269504"/>
            <a:ext cx="712632" cy="276999"/>
          </a:xfrm>
          <a:prstGeom prst="rect">
            <a:avLst/>
          </a:prstGeom>
          <a:noFill/>
        </p:spPr>
        <p:txBody>
          <a:bodyPr wrap="none" rtlCol="0">
            <a:spAutoFit/>
          </a:bodyPr>
          <a:lstStyle/>
          <a:p>
            <a:r>
              <a:rPr lang="de-DE" dirty="0" err="1" smtClean="0"/>
              <a:t>TooLow</a:t>
            </a:r>
            <a:endParaRPr lang="de-DE" dirty="0"/>
          </a:p>
        </p:txBody>
      </p:sp>
      <p:sp>
        <p:nvSpPr>
          <p:cNvPr id="127" name="Ellipse 126"/>
          <p:cNvSpPr/>
          <p:nvPr/>
        </p:nvSpPr>
        <p:spPr bwMode="auto">
          <a:xfrm>
            <a:off x="5898232" y="14855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Gleichschenkliges Dreieck 127"/>
          <p:cNvSpPr/>
          <p:nvPr/>
        </p:nvSpPr>
        <p:spPr bwMode="auto">
          <a:xfrm rot="5400000">
            <a:off x="5466184" y="19175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9" name="Gerade Verbindung 128"/>
          <p:cNvCxnSpPr/>
          <p:nvPr/>
        </p:nvCxnSpPr>
        <p:spPr bwMode="auto">
          <a:xfrm>
            <a:off x="5898232"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Textfeld 129"/>
          <p:cNvSpPr txBox="1"/>
          <p:nvPr/>
        </p:nvSpPr>
        <p:spPr>
          <a:xfrm>
            <a:off x="5966360" y="1845568"/>
            <a:ext cx="576376" cy="276999"/>
          </a:xfrm>
          <a:prstGeom prst="rect">
            <a:avLst/>
          </a:prstGeom>
          <a:noFill/>
        </p:spPr>
        <p:txBody>
          <a:bodyPr wrap="none" rtlCol="0">
            <a:spAutoFit/>
          </a:bodyPr>
          <a:lstStyle/>
          <a:p>
            <a:r>
              <a:rPr lang="de-DE" dirty="0" err="1" smtClean="0"/>
              <a:t>TooHi</a:t>
            </a:r>
            <a:endParaRPr lang="de-DE" dirty="0"/>
          </a:p>
        </p:txBody>
      </p:sp>
      <p:cxnSp>
        <p:nvCxnSpPr>
          <p:cNvPr id="131" name="Gerade Verbindung mit Pfeil 130"/>
          <p:cNvCxnSpPr/>
          <p:nvPr/>
        </p:nvCxnSpPr>
        <p:spPr bwMode="auto">
          <a:xfrm>
            <a:off x="5250160" y="17735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2" name="Textfeld 131"/>
          <p:cNvSpPr txBox="1"/>
          <p:nvPr/>
        </p:nvSpPr>
        <p:spPr>
          <a:xfrm>
            <a:off x="4818112" y="1701552"/>
            <a:ext cx="439544" cy="276999"/>
          </a:xfrm>
          <a:prstGeom prst="rect">
            <a:avLst/>
          </a:prstGeom>
          <a:noFill/>
        </p:spPr>
        <p:txBody>
          <a:bodyPr wrap="none" rtlCol="0">
            <a:spAutoFit/>
          </a:bodyPr>
          <a:lstStyle/>
          <a:p>
            <a:r>
              <a:rPr lang="de-DE" dirty="0" smtClean="0"/>
              <a:t>10u</a:t>
            </a:r>
            <a:endParaRPr lang="de-DE" dirty="0"/>
          </a:p>
        </p:txBody>
      </p:sp>
      <p:sp>
        <p:nvSpPr>
          <p:cNvPr id="133" name="Trapezoid 132"/>
          <p:cNvSpPr/>
          <p:nvPr/>
        </p:nvSpPr>
        <p:spPr bwMode="auto">
          <a:xfrm rot="5400000" flipH="1">
            <a:off x="4602088" y="13415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134" name="Trapezoid 133"/>
          <p:cNvSpPr/>
          <p:nvPr/>
        </p:nvSpPr>
        <p:spPr bwMode="auto">
          <a:xfrm rot="16200000">
            <a:off x="3352800" y="19812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35" name="Textfeld 134"/>
          <p:cNvSpPr txBox="1"/>
          <p:nvPr/>
        </p:nvSpPr>
        <p:spPr>
          <a:xfrm>
            <a:off x="6053521" y="2286000"/>
            <a:ext cx="678391" cy="276999"/>
          </a:xfrm>
          <a:prstGeom prst="rect">
            <a:avLst/>
          </a:prstGeom>
          <a:noFill/>
        </p:spPr>
        <p:txBody>
          <a:bodyPr wrap="none" rtlCol="0">
            <a:spAutoFit/>
          </a:bodyPr>
          <a:lstStyle/>
          <a:p>
            <a:r>
              <a:rPr lang="de-DE" dirty="0" smtClean="0"/>
              <a:t>ADC15</a:t>
            </a:r>
            <a:endParaRPr lang="de-DE" dirty="0"/>
          </a:p>
        </p:txBody>
      </p:sp>
      <p:cxnSp>
        <p:nvCxnSpPr>
          <p:cNvPr id="136" name="Gerade Verbindung 135"/>
          <p:cNvCxnSpPr/>
          <p:nvPr/>
        </p:nvCxnSpPr>
        <p:spPr bwMode="auto">
          <a:xfrm>
            <a:off x="3779912" y="4026024"/>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Gerade Verbindung 136"/>
          <p:cNvCxnSpPr/>
          <p:nvPr/>
        </p:nvCxnSpPr>
        <p:spPr bwMode="auto">
          <a:xfrm flipV="1">
            <a:off x="4211960" y="3449960"/>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Gerade Verbindung 137"/>
          <p:cNvCxnSpPr/>
          <p:nvPr/>
        </p:nvCxnSpPr>
        <p:spPr bwMode="auto">
          <a:xfrm>
            <a:off x="4211960" y="3449960"/>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Gerade Verbindung 138"/>
          <p:cNvCxnSpPr>
            <a:endCxn id="151" idx="3"/>
          </p:cNvCxnSpPr>
          <p:nvPr/>
        </p:nvCxnSpPr>
        <p:spPr bwMode="auto">
          <a:xfrm>
            <a:off x="5004048" y="344996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Gerade Verbindung 139"/>
          <p:cNvCxnSpPr>
            <a:endCxn id="155" idx="3"/>
          </p:cNvCxnSpPr>
          <p:nvPr/>
        </p:nvCxnSpPr>
        <p:spPr bwMode="auto">
          <a:xfrm>
            <a:off x="5004048" y="402602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Gerade Verbindung mit Pfeil 140"/>
          <p:cNvCxnSpPr/>
          <p:nvPr/>
        </p:nvCxnSpPr>
        <p:spPr bwMode="auto">
          <a:xfrm>
            <a:off x="5220072" y="2873896"/>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2" name="Textfeld 141"/>
          <p:cNvSpPr txBox="1"/>
          <p:nvPr/>
        </p:nvSpPr>
        <p:spPr>
          <a:xfrm>
            <a:off x="4788024" y="2873896"/>
            <a:ext cx="439544" cy="276999"/>
          </a:xfrm>
          <a:prstGeom prst="rect">
            <a:avLst/>
          </a:prstGeom>
          <a:noFill/>
        </p:spPr>
        <p:txBody>
          <a:bodyPr wrap="none" rtlCol="0">
            <a:spAutoFit/>
          </a:bodyPr>
          <a:lstStyle/>
          <a:p>
            <a:r>
              <a:rPr lang="de-DE" dirty="0" smtClean="0"/>
              <a:t>14u</a:t>
            </a:r>
            <a:endParaRPr lang="de-DE" dirty="0"/>
          </a:p>
        </p:txBody>
      </p:sp>
      <p:sp>
        <p:nvSpPr>
          <p:cNvPr id="143" name="Trapezoid 142"/>
          <p:cNvSpPr/>
          <p:nvPr/>
        </p:nvSpPr>
        <p:spPr bwMode="auto">
          <a:xfrm rot="16200000">
            <a:off x="3347864" y="38100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44" name="Trapezoid 143"/>
          <p:cNvSpPr/>
          <p:nvPr/>
        </p:nvSpPr>
        <p:spPr bwMode="auto">
          <a:xfrm rot="5400000" flipH="1">
            <a:off x="4572000" y="3810000"/>
            <a:ext cx="432048" cy="432048"/>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45" name="Gleichschenkliges Dreieck 144"/>
          <p:cNvSpPr/>
          <p:nvPr/>
        </p:nvSpPr>
        <p:spPr bwMode="auto">
          <a:xfrm rot="5400000">
            <a:off x="3347864" y="337795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6" name="Gerade Verbindung 145"/>
          <p:cNvCxnSpPr/>
          <p:nvPr/>
        </p:nvCxnSpPr>
        <p:spPr bwMode="auto">
          <a:xfrm>
            <a:off x="2051720" y="4026024"/>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flipV="1">
            <a:off x="3131840" y="3593976"/>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a:endCxn id="145" idx="3"/>
          </p:cNvCxnSpPr>
          <p:nvPr/>
        </p:nvCxnSpPr>
        <p:spPr bwMode="auto">
          <a:xfrm>
            <a:off x="3131840" y="3593976"/>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9" name="Gerade Verbindung 148"/>
          <p:cNvCxnSpPr/>
          <p:nvPr/>
        </p:nvCxnSpPr>
        <p:spPr bwMode="auto">
          <a:xfrm>
            <a:off x="3779912" y="3593976"/>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Gerade Verbindung 149"/>
          <p:cNvCxnSpPr/>
          <p:nvPr/>
        </p:nvCxnSpPr>
        <p:spPr bwMode="auto">
          <a:xfrm flipV="1">
            <a:off x="3995936" y="3593976"/>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1" name="Gleichschenkliges Dreieck 150"/>
          <p:cNvSpPr/>
          <p:nvPr/>
        </p:nvSpPr>
        <p:spPr bwMode="auto">
          <a:xfrm rot="5400000">
            <a:off x="5436096" y="323393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2" name="Gerade Verbindung 151"/>
          <p:cNvCxnSpPr/>
          <p:nvPr/>
        </p:nvCxnSpPr>
        <p:spPr bwMode="auto">
          <a:xfrm>
            <a:off x="5868144" y="344996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3" name="Textfeld 152"/>
          <p:cNvSpPr txBox="1"/>
          <p:nvPr/>
        </p:nvSpPr>
        <p:spPr>
          <a:xfrm>
            <a:off x="5868144" y="3161928"/>
            <a:ext cx="712632" cy="276999"/>
          </a:xfrm>
          <a:prstGeom prst="rect">
            <a:avLst/>
          </a:prstGeom>
          <a:noFill/>
        </p:spPr>
        <p:txBody>
          <a:bodyPr wrap="none" rtlCol="0">
            <a:spAutoFit/>
          </a:bodyPr>
          <a:lstStyle/>
          <a:p>
            <a:r>
              <a:rPr lang="de-DE" dirty="0" err="1" smtClean="0"/>
              <a:t>TooLow</a:t>
            </a:r>
            <a:endParaRPr lang="de-DE" dirty="0"/>
          </a:p>
        </p:txBody>
      </p:sp>
      <p:sp>
        <p:nvSpPr>
          <p:cNvPr id="154" name="Ellipse 153"/>
          <p:cNvSpPr/>
          <p:nvPr/>
        </p:nvSpPr>
        <p:spPr bwMode="auto">
          <a:xfrm>
            <a:off x="5868144" y="33779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5" name="Gleichschenkliges Dreieck 154"/>
          <p:cNvSpPr/>
          <p:nvPr/>
        </p:nvSpPr>
        <p:spPr bwMode="auto">
          <a:xfrm rot="5400000">
            <a:off x="5436096" y="3810000"/>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6" name="Gerade Verbindung 155"/>
          <p:cNvCxnSpPr/>
          <p:nvPr/>
        </p:nvCxnSpPr>
        <p:spPr bwMode="auto">
          <a:xfrm>
            <a:off x="5868144" y="4026024"/>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7" name="Textfeld 156"/>
          <p:cNvSpPr txBox="1"/>
          <p:nvPr/>
        </p:nvSpPr>
        <p:spPr>
          <a:xfrm>
            <a:off x="5936272" y="3737992"/>
            <a:ext cx="576376" cy="276999"/>
          </a:xfrm>
          <a:prstGeom prst="rect">
            <a:avLst/>
          </a:prstGeom>
          <a:noFill/>
        </p:spPr>
        <p:txBody>
          <a:bodyPr wrap="none" rtlCol="0">
            <a:spAutoFit/>
          </a:bodyPr>
          <a:lstStyle/>
          <a:p>
            <a:r>
              <a:rPr lang="de-DE" dirty="0" err="1" smtClean="0"/>
              <a:t>TooHi</a:t>
            </a:r>
            <a:endParaRPr lang="de-DE" dirty="0"/>
          </a:p>
        </p:txBody>
      </p:sp>
      <p:cxnSp>
        <p:nvCxnSpPr>
          <p:cNvPr id="158" name="Gerade Verbindung mit Pfeil 157"/>
          <p:cNvCxnSpPr/>
          <p:nvPr/>
        </p:nvCxnSpPr>
        <p:spPr bwMode="auto">
          <a:xfrm>
            <a:off x="5220072" y="3665984"/>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9" name="Textfeld 158"/>
          <p:cNvSpPr txBox="1"/>
          <p:nvPr/>
        </p:nvSpPr>
        <p:spPr>
          <a:xfrm>
            <a:off x="4788024" y="3593976"/>
            <a:ext cx="439544" cy="276999"/>
          </a:xfrm>
          <a:prstGeom prst="rect">
            <a:avLst/>
          </a:prstGeom>
          <a:noFill/>
        </p:spPr>
        <p:txBody>
          <a:bodyPr wrap="none" rtlCol="0">
            <a:spAutoFit/>
          </a:bodyPr>
          <a:lstStyle/>
          <a:p>
            <a:r>
              <a:rPr lang="de-DE" dirty="0" smtClean="0"/>
              <a:t>10u</a:t>
            </a:r>
            <a:endParaRPr lang="de-DE" dirty="0"/>
          </a:p>
        </p:txBody>
      </p:sp>
      <p:sp>
        <p:nvSpPr>
          <p:cNvPr id="160" name="Trapezoid 159"/>
          <p:cNvSpPr/>
          <p:nvPr/>
        </p:nvSpPr>
        <p:spPr bwMode="auto">
          <a:xfrm rot="5400000" flipH="1">
            <a:off x="4572000" y="3233936"/>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161" name="Trapezoid 160"/>
          <p:cNvSpPr/>
          <p:nvPr/>
        </p:nvSpPr>
        <p:spPr bwMode="auto">
          <a:xfrm rot="16200000">
            <a:off x="3322712" y="3873624"/>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62" name="Textfeld 161"/>
          <p:cNvSpPr txBox="1"/>
          <p:nvPr/>
        </p:nvSpPr>
        <p:spPr>
          <a:xfrm>
            <a:off x="6023433" y="4178424"/>
            <a:ext cx="678391" cy="276999"/>
          </a:xfrm>
          <a:prstGeom prst="rect">
            <a:avLst/>
          </a:prstGeom>
          <a:noFill/>
        </p:spPr>
        <p:txBody>
          <a:bodyPr wrap="none" rtlCol="0">
            <a:spAutoFit/>
          </a:bodyPr>
          <a:lstStyle/>
          <a:p>
            <a:r>
              <a:rPr lang="de-DE" dirty="0" smtClean="0"/>
              <a:t>ADC15</a:t>
            </a:r>
            <a:endParaRPr lang="de-DE" dirty="0"/>
          </a:p>
        </p:txBody>
      </p:sp>
      <p:sp>
        <p:nvSpPr>
          <p:cNvPr id="3" name="Ellipse 2"/>
          <p:cNvSpPr/>
          <p:nvPr/>
        </p:nvSpPr>
        <p:spPr bwMode="auto">
          <a:xfrm>
            <a:off x="3200400" y="1828800"/>
            <a:ext cx="8382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3" name="Ellipse 162"/>
          <p:cNvSpPr/>
          <p:nvPr/>
        </p:nvSpPr>
        <p:spPr bwMode="auto">
          <a:xfrm>
            <a:off x="3200400" y="3733800"/>
            <a:ext cx="8382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Textfeld 23"/>
          <p:cNvSpPr txBox="1"/>
          <p:nvPr/>
        </p:nvSpPr>
        <p:spPr>
          <a:xfrm>
            <a:off x="2743200" y="2286000"/>
            <a:ext cx="482825" cy="276999"/>
          </a:xfrm>
          <a:prstGeom prst="rect">
            <a:avLst/>
          </a:prstGeom>
          <a:noFill/>
        </p:spPr>
        <p:txBody>
          <a:bodyPr wrap="none" rtlCol="0">
            <a:spAutoFit/>
          </a:bodyPr>
          <a:lstStyle/>
          <a:p>
            <a:r>
              <a:rPr lang="de-DE" dirty="0" smtClean="0"/>
              <a:t>1.5u</a:t>
            </a:r>
            <a:endParaRPr lang="de-DE" dirty="0"/>
          </a:p>
        </p:txBody>
      </p:sp>
      <p:sp>
        <p:nvSpPr>
          <p:cNvPr id="164" name="Textfeld 163"/>
          <p:cNvSpPr txBox="1"/>
          <p:nvPr/>
        </p:nvSpPr>
        <p:spPr>
          <a:xfrm>
            <a:off x="2743200" y="4267200"/>
            <a:ext cx="482825" cy="276999"/>
          </a:xfrm>
          <a:prstGeom prst="rect">
            <a:avLst/>
          </a:prstGeom>
          <a:noFill/>
        </p:spPr>
        <p:txBody>
          <a:bodyPr wrap="none" rtlCol="0">
            <a:spAutoFit/>
          </a:bodyPr>
          <a:lstStyle/>
          <a:p>
            <a:r>
              <a:rPr lang="de-DE" dirty="0" smtClean="0"/>
              <a:t>1.5u</a:t>
            </a:r>
            <a:endParaRPr lang="de-DE" dirty="0"/>
          </a:p>
        </p:txBody>
      </p:sp>
    </p:spTree>
    <p:extLst>
      <p:ext uri="{BB962C8B-B14F-4D97-AF65-F5344CB8AC3E}">
        <p14:creationId xmlns:p14="http://schemas.microsoft.com/office/powerpoint/2010/main" val="4080030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Gerade Verbindung 118"/>
          <p:cNvCxnSpPr/>
          <p:nvPr/>
        </p:nvCxnSpPr>
        <p:spPr bwMode="auto">
          <a:xfrm>
            <a:off x="2081808" y="21336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603250"/>
          </a:xfrm>
        </p:spPr>
        <p:txBody>
          <a:bodyPr/>
          <a:lstStyle/>
          <a:p>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39</a:t>
            </a:fld>
            <a:endParaRPr lang="de-DE" altLang="de-DE"/>
          </a:p>
        </p:txBody>
      </p:sp>
      <p:cxnSp>
        <p:nvCxnSpPr>
          <p:cNvPr id="107" name="Gerade Verbindung 106"/>
          <p:cNvCxnSpPr/>
          <p:nvPr/>
        </p:nvCxnSpPr>
        <p:spPr bwMode="auto">
          <a:xfrm>
            <a:off x="3810000" y="21336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flipV="1">
            <a:off x="4242048" y="15575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Gerade Verbindung 110"/>
          <p:cNvCxnSpPr/>
          <p:nvPr/>
        </p:nvCxnSpPr>
        <p:spPr bwMode="auto">
          <a:xfrm>
            <a:off x="4242048" y="15575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Gerade Verbindung 111"/>
          <p:cNvCxnSpPr>
            <a:endCxn id="124" idx="3"/>
          </p:cNvCxnSpPr>
          <p:nvPr/>
        </p:nvCxnSpPr>
        <p:spPr bwMode="auto">
          <a:xfrm>
            <a:off x="5034136"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Gerade Verbindung 112"/>
          <p:cNvCxnSpPr>
            <a:endCxn id="128" idx="3"/>
          </p:cNvCxnSpPr>
          <p:nvPr/>
        </p:nvCxnSpPr>
        <p:spPr bwMode="auto">
          <a:xfrm>
            <a:off x="5034136"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mit Pfeil 113"/>
          <p:cNvCxnSpPr/>
          <p:nvPr/>
        </p:nvCxnSpPr>
        <p:spPr bwMode="auto">
          <a:xfrm>
            <a:off x="5250160" y="9814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5" name="Textfeld 114"/>
          <p:cNvSpPr txBox="1"/>
          <p:nvPr/>
        </p:nvSpPr>
        <p:spPr>
          <a:xfrm>
            <a:off x="4818112" y="981472"/>
            <a:ext cx="439544" cy="276999"/>
          </a:xfrm>
          <a:prstGeom prst="rect">
            <a:avLst/>
          </a:prstGeom>
          <a:noFill/>
        </p:spPr>
        <p:txBody>
          <a:bodyPr wrap="none" rtlCol="0">
            <a:spAutoFit/>
          </a:bodyPr>
          <a:lstStyle/>
          <a:p>
            <a:r>
              <a:rPr lang="de-DE" dirty="0" smtClean="0"/>
              <a:t>14u</a:t>
            </a:r>
            <a:endParaRPr lang="de-DE" dirty="0"/>
          </a:p>
        </p:txBody>
      </p:sp>
      <p:sp>
        <p:nvSpPr>
          <p:cNvPr id="116" name="Trapezoid 115"/>
          <p:cNvSpPr/>
          <p:nvPr/>
        </p:nvSpPr>
        <p:spPr bwMode="auto">
          <a:xfrm rot="16200000">
            <a:off x="3352800"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17" name="Trapezoid 116"/>
          <p:cNvSpPr/>
          <p:nvPr/>
        </p:nvSpPr>
        <p:spPr bwMode="auto">
          <a:xfrm rot="5400000" flipH="1">
            <a:off x="4602088" y="1917576"/>
            <a:ext cx="432048" cy="432048"/>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18" name="Gleichschenkliges Dreieck 117"/>
          <p:cNvSpPr/>
          <p:nvPr/>
        </p:nvSpPr>
        <p:spPr bwMode="auto">
          <a:xfrm rot="5400000">
            <a:off x="3377952" y="14855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flipV="1">
            <a:off x="3161928"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a:endCxn id="118" idx="3"/>
          </p:cNvCxnSpPr>
          <p:nvPr/>
        </p:nvCxnSpPr>
        <p:spPr bwMode="auto">
          <a:xfrm>
            <a:off x="3161928"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3810000"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V="1">
            <a:off x="4026024"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 name="Gleichschenkliges Dreieck 123"/>
          <p:cNvSpPr/>
          <p:nvPr/>
        </p:nvSpPr>
        <p:spPr bwMode="auto">
          <a:xfrm rot="5400000">
            <a:off x="5466184" y="13415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898232"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 name="Textfeld 125"/>
          <p:cNvSpPr txBox="1"/>
          <p:nvPr/>
        </p:nvSpPr>
        <p:spPr>
          <a:xfrm>
            <a:off x="5898232" y="1269504"/>
            <a:ext cx="712632" cy="276999"/>
          </a:xfrm>
          <a:prstGeom prst="rect">
            <a:avLst/>
          </a:prstGeom>
          <a:noFill/>
        </p:spPr>
        <p:txBody>
          <a:bodyPr wrap="none" rtlCol="0">
            <a:spAutoFit/>
          </a:bodyPr>
          <a:lstStyle/>
          <a:p>
            <a:r>
              <a:rPr lang="de-DE" dirty="0" err="1" smtClean="0"/>
              <a:t>TooLow</a:t>
            </a:r>
            <a:endParaRPr lang="de-DE" dirty="0"/>
          </a:p>
        </p:txBody>
      </p:sp>
      <p:sp>
        <p:nvSpPr>
          <p:cNvPr id="127" name="Ellipse 126"/>
          <p:cNvSpPr/>
          <p:nvPr/>
        </p:nvSpPr>
        <p:spPr bwMode="auto">
          <a:xfrm>
            <a:off x="5898232" y="14855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Gleichschenkliges Dreieck 127"/>
          <p:cNvSpPr/>
          <p:nvPr/>
        </p:nvSpPr>
        <p:spPr bwMode="auto">
          <a:xfrm rot="5400000">
            <a:off x="5466184" y="19175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9" name="Gerade Verbindung 128"/>
          <p:cNvCxnSpPr/>
          <p:nvPr/>
        </p:nvCxnSpPr>
        <p:spPr bwMode="auto">
          <a:xfrm>
            <a:off x="5898232"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Textfeld 129"/>
          <p:cNvSpPr txBox="1"/>
          <p:nvPr/>
        </p:nvSpPr>
        <p:spPr>
          <a:xfrm>
            <a:off x="5966360" y="1845568"/>
            <a:ext cx="576376" cy="276999"/>
          </a:xfrm>
          <a:prstGeom prst="rect">
            <a:avLst/>
          </a:prstGeom>
          <a:noFill/>
        </p:spPr>
        <p:txBody>
          <a:bodyPr wrap="none" rtlCol="0">
            <a:spAutoFit/>
          </a:bodyPr>
          <a:lstStyle/>
          <a:p>
            <a:r>
              <a:rPr lang="de-DE" dirty="0" err="1" smtClean="0"/>
              <a:t>TooHi</a:t>
            </a:r>
            <a:endParaRPr lang="de-DE" dirty="0"/>
          </a:p>
        </p:txBody>
      </p:sp>
      <p:cxnSp>
        <p:nvCxnSpPr>
          <p:cNvPr id="131" name="Gerade Verbindung mit Pfeil 130"/>
          <p:cNvCxnSpPr/>
          <p:nvPr/>
        </p:nvCxnSpPr>
        <p:spPr bwMode="auto">
          <a:xfrm>
            <a:off x="5250160" y="17735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2" name="Textfeld 131"/>
          <p:cNvSpPr txBox="1"/>
          <p:nvPr/>
        </p:nvSpPr>
        <p:spPr>
          <a:xfrm>
            <a:off x="4818112" y="1701552"/>
            <a:ext cx="439544" cy="276999"/>
          </a:xfrm>
          <a:prstGeom prst="rect">
            <a:avLst/>
          </a:prstGeom>
          <a:noFill/>
        </p:spPr>
        <p:txBody>
          <a:bodyPr wrap="none" rtlCol="0">
            <a:spAutoFit/>
          </a:bodyPr>
          <a:lstStyle/>
          <a:p>
            <a:r>
              <a:rPr lang="de-DE" dirty="0" smtClean="0"/>
              <a:t>10u</a:t>
            </a:r>
            <a:endParaRPr lang="de-DE" dirty="0"/>
          </a:p>
        </p:txBody>
      </p:sp>
      <p:sp>
        <p:nvSpPr>
          <p:cNvPr id="133" name="Trapezoid 132"/>
          <p:cNvSpPr/>
          <p:nvPr/>
        </p:nvSpPr>
        <p:spPr bwMode="auto">
          <a:xfrm rot="5400000" flipH="1">
            <a:off x="4602088" y="13415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135" name="Textfeld 134"/>
          <p:cNvSpPr txBox="1"/>
          <p:nvPr/>
        </p:nvSpPr>
        <p:spPr>
          <a:xfrm>
            <a:off x="6053521" y="2286000"/>
            <a:ext cx="678391" cy="276999"/>
          </a:xfrm>
          <a:prstGeom prst="rect">
            <a:avLst/>
          </a:prstGeom>
          <a:noFill/>
        </p:spPr>
        <p:txBody>
          <a:bodyPr wrap="none" rtlCol="0">
            <a:spAutoFit/>
          </a:bodyPr>
          <a:lstStyle/>
          <a:p>
            <a:r>
              <a:rPr lang="de-DE" dirty="0" smtClean="0"/>
              <a:t>ADC15</a:t>
            </a:r>
            <a:endParaRPr lang="de-DE" dirty="0"/>
          </a:p>
        </p:txBody>
      </p:sp>
      <p:sp>
        <p:nvSpPr>
          <p:cNvPr id="24" name="Textfeld 23"/>
          <p:cNvSpPr txBox="1"/>
          <p:nvPr/>
        </p:nvSpPr>
        <p:spPr>
          <a:xfrm>
            <a:off x="2423345" y="2133600"/>
            <a:ext cx="970137" cy="276999"/>
          </a:xfrm>
          <a:prstGeom prst="rect">
            <a:avLst/>
          </a:prstGeom>
          <a:noFill/>
        </p:spPr>
        <p:txBody>
          <a:bodyPr wrap="none" rtlCol="0">
            <a:spAutoFit/>
          </a:bodyPr>
          <a:lstStyle/>
          <a:p>
            <a:r>
              <a:rPr lang="de-DE" dirty="0" smtClean="0"/>
              <a:t>1.5u/</a:t>
            </a:r>
            <a:r>
              <a:rPr lang="de-DE" dirty="0" err="1" smtClean="0"/>
              <a:t>sqrt</a:t>
            </a:r>
            <a:r>
              <a:rPr lang="de-DE" dirty="0" smtClean="0"/>
              <a:t>(2)</a:t>
            </a:r>
            <a:endParaRPr lang="de-DE" dirty="0"/>
          </a:p>
        </p:txBody>
      </p:sp>
      <p:sp>
        <p:nvSpPr>
          <p:cNvPr id="63" name="Trapezoid 62"/>
          <p:cNvSpPr/>
          <p:nvPr/>
        </p:nvSpPr>
        <p:spPr bwMode="auto">
          <a:xfrm rot="16200000">
            <a:off x="3352800" y="25146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65" name="Textfeld 64"/>
          <p:cNvSpPr txBox="1"/>
          <p:nvPr/>
        </p:nvSpPr>
        <p:spPr>
          <a:xfrm>
            <a:off x="2438400" y="2819400"/>
            <a:ext cx="970137" cy="276999"/>
          </a:xfrm>
          <a:prstGeom prst="rect">
            <a:avLst/>
          </a:prstGeom>
          <a:noFill/>
        </p:spPr>
        <p:txBody>
          <a:bodyPr wrap="none" rtlCol="0">
            <a:spAutoFit/>
          </a:bodyPr>
          <a:lstStyle/>
          <a:p>
            <a:r>
              <a:rPr lang="de-DE" dirty="0" smtClean="0"/>
              <a:t>1.5u/</a:t>
            </a:r>
            <a:r>
              <a:rPr lang="de-DE" dirty="0" err="1" smtClean="0"/>
              <a:t>sqrt</a:t>
            </a:r>
            <a:r>
              <a:rPr lang="de-DE" dirty="0" smtClean="0"/>
              <a:t>(2)</a:t>
            </a:r>
            <a:endParaRPr lang="de-DE" dirty="0"/>
          </a:p>
        </p:txBody>
      </p:sp>
      <p:sp>
        <p:nvSpPr>
          <p:cNvPr id="66" name="Textfeld 65"/>
          <p:cNvSpPr txBox="1"/>
          <p:nvPr/>
        </p:nvSpPr>
        <p:spPr>
          <a:xfrm>
            <a:off x="4343400" y="2362200"/>
            <a:ext cx="970137" cy="276999"/>
          </a:xfrm>
          <a:prstGeom prst="rect">
            <a:avLst/>
          </a:prstGeom>
          <a:noFill/>
        </p:spPr>
        <p:txBody>
          <a:bodyPr wrap="none" rtlCol="0">
            <a:spAutoFit/>
          </a:bodyPr>
          <a:lstStyle/>
          <a:p>
            <a:r>
              <a:rPr lang="de-DE" dirty="0" smtClean="0"/>
              <a:t>1.5u/</a:t>
            </a:r>
            <a:r>
              <a:rPr lang="de-DE" dirty="0" err="1" smtClean="0"/>
              <a:t>sqrt</a:t>
            </a:r>
            <a:r>
              <a:rPr lang="de-DE" dirty="0" smtClean="0"/>
              <a:t>(2)</a:t>
            </a:r>
            <a:endParaRPr lang="de-DE" dirty="0"/>
          </a:p>
        </p:txBody>
      </p:sp>
    </p:spTree>
    <p:extLst>
      <p:ext uri="{BB962C8B-B14F-4D97-AF65-F5344CB8AC3E}">
        <p14:creationId xmlns:p14="http://schemas.microsoft.com/office/powerpoint/2010/main" val="28131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2"/>
          <p:cNvSpPr>
            <a:spLocks noGrp="1" noChangeArrowheads="1"/>
          </p:cNvSpPr>
          <p:nvPr>
            <p:ph type="title"/>
          </p:nvPr>
        </p:nvSpPr>
        <p:spPr/>
        <p:txBody>
          <a:bodyPr/>
          <a:lstStyle/>
          <a:p>
            <a:pPr eaLnBrk="1" hangingPunct="1"/>
            <a:r>
              <a:rPr lang="en-US" altLang="de-DE" sz="2000" dirty="0" smtClean="0"/>
              <a:t>JTAG and slow </a:t>
            </a:r>
            <a:r>
              <a:rPr lang="en-US" altLang="de-DE" sz="2000" dirty="0" err="1" smtClean="0"/>
              <a:t>controll</a:t>
            </a:r>
            <a:r>
              <a:rPr lang="en-US" altLang="de-DE" sz="2000" dirty="0" smtClean="0"/>
              <a:t> - </a:t>
            </a:r>
            <a:r>
              <a:rPr lang="en-US" sz="2000" dirty="0">
                <a:solidFill>
                  <a:srgbClr val="FF0000"/>
                </a:solidFill>
              </a:rPr>
              <a:t>Change sampling of TDI </a:t>
            </a:r>
            <a:endParaRPr lang="en-US" altLang="de-DE" sz="2000" dirty="0" smtClean="0"/>
          </a:p>
        </p:txBody>
      </p:sp>
      <p:sp>
        <p:nvSpPr>
          <p:cNvPr id="2051" name="Čuvar mesta za broj slajda 3"/>
          <p:cNvSpPr txBox="1">
            <a:spLocks/>
          </p:cNvSpPr>
          <p:nvPr/>
        </p:nvSpPr>
        <p:spPr bwMode="auto">
          <a:xfrm>
            <a:off x="8675688" y="6453188"/>
            <a:ext cx="433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7664C7BF-23FF-4562-97B9-FF95D0C5FA33}" type="slidenum">
              <a:rPr lang="de-DE" altLang="de-DE" sz="1400"/>
              <a:pPr algn="r" eaLnBrk="1" hangingPunct="1">
                <a:spcBef>
                  <a:spcPct val="0"/>
                </a:spcBef>
                <a:buFontTx/>
                <a:buNone/>
              </a:pPr>
              <a:t>4</a:t>
            </a:fld>
            <a:endParaRPr lang="de-DE" altLang="de-DE" sz="1400"/>
          </a:p>
        </p:txBody>
      </p:sp>
      <p:sp>
        <p:nvSpPr>
          <p:cNvPr id="2052" name="Rechteck 1"/>
          <p:cNvSpPr>
            <a:spLocks noChangeArrowheads="1"/>
          </p:cNvSpPr>
          <p:nvPr/>
        </p:nvSpPr>
        <p:spPr bwMode="auto">
          <a:xfrm>
            <a:off x="2987675" y="2205038"/>
            <a:ext cx="2952750"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Global Register</a:t>
            </a:r>
          </a:p>
        </p:txBody>
      </p:sp>
      <p:cxnSp>
        <p:nvCxnSpPr>
          <p:cNvPr id="2053" name="Gerade Verbindung mit Pfeil 6"/>
          <p:cNvCxnSpPr>
            <a:cxnSpLocks noChangeShapeType="1"/>
          </p:cNvCxnSpPr>
          <p:nvPr/>
        </p:nvCxnSpPr>
        <p:spPr bwMode="auto">
          <a:xfrm flipV="1">
            <a:off x="3276600" y="2492375"/>
            <a:ext cx="0" cy="7207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4" name="Textfeld 7"/>
          <p:cNvSpPr txBox="1">
            <a:spLocks noChangeArrowheads="1"/>
          </p:cNvSpPr>
          <p:nvPr/>
        </p:nvSpPr>
        <p:spPr bwMode="auto">
          <a:xfrm>
            <a:off x="3276600" y="2636838"/>
            <a:ext cx="1520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G_Shift, G_Rb, G_Ld</a:t>
            </a:r>
          </a:p>
        </p:txBody>
      </p:sp>
      <p:cxnSp>
        <p:nvCxnSpPr>
          <p:cNvPr id="2055" name="Gerade Verbindung mit Pfeil 10"/>
          <p:cNvCxnSpPr>
            <a:cxnSpLocks noChangeShapeType="1"/>
          </p:cNvCxnSpPr>
          <p:nvPr/>
        </p:nvCxnSpPr>
        <p:spPr bwMode="auto">
          <a:xfrm>
            <a:off x="971550" y="2349500"/>
            <a:ext cx="20161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56" name="Gerade Verbindung mit Pfeil 148"/>
          <p:cNvCxnSpPr>
            <a:cxnSpLocks noChangeShapeType="1"/>
          </p:cNvCxnSpPr>
          <p:nvPr/>
        </p:nvCxnSpPr>
        <p:spPr bwMode="auto">
          <a:xfrm>
            <a:off x="5940425" y="2349500"/>
            <a:ext cx="22320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7" name="Rechteck 12"/>
          <p:cNvSpPr>
            <a:spLocks noChangeArrowheads="1"/>
          </p:cNvSpPr>
          <p:nvPr/>
        </p:nvSpPr>
        <p:spPr bwMode="auto">
          <a:xfrm>
            <a:off x="5292725" y="2205038"/>
            <a:ext cx="142875"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058" name="Rechteck 212"/>
          <p:cNvSpPr>
            <a:spLocks noChangeArrowheads="1"/>
          </p:cNvSpPr>
          <p:nvPr/>
        </p:nvSpPr>
        <p:spPr bwMode="auto">
          <a:xfrm>
            <a:off x="5435600" y="2205038"/>
            <a:ext cx="144463"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059" name="Rechteck 215"/>
          <p:cNvSpPr>
            <a:spLocks noChangeArrowheads="1"/>
          </p:cNvSpPr>
          <p:nvPr/>
        </p:nvSpPr>
        <p:spPr bwMode="auto">
          <a:xfrm>
            <a:off x="5580063" y="2205038"/>
            <a:ext cx="144462"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cxnSp>
        <p:nvCxnSpPr>
          <p:cNvPr id="2060" name="Gerade Verbindung mit Pfeil 15"/>
          <p:cNvCxnSpPr>
            <a:cxnSpLocks noChangeShapeType="1"/>
          </p:cNvCxnSpPr>
          <p:nvPr/>
        </p:nvCxnSpPr>
        <p:spPr bwMode="auto">
          <a:xfrm flipV="1">
            <a:off x="5508625" y="1196975"/>
            <a:ext cx="0" cy="1008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61" name="Textfeld 217"/>
          <p:cNvSpPr txBox="1">
            <a:spLocks noChangeArrowheads="1"/>
          </p:cNvSpPr>
          <p:nvPr/>
        </p:nvSpPr>
        <p:spPr bwMode="auto">
          <a:xfrm>
            <a:off x="5508625" y="1916113"/>
            <a:ext cx="7016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Address</a:t>
            </a:r>
          </a:p>
        </p:txBody>
      </p:sp>
      <p:sp>
        <p:nvSpPr>
          <p:cNvPr id="2062" name="Rechteck 221"/>
          <p:cNvSpPr>
            <a:spLocks noChangeArrowheads="1"/>
          </p:cNvSpPr>
          <p:nvPr/>
        </p:nvSpPr>
        <p:spPr bwMode="auto">
          <a:xfrm>
            <a:off x="2987675" y="908050"/>
            <a:ext cx="2952750" cy="2889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Pixel Register</a:t>
            </a:r>
          </a:p>
        </p:txBody>
      </p:sp>
      <p:cxnSp>
        <p:nvCxnSpPr>
          <p:cNvPr id="2063" name="Gerade Verbindung mit Pfeil 222"/>
          <p:cNvCxnSpPr>
            <a:cxnSpLocks noChangeShapeType="1"/>
          </p:cNvCxnSpPr>
          <p:nvPr/>
        </p:nvCxnSpPr>
        <p:spPr bwMode="auto">
          <a:xfrm flipV="1">
            <a:off x="3276600" y="1196975"/>
            <a:ext cx="0" cy="576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64" name="Textfeld 223"/>
          <p:cNvSpPr txBox="1">
            <a:spLocks noChangeArrowheads="1"/>
          </p:cNvSpPr>
          <p:nvPr/>
        </p:nvSpPr>
        <p:spPr bwMode="auto">
          <a:xfrm>
            <a:off x="3348038" y="1341438"/>
            <a:ext cx="14779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P_Shift, P_Rb, P_Ld</a:t>
            </a:r>
          </a:p>
        </p:txBody>
      </p:sp>
      <p:cxnSp>
        <p:nvCxnSpPr>
          <p:cNvPr id="2065" name="Gerade Verbindung mit Pfeil 224"/>
          <p:cNvCxnSpPr>
            <a:cxnSpLocks noChangeShapeType="1"/>
          </p:cNvCxnSpPr>
          <p:nvPr/>
        </p:nvCxnSpPr>
        <p:spPr bwMode="auto">
          <a:xfrm>
            <a:off x="971550" y="1052513"/>
            <a:ext cx="20161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66" name="Gerade Verbindung mit Pfeil 225"/>
          <p:cNvCxnSpPr>
            <a:cxnSpLocks noChangeShapeType="1"/>
          </p:cNvCxnSpPr>
          <p:nvPr/>
        </p:nvCxnSpPr>
        <p:spPr bwMode="auto">
          <a:xfrm>
            <a:off x="5940425" y="1052513"/>
            <a:ext cx="22320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67" name="Rechteck 236"/>
          <p:cNvSpPr>
            <a:spLocks noChangeArrowheads="1"/>
          </p:cNvSpPr>
          <p:nvPr/>
        </p:nvSpPr>
        <p:spPr bwMode="auto">
          <a:xfrm>
            <a:off x="1476375" y="3789363"/>
            <a:ext cx="3455988"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Data Register</a:t>
            </a:r>
          </a:p>
        </p:txBody>
      </p:sp>
      <p:sp>
        <p:nvSpPr>
          <p:cNvPr id="238" name="Textfeld 237"/>
          <p:cNvSpPr txBox="1"/>
          <p:nvPr/>
        </p:nvSpPr>
        <p:spPr>
          <a:xfrm>
            <a:off x="1908175" y="4248150"/>
            <a:ext cx="2192338" cy="260350"/>
          </a:xfrm>
          <a:prstGeom prst="rect">
            <a:avLst/>
          </a:prstGeom>
          <a:noFill/>
        </p:spPr>
        <p:txBody>
          <a:bodyPr wrap="none">
            <a:spAutoFit/>
          </a:bodyPr>
          <a:lstStyle/>
          <a:p>
            <a:pPr>
              <a:defRPr/>
            </a:pPr>
            <a:r>
              <a:rPr lang="de-DE" sz="1100" dirty="0" err="1">
                <a:solidFill>
                  <a:schemeClr val="accent2">
                    <a:lumMod val="60000"/>
                    <a:lumOff val="40000"/>
                  </a:schemeClr>
                </a:solidFill>
              </a:rPr>
              <a:t>ShiftDR</a:t>
            </a:r>
            <a:r>
              <a:rPr lang="de-DE" sz="1100" dirty="0">
                <a:solidFill>
                  <a:schemeClr val="accent2">
                    <a:lumMod val="60000"/>
                    <a:lumOff val="40000"/>
                  </a:schemeClr>
                </a:solidFill>
              </a:rPr>
              <a:t>, </a:t>
            </a:r>
            <a:r>
              <a:rPr lang="de-DE" sz="1100" dirty="0" err="1">
                <a:solidFill>
                  <a:schemeClr val="accent2">
                    <a:lumMod val="60000"/>
                    <a:lumOff val="40000"/>
                  </a:schemeClr>
                </a:solidFill>
              </a:rPr>
              <a:t>CaptureDR</a:t>
            </a:r>
            <a:r>
              <a:rPr lang="de-DE" sz="1100" dirty="0">
                <a:solidFill>
                  <a:schemeClr val="accent2">
                    <a:lumMod val="60000"/>
                    <a:lumOff val="40000"/>
                  </a:schemeClr>
                </a:solidFill>
              </a:rPr>
              <a:t>, </a:t>
            </a:r>
            <a:r>
              <a:rPr lang="de-DE" sz="1100" dirty="0" err="1">
                <a:solidFill>
                  <a:schemeClr val="accent2">
                    <a:lumMod val="60000"/>
                    <a:lumOff val="40000"/>
                  </a:schemeClr>
                </a:solidFill>
              </a:rPr>
              <a:t>UpdateDR</a:t>
            </a:r>
            <a:endParaRPr lang="de-DE" sz="1100" dirty="0">
              <a:solidFill>
                <a:schemeClr val="accent2">
                  <a:lumMod val="60000"/>
                  <a:lumOff val="40000"/>
                </a:schemeClr>
              </a:solidFill>
            </a:endParaRPr>
          </a:p>
        </p:txBody>
      </p:sp>
      <p:cxnSp>
        <p:nvCxnSpPr>
          <p:cNvPr id="2069" name="Gerade Verbindung mit Pfeil 239"/>
          <p:cNvCxnSpPr>
            <a:cxnSpLocks noChangeShapeType="1"/>
          </p:cNvCxnSpPr>
          <p:nvPr/>
        </p:nvCxnSpPr>
        <p:spPr bwMode="auto">
          <a:xfrm flipV="1">
            <a:off x="1908175" y="4076700"/>
            <a:ext cx="0" cy="360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70" name="Rechteck 240"/>
          <p:cNvSpPr>
            <a:spLocks noChangeArrowheads="1"/>
          </p:cNvSpPr>
          <p:nvPr/>
        </p:nvSpPr>
        <p:spPr bwMode="auto">
          <a:xfrm>
            <a:off x="1476375" y="4724400"/>
            <a:ext cx="2519363" cy="2889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Instruction Register</a:t>
            </a:r>
          </a:p>
        </p:txBody>
      </p:sp>
      <p:sp>
        <p:nvSpPr>
          <p:cNvPr id="243" name="Textfeld 242"/>
          <p:cNvSpPr txBox="1"/>
          <p:nvPr/>
        </p:nvSpPr>
        <p:spPr>
          <a:xfrm>
            <a:off x="1908175" y="5254625"/>
            <a:ext cx="2000250" cy="261938"/>
          </a:xfrm>
          <a:prstGeom prst="rect">
            <a:avLst/>
          </a:prstGeom>
          <a:noFill/>
        </p:spPr>
        <p:txBody>
          <a:bodyPr wrap="none">
            <a:spAutoFit/>
          </a:bodyPr>
          <a:lstStyle/>
          <a:p>
            <a:pPr>
              <a:defRPr/>
            </a:pPr>
            <a:r>
              <a:rPr lang="de-DE" sz="1100" dirty="0" err="1">
                <a:solidFill>
                  <a:schemeClr val="accent2">
                    <a:lumMod val="60000"/>
                    <a:lumOff val="40000"/>
                  </a:schemeClr>
                </a:solidFill>
              </a:rPr>
              <a:t>ShiftIR</a:t>
            </a:r>
            <a:r>
              <a:rPr lang="de-DE" sz="1100" dirty="0">
                <a:solidFill>
                  <a:schemeClr val="accent2">
                    <a:lumMod val="60000"/>
                    <a:lumOff val="40000"/>
                  </a:schemeClr>
                </a:solidFill>
              </a:rPr>
              <a:t>, </a:t>
            </a:r>
            <a:r>
              <a:rPr lang="de-DE" sz="1100" dirty="0" err="1">
                <a:solidFill>
                  <a:schemeClr val="accent2">
                    <a:lumMod val="60000"/>
                    <a:lumOff val="40000"/>
                  </a:schemeClr>
                </a:solidFill>
              </a:rPr>
              <a:t>CaptureIR</a:t>
            </a:r>
            <a:r>
              <a:rPr lang="de-DE" sz="1100" dirty="0">
                <a:solidFill>
                  <a:schemeClr val="accent2">
                    <a:lumMod val="60000"/>
                    <a:lumOff val="40000"/>
                  </a:schemeClr>
                </a:solidFill>
              </a:rPr>
              <a:t>, </a:t>
            </a:r>
            <a:r>
              <a:rPr lang="de-DE" sz="1100" dirty="0" err="1">
                <a:solidFill>
                  <a:schemeClr val="accent2">
                    <a:lumMod val="60000"/>
                    <a:lumOff val="40000"/>
                  </a:schemeClr>
                </a:solidFill>
              </a:rPr>
              <a:t>UpdateIR</a:t>
            </a:r>
            <a:endParaRPr lang="de-DE" sz="1100" dirty="0">
              <a:solidFill>
                <a:schemeClr val="accent2">
                  <a:lumMod val="60000"/>
                  <a:lumOff val="40000"/>
                </a:schemeClr>
              </a:solidFill>
            </a:endParaRPr>
          </a:p>
        </p:txBody>
      </p:sp>
      <p:cxnSp>
        <p:nvCxnSpPr>
          <p:cNvPr id="2072" name="Gerade Verbindung mit Pfeil 243"/>
          <p:cNvCxnSpPr>
            <a:cxnSpLocks noChangeShapeType="1"/>
          </p:cNvCxnSpPr>
          <p:nvPr/>
        </p:nvCxnSpPr>
        <p:spPr bwMode="auto">
          <a:xfrm flipV="1">
            <a:off x="1908175" y="5013325"/>
            <a:ext cx="0" cy="360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73" name="Rechteck 244"/>
          <p:cNvSpPr>
            <a:spLocks noChangeArrowheads="1"/>
          </p:cNvSpPr>
          <p:nvPr/>
        </p:nvSpPr>
        <p:spPr bwMode="auto">
          <a:xfrm>
            <a:off x="1476375" y="5589588"/>
            <a:ext cx="2519363"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ID Register</a:t>
            </a:r>
          </a:p>
        </p:txBody>
      </p:sp>
      <p:sp>
        <p:nvSpPr>
          <p:cNvPr id="246" name="Textfeld 245"/>
          <p:cNvSpPr txBox="1"/>
          <p:nvPr/>
        </p:nvSpPr>
        <p:spPr>
          <a:xfrm>
            <a:off x="1908175" y="5949950"/>
            <a:ext cx="1112838" cy="260350"/>
          </a:xfrm>
          <a:prstGeom prst="rect">
            <a:avLst/>
          </a:prstGeom>
          <a:noFill/>
        </p:spPr>
        <p:txBody>
          <a:bodyPr wrap="none">
            <a:spAutoFit/>
          </a:bodyPr>
          <a:lstStyle/>
          <a:p>
            <a:pPr>
              <a:defRPr/>
            </a:pPr>
            <a:r>
              <a:rPr lang="de-DE" sz="1100" dirty="0" err="1">
                <a:solidFill>
                  <a:schemeClr val="accent2">
                    <a:lumMod val="60000"/>
                    <a:lumOff val="40000"/>
                  </a:schemeClr>
                </a:solidFill>
              </a:rPr>
              <a:t>ShiftDR</a:t>
            </a:r>
            <a:r>
              <a:rPr lang="de-DE" sz="1100" dirty="0" err="1"/>
              <a:t>&amp;</a:t>
            </a:r>
            <a:r>
              <a:rPr lang="de-DE" sz="1100" dirty="0" err="1">
                <a:solidFill>
                  <a:srgbClr val="FF0000"/>
                </a:solidFill>
              </a:rPr>
              <a:t>IDSel</a:t>
            </a:r>
            <a:endParaRPr lang="de-DE" sz="1100" dirty="0">
              <a:solidFill>
                <a:srgbClr val="FF0000"/>
              </a:solidFill>
            </a:endParaRPr>
          </a:p>
        </p:txBody>
      </p:sp>
      <p:cxnSp>
        <p:nvCxnSpPr>
          <p:cNvPr id="2075" name="Gerade Verbindung mit Pfeil 246"/>
          <p:cNvCxnSpPr>
            <a:cxnSpLocks noChangeShapeType="1"/>
          </p:cNvCxnSpPr>
          <p:nvPr/>
        </p:nvCxnSpPr>
        <p:spPr bwMode="auto">
          <a:xfrm flipV="1">
            <a:off x="1908175" y="5876925"/>
            <a:ext cx="0" cy="3603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76" name="Rechteck 249"/>
          <p:cNvSpPr>
            <a:spLocks noChangeArrowheads="1"/>
          </p:cNvSpPr>
          <p:nvPr/>
        </p:nvSpPr>
        <p:spPr bwMode="auto">
          <a:xfrm>
            <a:off x="5364163" y="3789363"/>
            <a:ext cx="720725"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In</a:t>
            </a:r>
          </a:p>
        </p:txBody>
      </p:sp>
      <p:sp>
        <p:nvSpPr>
          <p:cNvPr id="2077" name="Rechteck 250"/>
          <p:cNvSpPr>
            <a:spLocks noChangeArrowheads="1"/>
          </p:cNvSpPr>
          <p:nvPr/>
        </p:nvSpPr>
        <p:spPr bwMode="auto">
          <a:xfrm>
            <a:off x="5651500" y="4724400"/>
            <a:ext cx="144463" cy="217488"/>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i</a:t>
            </a:r>
          </a:p>
        </p:txBody>
      </p:sp>
      <p:sp>
        <p:nvSpPr>
          <p:cNvPr id="2078" name="Textfeld 251"/>
          <p:cNvSpPr txBox="1">
            <a:spLocks noChangeArrowheads="1"/>
          </p:cNvSpPr>
          <p:nvPr/>
        </p:nvSpPr>
        <p:spPr bwMode="auto">
          <a:xfrm>
            <a:off x="5713413" y="4032250"/>
            <a:ext cx="803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CaptureIn</a:t>
            </a:r>
          </a:p>
        </p:txBody>
      </p:sp>
      <p:sp>
        <p:nvSpPr>
          <p:cNvPr id="2079" name="Textfeld 262"/>
          <p:cNvSpPr txBox="1">
            <a:spLocks noChangeArrowheads="1"/>
          </p:cNvSpPr>
          <p:nvPr/>
        </p:nvSpPr>
        <p:spPr bwMode="auto">
          <a:xfrm>
            <a:off x="5724525" y="3573463"/>
            <a:ext cx="755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LatchOut</a:t>
            </a:r>
          </a:p>
        </p:txBody>
      </p:sp>
      <p:grpSp>
        <p:nvGrpSpPr>
          <p:cNvPr id="2080" name="Gruppieren 280"/>
          <p:cNvGrpSpPr>
            <a:grpSpLocks/>
          </p:cNvGrpSpPr>
          <p:nvPr/>
        </p:nvGrpSpPr>
        <p:grpSpPr bwMode="auto">
          <a:xfrm>
            <a:off x="5292725" y="3141663"/>
            <a:ext cx="431800" cy="1366837"/>
            <a:chOff x="5292080" y="3140968"/>
            <a:chExt cx="432048" cy="1368152"/>
          </a:xfrm>
        </p:grpSpPr>
        <p:cxnSp>
          <p:nvCxnSpPr>
            <p:cNvPr id="2227" name="Gerade Verbindung mit Pfeil 248"/>
            <p:cNvCxnSpPr>
              <a:cxnSpLocks noChangeShapeType="1"/>
            </p:cNvCxnSpPr>
            <p:nvPr/>
          </p:nvCxnSpPr>
          <p:spPr bwMode="auto">
            <a:xfrm flipV="1">
              <a:off x="5724128" y="4077072"/>
              <a:ext cx="0" cy="43204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28" name="Gerade Verbindung mit Pfeil 253"/>
            <p:cNvCxnSpPr>
              <a:cxnSpLocks noChangeShapeType="1"/>
            </p:cNvCxnSpPr>
            <p:nvPr/>
          </p:nvCxnSpPr>
          <p:spPr bwMode="auto">
            <a:xfrm flipV="1">
              <a:off x="5580112" y="3140968"/>
              <a:ext cx="0" cy="28803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29" name="Gerade Verbindung 257"/>
            <p:cNvCxnSpPr>
              <a:cxnSpLocks noChangeShapeType="1"/>
            </p:cNvCxnSpPr>
            <p:nvPr/>
          </p:nvCxnSpPr>
          <p:spPr bwMode="auto">
            <a:xfrm flipH="1">
              <a:off x="5436096" y="4365104"/>
              <a:ext cx="28803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30" name="Gerade Verbindung 261"/>
            <p:cNvCxnSpPr>
              <a:cxnSpLocks noChangeShapeType="1"/>
            </p:cNvCxnSpPr>
            <p:nvPr/>
          </p:nvCxnSpPr>
          <p:spPr bwMode="auto">
            <a:xfrm flipV="1">
              <a:off x="5436096" y="3573016"/>
              <a:ext cx="0" cy="7920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31" name="Gerade Verbindung 264"/>
            <p:cNvCxnSpPr>
              <a:cxnSpLocks noChangeShapeType="1"/>
            </p:cNvCxnSpPr>
            <p:nvPr/>
          </p:nvCxnSpPr>
          <p:spPr bwMode="auto">
            <a:xfrm>
              <a:off x="5580112" y="3429000"/>
              <a:ext cx="144016"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32" name="Gerade Verbindung 272"/>
            <p:cNvCxnSpPr>
              <a:cxnSpLocks noChangeShapeType="1"/>
            </p:cNvCxnSpPr>
            <p:nvPr/>
          </p:nvCxnSpPr>
          <p:spPr bwMode="auto">
            <a:xfrm>
              <a:off x="5724128" y="3573016"/>
              <a:ext cx="0" cy="2160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33" name="Gerade Verbindung mit Pfeil 276"/>
            <p:cNvCxnSpPr>
              <a:cxnSpLocks noChangeShapeType="1"/>
            </p:cNvCxnSpPr>
            <p:nvPr/>
          </p:nvCxnSpPr>
          <p:spPr bwMode="auto">
            <a:xfrm>
              <a:off x="5292080" y="3501008"/>
              <a:ext cx="28803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81" name="Textfeld 278"/>
          <p:cNvSpPr txBox="1">
            <a:spLocks noChangeArrowheads="1"/>
          </p:cNvSpPr>
          <p:nvPr/>
        </p:nvSpPr>
        <p:spPr bwMode="auto">
          <a:xfrm>
            <a:off x="4787900" y="3284538"/>
            <a:ext cx="7191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PreLoad</a:t>
            </a:r>
          </a:p>
        </p:txBody>
      </p:sp>
      <p:sp>
        <p:nvSpPr>
          <p:cNvPr id="2082" name="Rechteck 279"/>
          <p:cNvSpPr>
            <a:spLocks noChangeArrowheads="1"/>
          </p:cNvSpPr>
          <p:nvPr/>
        </p:nvSpPr>
        <p:spPr bwMode="auto">
          <a:xfrm>
            <a:off x="6588125" y="3789363"/>
            <a:ext cx="720725"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Out</a:t>
            </a:r>
          </a:p>
        </p:txBody>
      </p:sp>
      <p:grpSp>
        <p:nvGrpSpPr>
          <p:cNvPr id="2083" name="Gruppieren 281"/>
          <p:cNvGrpSpPr>
            <a:grpSpLocks/>
          </p:cNvGrpSpPr>
          <p:nvPr/>
        </p:nvGrpSpPr>
        <p:grpSpPr bwMode="auto">
          <a:xfrm flipV="1">
            <a:off x="6659563" y="3357563"/>
            <a:ext cx="433387" cy="1366837"/>
            <a:chOff x="5292080" y="3140968"/>
            <a:chExt cx="432048" cy="1368152"/>
          </a:xfrm>
        </p:grpSpPr>
        <p:cxnSp>
          <p:nvCxnSpPr>
            <p:cNvPr id="2220" name="Gerade Verbindung mit Pfeil 282"/>
            <p:cNvCxnSpPr>
              <a:cxnSpLocks noChangeShapeType="1"/>
            </p:cNvCxnSpPr>
            <p:nvPr/>
          </p:nvCxnSpPr>
          <p:spPr bwMode="auto">
            <a:xfrm flipV="1">
              <a:off x="5724128" y="4077072"/>
              <a:ext cx="0" cy="43204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21" name="Gerade Verbindung mit Pfeil 283"/>
            <p:cNvCxnSpPr>
              <a:cxnSpLocks noChangeShapeType="1"/>
            </p:cNvCxnSpPr>
            <p:nvPr/>
          </p:nvCxnSpPr>
          <p:spPr bwMode="auto">
            <a:xfrm flipV="1">
              <a:off x="5580112" y="3140968"/>
              <a:ext cx="0" cy="28803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22" name="Gerade Verbindung 284"/>
            <p:cNvCxnSpPr>
              <a:cxnSpLocks noChangeShapeType="1"/>
            </p:cNvCxnSpPr>
            <p:nvPr/>
          </p:nvCxnSpPr>
          <p:spPr bwMode="auto">
            <a:xfrm flipH="1">
              <a:off x="5436096" y="4365104"/>
              <a:ext cx="28803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23" name="Gerade Verbindung 285"/>
            <p:cNvCxnSpPr>
              <a:cxnSpLocks noChangeShapeType="1"/>
            </p:cNvCxnSpPr>
            <p:nvPr/>
          </p:nvCxnSpPr>
          <p:spPr bwMode="auto">
            <a:xfrm flipV="1">
              <a:off x="5436096" y="3573016"/>
              <a:ext cx="0" cy="7920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24" name="Gerade Verbindung 286"/>
            <p:cNvCxnSpPr>
              <a:cxnSpLocks noChangeShapeType="1"/>
            </p:cNvCxnSpPr>
            <p:nvPr/>
          </p:nvCxnSpPr>
          <p:spPr bwMode="auto">
            <a:xfrm>
              <a:off x="5580112" y="3429000"/>
              <a:ext cx="144016"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25" name="Gerade Verbindung 287"/>
            <p:cNvCxnSpPr>
              <a:cxnSpLocks noChangeShapeType="1"/>
            </p:cNvCxnSpPr>
            <p:nvPr/>
          </p:nvCxnSpPr>
          <p:spPr bwMode="auto">
            <a:xfrm>
              <a:off x="5724128" y="3573016"/>
              <a:ext cx="0" cy="2160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26" name="Gerade Verbindung mit Pfeil 289"/>
            <p:cNvCxnSpPr>
              <a:cxnSpLocks noChangeShapeType="1"/>
            </p:cNvCxnSpPr>
            <p:nvPr/>
          </p:nvCxnSpPr>
          <p:spPr bwMode="auto">
            <a:xfrm>
              <a:off x="5292080" y="3501008"/>
              <a:ext cx="28803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84" name="Textfeld 290"/>
          <p:cNvSpPr txBox="1">
            <a:spLocks noChangeArrowheads="1"/>
          </p:cNvSpPr>
          <p:nvPr/>
        </p:nvSpPr>
        <p:spPr bwMode="auto">
          <a:xfrm>
            <a:off x="6184900" y="4365625"/>
            <a:ext cx="6619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ExtTest</a:t>
            </a:r>
          </a:p>
        </p:txBody>
      </p:sp>
      <p:sp>
        <p:nvSpPr>
          <p:cNvPr id="2085" name="Textfeld 291"/>
          <p:cNvSpPr txBox="1">
            <a:spLocks noChangeArrowheads="1"/>
          </p:cNvSpPr>
          <p:nvPr/>
        </p:nvSpPr>
        <p:spPr bwMode="auto">
          <a:xfrm>
            <a:off x="7092950" y="3500438"/>
            <a:ext cx="803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CaptureIn</a:t>
            </a:r>
          </a:p>
        </p:txBody>
      </p:sp>
      <p:sp>
        <p:nvSpPr>
          <p:cNvPr id="2086" name="Textfeld 292"/>
          <p:cNvSpPr txBox="1">
            <a:spLocks noChangeArrowheads="1"/>
          </p:cNvSpPr>
          <p:nvPr/>
        </p:nvSpPr>
        <p:spPr bwMode="auto">
          <a:xfrm>
            <a:off x="7092950" y="4149725"/>
            <a:ext cx="7540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LatchOut</a:t>
            </a:r>
          </a:p>
        </p:txBody>
      </p:sp>
      <p:sp>
        <p:nvSpPr>
          <p:cNvPr id="2087" name="Rechteck 293"/>
          <p:cNvSpPr>
            <a:spLocks noChangeArrowheads="1"/>
          </p:cNvSpPr>
          <p:nvPr/>
        </p:nvSpPr>
        <p:spPr bwMode="auto">
          <a:xfrm>
            <a:off x="6875463" y="4724400"/>
            <a:ext cx="144462" cy="217488"/>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o</a:t>
            </a:r>
          </a:p>
        </p:txBody>
      </p:sp>
      <p:cxnSp>
        <p:nvCxnSpPr>
          <p:cNvPr id="2088" name="Gerade Verbindung 64"/>
          <p:cNvCxnSpPr>
            <a:cxnSpLocks noChangeShapeType="1"/>
            <a:endCxn id="2077" idx="0"/>
          </p:cNvCxnSpPr>
          <p:nvPr/>
        </p:nvCxnSpPr>
        <p:spPr bwMode="auto">
          <a:xfrm>
            <a:off x="5724525" y="4508500"/>
            <a:ext cx="0" cy="2159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89" name="Gerade Verbindung mit Pfeil 66"/>
          <p:cNvCxnSpPr>
            <a:cxnSpLocks noChangeShapeType="1"/>
            <a:stCxn id="2067" idx="3"/>
            <a:endCxn id="2076" idx="1"/>
          </p:cNvCxnSpPr>
          <p:nvPr/>
        </p:nvCxnSpPr>
        <p:spPr bwMode="auto">
          <a:xfrm>
            <a:off x="4932363" y="3933825"/>
            <a:ext cx="431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90" name="Gerade Verbindung mit Pfeil 294"/>
          <p:cNvCxnSpPr>
            <a:cxnSpLocks noChangeShapeType="1"/>
            <a:endCxn id="2082" idx="1"/>
          </p:cNvCxnSpPr>
          <p:nvPr/>
        </p:nvCxnSpPr>
        <p:spPr bwMode="auto">
          <a:xfrm>
            <a:off x="6084888" y="3933825"/>
            <a:ext cx="50323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91" name="Gerade Verbindung mit Pfeil 295"/>
          <p:cNvCxnSpPr>
            <a:cxnSpLocks noChangeShapeType="1"/>
          </p:cNvCxnSpPr>
          <p:nvPr/>
        </p:nvCxnSpPr>
        <p:spPr bwMode="auto">
          <a:xfrm>
            <a:off x="7308850" y="3933825"/>
            <a:ext cx="8636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92" name="Gerade Verbindung 71"/>
          <p:cNvCxnSpPr>
            <a:cxnSpLocks noChangeShapeType="1"/>
          </p:cNvCxnSpPr>
          <p:nvPr/>
        </p:nvCxnSpPr>
        <p:spPr bwMode="auto">
          <a:xfrm>
            <a:off x="7092950" y="3141663"/>
            <a:ext cx="0" cy="2873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93" name="Abgerundetes Rechteck 72"/>
          <p:cNvSpPr>
            <a:spLocks noChangeArrowheads="1"/>
          </p:cNvSpPr>
          <p:nvPr/>
        </p:nvSpPr>
        <p:spPr bwMode="auto">
          <a:xfrm>
            <a:off x="5364163" y="2781300"/>
            <a:ext cx="1944687" cy="360363"/>
          </a:xfrm>
          <a:prstGeom prst="roundRect">
            <a:avLst>
              <a:gd name="adj" fmla="val 16667"/>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Digital Block</a:t>
            </a:r>
          </a:p>
        </p:txBody>
      </p:sp>
      <p:cxnSp>
        <p:nvCxnSpPr>
          <p:cNvPr id="2094" name="Gerade Verbindung mit Pfeil 75"/>
          <p:cNvCxnSpPr>
            <a:cxnSpLocks noChangeShapeType="1"/>
          </p:cNvCxnSpPr>
          <p:nvPr/>
        </p:nvCxnSpPr>
        <p:spPr bwMode="auto">
          <a:xfrm>
            <a:off x="3059113" y="3213100"/>
            <a:ext cx="2174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95" name="Gerade Verbindung mit Pfeil 297"/>
          <p:cNvCxnSpPr>
            <a:cxnSpLocks noChangeShapeType="1"/>
          </p:cNvCxnSpPr>
          <p:nvPr/>
        </p:nvCxnSpPr>
        <p:spPr bwMode="auto">
          <a:xfrm>
            <a:off x="2268538" y="3284538"/>
            <a:ext cx="35877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96" name="Flussdiagramm: Verzögerung 76"/>
          <p:cNvSpPr>
            <a:spLocks noChangeArrowheads="1"/>
          </p:cNvSpPr>
          <p:nvPr/>
        </p:nvSpPr>
        <p:spPr bwMode="auto">
          <a:xfrm>
            <a:off x="2627313" y="2997200"/>
            <a:ext cx="431800" cy="431800"/>
          </a:xfrm>
          <a:prstGeom prst="flowChartDelay">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99" name="Textfeld 298"/>
          <p:cNvSpPr txBox="1"/>
          <p:nvPr/>
        </p:nvSpPr>
        <p:spPr>
          <a:xfrm>
            <a:off x="1042988" y="3213100"/>
            <a:ext cx="2193925" cy="261938"/>
          </a:xfrm>
          <a:prstGeom prst="rect">
            <a:avLst/>
          </a:prstGeom>
          <a:noFill/>
        </p:spPr>
        <p:txBody>
          <a:bodyPr wrap="none">
            <a:spAutoFit/>
          </a:bodyPr>
          <a:lstStyle/>
          <a:p>
            <a:pPr>
              <a:defRPr/>
            </a:pPr>
            <a:r>
              <a:rPr lang="de-DE" sz="1100" dirty="0" err="1">
                <a:solidFill>
                  <a:schemeClr val="accent2">
                    <a:lumMod val="60000"/>
                    <a:lumOff val="40000"/>
                  </a:schemeClr>
                </a:solidFill>
              </a:rPr>
              <a:t>ShiftDR</a:t>
            </a:r>
            <a:r>
              <a:rPr lang="de-DE" sz="1100" dirty="0">
                <a:solidFill>
                  <a:schemeClr val="accent2">
                    <a:lumMod val="60000"/>
                    <a:lumOff val="40000"/>
                  </a:schemeClr>
                </a:solidFill>
              </a:rPr>
              <a:t>, </a:t>
            </a:r>
            <a:r>
              <a:rPr lang="de-DE" sz="1100" dirty="0" err="1">
                <a:solidFill>
                  <a:schemeClr val="accent2">
                    <a:lumMod val="60000"/>
                    <a:lumOff val="40000"/>
                  </a:schemeClr>
                </a:solidFill>
              </a:rPr>
              <a:t>CaptureDR</a:t>
            </a:r>
            <a:r>
              <a:rPr lang="de-DE" sz="1100" dirty="0">
                <a:solidFill>
                  <a:schemeClr val="accent2">
                    <a:lumMod val="60000"/>
                    <a:lumOff val="40000"/>
                  </a:schemeClr>
                </a:solidFill>
              </a:rPr>
              <a:t>, </a:t>
            </a:r>
            <a:r>
              <a:rPr lang="de-DE" sz="1100" dirty="0" err="1">
                <a:solidFill>
                  <a:schemeClr val="accent2">
                    <a:lumMod val="60000"/>
                    <a:lumOff val="40000"/>
                  </a:schemeClr>
                </a:solidFill>
              </a:rPr>
              <a:t>UpdateDR</a:t>
            </a:r>
            <a:endParaRPr lang="de-DE" sz="1100" dirty="0">
              <a:solidFill>
                <a:schemeClr val="accent2">
                  <a:lumMod val="60000"/>
                  <a:lumOff val="40000"/>
                </a:schemeClr>
              </a:solidFill>
            </a:endParaRPr>
          </a:p>
        </p:txBody>
      </p:sp>
      <p:cxnSp>
        <p:nvCxnSpPr>
          <p:cNvPr id="2098" name="Gerade Verbindung mit Pfeil 299"/>
          <p:cNvCxnSpPr>
            <a:cxnSpLocks noChangeShapeType="1"/>
          </p:cNvCxnSpPr>
          <p:nvPr/>
        </p:nvCxnSpPr>
        <p:spPr bwMode="auto">
          <a:xfrm>
            <a:off x="2268538" y="3141663"/>
            <a:ext cx="35877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99" name="Textfeld 300"/>
          <p:cNvSpPr txBox="1">
            <a:spLocks noChangeArrowheads="1"/>
          </p:cNvSpPr>
          <p:nvPr/>
        </p:nvSpPr>
        <p:spPr bwMode="auto">
          <a:xfrm>
            <a:off x="1597025" y="2924175"/>
            <a:ext cx="79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GlobalSel</a:t>
            </a:r>
          </a:p>
        </p:txBody>
      </p:sp>
      <p:cxnSp>
        <p:nvCxnSpPr>
          <p:cNvPr id="2100" name="Gerade Verbindung mit Pfeil 301"/>
          <p:cNvCxnSpPr>
            <a:cxnSpLocks noChangeShapeType="1"/>
          </p:cNvCxnSpPr>
          <p:nvPr/>
        </p:nvCxnSpPr>
        <p:spPr bwMode="auto">
          <a:xfrm>
            <a:off x="3995738" y="4868863"/>
            <a:ext cx="431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01" name="Gerade Verbindung mit Pfeil 302"/>
          <p:cNvCxnSpPr>
            <a:cxnSpLocks noChangeShapeType="1"/>
          </p:cNvCxnSpPr>
          <p:nvPr/>
        </p:nvCxnSpPr>
        <p:spPr bwMode="auto">
          <a:xfrm>
            <a:off x="7740650" y="4868863"/>
            <a:ext cx="431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02" name="Gerade Verbindung mit Pfeil 303"/>
          <p:cNvCxnSpPr>
            <a:cxnSpLocks noChangeShapeType="1"/>
            <a:stCxn id="2114" idx="3"/>
          </p:cNvCxnSpPr>
          <p:nvPr/>
        </p:nvCxnSpPr>
        <p:spPr bwMode="auto">
          <a:xfrm flipV="1">
            <a:off x="4716463" y="5732463"/>
            <a:ext cx="8636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03" name="Gerade Verbindung mit Pfeil 304"/>
          <p:cNvCxnSpPr>
            <a:cxnSpLocks noChangeShapeType="1"/>
          </p:cNvCxnSpPr>
          <p:nvPr/>
        </p:nvCxnSpPr>
        <p:spPr bwMode="auto">
          <a:xfrm>
            <a:off x="971550" y="3933825"/>
            <a:ext cx="5048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04" name="Gerade Verbindung mit Pfeil 305"/>
          <p:cNvCxnSpPr>
            <a:cxnSpLocks noChangeShapeType="1"/>
          </p:cNvCxnSpPr>
          <p:nvPr/>
        </p:nvCxnSpPr>
        <p:spPr bwMode="auto">
          <a:xfrm>
            <a:off x="971550" y="4868863"/>
            <a:ext cx="5048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05" name="Gerade Verbindung mit Pfeil 306"/>
          <p:cNvCxnSpPr>
            <a:cxnSpLocks noChangeShapeType="1"/>
          </p:cNvCxnSpPr>
          <p:nvPr/>
        </p:nvCxnSpPr>
        <p:spPr bwMode="auto">
          <a:xfrm>
            <a:off x="971550" y="5732463"/>
            <a:ext cx="5048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06" name="Gerade Verbindung 87"/>
          <p:cNvCxnSpPr>
            <a:cxnSpLocks noChangeShapeType="1"/>
          </p:cNvCxnSpPr>
          <p:nvPr/>
        </p:nvCxnSpPr>
        <p:spPr bwMode="auto">
          <a:xfrm>
            <a:off x="971550" y="1052513"/>
            <a:ext cx="0" cy="52562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07" name="Gerade Verbindung mit Pfeil 91"/>
          <p:cNvCxnSpPr>
            <a:cxnSpLocks noChangeShapeType="1"/>
          </p:cNvCxnSpPr>
          <p:nvPr/>
        </p:nvCxnSpPr>
        <p:spPr bwMode="auto">
          <a:xfrm>
            <a:off x="611188" y="5732463"/>
            <a:ext cx="36036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08" name="Textfeld 307"/>
          <p:cNvSpPr txBox="1">
            <a:spLocks noChangeArrowheads="1"/>
          </p:cNvSpPr>
          <p:nvPr/>
        </p:nvSpPr>
        <p:spPr bwMode="auto">
          <a:xfrm>
            <a:off x="381000" y="5445125"/>
            <a:ext cx="412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TDI</a:t>
            </a:r>
          </a:p>
        </p:txBody>
      </p:sp>
      <p:sp>
        <p:nvSpPr>
          <p:cNvPr id="2109" name="Rechteck 92"/>
          <p:cNvSpPr>
            <a:spLocks noChangeArrowheads="1"/>
          </p:cNvSpPr>
          <p:nvPr/>
        </p:nvSpPr>
        <p:spPr bwMode="auto">
          <a:xfrm>
            <a:off x="8172450" y="908050"/>
            <a:ext cx="431800" cy="5761038"/>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cxnSp>
        <p:nvCxnSpPr>
          <p:cNvPr id="2110" name="Gerade Verbindung mit Pfeil 308"/>
          <p:cNvCxnSpPr>
            <a:cxnSpLocks noChangeShapeType="1"/>
          </p:cNvCxnSpPr>
          <p:nvPr/>
        </p:nvCxnSpPr>
        <p:spPr bwMode="auto">
          <a:xfrm>
            <a:off x="8604250" y="3429000"/>
            <a:ext cx="2159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11" name="Rechteck 312"/>
          <p:cNvSpPr>
            <a:spLocks noChangeArrowheads="1"/>
          </p:cNvSpPr>
          <p:nvPr/>
        </p:nvSpPr>
        <p:spPr bwMode="auto">
          <a:xfrm>
            <a:off x="6732588" y="6165850"/>
            <a:ext cx="287337" cy="287338"/>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FF</a:t>
            </a:r>
          </a:p>
        </p:txBody>
      </p:sp>
      <p:sp>
        <p:nvSpPr>
          <p:cNvPr id="2112" name="Rechteck 313"/>
          <p:cNvSpPr>
            <a:spLocks noChangeArrowheads="1"/>
          </p:cNvSpPr>
          <p:nvPr/>
        </p:nvSpPr>
        <p:spPr bwMode="auto">
          <a:xfrm>
            <a:off x="7092950" y="6165850"/>
            <a:ext cx="287338" cy="287338"/>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FF</a:t>
            </a:r>
          </a:p>
        </p:txBody>
      </p:sp>
      <p:sp>
        <p:nvSpPr>
          <p:cNvPr id="2113" name="Rechteck 314"/>
          <p:cNvSpPr>
            <a:spLocks noChangeArrowheads="1"/>
          </p:cNvSpPr>
          <p:nvPr/>
        </p:nvSpPr>
        <p:spPr bwMode="auto">
          <a:xfrm>
            <a:off x="4427538" y="4724400"/>
            <a:ext cx="288925" cy="288925"/>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FF</a:t>
            </a:r>
          </a:p>
        </p:txBody>
      </p:sp>
      <p:sp>
        <p:nvSpPr>
          <p:cNvPr id="2114" name="Rechteck 316"/>
          <p:cNvSpPr>
            <a:spLocks noChangeArrowheads="1"/>
          </p:cNvSpPr>
          <p:nvPr/>
        </p:nvSpPr>
        <p:spPr bwMode="auto">
          <a:xfrm>
            <a:off x="4427538" y="5589588"/>
            <a:ext cx="288925" cy="287337"/>
          </a:xfrm>
          <a:prstGeom prst="rect">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FF</a:t>
            </a:r>
          </a:p>
        </p:txBody>
      </p:sp>
      <p:cxnSp>
        <p:nvCxnSpPr>
          <p:cNvPr id="2115" name="Gerade Verbindung mit Pfeil 318"/>
          <p:cNvCxnSpPr>
            <a:cxnSpLocks noChangeShapeType="1"/>
          </p:cNvCxnSpPr>
          <p:nvPr/>
        </p:nvCxnSpPr>
        <p:spPr bwMode="auto">
          <a:xfrm>
            <a:off x="7380288" y="6308725"/>
            <a:ext cx="79216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16" name="Gerade Verbindung mit Pfeil 319"/>
          <p:cNvCxnSpPr>
            <a:cxnSpLocks noChangeShapeType="1"/>
          </p:cNvCxnSpPr>
          <p:nvPr/>
        </p:nvCxnSpPr>
        <p:spPr bwMode="auto">
          <a:xfrm>
            <a:off x="3995738" y="5732463"/>
            <a:ext cx="431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17" name="Gewinkelte Verbindung 97"/>
          <p:cNvCxnSpPr>
            <a:cxnSpLocks noChangeShapeType="1"/>
          </p:cNvCxnSpPr>
          <p:nvPr/>
        </p:nvCxnSpPr>
        <p:spPr bwMode="auto">
          <a:xfrm rot="10800000" flipV="1">
            <a:off x="1547813" y="4581525"/>
            <a:ext cx="144462"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18" name="Gewinkelte Verbindung 320"/>
          <p:cNvCxnSpPr>
            <a:cxnSpLocks noChangeShapeType="1"/>
          </p:cNvCxnSpPr>
          <p:nvPr/>
        </p:nvCxnSpPr>
        <p:spPr bwMode="auto">
          <a:xfrm rot="10800000">
            <a:off x="4500563" y="4581525"/>
            <a:ext cx="142875"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19" name="Gewinkelte Verbindung 321"/>
          <p:cNvCxnSpPr>
            <a:cxnSpLocks noChangeShapeType="1"/>
          </p:cNvCxnSpPr>
          <p:nvPr/>
        </p:nvCxnSpPr>
        <p:spPr bwMode="auto">
          <a:xfrm rot="10800000">
            <a:off x="4500563" y="5445125"/>
            <a:ext cx="142875"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0" name="Gewinkelte Verbindung 322"/>
          <p:cNvCxnSpPr>
            <a:cxnSpLocks noChangeShapeType="1"/>
          </p:cNvCxnSpPr>
          <p:nvPr/>
        </p:nvCxnSpPr>
        <p:spPr bwMode="auto">
          <a:xfrm rot="10800000">
            <a:off x="2987675" y="2060575"/>
            <a:ext cx="144463" cy="7302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1" name="Gewinkelte Verbindung 323"/>
          <p:cNvCxnSpPr>
            <a:cxnSpLocks noChangeShapeType="1"/>
          </p:cNvCxnSpPr>
          <p:nvPr/>
        </p:nvCxnSpPr>
        <p:spPr bwMode="auto">
          <a:xfrm rot="10800000">
            <a:off x="2987675" y="765175"/>
            <a:ext cx="144463"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2" name="Gewinkelte Verbindung 324"/>
          <p:cNvCxnSpPr>
            <a:cxnSpLocks noChangeShapeType="1"/>
          </p:cNvCxnSpPr>
          <p:nvPr/>
        </p:nvCxnSpPr>
        <p:spPr bwMode="auto">
          <a:xfrm rot="10800000" flipV="1">
            <a:off x="1187450" y="4078288"/>
            <a:ext cx="144463" cy="714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3" name="Gewinkelte Verbindung 325"/>
          <p:cNvCxnSpPr>
            <a:cxnSpLocks noChangeShapeType="1"/>
          </p:cNvCxnSpPr>
          <p:nvPr/>
        </p:nvCxnSpPr>
        <p:spPr bwMode="auto">
          <a:xfrm rot="10800000" flipV="1">
            <a:off x="1547813" y="5445125"/>
            <a:ext cx="144462"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4" name="Gewinkelte Verbindung 326"/>
          <p:cNvCxnSpPr>
            <a:cxnSpLocks noChangeShapeType="1"/>
          </p:cNvCxnSpPr>
          <p:nvPr/>
        </p:nvCxnSpPr>
        <p:spPr bwMode="auto">
          <a:xfrm rot="10800000" flipV="1">
            <a:off x="6804025" y="5949950"/>
            <a:ext cx="144463"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5" name="Gewinkelte Verbindung 327"/>
          <p:cNvCxnSpPr>
            <a:cxnSpLocks noChangeShapeType="1"/>
          </p:cNvCxnSpPr>
          <p:nvPr/>
        </p:nvCxnSpPr>
        <p:spPr bwMode="auto">
          <a:xfrm rot="10800000">
            <a:off x="7164388" y="5949950"/>
            <a:ext cx="144462" cy="71438"/>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6" name="Gerade Verbindung mit Pfeil 328"/>
          <p:cNvCxnSpPr>
            <a:cxnSpLocks noChangeShapeType="1"/>
          </p:cNvCxnSpPr>
          <p:nvPr/>
        </p:nvCxnSpPr>
        <p:spPr bwMode="auto">
          <a:xfrm>
            <a:off x="3059113" y="1773238"/>
            <a:ext cx="217487"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27" name="Gerade Verbindung mit Pfeil 330"/>
          <p:cNvCxnSpPr>
            <a:cxnSpLocks noChangeShapeType="1"/>
          </p:cNvCxnSpPr>
          <p:nvPr/>
        </p:nvCxnSpPr>
        <p:spPr bwMode="auto">
          <a:xfrm>
            <a:off x="2268538" y="1844675"/>
            <a:ext cx="35877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28" name="Flussdiagramm: Verzögerung 331"/>
          <p:cNvSpPr>
            <a:spLocks noChangeArrowheads="1"/>
          </p:cNvSpPr>
          <p:nvPr/>
        </p:nvSpPr>
        <p:spPr bwMode="auto">
          <a:xfrm>
            <a:off x="2627313" y="1557338"/>
            <a:ext cx="431800" cy="431800"/>
          </a:xfrm>
          <a:prstGeom prst="flowChartDelay">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333" name="Textfeld 332"/>
          <p:cNvSpPr txBox="1"/>
          <p:nvPr/>
        </p:nvSpPr>
        <p:spPr>
          <a:xfrm>
            <a:off x="1042988" y="1773238"/>
            <a:ext cx="2193925" cy="261937"/>
          </a:xfrm>
          <a:prstGeom prst="rect">
            <a:avLst/>
          </a:prstGeom>
          <a:noFill/>
        </p:spPr>
        <p:txBody>
          <a:bodyPr wrap="none">
            <a:spAutoFit/>
          </a:bodyPr>
          <a:lstStyle/>
          <a:p>
            <a:pPr>
              <a:defRPr/>
            </a:pPr>
            <a:r>
              <a:rPr lang="de-DE" sz="1100" dirty="0" err="1">
                <a:solidFill>
                  <a:schemeClr val="accent2">
                    <a:lumMod val="60000"/>
                    <a:lumOff val="40000"/>
                  </a:schemeClr>
                </a:solidFill>
              </a:rPr>
              <a:t>ShiftDR</a:t>
            </a:r>
            <a:r>
              <a:rPr lang="de-DE" sz="1100" dirty="0">
                <a:solidFill>
                  <a:schemeClr val="accent2">
                    <a:lumMod val="60000"/>
                    <a:lumOff val="40000"/>
                  </a:schemeClr>
                </a:solidFill>
              </a:rPr>
              <a:t>, </a:t>
            </a:r>
            <a:r>
              <a:rPr lang="de-DE" sz="1100" dirty="0" err="1">
                <a:solidFill>
                  <a:schemeClr val="accent2">
                    <a:lumMod val="60000"/>
                    <a:lumOff val="40000"/>
                  </a:schemeClr>
                </a:solidFill>
              </a:rPr>
              <a:t>CaptureDR</a:t>
            </a:r>
            <a:r>
              <a:rPr lang="de-DE" sz="1100" dirty="0">
                <a:solidFill>
                  <a:schemeClr val="accent2">
                    <a:lumMod val="60000"/>
                    <a:lumOff val="40000"/>
                  </a:schemeClr>
                </a:solidFill>
              </a:rPr>
              <a:t>, </a:t>
            </a:r>
            <a:r>
              <a:rPr lang="de-DE" sz="1100" dirty="0" err="1">
                <a:solidFill>
                  <a:schemeClr val="accent2">
                    <a:lumMod val="60000"/>
                    <a:lumOff val="40000"/>
                  </a:schemeClr>
                </a:solidFill>
              </a:rPr>
              <a:t>UpdateDR</a:t>
            </a:r>
            <a:endParaRPr lang="de-DE" sz="1100" dirty="0">
              <a:solidFill>
                <a:schemeClr val="accent2">
                  <a:lumMod val="60000"/>
                  <a:lumOff val="40000"/>
                </a:schemeClr>
              </a:solidFill>
            </a:endParaRPr>
          </a:p>
        </p:txBody>
      </p:sp>
      <p:cxnSp>
        <p:nvCxnSpPr>
          <p:cNvPr id="2130" name="Gerade Verbindung mit Pfeil 333"/>
          <p:cNvCxnSpPr>
            <a:cxnSpLocks noChangeShapeType="1"/>
          </p:cNvCxnSpPr>
          <p:nvPr/>
        </p:nvCxnSpPr>
        <p:spPr bwMode="auto">
          <a:xfrm>
            <a:off x="2268538" y="1700213"/>
            <a:ext cx="35877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31" name="Textfeld 334"/>
          <p:cNvSpPr txBox="1">
            <a:spLocks noChangeArrowheads="1"/>
          </p:cNvSpPr>
          <p:nvPr/>
        </p:nvSpPr>
        <p:spPr bwMode="auto">
          <a:xfrm>
            <a:off x="1647825" y="1484313"/>
            <a:ext cx="696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PixelSel</a:t>
            </a:r>
          </a:p>
        </p:txBody>
      </p:sp>
      <p:sp>
        <p:nvSpPr>
          <p:cNvPr id="2132" name="Textfeld 339"/>
          <p:cNvSpPr txBox="1">
            <a:spLocks noChangeArrowheads="1"/>
          </p:cNvSpPr>
          <p:nvPr/>
        </p:nvSpPr>
        <p:spPr bwMode="auto">
          <a:xfrm>
            <a:off x="8027988" y="1125538"/>
            <a:ext cx="698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PixelSel</a:t>
            </a:r>
          </a:p>
        </p:txBody>
      </p:sp>
      <p:grpSp>
        <p:nvGrpSpPr>
          <p:cNvPr id="2133" name="Gruppieren 340"/>
          <p:cNvGrpSpPr>
            <a:grpSpLocks/>
          </p:cNvGrpSpPr>
          <p:nvPr/>
        </p:nvGrpSpPr>
        <p:grpSpPr bwMode="auto">
          <a:xfrm rot="5400000" flipV="1">
            <a:off x="8351837" y="873126"/>
            <a:ext cx="73025" cy="431800"/>
            <a:chOff x="3851920" y="3861048"/>
            <a:chExt cx="72008" cy="432048"/>
          </a:xfrm>
        </p:grpSpPr>
        <p:cxnSp>
          <p:nvCxnSpPr>
            <p:cNvPr id="2217" name="Gerade Verbindung 341"/>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8" name="Gerade Verbindung 342"/>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9" name="Gerade Verbindung 343"/>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2134" name="Gruppieren 344"/>
          <p:cNvGrpSpPr>
            <a:grpSpLocks/>
          </p:cNvGrpSpPr>
          <p:nvPr/>
        </p:nvGrpSpPr>
        <p:grpSpPr bwMode="auto">
          <a:xfrm rot="5400000" flipV="1">
            <a:off x="8352631" y="2169319"/>
            <a:ext cx="71438" cy="431800"/>
            <a:chOff x="3851920" y="3861048"/>
            <a:chExt cx="72008" cy="432048"/>
          </a:xfrm>
        </p:grpSpPr>
        <p:cxnSp>
          <p:nvCxnSpPr>
            <p:cNvPr id="2214" name="Gerade Verbindung 345"/>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5" name="Gerade Verbindung 346"/>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6" name="Gerade Verbindung 347"/>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135" name="Textfeld 348"/>
          <p:cNvSpPr txBox="1">
            <a:spLocks noChangeArrowheads="1"/>
          </p:cNvSpPr>
          <p:nvPr/>
        </p:nvSpPr>
        <p:spPr bwMode="auto">
          <a:xfrm>
            <a:off x="8027988" y="2492375"/>
            <a:ext cx="7985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GlobalSel</a:t>
            </a:r>
          </a:p>
        </p:txBody>
      </p:sp>
      <p:grpSp>
        <p:nvGrpSpPr>
          <p:cNvPr id="2136" name="Gruppieren 350"/>
          <p:cNvGrpSpPr>
            <a:grpSpLocks/>
          </p:cNvGrpSpPr>
          <p:nvPr/>
        </p:nvGrpSpPr>
        <p:grpSpPr bwMode="auto">
          <a:xfrm rot="5400000" flipV="1">
            <a:off x="8352631" y="3753644"/>
            <a:ext cx="71438" cy="431800"/>
            <a:chOff x="3851920" y="3861048"/>
            <a:chExt cx="72008" cy="432048"/>
          </a:xfrm>
        </p:grpSpPr>
        <p:cxnSp>
          <p:nvCxnSpPr>
            <p:cNvPr id="2211" name="Gerade Verbindung 351"/>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2" name="Gerade Verbindung 352"/>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3" name="Gerade Verbindung 353"/>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137" name="Textfeld 354"/>
          <p:cNvSpPr txBox="1">
            <a:spLocks noChangeArrowheads="1"/>
          </p:cNvSpPr>
          <p:nvPr/>
        </p:nvSpPr>
        <p:spPr bwMode="auto">
          <a:xfrm>
            <a:off x="7659688" y="3933825"/>
            <a:ext cx="14843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ExtTest OR PreLoad</a:t>
            </a:r>
          </a:p>
        </p:txBody>
      </p:sp>
      <p:grpSp>
        <p:nvGrpSpPr>
          <p:cNvPr id="2138" name="Gruppieren 355"/>
          <p:cNvGrpSpPr>
            <a:grpSpLocks/>
          </p:cNvGrpSpPr>
          <p:nvPr/>
        </p:nvGrpSpPr>
        <p:grpSpPr bwMode="auto">
          <a:xfrm rot="5400000" flipV="1">
            <a:off x="8351837" y="4689476"/>
            <a:ext cx="73025" cy="431800"/>
            <a:chOff x="3851920" y="3861048"/>
            <a:chExt cx="72008" cy="432048"/>
          </a:xfrm>
        </p:grpSpPr>
        <p:cxnSp>
          <p:nvCxnSpPr>
            <p:cNvPr id="2208" name="Gerade Verbindung 356"/>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9" name="Gerade Verbindung 357"/>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10" name="Gerade Verbindung 358"/>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360" name="Textfeld 359"/>
          <p:cNvSpPr txBox="1"/>
          <p:nvPr/>
        </p:nvSpPr>
        <p:spPr>
          <a:xfrm>
            <a:off x="7605713" y="4941888"/>
            <a:ext cx="1592262" cy="430212"/>
          </a:xfrm>
          <a:prstGeom prst="rect">
            <a:avLst/>
          </a:prstGeom>
          <a:noFill/>
        </p:spPr>
        <p:txBody>
          <a:bodyPr wrap="none">
            <a:spAutoFit/>
          </a:bodyPr>
          <a:lstStyle/>
          <a:p>
            <a:pPr>
              <a:defRPr/>
            </a:pPr>
            <a:r>
              <a:rPr lang="de-DE" sz="1100" dirty="0" err="1">
                <a:solidFill>
                  <a:schemeClr val="accent2">
                    <a:lumMod val="40000"/>
                    <a:lumOff val="60000"/>
                  </a:schemeClr>
                </a:solidFill>
              </a:rPr>
              <a:t>ShiftIR</a:t>
            </a:r>
            <a:endParaRPr lang="de-DE" sz="1100" dirty="0">
              <a:solidFill>
                <a:schemeClr val="accent2">
                  <a:lumMod val="40000"/>
                  <a:lumOff val="60000"/>
                </a:schemeClr>
              </a:solidFill>
            </a:endParaRPr>
          </a:p>
          <a:p>
            <a:pPr>
              <a:defRPr/>
            </a:pPr>
            <a:r>
              <a:rPr lang="de-DE" sz="1100" dirty="0">
                <a:solidFill>
                  <a:schemeClr val="accent2">
                    <a:lumMod val="40000"/>
                    <a:lumOff val="60000"/>
                  </a:schemeClr>
                </a:solidFill>
              </a:rPr>
              <a:t>The </a:t>
            </a:r>
            <a:r>
              <a:rPr lang="de-DE" sz="1100" dirty="0" err="1">
                <a:solidFill>
                  <a:schemeClr val="accent2">
                    <a:lumMod val="40000"/>
                    <a:lumOff val="60000"/>
                  </a:schemeClr>
                </a:solidFill>
              </a:rPr>
              <a:t>other</a:t>
            </a:r>
            <a:r>
              <a:rPr lang="de-DE" sz="1100" dirty="0">
                <a:solidFill>
                  <a:schemeClr val="accent2">
                    <a:lumMod val="40000"/>
                    <a:lumOff val="60000"/>
                  </a:schemeClr>
                </a:solidFill>
              </a:rPr>
              <a:t> </a:t>
            </a:r>
            <a:r>
              <a:rPr lang="de-DE" sz="1100" dirty="0" err="1">
                <a:solidFill>
                  <a:schemeClr val="accent2">
                    <a:lumMod val="40000"/>
                    <a:lumOff val="60000"/>
                  </a:schemeClr>
                </a:solidFill>
              </a:rPr>
              <a:t>if</a:t>
            </a:r>
            <a:r>
              <a:rPr lang="de-DE" sz="1100" dirty="0">
                <a:solidFill>
                  <a:schemeClr val="accent2">
                    <a:lumMod val="40000"/>
                    <a:lumOff val="60000"/>
                  </a:schemeClr>
                </a:solidFill>
              </a:rPr>
              <a:t> not </a:t>
            </a:r>
            <a:r>
              <a:rPr lang="de-DE" sz="1100" dirty="0" err="1">
                <a:solidFill>
                  <a:schemeClr val="accent2">
                    <a:lumMod val="40000"/>
                    <a:lumOff val="60000"/>
                  </a:schemeClr>
                </a:solidFill>
              </a:rPr>
              <a:t>ShiftIR</a:t>
            </a:r>
            <a:endParaRPr lang="de-DE" sz="1100" dirty="0">
              <a:solidFill>
                <a:schemeClr val="accent2">
                  <a:lumMod val="40000"/>
                  <a:lumOff val="60000"/>
                </a:schemeClr>
              </a:solidFill>
            </a:endParaRPr>
          </a:p>
        </p:txBody>
      </p:sp>
      <p:grpSp>
        <p:nvGrpSpPr>
          <p:cNvPr id="2140" name="Gruppieren 360"/>
          <p:cNvGrpSpPr>
            <a:grpSpLocks/>
          </p:cNvGrpSpPr>
          <p:nvPr/>
        </p:nvGrpSpPr>
        <p:grpSpPr bwMode="auto">
          <a:xfrm rot="5400000" flipV="1">
            <a:off x="8351837" y="5553076"/>
            <a:ext cx="73025" cy="431800"/>
            <a:chOff x="3851920" y="3861048"/>
            <a:chExt cx="72008" cy="432048"/>
          </a:xfrm>
        </p:grpSpPr>
        <p:cxnSp>
          <p:nvCxnSpPr>
            <p:cNvPr id="2205" name="Gerade Verbindung 361"/>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6" name="Gerade Verbindung 362"/>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7" name="Gerade Verbindung 363"/>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141" name="Textfeld 364"/>
          <p:cNvSpPr txBox="1">
            <a:spLocks noChangeArrowheads="1"/>
          </p:cNvSpPr>
          <p:nvPr/>
        </p:nvSpPr>
        <p:spPr bwMode="auto">
          <a:xfrm>
            <a:off x="8139113" y="5805488"/>
            <a:ext cx="530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IDSel</a:t>
            </a:r>
          </a:p>
        </p:txBody>
      </p:sp>
      <p:grpSp>
        <p:nvGrpSpPr>
          <p:cNvPr id="2142" name="Gruppieren 365"/>
          <p:cNvGrpSpPr>
            <a:grpSpLocks/>
          </p:cNvGrpSpPr>
          <p:nvPr/>
        </p:nvGrpSpPr>
        <p:grpSpPr bwMode="auto">
          <a:xfrm rot="5400000" flipV="1">
            <a:off x="8351837" y="6129338"/>
            <a:ext cx="73025" cy="431800"/>
            <a:chOff x="3851920" y="3861048"/>
            <a:chExt cx="72008" cy="432048"/>
          </a:xfrm>
        </p:grpSpPr>
        <p:cxnSp>
          <p:nvCxnSpPr>
            <p:cNvPr id="2202" name="Gerade Verbindung 366"/>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3" name="Gerade Verbindung 367"/>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4" name="Gerade Verbindung 368"/>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143" name="Textfeld 369"/>
          <p:cNvSpPr txBox="1">
            <a:spLocks noChangeArrowheads="1"/>
          </p:cNvSpPr>
          <p:nvPr/>
        </p:nvSpPr>
        <p:spPr bwMode="auto">
          <a:xfrm>
            <a:off x="8027988" y="6381750"/>
            <a:ext cx="64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Bypass</a:t>
            </a:r>
          </a:p>
        </p:txBody>
      </p:sp>
      <p:sp>
        <p:nvSpPr>
          <p:cNvPr id="2144" name="Textfeld 370"/>
          <p:cNvSpPr txBox="1">
            <a:spLocks noChangeArrowheads="1"/>
          </p:cNvSpPr>
          <p:nvPr/>
        </p:nvSpPr>
        <p:spPr bwMode="auto">
          <a:xfrm>
            <a:off x="8569325" y="3141663"/>
            <a:ext cx="48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TDO</a:t>
            </a:r>
          </a:p>
        </p:txBody>
      </p:sp>
      <p:sp>
        <p:nvSpPr>
          <p:cNvPr id="2145" name="Textfeld 146"/>
          <p:cNvSpPr txBox="1">
            <a:spLocks noChangeArrowheads="1"/>
          </p:cNvSpPr>
          <p:nvPr/>
        </p:nvSpPr>
        <p:spPr bwMode="auto">
          <a:xfrm>
            <a:off x="5795963" y="4724400"/>
            <a:ext cx="534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latin typeface="Tahoma" pitchFamily="34" charset="0"/>
              </a:rPr>
              <a:t>Pads</a:t>
            </a:r>
          </a:p>
        </p:txBody>
      </p:sp>
      <p:sp>
        <p:nvSpPr>
          <p:cNvPr id="2146" name="Rechteck 147"/>
          <p:cNvSpPr>
            <a:spLocks noChangeArrowheads="1"/>
          </p:cNvSpPr>
          <p:nvPr/>
        </p:nvSpPr>
        <p:spPr bwMode="auto">
          <a:xfrm>
            <a:off x="5364163" y="4652963"/>
            <a:ext cx="1944687" cy="360362"/>
          </a:xfrm>
          <a:prstGeom prst="rect">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cxnSp>
        <p:nvCxnSpPr>
          <p:cNvPr id="2147" name="Gerade Verbindung mit Pfeil 372"/>
          <p:cNvCxnSpPr>
            <a:cxnSpLocks noChangeShapeType="1"/>
          </p:cNvCxnSpPr>
          <p:nvPr/>
        </p:nvCxnSpPr>
        <p:spPr bwMode="auto">
          <a:xfrm flipV="1">
            <a:off x="3635375" y="4508500"/>
            <a:ext cx="0"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48" name="Textfeld 373"/>
          <p:cNvSpPr txBox="1">
            <a:spLocks noChangeArrowheads="1"/>
          </p:cNvSpPr>
          <p:nvPr/>
        </p:nvSpPr>
        <p:spPr bwMode="auto">
          <a:xfrm>
            <a:off x="2700338" y="4437063"/>
            <a:ext cx="904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Commands</a:t>
            </a:r>
          </a:p>
        </p:txBody>
      </p:sp>
      <p:sp>
        <p:nvSpPr>
          <p:cNvPr id="2149" name="Ellipse 374"/>
          <p:cNvSpPr>
            <a:spLocks noChangeArrowheads="1"/>
          </p:cNvSpPr>
          <p:nvPr/>
        </p:nvSpPr>
        <p:spPr bwMode="auto">
          <a:xfrm>
            <a:off x="323850" y="3716338"/>
            <a:ext cx="215900" cy="217487"/>
          </a:xfrm>
          <a:prstGeom prst="ellipse">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150" name="Ellipse 375"/>
          <p:cNvSpPr>
            <a:spLocks noChangeArrowheads="1"/>
          </p:cNvSpPr>
          <p:nvPr/>
        </p:nvSpPr>
        <p:spPr bwMode="auto">
          <a:xfrm>
            <a:off x="468313" y="3429000"/>
            <a:ext cx="215900" cy="215900"/>
          </a:xfrm>
          <a:prstGeom prst="ellipse">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151" name="Ellipse 376"/>
          <p:cNvSpPr>
            <a:spLocks noChangeArrowheads="1"/>
          </p:cNvSpPr>
          <p:nvPr/>
        </p:nvSpPr>
        <p:spPr bwMode="auto">
          <a:xfrm>
            <a:off x="611188" y="3716338"/>
            <a:ext cx="215900" cy="217487"/>
          </a:xfrm>
          <a:prstGeom prst="ellipse">
            <a:avLst/>
          </a:prstGeom>
          <a:solidFill>
            <a:schemeClr val="accent1"/>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152" name="Textfeld 377"/>
          <p:cNvSpPr txBox="1">
            <a:spLocks noChangeArrowheads="1"/>
          </p:cNvSpPr>
          <p:nvPr/>
        </p:nvSpPr>
        <p:spPr bwMode="auto">
          <a:xfrm>
            <a:off x="179388" y="3141663"/>
            <a:ext cx="708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State M.</a:t>
            </a:r>
          </a:p>
        </p:txBody>
      </p:sp>
      <p:cxnSp>
        <p:nvCxnSpPr>
          <p:cNvPr id="2153" name="Gerade Verbindung mit Pfeil 379"/>
          <p:cNvCxnSpPr>
            <a:cxnSpLocks noChangeShapeType="1"/>
          </p:cNvCxnSpPr>
          <p:nvPr/>
        </p:nvCxnSpPr>
        <p:spPr bwMode="auto">
          <a:xfrm>
            <a:off x="179388" y="3644900"/>
            <a:ext cx="2159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4" name="Gerade Verbindung mit Pfeil 381"/>
          <p:cNvCxnSpPr>
            <a:cxnSpLocks noChangeShapeType="1"/>
          </p:cNvCxnSpPr>
          <p:nvPr/>
        </p:nvCxnSpPr>
        <p:spPr bwMode="auto">
          <a:xfrm>
            <a:off x="539750" y="4005263"/>
            <a:ext cx="0" cy="576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83" name="Textfeld 382"/>
          <p:cNvSpPr txBox="1"/>
          <p:nvPr/>
        </p:nvSpPr>
        <p:spPr>
          <a:xfrm>
            <a:off x="0" y="4076700"/>
            <a:ext cx="1023938" cy="261938"/>
          </a:xfrm>
          <a:prstGeom prst="rect">
            <a:avLst/>
          </a:prstGeom>
          <a:noFill/>
        </p:spPr>
        <p:txBody>
          <a:bodyPr wrap="none">
            <a:spAutoFit/>
          </a:bodyPr>
          <a:lstStyle/>
          <a:p>
            <a:pPr>
              <a:defRPr/>
            </a:pPr>
            <a:r>
              <a:rPr lang="de-DE" sz="1100" dirty="0" err="1">
                <a:solidFill>
                  <a:schemeClr val="accent2">
                    <a:lumMod val="60000"/>
                    <a:lumOff val="40000"/>
                  </a:schemeClr>
                </a:solidFill>
              </a:rPr>
              <a:t>Cont</a:t>
            </a:r>
            <a:r>
              <a:rPr lang="de-DE" sz="1100" dirty="0">
                <a:solidFill>
                  <a:schemeClr val="accent2">
                    <a:lumMod val="60000"/>
                    <a:lumOff val="40000"/>
                  </a:schemeClr>
                </a:solidFill>
              </a:rPr>
              <a:t>. Signals</a:t>
            </a:r>
          </a:p>
        </p:txBody>
      </p:sp>
      <p:sp>
        <p:nvSpPr>
          <p:cNvPr id="2156" name="Textfeld 383"/>
          <p:cNvSpPr txBox="1">
            <a:spLocks noChangeArrowheads="1"/>
          </p:cNvSpPr>
          <p:nvPr/>
        </p:nvSpPr>
        <p:spPr bwMode="auto">
          <a:xfrm>
            <a:off x="-30163" y="3429000"/>
            <a:ext cx="482601"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TMS</a:t>
            </a:r>
          </a:p>
        </p:txBody>
      </p:sp>
      <p:cxnSp>
        <p:nvCxnSpPr>
          <p:cNvPr id="2157" name="Gerade Verbindung 3072"/>
          <p:cNvCxnSpPr>
            <a:cxnSpLocks noChangeShapeType="1"/>
          </p:cNvCxnSpPr>
          <p:nvPr/>
        </p:nvCxnSpPr>
        <p:spPr bwMode="auto">
          <a:xfrm>
            <a:off x="4716463" y="4868863"/>
            <a:ext cx="3603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60" name="Gewinkelte Verbindung 386"/>
          <p:cNvCxnSpPr>
            <a:cxnSpLocks noChangeShapeType="1"/>
          </p:cNvCxnSpPr>
          <p:nvPr/>
        </p:nvCxnSpPr>
        <p:spPr bwMode="auto">
          <a:xfrm rot="10800000">
            <a:off x="7885113" y="3789363"/>
            <a:ext cx="142875" cy="714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61" name="Gewinkelte Verbindung 387"/>
          <p:cNvCxnSpPr>
            <a:cxnSpLocks noChangeShapeType="1"/>
          </p:cNvCxnSpPr>
          <p:nvPr/>
        </p:nvCxnSpPr>
        <p:spPr bwMode="auto">
          <a:xfrm rot="10800000">
            <a:off x="7885113" y="4724400"/>
            <a:ext cx="142875" cy="73025"/>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62" name="Gewinkelte Verbindung 388"/>
          <p:cNvCxnSpPr>
            <a:cxnSpLocks noChangeShapeType="1"/>
          </p:cNvCxnSpPr>
          <p:nvPr/>
        </p:nvCxnSpPr>
        <p:spPr bwMode="auto">
          <a:xfrm rot="10800000">
            <a:off x="7885113" y="5589588"/>
            <a:ext cx="142875" cy="714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63" name="Rechteck 149"/>
          <p:cNvSpPr>
            <a:spLocks noChangeArrowheads="1"/>
          </p:cNvSpPr>
          <p:nvPr/>
        </p:nvSpPr>
        <p:spPr bwMode="auto">
          <a:xfrm>
            <a:off x="7667625" y="3789363"/>
            <a:ext cx="144463" cy="215900"/>
          </a:xfrm>
          <a:prstGeom prst="rect">
            <a:avLst/>
          </a:prstGeom>
          <a:solidFill>
            <a:schemeClr val="accent1">
              <a:lumMod val="90000"/>
            </a:schemeClr>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sp>
        <p:nvSpPr>
          <p:cNvPr id="2164" name="Rechteck 150"/>
          <p:cNvSpPr>
            <a:spLocks noChangeArrowheads="1"/>
          </p:cNvSpPr>
          <p:nvPr/>
        </p:nvSpPr>
        <p:spPr bwMode="auto">
          <a:xfrm>
            <a:off x="2362200" y="914401"/>
            <a:ext cx="144462" cy="215900"/>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cxnSp>
        <p:nvCxnSpPr>
          <p:cNvPr id="2165" name="Gewinkelte Verbindung 151"/>
          <p:cNvCxnSpPr>
            <a:cxnSpLocks noChangeShapeType="1"/>
          </p:cNvCxnSpPr>
          <p:nvPr/>
        </p:nvCxnSpPr>
        <p:spPr bwMode="auto">
          <a:xfrm rot="10800000" flipV="1">
            <a:off x="2133601" y="914401"/>
            <a:ext cx="144462" cy="714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68" name="Textfeld 146"/>
          <p:cNvSpPr txBox="1">
            <a:spLocks noChangeArrowheads="1"/>
          </p:cNvSpPr>
          <p:nvPr/>
        </p:nvSpPr>
        <p:spPr bwMode="auto">
          <a:xfrm>
            <a:off x="925513" y="3573463"/>
            <a:ext cx="45831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900">
                <a:latin typeface="Tahoma" pitchFamily="34" charset="0"/>
              </a:rPr>
              <a:t>DO0(7:0),DI0(1:0),…,DI3(1:0),SYNC_RES,CLK,RetCLK,TestInjEn,DO4(7:0),…,DI7(1:0)</a:t>
            </a:r>
          </a:p>
        </p:txBody>
      </p:sp>
      <p:cxnSp>
        <p:nvCxnSpPr>
          <p:cNvPr id="2169" name="Gerade Verbindung mit Pfeil 318"/>
          <p:cNvCxnSpPr>
            <a:cxnSpLocks noChangeShapeType="1"/>
          </p:cNvCxnSpPr>
          <p:nvPr/>
        </p:nvCxnSpPr>
        <p:spPr bwMode="auto">
          <a:xfrm>
            <a:off x="5940425" y="6308725"/>
            <a:ext cx="792163"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70" name="Rechteck 244"/>
          <p:cNvSpPr>
            <a:spLocks noChangeArrowheads="1"/>
          </p:cNvSpPr>
          <p:nvPr/>
        </p:nvSpPr>
        <p:spPr bwMode="auto">
          <a:xfrm>
            <a:off x="3132138" y="6021388"/>
            <a:ext cx="2159000" cy="287337"/>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Readout Reg</a:t>
            </a:r>
          </a:p>
        </p:txBody>
      </p:sp>
      <p:cxnSp>
        <p:nvCxnSpPr>
          <p:cNvPr id="2171" name="Gerade Verbindung mit Pfeil 3"/>
          <p:cNvCxnSpPr>
            <a:cxnSpLocks noChangeShapeType="1"/>
            <a:stCxn id="2173" idx="0"/>
            <a:endCxn id="2170" idx="2"/>
          </p:cNvCxnSpPr>
          <p:nvPr/>
        </p:nvCxnSpPr>
        <p:spPr bwMode="auto">
          <a:xfrm flipV="1">
            <a:off x="4211638" y="6308725"/>
            <a:ext cx="0" cy="144463"/>
          </a:xfrm>
          <a:prstGeom prst="straightConnector1">
            <a:avLst/>
          </a:prstGeom>
          <a:noFill/>
          <a:ln w="9525" algn="ctr">
            <a:solidFill>
              <a:schemeClr val="tx1"/>
            </a:solidFill>
            <a:round/>
            <a:headEnd/>
            <a:tailEnd type="arrow" w="med" len="med"/>
          </a:ln>
        </p:spPr>
      </p:cxnSp>
      <p:sp>
        <p:nvSpPr>
          <p:cNvPr id="2172" name="Textfeld 251"/>
          <p:cNvSpPr txBox="1">
            <a:spLocks noChangeArrowheads="1"/>
          </p:cNvSpPr>
          <p:nvPr/>
        </p:nvSpPr>
        <p:spPr bwMode="auto">
          <a:xfrm>
            <a:off x="5651500" y="6092825"/>
            <a:ext cx="803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CaptureIn</a:t>
            </a:r>
          </a:p>
        </p:txBody>
      </p:sp>
      <p:sp>
        <p:nvSpPr>
          <p:cNvPr id="2173" name="Rechteck 244"/>
          <p:cNvSpPr>
            <a:spLocks noChangeArrowheads="1"/>
          </p:cNvSpPr>
          <p:nvPr/>
        </p:nvSpPr>
        <p:spPr bwMode="auto">
          <a:xfrm>
            <a:off x="3132138" y="6453188"/>
            <a:ext cx="2159000" cy="287337"/>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Full custom latches</a:t>
            </a:r>
          </a:p>
        </p:txBody>
      </p:sp>
      <p:cxnSp>
        <p:nvCxnSpPr>
          <p:cNvPr id="2174" name="Gerade Verbindung mit Pfeil 162"/>
          <p:cNvCxnSpPr>
            <a:cxnSpLocks noChangeShapeType="1"/>
          </p:cNvCxnSpPr>
          <p:nvPr/>
        </p:nvCxnSpPr>
        <p:spPr bwMode="auto">
          <a:xfrm>
            <a:off x="2843213" y="6597650"/>
            <a:ext cx="288925" cy="0"/>
          </a:xfrm>
          <a:prstGeom prst="straightConnector1">
            <a:avLst/>
          </a:prstGeom>
          <a:noFill/>
          <a:ln w="9525" algn="ctr">
            <a:solidFill>
              <a:schemeClr val="tx1"/>
            </a:solidFill>
            <a:round/>
            <a:headEnd/>
            <a:tailEnd type="arrow" w="med" len="med"/>
          </a:ln>
        </p:spPr>
      </p:cxnSp>
      <p:sp>
        <p:nvSpPr>
          <p:cNvPr id="2175" name="Textfeld 6"/>
          <p:cNvSpPr txBox="1">
            <a:spLocks noChangeArrowheads="1"/>
          </p:cNvSpPr>
          <p:nvPr/>
        </p:nvSpPr>
        <p:spPr bwMode="auto">
          <a:xfrm>
            <a:off x="3132138" y="645318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r>
              <a:rPr lang="de-DE" altLang="de-DE"/>
              <a:t>Ld</a:t>
            </a:r>
          </a:p>
        </p:txBody>
      </p:sp>
      <p:sp>
        <p:nvSpPr>
          <p:cNvPr id="2176" name="Textfeld 307"/>
          <p:cNvSpPr txBox="1">
            <a:spLocks noChangeArrowheads="1"/>
          </p:cNvSpPr>
          <p:nvPr/>
        </p:nvSpPr>
        <p:spPr bwMode="auto">
          <a:xfrm>
            <a:off x="2689225" y="6381750"/>
            <a:ext cx="434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TCK</a:t>
            </a:r>
          </a:p>
        </p:txBody>
      </p:sp>
      <p:sp>
        <p:nvSpPr>
          <p:cNvPr id="2177" name="Rechteck 293"/>
          <p:cNvSpPr>
            <a:spLocks noChangeArrowheads="1"/>
          </p:cNvSpPr>
          <p:nvPr/>
        </p:nvSpPr>
        <p:spPr bwMode="auto">
          <a:xfrm>
            <a:off x="5724525" y="6453188"/>
            <a:ext cx="142875" cy="288925"/>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o</a:t>
            </a:r>
          </a:p>
        </p:txBody>
      </p:sp>
      <p:cxnSp>
        <p:nvCxnSpPr>
          <p:cNvPr id="2178" name="Gerade Verbindung mit Pfeil 11"/>
          <p:cNvCxnSpPr>
            <a:cxnSpLocks noChangeShapeType="1"/>
            <a:stCxn id="2177" idx="1"/>
            <a:endCxn id="2173" idx="3"/>
          </p:cNvCxnSpPr>
          <p:nvPr/>
        </p:nvCxnSpPr>
        <p:spPr bwMode="auto">
          <a:xfrm flipH="1" flipV="1">
            <a:off x="5291138" y="6597650"/>
            <a:ext cx="433387" cy="0"/>
          </a:xfrm>
          <a:prstGeom prst="straightConnector1">
            <a:avLst/>
          </a:prstGeom>
          <a:noFill/>
          <a:ln w="9525" algn="ctr">
            <a:solidFill>
              <a:schemeClr val="tx1"/>
            </a:solidFill>
            <a:round/>
            <a:headEnd/>
            <a:tailEnd type="arrow" w="med" len="med"/>
          </a:ln>
        </p:spPr>
      </p:cxnSp>
      <p:grpSp>
        <p:nvGrpSpPr>
          <p:cNvPr id="2179" name="Gruppieren 360"/>
          <p:cNvGrpSpPr>
            <a:grpSpLocks/>
          </p:cNvGrpSpPr>
          <p:nvPr/>
        </p:nvGrpSpPr>
        <p:grpSpPr bwMode="auto">
          <a:xfrm rot="5400000" flipV="1">
            <a:off x="8351837" y="5913438"/>
            <a:ext cx="73025" cy="431800"/>
            <a:chOff x="3851920" y="3861048"/>
            <a:chExt cx="72008" cy="432048"/>
          </a:xfrm>
        </p:grpSpPr>
        <p:cxnSp>
          <p:nvCxnSpPr>
            <p:cNvPr id="2199" name="Gerade Verbindung 361"/>
            <p:cNvCxnSpPr>
              <a:cxnSpLocks noChangeShapeType="1"/>
            </p:cNvCxnSpPr>
            <p:nvPr/>
          </p:nvCxnSpPr>
          <p:spPr bwMode="auto">
            <a:xfrm>
              <a:off x="3851920" y="3861048"/>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0" name="Gerade Verbindung 362"/>
            <p:cNvCxnSpPr>
              <a:cxnSpLocks noChangeShapeType="1"/>
            </p:cNvCxnSpPr>
            <p:nvPr/>
          </p:nvCxnSpPr>
          <p:spPr bwMode="auto">
            <a:xfrm>
              <a:off x="3851920" y="4005064"/>
              <a:ext cx="72008"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01" name="Gerade Verbindung 363"/>
            <p:cNvCxnSpPr>
              <a:cxnSpLocks noChangeShapeType="1"/>
            </p:cNvCxnSpPr>
            <p:nvPr/>
          </p:nvCxnSpPr>
          <p:spPr bwMode="auto">
            <a:xfrm>
              <a:off x="3851920" y="4149080"/>
              <a:ext cx="0" cy="14401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2180" name="Textfeld 354"/>
          <p:cNvSpPr txBox="1">
            <a:spLocks noChangeArrowheads="1"/>
          </p:cNvSpPr>
          <p:nvPr/>
        </p:nvSpPr>
        <p:spPr bwMode="auto">
          <a:xfrm>
            <a:off x="7915275" y="6021388"/>
            <a:ext cx="7016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solidFill>
                  <a:srgbClr val="FF0000"/>
                </a:solidFill>
                <a:latin typeface="Tahoma" pitchFamily="34" charset="0"/>
              </a:rPr>
              <a:t>Readout</a:t>
            </a:r>
          </a:p>
        </p:txBody>
      </p:sp>
      <p:cxnSp>
        <p:nvCxnSpPr>
          <p:cNvPr id="2181" name="Gerade Verbindung 16"/>
          <p:cNvCxnSpPr>
            <a:cxnSpLocks noChangeShapeType="1"/>
          </p:cNvCxnSpPr>
          <p:nvPr/>
        </p:nvCxnSpPr>
        <p:spPr bwMode="auto">
          <a:xfrm flipH="1">
            <a:off x="5292725" y="6092825"/>
            <a:ext cx="2808288" cy="0"/>
          </a:xfrm>
          <a:prstGeom prst="line">
            <a:avLst/>
          </a:prstGeom>
          <a:noFill/>
          <a:ln w="9525" algn="ctr">
            <a:solidFill>
              <a:schemeClr val="tx1"/>
            </a:solidFill>
            <a:round/>
            <a:headEnd/>
            <a:tailEnd/>
          </a:ln>
        </p:spPr>
      </p:cxnSp>
      <p:sp>
        <p:nvSpPr>
          <p:cNvPr id="2182" name="Textfeld 251"/>
          <p:cNvSpPr txBox="1">
            <a:spLocks noChangeArrowheads="1"/>
          </p:cNvSpPr>
          <p:nvPr/>
        </p:nvSpPr>
        <p:spPr bwMode="auto">
          <a:xfrm>
            <a:off x="4140200" y="6165850"/>
            <a:ext cx="803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100">
                <a:latin typeface="Tahoma" pitchFamily="34" charset="0"/>
              </a:rPr>
              <a:t>CaptureIn</a:t>
            </a:r>
          </a:p>
        </p:txBody>
      </p:sp>
      <p:cxnSp>
        <p:nvCxnSpPr>
          <p:cNvPr id="2183" name="Gerade Verbindung mit Pfeil 25"/>
          <p:cNvCxnSpPr>
            <a:cxnSpLocks noChangeShapeType="1"/>
          </p:cNvCxnSpPr>
          <p:nvPr/>
        </p:nvCxnSpPr>
        <p:spPr bwMode="auto">
          <a:xfrm flipV="1">
            <a:off x="5148263" y="5589588"/>
            <a:ext cx="0" cy="431800"/>
          </a:xfrm>
          <a:prstGeom prst="straightConnector1">
            <a:avLst/>
          </a:prstGeom>
          <a:noFill/>
          <a:ln w="9525" algn="ctr">
            <a:solidFill>
              <a:schemeClr val="tx1"/>
            </a:solidFill>
            <a:round/>
            <a:headEnd/>
            <a:tailEnd type="arrow" w="med" len="med"/>
          </a:ln>
        </p:spPr>
      </p:cxnSp>
      <p:sp>
        <p:nvSpPr>
          <p:cNvPr id="2184" name="Rechteck 293"/>
          <p:cNvSpPr>
            <a:spLocks noChangeArrowheads="1"/>
          </p:cNvSpPr>
          <p:nvPr/>
        </p:nvSpPr>
        <p:spPr bwMode="auto">
          <a:xfrm>
            <a:off x="5076825" y="5013325"/>
            <a:ext cx="142875" cy="288925"/>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i</a:t>
            </a:r>
          </a:p>
        </p:txBody>
      </p:sp>
      <p:cxnSp>
        <p:nvCxnSpPr>
          <p:cNvPr id="2185" name="Gerade Verbindung 30"/>
          <p:cNvCxnSpPr>
            <a:cxnSpLocks noChangeShapeType="1"/>
          </p:cNvCxnSpPr>
          <p:nvPr/>
        </p:nvCxnSpPr>
        <p:spPr bwMode="auto">
          <a:xfrm flipV="1">
            <a:off x="5148263" y="5445125"/>
            <a:ext cx="71437" cy="144463"/>
          </a:xfrm>
          <a:prstGeom prst="line">
            <a:avLst/>
          </a:prstGeom>
          <a:noFill/>
          <a:ln w="9525" algn="ctr">
            <a:solidFill>
              <a:schemeClr val="tx1"/>
            </a:solidFill>
            <a:round/>
            <a:headEnd/>
            <a:tailEnd/>
          </a:ln>
        </p:spPr>
      </p:cxnSp>
      <p:cxnSp>
        <p:nvCxnSpPr>
          <p:cNvPr id="2186" name="Gerade Verbindung 18587"/>
          <p:cNvCxnSpPr>
            <a:cxnSpLocks noChangeShapeType="1"/>
            <a:endCxn id="2184" idx="2"/>
          </p:cNvCxnSpPr>
          <p:nvPr/>
        </p:nvCxnSpPr>
        <p:spPr bwMode="auto">
          <a:xfrm flipV="1">
            <a:off x="5148263" y="5302250"/>
            <a:ext cx="0" cy="142875"/>
          </a:xfrm>
          <a:prstGeom prst="line">
            <a:avLst/>
          </a:prstGeom>
          <a:noFill/>
          <a:ln w="9525" algn="ctr">
            <a:solidFill>
              <a:schemeClr val="tx1"/>
            </a:solidFill>
            <a:round/>
            <a:headEnd/>
            <a:tailEnd/>
          </a:ln>
        </p:spPr>
      </p:cxnSp>
      <p:cxnSp>
        <p:nvCxnSpPr>
          <p:cNvPr id="2187" name="Gerade Verbindung mit Pfeil 18589"/>
          <p:cNvCxnSpPr>
            <a:cxnSpLocks noChangeShapeType="1"/>
          </p:cNvCxnSpPr>
          <p:nvPr/>
        </p:nvCxnSpPr>
        <p:spPr bwMode="auto">
          <a:xfrm flipH="1">
            <a:off x="5292725" y="5516563"/>
            <a:ext cx="358775" cy="0"/>
          </a:xfrm>
          <a:prstGeom prst="straightConnector1">
            <a:avLst/>
          </a:prstGeom>
          <a:noFill/>
          <a:ln w="9525" algn="ctr">
            <a:solidFill>
              <a:schemeClr val="tx1"/>
            </a:solidFill>
            <a:round/>
            <a:headEnd/>
            <a:tailEnd type="arrow" w="med" len="med"/>
          </a:ln>
        </p:spPr>
      </p:cxnSp>
      <p:sp>
        <p:nvSpPr>
          <p:cNvPr id="2188" name="Textfeld 18590"/>
          <p:cNvSpPr txBox="1">
            <a:spLocks noChangeArrowheads="1"/>
          </p:cNvSpPr>
          <p:nvPr/>
        </p:nvSpPr>
        <p:spPr bwMode="auto">
          <a:xfrm>
            <a:off x="5219700" y="5229225"/>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r>
              <a:rPr lang="de-DE" altLang="de-DE"/>
              <a:t>TestMode</a:t>
            </a:r>
          </a:p>
        </p:txBody>
      </p:sp>
      <p:sp>
        <p:nvSpPr>
          <p:cNvPr id="2189" name="Rechteck 293"/>
          <p:cNvSpPr>
            <a:spLocks noChangeArrowheads="1"/>
          </p:cNvSpPr>
          <p:nvPr/>
        </p:nvSpPr>
        <p:spPr bwMode="auto">
          <a:xfrm>
            <a:off x="6443663" y="5013325"/>
            <a:ext cx="144462" cy="288925"/>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Bitck</a:t>
            </a:r>
          </a:p>
        </p:txBody>
      </p:sp>
      <p:sp>
        <p:nvSpPr>
          <p:cNvPr id="2190" name="Rechteck 293"/>
          <p:cNvSpPr>
            <a:spLocks noChangeArrowheads="1"/>
          </p:cNvSpPr>
          <p:nvPr/>
        </p:nvSpPr>
        <p:spPr bwMode="auto">
          <a:xfrm>
            <a:off x="6804025" y="5013325"/>
            <a:ext cx="144463" cy="288925"/>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a:t>Res</a:t>
            </a:r>
          </a:p>
        </p:txBody>
      </p:sp>
      <p:sp>
        <p:nvSpPr>
          <p:cNvPr id="2191" name="Textfeld 127"/>
          <p:cNvSpPr txBox="1">
            <a:spLocks noChangeArrowheads="1"/>
          </p:cNvSpPr>
          <p:nvPr/>
        </p:nvSpPr>
        <p:spPr bwMode="auto">
          <a:xfrm>
            <a:off x="4643438" y="5229225"/>
            <a:ext cx="501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r>
              <a:rPr lang="de-DE" altLang="de-DE"/>
              <a:t>Res!</a:t>
            </a:r>
          </a:p>
        </p:txBody>
      </p:sp>
      <p:cxnSp>
        <p:nvCxnSpPr>
          <p:cNvPr id="2192" name="Gerade Verbindung 206"/>
          <p:cNvCxnSpPr>
            <a:cxnSpLocks noChangeShapeType="1"/>
          </p:cNvCxnSpPr>
          <p:nvPr/>
        </p:nvCxnSpPr>
        <p:spPr bwMode="auto">
          <a:xfrm flipV="1">
            <a:off x="6875463" y="5302250"/>
            <a:ext cx="0" cy="142875"/>
          </a:xfrm>
          <a:prstGeom prst="line">
            <a:avLst/>
          </a:prstGeom>
          <a:noFill/>
          <a:ln w="9525" algn="ctr">
            <a:solidFill>
              <a:schemeClr val="tx1"/>
            </a:solidFill>
            <a:round/>
            <a:headEnd/>
            <a:tailEnd/>
          </a:ln>
        </p:spPr>
      </p:cxnSp>
      <p:cxnSp>
        <p:nvCxnSpPr>
          <p:cNvPr id="2193" name="Gerade Verbindung mit Pfeil 207"/>
          <p:cNvCxnSpPr>
            <a:cxnSpLocks noChangeShapeType="1"/>
          </p:cNvCxnSpPr>
          <p:nvPr/>
        </p:nvCxnSpPr>
        <p:spPr bwMode="auto">
          <a:xfrm flipH="1">
            <a:off x="7019925" y="5516563"/>
            <a:ext cx="360363" cy="0"/>
          </a:xfrm>
          <a:prstGeom prst="straightConnector1">
            <a:avLst/>
          </a:prstGeom>
          <a:noFill/>
          <a:ln w="9525" algn="ctr">
            <a:solidFill>
              <a:schemeClr val="tx1"/>
            </a:solidFill>
            <a:round/>
            <a:headEnd/>
            <a:tailEnd type="arrow" w="med" len="med"/>
          </a:ln>
        </p:spPr>
      </p:cxnSp>
      <p:sp>
        <p:nvSpPr>
          <p:cNvPr id="2194" name="Textfeld 208"/>
          <p:cNvSpPr txBox="1">
            <a:spLocks noChangeArrowheads="1"/>
          </p:cNvSpPr>
          <p:nvPr/>
        </p:nvSpPr>
        <p:spPr bwMode="auto">
          <a:xfrm>
            <a:off x="6948488" y="5229225"/>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r>
              <a:rPr lang="de-DE" altLang="de-DE"/>
              <a:t>TestMode</a:t>
            </a:r>
          </a:p>
        </p:txBody>
      </p:sp>
      <p:cxnSp>
        <p:nvCxnSpPr>
          <p:cNvPr id="2195" name="Gerade Verbindung 209"/>
          <p:cNvCxnSpPr>
            <a:cxnSpLocks noChangeShapeType="1"/>
          </p:cNvCxnSpPr>
          <p:nvPr/>
        </p:nvCxnSpPr>
        <p:spPr bwMode="auto">
          <a:xfrm flipV="1">
            <a:off x="6516688" y="5445125"/>
            <a:ext cx="71437" cy="144463"/>
          </a:xfrm>
          <a:prstGeom prst="line">
            <a:avLst/>
          </a:prstGeom>
          <a:noFill/>
          <a:ln w="9525" algn="ctr">
            <a:solidFill>
              <a:schemeClr val="tx1"/>
            </a:solidFill>
            <a:round/>
            <a:headEnd/>
            <a:tailEnd/>
          </a:ln>
        </p:spPr>
      </p:cxnSp>
      <p:cxnSp>
        <p:nvCxnSpPr>
          <p:cNvPr id="2196" name="Gerade Verbindung 210"/>
          <p:cNvCxnSpPr>
            <a:cxnSpLocks noChangeShapeType="1"/>
          </p:cNvCxnSpPr>
          <p:nvPr/>
        </p:nvCxnSpPr>
        <p:spPr bwMode="auto">
          <a:xfrm flipV="1">
            <a:off x="6516688" y="5300663"/>
            <a:ext cx="0" cy="142875"/>
          </a:xfrm>
          <a:prstGeom prst="line">
            <a:avLst/>
          </a:prstGeom>
          <a:noFill/>
          <a:ln w="9525" algn="ctr">
            <a:solidFill>
              <a:schemeClr val="tx1"/>
            </a:solidFill>
            <a:round/>
            <a:headEnd/>
            <a:tailEnd/>
          </a:ln>
        </p:spPr>
      </p:cxnSp>
      <p:cxnSp>
        <p:nvCxnSpPr>
          <p:cNvPr id="2197" name="Gerade Verbindung 211"/>
          <p:cNvCxnSpPr>
            <a:cxnSpLocks noChangeShapeType="1"/>
          </p:cNvCxnSpPr>
          <p:nvPr/>
        </p:nvCxnSpPr>
        <p:spPr bwMode="auto">
          <a:xfrm flipV="1">
            <a:off x="6875463" y="5445125"/>
            <a:ext cx="73025" cy="144463"/>
          </a:xfrm>
          <a:prstGeom prst="line">
            <a:avLst/>
          </a:prstGeom>
          <a:noFill/>
          <a:ln w="9525" algn="ctr">
            <a:solidFill>
              <a:schemeClr val="tx1"/>
            </a:solidFill>
            <a:round/>
            <a:headEnd/>
            <a:tailEnd/>
          </a:ln>
        </p:spPr>
      </p:cxnSp>
      <p:sp>
        <p:nvSpPr>
          <p:cNvPr id="2198" name="Textfeld 213"/>
          <p:cNvSpPr txBox="1">
            <a:spLocks noChangeArrowheads="1"/>
          </p:cNvSpPr>
          <p:nvPr/>
        </p:nvSpPr>
        <p:spPr bwMode="auto">
          <a:xfrm>
            <a:off x="6389688" y="5589588"/>
            <a:ext cx="815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r>
              <a:rPr lang="de-DE" altLang="de-DE"/>
              <a:t>TestPads</a:t>
            </a:r>
          </a:p>
        </p:txBody>
      </p:sp>
      <p:sp>
        <p:nvSpPr>
          <p:cNvPr id="187" name="Rechteck 150"/>
          <p:cNvSpPr>
            <a:spLocks noChangeArrowheads="1"/>
          </p:cNvSpPr>
          <p:nvPr/>
        </p:nvSpPr>
        <p:spPr bwMode="auto">
          <a:xfrm>
            <a:off x="2438400" y="2209800"/>
            <a:ext cx="144462" cy="215900"/>
          </a:xfrm>
          <a:prstGeom prst="rect">
            <a:avLst/>
          </a:prstGeom>
          <a:solidFill>
            <a:srgbClr val="FFFF00"/>
          </a:solidFill>
          <a:ln w="9525" algn="ctr">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de-DE" altLang="de-DE" sz="1200"/>
          </a:p>
        </p:txBody>
      </p:sp>
      <p:cxnSp>
        <p:nvCxnSpPr>
          <p:cNvPr id="188" name="Gewinkelte Verbindung 151"/>
          <p:cNvCxnSpPr>
            <a:cxnSpLocks noChangeShapeType="1"/>
          </p:cNvCxnSpPr>
          <p:nvPr/>
        </p:nvCxnSpPr>
        <p:spPr bwMode="auto">
          <a:xfrm rot="10800000" flipV="1">
            <a:off x="2209801" y="2209800"/>
            <a:ext cx="144462" cy="71437"/>
          </a:xfrm>
          <a:prstGeom prst="bentConnector3">
            <a:avLst>
              <a:gd name="adj1" fmla="val 5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364348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Gerade Verbindung 118"/>
          <p:cNvCxnSpPr/>
          <p:nvPr/>
        </p:nvCxnSpPr>
        <p:spPr bwMode="auto">
          <a:xfrm>
            <a:off x="2081808" y="21336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603250"/>
          </a:xfrm>
        </p:spPr>
        <p:txBody>
          <a:bodyPr/>
          <a:lstStyle/>
          <a:p>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40</a:t>
            </a:fld>
            <a:endParaRPr lang="de-DE" altLang="de-DE"/>
          </a:p>
        </p:txBody>
      </p:sp>
      <p:cxnSp>
        <p:nvCxnSpPr>
          <p:cNvPr id="107" name="Gerade Verbindung 106"/>
          <p:cNvCxnSpPr/>
          <p:nvPr/>
        </p:nvCxnSpPr>
        <p:spPr bwMode="auto">
          <a:xfrm>
            <a:off x="3810000" y="21336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flipV="1">
            <a:off x="4242048" y="15575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Gerade Verbindung 110"/>
          <p:cNvCxnSpPr/>
          <p:nvPr/>
        </p:nvCxnSpPr>
        <p:spPr bwMode="auto">
          <a:xfrm>
            <a:off x="4242048" y="15575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Gerade Verbindung 111"/>
          <p:cNvCxnSpPr>
            <a:endCxn id="124" idx="3"/>
          </p:cNvCxnSpPr>
          <p:nvPr/>
        </p:nvCxnSpPr>
        <p:spPr bwMode="auto">
          <a:xfrm>
            <a:off x="5034136"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Gerade Verbindung 112"/>
          <p:cNvCxnSpPr>
            <a:endCxn id="128" idx="3"/>
          </p:cNvCxnSpPr>
          <p:nvPr/>
        </p:nvCxnSpPr>
        <p:spPr bwMode="auto">
          <a:xfrm>
            <a:off x="5034136"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mit Pfeil 113"/>
          <p:cNvCxnSpPr/>
          <p:nvPr/>
        </p:nvCxnSpPr>
        <p:spPr bwMode="auto">
          <a:xfrm>
            <a:off x="5250160" y="9814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5" name="Textfeld 114"/>
          <p:cNvSpPr txBox="1"/>
          <p:nvPr/>
        </p:nvSpPr>
        <p:spPr>
          <a:xfrm>
            <a:off x="4818112" y="981472"/>
            <a:ext cx="439544" cy="276999"/>
          </a:xfrm>
          <a:prstGeom prst="rect">
            <a:avLst/>
          </a:prstGeom>
          <a:noFill/>
        </p:spPr>
        <p:txBody>
          <a:bodyPr wrap="none" rtlCol="0">
            <a:spAutoFit/>
          </a:bodyPr>
          <a:lstStyle/>
          <a:p>
            <a:r>
              <a:rPr lang="de-DE" dirty="0" smtClean="0"/>
              <a:t>14u</a:t>
            </a:r>
            <a:endParaRPr lang="de-DE" dirty="0"/>
          </a:p>
        </p:txBody>
      </p:sp>
      <p:sp>
        <p:nvSpPr>
          <p:cNvPr id="116" name="Trapezoid 115"/>
          <p:cNvSpPr/>
          <p:nvPr/>
        </p:nvSpPr>
        <p:spPr bwMode="auto">
          <a:xfrm rot="16200000">
            <a:off x="3352800"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17" name="Trapezoid 116"/>
          <p:cNvSpPr/>
          <p:nvPr/>
        </p:nvSpPr>
        <p:spPr bwMode="auto">
          <a:xfrm rot="5400000" flipH="1">
            <a:off x="4602088" y="1917576"/>
            <a:ext cx="432048" cy="432048"/>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18" name="Gleichschenkliges Dreieck 117"/>
          <p:cNvSpPr/>
          <p:nvPr/>
        </p:nvSpPr>
        <p:spPr bwMode="auto">
          <a:xfrm rot="5400000">
            <a:off x="3377952" y="14855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flipV="1">
            <a:off x="3161928"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a:endCxn id="118" idx="3"/>
          </p:cNvCxnSpPr>
          <p:nvPr/>
        </p:nvCxnSpPr>
        <p:spPr bwMode="auto">
          <a:xfrm>
            <a:off x="3161928"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3810000"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V="1">
            <a:off x="4026024"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 name="Gleichschenkliges Dreieck 123"/>
          <p:cNvSpPr/>
          <p:nvPr/>
        </p:nvSpPr>
        <p:spPr bwMode="auto">
          <a:xfrm rot="5400000">
            <a:off x="5466184" y="13415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898232"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 name="Textfeld 125"/>
          <p:cNvSpPr txBox="1"/>
          <p:nvPr/>
        </p:nvSpPr>
        <p:spPr>
          <a:xfrm>
            <a:off x="5898232" y="1269504"/>
            <a:ext cx="712632" cy="276999"/>
          </a:xfrm>
          <a:prstGeom prst="rect">
            <a:avLst/>
          </a:prstGeom>
          <a:noFill/>
        </p:spPr>
        <p:txBody>
          <a:bodyPr wrap="none" rtlCol="0">
            <a:spAutoFit/>
          </a:bodyPr>
          <a:lstStyle/>
          <a:p>
            <a:r>
              <a:rPr lang="de-DE" dirty="0" err="1" smtClean="0"/>
              <a:t>TooLow</a:t>
            </a:r>
            <a:endParaRPr lang="de-DE" dirty="0"/>
          </a:p>
        </p:txBody>
      </p:sp>
      <p:sp>
        <p:nvSpPr>
          <p:cNvPr id="127" name="Ellipse 126"/>
          <p:cNvSpPr/>
          <p:nvPr/>
        </p:nvSpPr>
        <p:spPr bwMode="auto">
          <a:xfrm>
            <a:off x="5898232" y="14855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Gleichschenkliges Dreieck 127"/>
          <p:cNvSpPr/>
          <p:nvPr/>
        </p:nvSpPr>
        <p:spPr bwMode="auto">
          <a:xfrm rot="5400000">
            <a:off x="5466184" y="19175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9" name="Gerade Verbindung 128"/>
          <p:cNvCxnSpPr/>
          <p:nvPr/>
        </p:nvCxnSpPr>
        <p:spPr bwMode="auto">
          <a:xfrm>
            <a:off x="5898232"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Textfeld 129"/>
          <p:cNvSpPr txBox="1"/>
          <p:nvPr/>
        </p:nvSpPr>
        <p:spPr>
          <a:xfrm>
            <a:off x="5966360" y="1845568"/>
            <a:ext cx="576376" cy="276999"/>
          </a:xfrm>
          <a:prstGeom prst="rect">
            <a:avLst/>
          </a:prstGeom>
          <a:noFill/>
        </p:spPr>
        <p:txBody>
          <a:bodyPr wrap="none" rtlCol="0">
            <a:spAutoFit/>
          </a:bodyPr>
          <a:lstStyle/>
          <a:p>
            <a:r>
              <a:rPr lang="de-DE" dirty="0" err="1" smtClean="0"/>
              <a:t>TooHi</a:t>
            </a:r>
            <a:endParaRPr lang="de-DE" dirty="0"/>
          </a:p>
        </p:txBody>
      </p:sp>
      <p:cxnSp>
        <p:nvCxnSpPr>
          <p:cNvPr id="131" name="Gerade Verbindung mit Pfeil 130"/>
          <p:cNvCxnSpPr/>
          <p:nvPr/>
        </p:nvCxnSpPr>
        <p:spPr bwMode="auto">
          <a:xfrm>
            <a:off x="5250160" y="17735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2" name="Textfeld 131"/>
          <p:cNvSpPr txBox="1"/>
          <p:nvPr/>
        </p:nvSpPr>
        <p:spPr>
          <a:xfrm>
            <a:off x="4818112" y="1701552"/>
            <a:ext cx="439544" cy="276999"/>
          </a:xfrm>
          <a:prstGeom prst="rect">
            <a:avLst/>
          </a:prstGeom>
          <a:noFill/>
        </p:spPr>
        <p:txBody>
          <a:bodyPr wrap="none" rtlCol="0">
            <a:spAutoFit/>
          </a:bodyPr>
          <a:lstStyle/>
          <a:p>
            <a:r>
              <a:rPr lang="de-DE" dirty="0" smtClean="0"/>
              <a:t>10u</a:t>
            </a:r>
            <a:endParaRPr lang="de-DE" dirty="0"/>
          </a:p>
        </p:txBody>
      </p:sp>
      <p:sp>
        <p:nvSpPr>
          <p:cNvPr id="133" name="Trapezoid 132"/>
          <p:cNvSpPr/>
          <p:nvPr/>
        </p:nvSpPr>
        <p:spPr bwMode="auto">
          <a:xfrm rot="5400000" flipH="1">
            <a:off x="4602088" y="13415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CL</a:t>
            </a:r>
          </a:p>
        </p:txBody>
      </p:sp>
      <p:sp>
        <p:nvSpPr>
          <p:cNvPr id="135" name="Textfeld 134"/>
          <p:cNvSpPr txBox="1"/>
          <p:nvPr/>
        </p:nvSpPr>
        <p:spPr>
          <a:xfrm>
            <a:off x="6053521" y="2286000"/>
            <a:ext cx="678391" cy="276999"/>
          </a:xfrm>
          <a:prstGeom prst="rect">
            <a:avLst/>
          </a:prstGeom>
          <a:noFill/>
        </p:spPr>
        <p:txBody>
          <a:bodyPr wrap="none" rtlCol="0">
            <a:spAutoFit/>
          </a:bodyPr>
          <a:lstStyle/>
          <a:p>
            <a:r>
              <a:rPr lang="de-DE" dirty="0" smtClean="0"/>
              <a:t>ADC15</a:t>
            </a:r>
            <a:endParaRPr lang="de-DE" dirty="0"/>
          </a:p>
        </p:txBody>
      </p:sp>
      <p:sp>
        <p:nvSpPr>
          <p:cNvPr id="63" name="Trapezoid 62"/>
          <p:cNvSpPr/>
          <p:nvPr/>
        </p:nvSpPr>
        <p:spPr bwMode="auto">
          <a:xfrm rot="16200000">
            <a:off x="3352800" y="25146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66" name="Textfeld 65"/>
          <p:cNvSpPr txBox="1"/>
          <p:nvPr/>
        </p:nvSpPr>
        <p:spPr>
          <a:xfrm>
            <a:off x="4078905" y="2362200"/>
            <a:ext cx="1499128" cy="276999"/>
          </a:xfrm>
          <a:prstGeom prst="rect">
            <a:avLst/>
          </a:prstGeom>
          <a:noFill/>
        </p:spPr>
        <p:txBody>
          <a:bodyPr wrap="none" rtlCol="0">
            <a:spAutoFit/>
          </a:bodyPr>
          <a:lstStyle/>
          <a:p>
            <a:r>
              <a:rPr lang="de-DE" dirty="0" err="1" smtClean="0"/>
              <a:t>Sqrt</a:t>
            </a:r>
            <a:r>
              <a:rPr lang="de-DE" dirty="0" smtClean="0"/>
              <a:t>(2)*1.5u/</a:t>
            </a:r>
            <a:r>
              <a:rPr lang="de-DE" dirty="0" err="1" smtClean="0"/>
              <a:t>sqrt</a:t>
            </a:r>
            <a:r>
              <a:rPr lang="de-DE" dirty="0" smtClean="0"/>
              <a:t>(2)</a:t>
            </a:r>
            <a:endParaRPr lang="de-DE" dirty="0"/>
          </a:p>
        </p:txBody>
      </p:sp>
      <p:cxnSp>
        <p:nvCxnSpPr>
          <p:cNvPr id="5" name="Gerade Verbindung mit Pfeil 4"/>
          <p:cNvCxnSpPr/>
          <p:nvPr/>
        </p:nvCxnSpPr>
        <p:spPr bwMode="auto">
          <a:xfrm>
            <a:off x="1676400" y="2133600"/>
            <a:ext cx="914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Ellipse 2"/>
          <p:cNvSpPr/>
          <p:nvPr/>
        </p:nvSpPr>
        <p:spPr bwMode="auto">
          <a:xfrm>
            <a:off x="1600200" y="1905000"/>
            <a:ext cx="8382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a:off x="4724400" y="1905000"/>
            <a:ext cx="8382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878297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Gerade Verbindung 118"/>
          <p:cNvCxnSpPr/>
          <p:nvPr/>
        </p:nvCxnSpPr>
        <p:spPr bwMode="auto">
          <a:xfrm>
            <a:off x="2081808" y="213360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603250"/>
          </a:xfrm>
        </p:spPr>
        <p:txBody>
          <a:bodyPr/>
          <a:lstStyle/>
          <a:p>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41</a:t>
            </a:fld>
            <a:endParaRPr lang="de-DE" altLang="de-DE"/>
          </a:p>
        </p:txBody>
      </p:sp>
      <p:cxnSp>
        <p:nvCxnSpPr>
          <p:cNvPr id="107" name="Gerade Verbindung 106"/>
          <p:cNvCxnSpPr/>
          <p:nvPr/>
        </p:nvCxnSpPr>
        <p:spPr bwMode="auto">
          <a:xfrm>
            <a:off x="3810000" y="2133600"/>
            <a:ext cx="7920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flipV="1">
            <a:off x="4242048" y="1557536"/>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Gerade Verbindung 110"/>
          <p:cNvCxnSpPr/>
          <p:nvPr/>
        </p:nvCxnSpPr>
        <p:spPr bwMode="auto">
          <a:xfrm>
            <a:off x="4242048" y="1557536"/>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2" name="Gerade Verbindung 111"/>
          <p:cNvCxnSpPr>
            <a:endCxn id="124" idx="3"/>
          </p:cNvCxnSpPr>
          <p:nvPr/>
        </p:nvCxnSpPr>
        <p:spPr bwMode="auto">
          <a:xfrm>
            <a:off x="5034136"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Gerade Verbindung 112"/>
          <p:cNvCxnSpPr>
            <a:endCxn id="128" idx="3"/>
          </p:cNvCxnSpPr>
          <p:nvPr/>
        </p:nvCxnSpPr>
        <p:spPr bwMode="auto">
          <a:xfrm>
            <a:off x="5034136"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mit Pfeil 113"/>
          <p:cNvCxnSpPr/>
          <p:nvPr/>
        </p:nvCxnSpPr>
        <p:spPr bwMode="auto">
          <a:xfrm>
            <a:off x="5250160" y="981472"/>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5" name="Textfeld 114"/>
          <p:cNvSpPr txBox="1"/>
          <p:nvPr/>
        </p:nvSpPr>
        <p:spPr>
          <a:xfrm>
            <a:off x="4818112" y="981472"/>
            <a:ext cx="439544" cy="276999"/>
          </a:xfrm>
          <a:prstGeom prst="rect">
            <a:avLst/>
          </a:prstGeom>
          <a:noFill/>
        </p:spPr>
        <p:txBody>
          <a:bodyPr wrap="none" rtlCol="0">
            <a:spAutoFit/>
          </a:bodyPr>
          <a:lstStyle/>
          <a:p>
            <a:r>
              <a:rPr lang="de-DE" dirty="0" smtClean="0"/>
              <a:t>14u</a:t>
            </a:r>
            <a:endParaRPr lang="de-DE" dirty="0"/>
          </a:p>
        </p:txBody>
      </p:sp>
      <p:sp>
        <p:nvSpPr>
          <p:cNvPr id="116" name="Trapezoid 115"/>
          <p:cNvSpPr/>
          <p:nvPr/>
        </p:nvSpPr>
        <p:spPr bwMode="auto">
          <a:xfrm rot="16200000">
            <a:off x="3352800" y="1917576"/>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117" name="Trapezoid 116"/>
          <p:cNvSpPr/>
          <p:nvPr/>
        </p:nvSpPr>
        <p:spPr bwMode="auto">
          <a:xfrm rot="5400000" flipH="1">
            <a:off x="4602088" y="1917576"/>
            <a:ext cx="432048" cy="432048"/>
          </a:xfrm>
          <a:prstGeom prst="trapezoid">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CH</a:t>
            </a:r>
          </a:p>
        </p:txBody>
      </p:sp>
      <p:sp>
        <p:nvSpPr>
          <p:cNvPr id="118" name="Gleichschenkliges Dreieck 117"/>
          <p:cNvSpPr/>
          <p:nvPr/>
        </p:nvSpPr>
        <p:spPr bwMode="auto">
          <a:xfrm rot="5400000">
            <a:off x="3377952" y="14855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flipV="1">
            <a:off x="3161928"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Gerade Verbindung 120"/>
          <p:cNvCxnSpPr>
            <a:endCxn id="118" idx="3"/>
          </p:cNvCxnSpPr>
          <p:nvPr/>
        </p:nvCxnSpPr>
        <p:spPr bwMode="auto">
          <a:xfrm>
            <a:off x="3161928"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a:off x="3810000" y="170155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V="1">
            <a:off x="4026024" y="1701552"/>
            <a:ext cx="0"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4" name="Gleichschenkliges Dreieck 123"/>
          <p:cNvSpPr/>
          <p:nvPr/>
        </p:nvSpPr>
        <p:spPr bwMode="auto">
          <a:xfrm rot="5400000">
            <a:off x="5466184" y="134151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898232" y="155753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6" name="Textfeld 125"/>
          <p:cNvSpPr txBox="1"/>
          <p:nvPr/>
        </p:nvSpPr>
        <p:spPr>
          <a:xfrm>
            <a:off x="5898232" y="1269504"/>
            <a:ext cx="712632" cy="276999"/>
          </a:xfrm>
          <a:prstGeom prst="rect">
            <a:avLst/>
          </a:prstGeom>
          <a:noFill/>
        </p:spPr>
        <p:txBody>
          <a:bodyPr wrap="none" rtlCol="0">
            <a:spAutoFit/>
          </a:bodyPr>
          <a:lstStyle/>
          <a:p>
            <a:r>
              <a:rPr lang="de-DE" dirty="0" err="1" smtClean="0"/>
              <a:t>TooLow</a:t>
            </a:r>
            <a:endParaRPr lang="de-DE" dirty="0"/>
          </a:p>
        </p:txBody>
      </p:sp>
      <p:sp>
        <p:nvSpPr>
          <p:cNvPr id="127" name="Ellipse 126"/>
          <p:cNvSpPr/>
          <p:nvPr/>
        </p:nvSpPr>
        <p:spPr bwMode="auto">
          <a:xfrm>
            <a:off x="5898232" y="148552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Gleichschenkliges Dreieck 127"/>
          <p:cNvSpPr/>
          <p:nvPr/>
        </p:nvSpPr>
        <p:spPr bwMode="auto">
          <a:xfrm rot="5400000">
            <a:off x="5466184" y="1917576"/>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9" name="Gerade Verbindung 128"/>
          <p:cNvCxnSpPr/>
          <p:nvPr/>
        </p:nvCxnSpPr>
        <p:spPr bwMode="auto">
          <a:xfrm>
            <a:off x="5898232" y="2133600"/>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Textfeld 129"/>
          <p:cNvSpPr txBox="1"/>
          <p:nvPr/>
        </p:nvSpPr>
        <p:spPr>
          <a:xfrm>
            <a:off x="5966360" y="1845568"/>
            <a:ext cx="576376" cy="276999"/>
          </a:xfrm>
          <a:prstGeom prst="rect">
            <a:avLst/>
          </a:prstGeom>
          <a:noFill/>
        </p:spPr>
        <p:txBody>
          <a:bodyPr wrap="none" rtlCol="0">
            <a:spAutoFit/>
          </a:bodyPr>
          <a:lstStyle/>
          <a:p>
            <a:r>
              <a:rPr lang="de-DE" dirty="0" err="1" smtClean="0"/>
              <a:t>TooHi</a:t>
            </a:r>
            <a:endParaRPr lang="de-DE" dirty="0"/>
          </a:p>
        </p:txBody>
      </p:sp>
      <p:cxnSp>
        <p:nvCxnSpPr>
          <p:cNvPr id="131" name="Gerade Verbindung mit Pfeil 130"/>
          <p:cNvCxnSpPr/>
          <p:nvPr/>
        </p:nvCxnSpPr>
        <p:spPr bwMode="auto">
          <a:xfrm>
            <a:off x="5250160" y="1773560"/>
            <a:ext cx="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2" name="Textfeld 131"/>
          <p:cNvSpPr txBox="1"/>
          <p:nvPr/>
        </p:nvSpPr>
        <p:spPr>
          <a:xfrm>
            <a:off x="4818112" y="1701552"/>
            <a:ext cx="439544" cy="276999"/>
          </a:xfrm>
          <a:prstGeom prst="rect">
            <a:avLst/>
          </a:prstGeom>
          <a:noFill/>
        </p:spPr>
        <p:txBody>
          <a:bodyPr wrap="none" rtlCol="0">
            <a:spAutoFit/>
          </a:bodyPr>
          <a:lstStyle/>
          <a:p>
            <a:r>
              <a:rPr lang="de-DE" dirty="0" smtClean="0"/>
              <a:t>10u</a:t>
            </a:r>
            <a:endParaRPr lang="de-DE" dirty="0"/>
          </a:p>
        </p:txBody>
      </p:sp>
      <p:sp>
        <p:nvSpPr>
          <p:cNvPr id="133" name="Trapezoid 132"/>
          <p:cNvSpPr/>
          <p:nvPr/>
        </p:nvSpPr>
        <p:spPr bwMode="auto">
          <a:xfrm rot="16200000">
            <a:off x="4602088" y="1341512"/>
            <a:ext cx="432048" cy="432048"/>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35" name="Textfeld 134"/>
          <p:cNvSpPr txBox="1"/>
          <p:nvPr/>
        </p:nvSpPr>
        <p:spPr>
          <a:xfrm>
            <a:off x="6053521" y="2286000"/>
            <a:ext cx="678391" cy="276999"/>
          </a:xfrm>
          <a:prstGeom prst="rect">
            <a:avLst/>
          </a:prstGeom>
          <a:noFill/>
        </p:spPr>
        <p:txBody>
          <a:bodyPr wrap="none" rtlCol="0">
            <a:spAutoFit/>
          </a:bodyPr>
          <a:lstStyle/>
          <a:p>
            <a:r>
              <a:rPr lang="de-DE" dirty="0" smtClean="0"/>
              <a:t>ADC15</a:t>
            </a:r>
            <a:endParaRPr lang="de-DE" dirty="0"/>
          </a:p>
        </p:txBody>
      </p:sp>
      <p:sp>
        <p:nvSpPr>
          <p:cNvPr id="66" name="Textfeld 65"/>
          <p:cNvSpPr txBox="1"/>
          <p:nvPr/>
        </p:nvSpPr>
        <p:spPr>
          <a:xfrm>
            <a:off x="4252032" y="2362200"/>
            <a:ext cx="1152881" cy="276999"/>
          </a:xfrm>
          <a:prstGeom prst="rect">
            <a:avLst/>
          </a:prstGeom>
          <a:noFill/>
        </p:spPr>
        <p:txBody>
          <a:bodyPr wrap="none" rtlCol="0">
            <a:spAutoFit/>
          </a:bodyPr>
          <a:lstStyle/>
          <a:p>
            <a:r>
              <a:rPr lang="de-DE" dirty="0" smtClean="0"/>
              <a:t>6sigma = 1.5u</a:t>
            </a:r>
            <a:endParaRPr lang="de-DE" dirty="0"/>
          </a:p>
        </p:txBody>
      </p:sp>
      <p:cxnSp>
        <p:nvCxnSpPr>
          <p:cNvPr id="5" name="Gerade Verbindung mit Pfeil 4"/>
          <p:cNvCxnSpPr/>
          <p:nvPr/>
        </p:nvCxnSpPr>
        <p:spPr bwMode="auto">
          <a:xfrm>
            <a:off x="1676400" y="2133600"/>
            <a:ext cx="914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rapezoid 34"/>
          <p:cNvSpPr/>
          <p:nvPr/>
        </p:nvSpPr>
        <p:spPr bwMode="auto">
          <a:xfrm rot="5400000" flipH="1">
            <a:off x="3352800" y="2286000"/>
            <a:ext cx="432048" cy="432048"/>
          </a:xfrm>
          <a:prstGeom prst="trapezoid">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a:t>
            </a:r>
          </a:p>
        </p:txBody>
      </p:sp>
      <p:sp>
        <p:nvSpPr>
          <p:cNvPr id="6" name="Textfeld 5"/>
          <p:cNvSpPr txBox="1"/>
          <p:nvPr/>
        </p:nvSpPr>
        <p:spPr>
          <a:xfrm>
            <a:off x="3372036" y="2667000"/>
            <a:ext cx="364203" cy="276999"/>
          </a:xfrm>
          <a:prstGeom prst="rect">
            <a:avLst/>
          </a:prstGeom>
          <a:noFill/>
        </p:spPr>
        <p:txBody>
          <a:bodyPr wrap="none" rtlCol="0">
            <a:spAutoFit/>
          </a:bodyPr>
          <a:lstStyle/>
          <a:p>
            <a:r>
              <a:rPr lang="de-DE" dirty="0" smtClean="0"/>
              <a:t>I-d</a:t>
            </a:r>
            <a:endParaRPr lang="de-DE" dirty="0"/>
          </a:p>
        </p:txBody>
      </p:sp>
      <p:sp>
        <p:nvSpPr>
          <p:cNvPr id="39" name="Textfeld 38"/>
          <p:cNvSpPr txBox="1"/>
          <p:nvPr/>
        </p:nvSpPr>
        <p:spPr>
          <a:xfrm>
            <a:off x="2971800" y="2057400"/>
            <a:ext cx="402674" cy="276999"/>
          </a:xfrm>
          <a:prstGeom prst="rect">
            <a:avLst/>
          </a:prstGeom>
          <a:noFill/>
        </p:spPr>
        <p:txBody>
          <a:bodyPr wrap="none" rtlCol="0">
            <a:spAutoFit/>
          </a:bodyPr>
          <a:lstStyle/>
          <a:p>
            <a:r>
              <a:rPr lang="de-DE" dirty="0" err="1" smtClean="0"/>
              <a:t>I+d</a:t>
            </a:r>
            <a:endParaRPr lang="de-DE" dirty="0"/>
          </a:p>
        </p:txBody>
      </p:sp>
      <p:sp>
        <p:nvSpPr>
          <p:cNvPr id="40" name="Textfeld 39"/>
          <p:cNvSpPr txBox="1"/>
          <p:nvPr/>
        </p:nvSpPr>
        <p:spPr>
          <a:xfrm>
            <a:off x="4286436" y="2057400"/>
            <a:ext cx="364203" cy="276999"/>
          </a:xfrm>
          <a:prstGeom prst="rect">
            <a:avLst/>
          </a:prstGeom>
          <a:noFill/>
        </p:spPr>
        <p:txBody>
          <a:bodyPr wrap="none" rtlCol="0">
            <a:spAutoFit/>
          </a:bodyPr>
          <a:lstStyle/>
          <a:p>
            <a:r>
              <a:rPr lang="de-DE" dirty="0" smtClean="0"/>
              <a:t>I-d</a:t>
            </a:r>
            <a:endParaRPr lang="de-DE" dirty="0"/>
          </a:p>
        </p:txBody>
      </p:sp>
      <p:sp>
        <p:nvSpPr>
          <p:cNvPr id="41" name="Textfeld 40"/>
          <p:cNvSpPr txBox="1"/>
          <p:nvPr/>
        </p:nvSpPr>
        <p:spPr>
          <a:xfrm>
            <a:off x="4400364" y="1143000"/>
            <a:ext cx="402675" cy="276999"/>
          </a:xfrm>
          <a:prstGeom prst="rect">
            <a:avLst/>
          </a:prstGeom>
          <a:noFill/>
        </p:spPr>
        <p:txBody>
          <a:bodyPr wrap="none" rtlCol="0">
            <a:spAutoFit/>
          </a:bodyPr>
          <a:lstStyle/>
          <a:p>
            <a:r>
              <a:rPr lang="de-DE" dirty="0" err="1" smtClean="0"/>
              <a:t>I+d</a:t>
            </a:r>
            <a:endParaRPr lang="de-DE" dirty="0"/>
          </a:p>
        </p:txBody>
      </p:sp>
      <p:sp>
        <p:nvSpPr>
          <p:cNvPr id="42" name="Rechteck 41"/>
          <p:cNvSpPr/>
          <p:nvPr/>
        </p:nvSpPr>
        <p:spPr bwMode="auto">
          <a:xfrm>
            <a:off x="2051720" y="3573016"/>
            <a:ext cx="4608512" cy="230425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3" name="Gerade Verbindung 42"/>
          <p:cNvCxnSpPr/>
          <p:nvPr/>
        </p:nvCxnSpPr>
        <p:spPr bwMode="auto">
          <a:xfrm>
            <a:off x="493204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44" name="Gerade Verbindung 43"/>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Gerade Verbindung 44"/>
          <p:cNvCxnSpPr/>
          <p:nvPr/>
        </p:nvCxnSpPr>
        <p:spPr bwMode="auto">
          <a:xfrm>
            <a:off x="4355976"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46" name="Gerade Verbindung 45"/>
          <p:cNvCxnSpPr/>
          <p:nvPr/>
        </p:nvCxnSpPr>
        <p:spPr bwMode="auto">
          <a:xfrm>
            <a:off x="3779912"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47" name="Gerade Verbindung 46"/>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a:off x="320384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49" name="Gerade Verbindung 48"/>
          <p:cNvCxnSpPr/>
          <p:nvPr/>
        </p:nvCxnSpPr>
        <p:spPr bwMode="auto">
          <a:xfrm rot="5400000">
            <a:off x="4067944" y="4437112"/>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0" name="Gerade Verbindung 49"/>
          <p:cNvCxnSpPr/>
          <p:nvPr/>
        </p:nvCxnSpPr>
        <p:spPr bwMode="auto">
          <a:xfrm>
            <a:off x="6084168"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1" name="Gerade Verbindung 50"/>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550810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3" name="Gerade Verbindung 52"/>
          <p:cNvCxnSpPr/>
          <p:nvPr/>
        </p:nvCxnSpPr>
        <p:spPr bwMode="auto">
          <a:xfrm>
            <a:off x="2627784"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4" name="Gerade Verbindung 53"/>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2051720" y="472514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56" name="Gerade Verbindung 55"/>
          <p:cNvCxnSpPr/>
          <p:nvPr/>
        </p:nvCxnSpPr>
        <p:spPr bwMode="auto">
          <a:xfrm flipH="1">
            <a:off x="4355976" y="3886200"/>
            <a:ext cx="825624" cy="8389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Gerade Verbindung 58"/>
          <p:cNvCxnSpPr/>
          <p:nvPr/>
        </p:nvCxnSpPr>
        <p:spPr bwMode="auto">
          <a:xfrm flipH="1">
            <a:off x="5181600" y="4725144"/>
            <a:ext cx="326504" cy="3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Gerade Verbindung 59"/>
          <p:cNvCxnSpPr/>
          <p:nvPr/>
        </p:nvCxnSpPr>
        <p:spPr bwMode="auto">
          <a:xfrm flipH="1">
            <a:off x="5508104" y="4149080"/>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Gerade Verbindung 60"/>
          <p:cNvCxnSpPr/>
          <p:nvPr/>
        </p:nvCxnSpPr>
        <p:spPr bwMode="auto">
          <a:xfrm flipH="1">
            <a:off x="6084168" y="3573016"/>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H="1">
            <a:off x="3505200" y="4725144"/>
            <a:ext cx="850776" cy="837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3505200" y="4953000"/>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3505200" y="4419600"/>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flipH="1">
            <a:off x="3203848" y="4419600"/>
            <a:ext cx="301352" cy="3055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Gerade Verbindung 67"/>
          <p:cNvCxnSpPr/>
          <p:nvPr/>
        </p:nvCxnSpPr>
        <p:spPr bwMode="auto">
          <a:xfrm flipH="1">
            <a:off x="2627784" y="4725144"/>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Gerade Verbindung 68"/>
          <p:cNvCxnSpPr/>
          <p:nvPr/>
        </p:nvCxnSpPr>
        <p:spPr bwMode="auto">
          <a:xfrm flipH="1">
            <a:off x="2051720" y="5301208"/>
            <a:ext cx="576064"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Gerade Verbindung 69"/>
          <p:cNvCxnSpPr/>
          <p:nvPr/>
        </p:nvCxnSpPr>
        <p:spPr bwMode="auto">
          <a:xfrm rot="5400000">
            <a:off x="4067944" y="3861048"/>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1" name="Gerade Verbindung 70"/>
          <p:cNvCxnSpPr/>
          <p:nvPr/>
        </p:nvCxnSpPr>
        <p:spPr bwMode="auto">
          <a:xfrm rot="5400000">
            <a:off x="4067944" y="328498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3" name="Gerade Verbindung 72"/>
          <p:cNvCxnSpPr/>
          <p:nvPr/>
        </p:nvCxnSpPr>
        <p:spPr bwMode="auto">
          <a:xfrm rot="5400000">
            <a:off x="4067944" y="5013176"/>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4" name="Gerade Verbindung 73"/>
          <p:cNvCxnSpPr/>
          <p:nvPr/>
        </p:nvCxnSpPr>
        <p:spPr bwMode="auto">
          <a:xfrm rot="5400000">
            <a:off x="4067944" y="5589240"/>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5" name="Gerade Verbindung 74"/>
          <p:cNvCxnSpPr/>
          <p:nvPr/>
        </p:nvCxnSpPr>
        <p:spPr bwMode="auto">
          <a:xfrm rot="5400000">
            <a:off x="4067944" y="6165304"/>
            <a:ext cx="576064" cy="0"/>
          </a:xfrm>
          <a:prstGeom prst="line">
            <a:avLst/>
          </a:prstGeom>
          <a:solidFill>
            <a:schemeClr val="accent1"/>
          </a:solidFill>
          <a:ln w="9525" cap="flat" cmpd="sng" algn="ctr">
            <a:solidFill>
              <a:schemeClr val="tx1"/>
            </a:solidFill>
            <a:prstDash val="solid"/>
            <a:round/>
            <a:headEnd type="oval" w="med" len="med"/>
            <a:tailEnd type="oval" w="med" len="med"/>
          </a:ln>
          <a:effectLst/>
        </p:spPr>
      </p:cxnSp>
      <p:cxnSp>
        <p:nvCxnSpPr>
          <p:cNvPr id="76" name="Gerade Verbindung 75"/>
          <p:cNvCxnSpPr/>
          <p:nvPr/>
        </p:nvCxnSpPr>
        <p:spPr bwMode="auto">
          <a:xfrm>
            <a:off x="2051720" y="3573016"/>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2051720" y="5877272"/>
            <a:ext cx="46085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8" name="Textfeld 77"/>
          <p:cNvSpPr txBox="1"/>
          <p:nvPr/>
        </p:nvSpPr>
        <p:spPr>
          <a:xfrm>
            <a:off x="6194263" y="4725144"/>
            <a:ext cx="356188" cy="276999"/>
          </a:xfrm>
          <a:prstGeom prst="rect">
            <a:avLst/>
          </a:prstGeom>
          <a:noFill/>
        </p:spPr>
        <p:txBody>
          <a:bodyPr wrap="none" rtlCol="0">
            <a:spAutoFit/>
          </a:bodyPr>
          <a:lstStyle/>
          <a:p>
            <a:r>
              <a:rPr lang="de-DE" dirty="0" err="1" smtClean="0"/>
              <a:t>IIn</a:t>
            </a:r>
            <a:endParaRPr lang="de-DE" dirty="0"/>
          </a:p>
        </p:txBody>
      </p:sp>
      <p:sp>
        <p:nvSpPr>
          <p:cNvPr id="79" name="Textfeld 78"/>
          <p:cNvSpPr txBox="1"/>
          <p:nvPr/>
        </p:nvSpPr>
        <p:spPr>
          <a:xfrm>
            <a:off x="3886200" y="3048000"/>
            <a:ext cx="476412" cy="276999"/>
          </a:xfrm>
          <a:prstGeom prst="rect">
            <a:avLst/>
          </a:prstGeom>
          <a:noFill/>
        </p:spPr>
        <p:txBody>
          <a:bodyPr wrap="none" rtlCol="0">
            <a:spAutoFit/>
          </a:bodyPr>
          <a:lstStyle/>
          <a:p>
            <a:r>
              <a:rPr lang="de-DE" dirty="0" err="1" smtClean="0"/>
              <a:t>IOut</a:t>
            </a:r>
            <a:endParaRPr lang="de-DE" dirty="0"/>
          </a:p>
        </p:txBody>
      </p:sp>
      <p:sp>
        <p:nvSpPr>
          <p:cNvPr id="80" name="Textfeld 79"/>
          <p:cNvSpPr txBox="1"/>
          <p:nvPr/>
        </p:nvSpPr>
        <p:spPr>
          <a:xfrm>
            <a:off x="3419872" y="4725144"/>
            <a:ext cx="405881" cy="276999"/>
          </a:xfrm>
          <a:prstGeom prst="rect">
            <a:avLst/>
          </a:prstGeom>
          <a:noFill/>
        </p:spPr>
        <p:txBody>
          <a:bodyPr wrap="none" rtlCol="0">
            <a:spAutoFit/>
          </a:bodyPr>
          <a:lstStyle/>
          <a:p>
            <a:r>
              <a:rPr lang="de-DE" dirty="0" smtClean="0"/>
              <a:t>-2u</a:t>
            </a:r>
            <a:endParaRPr lang="de-DE" dirty="0"/>
          </a:p>
        </p:txBody>
      </p:sp>
      <p:sp>
        <p:nvSpPr>
          <p:cNvPr id="81" name="Textfeld 80"/>
          <p:cNvSpPr txBox="1"/>
          <p:nvPr/>
        </p:nvSpPr>
        <p:spPr>
          <a:xfrm>
            <a:off x="2915816" y="4725144"/>
            <a:ext cx="405881" cy="276999"/>
          </a:xfrm>
          <a:prstGeom prst="rect">
            <a:avLst/>
          </a:prstGeom>
          <a:noFill/>
        </p:spPr>
        <p:txBody>
          <a:bodyPr wrap="none" rtlCol="0">
            <a:spAutoFit/>
          </a:bodyPr>
          <a:lstStyle/>
          <a:p>
            <a:r>
              <a:rPr lang="de-DE" dirty="0" smtClean="0"/>
              <a:t>-4u</a:t>
            </a:r>
            <a:endParaRPr lang="de-DE" dirty="0"/>
          </a:p>
        </p:txBody>
      </p:sp>
      <p:sp>
        <p:nvSpPr>
          <p:cNvPr id="82" name="Textfeld 81"/>
          <p:cNvSpPr txBox="1"/>
          <p:nvPr/>
        </p:nvSpPr>
        <p:spPr>
          <a:xfrm>
            <a:off x="1835696" y="4725144"/>
            <a:ext cx="405881" cy="276999"/>
          </a:xfrm>
          <a:prstGeom prst="rect">
            <a:avLst/>
          </a:prstGeom>
          <a:noFill/>
        </p:spPr>
        <p:txBody>
          <a:bodyPr wrap="none" rtlCol="0">
            <a:spAutoFit/>
          </a:bodyPr>
          <a:lstStyle/>
          <a:p>
            <a:r>
              <a:rPr lang="de-DE" dirty="0" smtClean="0"/>
              <a:t>-8u</a:t>
            </a:r>
            <a:endParaRPr lang="de-DE" dirty="0"/>
          </a:p>
        </p:txBody>
      </p:sp>
      <p:sp>
        <p:nvSpPr>
          <p:cNvPr id="83" name="Textfeld 82"/>
          <p:cNvSpPr txBox="1"/>
          <p:nvPr/>
        </p:nvSpPr>
        <p:spPr>
          <a:xfrm>
            <a:off x="6469856" y="4725144"/>
            <a:ext cx="354584" cy="276999"/>
          </a:xfrm>
          <a:prstGeom prst="rect">
            <a:avLst/>
          </a:prstGeom>
          <a:noFill/>
        </p:spPr>
        <p:txBody>
          <a:bodyPr wrap="none" rtlCol="0">
            <a:spAutoFit/>
          </a:bodyPr>
          <a:lstStyle/>
          <a:p>
            <a:r>
              <a:rPr lang="de-DE" dirty="0" smtClean="0"/>
              <a:t>8u</a:t>
            </a:r>
            <a:endParaRPr lang="de-DE" dirty="0"/>
          </a:p>
        </p:txBody>
      </p:sp>
      <p:cxnSp>
        <p:nvCxnSpPr>
          <p:cNvPr id="84" name="Gerade Verbindung 83"/>
          <p:cNvCxnSpPr/>
          <p:nvPr/>
        </p:nvCxnSpPr>
        <p:spPr bwMode="auto">
          <a:xfrm>
            <a:off x="5181600" y="3886200"/>
            <a:ext cx="0" cy="1143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Gerade Verbindung mit Pfeil 11"/>
          <p:cNvCxnSpPr/>
          <p:nvPr/>
        </p:nvCxnSpPr>
        <p:spPr bwMode="auto">
          <a:xfrm>
            <a:off x="5181600" y="42672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p:nvPr/>
        </p:nvCxnSpPr>
        <p:spPr bwMode="auto">
          <a:xfrm rot="10800000">
            <a:off x="4800600" y="4114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uppieren 15"/>
          <p:cNvGrpSpPr/>
          <p:nvPr/>
        </p:nvGrpSpPr>
        <p:grpSpPr>
          <a:xfrm>
            <a:off x="1981200" y="3639344"/>
            <a:ext cx="4608512" cy="2304256"/>
            <a:chOff x="2204120" y="3725416"/>
            <a:chExt cx="4608512" cy="2304256"/>
          </a:xfrm>
        </p:grpSpPr>
        <p:cxnSp>
          <p:nvCxnSpPr>
            <p:cNvPr id="93" name="Gerade Verbindung 92"/>
            <p:cNvCxnSpPr/>
            <p:nvPr/>
          </p:nvCxnSpPr>
          <p:spPr bwMode="auto">
            <a:xfrm flipH="1">
              <a:off x="4508376" y="4301480"/>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94" name="Gerade Verbindung 93"/>
            <p:cNvCxnSpPr/>
            <p:nvPr/>
          </p:nvCxnSpPr>
          <p:spPr bwMode="auto">
            <a:xfrm>
              <a:off x="5084440" y="4301480"/>
              <a:ext cx="0"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95" name="Gerade Verbindung 94"/>
            <p:cNvCxnSpPr/>
            <p:nvPr/>
          </p:nvCxnSpPr>
          <p:spPr bwMode="auto">
            <a:xfrm>
              <a:off x="5084440" y="4877544"/>
              <a:ext cx="0"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96" name="Gerade Verbindung 95"/>
            <p:cNvCxnSpPr/>
            <p:nvPr/>
          </p:nvCxnSpPr>
          <p:spPr bwMode="auto">
            <a:xfrm flipH="1">
              <a:off x="5084440" y="4877544"/>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97" name="Gerade Verbindung 96"/>
            <p:cNvCxnSpPr/>
            <p:nvPr/>
          </p:nvCxnSpPr>
          <p:spPr bwMode="auto">
            <a:xfrm flipH="1">
              <a:off x="5660504" y="4301480"/>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98" name="Gerade Verbindung 97"/>
            <p:cNvCxnSpPr/>
            <p:nvPr/>
          </p:nvCxnSpPr>
          <p:spPr bwMode="auto">
            <a:xfrm flipH="1">
              <a:off x="6236568" y="3725416"/>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99" name="Gerade Verbindung 98"/>
            <p:cNvCxnSpPr/>
            <p:nvPr/>
          </p:nvCxnSpPr>
          <p:spPr bwMode="auto">
            <a:xfrm flipH="1">
              <a:off x="3932312" y="4877544"/>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00" name="Gerade Verbindung 99"/>
            <p:cNvCxnSpPr/>
            <p:nvPr/>
          </p:nvCxnSpPr>
          <p:spPr bwMode="auto">
            <a:xfrm>
              <a:off x="3932312" y="4877544"/>
              <a:ext cx="0"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01" name="Gerade Verbindung 100"/>
            <p:cNvCxnSpPr/>
            <p:nvPr/>
          </p:nvCxnSpPr>
          <p:spPr bwMode="auto">
            <a:xfrm>
              <a:off x="3932312" y="4301480"/>
              <a:ext cx="0"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03" name="Gerade Verbindung 102"/>
            <p:cNvCxnSpPr/>
            <p:nvPr/>
          </p:nvCxnSpPr>
          <p:spPr bwMode="auto">
            <a:xfrm flipH="1">
              <a:off x="2780184" y="4877544"/>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04" name="Gerade Verbindung 103"/>
            <p:cNvCxnSpPr/>
            <p:nvPr/>
          </p:nvCxnSpPr>
          <p:spPr bwMode="auto">
            <a:xfrm flipH="1">
              <a:off x="2204120" y="5453608"/>
              <a:ext cx="576064" cy="576064"/>
            </a:xfrm>
            <a:prstGeom prst="line">
              <a:avLst/>
            </a:prstGeom>
            <a:solidFill>
              <a:schemeClr val="accent1"/>
            </a:solidFill>
            <a:ln w="9525" cap="flat" cmpd="sng" algn="ctr">
              <a:solidFill>
                <a:schemeClr val="tx1"/>
              </a:solidFill>
              <a:prstDash val="dashDot"/>
              <a:round/>
              <a:headEnd type="none" w="med" len="med"/>
              <a:tailEnd type="none" w="med" len="med"/>
            </a:ln>
            <a:effectLst/>
          </p:spPr>
        </p:cxnSp>
      </p:grpSp>
    </p:spTree>
    <p:extLst>
      <p:ext uri="{BB962C8B-B14F-4D97-AF65-F5344CB8AC3E}">
        <p14:creationId xmlns:p14="http://schemas.microsoft.com/office/powerpoint/2010/main" val="1436298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Summary</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Measurements to be done:</a:t>
            </a:r>
          </a:p>
          <a:p>
            <a:r>
              <a:rPr lang="en-US" sz="1600" dirty="0" smtClean="0"/>
              <a:t>VDDA measurement using test multiplexer</a:t>
            </a:r>
          </a:p>
          <a:p>
            <a:r>
              <a:rPr lang="en-US" sz="1600" dirty="0" smtClean="0"/>
              <a:t>Analog CMC measurements on EMCM</a:t>
            </a:r>
          </a:p>
          <a:p>
            <a:r>
              <a:rPr lang="en-US" sz="1600" dirty="0" smtClean="0"/>
              <a:t>Influence of offset DACs on noise</a:t>
            </a:r>
          </a:p>
          <a:p>
            <a:r>
              <a:rPr lang="de-DE" sz="1600" dirty="0" err="1"/>
              <a:t>Matching</a:t>
            </a:r>
            <a:r>
              <a:rPr lang="de-DE" sz="1600" dirty="0"/>
              <a:t> after </a:t>
            </a:r>
            <a:r>
              <a:rPr lang="de-DE" sz="1600" dirty="0" err="1" smtClean="0"/>
              <a:t>irradiation</a:t>
            </a:r>
            <a:r>
              <a:rPr lang="de-DE" sz="1600" dirty="0" smtClean="0"/>
              <a:t> (DC </a:t>
            </a:r>
            <a:r>
              <a:rPr lang="de-DE" sz="1600" dirty="0" err="1" smtClean="0"/>
              <a:t>measurement</a:t>
            </a:r>
            <a:r>
              <a:rPr lang="de-DE" sz="1600" dirty="0" smtClean="0"/>
              <a:t>)</a:t>
            </a:r>
            <a:endParaRPr lang="de-DE" sz="1600" dirty="0"/>
          </a:p>
          <a:p>
            <a:r>
              <a:rPr lang="de-DE" sz="1600" dirty="0"/>
              <a:t>Noise </a:t>
            </a:r>
            <a:r>
              <a:rPr lang="de-DE" sz="1600" dirty="0" err="1"/>
              <a:t>without</a:t>
            </a:r>
            <a:r>
              <a:rPr lang="de-DE" sz="1600" dirty="0"/>
              <a:t> </a:t>
            </a:r>
            <a:r>
              <a:rPr lang="de-DE" sz="1600" dirty="0" smtClean="0"/>
              <a:t>TIA (after </a:t>
            </a:r>
            <a:r>
              <a:rPr lang="de-DE" sz="1600" dirty="0" err="1" smtClean="0"/>
              <a:t>irradiation</a:t>
            </a:r>
            <a:r>
              <a:rPr lang="de-DE" sz="1600" dirty="0" smtClean="0"/>
              <a:t>)</a:t>
            </a:r>
            <a:endParaRPr lang="de-DE" sz="1600" dirty="0"/>
          </a:p>
          <a:p>
            <a:r>
              <a:rPr lang="de-DE" sz="1600" dirty="0"/>
              <a:t>Noise </a:t>
            </a:r>
            <a:r>
              <a:rPr lang="de-DE" sz="1600" dirty="0" err="1" smtClean="0"/>
              <a:t>without</a:t>
            </a:r>
            <a:r>
              <a:rPr lang="de-DE" sz="1600" dirty="0" smtClean="0"/>
              <a:t> </a:t>
            </a:r>
            <a:r>
              <a:rPr lang="de-DE" sz="1600" dirty="0" err="1"/>
              <a:t>input</a:t>
            </a:r>
            <a:r>
              <a:rPr lang="de-DE" sz="1600" dirty="0"/>
              <a:t> </a:t>
            </a:r>
            <a:r>
              <a:rPr lang="de-DE" sz="1600" dirty="0" err="1"/>
              <a:t>current</a:t>
            </a:r>
            <a:r>
              <a:rPr lang="de-DE" sz="1600" dirty="0"/>
              <a:t> </a:t>
            </a:r>
            <a:r>
              <a:rPr lang="de-DE" sz="1600" dirty="0" err="1" smtClean="0"/>
              <a:t>source</a:t>
            </a:r>
            <a:r>
              <a:rPr lang="de-DE" sz="1600" dirty="0" smtClean="0"/>
              <a:t> (after </a:t>
            </a:r>
            <a:r>
              <a:rPr lang="de-DE" sz="1600" dirty="0" err="1" smtClean="0"/>
              <a:t>irradiation</a:t>
            </a:r>
            <a:r>
              <a:rPr lang="de-DE" sz="1600" dirty="0" smtClean="0"/>
              <a:t>)</a:t>
            </a:r>
            <a:endParaRPr lang="de-DE" sz="1600" dirty="0"/>
          </a:p>
          <a:p>
            <a:r>
              <a:rPr lang="en-US" sz="1600" dirty="0" smtClean="0"/>
              <a:t>Measurements of large matrix (pilot run)</a:t>
            </a:r>
          </a:p>
          <a:p>
            <a:r>
              <a:rPr lang="en-US" sz="1600" dirty="0" smtClean="0"/>
              <a:t>Analog EMCM, influence of offset DACs on noise, gated mode</a:t>
            </a:r>
          </a:p>
          <a:p>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42</a:t>
            </a:fld>
            <a:endParaRPr lang="de-DE" altLang="de-DE"/>
          </a:p>
        </p:txBody>
      </p:sp>
    </p:spTree>
    <p:extLst>
      <p:ext uri="{BB962C8B-B14F-4D97-AF65-F5344CB8AC3E}">
        <p14:creationId xmlns:p14="http://schemas.microsoft.com/office/powerpoint/2010/main" val="2084544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splatzhalter 13"/>
          <p:cNvSpPr>
            <a:spLocks noGrp="1"/>
          </p:cNvSpPr>
          <p:nvPr>
            <p:ph type="dt" sz="half" idx="10"/>
          </p:nvPr>
        </p:nvSpPr>
        <p:spPr/>
        <p:txBody>
          <a:bodyPr/>
          <a:lstStyle/>
          <a:p>
            <a:r>
              <a:rPr lang="de-DE" altLang="de-DE"/>
              <a:t>2. Super KEKB Meeting, 17-19.3.2009</a:t>
            </a:r>
          </a:p>
        </p:txBody>
      </p:sp>
      <p:sp>
        <p:nvSpPr>
          <p:cNvPr id="15" name="Fußzeilenplatzhalter 14"/>
          <p:cNvSpPr>
            <a:spLocks noGrp="1"/>
          </p:cNvSpPr>
          <p:nvPr>
            <p:ph type="ftr" sz="quarter" idx="11"/>
          </p:nvPr>
        </p:nvSpPr>
        <p:spPr/>
        <p:txBody>
          <a:bodyPr/>
          <a:lstStyle/>
          <a:p>
            <a:r>
              <a:rPr lang="de-DE" altLang="de-DE"/>
              <a:t>DEPFET Electronics</a:t>
            </a:r>
          </a:p>
        </p:txBody>
      </p:sp>
      <p:pic>
        <p:nvPicPr>
          <p:cNvPr id="430083"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06438" y="1052513"/>
            <a:ext cx="3811587" cy="2659062"/>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430084" name="Picture 4"/>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38725" y="1052513"/>
            <a:ext cx="3811588" cy="2659062"/>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430085" name="Picture 5"/>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704850" y="3863975"/>
            <a:ext cx="3813175" cy="2660650"/>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430088" name="Picture 8"/>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038725" y="3863975"/>
            <a:ext cx="3813175" cy="2660650"/>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sp>
        <p:nvSpPr>
          <p:cNvPr id="430092" name="Text Box 12"/>
          <p:cNvSpPr txBox="1">
            <a:spLocks noChangeArrowheads="1"/>
          </p:cNvSpPr>
          <p:nvPr/>
        </p:nvSpPr>
        <p:spPr bwMode="auto">
          <a:xfrm>
            <a:off x="2484438" y="4508500"/>
            <a:ext cx="4233862" cy="274638"/>
          </a:xfrm>
          <a:prstGeom prst="rect">
            <a:avLst/>
          </a:prstGeom>
          <a:solidFill>
            <a:srgbClr val="FF99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a:t>No significant changes after 7 Mrad and 6 days of annealing</a:t>
            </a:r>
          </a:p>
        </p:txBody>
      </p:sp>
      <p:sp>
        <p:nvSpPr>
          <p:cNvPr id="430093" name="Line 13"/>
          <p:cNvSpPr>
            <a:spLocks noChangeShapeType="1"/>
          </p:cNvSpPr>
          <p:nvPr/>
        </p:nvSpPr>
        <p:spPr bwMode="auto">
          <a:xfrm flipH="1">
            <a:off x="2843213" y="4868863"/>
            <a:ext cx="144462" cy="3603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30095" name="Line 15"/>
          <p:cNvSpPr>
            <a:spLocks noChangeShapeType="1"/>
          </p:cNvSpPr>
          <p:nvPr/>
        </p:nvSpPr>
        <p:spPr bwMode="auto">
          <a:xfrm>
            <a:off x="6804025" y="4652963"/>
            <a:ext cx="504825" cy="1444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30096" name="Text Box 16"/>
          <p:cNvSpPr txBox="1">
            <a:spLocks noChangeArrowheads="1"/>
          </p:cNvSpPr>
          <p:nvPr/>
        </p:nvSpPr>
        <p:spPr bwMode="auto">
          <a:xfrm>
            <a:off x="1403350" y="5949950"/>
            <a:ext cx="1404938" cy="274638"/>
          </a:xfrm>
          <a:prstGeom prst="rect">
            <a:avLst/>
          </a:prstGeom>
          <a:solidFill>
            <a:srgbClr val="00CC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a:t>ADC characteristic</a:t>
            </a:r>
          </a:p>
        </p:txBody>
      </p:sp>
      <p:sp>
        <p:nvSpPr>
          <p:cNvPr id="430097" name="Text Box 17"/>
          <p:cNvSpPr txBox="1">
            <a:spLocks noChangeArrowheads="1"/>
          </p:cNvSpPr>
          <p:nvPr/>
        </p:nvSpPr>
        <p:spPr bwMode="auto">
          <a:xfrm>
            <a:off x="6516688" y="5949950"/>
            <a:ext cx="2071687" cy="274638"/>
          </a:xfrm>
          <a:prstGeom prst="rect">
            <a:avLst/>
          </a:prstGeom>
          <a:solidFill>
            <a:srgbClr val="00CC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a:t>Analog characteristic of CSC</a:t>
            </a:r>
          </a:p>
        </p:txBody>
      </p:sp>
      <p:sp>
        <p:nvSpPr>
          <p:cNvPr id="430098" name="Text Box 18"/>
          <p:cNvSpPr txBox="1">
            <a:spLocks noChangeArrowheads="1"/>
          </p:cNvSpPr>
          <p:nvPr/>
        </p:nvSpPr>
        <p:spPr bwMode="auto">
          <a:xfrm>
            <a:off x="2987675" y="3068638"/>
            <a:ext cx="1382713" cy="274637"/>
          </a:xfrm>
          <a:prstGeom prst="rect">
            <a:avLst/>
          </a:prstGeom>
          <a:solidFill>
            <a:srgbClr val="00CC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a:t>Noise – channel 1</a:t>
            </a:r>
          </a:p>
        </p:txBody>
      </p:sp>
      <p:sp>
        <p:nvSpPr>
          <p:cNvPr id="430099" name="Text Box 19"/>
          <p:cNvSpPr txBox="1">
            <a:spLocks noChangeArrowheads="1"/>
          </p:cNvSpPr>
          <p:nvPr/>
        </p:nvSpPr>
        <p:spPr bwMode="auto">
          <a:xfrm>
            <a:off x="7308850" y="3068638"/>
            <a:ext cx="1382713" cy="274637"/>
          </a:xfrm>
          <a:prstGeom prst="rect">
            <a:avLst/>
          </a:prstGeom>
          <a:solidFill>
            <a:srgbClr val="00CC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a:t>Noise – channel 2</a:t>
            </a:r>
          </a:p>
        </p:txBody>
      </p:sp>
      <p:sp>
        <p:nvSpPr>
          <p:cNvPr id="17" name="Rectangle 2"/>
          <p:cNvSpPr>
            <a:spLocks noGrp="1" noChangeArrowheads="1"/>
          </p:cNvSpPr>
          <p:nvPr>
            <p:ph type="title"/>
          </p:nvPr>
        </p:nvSpPr>
        <p:spPr>
          <a:xfrm>
            <a:off x="1187450" y="130175"/>
            <a:ext cx="7499350" cy="346075"/>
          </a:xfrm>
        </p:spPr>
        <p:txBody>
          <a:bodyPr/>
          <a:lstStyle/>
          <a:p>
            <a:pPr eaLnBrk="1" hangingPunct="1"/>
            <a:r>
              <a:rPr lang="de-DE" altLang="de-DE" sz="2000" dirty="0"/>
              <a:t>DCD 3 </a:t>
            </a:r>
            <a:r>
              <a:rPr lang="de-DE" altLang="de-DE" sz="2000" dirty="0" err="1"/>
              <a:t>irradiation</a:t>
            </a:r>
            <a:r>
              <a:rPr lang="de-DE" altLang="de-DE" sz="2000" dirty="0"/>
              <a:t> </a:t>
            </a:r>
            <a:r>
              <a:rPr lang="de-DE" altLang="de-DE" sz="2000" dirty="0" err="1"/>
              <a:t>up</a:t>
            </a:r>
            <a:r>
              <a:rPr lang="de-DE" altLang="de-DE" sz="2000" dirty="0"/>
              <a:t> </a:t>
            </a:r>
            <a:r>
              <a:rPr lang="de-DE" altLang="de-DE" sz="2000" dirty="0" err="1"/>
              <a:t>to</a:t>
            </a:r>
            <a:r>
              <a:rPr lang="de-DE" altLang="de-DE" sz="2000" dirty="0"/>
              <a:t> 7 </a:t>
            </a:r>
            <a:r>
              <a:rPr lang="de-DE" altLang="de-DE" sz="2000" dirty="0" err="1"/>
              <a:t>MRad</a:t>
            </a:r>
            <a:endParaRPr lang="de-DE" altLang="de-DE" sz="2000" dirty="0" smtClean="0"/>
          </a:p>
        </p:txBody>
      </p:sp>
    </p:spTree>
    <p:extLst>
      <p:ext uri="{BB962C8B-B14F-4D97-AF65-F5344CB8AC3E}">
        <p14:creationId xmlns:p14="http://schemas.microsoft.com/office/powerpoint/2010/main" val="332659538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Summary</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We are planning to submit the final DCD design end of August</a:t>
            </a:r>
            <a:r>
              <a:rPr lang="en-US" sz="1600" dirty="0" smtClean="0"/>
              <a:t>.</a:t>
            </a:r>
            <a:r>
              <a:rPr lang="en-US" sz="1600" dirty="0"/>
              <a:t> </a:t>
            </a:r>
            <a:endParaRPr lang="de-DE" sz="1600" dirty="0"/>
          </a:p>
          <a:p>
            <a:r>
              <a:rPr lang="en-US" sz="1600" dirty="0" smtClean="0"/>
              <a:t>Several improvements</a:t>
            </a:r>
            <a:r>
              <a:rPr lang="en-US" sz="1600" dirty="0"/>
              <a:t>:</a:t>
            </a:r>
            <a:endParaRPr lang="de-DE" sz="1600" dirty="0"/>
          </a:p>
          <a:p>
            <a:r>
              <a:rPr lang="en-US" sz="1600" b="1" dirty="0"/>
              <a:t>Digital transmission</a:t>
            </a:r>
            <a:endParaRPr lang="de-DE" sz="1600" b="1" dirty="0"/>
          </a:p>
          <a:p>
            <a:r>
              <a:rPr lang="en-US" sz="1600" dirty="0" smtClean="0"/>
              <a:t>Larger output </a:t>
            </a:r>
            <a:r>
              <a:rPr lang="en-US" sz="1600" dirty="0"/>
              <a:t>buffer </a:t>
            </a:r>
            <a:r>
              <a:rPr lang="en-US" sz="1600" dirty="0" smtClean="0"/>
              <a:t>current, adapted scheme, </a:t>
            </a:r>
            <a:r>
              <a:rPr lang="en-US" sz="1600" dirty="0"/>
              <a:t>improved radiation tolerance of the output buffer</a:t>
            </a:r>
            <a:endParaRPr lang="de-DE" sz="1600" dirty="0"/>
          </a:p>
          <a:p>
            <a:r>
              <a:rPr lang="en-US" sz="1600" b="1" dirty="0"/>
              <a:t>ADC long code problem</a:t>
            </a:r>
            <a:endParaRPr lang="de-DE" sz="1600" b="1" dirty="0"/>
          </a:p>
          <a:p>
            <a:r>
              <a:rPr lang="en-US" sz="1600" dirty="0"/>
              <a:t>Better layout for better matching</a:t>
            </a:r>
            <a:endParaRPr lang="de-DE" sz="1600" dirty="0"/>
          </a:p>
          <a:p>
            <a:r>
              <a:rPr lang="en-US" sz="1600" dirty="0"/>
              <a:t>Same orientation in cells</a:t>
            </a:r>
            <a:endParaRPr lang="de-DE" sz="1600" dirty="0"/>
          </a:p>
          <a:p>
            <a:r>
              <a:rPr lang="en-US" sz="1600" dirty="0"/>
              <a:t>Larger transistors</a:t>
            </a:r>
            <a:endParaRPr lang="de-DE" sz="1600" dirty="0"/>
          </a:p>
          <a:p>
            <a:r>
              <a:rPr lang="en-US" sz="1600" dirty="0"/>
              <a:t>Reduced voltage drops by distributed bias scheme and reduced </a:t>
            </a:r>
            <a:r>
              <a:rPr lang="en-US" sz="1600" dirty="0" err="1"/>
              <a:t>RefIn</a:t>
            </a:r>
            <a:r>
              <a:rPr lang="en-US" sz="1600" dirty="0"/>
              <a:t> </a:t>
            </a:r>
            <a:r>
              <a:rPr lang="en-US" sz="1600" dirty="0" smtClean="0"/>
              <a:t>current</a:t>
            </a:r>
          </a:p>
          <a:p>
            <a:r>
              <a:rPr lang="en-US" sz="1600" dirty="0" smtClean="0"/>
              <a:t>Many important measurement results are missing, impossible to have them before the next submission </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44</a:t>
            </a:fld>
            <a:endParaRPr lang="de-DE" altLang="de-DE"/>
          </a:p>
        </p:txBody>
      </p:sp>
    </p:spTree>
    <p:extLst>
      <p:ext uri="{BB962C8B-B14F-4D97-AF65-F5344CB8AC3E}">
        <p14:creationId xmlns:p14="http://schemas.microsoft.com/office/powerpoint/2010/main" val="3590478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SWITCHER</a:t>
            </a:r>
          </a:p>
        </p:txBody>
      </p:sp>
    </p:spTree>
    <p:extLst>
      <p:ext uri="{BB962C8B-B14F-4D97-AF65-F5344CB8AC3E}">
        <p14:creationId xmlns:p14="http://schemas.microsoft.com/office/powerpoint/2010/main" val="190304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AAAE0665-30D4-4049-909A-4CB5518E8C65}" type="slidenum">
              <a:rPr lang="de-DE" altLang="de-DE" sz="1400" smtClean="0"/>
              <a:pPr algn="r" eaLnBrk="1" hangingPunct="1">
                <a:spcBef>
                  <a:spcPct val="0"/>
                </a:spcBef>
                <a:buFontTx/>
                <a:buNone/>
              </a:pPr>
              <a:t>46</a:t>
            </a:fld>
            <a:endParaRPr lang="de-DE" altLang="de-DE" sz="1400" smtClean="0"/>
          </a:p>
        </p:txBody>
      </p:sp>
      <p:sp>
        <p:nvSpPr>
          <p:cNvPr id="4099" name="Rectangle 42"/>
          <p:cNvSpPr>
            <a:spLocks noGrp="1" noChangeArrowheads="1"/>
          </p:cNvSpPr>
          <p:nvPr>
            <p:ph type="title"/>
          </p:nvPr>
        </p:nvSpPr>
        <p:spPr/>
        <p:txBody>
          <a:bodyPr/>
          <a:lstStyle/>
          <a:p>
            <a:pPr eaLnBrk="1" hangingPunct="1"/>
            <a:r>
              <a:rPr lang="en-US" altLang="zh-CN" sz="2000" dirty="0" smtClean="0">
                <a:ea typeface="SimSun" pitchFamily="2" charset="-122"/>
              </a:rPr>
              <a:t>SWITCHER</a:t>
            </a:r>
            <a:endParaRPr lang="de-DE" altLang="de-DE" sz="2000" dirty="0" smtClean="0"/>
          </a:p>
        </p:txBody>
      </p:sp>
      <p:sp>
        <p:nvSpPr>
          <p:cNvPr id="4" name="Rectangle 43"/>
          <p:cNvSpPr txBox="1">
            <a:spLocks noChangeArrowheads="1"/>
          </p:cNvSpPr>
          <p:nvPr/>
        </p:nvSpPr>
        <p:spPr bwMode="auto">
          <a:xfrm>
            <a:off x="457200" y="692150"/>
            <a:ext cx="8229600" cy="35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SWITCHER</a:t>
            </a:r>
          </a:p>
          <a:p>
            <a:pPr eaLnBrk="1" hangingPunct="1">
              <a:defRPr/>
            </a:pPr>
            <a:r>
              <a:rPr lang="en-US" altLang="de-DE" sz="1400" kern="0" dirty="0" smtClean="0"/>
              <a:t>Irradiation of latest SWITCHER has been done at KIT (dose 21 </a:t>
            </a:r>
            <a:r>
              <a:rPr lang="en-US" altLang="de-DE" sz="1400" kern="0" dirty="0" err="1" smtClean="0"/>
              <a:t>MRad</a:t>
            </a:r>
            <a:r>
              <a:rPr lang="en-US" altLang="de-DE" sz="1400" kern="0" dirty="0" smtClean="0"/>
              <a:t>)</a:t>
            </a:r>
          </a:p>
          <a:p>
            <a:pPr eaLnBrk="1" hangingPunct="1">
              <a:defRPr/>
            </a:pPr>
            <a:r>
              <a:rPr lang="en-US" altLang="de-DE" sz="1400" kern="0" dirty="0" smtClean="0"/>
              <a:t>The chip works after the irradiation</a:t>
            </a:r>
          </a:p>
          <a:p>
            <a:pPr eaLnBrk="1" hangingPunct="1">
              <a:defRPr/>
            </a:pPr>
            <a:r>
              <a:rPr lang="en-US" altLang="de-DE" sz="1400" kern="0" dirty="0" smtClean="0">
                <a:solidFill>
                  <a:srgbClr val="FF0000"/>
                </a:solidFill>
              </a:rPr>
              <a:t>Bumping:</a:t>
            </a:r>
            <a:r>
              <a:rPr lang="en-US" altLang="de-DE" sz="1400" kern="0" dirty="0" smtClean="0"/>
              <a:t> bumping so far done in HD-lab, this works well for prototyping but is slow for production</a:t>
            </a:r>
          </a:p>
          <a:p>
            <a:pPr eaLnBrk="1" hangingPunct="1">
              <a:defRPr/>
            </a:pPr>
            <a:r>
              <a:rPr lang="en-US" altLang="de-DE" sz="1400" kern="0" dirty="0" smtClean="0"/>
              <a:t>Bumping with the required pitch (150 </a:t>
            </a:r>
            <a:r>
              <a:rPr lang="en-US" altLang="de-DE" sz="1400" kern="0" dirty="0" err="1" smtClean="0"/>
              <a:t>μm</a:t>
            </a:r>
            <a:r>
              <a:rPr lang="en-US" altLang="de-DE" sz="1400" kern="0" dirty="0" smtClean="0"/>
              <a:t>) is not offered by the vendor (AMS/IBM)</a:t>
            </a:r>
          </a:p>
          <a:p>
            <a:pPr eaLnBrk="1" hangingPunct="1">
              <a:defRPr/>
            </a:pPr>
            <a:r>
              <a:rPr lang="en-US" altLang="de-DE" sz="1400" kern="0" dirty="0" smtClean="0"/>
              <a:t>Solution: Company </a:t>
            </a:r>
            <a:r>
              <a:rPr lang="en-US" altLang="de-DE" sz="1400" kern="0" dirty="0" err="1" smtClean="0"/>
              <a:t>Pactec</a:t>
            </a:r>
            <a:r>
              <a:rPr lang="en-US" altLang="de-DE" sz="1400" kern="0" dirty="0" smtClean="0"/>
              <a:t> can place </a:t>
            </a:r>
            <a:r>
              <a:rPr lang="en-US" altLang="de-DE" sz="1400" kern="0" dirty="0" err="1" smtClean="0"/>
              <a:t>underbump</a:t>
            </a:r>
            <a:r>
              <a:rPr lang="en-US" altLang="de-DE" sz="1400" kern="0" dirty="0" smtClean="0"/>
              <a:t> metallization (ENIG) and solder bumps on single dies</a:t>
            </a:r>
          </a:p>
          <a:p>
            <a:pPr eaLnBrk="1" hangingPunct="1">
              <a:defRPr/>
            </a:pPr>
            <a:r>
              <a:rPr lang="en-US" altLang="de-DE" sz="1400" kern="0" dirty="0" smtClean="0"/>
              <a:t>SWITCHER submission planned for  end of August 2015</a:t>
            </a:r>
          </a:p>
          <a:p>
            <a:pPr eaLnBrk="1" hangingPunct="1">
              <a:defRPr/>
            </a:pPr>
            <a:r>
              <a:rPr lang="en-US" altLang="de-DE" sz="1400" kern="0" dirty="0" smtClean="0"/>
              <a:t>Improvements: faster clear driver, needs larger decoupling capacitors for voltage regulators </a:t>
            </a:r>
          </a:p>
          <a:p>
            <a:pPr eaLnBrk="1" hangingPunct="1">
              <a:defRPr/>
            </a:pPr>
            <a:r>
              <a:rPr lang="en-US" altLang="de-DE" sz="1400" kern="0" dirty="0" smtClean="0"/>
              <a:t>Separated control of the termination resistance for serial input (should be always on) and for the other fast inputs</a:t>
            </a:r>
          </a:p>
          <a:p>
            <a:pPr eaLnBrk="1" hangingPunct="1">
              <a:defRPr/>
            </a:pPr>
            <a:r>
              <a:rPr lang="en-US" altLang="de-DE" sz="1400" kern="0" dirty="0" smtClean="0"/>
              <a:t>Pad geometry should be adapted</a:t>
            </a:r>
          </a:p>
          <a:p>
            <a:pPr eaLnBrk="1" hangingPunct="1">
              <a:defRPr/>
            </a:pPr>
            <a:endParaRPr lang="en-US" altLang="de-DE" sz="1400" kern="0" dirty="0" smtClean="0"/>
          </a:p>
          <a:p>
            <a:pPr eaLnBrk="1" hangingPunct="1">
              <a:defRPr/>
            </a:pPr>
            <a:endParaRPr lang="en-US" altLang="de-DE" sz="1400" kern="0" dirty="0"/>
          </a:p>
        </p:txBody>
      </p:sp>
    </p:spTree>
    <p:extLst>
      <p:ext uri="{BB962C8B-B14F-4D97-AF65-F5344CB8AC3E}">
        <p14:creationId xmlns:p14="http://schemas.microsoft.com/office/powerpoint/2010/main" val="94357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28AD204A-106E-4454-955A-415B4803075D}" type="slidenum">
              <a:rPr lang="de-DE" sz="1400"/>
              <a:pPr eaLnBrk="1" hangingPunct="1"/>
              <a:t>47</a:t>
            </a:fld>
            <a:endParaRPr lang="de-DE" sz="1400"/>
          </a:p>
        </p:txBody>
      </p:sp>
      <p:sp>
        <p:nvSpPr>
          <p:cNvPr id="3075" name="Rectangle 42"/>
          <p:cNvSpPr>
            <a:spLocks noGrp="1" noChangeArrowheads="1"/>
          </p:cNvSpPr>
          <p:nvPr>
            <p:ph type="title"/>
          </p:nvPr>
        </p:nvSpPr>
        <p:spPr/>
        <p:txBody>
          <a:bodyPr/>
          <a:lstStyle/>
          <a:p>
            <a:pPr eaLnBrk="1" hangingPunct="1"/>
            <a:r>
              <a:rPr lang="en-US" sz="2000" dirty="0"/>
              <a:t>Rise Time </a:t>
            </a:r>
            <a:r>
              <a:rPr lang="en-US" sz="2000" dirty="0" smtClean="0"/>
              <a:t>Measurements – irradiated chip</a:t>
            </a:r>
            <a:endParaRPr lang="de-DE" sz="2000" dirty="0" smtClean="0"/>
          </a:p>
        </p:txBody>
      </p:sp>
      <p:sp>
        <p:nvSpPr>
          <p:cNvPr id="6" name="Rectangle 3"/>
          <p:cNvSpPr txBox="1">
            <a:spLocks noChangeArrowheads="1"/>
          </p:cNvSpPr>
          <p:nvPr/>
        </p:nvSpPr>
        <p:spPr bwMode="auto">
          <a:xfrm>
            <a:off x="457200" y="692150"/>
            <a:ext cx="8229600" cy="665163"/>
          </a:xfrm>
          <a:prstGeom prst="rect">
            <a:avLst/>
          </a:prstGeom>
          <a:noFill/>
          <a:ln w="9525">
            <a:noFill/>
            <a:miter lim="800000"/>
            <a:headEnd/>
            <a:tailEnd/>
          </a:ln>
        </p:spPr>
        <p:txBody>
          <a:bodyPr/>
          <a:lstStyle/>
          <a:p>
            <a:pPr marL="342900" indent="-342900" algn="l">
              <a:spcBef>
                <a:spcPct val="20000"/>
              </a:spcBef>
              <a:buFontTx/>
              <a:buChar char="•"/>
              <a:defRPr/>
            </a:pPr>
            <a:r>
              <a:rPr lang="en-US" altLang="zh-CN" sz="1400" kern="0" dirty="0" smtClean="0">
                <a:latin typeface="+mn-lt"/>
                <a:ea typeface="SimSun" pitchFamily="2" charset="-122"/>
                <a:cs typeface="+mn-cs"/>
              </a:rPr>
              <a:t>Irradiation to 21MRad – 150pF load</a:t>
            </a:r>
          </a:p>
          <a:p>
            <a:pPr marL="342900" indent="-342900" algn="l">
              <a:spcBef>
                <a:spcPct val="20000"/>
              </a:spcBef>
              <a:buFontTx/>
              <a:buChar char="•"/>
              <a:defRPr/>
            </a:pPr>
            <a:r>
              <a:rPr lang="en-US" altLang="zh-CN" sz="1400" kern="0" dirty="0" smtClean="0">
                <a:latin typeface="+mn-lt"/>
                <a:ea typeface="SimSun" pitchFamily="2" charset="-122"/>
                <a:cs typeface="+mn-cs"/>
              </a:rPr>
              <a:t>We need to increase size of the power transistors</a:t>
            </a:r>
          </a:p>
          <a:p>
            <a:pPr marL="342900" indent="-342900" algn="l">
              <a:spcBef>
                <a:spcPct val="20000"/>
              </a:spcBef>
              <a:buFontTx/>
              <a:buChar char="•"/>
              <a:defRPr/>
            </a:pPr>
            <a:r>
              <a:rPr lang="en-US" altLang="zh-CN" sz="1400" kern="0" dirty="0" smtClean="0">
                <a:latin typeface="+mn-lt"/>
                <a:ea typeface="SimSun" pitchFamily="2" charset="-122"/>
                <a:cs typeface="+mn-cs"/>
              </a:rPr>
              <a:t>Can be done, but the chip size will increase by 100um</a:t>
            </a:r>
            <a:endParaRPr lang="en-US" altLang="zh-CN" sz="1400" kern="0" dirty="0">
              <a:latin typeface="+mn-lt"/>
              <a:ea typeface="SimSun" pitchFamily="2" charset="-122"/>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438758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16832"/>
            <a:ext cx="396638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243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AAAE0665-30D4-4049-909A-4CB5518E8C65}" type="slidenum">
              <a:rPr lang="de-DE" altLang="de-DE" sz="1400" smtClean="0"/>
              <a:pPr algn="r" eaLnBrk="1" hangingPunct="1">
                <a:spcBef>
                  <a:spcPct val="0"/>
                </a:spcBef>
                <a:buFontTx/>
                <a:buNone/>
              </a:pPr>
              <a:t>48</a:t>
            </a:fld>
            <a:endParaRPr lang="de-DE" altLang="de-DE" sz="1400" smtClean="0"/>
          </a:p>
        </p:txBody>
      </p:sp>
      <p:sp>
        <p:nvSpPr>
          <p:cNvPr id="4099" name="Rectangle 42"/>
          <p:cNvSpPr>
            <a:spLocks noGrp="1" noChangeArrowheads="1"/>
          </p:cNvSpPr>
          <p:nvPr>
            <p:ph type="title"/>
          </p:nvPr>
        </p:nvSpPr>
        <p:spPr/>
        <p:txBody>
          <a:bodyPr/>
          <a:lstStyle/>
          <a:p>
            <a:pPr eaLnBrk="1" hangingPunct="1"/>
            <a:r>
              <a:rPr lang="en-US" altLang="de-DE" sz="2000" dirty="0"/>
              <a:t>Simulation</a:t>
            </a:r>
            <a:endParaRPr lang="de-DE" altLang="de-DE" sz="2000" dirty="0" smtClean="0"/>
          </a:p>
        </p:txBody>
      </p:sp>
      <p:sp>
        <p:nvSpPr>
          <p:cNvPr id="4" name="Rectangle 43"/>
          <p:cNvSpPr txBox="1">
            <a:spLocks noChangeArrowheads="1"/>
          </p:cNvSpPr>
          <p:nvPr/>
        </p:nvSpPr>
        <p:spPr bwMode="auto">
          <a:xfrm>
            <a:off x="457200" y="692150"/>
            <a:ext cx="8229600" cy="35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Simulation of clear pulse with 150pF load</a:t>
            </a:r>
          </a:p>
          <a:p>
            <a:pPr eaLnBrk="1" hangingPunct="1">
              <a:defRPr/>
            </a:pPr>
            <a:r>
              <a:rPr lang="en-US" altLang="de-DE" sz="1400" kern="0" dirty="0" smtClean="0"/>
              <a:t>Output transistors 3 time wider</a:t>
            </a:r>
          </a:p>
          <a:p>
            <a:pPr eaLnBrk="1" hangingPunct="1">
              <a:defRPr/>
            </a:pPr>
            <a:endParaRPr lang="en-US" altLang="de-DE" sz="1400" kern="0" dirty="0" smtClean="0"/>
          </a:p>
          <a:p>
            <a:pPr eaLnBrk="1" hangingPunct="1">
              <a:defRPr/>
            </a:pPr>
            <a:endParaRPr lang="en-US" altLang="de-DE" sz="1400" kern="0" dirty="0"/>
          </a:p>
        </p:txBody>
      </p:sp>
      <p:pic>
        <p:nvPicPr>
          <p:cNvPr id="5122" name="Picture 2" descr="C:\Users\ivan\Desktop\Sw_Loda150p_3xtrans_10n_100pdec_shor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543677" cy="47244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p:cNvCxnSpPr/>
          <p:nvPr/>
        </p:nvCxnSpPr>
        <p:spPr bwMode="auto">
          <a:xfrm>
            <a:off x="4191000" y="57150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257800" y="5410200"/>
            <a:ext cx="516488" cy="276999"/>
          </a:xfrm>
          <a:prstGeom prst="rect">
            <a:avLst/>
          </a:prstGeom>
          <a:noFill/>
        </p:spPr>
        <p:txBody>
          <a:bodyPr wrap="none" rtlCol="0">
            <a:spAutoFit/>
          </a:bodyPr>
          <a:lstStyle/>
          <a:p>
            <a:r>
              <a:rPr lang="de-DE" dirty="0" smtClean="0"/>
              <a:t>20ns</a:t>
            </a:r>
            <a:endParaRPr lang="de-DE" dirty="0"/>
          </a:p>
        </p:txBody>
      </p:sp>
    </p:spTree>
    <p:extLst>
      <p:ext uri="{BB962C8B-B14F-4D97-AF65-F5344CB8AC3E}">
        <p14:creationId xmlns:p14="http://schemas.microsoft.com/office/powerpoint/2010/main" val="3439373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DCD – </a:t>
            </a:r>
            <a:r>
              <a:rPr lang="de-DE" altLang="de-DE" dirty="0" err="1" smtClean="0"/>
              <a:t>Measurements</a:t>
            </a:r>
            <a:r>
              <a:rPr lang="de-DE" altLang="de-DE" dirty="0" smtClean="0"/>
              <a:t> (2)</a:t>
            </a:r>
          </a:p>
        </p:txBody>
      </p:sp>
    </p:spTree>
    <p:extLst>
      <p:ext uri="{BB962C8B-B14F-4D97-AF65-F5344CB8AC3E}">
        <p14:creationId xmlns:p14="http://schemas.microsoft.com/office/powerpoint/2010/main" val="261178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smtClean="0">
                <a:solidFill>
                  <a:srgbClr val="FF0000"/>
                </a:solidFill>
              </a:rPr>
              <a:t>Digital </a:t>
            </a:r>
            <a:r>
              <a:rPr lang="en-US" sz="2000" dirty="0">
                <a:solidFill>
                  <a:srgbClr val="FF0000"/>
                </a:solidFill>
              </a:rPr>
              <a:t>output driver</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The ADC signals are compressed and serialized on DCD. The output drivers of  DCD sent the data via non-standard single ended current mode links. The structure of these links is shown in figure. Currently the amplitude of the signal is limited to 220 mV and cannot be changed.</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a:t>
            </a:fld>
            <a:endParaRPr lang="de-DE" altLang="de-DE"/>
          </a:p>
        </p:txBody>
      </p:sp>
      <p:grpSp>
        <p:nvGrpSpPr>
          <p:cNvPr id="5" name="Gruppieren 4"/>
          <p:cNvGrpSpPr/>
          <p:nvPr/>
        </p:nvGrpSpPr>
        <p:grpSpPr>
          <a:xfrm>
            <a:off x="914400" y="3352800"/>
            <a:ext cx="3962400" cy="2514600"/>
            <a:chOff x="5029200" y="914400"/>
            <a:chExt cx="3962400" cy="2514600"/>
          </a:xfrm>
        </p:grpSpPr>
        <p:sp>
          <p:nvSpPr>
            <p:cNvPr id="6" name="Gleichschenkliges Dreieck 5"/>
            <p:cNvSpPr/>
            <p:nvPr/>
          </p:nvSpPr>
          <p:spPr bwMode="auto">
            <a:xfrm rot="10800000">
              <a:off x="5791200" y="2133596"/>
              <a:ext cx="1066800" cy="381003"/>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Rechteck 6"/>
            <p:cNvSpPr/>
            <p:nvPr/>
          </p:nvSpPr>
          <p:spPr bwMode="auto">
            <a:xfrm>
              <a:off x="7239000" y="1600200"/>
              <a:ext cx="1524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a:stCxn id="7" idx="2"/>
            </p:cNvCxnSpPr>
            <p:nvPr/>
          </p:nvCxnSpPr>
          <p:spPr bwMode="auto">
            <a:xfrm>
              <a:off x="7315200" y="1905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7315200" y="1371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hteck 9"/>
            <p:cNvSpPr/>
            <p:nvPr/>
          </p:nvSpPr>
          <p:spPr bwMode="auto">
            <a:xfrm>
              <a:off x="7162800" y="2133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 name="Gerade Verbindung 10"/>
            <p:cNvCxnSpPr>
              <a:stCxn id="10" idx="1"/>
            </p:cNvCxnSpPr>
            <p:nvPr/>
          </p:nvCxnSpPr>
          <p:spPr bwMode="auto">
            <a:xfrm flipH="1">
              <a:off x="6781800" y="2286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7162800" y="13716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a:endCxn id="6" idx="3"/>
            </p:cNvCxnSpPr>
            <p:nvPr/>
          </p:nvCxnSpPr>
          <p:spPr bwMode="auto">
            <a:xfrm>
              <a:off x="6324600" y="1752600"/>
              <a:ext cx="0" cy="3809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Ellipse 13"/>
            <p:cNvSpPr/>
            <p:nvPr/>
          </p:nvSpPr>
          <p:spPr bwMode="auto">
            <a:xfrm>
              <a:off x="5867400" y="29718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 name="Gerade Verbindung 14"/>
            <p:cNvCxnSpPr/>
            <p:nvPr/>
          </p:nvCxnSpPr>
          <p:spPr bwMode="auto">
            <a:xfrm>
              <a:off x="66294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6019800" y="2819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bwMode="auto">
            <a:xfrm>
              <a:off x="60960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 name="Rechteck 17"/>
            <p:cNvSpPr/>
            <p:nvPr/>
          </p:nvSpPr>
          <p:spPr bwMode="auto">
            <a:xfrm>
              <a:off x="64008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 name="Gerade Verbindung 18"/>
            <p:cNvCxnSpPr/>
            <p:nvPr/>
          </p:nvCxnSpPr>
          <p:spPr bwMode="auto">
            <a:xfrm>
              <a:off x="60198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Gleichschenkliges Dreieck 19"/>
            <p:cNvSpPr/>
            <p:nvPr/>
          </p:nvSpPr>
          <p:spPr bwMode="auto">
            <a:xfrm rot="10800000">
              <a:off x="7924800" y="2133596"/>
              <a:ext cx="1066800" cy="381003"/>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 name="Gerade Verbindung 20"/>
            <p:cNvCxnSpPr>
              <a:endCxn id="20" idx="3"/>
            </p:cNvCxnSpPr>
            <p:nvPr/>
          </p:nvCxnSpPr>
          <p:spPr bwMode="auto">
            <a:xfrm>
              <a:off x="8458200" y="1752600"/>
              <a:ext cx="0" cy="3809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7630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8153400" y="2819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82296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Rechteck 24"/>
            <p:cNvSpPr/>
            <p:nvPr/>
          </p:nvSpPr>
          <p:spPr bwMode="auto">
            <a:xfrm>
              <a:off x="85344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 name="Gerade Verbindung 25"/>
            <p:cNvCxnSpPr/>
            <p:nvPr/>
          </p:nvCxnSpPr>
          <p:spPr bwMode="auto">
            <a:xfrm>
              <a:off x="81534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8458200" y="2819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Ellipse 27"/>
            <p:cNvSpPr/>
            <p:nvPr/>
          </p:nvSpPr>
          <p:spPr bwMode="auto">
            <a:xfrm>
              <a:off x="8305800" y="31242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9" name="Rechteck 28"/>
            <p:cNvSpPr/>
            <p:nvPr/>
          </p:nvSpPr>
          <p:spPr bwMode="auto">
            <a:xfrm>
              <a:off x="5105400" y="1066800"/>
              <a:ext cx="14478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DCD digital block</a:t>
              </a:r>
            </a:p>
          </p:txBody>
        </p:sp>
        <p:cxnSp>
          <p:nvCxnSpPr>
            <p:cNvPr id="30" name="Gerade Verbindung 29"/>
            <p:cNvCxnSpPr/>
            <p:nvPr/>
          </p:nvCxnSpPr>
          <p:spPr bwMode="auto">
            <a:xfrm flipH="1">
              <a:off x="8305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feld 30"/>
            <p:cNvSpPr txBox="1"/>
            <p:nvPr/>
          </p:nvSpPr>
          <p:spPr>
            <a:xfrm>
              <a:off x="7239000" y="1066800"/>
              <a:ext cx="508474" cy="276999"/>
            </a:xfrm>
            <a:prstGeom prst="rect">
              <a:avLst/>
            </a:prstGeom>
            <a:noFill/>
          </p:spPr>
          <p:txBody>
            <a:bodyPr wrap="none" rtlCol="0">
              <a:spAutoFit/>
            </a:bodyPr>
            <a:lstStyle/>
            <a:p>
              <a:r>
                <a:rPr lang="de-DE" dirty="0" smtClean="0"/>
                <a:t>VDD</a:t>
              </a:r>
              <a:endParaRPr lang="de-DE" dirty="0"/>
            </a:p>
          </p:txBody>
        </p:sp>
        <p:sp>
          <p:nvSpPr>
            <p:cNvPr id="32" name="Textfeld 31"/>
            <p:cNvSpPr txBox="1"/>
            <p:nvPr/>
          </p:nvSpPr>
          <p:spPr>
            <a:xfrm>
              <a:off x="6584780" y="1524000"/>
              <a:ext cx="883575" cy="276999"/>
            </a:xfrm>
            <a:prstGeom prst="rect">
              <a:avLst/>
            </a:prstGeom>
            <a:noFill/>
          </p:spPr>
          <p:txBody>
            <a:bodyPr wrap="none" rtlCol="0">
              <a:spAutoFit/>
            </a:bodyPr>
            <a:lstStyle/>
            <a:p>
              <a:r>
                <a:rPr lang="de-DE" dirty="0" smtClean="0"/>
                <a:t>Bias block</a:t>
              </a:r>
              <a:endParaRPr lang="de-DE" dirty="0"/>
            </a:p>
          </p:txBody>
        </p:sp>
        <p:sp>
          <p:nvSpPr>
            <p:cNvPr id="33" name="Rechteck 32"/>
            <p:cNvSpPr/>
            <p:nvPr/>
          </p:nvSpPr>
          <p:spPr bwMode="auto">
            <a:xfrm>
              <a:off x="5029200" y="914400"/>
              <a:ext cx="396240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Textfeld 33"/>
            <p:cNvSpPr txBox="1"/>
            <p:nvPr/>
          </p:nvSpPr>
          <p:spPr>
            <a:xfrm>
              <a:off x="8458200" y="914400"/>
              <a:ext cx="516488" cy="276999"/>
            </a:xfrm>
            <a:prstGeom prst="rect">
              <a:avLst/>
            </a:prstGeom>
            <a:noFill/>
          </p:spPr>
          <p:txBody>
            <a:bodyPr wrap="none" rtlCol="0">
              <a:spAutoFit/>
            </a:bodyPr>
            <a:lstStyle/>
            <a:p>
              <a:r>
                <a:rPr lang="de-DE" dirty="0" smtClean="0"/>
                <a:t>DCD</a:t>
              </a:r>
              <a:endParaRPr lang="de-DE" dirty="0"/>
            </a:p>
          </p:txBody>
        </p:sp>
      </p:grpSp>
    </p:spTree>
    <p:extLst>
      <p:ext uri="{BB962C8B-B14F-4D97-AF65-F5344CB8AC3E}">
        <p14:creationId xmlns:p14="http://schemas.microsoft.com/office/powerpoint/2010/main" val="3789571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en-US" altLang="de-DE" dirty="0" smtClean="0"/>
              <a:t>DCD tests on single chip PCB</a:t>
            </a:r>
          </a:p>
        </p:txBody>
      </p:sp>
    </p:spTree>
    <p:extLst>
      <p:ext uri="{BB962C8B-B14F-4D97-AF65-F5344CB8AC3E}">
        <p14:creationId xmlns:p14="http://schemas.microsoft.com/office/powerpoint/2010/main" val="4130819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Users\ivan\Desktop\Grafik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692646"/>
            <a:ext cx="6248789" cy="6048722"/>
          </a:xfrm>
          <a:prstGeom prst="rect">
            <a:avLst/>
          </a:prstGeom>
          <a:noFill/>
          <a:extLst>
            <a:ext uri="{909E8E84-426E-40DD-AFC4-6F175D3DCCD1}">
              <a14:hiddenFill xmlns:a14="http://schemas.microsoft.com/office/drawing/2010/main">
                <a:solidFill>
                  <a:srgbClr val="FFFFFF"/>
                </a:solidFill>
              </a14:hiddenFill>
            </a:ext>
          </a:extLst>
        </p:spPr>
      </p:pic>
      <p:sp>
        <p:nvSpPr>
          <p:cNvPr id="10242"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C77212D-B339-4040-9AE9-49AE395381E6}" type="slidenum">
              <a:rPr lang="de-DE" altLang="de-DE" sz="1400" smtClean="0"/>
              <a:pPr algn="r" eaLnBrk="1" hangingPunct="1">
                <a:spcBef>
                  <a:spcPct val="0"/>
                </a:spcBef>
                <a:buFontTx/>
                <a:buNone/>
              </a:pPr>
              <a:t>51</a:t>
            </a:fld>
            <a:endParaRPr lang="de-DE" altLang="de-DE" sz="1400" smtClean="0"/>
          </a:p>
        </p:txBody>
      </p:sp>
      <p:sp>
        <p:nvSpPr>
          <p:cNvPr id="10243" name="Rectangle 42"/>
          <p:cNvSpPr>
            <a:spLocks noGrp="1" noChangeArrowheads="1"/>
          </p:cNvSpPr>
          <p:nvPr>
            <p:ph type="title"/>
          </p:nvPr>
        </p:nvSpPr>
        <p:spPr/>
        <p:txBody>
          <a:bodyPr/>
          <a:lstStyle/>
          <a:p>
            <a:pPr eaLnBrk="1" hangingPunct="1"/>
            <a:r>
              <a:rPr lang="en-US" altLang="zh-CN" sz="2000" dirty="0" smtClean="0">
                <a:ea typeface="SimSun" pitchFamily="2" charset="-122"/>
              </a:rPr>
              <a:t>Chip #1 Test all ADCs</a:t>
            </a:r>
            <a:endParaRPr lang="de-DE" altLang="de-DE" sz="2000" dirty="0" smtClean="0"/>
          </a:p>
        </p:txBody>
      </p:sp>
    </p:spTree>
    <p:extLst>
      <p:ext uri="{BB962C8B-B14F-4D97-AF65-F5344CB8AC3E}">
        <p14:creationId xmlns:p14="http://schemas.microsoft.com/office/powerpoint/2010/main" val="41811579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eschweifte Klammer links 2"/>
          <p:cNvSpPr/>
          <p:nvPr/>
        </p:nvSpPr>
        <p:spPr bwMode="auto">
          <a:xfrm>
            <a:off x="1043608" y="2996952"/>
            <a:ext cx="360040" cy="3456384"/>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pic>
        <p:nvPicPr>
          <p:cNvPr id="31747" name="Picture 3" descr="C:\Users\ivan\Desktop\Grafik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692646"/>
            <a:ext cx="6248789" cy="6048722"/>
          </a:xfrm>
          <a:prstGeom prst="rect">
            <a:avLst/>
          </a:prstGeom>
          <a:noFill/>
          <a:extLst>
            <a:ext uri="{909E8E84-426E-40DD-AFC4-6F175D3DCCD1}">
              <a14:hiddenFill xmlns:a14="http://schemas.microsoft.com/office/drawing/2010/main">
                <a:solidFill>
                  <a:srgbClr val="FFFFFF"/>
                </a:solidFill>
              </a14:hiddenFill>
            </a:ext>
          </a:extLst>
        </p:spPr>
      </p:pic>
      <p:sp>
        <p:nvSpPr>
          <p:cNvPr id="10242"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C77212D-B339-4040-9AE9-49AE395381E6}" type="slidenum">
              <a:rPr lang="de-DE" altLang="de-DE" sz="1400" smtClean="0"/>
              <a:pPr algn="r" eaLnBrk="1" hangingPunct="1">
                <a:spcBef>
                  <a:spcPct val="0"/>
                </a:spcBef>
                <a:buFontTx/>
                <a:buNone/>
              </a:pPr>
              <a:t>52</a:t>
            </a:fld>
            <a:endParaRPr lang="de-DE" altLang="de-DE" sz="1400" smtClean="0"/>
          </a:p>
        </p:txBody>
      </p:sp>
      <p:sp>
        <p:nvSpPr>
          <p:cNvPr id="10243" name="Rectangle 42"/>
          <p:cNvSpPr>
            <a:spLocks noGrp="1" noChangeArrowheads="1"/>
          </p:cNvSpPr>
          <p:nvPr>
            <p:ph type="title"/>
          </p:nvPr>
        </p:nvSpPr>
        <p:spPr/>
        <p:txBody>
          <a:bodyPr/>
          <a:lstStyle/>
          <a:p>
            <a:pPr eaLnBrk="1" hangingPunct="1"/>
            <a:r>
              <a:rPr lang="en-US" altLang="zh-CN" sz="2000" dirty="0" smtClean="0">
                <a:ea typeface="SimSun" pitchFamily="2" charset="-122"/>
              </a:rPr>
              <a:t>Chip #1 Test all ADCs</a:t>
            </a:r>
            <a:endParaRPr lang="de-DE" altLang="de-DE" sz="2000" dirty="0" smtClean="0"/>
          </a:p>
        </p:txBody>
      </p:sp>
      <p:sp>
        <p:nvSpPr>
          <p:cNvPr id="4" name="Rectangle 43"/>
          <p:cNvSpPr txBox="1">
            <a:spLocks noChangeArrowheads="1"/>
          </p:cNvSpPr>
          <p:nvPr/>
        </p:nvSpPr>
        <p:spPr bwMode="auto">
          <a:xfrm>
            <a:off x="457200" y="69215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a:t>
            </a:r>
            <a:endParaRPr lang="en-US" altLang="de-DE" sz="1400" kern="0" dirty="0"/>
          </a:p>
          <a:p>
            <a:pPr eaLnBrk="1" hangingPunct="1">
              <a:defRPr/>
            </a:pPr>
            <a:endParaRPr lang="en-US" altLang="de-DE" sz="1400" kern="0" dirty="0"/>
          </a:p>
          <a:p>
            <a:pPr eaLnBrk="1" hangingPunct="1">
              <a:defRPr/>
            </a:pP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sp>
        <p:nvSpPr>
          <p:cNvPr id="2" name="Textfeld 1"/>
          <p:cNvSpPr txBox="1"/>
          <p:nvPr/>
        </p:nvSpPr>
        <p:spPr>
          <a:xfrm>
            <a:off x="755576" y="692696"/>
            <a:ext cx="1532792" cy="276999"/>
          </a:xfrm>
          <a:prstGeom prst="rect">
            <a:avLst/>
          </a:prstGeom>
          <a:solidFill>
            <a:schemeClr val="bg1"/>
          </a:solidFill>
        </p:spPr>
        <p:txBody>
          <a:bodyPr wrap="none" rtlCol="0">
            <a:spAutoFit/>
          </a:bodyPr>
          <a:lstStyle/>
          <a:p>
            <a:r>
              <a:rPr lang="en-US" dirty="0" smtClean="0">
                <a:solidFill>
                  <a:srgbClr val="FF0000"/>
                </a:solidFill>
              </a:rPr>
              <a:t>ADC characteristics</a:t>
            </a:r>
            <a:endParaRPr lang="en-US" dirty="0">
              <a:solidFill>
                <a:srgbClr val="FF0000"/>
              </a:solidFill>
            </a:endParaRPr>
          </a:p>
        </p:txBody>
      </p:sp>
      <p:sp>
        <p:nvSpPr>
          <p:cNvPr id="9" name="Textfeld 8"/>
          <p:cNvSpPr txBox="1"/>
          <p:nvPr/>
        </p:nvSpPr>
        <p:spPr>
          <a:xfrm>
            <a:off x="2555776" y="692696"/>
            <a:ext cx="2616422" cy="461665"/>
          </a:xfrm>
          <a:prstGeom prst="rect">
            <a:avLst/>
          </a:prstGeom>
          <a:solidFill>
            <a:schemeClr val="bg1"/>
          </a:solidFill>
        </p:spPr>
        <p:txBody>
          <a:bodyPr wrap="none" rtlCol="0">
            <a:spAutoFit/>
          </a:bodyPr>
          <a:lstStyle/>
          <a:p>
            <a:pPr algn="l"/>
            <a:r>
              <a:rPr lang="en-US" dirty="0" smtClean="0">
                <a:solidFill>
                  <a:srgbClr val="FF0000"/>
                </a:solidFill>
              </a:rPr>
              <a:t>Noise</a:t>
            </a:r>
            <a:r>
              <a:rPr lang="en-US" dirty="0" smtClean="0"/>
              <a:t> of the first ADC</a:t>
            </a:r>
          </a:p>
          <a:p>
            <a:pPr algn="l"/>
            <a:r>
              <a:rPr lang="en-US" dirty="0" smtClean="0"/>
              <a:t>Deviation from mean for every input</a:t>
            </a:r>
            <a:endParaRPr lang="en-US" dirty="0"/>
          </a:p>
        </p:txBody>
      </p:sp>
      <p:sp>
        <p:nvSpPr>
          <p:cNvPr id="10" name="Textfeld 9"/>
          <p:cNvSpPr txBox="1"/>
          <p:nvPr/>
        </p:nvSpPr>
        <p:spPr>
          <a:xfrm>
            <a:off x="3491880" y="1887215"/>
            <a:ext cx="2770310" cy="461665"/>
          </a:xfrm>
          <a:prstGeom prst="rect">
            <a:avLst/>
          </a:prstGeom>
          <a:solidFill>
            <a:schemeClr val="bg1"/>
          </a:solidFill>
        </p:spPr>
        <p:txBody>
          <a:bodyPr wrap="none" rtlCol="0">
            <a:spAutoFit/>
          </a:bodyPr>
          <a:lstStyle/>
          <a:p>
            <a:pPr algn="l"/>
            <a:r>
              <a:rPr lang="en-US" dirty="0">
                <a:solidFill>
                  <a:srgbClr val="FF0000"/>
                </a:solidFill>
              </a:rPr>
              <a:t>I</a:t>
            </a:r>
            <a:r>
              <a:rPr lang="en-US" dirty="0" smtClean="0">
                <a:solidFill>
                  <a:srgbClr val="FF0000"/>
                </a:solidFill>
              </a:rPr>
              <a:t>NL</a:t>
            </a:r>
            <a:r>
              <a:rPr lang="en-US" dirty="0" smtClean="0"/>
              <a:t> of the first ADC</a:t>
            </a:r>
          </a:p>
          <a:p>
            <a:pPr algn="l"/>
            <a:r>
              <a:rPr lang="en-US" dirty="0" smtClean="0"/>
              <a:t>Deviation from linear fit for every input</a:t>
            </a:r>
            <a:endParaRPr lang="en-US" dirty="0"/>
          </a:p>
        </p:txBody>
      </p:sp>
      <p:sp>
        <p:nvSpPr>
          <p:cNvPr id="11" name="Textfeld 10"/>
          <p:cNvSpPr txBox="1"/>
          <p:nvPr/>
        </p:nvSpPr>
        <p:spPr>
          <a:xfrm>
            <a:off x="5436096" y="764704"/>
            <a:ext cx="3466462" cy="461665"/>
          </a:xfrm>
          <a:prstGeom prst="rect">
            <a:avLst/>
          </a:prstGeom>
          <a:solidFill>
            <a:schemeClr val="bg1"/>
          </a:solidFill>
        </p:spPr>
        <p:txBody>
          <a:bodyPr wrap="none" rtlCol="0">
            <a:spAutoFit/>
          </a:bodyPr>
          <a:lstStyle/>
          <a:p>
            <a:pPr algn="l"/>
            <a:r>
              <a:rPr lang="en-US" dirty="0" smtClean="0">
                <a:solidFill>
                  <a:srgbClr val="FF0000"/>
                </a:solidFill>
              </a:rPr>
              <a:t>DNL</a:t>
            </a:r>
            <a:r>
              <a:rPr lang="en-US" dirty="0" smtClean="0"/>
              <a:t>: code difference for two consecutive inputs</a:t>
            </a:r>
          </a:p>
          <a:p>
            <a:pPr algn="l"/>
            <a:r>
              <a:rPr lang="en-US" dirty="0" smtClean="0"/>
              <a:t>(first ADC)</a:t>
            </a:r>
            <a:endParaRPr lang="en-US" dirty="0"/>
          </a:p>
        </p:txBody>
      </p:sp>
      <p:sp>
        <p:nvSpPr>
          <p:cNvPr id="12" name="Textfeld 11"/>
          <p:cNvSpPr txBox="1"/>
          <p:nvPr/>
        </p:nvSpPr>
        <p:spPr>
          <a:xfrm>
            <a:off x="323528" y="4437112"/>
            <a:ext cx="833433" cy="276999"/>
          </a:xfrm>
          <a:prstGeom prst="rect">
            <a:avLst/>
          </a:prstGeom>
          <a:noFill/>
        </p:spPr>
        <p:txBody>
          <a:bodyPr wrap="none" rtlCol="0">
            <a:spAutoFit/>
          </a:bodyPr>
          <a:lstStyle/>
          <a:p>
            <a:r>
              <a:rPr lang="en-US" dirty="0" smtClean="0"/>
              <a:t>All ADCs:</a:t>
            </a:r>
            <a:endParaRPr lang="en-US" dirty="0"/>
          </a:p>
        </p:txBody>
      </p:sp>
      <p:sp>
        <p:nvSpPr>
          <p:cNvPr id="14" name="Textfeld 13"/>
          <p:cNvSpPr txBox="1"/>
          <p:nvPr/>
        </p:nvSpPr>
        <p:spPr>
          <a:xfrm>
            <a:off x="1691680" y="2996952"/>
            <a:ext cx="1175323" cy="276999"/>
          </a:xfrm>
          <a:prstGeom prst="rect">
            <a:avLst/>
          </a:prstGeom>
          <a:solidFill>
            <a:schemeClr val="bg1"/>
          </a:solidFill>
        </p:spPr>
        <p:txBody>
          <a:bodyPr wrap="none" rtlCol="0">
            <a:spAutoFit/>
          </a:bodyPr>
          <a:lstStyle/>
          <a:p>
            <a:r>
              <a:rPr lang="en-US" dirty="0" smtClean="0">
                <a:solidFill>
                  <a:srgbClr val="FF0000"/>
                </a:solidFill>
              </a:rPr>
              <a:t>Gain</a:t>
            </a:r>
            <a:r>
              <a:rPr lang="en-US" dirty="0" smtClean="0"/>
              <a:t> (</a:t>
            </a:r>
            <a:r>
              <a:rPr lang="en-US" dirty="0" err="1" smtClean="0"/>
              <a:t>nA</a:t>
            </a:r>
            <a:r>
              <a:rPr lang="en-US" dirty="0" smtClean="0"/>
              <a:t>/LSB)</a:t>
            </a:r>
            <a:endParaRPr lang="en-US" dirty="0"/>
          </a:p>
        </p:txBody>
      </p:sp>
      <p:sp>
        <p:nvSpPr>
          <p:cNvPr id="15" name="Textfeld 14"/>
          <p:cNvSpPr txBox="1"/>
          <p:nvPr/>
        </p:nvSpPr>
        <p:spPr>
          <a:xfrm>
            <a:off x="3131840" y="2924944"/>
            <a:ext cx="1597361" cy="276999"/>
          </a:xfrm>
          <a:prstGeom prst="rect">
            <a:avLst/>
          </a:prstGeom>
          <a:solidFill>
            <a:schemeClr val="bg1"/>
          </a:solidFill>
        </p:spPr>
        <p:txBody>
          <a:bodyPr wrap="none" rtlCol="0">
            <a:spAutoFit/>
          </a:bodyPr>
          <a:lstStyle/>
          <a:p>
            <a:r>
              <a:rPr lang="en-US" dirty="0" smtClean="0"/>
              <a:t>Average noise (LSB)</a:t>
            </a:r>
            <a:endParaRPr lang="en-US" dirty="0"/>
          </a:p>
        </p:txBody>
      </p:sp>
      <p:sp>
        <p:nvSpPr>
          <p:cNvPr id="16" name="Textfeld 15"/>
          <p:cNvSpPr txBox="1"/>
          <p:nvPr/>
        </p:nvSpPr>
        <p:spPr>
          <a:xfrm>
            <a:off x="4283968" y="2636912"/>
            <a:ext cx="2312556" cy="276999"/>
          </a:xfrm>
          <a:prstGeom prst="rect">
            <a:avLst/>
          </a:prstGeom>
          <a:solidFill>
            <a:schemeClr val="bg1"/>
          </a:solidFill>
        </p:spPr>
        <p:txBody>
          <a:bodyPr wrap="none" rtlCol="0">
            <a:spAutoFit/>
          </a:bodyPr>
          <a:lstStyle/>
          <a:p>
            <a:r>
              <a:rPr lang="en-US" dirty="0" smtClean="0"/>
              <a:t>INL (peak to peak for all inputs)</a:t>
            </a:r>
            <a:endParaRPr lang="en-US" dirty="0"/>
          </a:p>
        </p:txBody>
      </p:sp>
      <p:sp>
        <p:nvSpPr>
          <p:cNvPr id="17" name="Textfeld 16"/>
          <p:cNvSpPr txBox="1"/>
          <p:nvPr/>
        </p:nvSpPr>
        <p:spPr>
          <a:xfrm>
            <a:off x="6228184" y="3284984"/>
            <a:ext cx="2379883" cy="276999"/>
          </a:xfrm>
          <a:prstGeom prst="rect">
            <a:avLst/>
          </a:prstGeom>
          <a:solidFill>
            <a:schemeClr val="bg1"/>
          </a:solidFill>
        </p:spPr>
        <p:txBody>
          <a:bodyPr wrap="none" rtlCol="0">
            <a:spAutoFit/>
          </a:bodyPr>
          <a:lstStyle/>
          <a:p>
            <a:r>
              <a:rPr lang="en-US" dirty="0" smtClean="0"/>
              <a:t>DNL (peak to peak for all inputs)</a:t>
            </a:r>
            <a:endParaRPr lang="en-US" dirty="0"/>
          </a:p>
        </p:txBody>
      </p:sp>
      <p:sp>
        <p:nvSpPr>
          <p:cNvPr id="18" name="Textfeld 17"/>
          <p:cNvSpPr txBox="1"/>
          <p:nvPr/>
        </p:nvSpPr>
        <p:spPr>
          <a:xfrm>
            <a:off x="1619672" y="5373216"/>
            <a:ext cx="1678216" cy="276999"/>
          </a:xfrm>
          <a:prstGeom prst="rect">
            <a:avLst/>
          </a:prstGeom>
          <a:solidFill>
            <a:schemeClr val="bg1"/>
          </a:solidFill>
        </p:spPr>
        <p:txBody>
          <a:bodyPr wrap="none" rtlCol="0">
            <a:spAutoFit/>
          </a:bodyPr>
          <a:lstStyle/>
          <a:p>
            <a:r>
              <a:rPr lang="en-US" dirty="0" smtClean="0"/>
              <a:t>Gain vs. ADC position</a:t>
            </a:r>
            <a:endParaRPr lang="en-US" dirty="0"/>
          </a:p>
        </p:txBody>
      </p:sp>
      <p:sp>
        <p:nvSpPr>
          <p:cNvPr id="19" name="Textfeld 18"/>
          <p:cNvSpPr txBox="1"/>
          <p:nvPr/>
        </p:nvSpPr>
        <p:spPr>
          <a:xfrm>
            <a:off x="2915816" y="4653136"/>
            <a:ext cx="1745542" cy="276999"/>
          </a:xfrm>
          <a:prstGeom prst="rect">
            <a:avLst/>
          </a:prstGeom>
          <a:solidFill>
            <a:schemeClr val="bg1"/>
          </a:solidFill>
        </p:spPr>
        <p:txBody>
          <a:bodyPr wrap="none" rtlCol="0">
            <a:spAutoFit/>
          </a:bodyPr>
          <a:lstStyle/>
          <a:p>
            <a:r>
              <a:rPr lang="en-US" dirty="0" smtClean="0"/>
              <a:t>Noise vs. ADC position</a:t>
            </a:r>
            <a:endParaRPr lang="en-US" dirty="0"/>
          </a:p>
        </p:txBody>
      </p:sp>
      <p:sp>
        <p:nvSpPr>
          <p:cNvPr id="20" name="Textfeld 19"/>
          <p:cNvSpPr txBox="1"/>
          <p:nvPr/>
        </p:nvSpPr>
        <p:spPr>
          <a:xfrm>
            <a:off x="4716016" y="4653136"/>
            <a:ext cx="1587550" cy="276999"/>
          </a:xfrm>
          <a:prstGeom prst="rect">
            <a:avLst/>
          </a:prstGeom>
          <a:solidFill>
            <a:schemeClr val="bg1"/>
          </a:solidFill>
        </p:spPr>
        <p:txBody>
          <a:bodyPr wrap="none" rtlCol="0">
            <a:spAutoFit/>
          </a:bodyPr>
          <a:lstStyle/>
          <a:p>
            <a:r>
              <a:rPr lang="en-US" dirty="0" smtClean="0"/>
              <a:t>INL vs. ADC position</a:t>
            </a:r>
            <a:endParaRPr lang="en-US" dirty="0"/>
          </a:p>
        </p:txBody>
      </p:sp>
      <p:sp>
        <p:nvSpPr>
          <p:cNvPr id="21" name="Textfeld 20"/>
          <p:cNvSpPr txBox="1"/>
          <p:nvPr/>
        </p:nvSpPr>
        <p:spPr>
          <a:xfrm>
            <a:off x="6300192" y="4653136"/>
            <a:ext cx="1654877" cy="276999"/>
          </a:xfrm>
          <a:prstGeom prst="rect">
            <a:avLst/>
          </a:prstGeom>
          <a:solidFill>
            <a:schemeClr val="bg1"/>
          </a:solidFill>
        </p:spPr>
        <p:txBody>
          <a:bodyPr wrap="none" rtlCol="0">
            <a:spAutoFit/>
          </a:bodyPr>
          <a:lstStyle/>
          <a:p>
            <a:r>
              <a:rPr lang="en-US" dirty="0" smtClean="0"/>
              <a:t>DNL vs. ADC position</a:t>
            </a:r>
            <a:endParaRPr lang="en-US" dirty="0"/>
          </a:p>
        </p:txBody>
      </p:sp>
    </p:spTree>
    <p:extLst>
      <p:ext uri="{BB962C8B-B14F-4D97-AF65-F5344CB8AC3E}">
        <p14:creationId xmlns:p14="http://schemas.microsoft.com/office/powerpoint/2010/main" val="2269253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ivan\Desktop\Grafik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7" y="2647291"/>
            <a:ext cx="9059787" cy="2797933"/>
          </a:xfrm>
          <a:prstGeom prst="rect">
            <a:avLst/>
          </a:prstGeom>
          <a:noFill/>
          <a:extLst>
            <a:ext uri="{909E8E84-426E-40DD-AFC4-6F175D3DCCD1}">
              <a14:hiddenFill xmlns:a14="http://schemas.microsoft.com/office/drawing/2010/main">
                <a:solidFill>
                  <a:srgbClr val="FFFFFF"/>
                </a:solidFill>
              </a14:hiddenFill>
            </a:ext>
          </a:extLst>
        </p:spPr>
      </p:pic>
      <p:sp>
        <p:nvSpPr>
          <p:cNvPr id="11266"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39BB39AC-FE9F-491B-9416-1088536926BB}" type="slidenum">
              <a:rPr lang="de-DE" altLang="de-DE" sz="1400" smtClean="0"/>
              <a:pPr algn="r" eaLnBrk="1" hangingPunct="1">
                <a:spcBef>
                  <a:spcPct val="0"/>
                </a:spcBef>
                <a:buFontTx/>
                <a:buNone/>
              </a:pPr>
              <a:t>53</a:t>
            </a:fld>
            <a:endParaRPr lang="de-DE" altLang="de-DE" sz="1400" smtClean="0"/>
          </a:p>
        </p:txBody>
      </p:sp>
      <p:sp>
        <p:nvSpPr>
          <p:cNvPr id="11267" name="Rectangle 42"/>
          <p:cNvSpPr>
            <a:spLocks noGrp="1" noChangeArrowheads="1"/>
          </p:cNvSpPr>
          <p:nvPr>
            <p:ph type="title"/>
          </p:nvPr>
        </p:nvSpPr>
        <p:spPr/>
        <p:txBody>
          <a:bodyPr/>
          <a:lstStyle/>
          <a:p>
            <a:pPr eaLnBrk="1" hangingPunct="1"/>
            <a:r>
              <a:rPr lang="en-US" altLang="zh-CN" sz="2000" dirty="0" smtClean="0">
                <a:ea typeface="SimSun" pitchFamily="2" charset="-122"/>
              </a:rPr>
              <a:t>Chip #1 Test all ADCs</a:t>
            </a:r>
            <a:endParaRPr lang="de-DE" altLang="de-DE" sz="2000" dirty="0" smtClean="0"/>
          </a:p>
        </p:txBody>
      </p:sp>
      <p:sp>
        <p:nvSpPr>
          <p:cNvPr id="4" name="Rectangle 43"/>
          <p:cNvSpPr txBox="1">
            <a:spLocks noChangeArrowheads="1"/>
          </p:cNvSpPr>
          <p:nvPr/>
        </p:nvSpPr>
        <p:spPr bwMode="auto">
          <a:xfrm>
            <a:off x="457200" y="69215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Several ADCs show higher noise (out of 128 tested)</a:t>
            </a:r>
          </a:p>
          <a:p>
            <a:pPr eaLnBrk="1" hangingPunct="1">
              <a:defRPr/>
            </a:pPr>
            <a:endParaRPr lang="en-US" altLang="de-DE" sz="1400" kern="0" dirty="0" smtClean="0"/>
          </a:p>
          <a:p>
            <a:pPr eaLnBrk="1" hangingPunct="1">
              <a:defRPr/>
            </a:pPr>
            <a:endParaRPr lang="en-US" altLang="de-DE" sz="1400" kern="0" dirty="0" smtClean="0"/>
          </a:p>
        </p:txBody>
      </p:sp>
      <p:sp>
        <p:nvSpPr>
          <p:cNvPr id="2" name="Ellipse 1"/>
          <p:cNvSpPr/>
          <p:nvPr/>
        </p:nvSpPr>
        <p:spPr bwMode="auto">
          <a:xfrm>
            <a:off x="4860032" y="3861048"/>
            <a:ext cx="432048" cy="2160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Ellipse 18"/>
          <p:cNvSpPr/>
          <p:nvPr/>
        </p:nvSpPr>
        <p:spPr bwMode="auto">
          <a:xfrm>
            <a:off x="2555776" y="3140968"/>
            <a:ext cx="432048" cy="2160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Ellipse 19"/>
          <p:cNvSpPr/>
          <p:nvPr/>
        </p:nvSpPr>
        <p:spPr bwMode="auto">
          <a:xfrm>
            <a:off x="2915816" y="3717032"/>
            <a:ext cx="432048" cy="2160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 name="Ellipse 20"/>
          <p:cNvSpPr/>
          <p:nvPr/>
        </p:nvSpPr>
        <p:spPr bwMode="auto">
          <a:xfrm>
            <a:off x="3851920" y="3861048"/>
            <a:ext cx="432048" cy="2160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 name="Ellipse 21"/>
          <p:cNvSpPr/>
          <p:nvPr/>
        </p:nvSpPr>
        <p:spPr bwMode="auto">
          <a:xfrm>
            <a:off x="2411760" y="3717032"/>
            <a:ext cx="432048" cy="216024"/>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Textfeld 11"/>
          <p:cNvSpPr txBox="1">
            <a:spLocks noChangeArrowheads="1"/>
          </p:cNvSpPr>
          <p:nvPr/>
        </p:nvSpPr>
        <p:spPr bwMode="auto">
          <a:xfrm>
            <a:off x="3059832" y="3068960"/>
            <a:ext cx="892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Bad ADCs</a:t>
            </a:r>
            <a:endParaRPr lang="de-DE" altLang="de-DE" sz="1200" dirty="0"/>
          </a:p>
        </p:txBody>
      </p:sp>
    </p:spTree>
    <p:extLst>
      <p:ext uri="{BB962C8B-B14F-4D97-AF65-F5344CB8AC3E}">
        <p14:creationId xmlns:p14="http://schemas.microsoft.com/office/powerpoint/2010/main" val="20240785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ivan\Desktop\Grafik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7" y="2647291"/>
            <a:ext cx="9059787" cy="2797933"/>
          </a:xfrm>
          <a:prstGeom prst="rect">
            <a:avLst/>
          </a:prstGeom>
          <a:noFill/>
          <a:extLst>
            <a:ext uri="{909E8E84-426E-40DD-AFC4-6F175D3DCCD1}">
              <a14:hiddenFill xmlns:a14="http://schemas.microsoft.com/office/drawing/2010/main">
                <a:solidFill>
                  <a:srgbClr val="FFFFFF"/>
                </a:solidFill>
              </a14:hiddenFill>
            </a:ext>
          </a:extLst>
        </p:spPr>
      </p:pic>
      <p:sp>
        <p:nvSpPr>
          <p:cNvPr id="11266"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39BB39AC-FE9F-491B-9416-1088536926BB}" type="slidenum">
              <a:rPr lang="de-DE" altLang="de-DE" sz="1400" smtClean="0"/>
              <a:pPr algn="r" eaLnBrk="1" hangingPunct="1">
                <a:spcBef>
                  <a:spcPct val="0"/>
                </a:spcBef>
                <a:buFontTx/>
                <a:buNone/>
              </a:pPr>
              <a:t>54</a:t>
            </a:fld>
            <a:endParaRPr lang="de-DE" altLang="de-DE" sz="1400" smtClean="0"/>
          </a:p>
        </p:txBody>
      </p:sp>
      <p:sp>
        <p:nvSpPr>
          <p:cNvPr id="11267" name="Rectangle 42"/>
          <p:cNvSpPr>
            <a:spLocks noGrp="1" noChangeArrowheads="1"/>
          </p:cNvSpPr>
          <p:nvPr>
            <p:ph type="title"/>
          </p:nvPr>
        </p:nvSpPr>
        <p:spPr/>
        <p:txBody>
          <a:bodyPr/>
          <a:lstStyle/>
          <a:p>
            <a:pPr eaLnBrk="1" hangingPunct="1"/>
            <a:r>
              <a:rPr lang="en-US" altLang="zh-CN" sz="2000" dirty="0" smtClean="0">
                <a:ea typeface="SimSun" pitchFamily="2" charset="-122"/>
              </a:rPr>
              <a:t>Chip #1 Test all ADCs</a:t>
            </a:r>
            <a:endParaRPr lang="de-DE" altLang="de-DE" sz="2000" dirty="0" smtClean="0"/>
          </a:p>
        </p:txBody>
      </p:sp>
      <p:sp>
        <p:nvSpPr>
          <p:cNvPr id="4" name="Rectangle 43"/>
          <p:cNvSpPr txBox="1">
            <a:spLocks noChangeArrowheads="1"/>
          </p:cNvSpPr>
          <p:nvPr/>
        </p:nvSpPr>
        <p:spPr bwMode="auto">
          <a:xfrm>
            <a:off x="457200" y="69215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a:t>
            </a:r>
            <a:endParaRPr lang="en-US" altLang="de-DE" sz="1400" kern="0" dirty="0"/>
          </a:p>
          <a:p>
            <a:pPr eaLnBrk="1" hangingPunct="1">
              <a:defRPr/>
            </a:pPr>
            <a:endParaRPr lang="en-US" altLang="de-DE" sz="1400" kern="0" dirty="0"/>
          </a:p>
          <a:p>
            <a:pPr eaLnBrk="1" hangingPunct="1">
              <a:defRPr/>
            </a:pP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cxnSp>
        <p:nvCxnSpPr>
          <p:cNvPr id="11270" name="Gerade Verbindung mit Pfeil 2"/>
          <p:cNvCxnSpPr>
            <a:cxnSpLocks noChangeShapeType="1"/>
          </p:cNvCxnSpPr>
          <p:nvPr/>
        </p:nvCxnSpPr>
        <p:spPr bwMode="auto">
          <a:xfrm>
            <a:off x="1258888" y="2420938"/>
            <a:ext cx="0" cy="10080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1" name="Textfeld 4"/>
          <p:cNvSpPr txBox="1">
            <a:spLocks noChangeArrowheads="1"/>
          </p:cNvSpPr>
          <p:nvPr/>
        </p:nvSpPr>
        <p:spPr bwMode="auto">
          <a:xfrm>
            <a:off x="974097" y="2060575"/>
            <a:ext cx="1574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a:t>ADC </a:t>
            </a:r>
            <a:r>
              <a:rPr lang="de-DE" altLang="de-DE" sz="1200" dirty="0" err="1"/>
              <a:t>gain</a:t>
            </a:r>
            <a:r>
              <a:rPr lang="de-DE" altLang="de-DE" sz="1200" dirty="0"/>
              <a:t> </a:t>
            </a:r>
            <a:r>
              <a:rPr lang="de-DE" altLang="de-DE" sz="1200" dirty="0" smtClean="0"/>
              <a:t>73nA/LSB</a:t>
            </a:r>
            <a:endParaRPr lang="de-DE" altLang="de-DE" sz="1200" dirty="0"/>
          </a:p>
        </p:txBody>
      </p:sp>
      <p:cxnSp>
        <p:nvCxnSpPr>
          <p:cNvPr id="11272" name="Gerade Verbindung mit Pfeil 10"/>
          <p:cNvCxnSpPr>
            <a:cxnSpLocks noChangeShapeType="1"/>
          </p:cNvCxnSpPr>
          <p:nvPr/>
        </p:nvCxnSpPr>
        <p:spPr bwMode="auto">
          <a:xfrm>
            <a:off x="3635375" y="2781300"/>
            <a:ext cx="0" cy="1511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3" name="Textfeld 11"/>
          <p:cNvSpPr txBox="1">
            <a:spLocks noChangeArrowheads="1"/>
          </p:cNvSpPr>
          <p:nvPr/>
        </p:nvSpPr>
        <p:spPr bwMode="auto">
          <a:xfrm>
            <a:off x="2019986" y="2420938"/>
            <a:ext cx="3108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Noise </a:t>
            </a:r>
            <a:r>
              <a:rPr lang="de-DE" altLang="de-DE" sz="1200" dirty="0" err="1" smtClean="0"/>
              <a:t>floor</a:t>
            </a:r>
            <a:r>
              <a:rPr lang="de-DE" altLang="de-DE" sz="1200" dirty="0" smtClean="0"/>
              <a:t>: </a:t>
            </a:r>
            <a:r>
              <a:rPr lang="de-DE" altLang="de-DE" sz="1200" dirty="0"/>
              <a:t>~</a:t>
            </a:r>
            <a:r>
              <a:rPr lang="de-DE" altLang="de-DE" sz="1200" dirty="0" smtClean="0"/>
              <a:t>0.58LSB (</a:t>
            </a:r>
            <a:r>
              <a:rPr lang="de-DE" altLang="de-DE" sz="1200" b="1" dirty="0" smtClean="0"/>
              <a:t>92e</a:t>
            </a:r>
            <a:r>
              <a:rPr lang="de-DE" altLang="de-DE" sz="1200" dirty="0" smtClean="0"/>
              <a:t> </a:t>
            </a:r>
            <a:r>
              <a:rPr lang="de-DE" altLang="de-DE" sz="1200" dirty="0"/>
              <a:t>@ </a:t>
            </a:r>
            <a:r>
              <a:rPr lang="de-DE" altLang="de-DE" sz="1200" dirty="0" err="1"/>
              <a:t>gq</a:t>
            </a:r>
            <a:r>
              <a:rPr lang="de-DE" altLang="de-DE" sz="1200" dirty="0"/>
              <a:t> </a:t>
            </a:r>
            <a:r>
              <a:rPr lang="de-DE" altLang="de-DE" sz="1200" dirty="0" smtClean="0"/>
              <a:t>450pA/e</a:t>
            </a:r>
            <a:r>
              <a:rPr lang="de-DE" altLang="de-DE" sz="1200" dirty="0"/>
              <a:t>)</a:t>
            </a:r>
          </a:p>
        </p:txBody>
      </p:sp>
      <p:cxnSp>
        <p:nvCxnSpPr>
          <p:cNvPr id="11274" name="Gerade Verbindung 7"/>
          <p:cNvCxnSpPr>
            <a:cxnSpLocks noChangeShapeType="1"/>
          </p:cNvCxnSpPr>
          <p:nvPr/>
        </p:nvCxnSpPr>
        <p:spPr bwMode="auto">
          <a:xfrm>
            <a:off x="4932040" y="4509120"/>
            <a:ext cx="15113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75" name="Textfeld 15"/>
          <p:cNvSpPr txBox="1">
            <a:spLocks noChangeArrowheads="1"/>
          </p:cNvSpPr>
          <p:nvPr/>
        </p:nvSpPr>
        <p:spPr bwMode="auto">
          <a:xfrm>
            <a:off x="5490951" y="4221088"/>
            <a:ext cx="5597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3LSB</a:t>
            </a:r>
            <a:endParaRPr lang="de-DE" altLang="de-DE" sz="1200" dirty="0"/>
          </a:p>
        </p:txBody>
      </p:sp>
      <p:cxnSp>
        <p:nvCxnSpPr>
          <p:cNvPr id="11276" name="Gerade Verbindung mit Pfeil 16"/>
          <p:cNvCxnSpPr>
            <a:cxnSpLocks noChangeShapeType="1"/>
          </p:cNvCxnSpPr>
          <p:nvPr/>
        </p:nvCxnSpPr>
        <p:spPr bwMode="auto">
          <a:xfrm>
            <a:off x="8244408" y="3429000"/>
            <a:ext cx="0" cy="9350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7" name="Textfeld 18"/>
          <p:cNvSpPr txBox="1">
            <a:spLocks noChangeArrowheads="1"/>
          </p:cNvSpPr>
          <p:nvPr/>
        </p:nvSpPr>
        <p:spPr bwMode="auto">
          <a:xfrm>
            <a:off x="7611999" y="3716338"/>
            <a:ext cx="636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3LSBs</a:t>
            </a:r>
            <a:endParaRPr lang="de-DE" altLang="de-DE" sz="1200" dirty="0"/>
          </a:p>
        </p:txBody>
      </p:sp>
      <p:cxnSp>
        <p:nvCxnSpPr>
          <p:cNvPr id="15" name="Gerade Verbindung mit Pfeil 10"/>
          <p:cNvCxnSpPr>
            <a:cxnSpLocks noChangeShapeType="1"/>
          </p:cNvCxnSpPr>
          <p:nvPr/>
        </p:nvCxnSpPr>
        <p:spPr bwMode="auto">
          <a:xfrm>
            <a:off x="2771800" y="1628800"/>
            <a:ext cx="0" cy="1511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Textfeld 11"/>
          <p:cNvSpPr txBox="1">
            <a:spLocks noChangeArrowheads="1"/>
          </p:cNvSpPr>
          <p:nvPr/>
        </p:nvSpPr>
        <p:spPr bwMode="auto">
          <a:xfrm>
            <a:off x="2424713" y="1340768"/>
            <a:ext cx="3553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Noise </a:t>
            </a:r>
            <a:r>
              <a:rPr lang="de-DE" altLang="de-DE" sz="1200" dirty="0" err="1" smtClean="0"/>
              <a:t>of</a:t>
            </a:r>
            <a:r>
              <a:rPr lang="de-DE" altLang="de-DE" sz="1200" dirty="0" smtClean="0"/>
              <a:t> </a:t>
            </a:r>
            <a:r>
              <a:rPr lang="de-DE" altLang="de-DE" sz="1200" dirty="0" err="1" smtClean="0"/>
              <a:t>the</a:t>
            </a:r>
            <a:r>
              <a:rPr lang="de-DE" altLang="de-DE" sz="1200" dirty="0" smtClean="0"/>
              <a:t> ADC: ~1.3LSB (</a:t>
            </a:r>
            <a:r>
              <a:rPr lang="de-DE" altLang="de-DE" sz="1200" b="1" dirty="0" smtClean="0"/>
              <a:t>210e</a:t>
            </a:r>
            <a:r>
              <a:rPr lang="de-DE" altLang="de-DE" sz="1200" dirty="0" smtClean="0"/>
              <a:t> @ </a:t>
            </a:r>
            <a:r>
              <a:rPr lang="de-DE" altLang="de-DE" sz="1200" dirty="0" err="1"/>
              <a:t>gq</a:t>
            </a:r>
            <a:r>
              <a:rPr lang="de-DE" altLang="de-DE" sz="1200" dirty="0"/>
              <a:t> </a:t>
            </a:r>
            <a:r>
              <a:rPr lang="de-DE" altLang="de-DE" sz="1200" dirty="0" smtClean="0"/>
              <a:t>450pA/e</a:t>
            </a:r>
            <a:r>
              <a:rPr lang="de-DE" altLang="de-DE" sz="1200" dirty="0"/>
              <a:t>)</a:t>
            </a:r>
          </a:p>
        </p:txBody>
      </p:sp>
      <p:cxnSp>
        <p:nvCxnSpPr>
          <p:cNvPr id="17" name="Gerade Verbindung mit Pfeil 10"/>
          <p:cNvCxnSpPr>
            <a:cxnSpLocks noChangeShapeType="1"/>
          </p:cNvCxnSpPr>
          <p:nvPr/>
        </p:nvCxnSpPr>
        <p:spPr bwMode="auto">
          <a:xfrm>
            <a:off x="5076056" y="2348880"/>
            <a:ext cx="0" cy="1511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feld 11"/>
          <p:cNvSpPr txBox="1">
            <a:spLocks noChangeArrowheads="1"/>
          </p:cNvSpPr>
          <p:nvPr/>
        </p:nvSpPr>
        <p:spPr bwMode="auto">
          <a:xfrm>
            <a:off x="4684757" y="2060848"/>
            <a:ext cx="2116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INL </a:t>
            </a:r>
            <a:r>
              <a:rPr lang="de-DE" altLang="de-DE" sz="1200" dirty="0" err="1" smtClean="0"/>
              <a:t>the</a:t>
            </a:r>
            <a:r>
              <a:rPr lang="de-DE" altLang="de-DE" sz="1200" dirty="0" smtClean="0"/>
              <a:t> „</a:t>
            </a:r>
            <a:r>
              <a:rPr lang="de-DE" altLang="de-DE" sz="1200" dirty="0" err="1" smtClean="0"/>
              <a:t>bad</a:t>
            </a:r>
            <a:r>
              <a:rPr lang="de-DE" altLang="de-DE" sz="1200" dirty="0" smtClean="0"/>
              <a:t>“ ADC: ~5.3LSB</a:t>
            </a:r>
            <a:endParaRPr lang="de-DE" altLang="de-DE" sz="1200" dirty="0"/>
          </a:p>
        </p:txBody>
      </p:sp>
    </p:spTree>
    <p:extLst>
      <p:ext uri="{BB962C8B-B14F-4D97-AF65-F5344CB8AC3E}">
        <p14:creationId xmlns:p14="http://schemas.microsoft.com/office/powerpoint/2010/main" val="3137939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0D73A346-D46D-462C-A326-46CA2BC670AF}" type="slidenum">
              <a:rPr lang="de-DE" altLang="de-DE" sz="1400" smtClean="0"/>
              <a:pPr algn="r" eaLnBrk="1" hangingPunct="1">
                <a:spcBef>
                  <a:spcPct val="0"/>
                </a:spcBef>
                <a:buFontTx/>
                <a:buNone/>
              </a:pPr>
              <a:t>55</a:t>
            </a:fld>
            <a:endParaRPr lang="de-DE" altLang="de-DE" sz="1400" smtClean="0"/>
          </a:p>
        </p:txBody>
      </p:sp>
      <p:sp>
        <p:nvSpPr>
          <p:cNvPr id="8195" name="Rectangle 42"/>
          <p:cNvSpPr>
            <a:spLocks noGrp="1" noChangeArrowheads="1"/>
          </p:cNvSpPr>
          <p:nvPr>
            <p:ph type="title"/>
          </p:nvPr>
        </p:nvSpPr>
        <p:spPr/>
        <p:txBody>
          <a:bodyPr/>
          <a:lstStyle/>
          <a:p>
            <a:pPr eaLnBrk="1" hangingPunct="1"/>
            <a:r>
              <a:rPr lang="en-US" altLang="zh-CN" sz="2000" dirty="0">
                <a:ea typeface="SimSun" pitchFamily="2" charset="-122"/>
              </a:rPr>
              <a:t>Chip #2 </a:t>
            </a:r>
            <a:r>
              <a:rPr lang="en-US" altLang="zh-CN" sz="2000" dirty="0" smtClean="0">
                <a:ea typeface="SimSun" pitchFamily="2" charset="-122"/>
              </a:rPr>
              <a:t>test all ADCs – fit (-100 to 125)</a:t>
            </a:r>
            <a:endParaRPr lang="de-DE" altLang="de-DE" sz="2000" dirty="0" smtClean="0"/>
          </a:p>
        </p:txBody>
      </p:sp>
      <p:sp>
        <p:nvSpPr>
          <p:cNvPr id="4" name="Rectangle 43"/>
          <p:cNvSpPr txBox="1">
            <a:spLocks noChangeArrowheads="1"/>
          </p:cNvSpPr>
          <p:nvPr/>
        </p:nvSpPr>
        <p:spPr bwMode="auto">
          <a:xfrm>
            <a:off x="457200" y="69215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a:t>
            </a:r>
            <a:endParaRPr lang="en-US" altLang="de-DE" sz="1400" kern="0" dirty="0"/>
          </a:p>
          <a:p>
            <a:pPr eaLnBrk="1" hangingPunct="1">
              <a:defRPr/>
            </a:pPr>
            <a:endParaRPr lang="en-US" altLang="de-DE" sz="1400" kern="0" dirty="0"/>
          </a:p>
          <a:p>
            <a:pPr eaLnBrk="1" hangingPunct="1">
              <a:defRPr/>
            </a:pP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pic>
        <p:nvPicPr>
          <p:cNvPr id="8197" name="Picture 4" descr="C:\Users\ivan\Desktop\Grafik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701675"/>
            <a:ext cx="6238875"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479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Čuvar mesta za broj slajd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39BB39AC-FE9F-491B-9416-1088536926BB}" type="slidenum">
              <a:rPr lang="de-DE" altLang="de-DE" sz="1400" smtClean="0"/>
              <a:pPr algn="r" eaLnBrk="1" hangingPunct="1">
                <a:spcBef>
                  <a:spcPct val="0"/>
                </a:spcBef>
                <a:buFontTx/>
                <a:buNone/>
              </a:pPr>
              <a:t>56</a:t>
            </a:fld>
            <a:endParaRPr lang="de-DE" altLang="de-DE" sz="1400" smtClean="0"/>
          </a:p>
        </p:txBody>
      </p:sp>
      <p:sp>
        <p:nvSpPr>
          <p:cNvPr id="11267" name="Rectangle 42"/>
          <p:cNvSpPr>
            <a:spLocks noGrp="1" noChangeArrowheads="1"/>
          </p:cNvSpPr>
          <p:nvPr>
            <p:ph type="title"/>
          </p:nvPr>
        </p:nvSpPr>
        <p:spPr/>
        <p:txBody>
          <a:bodyPr/>
          <a:lstStyle/>
          <a:p>
            <a:pPr eaLnBrk="1" hangingPunct="1"/>
            <a:r>
              <a:rPr lang="en-US" altLang="zh-CN" sz="2000" dirty="0" smtClean="0">
                <a:ea typeface="SimSun" pitchFamily="2" charset="-122"/>
              </a:rPr>
              <a:t>Chip #2 Test all ADCs</a:t>
            </a:r>
            <a:endParaRPr lang="de-DE" altLang="de-DE" sz="2000" dirty="0" smtClean="0"/>
          </a:p>
        </p:txBody>
      </p:sp>
      <p:sp>
        <p:nvSpPr>
          <p:cNvPr id="4" name="Rectangle 43"/>
          <p:cNvSpPr txBox="1">
            <a:spLocks noChangeArrowheads="1"/>
          </p:cNvSpPr>
          <p:nvPr/>
        </p:nvSpPr>
        <p:spPr bwMode="auto">
          <a:xfrm>
            <a:off x="457200" y="69215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altLang="de-DE" sz="1400" kern="0" dirty="0" smtClean="0"/>
              <a:t>Another chip: no bad ADCs – probably due to more careful optimization of bias parameters</a:t>
            </a:r>
            <a:endParaRPr lang="en-US" altLang="de-DE" sz="1400" kern="0" dirty="0"/>
          </a:p>
          <a:p>
            <a:pPr eaLnBrk="1" hangingPunct="1">
              <a:defRPr/>
            </a:pPr>
            <a:endParaRPr lang="en-US" altLang="de-DE" sz="1400" kern="0" dirty="0" smtClean="0"/>
          </a:p>
          <a:p>
            <a:pPr eaLnBrk="1" hangingPunct="1">
              <a:defRPr/>
            </a:pPr>
            <a:endParaRPr lang="en-US" altLang="de-DE" sz="1400" kern="0" dirty="0" smtClean="0"/>
          </a:p>
          <a:p>
            <a:pPr eaLnBrk="1" hangingPunct="1">
              <a:defRPr/>
            </a:pPr>
            <a:endParaRPr lang="en-US" altLang="de-DE" sz="1400" kern="0" dirty="0" smtClean="0"/>
          </a:p>
        </p:txBody>
      </p:sp>
      <p:pic>
        <p:nvPicPr>
          <p:cNvPr id="11269" name="Picture 3" descr="C:\Users\ivan\Desktop\Grafik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2676525"/>
            <a:ext cx="896461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0" name="Gerade Verbindung mit Pfeil 2"/>
          <p:cNvCxnSpPr>
            <a:cxnSpLocks noChangeShapeType="1"/>
          </p:cNvCxnSpPr>
          <p:nvPr/>
        </p:nvCxnSpPr>
        <p:spPr bwMode="auto">
          <a:xfrm>
            <a:off x="1258888" y="2420938"/>
            <a:ext cx="0" cy="10080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1" name="Textfeld 4"/>
          <p:cNvSpPr txBox="1">
            <a:spLocks noChangeArrowheads="1"/>
          </p:cNvSpPr>
          <p:nvPr/>
        </p:nvSpPr>
        <p:spPr bwMode="auto">
          <a:xfrm>
            <a:off x="974097" y="2060575"/>
            <a:ext cx="15744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a:t>ADC </a:t>
            </a:r>
            <a:r>
              <a:rPr lang="de-DE" altLang="de-DE" sz="1200" dirty="0" err="1"/>
              <a:t>gain</a:t>
            </a:r>
            <a:r>
              <a:rPr lang="de-DE" altLang="de-DE" sz="1200" dirty="0"/>
              <a:t> </a:t>
            </a:r>
            <a:r>
              <a:rPr lang="de-DE" altLang="de-DE" sz="1200" dirty="0" smtClean="0"/>
              <a:t>72nA/LSB</a:t>
            </a:r>
            <a:endParaRPr lang="de-DE" altLang="de-DE" sz="1200" dirty="0"/>
          </a:p>
        </p:txBody>
      </p:sp>
      <p:cxnSp>
        <p:nvCxnSpPr>
          <p:cNvPr id="11272" name="Gerade Verbindung mit Pfeil 10"/>
          <p:cNvCxnSpPr>
            <a:cxnSpLocks noChangeShapeType="1"/>
          </p:cNvCxnSpPr>
          <p:nvPr/>
        </p:nvCxnSpPr>
        <p:spPr bwMode="auto">
          <a:xfrm>
            <a:off x="3635375" y="2781300"/>
            <a:ext cx="0" cy="1511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3" name="Textfeld 11"/>
          <p:cNvSpPr txBox="1">
            <a:spLocks noChangeArrowheads="1"/>
          </p:cNvSpPr>
          <p:nvPr/>
        </p:nvSpPr>
        <p:spPr bwMode="auto">
          <a:xfrm>
            <a:off x="2904041" y="2420938"/>
            <a:ext cx="1340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a:t>Noise: ~</a:t>
            </a:r>
            <a:r>
              <a:rPr lang="de-DE" altLang="de-DE" sz="1200" dirty="0" smtClean="0"/>
              <a:t>0.55LSB</a:t>
            </a:r>
            <a:endParaRPr lang="de-DE" altLang="de-DE" sz="1200" dirty="0"/>
          </a:p>
        </p:txBody>
      </p:sp>
      <p:cxnSp>
        <p:nvCxnSpPr>
          <p:cNvPr id="11274" name="Gerade Verbindung 7"/>
          <p:cNvCxnSpPr>
            <a:cxnSpLocks noChangeShapeType="1"/>
          </p:cNvCxnSpPr>
          <p:nvPr/>
        </p:nvCxnSpPr>
        <p:spPr bwMode="auto">
          <a:xfrm>
            <a:off x="4932363" y="4076700"/>
            <a:ext cx="15113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75" name="Textfeld 15"/>
          <p:cNvSpPr txBox="1">
            <a:spLocks noChangeArrowheads="1"/>
          </p:cNvSpPr>
          <p:nvPr/>
        </p:nvSpPr>
        <p:spPr bwMode="auto">
          <a:xfrm>
            <a:off x="5354329" y="3789363"/>
            <a:ext cx="6880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14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de-DE" altLang="de-DE" sz="1200" dirty="0" smtClean="0"/>
              <a:t>2.5LSB</a:t>
            </a:r>
            <a:endParaRPr lang="de-DE" altLang="de-DE" sz="1200" dirty="0"/>
          </a:p>
        </p:txBody>
      </p:sp>
    </p:spTree>
    <p:extLst>
      <p:ext uri="{BB962C8B-B14F-4D97-AF65-F5344CB8AC3E}">
        <p14:creationId xmlns:p14="http://schemas.microsoft.com/office/powerpoint/2010/main" val="199605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en-US" altLang="de-DE" dirty="0" smtClean="0"/>
              <a:t>Irradiations</a:t>
            </a:r>
          </a:p>
        </p:txBody>
      </p:sp>
    </p:spTree>
    <p:extLst>
      <p:ext uri="{BB962C8B-B14F-4D97-AF65-F5344CB8AC3E}">
        <p14:creationId xmlns:p14="http://schemas.microsoft.com/office/powerpoint/2010/main" val="117809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E</a:t>
            </a:r>
            <a:r>
              <a:rPr lang="en-US" sz="1600" dirty="0" smtClean="0"/>
              <a:t>xample </a:t>
            </a:r>
            <a:r>
              <a:rPr lang="en-US" sz="1600" dirty="0"/>
              <a:t>the measurement of all ADCs on the EMCM performed on the chip irradiated to 3MRad.</a:t>
            </a:r>
            <a:endParaRPr lang="de-DE" sz="1600" dirty="0"/>
          </a:p>
          <a:p>
            <a:r>
              <a:rPr lang="en-US" sz="1600" dirty="0" smtClean="0"/>
              <a:t>All ADC </a:t>
            </a:r>
            <a:r>
              <a:rPr lang="en-US" sz="1600" dirty="0"/>
              <a:t>lines for gain 2 setting (output resistance </a:t>
            </a:r>
            <a:r>
              <a:rPr lang="en-US" sz="1600" dirty="0" smtClean="0"/>
              <a:t>15kOhm) </a:t>
            </a:r>
            <a:r>
              <a:rPr lang="en-US" sz="1600" dirty="0"/>
              <a:t>appear nice. </a:t>
            </a:r>
            <a:endParaRPr lang="de-DE" sz="1600" dirty="0"/>
          </a:p>
          <a:p>
            <a:r>
              <a:rPr lang="en-US" sz="1600" dirty="0"/>
              <a:t>In the case of gain 1 setting there are </a:t>
            </a:r>
            <a:r>
              <a:rPr lang="en-US" sz="1600" dirty="0" smtClean="0"/>
              <a:t>several </a:t>
            </a:r>
            <a:r>
              <a:rPr lang="en-US" sz="1600" dirty="0"/>
              <a:t>ADC lines which are not good. This is a </a:t>
            </a:r>
            <a:r>
              <a:rPr lang="en-US" sz="1600" dirty="0" smtClean="0"/>
              <a:t>surprising (“under investigation”), </a:t>
            </a:r>
            <a:r>
              <a:rPr lang="en-US" sz="1600" dirty="0"/>
              <a:t>since the only difference between two measurements is the value of the resistor. One explanation can be that first ADC </a:t>
            </a:r>
            <a:r>
              <a:rPr lang="en-US" sz="1600" dirty="0" smtClean="0"/>
              <a:t>cell </a:t>
            </a:r>
            <a:r>
              <a:rPr lang="en-US" sz="1600" dirty="0"/>
              <a:t>works better with </a:t>
            </a:r>
            <a:r>
              <a:rPr lang="en-US" sz="1600" dirty="0" smtClean="0"/>
              <a:t>an input </a:t>
            </a:r>
            <a:r>
              <a:rPr lang="en-US" sz="1600" dirty="0"/>
              <a:t>resistance of 15kOhm. </a:t>
            </a:r>
            <a:r>
              <a:rPr lang="en-US" sz="1600" dirty="0" smtClean="0"/>
              <a:t>For </a:t>
            </a:r>
            <a:r>
              <a:rPr lang="en-US" sz="1600" dirty="0"/>
              <a:t>this setting the bandwidth is lower and the noise is better filtered. In the final design we will use 15kOhm. </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58</a:t>
            </a:fld>
            <a:endParaRPr lang="de-DE" altLang="de-D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0220"/>
            <a:ext cx="5181600" cy="308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1318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59</a:t>
            </a:fld>
            <a:endParaRPr lang="de-DE" altLang="de-DE"/>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9313"/>
            <a:ext cx="8839200" cy="527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34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solidFill>
                  <a:srgbClr val="FF0000"/>
                </a:solidFill>
              </a:rPr>
              <a:t>Digital output driver</a:t>
            </a:r>
            <a:endParaRPr lang="de-DE" altLang="de-DE" sz="2000" dirty="0" smtClean="0"/>
          </a:p>
        </p:txBody>
      </p:sp>
      <p:sp>
        <p:nvSpPr>
          <p:cNvPr id="2" name="Inhaltsplatzhalter 1"/>
          <p:cNvSpPr>
            <a:spLocks noGrp="1"/>
          </p:cNvSpPr>
          <p:nvPr>
            <p:ph idx="1"/>
          </p:nvPr>
        </p:nvSpPr>
        <p:spPr>
          <a:xfrm>
            <a:off x="457200" y="692150"/>
            <a:ext cx="8229600" cy="1289050"/>
          </a:xfrm>
        </p:spPr>
        <p:txBody>
          <a:bodyPr/>
          <a:lstStyle/>
          <a:p>
            <a:r>
              <a:rPr lang="en-US" sz="1600" dirty="0">
                <a:solidFill>
                  <a:srgbClr val="FF0000"/>
                </a:solidFill>
              </a:rPr>
              <a:t>Stronger digital output driver current (or improved scheme), radiation hard NMOS</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a:t>
            </a:fld>
            <a:endParaRPr lang="de-DE" altLang="de-DE"/>
          </a:p>
        </p:txBody>
      </p:sp>
      <p:pic>
        <p:nvPicPr>
          <p:cNvPr id="4098" name="Picture 2" descr="C:\Users\ivan\Desktop\simmismatch\ReviewDigOut3p.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5553075" cy="34664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uppieren 50"/>
          <p:cNvGrpSpPr/>
          <p:nvPr/>
        </p:nvGrpSpPr>
        <p:grpSpPr>
          <a:xfrm>
            <a:off x="863352" y="4385320"/>
            <a:ext cx="432048" cy="720080"/>
            <a:chOff x="5508104" y="1844824"/>
            <a:chExt cx="432048" cy="720080"/>
          </a:xfrm>
        </p:grpSpPr>
        <p:cxnSp>
          <p:nvCxnSpPr>
            <p:cNvPr id="52" name="Gerade Verbindung 5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9" name="Gerade Verbindung 58"/>
          <p:cNvCxnSpPr/>
          <p:nvPr/>
        </p:nvCxnSpPr>
        <p:spPr bwMode="auto">
          <a:xfrm flipH="1">
            <a:off x="1219200" y="5105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0" name="Gruppieren 59"/>
          <p:cNvGrpSpPr/>
          <p:nvPr/>
        </p:nvGrpSpPr>
        <p:grpSpPr>
          <a:xfrm>
            <a:off x="533400" y="3581400"/>
            <a:ext cx="432048" cy="720080"/>
            <a:chOff x="5508104" y="1844824"/>
            <a:chExt cx="432048" cy="720080"/>
          </a:xfrm>
        </p:grpSpPr>
        <p:cxnSp>
          <p:nvCxnSpPr>
            <p:cNvPr id="61" name="Gerade Verbindung 6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48" name="Gerade Verbindung 2047"/>
          <p:cNvCxnSpPr/>
          <p:nvPr/>
        </p:nvCxnSpPr>
        <p:spPr bwMode="auto">
          <a:xfrm>
            <a:off x="990600" y="4343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Gruppieren 69"/>
          <p:cNvGrpSpPr/>
          <p:nvPr/>
        </p:nvGrpSpPr>
        <p:grpSpPr>
          <a:xfrm flipH="1">
            <a:off x="1600200" y="3581400"/>
            <a:ext cx="432048" cy="720080"/>
            <a:chOff x="5508104" y="1844824"/>
            <a:chExt cx="432048" cy="720080"/>
          </a:xfrm>
        </p:grpSpPr>
        <p:cxnSp>
          <p:nvCxnSpPr>
            <p:cNvPr id="71" name="Gerade Verbindung 7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8" name="Gruppieren 77"/>
          <p:cNvGrpSpPr/>
          <p:nvPr/>
        </p:nvGrpSpPr>
        <p:grpSpPr>
          <a:xfrm>
            <a:off x="533400" y="2819400"/>
            <a:ext cx="432048" cy="720080"/>
            <a:chOff x="5508104" y="1844824"/>
            <a:chExt cx="432048" cy="720080"/>
          </a:xfrm>
        </p:grpSpPr>
        <p:cxnSp>
          <p:nvCxnSpPr>
            <p:cNvPr id="79" name="Gerade Verbindung 7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6" name="Gruppieren 85"/>
          <p:cNvGrpSpPr/>
          <p:nvPr/>
        </p:nvGrpSpPr>
        <p:grpSpPr>
          <a:xfrm flipH="1">
            <a:off x="1600200" y="2819400"/>
            <a:ext cx="432048" cy="720080"/>
            <a:chOff x="5508104" y="1844824"/>
            <a:chExt cx="432048" cy="720080"/>
          </a:xfrm>
        </p:grpSpPr>
        <p:cxnSp>
          <p:nvCxnSpPr>
            <p:cNvPr id="87" name="Gerade Verbindung 86"/>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Gerade Verbindung 89"/>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Gerade Verbindung 9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51" name="Gerade Verbindung 2050"/>
          <p:cNvCxnSpPr/>
          <p:nvPr/>
        </p:nvCxnSpPr>
        <p:spPr bwMode="auto">
          <a:xfrm>
            <a:off x="228600" y="2819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 name="Textfeld 2051"/>
          <p:cNvSpPr txBox="1"/>
          <p:nvPr/>
        </p:nvSpPr>
        <p:spPr>
          <a:xfrm>
            <a:off x="381000" y="3657600"/>
            <a:ext cx="312906" cy="276999"/>
          </a:xfrm>
          <a:prstGeom prst="rect">
            <a:avLst/>
          </a:prstGeom>
          <a:noFill/>
        </p:spPr>
        <p:txBody>
          <a:bodyPr wrap="none" rtlCol="0">
            <a:spAutoFit/>
          </a:bodyPr>
          <a:lstStyle/>
          <a:p>
            <a:r>
              <a:rPr lang="de-DE" dirty="0" smtClean="0"/>
              <a:t>In</a:t>
            </a:r>
            <a:endParaRPr lang="de-DE" dirty="0"/>
          </a:p>
        </p:txBody>
      </p:sp>
      <p:sp>
        <p:nvSpPr>
          <p:cNvPr id="97" name="Textfeld 96"/>
          <p:cNvSpPr txBox="1"/>
          <p:nvPr/>
        </p:nvSpPr>
        <p:spPr>
          <a:xfrm>
            <a:off x="1828800" y="2895600"/>
            <a:ext cx="312906" cy="276999"/>
          </a:xfrm>
          <a:prstGeom prst="rect">
            <a:avLst/>
          </a:prstGeom>
          <a:noFill/>
        </p:spPr>
        <p:txBody>
          <a:bodyPr wrap="none" rtlCol="0">
            <a:spAutoFit/>
          </a:bodyPr>
          <a:lstStyle/>
          <a:p>
            <a:r>
              <a:rPr lang="de-DE" dirty="0" smtClean="0"/>
              <a:t>In</a:t>
            </a:r>
            <a:endParaRPr lang="de-DE" dirty="0"/>
          </a:p>
        </p:txBody>
      </p:sp>
      <p:sp>
        <p:nvSpPr>
          <p:cNvPr id="98" name="Textfeld 97"/>
          <p:cNvSpPr txBox="1"/>
          <p:nvPr/>
        </p:nvSpPr>
        <p:spPr>
          <a:xfrm>
            <a:off x="1777504" y="3657600"/>
            <a:ext cx="415499" cy="276999"/>
          </a:xfrm>
          <a:prstGeom prst="rect">
            <a:avLst/>
          </a:prstGeom>
          <a:noFill/>
        </p:spPr>
        <p:txBody>
          <a:bodyPr wrap="none" rtlCol="0">
            <a:spAutoFit/>
          </a:bodyPr>
          <a:lstStyle/>
          <a:p>
            <a:r>
              <a:rPr lang="de-DE" dirty="0" err="1" smtClean="0"/>
              <a:t>InB</a:t>
            </a:r>
            <a:endParaRPr lang="de-DE" dirty="0"/>
          </a:p>
        </p:txBody>
      </p:sp>
      <p:sp>
        <p:nvSpPr>
          <p:cNvPr id="99" name="Textfeld 98"/>
          <p:cNvSpPr txBox="1"/>
          <p:nvPr/>
        </p:nvSpPr>
        <p:spPr>
          <a:xfrm>
            <a:off x="304800" y="2895600"/>
            <a:ext cx="415499" cy="276999"/>
          </a:xfrm>
          <a:prstGeom prst="rect">
            <a:avLst/>
          </a:prstGeom>
          <a:noFill/>
        </p:spPr>
        <p:txBody>
          <a:bodyPr wrap="none" rtlCol="0">
            <a:spAutoFit/>
          </a:bodyPr>
          <a:lstStyle/>
          <a:p>
            <a:r>
              <a:rPr lang="de-DE" dirty="0" err="1" smtClean="0"/>
              <a:t>InB</a:t>
            </a:r>
            <a:endParaRPr lang="de-DE" dirty="0"/>
          </a:p>
        </p:txBody>
      </p:sp>
      <p:cxnSp>
        <p:nvCxnSpPr>
          <p:cNvPr id="100" name="Gerade Verbindung 99"/>
          <p:cNvCxnSpPr/>
          <p:nvPr/>
        </p:nvCxnSpPr>
        <p:spPr bwMode="auto">
          <a:xfrm>
            <a:off x="990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4" name="Rechteck 2053"/>
          <p:cNvSpPr/>
          <p:nvPr/>
        </p:nvSpPr>
        <p:spPr bwMode="auto">
          <a:xfrm>
            <a:off x="1219200" y="3505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1371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676400" y="3581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Ellipse 2055"/>
          <p:cNvSpPr/>
          <p:nvPr/>
        </p:nvSpPr>
        <p:spPr bwMode="auto">
          <a:xfrm>
            <a:off x="2590800" y="3429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 name="Textfeld 2"/>
          <p:cNvSpPr txBox="1"/>
          <p:nvPr/>
        </p:nvSpPr>
        <p:spPr>
          <a:xfrm>
            <a:off x="2077585" y="3352800"/>
            <a:ext cx="449162" cy="276999"/>
          </a:xfrm>
          <a:prstGeom prst="rect">
            <a:avLst/>
          </a:prstGeom>
          <a:noFill/>
        </p:spPr>
        <p:txBody>
          <a:bodyPr wrap="none" rtlCol="0">
            <a:spAutoFit/>
          </a:bodyPr>
          <a:lstStyle/>
          <a:p>
            <a:r>
              <a:rPr lang="de-DE" dirty="0" smtClean="0"/>
              <a:t>3pF</a:t>
            </a:r>
            <a:endParaRPr lang="de-DE" dirty="0"/>
          </a:p>
        </p:txBody>
      </p:sp>
      <p:grpSp>
        <p:nvGrpSpPr>
          <p:cNvPr id="68" name="Gruppieren 67"/>
          <p:cNvGrpSpPr/>
          <p:nvPr/>
        </p:nvGrpSpPr>
        <p:grpSpPr>
          <a:xfrm>
            <a:off x="838200" y="5299720"/>
            <a:ext cx="432048" cy="720080"/>
            <a:chOff x="5508104" y="1844824"/>
            <a:chExt cx="432048" cy="720080"/>
          </a:xfrm>
        </p:grpSpPr>
        <p:cxnSp>
          <p:nvCxnSpPr>
            <p:cNvPr id="69" name="Gerade Verbindung 6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Gerade Verbindung 10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Gerade Verbindung 10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6" name="Gerade Verbindung 105"/>
          <p:cNvCxnSpPr/>
          <p:nvPr/>
        </p:nvCxnSpPr>
        <p:spPr bwMode="auto">
          <a:xfrm flipH="1">
            <a:off x="1227584" y="60198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5"/>
          <p:cNvCxnSpPr/>
          <p:nvPr/>
        </p:nvCxnSpPr>
        <p:spPr bwMode="auto">
          <a:xfrm flipH="1">
            <a:off x="838200" y="5334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838200" y="47244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hteck 9"/>
          <p:cNvSpPr/>
          <p:nvPr/>
        </p:nvSpPr>
        <p:spPr bwMode="auto">
          <a:xfrm>
            <a:off x="304800" y="4419600"/>
            <a:ext cx="152400" cy="457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 name="Gerade Verbindung 11"/>
          <p:cNvCxnSpPr>
            <a:stCxn id="10" idx="0"/>
          </p:cNvCxnSpPr>
          <p:nvPr/>
        </p:nvCxnSpPr>
        <p:spPr bwMode="auto">
          <a:xfrm flipV="1">
            <a:off x="381000" y="2819400"/>
            <a:ext cx="0" cy="1600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a:stCxn id="10" idx="2"/>
          </p:cNvCxnSpPr>
          <p:nvPr/>
        </p:nvCxnSpPr>
        <p:spPr bwMode="auto">
          <a:xfrm>
            <a:off x="381000" y="4876800"/>
            <a:ext cx="4572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2417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60</a:t>
            </a:fld>
            <a:endParaRPr lang="de-DE" altLang="de-D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054"/>
            <a:ext cx="8839200" cy="525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8776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When we look </a:t>
            </a:r>
            <a:r>
              <a:rPr lang="en-US" sz="1600" dirty="0" smtClean="0"/>
              <a:t>to </a:t>
            </a:r>
            <a:r>
              <a:rPr lang="en-US" sz="1600" dirty="0"/>
              <a:t>the lines with gain 2, we can notice that some number of ADCs </a:t>
            </a:r>
            <a:r>
              <a:rPr lang="en-US" sz="1600" dirty="0" smtClean="0"/>
              <a:t>have </a:t>
            </a:r>
            <a:r>
              <a:rPr lang="en-US" sz="1600" dirty="0"/>
              <a:t>a bump (a long code 63</a:t>
            </a:r>
            <a:r>
              <a:rPr lang="en-US" sz="1600" dirty="0" smtClean="0"/>
              <a:t>) </a:t>
            </a:r>
            <a:endParaRPr lang="de-DE" sz="1600" dirty="0"/>
          </a:p>
          <a:p>
            <a:r>
              <a:rPr lang="en-US" sz="1600" dirty="0"/>
              <a:t>We have tried to investigate this problem. Our </a:t>
            </a:r>
            <a:r>
              <a:rPr lang="en-US" sz="1600" dirty="0" smtClean="0"/>
              <a:t>simulations </a:t>
            </a:r>
            <a:r>
              <a:rPr lang="en-US" sz="1600" dirty="0"/>
              <a:t>show that if </a:t>
            </a:r>
            <a:r>
              <a:rPr lang="en-US" sz="1600" dirty="0" smtClean="0"/>
              <a:t>the comparator threshold </a:t>
            </a:r>
            <a:r>
              <a:rPr lang="en-US" sz="1600" dirty="0" err="1" smtClean="0"/>
              <a:t>ThHigh</a:t>
            </a:r>
            <a:r>
              <a:rPr lang="en-US" sz="1600" dirty="0" smtClean="0"/>
              <a:t> of the first cell is </a:t>
            </a:r>
            <a:r>
              <a:rPr lang="en-US" sz="1600" dirty="0"/>
              <a:t>by 2uA (25% of the range) higher than </a:t>
            </a:r>
            <a:r>
              <a:rPr lang="en-US" sz="1600" dirty="0" smtClean="0"/>
              <a:t>the nominal one, </a:t>
            </a:r>
            <a:r>
              <a:rPr lang="en-US" sz="1600" dirty="0"/>
              <a:t>such a problem can occur. The input current is not recognized as too high in the first cell and the current overflows in all subsequent cells</a:t>
            </a:r>
            <a:r>
              <a:rPr lang="en-US" sz="1600" dirty="0" smtClean="0"/>
              <a:t>.</a:t>
            </a:r>
          </a:p>
          <a:p>
            <a:r>
              <a:rPr lang="en-US" sz="1600" dirty="0" smtClean="0"/>
              <a:t>The resulting code is 63 until the comparator “fires”.  </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61</a:t>
            </a:fld>
            <a:endParaRPr lang="de-DE" altLang="de-D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5562600" cy="331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bwMode="auto">
          <a:xfrm>
            <a:off x="3581400" y="4572000"/>
            <a:ext cx="609600" cy="685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10000"/>
            <a:ext cx="461110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bwMode="auto">
          <a:xfrm>
            <a:off x="6705600" y="4191000"/>
            <a:ext cx="533400" cy="2057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13693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It is a </a:t>
            </a:r>
            <a:r>
              <a:rPr lang="en-US" sz="1600" dirty="0"/>
              <a:t>statistical problem. It occurs only in small number of </a:t>
            </a:r>
            <a:r>
              <a:rPr lang="en-US" sz="1600" dirty="0" smtClean="0"/>
              <a:t>cells.</a:t>
            </a:r>
          </a:p>
          <a:p>
            <a:r>
              <a:rPr lang="en-US" sz="1600" dirty="0" smtClean="0"/>
              <a:t>One explanation: mismatch </a:t>
            </a:r>
            <a:r>
              <a:rPr lang="en-US" sz="1600" dirty="0"/>
              <a:t>between the mirror and the original cell. The effect of mismatch is probably enhanced by voltage drops. </a:t>
            </a:r>
            <a:endParaRPr lang="de-DE" sz="1600" dirty="0"/>
          </a:p>
          <a:p>
            <a:r>
              <a:rPr lang="en-US" sz="1600" dirty="0" smtClean="0"/>
              <a:t>The </a:t>
            </a:r>
            <a:r>
              <a:rPr lang="en-US" sz="1600" dirty="0"/>
              <a:t>current source </a:t>
            </a:r>
            <a:r>
              <a:rPr lang="en-US" sz="1600" dirty="0" smtClean="0"/>
              <a:t>IPSource2 may be </a:t>
            </a:r>
            <a:r>
              <a:rPr lang="en-US" sz="1600" dirty="0"/>
              <a:t>too strong or PMOS </a:t>
            </a:r>
            <a:r>
              <a:rPr lang="en-US" sz="1600" dirty="0" smtClean="0"/>
              <a:t>currents </a:t>
            </a:r>
            <a:r>
              <a:rPr lang="en-US" sz="1600" dirty="0"/>
              <a:t>too weak, making the threshold too high</a:t>
            </a:r>
            <a:r>
              <a:rPr lang="en-US" sz="1600" dirty="0" smtClean="0"/>
              <a:t>.</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62</a:t>
            </a:fld>
            <a:endParaRPr lang="de-DE" altLang="de-DE"/>
          </a:p>
        </p:txBody>
      </p:sp>
      <p:cxnSp>
        <p:nvCxnSpPr>
          <p:cNvPr id="5" name="Gerade Verbindung 4"/>
          <p:cNvCxnSpPr/>
          <p:nvPr/>
        </p:nvCxnSpPr>
        <p:spPr bwMode="auto">
          <a:xfrm flipH="1">
            <a:off x="251520" y="5085184"/>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 name="Gruppieren 5"/>
          <p:cNvGrpSpPr/>
          <p:nvPr/>
        </p:nvGrpSpPr>
        <p:grpSpPr>
          <a:xfrm>
            <a:off x="1115616" y="4365104"/>
            <a:ext cx="432048" cy="720080"/>
            <a:chOff x="5508104" y="2996952"/>
            <a:chExt cx="432048" cy="720080"/>
          </a:xfrm>
        </p:grpSpPr>
        <p:grpSp>
          <p:nvGrpSpPr>
            <p:cNvPr id="7" name="Gruppieren 6"/>
            <p:cNvGrpSpPr/>
            <p:nvPr/>
          </p:nvGrpSpPr>
          <p:grpSpPr>
            <a:xfrm>
              <a:off x="5508104" y="2996952"/>
              <a:ext cx="432048" cy="720080"/>
              <a:chOff x="5508104" y="1844824"/>
              <a:chExt cx="432048" cy="720080"/>
            </a:xfrm>
          </p:grpSpPr>
          <p:cxnSp>
            <p:nvCxnSpPr>
              <p:cNvPr id="9" name="Gerade Verbindung 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 name="Ellipse 7"/>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6" name="Gerade Verbindung 15"/>
          <p:cNvCxnSpPr/>
          <p:nvPr/>
        </p:nvCxnSpPr>
        <p:spPr bwMode="auto">
          <a:xfrm>
            <a:off x="1547664" y="4365104"/>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7" name="Gruppieren 16"/>
          <p:cNvGrpSpPr/>
          <p:nvPr/>
        </p:nvGrpSpPr>
        <p:grpSpPr>
          <a:xfrm>
            <a:off x="1547664" y="3645024"/>
            <a:ext cx="432048" cy="720080"/>
            <a:chOff x="5508104" y="2996952"/>
            <a:chExt cx="432048" cy="720080"/>
          </a:xfrm>
        </p:grpSpPr>
        <p:grpSp>
          <p:nvGrpSpPr>
            <p:cNvPr id="18" name="Gruppieren 17"/>
            <p:cNvGrpSpPr/>
            <p:nvPr/>
          </p:nvGrpSpPr>
          <p:grpSpPr>
            <a:xfrm>
              <a:off x="5508104" y="2996952"/>
              <a:ext cx="432048" cy="720080"/>
              <a:chOff x="5508104" y="1844824"/>
              <a:chExt cx="432048" cy="720080"/>
            </a:xfrm>
          </p:grpSpPr>
          <p:cxnSp>
            <p:nvCxnSpPr>
              <p:cNvPr id="20" name="Gerade Verbindung 1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9" name="Ellipse 18"/>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7" name="Gruppieren 26"/>
          <p:cNvGrpSpPr/>
          <p:nvPr/>
        </p:nvGrpSpPr>
        <p:grpSpPr>
          <a:xfrm flipH="1">
            <a:off x="2411760" y="4365104"/>
            <a:ext cx="432048" cy="720080"/>
            <a:chOff x="5508104" y="2996952"/>
            <a:chExt cx="432048" cy="720080"/>
          </a:xfrm>
        </p:grpSpPr>
        <p:grpSp>
          <p:nvGrpSpPr>
            <p:cNvPr id="28" name="Gruppieren 27"/>
            <p:cNvGrpSpPr/>
            <p:nvPr/>
          </p:nvGrpSpPr>
          <p:grpSpPr>
            <a:xfrm>
              <a:off x="5508104" y="2996952"/>
              <a:ext cx="432048" cy="720080"/>
              <a:chOff x="5508104" y="1844824"/>
              <a:chExt cx="432048" cy="720080"/>
            </a:xfrm>
          </p:grpSpPr>
          <p:cxnSp>
            <p:nvCxnSpPr>
              <p:cNvPr id="30" name="Gerade Verbindung 2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9" name="Ellipse 28"/>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7" name="Gruppieren 36"/>
          <p:cNvGrpSpPr/>
          <p:nvPr/>
        </p:nvGrpSpPr>
        <p:grpSpPr>
          <a:xfrm>
            <a:off x="1115616" y="5085184"/>
            <a:ext cx="432048" cy="720080"/>
            <a:chOff x="5508104" y="1844824"/>
            <a:chExt cx="432048" cy="720080"/>
          </a:xfrm>
        </p:grpSpPr>
        <p:cxnSp>
          <p:nvCxnSpPr>
            <p:cNvPr id="38" name="Gerade Verbindung 3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5" name="Gruppieren 44"/>
          <p:cNvGrpSpPr/>
          <p:nvPr/>
        </p:nvGrpSpPr>
        <p:grpSpPr>
          <a:xfrm flipH="1">
            <a:off x="2411760" y="5085184"/>
            <a:ext cx="432048" cy="720080"/>
            <a:chOff x="5508104" y="1844824"/>
            <a:chExt cx="432048" cy="720080"/>
          </a:xfrm>
        </p:grpSpPr>
        <p:cxnSp>
          <p:nvCxnSpPr>
            <p:cNvPr id="46" name="Gerade Verbindung 4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3" name="Gerade Verbindung 52"/>
          <p:cNvCxnSpPr/>
          <p:nvPr/>
        </p:nvCxnSpPr>
        <p:spPr bwMode="auto">
          <a:xfrm>
            <a:off x="1475656" y="580526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a:off x="2339752" y="580526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1907704" y="3645024"/>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Ellipse 55"/>
          <p:cNvSpPr/>
          <p:nvPr/>
        </p:nvSpPr>
        <p:spPr bwMode="auto">
          <a:xfrm>
            <a:off x="2771800" y="537321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Ellipse 56"/>
          <p:cNvSpPr/>
          <p:nvPr/>
        </p:nvSpPr>
        <p:spPr bwMode="auto">
          <a:xfrm>
            <a:off x="1115616" y="537321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8" name="Ellipse 57"/>
          <p:cNvSpPr/>
          <p:nvPr/>
        </p:nvSpPr>
        <p:spPr bwMode="auto">
          <a:xfrm>
            <a:off x="971600" y="465313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Ellipse 58"/>
          <p:cNvSpPr/>
          <p:nvPr/>
        </p:nvSpPr>
        <p:spPr bwMode="auto">
          <a:xfrm>
            <a:off x="1403648" y="393305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59"/>
          <p:cNvCxnSpPr/>
          <p:nvPr/>
        </p:nvCxnSpPr>
        <p:spPr bwMode="auto">
          <a:xfrm>
            <a:off x="2195736" y="3212976"/>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1" name="Gleichschenkliges Dreieck 60"/>
          <p:cNvSpPr/>
          <p:nvPr/>
        </p:nvSpPr>
        <p:spPr bwMode="auto">
          <a:xfrm rot="5400000">
            <a:off x="1763688" y="299695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2" name="Gerade Verbindung 61"/>
          <p:cNvCxnSpPr/>
          <p:nvPr/>
        </p:nvCxnSpPr>
        <p:spPr bwMode="auto">
          <a:xfrm>
            <a:off x="3059832" y="3212976"/>
            <a:ext cx="0" cy="15121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a:stCxn id="29" idx="2"/>
          </p:cNvCxnSpPr>
          <p:nvPr/>
        </p:nvCxnSpPr>
        <p:spPr bwMode="auto">
          <a:xfrm>
            <a:off x="2771800" y="4725144"/>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3059832" y="4725144"/>
            <a:ext cx="10081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5" name="Gruppieren 64"/>
          <p:cNvGrpSpPr/>
          <p:nvPr/>
        </p:nvGrpSpPr>
        <p:grpSpPr>
          <a:xfrm flipH="1">
            <a:off x="3995936" y="3645024"/>
            <a:ext cx="1944216" cy="2160240"/>
            <a:chOff x="971600" y="2348880"/>
            <a:chExt cx="1944216" cy="2160240"/>
          </a:xfrm>
        </p:grpSpPr>
        <p:grpSp>
          <p:nvGrpSpPr>
            <p:cNvPr id="66" name="Gruppieren 65"/>
            <p:cNvGrpSpPr/>
            <p:nvPr/>
          </p:nvGrpSpPr>
          <p:grpSpPr>
            <a:xfrm>
              <a:off x="1115616" y="3068960"/>
              <a:ext cx="432048" cy="720080"/>
              <a:chOff x="5508104" y="2996952"/>
              <a:chExt cx="432048" cy="720080"/>
            </a:xfrm>
          </p:grpSpPr>
          <p:grpSp>
            <p:nvGrpSpPr>
              <p:cNvPr id="111" name="Gruppieren 110"/>
              <p:cNvGrpSpPr/>
              <p:nvPr/>
            </p:nvGrpSpPr>
            <p:grpSpPr>
              <a:xfrm>
                <a:off x="5508104" y="2996952"/>
                <a:ext cx="432048" cy="720080"/>
                <a:chOff x="5508104" y="1844824"/>
                <a:chExt cx="432048" cy="720080"/>
              </a:xfrm>
            </p:grpSpPr>
            <p:cxnSp>
              <p:nvCxnSpPr>
                <p:cNvPr id="113" name="Gerade Verbindung 112"/>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11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Gerade Verbindung 11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Gerade Verbindung 11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Gerade Verbindung 116"/>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Gerade Verbindung 117"/>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Gerade Verbindung 118"/>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2" name="Ellipse 111"/>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67" name="Gerade Verbindung 66"/>
            <p:cNvCxnSpPr/>
            <p:nvPr/>
          </p:nvCxnSpPr>
          <p:spPr bwMode="auto">
            <a:xfrm>
              <a:off x="1547664" y="306896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8" name="Gruppieren 67"/>
            <p:cNvGrpSpPr/>
            <p:nvPr/>
          </p:nvGrpSpPr>
          <p:grpSpPr>
            <a:xfrm>
              <a:off x="1547664" y="2348880"/>
              <a:ext cx="432048" cy="720080"/>
              <a:chOff x="5508104" y="2996952"/>
              <a:chExt cx="432048" cy="720080"/>
            </a:xfrm>
          </p:grpSpPr>
          <p:grpSp>
            <p:nvGrpSpPr>
              <p:cNvPr id="102" name="Gruppieren 101"/>
              <p:cNvGrpSpPr/>
              <p:nvPr/>
            </p:nvGrpSpPr>
            <p:grpSpPr>
              <a:xfrm>
                <a:off x="5508104" y="2996952"/>
                <a:ext cx="432048" cy="720080"/>
                <a:chOff x="5508104" y="1844824"/>
                <a:chExt cx="432048" cy="720080"/>
              </a:xfrm>
            </p:grpSpPr>
            <p:cxnSp>
              <p:nvCxnSpPr>
                <p:cNvPr id="104" name="Gerade Verbindung 103"/>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Gerade Verbindung 104"/>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Gerade Verbindung 105"/>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Gerade Verbindung 10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Gerade Verbindung 10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Gerade Verbindung 10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3" name="Ellipse 102"/>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69" name="Gruppieren 68"/>
            <p:cNvGrpSpPr/>
            <p:nvPr/>
          </p:nvGrpSpPr>
          <p:grpSpPr>
            <a:xfrm flipH="1">
              <a:off x="2411760" y="3068960"/>
              <a:ext cx="432048" cy="720080"/>
              <a:chOff x="5508104" y="2996952"/>
              <a:chExt cx="432048" cy="720080"/>
            </a:xfrm>
          </p:grpSpPr>
          <p:grpSp>
            <p:nvGrpSpPr>
              <p:cNvPr id="93" name="Gruppieren 92"/>
              <p:cNvGrpSpPr/>
              <p:nvPr/>
            </p:nvGrpSpPr>
            <p:grpSpPr>
              <a:xfrm>
                <a:off x="5508104" y="2996952"/>
                <a:ext cx="432048" cy="720080"/>
                <a:chOff x="5508104" y="1844824"/>
                <a:chExt cx="432048" cy="720080"/>
              </a:xfrm>
            </p:grpSpPr>
            <p:cxnSp>
              <p:nvCxnSpPr>
                <p:cNvPr id="95" name="Gerade Verbindung 9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Gerade Verbindung 9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Gerade Verbindung 9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Gerade Verbindung 9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4" name="Ellipse 93"/>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70" name="Gruppieren 69"/>
            <p:cNvGrpSpPr/>
            <p:nvPr/>
          </p:nvGrpSpPr>
          <p:grpSpPr>
            <a:xfrm>
              <a:off x="1115616" y="3789040"/>
              <a:ext cx="432048" cy="720080"/>
              <a:chOff x="5508104" y="1844824"/>
              <a:chExt cx="432048" cy="720080"/>
            </a:xfrm>
          </p:grpSpPr>
          <p:cxnSp>
            <p:nvCxnSpPr>
              <p:cNvPr id="86" name="Gerade Verbindung 8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Gerade Verbindung 8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Gerade Verbindung 8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Gerade Verbindung 9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1" name="Gruppieren 70"/>
            <p:cNvGrpSpPr/>
            <p:nvPr/>
          </p:nvGrpSpPr>
          <p:grpSpPr>
            <a:xfrm flipH="1">
              <a:off x="2411760" y="3789040"/>
              <a:ext cx="432048" cy="720080"/>
              <a:chOff x="5508104" y="1844824"/>
              <a:chExt cx="432048" cy="720080"/>
            </a:xfrm>
          </p:grpSpPr>
          <p:cxnSp>
            <p:nvCxnSpPr>
              <p:cNvPr id="79" name="Gerade Verbindung 7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72" name="Gerade Verbindung 71"/>
            <p:cNvCxnSpPr/>
            <p:nvPr/>
          </p:nvCxnSpPr>
          <p:spPr bwMode="auto">
            <a:xfrm>
              <a:off x="1475656"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a:off x="2339752"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1907704"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Ellipse 74"/>
            <p:cNvSpPr/>
            <p:nvPr/>
          </p:nvSpPr>
          <p:spPr bwMode="auto">
            <a:xfrm>
              <a:off x="2771800"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1115616"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971600" y="33569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1403648" y="26369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20" name="Gerade Verbindung 119"/>
          <p:cNvCxnSpPr/>
          <p:nvPr/>
        </p:nvCxnSpPr>
        <p:spPr bwMode="auto">
          <a:xfrm flipH="1">
            <a:off x="5364088" y="5085184"/>
            <a:ext cx="15121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Gleichschenkliges Dreieck 120"/>
          <p:cNvSpPr/>
          <p:nvPr/>
        </p:nvSpPr>
        <p:spPr bwMode="auto">
          <a:xfrm rot="5400000">
            <a:off x="8172400" y="5157192"/>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2" name="Gerade Verbindung 121"/>
          <p:cNvCxnSpPr/>
          <p:nvPr/>
        </p:nvCxnSpPr>
        <p:spPr bwMode="auto">
          <a:xfrm>
            <a:off x="6732240" y="5373216"/>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a:off x="6876256" y="5013176"/>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nvCxnSpPr>
        <p:spPr bwMode="auto">
          <a:xfrm flipH="1">
            <a:off x="7020272" y="508518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 name="Ellipse 124"/>
          <p:cNvSpPr/>
          <p:nvPr/>
        </p:nvSpPr>
        <p:spPr bwMode="auto">
          <a:xfrm>
            <a:off x="7308304" y="501317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6" name="Gerade Verbindung 125"/>
          <p:cNvCxnSpPr/>
          <p:nvPr/>
        </p:nvCxnSpPr>
        <p:spPr bwMode="auto">
          <a:xfrm>
            <a:off x="6732240" y="5085184"/>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Gerade Verbindung 126"/>
          <p:cNvCxnSpPr/>
          <p:nvPr/>
        </p:nvCxnSpPr>
        <p:spPr bwMode="auto">
          <a:xfrm>
            <a:off x="7668344" y="522920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Gerade Verbindung 127"/>
          <p:cNvCxnSpPr/>
          <p:nvPr/>
        </p:nvCxnSpPr>
        <p:spPr bwMode="auto">
          <a:xfrm>
            <a:off x="7740352" y="522920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Gerade Verbindung 128"/>
          <p:cNvCxnSpPr>
            <a:endCxn id="121" idx="3"/>
          </p:cNvCxnSpPr>
          <p:nvPr/>
        </p:nvCxnSpPr>
        <p:spPr bwMode="auto">
          <a:xfrm>
            <a:off x="7740352" y="5373216"/>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Textfeld 129"/>
          <p:cNvSpPr txBox="1"/>
          <p:nvPr/>
        </p:nvSpPr>
        <p:spPr>
          <a:xfrm>
            <a:off x="1187624" y="3645024"/>
            <a:ext cx="484428" cy="276999"/>
          </a:xfrm>
          <a:prstGeom prst="rect">
            <a:avLst/>
          </a:prstGeom>
          <a:noFill/>
        </p:spPr>
        <p:txBody>
          <a:bodyPr wrap="none" rtlCol="0">
            <a:spAutoFit/>
          </a:bodyPr>
          <a:lstStyle/>
          <a:p>
            <a:r>
              <a:rPr lang="de-DE" dirty="0" smtClean="0"/>
              <a:t>PFB</a:t>
            </a:r>
            <a:endParaRPr lang="de-DE" dirty="0"/>
          </a:p>
        </p:txBody>
      </p:sp>
      <p:sp>
        <p:nvSpPr>
          <p:cNvPr id="131" name="Textfeld 130"/>
          <p:cNvSpPr txBox="1"/>
          <p:nvPr/>
        </p:nvSpPr>
        <p:spPr>
          <a:xfrm>
            <a:off x="831465" y="4293096"/>
            <a:ext cx="620683" cy="276999"/>
          </a:xfrm>
          <a:prstGeom prst="rect">
            <a:avLst/>
          </a:prstGeom>
          <a:noFill/>
        </p:spPr>
        <p:txBody>
          <a:bodyPr wrap="none" rtlCol="0">
            <a:spAutoFit/>
          </a:bodyPr>
          <a:lstStyle/>
          <a:p>
            <a:r>
              <a:rPr lang="de-DE" dirty="0" err="1" smtClean="0"/>
              <a:t>RefFB</a:t>
            </a:r>
            <a:endParaRPr lang="de-DE" dirty="0"/>
          </a:p>
        </p:txBody>
      </p:sp>
      <p:sp>
        <p:nvSpPr>
          <p:cNvPr id="132" name="Textfeld 131"/>
          <p:cNvSpPr txBox="1"/>
          <p:nvPr/>
        </p:nvSpPr>
        <p:spPr>
          <a:xfrm>
            <a:off x="769329" y="5517232"/>
            <a:ext cx="449162" cy="276999"/>
          </a:xfrm>
          <a:prstGeom prst="rect">
            <a:avLst/>
          </a:prstGeom>
          <a:noFill/>
        </p:spPr>
        <p:txBody>
          <a:bodyPr wrap="none" rtlCol="0">
            <a:spAutoFit/>
          </a:bodyPr>
          <a:lstStyle/>
          <a:p>
            <a:r>
              <a:rPr lang="de-DE" dirty="0" smtClean="0"/>
              <a:t>Sc2</a:t>
            </a:r>
            <a:endParaRPr lang="de-DE" dirty="0"/>
          </a:p>
        </p:txBody>
      </p:sp>
      <p:sp>
        <p:nvSpPr>
          <p:cNvPr id="133" name="Textfeld 132"/>
          <p:cNvSpPr txBox="1"/>
          <p:nvPr/>
        </p:nvSpPr>
        <p:spPr>
          <a:xfrm>
            <a:off x="7236296" y="4725144"/>
            <a:ext cx="551754" cy="276999"/>
          </a:xfrm>
          <a:prstGeom prst="rect">
            <a:avLst/>
          </a:prstGeom>
          <a:noFill/>
        </p:spPr>
        <p:txBody>
          <a:bodyPr wrap="none" rtlCol="0">
            <a:spAutoFit/>
          </a:bodyPr>
          <a:lstStyle/>
          <a:p>
            <a:r>
              <a:rPr lang="de-DE" dirty="0" err="1" smtClean="0"/>
              <a:t>RefIn</a:t>
            </a:r>
            <a:endParaRPr lang="de-DE" dirty="0"/>
          </a:p>
        </p:txBody>
      </p:sp>
      <p:sp>
        <p:nvSpPr>
          <p:cNvPr id="134" name="Textfeld 133"/>
          <p:cNvSpPr txBox="1"/>
          <p:nvPr/>
        </p:nvSpPr>
        <p:spPr>
          <a:xfrm>
            <a:off x="3779912" y="5517232"/>
            <a:ext cx="449162" cy="276999"/>
          </a:xfrm>
          <a:prstGeom prst="rect">
            <a:avLst/>
          </a:prstGeom>
          <a:noFill/>
        </p:spPr>
        <p:txBody>
          <a:bodyPr wrap="none" rtlCol="0">
            <a:spAutoFit/>
          </a:bodyPr>
          <a:lstStyle/>
          <a:p>
            <a:r>
              <a:rPr lang="de-DE" dirty="0" smtClean="0"/>
              <a:t>Sc2</a:t>
            </a:r>
            <a:endParaRPr lang="de-DE" dirty="0"/>
          </a:p>
        </p:txBody>
      </p:sp>
      <p:sp>
        <p:nvSpPr>
          <p:cNvPr id="135" name="Textfeld 134"/>
          <p:cNvSpPr txBox="1"/>
          <p:nvPr/>
        </p:nvSpPr>
        <p:spPr>
          <a:xfrm>
            <a:off x="2699792" y="5517232"/>
            <a:ext cx="449162" cy="276999"/>
          </a:xfrm>
          <a:prstGeom prst="rect">
            <a:avLst/>
          </a:prstGeom>
          <a:noFill/>
        </p:spPr>
        <p:txBody>
          <a:bodyPr wrap="none" rtlCol="0">
            <a:spAutoFit/>
          </a:bodyPr>
          <a:lstStyle/>
          <a:p>
            <a:r>
              <a:rPr lang="de-DE" dirty="0" smtClean="0"/>
              <a:t>Sc2</a:t>
            </a:r>
            <a:endParaRPr lang="de-DE" dirty="0"/>
          </a:p>
        </p:txBody>
      </p:sp>
      <p:cxnSp>
        <p:nvCxnSpPr>
          <p:cNvPr id="136" name="Gerade Verbindung 135"/>
          <p:cNvCxnSpPr/>
          <p:nvPr/>
        </p:nvCxnSpPr>
        <p:spPr bwMode="auto">
          <a:xfrm flipH="1">
            <a:off x="2411760" y="5085184"/>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Ellipse 136"/>
          <p:cNvSpPr/>
          <p:nvPr/>
        </p:nvSpPr>
        <p:spPr bwMode="auto">
          <a:xfrm>
            <a:off x="2771800" y="5013176"/>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8" name="Textfeld 137"/>
          <p:cNvSpPr txBox="1"/>
          <p:nvPr/>
        </p:nvSpPr>
        <p:spPr>
          <a:xfrm>
            <a:off x="2915816" y="4941168"/>
            <a:ext cx="551754" cy="276999"/>
          </a:xfrm>
          <a:prstGeom prst="rect">
            <a:avLst/>
          </a:prstGeom>
          <a:noFill/>
        </p:spPr>
        <p:txBody>
          <a:bodyPr wrap="none" rtlCol="0">
            <a:spAutoFit/>
          </a:bodyPr>
          <a:lstStyle/>
          <a:p>
            <a:r>
              <a:rPr lang="de-DE" dirty="0" err="1" smtClean="0"/>
              <a:t>RefIn</a:t>
            </a:r>
            <a:endParaRPr lang="de-DE" dirty="0"/>
          </a:p>
        </p:txBody>
      </p:sp>
      <p:sp>
        <p:nvSpPr>
          <p:cNvPr id="139" name="Textfeld 138"/>
          <p:cNvSpPr txBox="1"/>
          <p:nvPr/>
        </p:nvSpPr>
        <p:spPr>
          <a:xfrm>
            <a:off x="5652120" y="5517232"/>
            <a:ext cx="449162" cy="276999"/>
          </a:xfrm>
          <a:prstGeom prst="rect">
            <a:avLst/>
          </a:prstGeom>
          <a:noFill/>
        </p:spPr>
        <p:txBody>
          <a:bodyPr wrap="none" rtlCol="0">
            <a:spAutoFit/>
          </a:bodyPr>
          <a:lstStyle/>
          <a:p>
            <a:r>
              <a:rPr lang="de-DE" dirty="0" smtClean="0"/>
              <a:t>Sc2</a:t>
            </a:r>
            <a:endParaRPr lang="de-DE" dirty="0"/>
          </a:p>
        </p:txBody>
      </p:sp>
      <p:sp>
        <p:nvSpPr>
          <p:cNvPr id="140" name="Textfeld 139"/>
          <p:cNvSpPr txBox="1"/>
          <p:nvPr/>
        </p:nvSpPr>
        <p:spPr>
          <a:xfrm>
            <a:off x="5652120" y="4365104"/>
            <a:ext cx="620683" cy="276999"/>
          </a:xfrm>
          <a:prstGeom prst="rect">
            <a:avLst/>
          </a:prstGeom>
          <a:noFill/>
        </p:spPr>
        <p:txBody>
          <a:bodyPr wrap="none" rtlCol="0">
            <a:spAutoFit/>
          </a:bodyPr>
          <a:lstStyle/>
          <a:p>
            <a:r>
              <a:rPr lang="de-DE" dirty="0" err="1" smtClean="0"/>
              <a:t>RefFB</a:t>
            </a:r>
            <a:endParaRPr lang="de-DE" dirty="0"/>
          </a:p>
        </p:txBody>
      </p:sp>
      <p:sp>
        <p:nvSpPr>
          <p:cNvPr id="141" name="Textfeld 140"/>
          <p:cNvSpPr txBox="1"/>
          <p:nvPr/>
        </p:nvSpPr>
        <p:spPr>
          <a:xfrm>
            <a:off x="5220072" y="3645024"/>
            <a:ext cx="484428" cy="276999"/>
          </a:xfrm>
          <a:prstGeom prst="rect">
            <a:avLst/>
          </a:prstGeom>
          <a:noFill/>
        </p:spPr>
        <p:txBody>
          <a:bodyPr wrap="none" rtlCol="0">
            <a:spAutoFit/>
          </a:bodyPr>
          <a:lstStyle/>
          <a:p>
            <a:r>
              <a:rPr lang="de-DE" dirty="0" smtClean="0"/>
              <a:t>PFB</a:t>
            </a:r>
            <a:endParaRPr lang="de-DE" dirty="0"/>
          </a:p>
        </p:txBody>
      </p:sp>
      <p:sp>
        <p:nvSpPr>
          <p:cNvPr id="142" name="Ellipse 141"/>
          <p:cNvSpPr/>
          <p:nvPr/>
        </p:nvSpPr>
        <p:spPr bwMode="auto">
          <a:xfrm>
            <a:off x="8604448" y="5301208"/>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 name="Textfeld 142"/>
          <p:cNvSpPr txBox="1"/>
          <p:nvPr/>
        </p:nvSpPr>
        <p:spPr>
          <a:xfrm>
            <a:off x="8465598" y="5013176"/>
            <a:ext cx="712632" cy="276999"/>
          </a:xfrm>
          <a:prstGeom prst="rect">
            <a:avLst/>
          </a:prstGeom>
          <a:noFill/>
        </p:spPr>
        <p:txBody>
          <a:bodyPr wrap="none" rtlCol="0">
            <a:spAutoFit/>
          </a:bodyPr>
          <a:lstStyle/>
          <a:p>
            <a:r>
              <a:rPr lang="de-DE" dirty="0" err="1" smtClean="0"/>
              <a:t>TooLow</a:t>
            </a:r>
            <a:endParaRPr lang="de-DE" dirty="0"/>
          </a:p>
        </p:txBody>
      </p:sp>
      <p:cxnSp>
        <p:nvCxnSpPr>
          <p:cNvPr id="144" name="Gerade Verbindung 143"/>
          <p:cNvCxnSpPr/>
          <p:nvPr/>
        </p:nvCxnSpPr>
        <p:spPr bwMode="auto">
          <a:xfrm>
            <a:off x="8783960" y="5373216"/>
            <a:ext cx="324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Textfeld 144"/>
          <p:cNvSpPr txBox="1"/>
          <p:nvPr/>
        </p:nvSpPr>
        <p:spPr>
          <a:xfrm>
            <a:off x="1552473" y="530120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6" name="Textfeld 145"/>
          <p:cNvSpPr txBox="1"/>
          <p:nvPr/>
        </p:nvSpPr>
        <p:spPr>
          <a:xfrm>
            <a:off x="1979712" y="530120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7" name="Textfeld 146"/>
          <p:cNvSpPr txBox="1"/>
          <p:nvPr/>
        </p:nvSpPr>
        <p:spPr>
          <a:xfrm>
            <a:off x="1979712" y="386104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8" name="Textfeld 147"/>
          <p:cNvSpPr txBox="1"/>
          <p:nvPr/>
        </p:nvSpPr>
        <p:spPr>
          <a:xfrm>
            <a:off x="4504801" y="530120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9" name="Textfeld 148"/>
          <p:cNvSpPr txBox="1"/>
          <p:nvPr/>
        </p:nvSpPr>
        <p:spPr>
          <a:xfrm>
            <a:off x="4860707" y="5301208"/>
            <a:ext cx="582211" cy="369332"/>
          </a:xfrm>
          <a:prstGeom prst="rect">
            <a:avLst/>
          </a:prstGeom>
          <a:noFill/>
        </p:spPr>
        <p:txBody>
          <a:bodyPr wrap="none" rtlCol="0">
            <a:spAutoFit/>
          </a:bodyPr>
          <a:lstStyle/>
          <a:p>
            <a:r>
              <a:rPr lang="de-DE" sz="1800" b="1" dirty="0" smtClean="0">
                <a:solidFill>
                  <a:srgbClr val="FF0000"/>
                </a:solidFill>
              </a:rPr>
              <a:t>26u</a:t>
            </a:r>
            <a:endParaRPr lang="de-DE" sz="1800" b="1" dirty="0">
              <a:solidFill>
                <a:srgbClr val="FF0000"/>
              </a:solidFill>
            </a:endParaRPr>
          </a:p>
        </p:txBody>
      </p:sp>
      <p:sp>
        <p:nvSpPr>
          <p:cNvPr id="150" name="Textfeld 149"/>
          <p:cNvSpPr txBox="1"/>
          <p:nvPr/>
        </p:nvSpPr>
        <p:spPr>
          <a:xfrm>
            <a:off x="4572000" y="3861048"/>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51" name="Textfeld 150"/>
          <p:cNvSpPr txBox="1"/>
          <p:nvPr/>
        </p:nvSpPr>
        <p:spPr>
          <a:xfrm>
            <a:off x="2535480" y="2996952"/>
            <a:ext cx="465191" cy="276999"/>
          </a:xfrm>
          <a:prstGeom prst="rect">
            <a:avLst/>
          </a:prstGeom>
          <a:noFill/>
        </p:spPr>
        <p:txBody>
          <a:bodyPr wrap="none" rtlCol="0">
            <a:spAutoFit/>
          </a:bodyPr>
          <a:lstStyle/>
          <a:p>
            <a:r>
              <a:rPr lang="de-DE" dirty="0" smtClean="0"/>
              <a:t>Low</a:t>
            </a:r>
            <a:endParaRPr lang="de-DE" dirty="0"/>
          </a:p>
        </p:txBody>
      </p:sp>
      <p:cxnSp>
        <p:nvCxnSpPr>
          <p:cNvPr id="152" name="Gerade Verbindung 151"/>
          <p:cNvCxnSpPr/>
          <p:nvPr/>
        </p:nvCxnSpPr>
        <p:spPr bwMode="auto">
          <a:xfrm flipH="1">
            <a:off x="467544" y="3212976"/>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Gerade Verbindung 152"/>
          <p:cNvCxnSpPr/>
          <p:nvPr/>
        </p:nvCxnSpPr>
        <p:spPr bwMode="auto">
          <a:xfrm>
            <a:off x="467544" y="3212976"/>
            <a:ext cx="0" cy="18722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218461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Notice also, </a:t>
            </a:r>
            <a:r>
              <a:rPr lang="en-US" sz="1600" dirty="0"/>
              <a:t>that the threshold depends to some extent on </a:t>
            </a:r>
            <a:r>
              <a:rPr lang="en-US" sz="1600" dirty="0" err="1"/>
              <a:t>RefIn</a:t>
            </a:r>
            <a:r>
              <a:rPr lang="en-US" sz="1600" dirty="0"/>
              <a:t> voltage</a:t>
            </a:r>
            <a:r>
              <a:rPr lang="en-US" sz="1600" dirty="0" smtClean="0"/>
              <a:t>.</a:t>
            </a:r>
          </a:p>
          <a:p>
            <a:r>
              <a:rPr lang="en-US" sz="1600" dirty="0"/>
              <a:t>We </a:t>
            </a:r>
            <a:r>
              <a:rPr lang="en-US" sz="1600" dirty="0" smtClean="0"/>
              <a:t>know: Mostly all </a:t>
            </a:r>
            <a:r>
              <a:rPr lang="en-US" sz="1600" dirty="0"/>
              <a:t>affected </a:t>
            </a:r>
            <a:r>
              <a:rPr lang="en-US" sz="1600" dirty="0" smtClean="0"/>
              <a:t>pixels are far away </a:t>
            </a:r>
            <a:r>
              <a:rPr lang="en-US" sz="1600" dirty="0"/>
              <a:t>from </a:t>
            </a:r>
            <a:r>
              <a:rPr lang="en-US" sz="1600" dirty="0" smtClean="0"/>
              <a:t>the power </a:t>
            </a:r>
            <a:r>
              <a:rPr lang="en-US" sz="1600" dirty="0"/>
              <a:t>contacts. In this regions </a:t>
            </a:r>
            <a:r>
              <a:rPr lang="en-US" sz="1600" dirty="0" smtClean="0"/>
              <a:t>IPSource2 </a:t>
            </a:r>
            <a:r>
              <a:rPr lang="en-US" sz="1600" dirty="0"/>
              <a:t>is stronger with respect to </a:t>
            </a:r>
            <a:r>
              <a:rPr lang="en-US" sz="1600" dirty="0" err="1"/>
              <a:t>IPSource</a:t>
            </a:r>
            <a:r>
              <a:rPr lang="en-US" sz="1600" dirty="0"/>
              <a:t> and </a:t>
            </a:r>
            <a:r>
              <a:rPr lang="en-US" sz="1600" dirty="0" smtClean="0"/>
              <a:t>IPFB (a voltage drop effect). (=&gt; </a:t>
            </a:r>
            <a:r>
              <a:rPr lang="en-US" sz="1600" dirty="0"/>
              <a:t>ADC range is smaller) Also, Ref is smaller due to voltage drops. We can mitigate the problem by reducing </a:t>
            </a:r>
            <a:r>
              <a:rPr lang="en-US" sz="1600" dirty="0" err="1"/>
              <a:t>RefIn</a:t>
            </a:r>
            <a:r>
              <a:rPr lang="en-US" sz="1600" dirty="0"/>
              <a:t> – however this may cause problems in ADCs where </a:t>
            </a:r>
            <a:r>
              <a:rPr lang="en-US" sz="1600" dirty="0" smtClean="0"/>
              <a:t>IPSource2 </a:t>
            </a:r>
            <a:r>
              <a:rPr lang="en-US" sz="1600" dirty="0"/>
              <a:t>has mismatch in other direction or </a:t>
            </a:r>
            <a:r>
              <a:rPr lang="en-US" sz="1600" dirty="0" err="1"/>
              <a:t>RefIn</a:t>
            </a:r>
            <a:r>
              <a:rPr lang="en-US" sz="1600" dirty="0"/>
              <a:t> </a:t>
            </a:r>
            <a:r>
              <a:rPr lang="en-US" sz="1600" dirty="0" smtClean="0"/>
              <a:t>is higher</a:t>
            </a:r>
            <a:r>
              <a:rPr lang="en-US" sz="1600" dirty="0"/>
              <a:t>. </a:t>
            </a:r>
            <a:endParaRPr lang="de-DE" sz="1600" dirty="0"/>
          </a:p>
          <a:p>
            <a:r>
              <a:rPr lang="en-US" sz="1600" dirty="0"/>
              <a:t>Solution would be to improve </a:t>
            </a:r>
            <a:r>
              <a:rPr lang="en-US" sz="1600" dirty="0" smtClean="0"/>
              <a:t>the matching </a:t>
            </a:r>
            <a:r>
              <a:rPr lang="en-US" sz="1600" dirty="0"/>
              <a:t>of </a:t>
            </a:r>
            <a:r>
              <a:rPr lang="en-US" sz="1600" dirty="0" smtClean="0"/>
              <a:t>the mirror- </a:t>
            </a:r>
            <a:r>
              <a:rPr lang="en-US" sz="1600" dirty="0"/>
              <a:t>and </a:t>
            </a:r>
            <a:r>
              <a:rPr lang="en-US" sz="1600" dirty="0" smtClean="0"/>
              <a:t>the original </a:t>
            </a:r>
            <a:r>
              <a:rPr lang="en-US" sz="1600" dirty="0"/>
              <a:t>cell by several measures</a:t>
            </a:r>
            <a:endParaRPr lang="de-DE" sz="1600" dirty="0"/>
          </a:p>
          <a:p>
            <a:r>
              <a:rPr lang="en-US" sz="1600" dirty="0"/>
              <a:t>Larger transistors, equal orientation of the transistors, less local voltage drop (within one ADC), separated bias lines or reduced </a:t>
            </a:r>
            <a:r>
              <a:rPr lang="en-US" sz="1600" dirty="0" err="1"/>
              <a:t>Refin</a:t>
            </a:r>
            <a:r>
              <a:rPr lang="en-US" sz="1600" dirty="0"/>
              <a:t> current for less global voltage drop.</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63</a:t>
            </a:fld>
            <a:endParaRPr lang="de-DE" altLang="de-DE"/>
          </a:p>
        </p:txBody>
      </p:sp>
      <p:cxnSp>
        <p:nvCxnSpPr>
          <p:cNvPr id="5" name="Gerade Verbindung 4"/>
          <p:cNvCxnSpPr/>
          <p:nvPr/>
        </p:nvCxnSpPr>
        <p:spPr bwMode="auto">
          <a:xfrm flipH="1">
            <a:off x="251520" y="5528320"/>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 name="Gruppieren 5"/>
          <p:cNvGrpSpPr/>
          <p:nvPr/>
        </p:nvGrpSpPr>
        <p:grpSpPr>
          <a:xfrm>
            <a:off x="1115616" y="4808240"/>
            <a:ext cx="432048" cy="720080"/>
            <a:chOff x="5508104" y="2996952"/>
            <a:chExt cx="432048" cy="720080"/>
          </a:xfrm>
        </p:grpSpPr>
        <p:grpSp>
          <p:nvGrpSpPr>
            <p:cNvPr id="7" name="Gruppieren 6"/>
            <p:cNvGrpSpPr/>
            <p:nvPr/>
          </p:nvGrpSpPr>
          <p:grpSpPr>
            <a:xfrm>
              <a:off x="5508104" y="2996952"/>
              <a:ext cx="432048" cy="720080"/>
              <a:chOff x="5508104" y="1844824"/>
              <a:chExt cx="432048" cy="720080"/>
            </a:xfrm>
          </p:grpSpPr>
          <p:cxnSp>
            <p:nvCxnSpPr>
              <p:cNvPr id="9" name="Gerade Verbindung 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Gerade Verbindung 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Gerade Verbindung 1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Gerade Verbindung 1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8" name="Ellipse 7"/>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6" name="Gerade Verbindung 15"/>
          <p:cNvCxnSpPr/>
          <p:nvPr/>
        </p:nvCxnSpPr>
        <p:spPr bwMode="auto">
          <a:xfrm>
            <a:off x="1547664" y="480824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7" name="Gruppieren 16"/>
          <p:cNvGrpSpPr/>
          <p:nvPr/>
        </p:nvGrpSpPr>
        <p:grpSpPr>
          <a:xfrm>
            <a:off x="1547664" y="4088160"/>
            <a:ext cx="432048" cy="720080"/>
            <a:chOff x="5508104" y="2996952"/>
            <a:chExt cx="432048" cy="720080"/>
          </a:xfrm>
        </p:grpSpPr>
        <p:grpSp>
          <p:nvGrpSpPr>
            <p:cNvPr id="18" name="Gruppieren 17"/>
            <p:cNvGrpSpPr/>
            <p:nvPr/>
          </p:nvGrpSpPr>
          <p:grpSpPr>
            <a:xfrm>
              <a:off x="5508104" y="2996952"/>
              <a:ext cx="432048" cy="720080"/>
              <a:chOff x="5508104" y="1844824"/>
              <a:chExt cx="432048" cy="720080"/>
            </a:xfrm>
          </p:grpSpPr>
          <p:cxnSp>
            <p:nvCxnSpPr>
              <p:cNvPr id="20" name="Gerade Verbindung 1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Gerade Verbindung 2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Gerade Verbindung 2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Gerade Verbindung 2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Gerade Verbindung 2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Gerade Verbindung 2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Gerade Verbindung 2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9" name="Ellipse 18"/>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7" name="Gruppieren 26"/>
          <p:cNvGrpSpPr/>
          <p:nvPr/>
        </p:nvGrpSpPr>
        <p:grpSpPr>
          <a:xfrm flipH="1">
            <a:off x="2411760" y="4808240"/>
            <a:ext cx="432048" cy="720080"/>
            <a:chOff x="5508104" y="2996952"/>
            <a:chExt cx="432048" cy="720080"/>
          </a:xfrm>
        </p:grpSpPr>
        <p:grpSp>
          <p:nvGrpSpPr>
            <p:cNvPr id="28" name="Gruppieren 27"/>
            <p:cNvGrpSpPr/>
            <p:nvPr/>
          </p:nvGrpSpPr>
          <p:grpSpPr>
            <a:xfrm>
              <a:off x="5508104" y="2996952"/>
              <a:ext cx="432048" cy="720080"/>
              <a:chOff x="5508104" y="1844824"/>
              <a:chExt cx="432048" cy="720080"/>
            </a:xfrm>
          </p:grpSpPr>
          <p:cxnSp>
            <p:nvCxnSpPr>
              <p:cNvPr id="30" name="Gerade Verbindung 29"/>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Gerade Verbindung 30"/>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Gerade Verbindung 31"/>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Gerade Verbindung 32"/>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Gerade Verbindung 33"/>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Gerade Verbindung 34"/>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Gerade Verbindung 35"/>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9" name="Ellipse 28"/>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7" name="Gruppieren 36"/>
          <p:cNvGrpSpPr/>
          <p:nvPr/>
        </p:nvGrpSpPr>
        <p:grpSpPr>
          <a:xfrm>
            <a:off x="1115616" y="5528320"/>
            <a:ext cx="432048" cy="720080"/>
            <a:chOff x="5508104" y="1844824"/>
            <a:chExt cx="432048" cy="720080"/>
          </a:xfrm>
        </p:grpSpPr>
        <p:cxnSp>
          <p:nvCxnSpPr>
            <p:cNvPr id="38" name="Gerade Verbindung 3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Gerade Verbindung 3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Gerade Verbindung 3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Gerade Verbindung 4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Gerade Verbindung 4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Gerade Verbindung 4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45" name="Gruppieren 44"/>
          <p:cNvGrpSpPr/>
          <p:nvPr/>
        </p:nvGrpSpPr>
        <p:grpSpPr>
          <a:xfrm flipH="1">
            <a:off x="2411760" y="5528320"/>
            <a:ext cx="432048" cy="720080"/>
            <a:chOff x="5508104" y="1844824"/>
            <a:chExt cx="432048" cy="720080"/>
          </a:xfrm>
        </p:grpSpPr>
        <p:cxnSp>
          <p:nvCxnSpPr>
            <p:cNvPr id="46" name="Gerade Verbindung 4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Gerade Verbindung 4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Gerade Verbindung 4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Gerade Verbindung 4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Gerade Verbindung 4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Gerade Verbindung 5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Gerade Verbindung 5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3" name="Gerade Verbindung 52"/>
          <p:cNvCxnSpPr/>
          <p:nvPr/>
        </p:nvCxnSpPr>
        <p:spPr bwMode="auto">
          <a:xfrm>
            <a:off x="1475656" y="6248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a:off x="2339752" y="6248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1907704" y="408816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Ellipse 55"/>
          <p:cNvSpPr/>
          <p:nvPr/>
        </p:nvSpPr>
        <p:spPr bwMode="auto">
          <a:xfrm>
            <a:off x="2771800" y="58163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7" name="Ellipse 56"/>
          <p:cNvSpPr/>
          <p:nvPr/>
        </p:nvSpPr>
        <p:spPr bwMode="auto">
          <a:xfrm>
            <a:off x="1115616" y="581635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8" name="Ellipse 57"/>
          <p:cNvSpPr/>
          <p:nvPr/>
        </p:nvSpPr>
        <p:spPr bwMode="auto">
          <a:xfrm>
            <a:off x="971600" y="50962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9" name="Ellipse 58"/>
          <p:cNvSpPr/>
          <p:nvPr/>
        </p:nvSpPr>
        <p:spPr bwMode="auto">
          <a:xfrm>
            <a:off x="1403648" y="43761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0" name="Gerade Verbindung 59"/>
          <p:cNvCxnSpPr/>
          <p:nvPr/>
        </p:nvCxnSpPr>
        <p:spPr bwMode="auto">
          <a:xfrm>
            <a:off x="2195736" y="3656112"/>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1" name="Gleichschenkliges Dreieck 60"/>
          <p:cNvSpPr/>
          <p:nvPr/>
        </p:nvSpPr>
        <p:spPr bwMode="auto">
          <a:xfrm rot="5400000">
            <a:off x="1763688" y="344008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2" name="Gerade Verbindung 61"/>
          <p:cNvCxnSpPr/>
          <p:nvPr/>
        </p:nvCxnSpPr>
        <p:spPr bwMode="auto">
          <a:xfrm>
            <a:off x="3059832" y="3656112"/>
            <a:ext cx="0" cy="15121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a:stCxn id="29" idx="2"/>
          </p:cNvCxnSpPr>
          <p:nvPr/>
        </p:nvCxnSpPr>
        <p:spPr bwMode="auto">
          <a:xfrm>
            <a:off x="2771800" y="5168280"/>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3059832" y="5168280"/>
            <a:ext cx="10081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5" name="Gruppieren 64"/>
          <p:cNvGrpSpPr/>
          <p:nvPr/>
        </p:nvGrpSpPr>
        <p:grpSpPr>
          <a:xfrm flipH="1">
            <a:off x="3995936" y="4088160"/>
            <a:ext cx="1944216" cy="2160240"/>
            <a:chOff x="971600" y="2348880"/>
            <a:chExt cx="1944216" cy="2160240"/>
          </a:xfrm>
        </p:grpSpPr>
        <p:grpSp>
          <p:nvGrpSpPr>
            <p:cNvPr id="66" name="Gruppieren 65"/>
            <p:cNvGrpSpPr/>
            <p:nvPr/>
          </p:nvGrpSpPr>
          <p:grpSpPr>
            <a:xfrm>
              <a:off x="1115616" y="3068960"/>
              <a:ext cx="432048" cy="720080"/>
              <a:chOff x="5508104" y="2996952"/>
              <a:chExt cx="432048" cy="720080"/>
            </a:xfrm>
          </p:grpSpPr>
          <p:grpSp>
            <p:nvGrpSpPr>
              <p:cNvPr id="111" name="Gruppieren 110"/>
              <p:cNvGrpSpPr/>
              <p:nvPr/>
            </p:nvGrpSpPr>
            <p:grpSpPr>
              <a:xfrm>
                <a:off x="5508104" y="2996952"/>
                <a:ext cx="432048" cy="720080"/>
                <a:chOff x="5508104" y="1844824"/>
                <a:chExt cx="432048" cy="720080"/>
              </a:xfrm>
            </p:grpSpPr>
            <p:cxnSp>
              <p:nvCxnSpPr>
                <p:cNvPr id="113" name="Gerade Verbindung 112"/>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Gerade Verbindung 11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Gerade Verbindung 11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6" name="Gerade Verbindung 11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7" name="Gerade Verbindung 116"/>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Gerade Verbindung 117"/>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Gerade Verbindung 118"/>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12" name="Ellipse 111"/>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67" name="Gerade Verbindung 66"/>
            <p:cNvCxnSpPr/>
            <p:nvPr/>
          </p:nvCxnSpPr>
          <p:spPr bwMode="auto">
            <a:xfrm>
              <a:off x="1547664" y="3068960"/>
              <a:ext cx="86409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8" name="Gruppieren 67"/>
            <p:cNvGrpSpPr/>
            <p:nvPr/>
          </p:nvGrpSpPr>
          <p:grpSpPr>
            <a:xfrm>
              <a:off x="1547664" y="2348880"/>
              <a:ext cx="432048" cy="720080"/>
              <a:chOff x="5508104" y="2996952"/>
              <a:chExt cx="432048" cy="720080"/>
            </a:xfrm>
          </p:grpSpPr>
          <p:grpSp>
            <p:nvGrpSpPr>
              <p:cNvPr id="102" name="Gruppieren 101"/>
              <p:cNvGrpSpPr/>
              <p:nvPr/>
            </p:nvGrpSpPr>
            <p:grpSpPr>
              <a:xfrm>
                <a:off x="5508104" y="2996952"/>
                <a:ext cx="432048" cy="720080"/>
                <a:chOff x="5508104" y="1844824"/>
                <a:chExt cx="432048" cy="720080"/>
              </a:xfrm>
            </p:grpSpPr>
            <p:cxnSp>
              <p:nvCxnSpPr>
                <p:cNvPr id="104" name="Gerade Verbindung 103"/>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Gerade Verbindung 104"/>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Gerade Verbindung 105"/>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7" name="Gerade Verbindung 106"/>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Gerade Verbindung 107"/>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Gerade Verbindung 108"/>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0" name="Gerade Verbindung 109"/>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3" name="Ellipse 102"/>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69" name="Gruppieren 68"/>
            <p:cNvGrpSpPr/>
            <p:nvPr/>
          </p:nvGrpSpPr>
          <p:grpSpPr>
            <a:xfrm flipH="1">
              <a:off x="2411760" y="3068960"/>
              <a:ext cx="432048" cy="720080"/>
              <a:chOff x="5508104" y="2996952"/>
              <a:chExt cx="432048" cy="720080"/>
            </a:xfrm>
          </p:grpSpPr>
          <p:grpSp>
            <p:nvGrpSpPr>
              <p:cNvPr id="93" name="Gruppieren 92"/>
              <p:cNvGrpSpPr/>
              <p:nvPr/>
            </p:nvGrpSpPr>
            <p:grpSpPr>
              <a:xfrm>
                <a:off x="5508104" y="2996952"/>
                <a:ext cx="432048" cy="720080"/>
                <a:chOff x="5508104" y="1844824"/>
                <a:chExt cx="432048" cy="720080"/>
              </a:xfrm>
            </p:grpSpPr>
            <p:cxnSp>
              <p:nvCxnSpPr>
                <p:cNvPr id="95" name="Gerade Verbindung 9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Gerade Verbindung 9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Gerade Verbindung 9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Gerade Verbindung 9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Gerade Verbindung 9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4" name="Ellipse 93"/>
              <p:cNvSpPr/>
              <p:nvPr/>
            </p:nvSpPr>
            <p:spPr bwMode="auto">
              <a:xfrm>
                <a:off x="5580112" y="3284984"/>
                <a:ext cx="144016" cy="14401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70" name="Gruppieren 69"/>
            <p:cNvGrpSpPr/>
            <p:nvPr/>
          </p:nvGrpSpPr>
          <p:grpSpPr>
            <a:xfrm>
              <a:off x="1115616" y="3789040"/>
              <a:ext cx="432048" cy="720080"/>
              <a:chOff x="5508104" y="1844824"/>
              <a:chExt cx="432048" cy="720080"/>
            </a:xfrm>
          </p:grpSpPr>
          <p:cxnSp>
            <p:nvCxnSpPr>
              <p:cNvPr id="86" name="Gerade Verbindung 85"/>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Gerade Verbindung 86"/>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Gerade Verbindung 89"/>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Gerade Verbindung 90"/>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1" name="Gruppieren 70"/>
            <p:cNvGrpSpPr/>
            <p:nvPr/>
          </p:nvGrpSpPr>
          <p:grpSpPr>
            <a:xfrm flipH="1">
              <a:off x="2411760" y="3789040"/>
              <a:ext cx="432048" cy="720080"/>
              <a:chOff x="5508104" y="1844824"/>
              <a:chExt cx="432048" cy="720080"/>
            </a:xfrm>
          </p:grpSpPr>
          <p:cxnSp>
            <p:nvCxnSpPr>
              <p:cNvPr id="79" name="Gerade Verbindung 7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72" name="Gerade Verbindung 71"/>
            <p:cNvCxnSpPr/>
            <p:nvPr/>
          </p:nvCxnSpPr>
          <p:spPr bwMode="auto">
            <a:xfrm>
              <a:off x="1475656"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a:off x="2339752" y="450912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1907704"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Ellipse 74"/>
            <p:cNvSpPr/>
            <p:nvPr/>
          </p:nvSpPr>
          <p:spPr bwMode="auto">
            <a:xfrm>
              <a:off x="2771800"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Ellipse 75"/>
            <p:cNvSpPr/>
            <p:nvPr/>
          </p:nvSpPr>
          <p:spPr bwMode="auto">
            <a:xfrm>
              <a:off x="1115616" y="407707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971600" y="335699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8" name="Ellipse 77"/>
            <p:cNvSpPr/>
            <p:nvPr/>
          </p:nvSpPr>
          <p:spPr bwMode="auto">
            <a:xfrm>
              <a:off x="1403648" y="26369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20" name="Gerade Verbindung 119"/>
          <p:cNvCxnSpPr/>
          <p:nvPr/>
        </p:nvCxnSpPr>
        <p:spPr bwMode="auto">
          <a:xfrm flipH="1">
            <a:off x="5364088" y="5528320"/>
            <a:ext cx="15121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1" name="Gleichschenkliges Dreieck 120"/>
          <p:cNvSpPr/>
          <p:nvPr/>
        </p:nvSpPr>
        <p:spPr bwMode="auto">
          <a:xfrm rot="5400000">
            <a:off x="8172400" y="5600328"/>
            <a:ext cx="432048" cy="432048"/>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2" name="Gerade Verbindung 121"/>
          <p:cNvCxnSpPr/>
          <p:nvPr/>
        </p:nvCxnSpPr>
        <p:spPr bwMode="auto">
          <a:xfrm>
            <a:off x="6732240" y="5816352"/>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a:off x="6876256" y="5456312"/>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nvCxnSpPr>
        <p:spPr bwMode="auto">
          <a:xfrm flipH="1">
            <a:off x="7020272" y="5528320"/>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 name="Ellipse 124"/>
          <p:cNvSpPr/>
          <p:nvPr/>
        </p:nvSpPr>
        <p:spPr bwMode="auto">
          <a:xfrm>
            <a:off x="7308304" y="54563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6" name="Gerade Verbindung 125"/>
          <p:cNvCxnSpPr/>
          <p:nvPr/>
        </p:nvCxnSpPr>
        <p:spPr bwMode="auto">
          <a:xfrm>
            <a:off x="6732240" y="5528320"/>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Gerade Verbindung 126"/>
          <p:cNvCxnSpPr/>
          <p:nvPr/>
        </p:nvCxnSpPr>
        <p:spPr bwMode="auto">
          <a:xfrm>
            <a:off x="7668344" y="567233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8" name="Gerade Verbindung 127"/>
          <p:cNvCxnSpPr/>
          <p:nvPr/>
        </p:nvCxnSpPr>
        <p:spPr bwMode="auto">
          <a:xfrm>
            <a:off x="7740352" y="5672336"/>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Gerade Verbindung 128"/>
          <p:cNvCxnSpPr>
            <a:endCxn id="121" idx="3"/>
          </p:cNvCxnSpPr>
          <p:nvPr/>
        </p:nvCxnSpPr>
        <p:spPr bwMode="auto">
          <a:xfrm>
            <a:off x="7740352" y="58163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0" name="Textfeld 129"/>
          <p:cNvSpPr txBox="1"/>
          <p:nvPr/>
        </p:nvSpPr>
        <p:spPr>
          <a:xfrm>
            <a:off x="1187624" y="4088160"/>
            <a:ext cx="484428" cy="276999"/>
          </a:xfrm>
          <a:prstGeom prst="rect">
            <a:avLst/>
          </a:prstGeom>
          <a:noFill/>
        </p:spPr>
        <p:txBody>
          <a:bodyPr wrap="none" rtlCol="0">
            <a:spAutoFit/>
          </a:bodyPr>
          <a:lstStyle/>
          <a:p>
            <a:r>
              <a:rPr lang="de-DE" dirty="0" smtClean="0"/>
              <a:t>PFB</a:t>
            </a:r>
            <a:endParaRPr lang="de-DE" dirty="0"/>
          </a:p>
        </p:txBody>
      </p:sp>
      <p:sp>
        <p:nvSpPr>
          <p:cNvPr id="131" name="Textfeld 130"/>
          <p:cNvSpPr txBox="1"/>
          <p:nvPr/>
        </p:nvSpPr>
        <p:spPr>
          <a:xfrm>
            <a:off x="831465" y="4736232"/>
            <a:ext cx="620683" cy="276999"/>
          </a:xfrm>
          <a:prstGeom prst="rect">
            <a:avLst/>
          </a:prstGeom>
          <a:noFill/>
        </p:spPr>
        <p:txBody>
          <a:bodyPr wrap="none" rtlCol="0">
            <a:spAutoFit/>
          </a:bodyPr>
          <a:lstStyle/>
          <a:p>
            <a:r>
              <a:rPr lang="de-DE" dirty="0" err="1" smtClean="0"/>
              <a:t>RefFB</a:t>
            </a:r>
            <a:endParaRPr lang="de-DE" dirty="0"/>
          </a:p>
        </p:txBody>
      </p:sp>
      <p:sp>
        <p:nvSpPr>
          <p:cNvPr id="132" name="Textfeld 131"/>
          <p:cNvSpPr txBox="1"/>
          <p:nvPr/>
        </p:nvSpPr>
        <p:spPr>
          <a:xfrm>
            <a:off x="769329" y="5960368"/>
            <a:ext cx="449162" cy="276999"/>
          </a:xfrm>
          <a:prstGeom prst="rect">
            <a:avLst/>
          </a:prstGeom>
          <a:noFill/>
        </p:spPr>
        <p:txBody>
          <a:bodyPr wrap="none" rtlCol="0">
            <a:spAutoFit/>
          </a:bodyPr>
          <a:lstStyle/>
          <a:p>
            <a:r>
              <a:rPr lang="de-DE" dirty="0" smtClean="0"/>
              <a:t>Sc2</a:t>
            </a:r>
            <a:endParaRPr lang="de-DE" dirty="0"/>
          </a:p>
        </p:txBody>
      </p:sp>
      <p:sp>
        <p:nvSpPr>
          <p:cNvPr id="133" name="Textfeld 132"/>
          <p:cNvSpPr txBox="1"/>
          <p:nvPr/>
        </p:nvSpPr>
        <p:spPr>
          <a:xfrm>
            <a:off x="7236296" y="5168280"/>
            <a:ext cx="551754" cy="276999"/>
          </a:xfrm>
          <a:prstGeom prst="rect">
            <a:avLst/>
          </a:prstGeom>
          <a:noFill/>
        </p:spPr>
        <p:txBody>
          <a:bodyPr wrap="none" rtlCol="0">
            <a:spAutoFit/>
          </a:bodyPr>
          <a:lstStyle/>
          <a:p>
            <a:r>
              <a:rPr lang="de-DE" dirty="0" err="1" smtClean="0"/>
              <a:t>RefIn</a:t>
            </a:r>
            <a:endParaRPr lang="de-DE" dirty="0"/>
          </a:p>
        </p:txBody>
      </p:sp>
      <p:sp>
        <p:nvSpPr>
          <p:cNvPr id="134" name="Textfeld 133"/>
          <p:cNvSpPr txBox="1"/>
          <p:nvPr/>
        </p:nvSpPr>
        <p:spPr>
          <a:xfrm>
            <a:off x="3779912" y="5960368"/>
            <a:ext cx="449162" cy="276999"/>
          </a:xfrm>
          <a:prstGeom prst="rect">
            <a:avLst/>
          </a:prstGeom>
          <a:noFill/>
        </p:spPr>
        <p:txBody>
          <a:bodyPr wrap="none" rtlCol="0">
            <a:spAutoFit/>
          </a:bodyPr>
          <a:lstStyle/>
          <a:p>
            <a:r>
              <a:rPr lang="de-DE" dirty="0" smtClean="0"/>
              <a:t>Sc2</a:t>
            </a:r>
            <a:endParaRPr lang="de-DE" dirty="0"/>
          </a:p>
        </p:txBody>
      </p:sp>
      <p:sp>
        <p:nvSpPr>
          <p:cNvPr id="135" name="Textfeld 134"/>
          <p:cNvSpPr txBox="1"/>
          <p:nvPr/>
        </p:nvSpPr>
        <p:spPr>
          <a:xfrm>
            <a:off x="2699792" y="5960368"/>
            <a:ext cx="449162" cy="276999"/>
          </a:xfrm>
          <a:prstGeom prst="rect">
            <a:avLst/>
          </a:prstGeom>
          <a:noFill/>
        </p:spPr>
        <p:txBody>
          <a:bodyPr wrap="none" rtlCol="0">
            <a:spAutoFit/>
          </a:bodyPr>
          <a:lstStyle/>
          <a:p>
            <a:r>
              <a:rPr lang="de-DE" dirty="0" smtClean="0"/>
              <a:t>Sc2</a:t>
            </a:r>
            <a:endParaRPr lang="de-DE" dirty="0"/>
          </a:p>
        </p:txBody>
      </p:sp>
      <p:cxnSp>
        <p:nvCxnSpPr>
          <p:cNvPr id="136" name="Gerade Verbindung 135"/>
          <p:cNvCxnSpPr/>
          <p:nvPr/>
        </p:nvCxnSpPr>
        <p:spPr bwMode="auto">
          <a:xfrm flipH="1">
            <a:off x="2411760" y="5528320"/>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7" name="Ellipse 136"/>
          <p:cNvSpPr/>
          <p:nvPr/>
        </p:nvSpPr>
        <p:spPr bwMode="auto">
          <a:xfrm>
            <a:off x="2771800" y="5456312"/>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8" name="Textfeld 137"/>
          <p:cNvSpPr txBox="1"/>
          <p:nvPr/>
        </p:nvSpPr>
        <p:spPr>
          <a:xfrm>
            <a:off x="2915816" y="5384304"/>
            <a:ext cx="551754" cy="276999"/>
          </a:xfrm>
          <a:prstGeom prst="rect">
            <a:avLst/>
          </a:prstGeom>
          <a:noFill/>
        </p:spPr>
        <p:txBody>
          <a:bodyPr wrap="none" rtlCol="0">
            <a:spAutoFit/>
          </a:bodyPr>
          <a:lstStyle/>
          <a:p>
            <a:r>
              <a:rPr lang="de-DE" dirty="0" err="1" smtClean="0"/>
              <a:t>RefIn</a:t>
            </a:r>
            <a:endParaRPr lang="de-DE" dirty="0"/>
          </a:p>
        </p:txBody>
      </p:sp>
      <p:sp>
        <p:nvSpPr>
          <p:cNvPr id="139" name="Textfeld 138"/>
          <p:cNvSpPr txBox="1"/>
          <p:nvPr/>
        </p:nvSpPr>
        <p:spPr>
          <a:xfrm>
            <a:off x="5652120" y="5960368"/>
            <a:ext cx="449162" cy="276999"/>
          </a:xfrm>
          <a:prstGeom prst="rect">
            <a:avLst/>
          </a:prstGeom>
          <a:noFill/>
        </p:spPr>
        <p:txBody>
          <a:bodyPr wrap="none" rtlCol="0">
            <a:spAutoFit/>
          </a:bodyPr>
          <a:lstStyle/>
          <a:p>
            <a:r>
              <a:rPr lang="de-DE" dirty="0" smtClean="0"/>
              <a:t>Sc2</a:t>
            </a:r>
            <a:endParaRPr lang="de-DE" dirty="0"/>
          </a:p>
        </p:txBody>
      </p:sp>
      <p:sp>
        <p:nvSpPr>
          <p:cNvPr id="140" name="Textfeld 139"/>
          <p:cNvSpPr txBox="1"/>
          <p:nvPr/>
        </p:nvSpPr>
        <p:spPr>
          <a:xfrm>
            <a:off x="5652120" y="4808240"/>
            <a:ext cx="620683" cy="276999"/>
          </a:xfrm>
          <a:prstGeom prst="rect">
            <a:avLst/>
          </a:prstGeom>
          <a:noFill/>
        </p:spPr>
        <p:txBody>
          <a:bodyPr wrap="none" rtlCol="0">
            <a:spAutoFit/>
          </a:bodyPr>
          <a:lstStyle/>
          <a:p>
            <a:r>
              <a:rPr lang="de-DE" dirty="0" err="1" smtClean="0"/>
              <a:t>RefFB</a:t>
            </a:r>
            <a:endParaRPr lang="de-DE" dirty="0"/>
          </a:p>
        </p:txBody>
      </p:sp>
      <p:sp>
        <p:nvSpPr>
          <p:cNvPr id="141" name="Textfeld 140"/>
          <p:cNvSpPr txBox="1"/>
          <p:nvPr/>
        </p:nvSpPr>
        <p:spPr>
          <a:xfrm>
            <a:off x="5220072" y="4088160"/>
            <a:ext cx="484428" cy="276999"/>
          </a:xfrm>
          <a:prstGeom prst="rect">
            <a:avLst/>
          </a:prstGeom>
          <a:noFill/>
        </p:spPr>
        <p:txBody>
          <a:bodyPr wrap="none" rtlCol="0">
            <a:spAutoFit/>
          </a:bodyPr>
          <a:lstStyle/>
          <a:p>
            <a:r>
              <a:rPr lang="de-DE" dirty="0" smtClean="0"/>
              <a:t>PFB</a:t>
            </a:r>
            <a:endParaRPr lang="de-DE" dirty="0"/>
          </a:p>
        </p:txBody>
      </p:sp>
      <p:sp>
        <p:nvSpPr>
          <p:cNvPr id="142" name="Ellipse 141"/>
          <p:cNvSpPr/>
          <p:nvPr/>
        </p:nvSpPr>
        <p:spPr bwMode="auto">
          <a:xfrm>
            <a:off x="8604448" y="5744344"/>
            <a:ext cx="144016" cy="1440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 name="Textfeld 142"/>
          <p:cNvSpPr txBox="1"/>
          <p:nvPr/>
        </p:nvSpPr>
        <p:spPr>
          <a:xfrm>
            <a:off x="8465598" y="5456312"/>
            <a:ext cx="712632" cy="276999"/>
          </a:xfrm>
          <a:prstGeom prst="rect">
            <a:avLst/>
          </a:prstGeom>
          <a:noFill/>
        </p:spPr>
        <p:txBody>
          <a:bodyPr wrap="none" rtlCol="0">
            <a:spAutoFit/>
          </a:bodyPr>
          <a:lstStyle/>
          <a:p>
            <a:r>
              <a:rPr lang="de-DE" dirty="0" err="1" smtClean="0"/>
              <a:t>TooLow</a:t>
            </a:r>
            <a:endParaRPr lang="de-DE" dirty="0"/>
          </a:p>
        </p:txBody>
      </p:sp>
      <p:cxnSp>
        <p:nvCxnSpPr>
          <p:cNvPr id="144" name="Gerade Verbindung 143"/>
          <p:cNvCxnSpPr/>
          <p:nvPr/>
        </p:nvCxnSpPr>
        <p:spPr bwMode="auto">
          <a:xfrm>
            <a:off x="8783960" y="5816352"/>
            <a:ext cx="3245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5" name="Textfeld 144"/>
          <p:cNvSpPr txBox="1"/>
          <p:nvPr/>
        </p:nvSpPr>
        <p:spPr>
          <a:xfrm>
            <a:off x="1552473" y="57443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6" name="Textfeld 145"/>
          <p:cNvSpPr txBox="1"/>
          <p:nvPr/>
        </p:nvSpPr>
        <p:spPr>
          <a:xfrm>
            <a:off x="1979712" y="57443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7" name="Textfeld 146"/>
          <p:cNvSpPr txBox="1"/>
          <p:nvPr/>
        </p:nvSpPr>
        <p:spPr>
          <a:xfrm>
            <a:off x="1979712" y="430418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8" name="Textfeld 147"/>
          <p:cNvSpPr txBox="1"/>
          <p:nvPr/>
        </p:nvSpPr>
        <p:spPr>
          <a:xfrm>
            <a:off x="4504801" y="574434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49" name="Textfeld 148"/>
          <p:cNvSpPr txBox="1"/>
          <p:nvPr/>
        </p:nvSpPr>
        <p:spPr>
          <a:xfrm>
            <a:off x="4860707" y="5744344"/>
            <a:ext cx="582211" cy="369332"/>
          </a:xfrm>
          <a:prstGeom prst="rect">
            <a:avLst/>
          </a:prstGeom>
          <a:noFill/>
        </p:spPr>
        <p:txBody>
          <a:bodyPr wrap="none" rtlCol="0">
            <a:spAutoFit/>
          </a:bodyPr>
          <a:lstStyle/>
          <a:p>
            <a:r>
              <a:rPr lang="de-DE" sz="1800" b="1" dirty="0" smtClean="0">
                <a:solidFill>
                  <a:srgbClr val="FF0000"/>
                </a:solidFill>
              </a:rPr>
              <a:t>26u</a:t>
            </a:r>
            <a:endParaRPr lang="de-DE" sz="1800" b="1" dirty="0">
              <a:solidFill>
                <a:srgbClr val="FF0000"/>
              </a:solidFill>
            </a:endParaRPr>
          </a:p>
        </p:txBody>
      </p:sp>
      <p:sp>
        <p:nvSpPr>
          <p:cNvPr id="150" name="Textfeld 149"/>
          <p:cNvSpPr txBox="1"/>
          <p:nvPr/>
        </p:nvSpPr>
        <p:spPr>
          <a:xfrm>
            <a:off x="4572000" y="4304184"/>
            <a:ext cx="439544" cy="276999"/>
          </a:xfrm>
          <a:prstGeom prst="rect">
            <a:avLst/>
          </a:prstGeom>
          <a:noFill/>
        </p:spPr>
        <p:txBody>
          <a:bodyPr wrap="none" rtlCol="0">
            <a:spAutoFit/>
          </a:bodyPr>
          <a:lstStyle/>
          <a:p>
            <a:r>
              <a:rPr lang="de-DE" dirty="0" smtClean="0">
                <a:solidFill>
                  <a:srgbClr val="FF0000"/>
                </a:solidFill>
              </a:rPr>
              <a:t>24u</a:t>
            </a:r>
            <a:endParaRPr lang="de-DE" dirty="0">
              <a:solidFill>
                <a:srgbClr val="FF0000"/>
              </a:solidFill>
            </a:endParaRPr>
          </a:p>
        </p:txBody>
      </p:sp>
      <p:sp>
        <p:nvSpPr>
          <p:cNvPr id="151" name="Textfeld 150"/>
          <p:cNvSpPr txBox="1"/>
          <p:nvPr/>
        </p:nvSpPr>
        <p:spPr>
          <a:xfrm>
            <a:off x="2535480" y="3440088"/>
            <a:ext cx="465191" cy="276999"/>
          </a:xfrm>
          <a:prstGeom prst="rect">
            <a:avLst/>
          </a:prstGeom>
          <a:noFill/>
        </p:spPr>
        <p:txBody>
          <a:bodyPr wrap="none" rtlCol="0">
            <a:spAutoFit/>
          </a:bodyPr>
          <a:lstStyle/>
          <a:p>
            <a:r>
              <a:rPr lang="de-DE" dirty="0" smtClean="0"/>
              <a:t>Low</a:t>
            </a:r>
            <a:endParaRPr lang="de-DE" dirty="0"/>
          </a:p>
        </p:txBody>
      </p:sp>
      <p:cxnSp>
        <p:nvCxnSpPr>
          <p:cNvPr id="152" name="Gerade Verbindung 151"/>
          <p:cNvCxnSpPr/>
          <p:nvPr/>
        </p:nvCxnSpPr>
        <p:spPr bwMode="auto">
          <a:xfrm flipH="1">
            <a:off x="467544" y="3656112"/>
            <a:ext cx="12961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Gerade Verbindung 152"/>
          <p:cNvCxnSpPr/>
          <p:nvPr/>
        </p:nvCxnSpPr>
        <p:spPr bwMode="auto">
          <a:xfrm>
            <a:off x="467544" y="3656112"/>
            <a:ext cx="0" cy="18722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8025811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It </a:t>
            </a:r>
            <a:r>
              <a:rPr lang="en-US" sz="1600" dirty="0"/>
              <a:t>is good to increase </a:t>
            </a:r>
            <a:r>
              <a:rPr lang="en-US" sz="1600" dirty="0" smtClean="0"/>
              <a:t>slightly </a:t>
            </a:r>
            <a:r>
              <a:rPr lang="en-US" sz="1600" dirty="0" err="1" smtClean="0"/>
              <a:t>VPSource</a:t>
            </a:r>
            <a:r>
              <a:rPr lang="en-US" sz="1600" dirty="0" smtClean="0"/>
              <a:t> (and thus the ADC range) and keep the  </a:t>
            </a:r>
            <a:r>
              <a:rPr lang="en-US" sz="1600" dirty="0"/>
              <a:t>other bias </a:t>
            </a:r>
            <a:r>
              <a:rPr lang="en-US" sz="1600" dirty="0" smtClean="0"/>
              <a:t>settings unchanged.</a:t>
            </a:r>
          </a:p>
          <a:p>
            <a:r>
              <a:rPr lang="en-US" sz="1600" dirty="0" smtClean="0"/>
              <a:t>The </a:t>
            </a:r>
            <a:r>
              <a:rPr lang="en-US" sz="1600" dirty="0"/>
              <a:t>allowed offset is 25% of the range, so it increases when we increase </a:t>
            </a:r>
            <a:r>
              <a:rPr lang="en-US" sz="1600" dirty="0" err="1"/>
              <a:t>VSource</a:t>
            </a:r>
            <a:r>
              <a:rPr lang="en-US" sz="1600" dirty="0"/>
              <a:t>. If we keep </a:t>
            </a:r>
            <a:r>
              <a:rPr lang="en-US" sz="1600" dirty="0" smtClean="0"/>
              <a:t>the other </a:t>
            </a:r>
            <a:r>
              <a:rPr lang="en-US" sz="1600" dirty="0"/>
              <a:t>settings </a:t>
            </a:r>
            <a:r>
              <a:rPr lang="en-US" sz="1600" dirty="0" smtClean="0"/>
              <a:t>constant, </a:t>
            </a:r>
            <a:r>
              <a:rPr lang="en-US" sz="1600" dirty="0"/>
              <a:t>the mismatch and voltage drop caused offset stays the same.</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64</a:t>
            </a:fld>
            <a:endParaRPr lang="de-DE" altLang="de-DE"/>
          </a:p>
        </p:txBody>
      </p:sp>
    </p:spTree>
    <p:extLst>
      <p:ext uri="{BB962C8B-B14F-4D97-AF65-F5344CB8AC3E}">
        <p14:creationId xmlns:p14="http://schemas.microsoft.com/office/powerpoint/2010/main" val="3648659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I</a:t>
            </a:r>
            <a:r>
              <a:rPr lang="en-US" sz="1600" dirty="0" smtClean="0"/>
              <a:t>rradiation </a:t>
            </a:r>
            <a:r>
              <a:rPr lang="en-US" sz="1600" dirty="0"/>
              <a:t>results:</a:t>
            </a:r>
            <a:endParaRPr lang="de-DE" sz="1600" dirty="0"/>
          </a:p>
          <a:p>
            <a:r>
              <a:rPr lang="en-US" sz="1600" dirty="0"/>
              <a:t>The irradiation has been done on EMCM. One DCD/DHP pair has been irradiated.</a:t>
            </a:r>
            <a:endParaRPr lang="de-DE" sz="1600" dirty="0"/>
          </a:p>
          <a:p>
            <a:r>
              <a:rPr lang="en-US" sz="1600" dirty="0"/>
              <a:t>Before irradiation the chip settings were optimized. We see that it is optimal when </a:t>
            </a:r>
            <a:r>
              <a:rPr lang="en-US" sz="1600" dirty="0" err="1" smtClean="0"/>
              <a:t>IPSource</a:t>
            </a:r>
            <a:r>
              <a:rPr lang="en-US" sz="1600" dirty="0" smtClean="0"/>
              <a:t> </a:t>
            </a:r>
            <a:r>
              <a:rPr lang="en-US" sz="1600" dirty="0"/>
              <a:t>setting is a bit higher than </a:t>
            </a:r>
            <a:r>
              <a:rPr lang="en-US" sz="1600" dirty="0" smtClean="0"/>
              <a:t>IPSource2/IFB.</a:t>
            </a:r>
          </a:p>
          <a:p>
            <a:r>
              <a:rPr lang="en-US" sz="1600" dirty="0" smtClean="0"/>
              <a:t>In the following measurement, </a:t>
            </a:r>
            <a:r>
              <a:rPr lang="en-US" sz="1600" dirty="0"/>
              <a:t>the IPSource2 has been varied. </a:t>
            </a:r>
            <a:r>
              <a:rPr lang="en-US" sz="1600" dirty="0" smtClean="0"/>
              <a:t>Only </a:t>
            </a:r>
            <a:r>
              <a:rPr lang="en-US" sz="1600" dirty="0"/>
              <a:t>a subset of critical ADCs have been measured. The noise plots look fine. The noise is 2 – 2.5 LSBs for gain 2. It is probably caused by the long line between the calibration current source and the </a:t>
            </a:r>
            <a:r>
              <a:rPr lang="en-US" sz="1600" dirty="0" smtClean="0"/>
              <a:t>ADCs.</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65</a:t>
            </a:fld>
            <a:endParaRPr lang="de-DE" altLang="de-DE"/>
          </a:p>
        </p:txBody>
      </p:sp>
    </p:spTree>
    <p:extLst>
      <p:ext uri="{BB962C8B-B14F-4D97-AF65-F5344CB8AC3E}">
        <p14:creationId xmlns:p14="http://schemas.microsoft.com/office/powerpoint/2010/main" val="3064269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Optimization before irradiation</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66</a:t>
            </a:fld>
            <a:endParaRPr lang="de-DE" alt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2106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1124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Irradiations: Optimization before irradiation</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67</a:t>
            </a:fld>
            <a:endParaRPr lang="de-DE" altLang="de-DE"/>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9162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8821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I</a:t>
            </a:r>
            <a:r>
              <a:rPr lang="en-US" sz="1600" dirty="0" smtClean="0"/>
              <a:t>rradiation </a:t>
            </a:r>
            <a:r>
              <a:rPr lang="en-US" sz="1600" dirty="0"/>
              <a:t>results:</a:t>
            </a:r>
            <a:endParaRPr lang="de-DE" sz="1600" dirty="0"/>
          </a:p>
          <a:p>
            <a:r>
              <a:rPr lang="en-US" sz="1600" dirty="0" smtClean="0"/>
              <a:t>Every </a:t>
            </a:r>
            <a:r>
              <a:rPr lang="en-US" sz="1600" dirty="0"/>
              <a:t>NMOS transistor in the analog part is done with enclosed geometry. We know that enclosed NMOS transistors are radiation tolerant. Transistors are separated by guard rings</a:t>
            </a:r>
            <a:r>
              <a:rPr lang="en-US" sz="1600" dirty="0" smtClean="0"/>
              <a:t>.</a:t>
            </a:r>
          </a:p>
          <a:p>
            <a:r>
              <a:rPr lang="en-US" sz="1600" dirty="0" smtClean="0"/>
              <a:t>In digital part – </a:t>
            </a:r>
            <a:r>
              <a:rPr lang="en-US" sz="1600" dirty="0" err="1" smtClean="0"/>
              <a:t>NMOSes</a:t>
            </a:r>
            <a:r>
              <a:rPr lang="en-US" sz="1600" dirty="0" smtClean="0"/>
              <a:t> are not enclosed!</a:t>
            </a:r>
            <a:endParaRPr lang="de-DE" sz="1600" dirty="0"/>
          </a:p>
          <a:p>
            <a:r>
              <a:rPr lang="en-US" sz="1600" dirty="0" smtClean="0"/>
              <a:t>Important results: The </a:t>
            </a:r>
            <a:r>
              <a:rPr lang="en-US" sz="1600" dirty="0"/>
              <a:t>digital communication between DCD and DHP is affected by irradiation. This can be seen from the following measurement.</a:t>
            </a:r>
            <a:endParaRPr lang="de-DE" sz="1600" dirty="0"/>
          </a:p>
          <a:p>
            <a:r>
              <a:rPr lang="en-US" sz="1600" dirty="0" smtClean="0"/>
              <a:t>DCD </a:t>
            </a:r>
            <a:r>
              <a:rPr lang="en-US" sz="1600" dirty="0"/>
              <a:t>sends a digital test pattern. DHP delay setting is varied until the correct data pattern is received. There are two delay settings - a global one that is of duration of one clock period </a:t>
            </a:r>
            <a:r>
              <a:rPr lang="en-US" sz="1600" dirty="0" smtClean="0"/>
              <a:t>- 3ns</a:t>
            </a:r>
            <a:r>
              <a:rPr lang="en-US" sz="1600" dirty="0"/>
              <a:t>. A local one, that </a:t>
            </a:r>
            <a:r>
              <a:rPr lang="en-US" sz="1600" dirty="0" smtClean="0"/>
              <a:t>should, ideally, </a:t>
            </a:r>
            <a:r>
              <a:rPr lang="en-US" sz="1600" dirty="0"/>
              <a:t>be much </a:t>
            </a:r>
            <a:r>
              <a:rPr lang="en-US" sz="1600" dirty="0" smtClean="0"/>
              <a:t>finer.</a:t>
            </a:r>
          </a:p>
          <a:p>
            <a:r>
              <a:rPr lang="en-US" sz="1600" dirty="0" smtClean="0"/>
              <a:t>Even </a:t>
            </a:r>
            <a:r>
              <a:rPr lang="en-US" sz="1600" dirty="0"/>
              <a:t>before </a:t>
            </a:r>
            <a:r>
              <a:rPr lang="en-US" sz="1600" dirty="0" smtClean="0"/>
              <a:t>irradiation, </a:t>
            </a:r>
            <a:r>
              <a:rPr lang="en-US" sz="1600" dirty="0"/>
              <a:t>there is not much space where a correct data pattern is received.</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68</a:t>
            </a:fld>
            <a:endParaRPr lang="de-DE" altLang="de-DE"/>
          </a:p>
        </p:txBody>
      </p:sp>
    </p:spTree>
    <p:extLst>
      <p:ext uri="{BB962C8B-B14F-4D97-AF65-F5344CB8AC3E}">
        <p14:creationId xmlns:p14="http://schemas.microsoft.com/office/powerpoint/2010/main" val="9478483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digital communication</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69</a:t>
            </a:fld>
            <a:endParaRPr lang="de-DE" altLang="de-DE"/>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323975"/>
            <a:ext cx="77343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91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solidFill>
                  <a:srgbClr val="FF0000"/>
                </a:solidFill>
              </a:rPr>
              <a:t>Digital output driver</a:t>
            </a:r>
            <a:endParaRPr lang="de-DE" altLang="de-DE" sz="2000" dirty="0" smtClean="0"/>
          </a:p>
        </p:txBody>
      </p:sp>
      <p:sp>
        <p:nvSpPr>
          <p:cNvPr id="2" name="Inhaltsplatzhalter 1"/>
          <p:cNvSpPr>
            <a:spLocks noGrp="1"/>
          </p:cNvSpPr>
          <p:nvPr>
            <p:ph idx="1"/>
          </p:nvPr>
        </p:nvSpPr>
        <p:spPr>
          <a:xfrm>
            <a:off x="457200" y="692150"/>
            <a:ext cx="8229600" cy="1289050"/>
          </a:xfrm>
        </p:spPr>
        <p:txBody>
          <a:bodyPr/>
          <a:lstStyle/>
          <a:p>
            <a:r>
              <a:rPr lang="en-US" sz="1600" dirty="0">
                <a:solidFill>
                  <a:srgbClr val="FF0000"/>
                </a:solidFill>
              </a:rPr>
              <a:t>Stronger digital output driver current (or improved scheme), radiation hard NMOS</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a:t>
            </a:fld>
            <a:endParaRPr lang="de-DE" altLang="de-DE"/>
          </a:p>
        </p:txBody>
      </p:sp>
      <p:pic>
        <p:nvPicPr>
          <p:cNvPr id="5122" name="Picture 2" descr="C:\Users\ivan\Desktop\simmismatch\ReviewDigOut6p.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52290"/>
            <a:ext cx="5715000" cy="356751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uppieren 50"/>
          <p:cNvGrpSpPr/>
          <p:nvPr/>
        </p:nvGrpSpPr>
        <p:grpSpPr>
          <a:xfrm>
            <a:off x="863352" y="4385320"/>
            <a:ext cx="432048" cy="720080"/>
            <a:chOff x="5508104" y="1844824"/>
            <a:chExt cx="432048" cy="720080"/>
          </a:xfrm>
        </p:grpSpPr>
        <p:cxnSp>
          <p:nvCxnSpPr>
            <p:cNvPr id="52" name="Gerade Verbindung 5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9" name="Gerade Verbindung 58"/>
          <p:cNvCxnSpPr/>
          <p:nvPr/>
        </p:nvCxnSpPr>
        <p:spPr bwMode="auto">
          <a:xfrm flipH="1">
            <a:off x="1219200" y="5105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0" name="Gruppieren 59"/>
          <p:cNvGrpSpPr/>
          <p:nvPr/>
        </p:nvGrpSpPr>
        <p:grpSpPr>
          <a:xfrm>
            <a:off x="533400" y="3581400"/>
            <a:ext cx="432048" cy="720080"/>
            <a:chOff x="5508104" y="1844824"/>
            <a:chExt cx="432048" cy="720080"/>
          </a:xfrm>
        </p:grpSpPr>
        <p:cxnSp>
          <p:nvCxnSpPr>
            <p:cNvPr id="61" name="Gerade Verbindung 6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48" name="Gerade Verbindung 2047"/>
          <p:cNvCxnSpPr/>
          <p:nvPr/>
        </p:nvCxnSpPr>
        <p:spPr bwMode="auto">
          <a:xfrm>
            <a:off x="990600" y="4343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Gruppieren 69"/>
          <p:cNvGrpSpPr/>
          <p:nvPr/>
        </p:nvGrpSpPr>
        <p:grpSpPr>
          <a:xfrm flipH="1">
            <a:off x="1600200" y="3581400"/>
            <a:ext cx="432048" cy="720080"/>
            <a:chOff x="5508104" y="1844824"/>
            <a:chExt cx="432048" cy="720080"/>
          </a:xfrm>
        </p:grpSpPr>
        <p:cxnSp>
          <p:nvCxnSpPr>
            <p:cNvPr id="71" name="Gerade Verbindung 7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8" name="Gruppieren 77"/>
          <p:cNvGrpSpPr/>
          <p:nvPr/>
        </p:nvGrpSpPr>
        <p:grpSpPr>
          <a:xfrm>
            <a:off x="533400" y="2819400"/>
            <a:ext cx="432048" cy="720080"/>
            <a:chOff x="5508104" y="1844824"/>
            <a:chExt cx="432048" cy="720080"/>
          </a:xfrm>
        </p:grpSpPr>
        <p:cxnSp>
          <p:nvCxnSpPr>
            <p:cNvPr id="79" name="Gerade Verbindung 7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6" name="Gruppieren 85"/>
          <p:cNvGrpSpPr/>
          <p:nvPr/>
        </p:nvGrpSpPr>
        <p:grpSpPr>
          <a:xfrm flipH="1">
            <a:off x="1600200" y="2819400"/>
            <a:ext cx="432048" cy="720080"/>
            <a:chOff x="5508104" y="1844824"/>
            <a:chExt cx="432048" cy="720080"/>
          </a:xfrm>
        </p:grpSpPr>
        <p:cxnSp>
          <p:nvCxnSpPr>
            <p:cNvPr id="87" name="Gerade Verbindung 86"/>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Gerade Verbindung 89"/>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Gerade Verbindung 9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51" name="Gerade Verbindung 2050"/>
          <p:cNvCxnSpPr/>
          <p:nvPr/>
        </p:nvCxnSpPr>
        <p:spPr bwMode="auto">
          <a:xfrm>
            <a:off x="685800" y="28194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 name="Textfeld 2051"/>
          <p:cNvSpPr txBox="1"/>
          <p:nvPr/>
        </p:nvSpPr>
        <p:spPr>
          <a:xfrm>
            <a:off x="381000" y="3657600"/>
            <a:ext cx="312906" cy="276999"/>
          </a:xfrm>
          <a:prstGeom prst="rect">
            <a:avLst/>
          </a:prstGeom>
          <a:noFill/>
        </p:spPr>
        <p:txBody>
          <a:bodyPr wrap="none" rtlCol="0">
            <a:spAutoFit/>
          </a:bodyPr>
          <a:lstStyle/>
          <a:p>
            <a:r>
              <a:rPr lang="de-DE" dirty="0" smtClean="0"/>
              <a:t>In</a:t>
            </a:r>
            <a:endParaRPr lang="de-DE" dirty="0"/>
          </a:p>
        </p:txBody>
      </p:sp>
      <p:sp>
        <p:nvSpPr>
          <p:cNvPr id="97" name="Textfeld 96"/>
          <p:cNvSpPr txBox="1"/>
          <p:nvPr/>
        </p:nvSpPr>
        <p:spPr>
          <a:xfrm>
            <a:off x="1828800" y="2895600"/>
            <a:ext cx="312906" cy="276999"/>
          </a:xfrm>
          <a:prstGeom prst="rect">
            <a:avLst/>
          </a:prstGeom>
          <a:noFill/>
        </p:spPr>
        <p:txBody>
          <a:bodyPr wrap="none" rtlCol="0">
            <a:spAutoFit/>
          </a:bodyPr>
          <a:lstStyle/>
          <a:p>
            <a:r>
              <a:rPr lang="de-DE" dirty="0" smtClean="0"/>
              <a:t>In</a:t>
            </a:r>
            <a:endParaRPr lang="de-DE" dirty="0"/>
          </a:p>
        </p:txBody>
      </p:sp>
      <p:sp>
        <p:nvSpPr>
          <p:cNvPr id="98" name="Textfeld 97"/>
          <p:cNvSpPr txBox="1"/>
          <p:nvPr/>
        </p:nvSpPr>
        <p:spPr>
          <a:xfrm>
            <a:off x="1777504" y="3657600"/>
            <a:ext cx="415499" cy="276999"/>
          </a:xfrm>
          <a:prstGeom prst="rect">
            <a:avLst/>
          </a:prstGeom>
          <a:noFill/>
        </p:spPr>
        <p:txBody>
          <a:bodyPr wrap="none" rtlCol="0">
            <a:spAutoFit/>
          </a:bodyPr>
          <a:lstStyle/>
          <a:p>
            <a:r>
              <a:rPr lang="de-DE" dirty="0" err="1" smtClean="0"/>
              <a:t>InB</a:t>
            </a:r>
            <a:endParaRPr lang="de-DE" dirty="0"/>
          </a:p>
        </p:txBody>
      </p:sp>
      <p:sp>
        <p:nvSpPr>
          <p:cNvPr id="99" name="Textfeld 98"/>
          <p:cNvSpPr txBox="1"/>
          <p:nvPr/>
        </p:nvSpPr>
        <p:spPr>
          <a:xfrm>
            <a:off x="304800" y="2895600"/>
            <a:ext cx="415499" cy="276999"/>
          </a:xfrm>
          <a:prstGeom prst="rect">
            <a:avLst/>
          </a:prstGeom>
          <a:noFill/>
        </p:spPr>
        <p:txBody>
          <a:bodyPr wrap="none" rtlCol="0">
            <a:spAutoFit/>
          </a:bodyPr>
          <a:lstStyle/>
          <a:p>
            <a:r>
              <a:rPr lang="de-DE" dirty="0" err="1" smtClean="0"/>
              <a:t>InB</a:t>
            </a:r>
            <a:endParaRPr lang="de-DE" dirty="0"/>
          </a:p>
        </p:txBody>
      </p:sp>
      <p:cxnSp>
        <p:nvCxnSpPr>
          <p:cNvPr id="100" name="Gerade Verbindung 99"/>
          <p:cNvCxnSpPr/>
          <p:nvPr/>
        </p:nvCxnSpPr>
        <p:spPr bwMode="auto">
          <a:xfrm>
            <a:off x="990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4" name="Rechteck 2053"/>
          <p:cNvSpPr/>
          <p:nvPr/>
        </p:nvSpPr>
        <p:spPr bwMode="auto">
          <a:xfrm>
            <a:off x="1219200" y="3505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1371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676400" y="3581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Ellipse 2055"/>
          <p:cNvSpPr/>
          <p:nvPr/>
        </p:nvSpPr>
        <p:spPr bwMode="auto">
          <a:xfrm>
            <a:off x="2590800" y="3429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 name="Gerade Verbindung mit Pfeil 4"/>
          <p:cNvCxnSpPr/>
          <p:nvPr/>
        </p:nvCxnSpPr>
        <p:spPr bwMode="auto">
          <a:xfrm>
            <a:off x="1524000" y="45720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5"/>
          <p:cNvSpPr txBox="1"/>
          <p:nvPr/>
        </p:nvSpPr>
        <p:spPr>
          <a:xfrm>
            <a:off x="1524000" y="4648200"/>
            <a:ext cx="526106" cy="276999"/>
          </a:xfrm>
          <a:prstGeom prst="rect">
            <a:avLst/>
          </a:prstGeom>
          <a:noFill/>
        </p:spPr>
        <p:txBody>
          <a:bodyPr wrap="none" rtlCol="0">
            <a:spAutoFit/>
          </a:bodyPr>
          <a:lstStyle/>
          <a:p>
            <a:r>
              <a:rPr lang="de-DE" dirty="0" smtClean="0"/>
              <a:t>1.4m</a:t>
            </a:r>
            <a:endParaRPr lang="de-DE" dirty="0"/>
          </a:p>
        </p:txBody>
      </p:sp>
      <p:sp>
        <p:nvSpPr>
          <p:cNvPr id="68" name="Textfeld 67"/>
          <p:cNvSpPr txBox="1"/>
          <p:nvPr/>
        </p:nvSpPr>
        <p:spPr>
          <a:xfrm>
            <a:off x="2077585" y="3352800"/>
            <a:ext cx="449162" cy="276999"/>
          </a:xfrm>
          <a:prstGeom prst="rect">
            <a:avLst/>
          </a:prstGeom>
          <a:noFill/>
        </p:spPr>
        <p:txBody>
          <a:bodyPr wrap="none" rtlCol="0">
            <a:spAutoFit/>
          </a:bodyPr>
          <a:lstStyle/>
          <a:p>
            <a:r>
              <a:rPr lang="de-DE" dirty="0" smtClean="0"/>
              <a:t>6pF</a:t>
            </a:r>
            <a:endParaRPr lang="de-DE" dirty="0"/>
          </a:p>
        </p:txBody>
      </p:sp>
    </p:spTree>
    <p:extLst>
      <p:ext uri="{BB962C8B-B14F-4D97-AF65-F5344CB8AC3E}">
        <p14:creationId xmlns:p14="http://schemas.microsoft.com/office/powerpoint/2010/main" val="3005439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There </a:t>
            </a:r>
            <a:r>
              <a:rPr lang="en-US" sz="1600" dirty="0"/>
              <a:t>are many imperfect details.</a:t>
            </a:r>
            <a:endParaRPr lang="de-DE" sz="1600" dirty="0"/>
          </a:p>
          <a:p>
            <a:r>
              <a:rPr lang="en-US" sz="1600" dirty="0"/>
              <a:t>The digital amplitude produced by DCD is not large – 220mV. </a:t>
            </a:r>
            <a:r>
              <a:rPr lang="en-US" sz="1600" dirty="0" smtClean="0"/>
              <a:t>The amplitude was chosen such to </a:t>
            </a:r>
            <a:r>
              <a:rPr lang="en-US" sz="1600" dirty="0"/>
              <a:t>save the power in output drivers. They </a:t>
            </a:r>
            <a:r>
              <a:rPr lang="en-US" sz="1600" dirty="0" smtClean="0"/>
              <a:t>operate </a:t>
            </a:r>
            <a:r>
              <a:rPr lang="en-US" sz="1600" dirty="0"/>
              <a:t>with 220Ohm </a:t>
            </a:r>
            <a:r>
              <a:rPr lang="en-US" sz="1600" dirty="0" smtClean="0"/>
              <a:t>termination resistance and </a:t>
            </a:r>
            <a:r>
              <a:rPr lang="en-US" sz="1600" dirty="0"/>
              <a:t>1mA current. </a:t>
            </a:r>
            <a:endParaRPr lang="de-DE" sz="1600" dirty="0"/>
          </a:p>
          <a:p>
            <a:r>
              <a:rPr lang="en-US" sz="1600" dirty="0" smtClean="0"/>
              <a:t>After </a:t>
            </a:r>
            <a:r>
              <a:rPr lang="en-US" sz="1600" dirty="0"/>
              <a:t>irradiation </a:t>
            </a:r>
            <a:r>
              <a:rPr lang="en-US" sz="1600" dirty="0" smtClean="0"/>
              <a:t>(particularly </a:t>
            </a:r>
            <a:r>
              <a:rPr lang="en-US" sz="1600" dirty="0"/>
              <a:t>in the </a:t>
            </a:r>
            <a:r>
              <a:rPr lang="en-US" sz="1600" dirty="0" smtClean="0"/>
              <a:t>dose </a:t>
            </a:r>
            <a:r>
              <a:rPr lang="en-US" sz="1600" dirty="0"/>
              <a:t>range ~ </a:t>
            </a:r>
            <a:r>
              <a:rPr lang="en-US" sz="1600" dirty="0" smtClean="0"/>
              <a:t>1 </a:t>
            </a:r>
            <a:r>
              <a:rPr lang="en-US" sz="1600" dirty="0" err="1" smtClean="0"/>
              <a:t>MRad</a:t>
            </a:r>
            <a:r>
              <a:rPr lang="en-US" sz="1600" dirty="0"/>
              <a:t>) the data links behave </a:t>
            </a:r>
            <a:r>
              <a:rPr lang="en-US" sz="1600" dirty="0" smtClean="0"/>
              <a:t>worse than initially.</a:t>
            </a:r>
          </a:p>
          <a:p>
            <a:r>
              <a:rPr lang="en-US" sz="1600" dirty="0" smtClean="0"/>
              <a:t>Possible explanation: in </a:t>
            </a:r>
            <a:r>
              <a:rPr lang="en-US" sz="1600" dirty="0"/>
              <a:t>this dose range the digital amplitude gets </a:t>
            </a:r>
            <a:r>
              <a:rPr lang="en-US" sz="1600" dirty="0" smtClean="0"/>
              <a:t>smaller.</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70</a:t>
            </a:fld>
            <a:endParaRPr lang="de-DE" altLang="de-DE"/>
          </a:p>
        </p:txBody>
      </p:sp>
    </p:spTree>
    <p:extLst>
      <p:ext uri="{BB962C8B-B14F-4D97-AF65-F5344CB8AC3E}">
        <p14:creationId xmlns:p14="http://schemas.microsoft.com/office/powerpoint/2010/main" val="33399018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digital communication</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71</a:t>
            </a:fld>
            <a:endParaRPr lang="de-DE" altLang="de-DE"/>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323975"/>
            <a:ext cx="77343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9775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After 20MRad and </a:t>
            </a:r>
            <a:r>
              <a:rPr lang="en-US" sz="1600" dirty="0" smtClean="0"/>
              <a:t>annealing, </a:t>
            </a:r>
            <a:r>
              <a:rPr lang="en-US" sz="1600" dirty="0"/>
              <a:t>the DCD works well </a:t>
            </a:r>
            <a:r>
              <a:rPr lang="en-US" sz="1600" dirty="0" smtClean="0"/>
              <a:t>as </a:t>
            </a:r>
            <a:r>
              <a:rPr lang="en-US" sz="1600" dirty="0"/>
              <a:t>before the irradiation.</a:t>
            </a:r>
            <a:endParaRPr lang="de-DE" sz="1600" dirty="0"/>
          </a:p>
          <a:p>
            <a:r>
              <a:rPr lang="en-US" sz="1600" dirty="0" smtClean="0"/>
              <a:t>However, </a:t>
            </a:r>
            <a:r>
              <a:rPr lang="en-US" sz="1600" dirty="0"/>
              <a:t>the most critical dose </a:t>
            </a:r>
            <a:r>
              <a:rPr lang="en-US" sz="1600" dirty="0" smtClean="0"/>
              <a:t>is not </a:t>
            </a:r>
            <a:r>
              <a:rPr lang="en-US" sz="1600" dirty="0"/>
              <a:t>the highest one. The effects to NMOS transistors usually show a turnaround. There </a:t>
            </a:r>
            <a:r>
              <a:rPr lang="en-US" sz="1600" dirty="0" smtClean="0"/>
              <a:t>is </a:t>
            </a:r>
            <a:r>
              <a:rPr lang="en-US" sz="1600" dirty="0"/>
              <a:t>a threshold voltage decrease from 0 </a:t>
            </a:r>
            <a:r>
              <a:rPr lang="en-US" sz="1600" dirty="0" smtClean="0"/>
              <a:t>– several </a:t>
            </a:r>
            <a:r>
              <a:rPr lang="en-US" sz="1600" dirty="0" err="1" smtClean="0"/>
              <a:t>MRad</a:t>
            </a:r>
            <a:r>
              <a:rPr lang="en-US" sz="1600" dirty="0" smtClean="0"/>
              <a:t> </a:t>
            </a:r>
            <a:r>
              <a:rPr lang="en-US" sz="1600" dirty="0"/>
              <a:t>(due to trapped holes) and then again increase. The increase can be addressed to activation of </a:t>
            </a:r>
            <a:r>
              <a:rPr lang="en-US" sz="1600" dirty="0" smtClean="0"/>
              <a:t>the interface </a:t>
            </a:r>
            <a:r>
              <a:rPr lang="en-US" sz="1600" dirty="0"/>
              <a:t>traps (which are usually filled by H </a:t>
            </a:r>
            <a:r>
              <a:rPr lang="en-US" sz="1600" dirty="0" smtClean="0"/>
              <a:t>atoms who get removed). </a:t>
            </a:r>
            <a:r>
              <a:rPr lang="en-US" sz="1600" dirty="0"/>
              <a:t>These traps compensate for the trapped holes. Additionally it may be an effect of annealing.</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72</a:t>
            </a:fld>
            <a:endParaRPr lang="de-DE" altLang="de-DE"/>
          </a:p>
        </p:txBody>
      </p:sp>
    </p:spTree>
    <p:extLst>
      <p:ext uri="{BB962C8B-B14F-4D97-AF65-F5344CB8AC3E}">
        <p14:creationId xmlns:p14="http://schemas.microsoft.com/office/powerpoint/2010/main" val="3214069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20MRad and 5 days annealing</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73</a:t>
            </a:fld>
            <a:endParaRPr lang="de-DE" altLang="de-D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8225"/>
            <a:ext cx="9172575"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8563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20MRad and 5 days annealing</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74</a:t>
            </a:fld>
            <a:endParaRPr lang="de-DE" alt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918210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1389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a:t>ADC curves </a:t>
            </a:r>
            <a:r>
              <a:rPr lang="en-US" sz="1600" dirty="0" smtClean="0"/>
              <a:t>at </a:t>
            </a:r>
            <a:r>
              <a:rPr lang="en-US" sz="1600" dirty="0"/>
              <a:t>1MRad. </a:t>
            </a:r>
            <a:r>
              <a:rPr lang="en-US" sz="1600" dirty="0" smtClean="0"/>
              <a:t>Equal </a:t>
            </a:r>
            <a:r>
              <a:rPr lang="en-US" sz="1600" dirty="0"/>
              <a:t>setting as for 20 </a:t>
            </a:r>
            <a:r>
              <a:rPr lang="en-US" sz="1600" dirty="0" err="1" smtClean="0"/>
              <a:t>MRad</a:t>
            </a:r>
            <a:r>
              <a:rPr lang="en-US" sz="1600" dirty="0"/>
              <a:t>. </a:t>
            </a:r>
            <a:r>
              <a:rPr lang="en-US" sz="1600" dirty="0" smtClean="0"/>
              <a:t>For low VPSource2 </a:t>
            </a:r>
            <a:r>
              <a:rPr lang="en-US" sz="1600" dirty="0"/>
              <a:t>there is a problem in one ADC. It seems that one bit is stuck.</a:t>
            </a:r>
            <a:endParaRPr lang="de-DE" sz="1600" dirty="0"/>
          </a:p>
          <a:p>
            <a:r>
              <a:rPr lang="en-US" sz="1600" dirty="0"/>
              <a:t>This is still under investigation. Notice that the problem didn’t occur when the same ADC was measured for low gain setting. Most probably it is a problem in digital communication. </a:t>
            </a:r>
            <a:endParaRPr lang="de-DE" sz="1600" dirty="0"/>
          </a:p>
          <a:p>
            <a:r>
              <a:rPr lang="en-US" sz="1600" dirty="0"/>
              <a:t>With optimized setting the problem vanished.</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75</a:t>
            </a:fld>
            <a:endParaRPr lang="de-DE" altLang="de-DE"/>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39" y="3124200"/>
            <a:ext cx="559376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473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1MRad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76</a:t>
            </a:fld>
            <a:endParaRPr lang="de-DE" altLang="de-D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3450"/>
            <a:ext cx="924877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4157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1MRad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77</a:t>
            </a:fld>
            <a:endParaRPr lang="de-DE" altLang="de-D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63050"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2993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1MRad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78</a:t>
            </a:fld>
            <a:endParaRPr lang="de-DE" altLang="de-DE"/>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7257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838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The results </a:t>
            </a:r>
            <a:r>
              <a:rPr lang="en-US" sz="1600" dirty="0"/>
              <a:t>for 2 and 5 </a:t>
            </a:r>
            <a:r>
              <a:rPr lang="en-US" sz="1600" dirty="0" err="1"/>
              <a:t>MRad</a:t>
            </a:r>
            <a:r>
              <a:rPr lang="en-US" sz="1600" dirty="0"/>
              <a:t>. At 5 </a:t>
            </a:r>
            <a:r>
              <a:rPr lang="en-US" sz="1600" dirty="0" err="1"/>
              <a:t>MRad</a:t>
            </a:r>
            <a:r>
              <a:rPr lang="en-US" sz="1600" dirty="0"/>
              <a:t> the stuck bit problem occurs only at low gain setting. It is difficult to say whether it </a:t>
            </a:r>
            <a:r>
              <a:rPr lang="en-US" sz="1600" dirty="0" smtClean="0"/>
              <a:t>is </a:t>
            </a:r>
            <a:r>
              <a:rPr lang="en-US" sz="1600" dirty="0"/>
              <a:t>caused by wrong data </a:t>
            </a:r>
            <a:r>
              <a:rPr lang="en-US" sz="1600" dirty="0" smtClean="0"/>
              <a:t>transfer or by ADC itself </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79</a:t>
            </a:fld>
            <a:endParaRPr lang="de-DE" altLang="de-DE"/>
          </a:p>
        </p:txBody>
      </p:sp>
    </p:spTree>
    <p:extLst>
      <p:ext uri="{BB962C8B-B14F-4D97-AF65-F5344CB8AC3E}">
        <p14:creationId xmlns:p14="http://schemas.microsoft.com/office/powerpoint/2010/main" val="1094651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solidFill>
                  <a:srgbClr val="FF0000"/>
                </a:solidFill>
              </a:rPr>
              <a:t>Digital output driver</a:t>
            </a:r>
            <a:endParaRPr lang="de-DE" altLang="de-DE" sz="2000" dirty="0" smtClean="0"/>
          </a:p>
        </p:txBody>
      </p:sp>
      <p:sp>
        <p:nvSpPr>
          <p:cNvPr id="2" name="Inhaltsplatzhalter 1"/>
          <p:cNvSpPr>
            <a:spLocks noGrp="1"/>
          </p:cNvSpPr>
          <p:nvPr>
            <p:ph idx="1"/>
          </p:nvPr>
        </p:nvSpPr>
        <p:spPr>
          <a:xfrm>
            <a:off x="457200" y="692150"/>
            <a:ext cx="8229600" cy="1289050"/>
          </a:xfrm>
        </p:spPr>
        <p:txBody>
          <a:bodyPr/>
          <a:lstStyle/>
          <a:p>
            <a:r>
              <a:rPr lang="en-US" sz="1600" dirty="0">
                <a:solidFill>
                  <a:srgbClr val="FF0000"/>
                </a:solidFill>
              </a:rPr>
              <a:t>Stronger digital output driver current (or improved scheme), radiation hard NMOS</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a:t>
            </a:fld>
            <a:endParaRPr lang="de-DE" altLang="de-DE"/>
          </a:p>
        </p:txBody>
      </p:sp>
      <p:pic>
        <p:nvPicPr>
          <p:cNvPr id="4098" name="Picture 2" descr="C:\Users\ivan\Desktop\simmismatch\ReviewDigOut3p.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5553075" cy="346643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uppieren 50"/>
          <p:cNvGrpSpPr/>
          <p:nvPr/>
        </p:nvGrpSpPr>
        <p:grpSpPr>
          <a:xfrm>
            <a:off x="863352" y="4385320"/>
            <a:ext cx="432048" cy="720080"/>
            <a:chOff x="5508104" y="1844824"/>
            <a:chExt cx="432048" cy="720080"/>
          </a:xfrm>
        </p:grpSpPr>
        <p:cxnSp>
          <p:nvCxnSpPr>
            <p:cNvPr id="52" name="Gerade Verbindung 5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9" name="Gerade Verbindung 58"/>
          <p:cNvCxnSpPr/>
          <p:nvPr/>
        </p:nvCxnSpPr>
        <p:spPr bwMode="auto">
          <a:xfrm flipH="1">
            <a:off x="1219200" y="5105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0" name="Gruppieren 59"/>
          <p:cNvGrpSpPr/>
          <p:nvPr/>
        </p:nvGrpSpPr>
        <p:grpSpPr>
          <a:xfrm>
            <a:off x="533400" y="3581400"/>
            <a:ext cx="432048" cy="720080"/>
            <a:chOff x="5508104" y="1844824"/>
            <a:chExt cx="432048" cy="720080"/>
          </a:xfrm>
        </p:grpSpPr>
        <p:cxnSp>
          <p:nvCxnSpPr>
            <p:cNvPr id="61" name="Gerade Verbindung 6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48" name="Gerade Verbindung 2047"/>
          <p:cNvCxnSpPr/>
          <p:nvPr/>
        </p:nvCxnSpPr>
        <p:spPr bwMode="auto">
          <a:xfrm>
            <a:off x="990600" y="4343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Gruppieren 69"/>
          <p:cNvGrpSpPr/>
          <p:nvPr/>
        </p:nvGrpSpPr>
        <p:grpSpPr>
          <a:xfrm flipH="1">
            <a:off x="1600200" y="3581400"/>
            <a:ext cx="432048" cy="720080"/>
            <a:chOff x="5508104" y="1844824"/>
            <a:chExt cx="432048" cy="720080"/>
          </a:xfrm>
        </p:grpSpPr>
        <p:cxnSp>
          <p:nvCxnSpPr>
            <p:cNvPr id="71" name="Gerade Verbindung 7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78" name="Gruppieren 77"/>
          <p:cNvGrpSpPr/>
          <p:nvPr/>
        </p:nvGrpSpPr>
        <p:grpSpPr>
          <a:xfrm>
            <a:off x="533400" y="2819400"/>
            <a:ext cx="432048" cy="720080"/>
            <a:chOff x="5508104" y="1844824"/>
            <a:chExt cx="432048" cy="720080"/>
          </a:xfrm>
        </p:grpSpPr>
        <p:cxnSp>
          <p:nvCxnSpPr>
            <p:cNvPr id="79" name="Gerade Verbindung 7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Gerade Verbindung 7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Gerade Verbindung 8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Gerade Verbindung 8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Gerade Verbindung 8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Gerade Verbindung 8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Gerade Verbindung 8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6" name="Gruppieren 85"/>
          <p:cNvGrpSpPr/>
          <p:nvPr/>
        </p:nvGrpSpPr>
        <p:grpSpPr>
          <a:xfrm flipH="1">
            <a:off x="1600200" y="2819400"/>
            <a:ext cx="432048" cy="720080"/>
            <a:chOff x="5508104" y="1844824"/>
            <a:chExt cx="432048" cy="720080"/>
          </a:xfrm>
        </p:grpSpPr>
        <p:cxnSp>
          <p:nvCxnSpPr>
            <p:cNvPr id="87" name="Gerade Verbindung 86"/>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Gerade Verbindung 87"/>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9" name="Gerade Verbindung 88"/>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Gerade Verbindung 89"/>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1" name="Gerade Verbindung 9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2" name="Gerade Verbindung 9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Gerade Verbindung 92"/>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51" name="Gerade Verbindung 2050"/>
          <p:cNvCxnSpPr/>
          <p:nvPr/>
        </p:nvCxnSpPr>
        <p:spPr bwMode="auto">
          <a:xfrm>
            <a:off x="228600" y="2819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 name="Textfeld 2051"/>
          <p:cNvSpPr txBox="1"/>
          <p:nvPr/>
        </p:nvSpPr>
        <p:spPr>
          <a:xfrm>
            <a:off x="381000" y="3657600"/>
            <a:ext cx="312906" cy="276999"/>
          </a:xfrm>
          <a:prstGeom prst="rect">
            <a:avLst/>
          </a:prstGeom>
          <a:noFill/>
        </p:spPr>
        <p:txBody>
          <a:bodyPr wrap="none" rtlCol="0">
            <a:spAutoFit/>
          </a:bodyPr>
          <a:lstStyle/>
          <a:p>
            <a:r>
              <a:rPr lang="de-DE" dirty="0" smtClean="0"/>
              <a:t>In</a:t>
            </a:r>
            <a:endParaRPr lang="de-DE" dirty="0"/>
          </a:p>
        </p:txBody>
      </p:sp>
      <p:sp>
        <p:nvSpPr>
          <p:cNvPr id="97" name="Textfeld 96"/>
          <p:cNvSpPr txBox="1"/>
          <p:nvPr/>
        </p:nvSpPr>
        <p:spPr>
          <a:xfrm>
            <a:off x="1828800" y="2895600"/>
            <a:ext cx="312906" cy="276999"/>
          </a:xfrm>
          <a:prstGeom prst="rect">
            <a:avLst/>
          </a:prstGeom>
          <a:noFill/>
        </p:spPr>
        <p:txBody>
          <a:bodyPr wrap="none" rtlCol="0">
            <a:spAutoFit/>
          </a:bodyPr>
          <a:lstStyle/>
          <a:p>
            <a:r>
              <a:rPr lang="de-DE" dirty="0" smtClean="0"/>
              <a:t>In</a:t>
            </a:r>
            <a:endParaRPr lang="de-DE" dirty="0"/>
          </a:p>
        </p:txBody>
      </p:sp>
      <p:sp>
        <p:nvSpPr>
          <p:cNvPr id="98" name="Textfeld 97"/>
          <p:cNvSpPr txBox="1"/>
          <p:nvPr/>
        </p:nvSpPr>
        <p:spPr>
          <a:xfrm>
            <a:off x="1777504" y="3657600"/>
            <a:ext cx="415499" cy="276999"/>
          </a:xfrm>
          <a:prstGeom prst="rect">
            <a:avLst/>
          </a:prstGeom>
          <a:noFill/>
        </p:spPr>
        <p:txBody>
          <a:bodyPr wrap="none" rtlCol="0">
            <a:spAutoFit/>
          </a:bodyPr>
          <a:lstStyle/>
          <a:p>
            <a:r>
              <a:rPr lang="de-DE" dirty="0" err="1" smtClean="0"/>
              <a:t>InB</a:t>
            </a:r>
            <a:endParaRPr lang="de-DE" dirty="0"/>
          </a:p>
        </p:txBody>
      </p:sp>
      <p:sp>
        <p:nvSpPr>
          <p:cNvPr id="99" name="Textfeld 98"/>
          <p:cNvSpPr txBox="1"/>
          <p:nvPr/>
        </p:nvSpPr>
        <p:spPr>
          <a:xfrm>
            <a:off x="304800" y="2895600"/>
            <a:ext cx="415499" cy="276999"/>
          </a:xfrm>
          <a:prstGeom prst="rect">
            <a:avLst/>
          </a:prstGeom>
          <a:noFill/>
        </p:spPr>
        <p:txBody>
          <a:bodyPr wrap="none" rtlCol="0">
            <a:spAutoFit/>
          </a:bodyPr>
          <a:lstStyle/>
          <a:p>
            <a:r>
              <a:rPr lang="de-DE" dirty="0" err="1" smtClean="0"/>
              <a:t>InB</a:t>
            </a:r>
            <a:endParaRPr lang="de-DE" dirty="0"/>
          </a:p>
        </p:txBody>
      </p:sp>
      <p:cxnSp>
        <p:nvCxnSpPr>
          <p:cNvPr id="100" name="Gerade Verbindung 99"/>
          <p:cNvCxnSpPr/>
          <p:nvPr/>
        </p:nvCxnSpPr>
        <p:spPr bwMode="auto">
          <a:xfrm>
            <a:off x="990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4" name="Rechteck 2053"/>
          <p:cNvSpPr/>
          <p:nvPr/>
        </p:nvSpPr>
        <p:spPr bwMode="auto">
          <a:xfrm>
            <a:off x="1219200" y="3505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1371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676400" y="3581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Ellipse 2055"/>
          <p:cNvSpPr/>
          <p:nvPr/>
        </p:nvSpPr>
        <p:spPr bwMode="auto">
          <a:xfrm>
            <a:off x="2590800" y="3429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 name="Textfeld 2"/>
          <p:cNvSpPr txBox="1"/>
          <p:nvPr/>
        </p:nvSpPr>
        <p:spPr>
          <a:xfrm>
            <a:off x="2077585" y="3352800"/>
            <a:ext cx="449162" cy="276999"/>
          </a:xfrm>
          <a:prstGeom prst="rect">
            <a:avLst/>
          </a:prstGeom>
          <a:noFill/>
        </p:spPr>
        <p:txBody>
          <a:bodyPr wrap="none" rtlCol="0">
            <a:spAutoFit/>
          </a:bodyPr>
          <a:lstStyle/>
          <a:p>
            <a:r>
              <a:rPr lang="de-DE" dirty="0" smtClean="0"/>
              <a:t>3pF</a:t>
            </a:r>
            <a:endParaRPr lang="de-DE" dirty="0"/>
          </a:p>
        </p:txBody>
      </p:sp>
      <p:grpSp>
        <p:nvGrpSpPr>
          <p:cNvPr id="68" name="Gruppieren 67"/>
          <p:cNvGrpSpPr/>
          <p:nvPr/>
        </p:nvGrpSpPr>
        <p:grpSpPr>
          <a:xfrm>
            <a:off x="838200" y="5299720"/>
            <a:ext cx="432048" cy="720080"/>
            <a:chOff x="5508104" y="1844824"/>
            <a:chExt cx="432048" cy="720080"/>
          </a:xfrm>
        </p:grpSpPr>
        <p:cxnSp>
          <p:nvCxnSpPr>
            <p:cNvPr id="69" name="Gerade Verbindung 6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Gerade Verbindung 93"/>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Gerade Verbindung 94"/>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Gerade Verbindung 95"/>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Gerade Verbindung 100"/>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Gerade Verbindung 101"/>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Gerade Verbindung 10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6" name="Gerade Verbindung 105"/>
          <p:cNvCxnSpPr/>
          <p:nvPr/>
        </p:nvCxnSpPr>
        <p:spPr bwMode="auto">
          <a:xfrm flipH="1">
            <a:off x="1227584" y="60198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5"/>
          <p:cNvCxnSpPr/>
          <p:nvPr/>
        </p:nvCxnSpPr>
        <p:spPr bwMode="auto">
          <a:xfrm flipH="1">
            <a:off x="838200" y="5334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838200" y="47244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381000" y="2209800"/>
            <a:ext cx="457200" cy="3429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Ellipse 6"/>
          <p:cNvSpPr/>
          <p:nvPr/>
        </p:nvSpPr>
        <p:spPr bwMode="auto">
          <a:xfrm>
            <a:off x="152400" y="1752600"/>
            <a:ext cx="4572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7" name="Ellipse 106"/>
          <p:cNvSpPr/>
          <p:nvPr/>
        </p:nvSpPr>
        <p:spPr bwMode="auto">
          <a:xfrm>
            <a:off x="152400" y="1524000"/>
            <a:ext cx="4572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Textfeld 8"/>
          <p:cNvSpPr txBox="1"/>
          <p:nvPr/>
        </p:nvSpPr>
        <p:spPr>
          <a:xfrm>
            <a:off x="228600" y="1219200"/>
            <a:ext cx="516488" cy="276999"/>
          </a:xfrm>
          <a:prstGeom prst="rect">
            <a:avLst/>
          </a:prstGeom>
          <a:noFill/>
        </p:spPr>
        <p:txBody>
          <a:bodyPr wrap="none" rtlCol="0">
            <a:spAutoFit/>
          </a:bodyPr>
          <a:lstStyle/>
          <a:p>
            <a:r>
              <a:rPr lang="de-DE" dirty="0" err="1" smtClean="0"/>
              <a:t>vdda</a:t>
            </a:r>
            <a:endParaRPr lang="de-DE" dirty="0"/>
          </a:p>
        </p:txBody>
      </p:sp>
      <p:sp>
        <p:nvSpPr>
          <p:cNvPr id="108" name="Textfeld 107"/>
          <p:cNvSpPr txBox="1"/>
          <p:nvPr/>
        </p:nvSpPr>
        <p:spPr>
          <a:xfrm>
            <a:off x="990601" y="2514600"/>
            <a:ext cx="516488" cy="276999"/>
          </a:xfrm>
          <a:prstGeom prst="rect">
            <a:avLst/>
          </a:prstGeom>
          <a:noFill/>
        </p:spPr>
        <p:txBody>
          <a:bodyPr wrap="none" rtlCol="0">
            <a:spAutoFit/>
          </a:bodyPr>
          <a:lstStyle/>
          <a:p>
            <a:r>
              <a:rPr lang="de-DE" dirty="0" err="1" smtClean="0"/>
              <a:t>vddd</a:t>
            </a:r>
            <a:endParaRPr lang="de-DE" dirty="0"/>
          </a:p>
        </p:txBody>
      </p:sp>
      <p:sp>
        <p:nvSpPr>
          <p:cNvPr id="109" name="Textfeld 108"/>
          <p:cNvSpPr txBox="1"/>
          <p:nvPr/>
        </p:nvSpPr>
        <p:spPr>
          <a:xfrm>
            <a:off x="1291392" y="5715000"/>
            <a:ext cx="524504" cy="276999"/>
          </a:xfrm>
          <a:prstGeom prst="rect">
            <a:avLst/>
          </a:prstGeom>
          <a:noFill/>
        </p:spPr>
        <p:txBody>
          <a:bodyPr wrap="none" rtlCol="0">
            <a:spAutoFit/>
          </a:bodyPr>
          <a:lstStyle/>
          <a:p>
            <a:r>
              <a:rPr lang="de-DE" dirty="0" err="1" smtClean="0"/>
              <a:t>gndd</a:t>
            </a:r>
            <a:endParaRPr lang="de-DE" dirty="0"/>
          </a:p>
        </p:txBody>
      </p:sp>
    </p:spTree>
    <p:extLst>
      <p:ext uri="{BB962C8B-B14F-4D97-AF65-F5344CB8AC3E}">
        <p14:creationId xmlns:p14="http://schemas.microsoft.com/office/powerpoint/2010/main" val="22114561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2MRad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80</a:t>
            </a:fld>
            <a:endParaRPr lang="de-DE" altLang="de-DE"/>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4385"/>
            <a:ext cx="9201026" cy="55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9733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2MRad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81</a:t>
            </a:fld>
            <a:endParaRPr lang="de-DE" altLang="de-DE"/>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03162"/>
            <a:ext cx="9143999" cy="547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3033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5MRad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82</a:t>
            </a:fld>
            <a:endParaRPr lang="de-DE" altLang="de-DE"/>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6" y="990600"/>
            <a:ext cx="9166746" cy="54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2239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Irradiations: after 5MRad</a:t>
            </a:r>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83</a:t>
            </a:fld>
            <a:endParaRPr lang="de-DE" altLang="de-DE"/>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7786"/>
            <a:ext cx="9144000" cy="547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104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a:t>
            </a:r>
            <a:endParaRPr lang="de-DE" altLang="de-DE" sz="2000" dirty="0" smtClean="0"/>
          </a:p>
        </p:txBody>
      </p:sp>
      <p:sp>
        <p:nvSpPr>
          <p:cNvPr id="2" name="Inhaltsplatzhalter 1"/>
          <p:cNvSpPr>
            <a:spLocks noGrp="1"/>
          </p:cNvSpPr>
          <p:nvPr>
            <p:ph idx="1"/>
          </p:nvPr>
        </p:nvSpPr>
        <p:spPr>
          <a:xfrm>
            <a:off x="457200" y="692150"/>
            <a:ext cx="8229600" cy="3194050"/>
          </a:xfrm>
        </p:spPr>
        <p:txBody>
          <a:bodyPr/>
          <a:lstStyle/>
          <a:p>
            <a:r>
              <a:rPr lang="en-US" sz="1600" dirty="0" smtClean="0"/>
              <a:t>Conclusion: for </a:t>
            </a:r>
            <a:r>
              <a:rPr lang="en-US" sz="1600" dirty="0"/>
              <a:t>every step in </a:t>
            </a:r>
            <a:r>
              <a:rPr lang="en-US" sz="1600" dirty="0" smtClean="0"/>
              <a:t>irradiation, </a:t>
            </a:r>
            <a:r>
              <a:rPr lang="en-US" sz="1600" dirty="0"/>
              <a:t>we can find </a:t>
            </a:r>
            <a:r>
              <a:rPr lang="en-US" sz="1600" dirty="0" smtClean="0"/>
              <a:t>a setting </a:t>
            </a:r>
            <a:r>
              <a:rPr lang="en-US" sz="1600" dirty="0"/>
              <a:t>for which the ADCs work fine either </a:t>
            </a:r>
            <a:r>
              <a:rPr lang="en-US" sz="1600" dirty="0" smtClean="0"/>
              <a:t>in low- or in </a:t>
            </a:r>
            <a:r>
              <a:rPr lang="en-US" sz="1600" dirty="0"/>
              <a:t>high gain </a:t>
            </a:r>
            <a:r>
              <a:rPr lang="en-US" sz="1600" dirty="0" smtClean="0"/>
              <a:t>mode.</a:t>
            </a:r>
          </a:p>
          <a:p>
            <a:r>
              <a:rPr lang="en-US" sz="1600" dirty="0" smtClean="0"/>
              <a:t>Digital </a:t>
            </a:r>
            <a:r>
              <a:rPr lang="en-US" sz="1600" dirty="0"/>
              <a:t>communication should be made more robust by increasing of the amplitude in </a:t>
            </a:r>
            <a:r>
              <a:rPr lang="en-US" sz="1600" dirty="0" smtClean="0"/>
              <a:t>DCD’s transmitter </a:t>
            </a:r>
            <a:r>
              <a:rPr lang="en-US" sz="1600" dirty="0"/>
              <a:t>and improving the digital </a:t>
            </a:r>
            <a:r>
              <a:rPr lang="en-US" sz="1600" dirty="0" smtClean="0"/>
              <a:t>receiver/delay </a:t>
            </a:r>
            <a:r>
              <a:rPr lang="en-US" sz="1600" dirty="0"/>
              <a:t>cells in </a:t>
            </a:r>
            <a:r>
              <a:rPr lang="en-US" sz="1600" dirty="0" smtClean="0"/>
              <a:t>DHP. </a:t>
            </a:r>
            <a:r>
              <a:rPr lang="en-US" sz="1600" dirty="0"/>
              <a:t>(Better granularity and symmetry.) </a:t>
            </a:r>
            <a:endParaRPr lang="de-DE" sz="1600" dirty="0"/>
          </a:p>
          <a:p>
            <a:r>
              <a:rPr lang="en-US" sz="1600" dirty="0"/>
              <a:t>Concerning ADC noise, it was 2 LSBs at 0 and 20 </a:t>
            </a:r>
            <a:r>
              <a:rPr lang="en-US" sz="1600" dirty="0" err="1"/>
              <a:t>MRad</a:t>
            </a:r>
            <a:r>
              <a:rPr lang="en-US" sz="1600" dirty="0"/>
              <a:t> as well as 2 and 5 </a:t>
            </a:r>
            <a:r>
              <a:rPr lang="en-US" sz="1600" dirty="0" err="1"/>
              <a:t>MRad</a:t>
            </a:r>
            <a:r>
              <a:rPr lang="en-US" sz="1600" dirty="0"/>
              <a:t> but had a peak at 3.5 LSBs at 1 </a:t>
            </a:r>
            <a:r>
              <a:rPr lang="en-US" sz="1600" dirty="0" err="1"/>
              <a:t>MRad</a:t>
            </a:r>
            <a:r>
              <a:rPr lang="en-US" sz="1600" dirty="0"/>
              <a:t>. </a:t>
            </a:r>
            <a:endParaRPr lang="de-DE" sz="1600" dirty="0"/>
          </a:p>
          <a:p>
            <a:r>
              <a:rPr lang="en-US" sz="1600" dirty="0"/>
              <a:t>This effect is under </a:t>
            </a:r>
            <a:r>
              <a:rPr lang="en-US" sz="1600" dirty="0" smtClean="0"/>
              <a:t>investigation</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84</a:t>
            </a:fld>
            <a:endParaRPr lang="de-DE" altLang="de-DE"/>
          </a:p>
        </p:txBody>
      </p:sp>
      <p:grpSp>
        <p:nvGrpSpPr>
          <p:cNvPr id="5" name="Group 58"/>
          <p:cNvGrpSpPr>
            <a:grpSpLocks/>
          </p:cNvGrpSpPr>
          <p:nvPr/>
        </p:nvGrpSpPr>
        <p:grpSpPr bwMode="auto">
          <a:xfrm flipH="1">
            <a:off x="4800599" y="4267200"/>
            <a:ext cx="457200" cy="609600"/>
            <a:chOff x="2109" y="1253"/>
            <a:chExt cx="274" cy="363"/>
          </a:xfrm>
        </p:grpSpPr>
        <p:sp>
          <p:nvSpPr>
            <p:cNvPr id="6" name="Line 59"/>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Line 60"/>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Line 61"/>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Line 62"/>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Line 63"/>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Line 64"/>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 name="Line 65"/>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 name="Oval 66"/>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cxnSp>
        <p:nvCxnSpPr>
          <p:cNvPr id="14" name="Gerade Verbindung 13"/>
          <p:cNvCxnSpPr/>
          <p:nvPr/>
        </p:nvCxnSpPr>
        <p:spPr bwMode="auto">
          <a:xfrm flipH="1">
            <a:off x="2438400" y="4267200"/>
            <a:ext cx="434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5257800" y="48006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4343400" y="45720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5257800" y="55626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Ellipse 17"/>
          <p:cNvSpPr/>
          <p:nvPr/>
        </p:nvSpPr>
        <p:spPr bwMode="auto">
          <a:xfrm>
            <a:off x="6781800" y="4038600"/>
            <a:ext cx="457200" cy="457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19" name="Gruppieren 18"/>
          <p:cNvGrpSpPr/>
          <p:nvPr/>
        </p:nvGrpSpPr>
        <p:grpSpPr>
          <a:xfrm rot="16200000">
            <a:off x="7848600" y="3505200"/>
            <a:ext cx="304800" cy="1524000"/>
            <a:chOff x="6400800" y="3581400"/>
            <a:chExt cx="304800" cy="1524000"/>
          </a:xfrm>
        </p:grpSpPr>
        <p:cxnSp>
          <p:nvCxnSpPr>
            <p:cNvPr id="20" name="Gerade Verbindung 19"/>
            <p:cNvCxnSpPr/>
            <p:nvPr/>
          </p:nvCxnSpPr>
          <p:spPr bwMode="auto">
            <a:xfrm>
              <a:off x="6553200" y="3581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6400800" y="3733800"/>
              <a:ext cx="304800" cy="609600"/>
              <a:chOff x="6400800" y="3733800"/>
              <a:chExt cx="304800" cy="609600"/>
            </a:xfrm>
          </p:grpSpPr>
          <p:cxnSp>
            <p:nvCxnSpPr>
              <p:cNvPr id="34" name="Gerade Verbindung 33"/>
              <p:cNvCxnSpPr/>
              <p:nvPr/>
            </p:nvCxnSpPr>
            <p:spPr bwMode="auto">
              <a:xfrm flipH="1">
                <a:off x="64008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6400800" y="3733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flipH="1">
                <a:off x="6400800" y="3886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38862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flipH="1">
                <a:off x="65532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H="1">
                <a:off x="64008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a:off x="6400800" y="4038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H="1">
                <a:off x="64008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6705600" y="4191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flipH="1">
                <a:off x="6553200" y="4343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uppieren 21"/>
            <p:cNvGrpSpPr/>
            <p:nvPr/>
          </p:nvGrpSpPr>
          <p:grpSpPr>
            <a:xfrm>
              <a:off x="6400800" y="4343400"/>
              <a:ext cx="304800" cy="609600"/>
              <a:chOff x="6400800" y="3733800"/>
              <a:chExt cx="304800" cy="609600"/>
            </a:xfrm>
          </p:grpSpPr>
          <p:cxnSp>
            <p:nvCxnSpPr>
              <p:cNvPr id="24" name="Gerade Verbindung 23"/>
              <p:cNvCxnSpPr/>
              <p:nvPr/>
            </p:nvCxnSpPr>
            <p:spPr bwMode="auto">
              <a:xfrm flipH="1">
                <a:off x="64008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400800" y="3733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400800" y="3886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6705600" y="38862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flipH="1">
                <a:off x="65532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H="1">
                <a:off x="64008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a:off x="6400800" y="4038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H="1">
                <a:off x="64008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705600" y="4191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H="1">
                <a:off x="6553200" y="4343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Gerade Verbindung 22"/>
            <p:cNvCxnSpPr/>
            <p:nvPr/>
          </p:nvCxnSpPr>
          <p:spPr bwMode="auto">
            <a:xfrm>
              <a:off x="65532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Rechteck 43"/>
          <p:cNvSpPr/>
          <p:nvPr/>
        </p:nvSpPr>
        <p:spPr bwMode="auto">
          <a:xfrm>
            <a:off x="1066800" y="3581400"/>
            <a:ext cx="6858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5" name="Gerade Verbindung mit Pfeil 44"/>
          <p:cNvCxnSpPr>
            <a:stCxn id="44" idx="3"/>
          </p:cNvCxnSpPr>
          <p:nvPr/>
        </p:nvCxnSpPr>
        <p:spPr bwMode="auto">
          <a:xfrm>
            <a:off x="1752600" y="3886200"/>
            <a:ext cx="914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p:nvPr/>
        </p:nvCxnSpPr>
        <p:spPr bwMode="auto">
          <a:xfrm>
            <a:off x="2667000" y="38862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feld 46"/>
          <p:cNvSpPr txBox="1"/>
          <p:nvPr/>
        </p:nvSpPr>
        <p:spPr>
          <a:xfrm>
            <a:off x="4114800" y="4572000"/>
            <a:ext cx="657872" cy="276999"/>
          </a:xfrm>
          <a:prstGeom prst="rect">
            <a:avLst/>
          </a:prstGeom>
          <a:noFill/>
        </p:spPr>
        <p:txBody>
          <a:bodyPr wrap="none" rtlCol="0">
            <a:spAutoFit/>
          </a:bodyPr>
          <a:lstStyle/>
          <a:p>
            <a:r>
              <a:rPr lang="de-DE" dirty="0" smtClean="0"/>
              <a:t>Bias V.</a:t>
            </a:r>
            <a:endParaRPr lang="de-DE" dirty="0"/>
          </a:p>
        </p:txBody>
      </p:sp>
      <p:sp>
        <p:nvSpPr>
          <p:cNvPr id="48" name="Rechteck 47"/>
          <p:cNvSpPr/>
          <p:nvPr/>
        </p:nvSpPr>
        <p:spPr bwMode="auto">
          <a:xfrm>
            <a:off x="6553200" y="5105400"/>
            <a:ext cx="914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ADC</a:t>
            </a:r>
          </a:p>
        </p:txBody>
      </p:sp>
      <p:cxnSp>
        <p:nvCxnSpPr>
          <p:cNvPr id="49" name="Gerade Verbindung mit Pfeil 48"/>
          <p:cNvCxnSpPr/>
          <p:nvPr/>
        </p:nvCxnSpPr>
        <p:spPr bwMode="auto">
          <a:xfrm>
            <a:off x="5486400" y="3733800"/>
            <a:ext cx="0" cy="1219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feld 49"/>
          <p:cNvSpPr txBox="1"/>
          <p:nvPr/>
        </p:nvSpPr>
        <p:spPr>
          <a:xfrm>
            <a:off x="5486400" y="3962400"/>
            <a:ext cx="405880" cy="276999"/>
          </a:xfrm>
          <a:prstGeom prst="rect">
            <a:avLst/>
          </a:prstGeom>
          <a:noFill/>
        </p:spPr>
        <p:txBody>
          <a:bodyPr wrap="none" rtlCol="0">
            <a:spAutoFit/>
          </a:bodyPr>
          <a:lstStyle/>
          <a:p>
            <a:r>
              <a:rPr lang="de-DE" dirty="0" smtClean="0"/>
              <a:t>RC</a:t>
            </a:r>
            <a:endParaRPr lang="de-DE" dirty="0"/>
          </a:p>
        </p:txBody>
      </p:sp>
    </p:spTree>
    <p:extLst>
      <p:ext uri="{BB962C8B-B14F-4D97-AF65-F5344CB8AC3E}">
        <p14:creationId xmlns:p14="http://schemas.microsoft.com/office/powerpoint/2010/main" val="27025082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Backup </a:t>
            </a:r>
            <a:r>
              <a:rPr lang="de-DE" altLang="de-DE" dirty="0" err="1" smtClean="0"/>
              <a:t>Slides</a:t>
            </a:r>
            <a:endParaRPr lang="de-DE" altLang="de-DE" dirty="0" smtClean="0"/>
          </a:p>
        </p:txBody>
      </p:sp>
    </p:spTree>
    <p:extLst>
      <p:ext uri="{BB962C8B-B14F-4D97-AF65-F5344CB8AC3E}">
        <p14:creationId xmlns:p14="http://schemas.microsoft.com/office/powerpoint/2010/main" val="287869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en-US" altLang="de-DE" dirty="0" smtClean="0"/>
              <a:t>DCD tests on EMCM</a:t>
            </a:r>
          </a:p>
        </p:txBody>
      </p:sp>
    </p:spTree>
    <p:extLst>
      <p:ext uri="{BB962C8B-B14F-4D97-AF65-F5344CB8AC3E}">
        <p14:creationId xmlns:p14="http://schemas.microsoft.com/office/powerpoint/2010/main" val="273571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DCD</a:t>
            </a:r>
            <a:endParaRPr lang="de-DE" altLang="de-DE" sz="2000" dirty="0" smtClean="0"/>
          </a:p>
        </p:txBody>
      </p:sp>
      <p:sp>
        <p:nvSpPr>
          <p:cNvPr id="2" name="Inhaltsplatzhalter 1"/>
          <p:cNvSpPr>
            <a:spLocks noGrp="1"/>
          </p:cNvSpPr>
          <p:nvPr>
            <p:ph idx="1"/>
          </p:nvPr>
        </p:nvSpPr>
        <p:spPr>
          <a:xfrm>
            <a:off x="457200" y="692150"/>
            <a:ext cx="8229600" cy="1365250"/>
          </a:xfrm>
        </p:spPr>
        <p:txBody>
          <a:bodyPr/>
          <a:lstStyle/>
          <a:p>
            <a:r>
              <a:rPr lang="en-US" sz="1600" dirty="0" smtClean="0"/>
              <a:t>EMCM</a:t>
            </a:r>
          </a:p>
          <a:p>
            <a:r>
              <a:rPr lang="en-US" sz="1600" dirty="0"/>
              <a:t>All ASICs can be configured and read out, Switcher outputs </a:t>
            </a:r>
            <a:r>
              <a:rPr lang="en-US" sz="1600" dirty="0" smtClean="0"/>
              <a:t>ok</a:t>
            </a:r>
            <a:endParaRPr lang="en-US" sz="1600" dirty="0"/>
          </a:p>
          <a:p>
            <a:r>
              <a:rPr lang="en-US" sz="1600" dirty="0"/>
              <a:t>Small PXD6 matrix </a:t>
            </a:r>
            <a:r>
              <a:rPr lang="en-US" sz="1600" dirty="0" smtClean="0"/>
              <a:t>connected </a:t>
            </a:r>
            <a:r>
              <a:rPr lang="en-US" sz="1600" dirty="0"/>
              <a:t>to </a:t>
            </a:r>
            <a:r>
              <a:rPr lang="en-US" sz="1600" dirty="0" err="1" smtClean="0"/>
              <a:t>DCDPipeline</a:t>
            </a:r>
            <a:endParaRPr lang="en-US" sz="1600" dirty="0"/>
          </a:p>
          <a:p>
            <a:endParaRPr lang="en-US" sz="1600" dirty="0" smtClean="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87</a:t>
            </a:fld>
            <a:endParaRPr lang="de-DE" altLang="de-DE"/>
          </a:p>
        </p:txBody>
      </p:sp>
      <p:pic>
        <p:nvPicPr>
          <p:cNvPr id="39" name="Picture 2" descr="D:\users\chk\work\conferencese2014\Pisa2014\EMCM3_W18_module3\photos\IMG_26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1" b="9205"/>
          <a:stretch/>
        </p:blipFill>
        <p:spPr bwMode="auto">
          <a:xfrm>
            <a:off x="3261734" y="1819910"/>
            <a:ext cx="5400000" cy="32181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67" y="2098324"/>
            <a:ext cx="2616181" cy="23934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6" name="Rechteck 45"/>
          <p:cNvSpPr/>
          <p:nvPr/>
        </p:nvSpPr>
        <p:spPr bwMode="auto">
          <a:xfrm>
            <a:off x="4012847" y="3227201"/>
            <a:ext cx="550475" cy="559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endParaRPr>
          </a:p>
        </p:txBody>
      </p:sp>
      <p:cxnSp>
        <p:nvCxnSpPr>
          <p:cNvPr id="47" name="Gerade Verbindung 46"/>
          <p:cNvCxnSpPr/>
          <p:nvPr/>
        </p:nvCxnSpPr>
        <p:spPr bwMode="auto">
          <a:xfrm flipH="1" flipV="1">
            <a:off x="3098448" y="2098324"/>
            <a:ext cx="914399" cy="1128877"/>
          </a:xfrm>
          <a:prstGeom prst="line">
            <a:avLst/>
          </a:prstGeom>
          <a:solidFill>
            <a:schemeClr val="tx2"/>
          </a:solidFill>
          <a:ln w="38100" cap="flat" cmpd="sng" algn="ctr">
            <a:solidFill>
              <a:srgbClr val="FF0000"/>
            </a:solidFill>
            <a:prstDash val="solid"/>
            <a:round/>
            <a:headEnd type="none" w="med" len="med"/>
            <a:tailEnd type="none" w="med" len="med"/>
          </a:ln>
          <a:effectLst/>
        </p:spPr>
      </p:cxnSp>
      <p:cxnSp>
        <p:nvCxnSpPr>
          <p:cNvPr id="48" name="Gerade Verbindung 47"/>
          <p:cNvCxnSpPr/>
          <p:nvPr/>
        </p:nvCxnSpPr>
        <p:spPr bwMode="auto">
          <a:xfrm flipH="1">
            <a:off x="3098448" y="3786233"/>
            <a:ext cx="914398" cy="705581"/>
          </a:xfrm>
          <a:prstGeom prst="line">
            <a:avLst/>
          </a:prstGeom>
          <a:solidFill>
            <a:schemeClr val="tx2"/>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3464440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Digital test pattern has been used to tests the digital blocks and the communication DCD - DHP</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88</a:t>
            </a:fld>
            <a:endParaRPr lang="de-DE" altLang="de-DE"/>
          </a:p>
        </p:txBody>
      </p:sp>
      <p:graphicFrame>
        <p:nvGraphicFramePr>
          <p:cNvPr id="5" name="Tabelle 4"/>
          <p:cNvGraphicFramePr>
            <a:graphicFrameLocks noGrp="1"/>
          </p:cNvGraphicFramePr>
          <p:nvPr>
            <p:extLst>
              <p:ext uri="{D42A27DB-BD31-4B8C-83A1-F6EECF244321}">
                <p14:modId xmlns:p14="http://schemas.microsoft.com/office/powerpoint/2010/main" val="1709893767"/>
              </p:ext>
            </p:extLst>
          </p:nvPr>
        </p:nvGraphicFramePr>
        <p:xfrm>
          <a:off x="609600" y="2565400"/>
          <a:ext cx="3810000" cy="2082800"/>
        </p:xfrm>
        <a:graphic>
          <a:graphicData uri="http://schemas.openxmlformats.org/drawingml/2006/table">
            <a:tbl>
              <a:tblPr firstRow="1" bandRow="1">
                <a:tableStyleId>{5C22544A-7EE6-4342-B048-85BDC9FD1C3A}</a:tableStyleId>
              </a:tblPr>
              <a:tblGrid>
                <a:gridCol w="476250"/>
                <a:gridCol w="476250"/>
                <a:gridCol w="476250"/>
                <a:gridCol w="476250"/>
                <a:gridCol w="476250"/>
                <a:gridCol w="476250"/>
                <a:gridCol w="476250"/>
                <a:gridCol w="476250"/>
              </a:tblGrid>
              <a:tr h="228600">
                <a:tc>
                  <a:txBody>
                    <a:bodyPr/>
                    <a:lstStyle/>
                    <a:p>
                      <a:r>
                        <a:rPr lang="de-DE" sz="1100" dirty="0" err="1" smtClean="0"/>
                        <a:t>bit</a:t>
                      </a:r>
                      <a:endParaRPr lang="de-DE" sz="1100" dirty="0"/>
                    </a:p>
                  </a:txBody>
                  <a:tcPr marL="57150" marR="57150" marT="28575" marB="28575"/>
                </a:tc>
                <a:tc>
                  <a:txBody>
                    <a:bodyPr/>
                    <a:lstStyle/>
                    <a:p>
                      <a:r>
                        <a:rPr lang="de-DE" sz="1100" dirty="0" smtClean="0"/>
                        <a:t>29</a:t>
                      </a:r>
                      <a:endParaRPr lang="de-DE" sz="1100" dirty="0"/>
                    </a:p>
                  </a:txBody>
                  <a:tcPr marL="57150" marR="57150" marT="28575" marB="28575"/>
                </a:tc>
                <a:tc>
                  <a:txBody>
                    <a:bodyPr/>
                    <a:lstStyle/>
                    <a:p>
                      <a:r>
                        <a:rPr lang="de-DE" sz="1100" dirty="0" smtClean="0"/>
                        <a:t>30</a:t>
                      </a:r>
                      <a:endParaRPr lang="de-DE" sz="1100" dirty="0"/>
                    </a:p>
                  </a:txBody>
                  <a:tcPr marL="57150" marR="57150" marT="28575" marB="28575"/>
                </a:tc>
                <a:tc>
                  <a:txBody>
                    <a:bodyPr/>
                    <a:lstStyle/>
                    <a:p>
                      <a:r>
                        <a:rPr lang="de-DE" sz="1100" dirty="0" smtClean="0"/>
                        <a:t>31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2</a:t>
                      </a:r>
                      <a:endParaRPr lang="de-DE" sz="1100" dirty="0"/>
                    </a:p>
                  </a:txBody>
                  <a:tcPr marL="57150" marR="57150" marT="28575" marB="28575"/>
                </a:tc>
                <a:tc>
                  <a:txBody>
                    <a:bodyPr/>
                    <a:lstStyle/>
                    <a:p>
                      <a:r>
                        <a:rPr lang="de-DE" sz="1100" dirty="0" smtClean="0"/>
                        <a:t>3</a:t>
                      </a:r>
                      <a:endParaRPr lang="de-DE" sz="1100" dirty="0"/>
                    </a:p>
                  </a:txBody>
                  <a:tcPr marL="57150" marR="57150" marT="28575" marB="28575"/>
                </a:tc>
              </a:tr>
              <a:tr h="231775">
                <a:tc>
                  <a:txBody>
                    <a:bodyPr/>
                    <a:lstStyle/>
                    <a:p>
                      <a:r>
                        <a:rPr lang="de-DE" sz="1100" dirty="0" smtClean="0"/>
                        <a:t>7</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r>
              <a:tr h="231775">
                <a:tc>
                  <a:txBody>
                    <a:bodyPr/>
                    <a:lstStyle/>
                    <a:p>
                      <a:r>
                        <a:rPr lang="de-DE" sz="1100" dirty="0" smtClean="0"/>
                        <a:t>6</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5</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4</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3</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2</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bl>
          </a:graphicData>
        </a:graphic>
      </p:graphicFrame>
      <p:sp>
        <p:nvSpPr>
          <p:cNvPr id="3" name="Rechteck 2"/>
          <p:cNvSpPr/>
          <p:nvPr/>
        </p:nvSpPr>
        <p:spPr bwMode="auto">
          <a:xfrm>
            <a:off x="5943600" y="3429000"/>
            <a:ext cx="1676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DCD digital block</a:t>
            </a:r>
          </a:p>
        </p:txBody>
      </p:sp>
      <p:sp>
        <p:nvSpPr>
          <p:cNvPr id="6" name="Rechteck 5"/>
          <p:cNvSpPr/>
          <p:nvPr/>
        </p:nvSpPr>
        <p:spPr bwMode="auto">
          <a:xfrm>
            <a:off x="5943600" y="18288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Test </a:t>
            </a:r>
            <a:r>
              <a:rPr kumimoji="0" lang="de-DE" sz="1200" b="0" i="0" u="none" strike="noStrike" cap="none" normalizeH="0" baseline="0" dirty="0" err="1" smtClean="0">
                <a:ln>
                  <a:noFill/>
                </a:ln>
                <a:solidFill>
                  <a:schemeClr val="tx1"/>
                </a:solidFill>
                <a:effectLst/>
                <a:latin typeface="Arial" charset="0"/>
                <a:cs typeface="Arial" charset="0"/>
              </a:rPr>
              <a:t>pattern</a:t>
            </a: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9" name="Rechteck 8"/>
          <p:cNvSpPr/>
          <p:nvPr/>
        </p:nvSpPr>
        <p:spPr bwMode="auto">
          <a:xfrm>
            <a:off x="6858000" y="1828800"/>
            <a:ext cx="762000" cy="609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ADCs</a:t>
            </a:r>
          </a:p>
        </p:txBody>
      </p:sp>
      <p:sp>
        <p:nvSpPr>
          <p:cNvPr id="10" name="Rechteck 9"/>
          <p:cNvSpPr/>
          <p:nvPr/>
        </p:nvSpPr>
        <p:spPr bwMode="auto">
          <a:xfrm>
            <a:off x="5943600" y="2743200"/>
            <a:ext cx="16764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smtClean="0">
                <a:ln>
                  <a:noFill/>
                </a:ln>
                <a:solidFill>
                  <a:schemeClr val="tx1"/>
                </a:solidFill>
                <a:effectLst/>
                <a:latin typeface="Arial" charset="0"/>
                <a:cs typeface="Arial" charset="0"/>
              </a:rPr>
              <a:t>mux</a:t>
            </a: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8" name="Gerade Verbindung mit Pfeil 7"/>
          <p:cNvCxnSpPr/>
          <p:nvPr/>
        </p:nvCxnSpPr>
        <p:spPr bwMode="auto">
          <a:xfrm>
            <a:off x="6324600" y="24384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a:off x="7239000" y="24384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a:off x="6781800" y="31242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6781800" y="4191000"/>
            <a:ext cx="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 19"/>
          <p:cNvSpPr/>
          <p:nvPr/>
        </p:nvSpPr>
        <p:spPr bwMode="auto">
          <a:xfrm>
            <a:off x="5943600" y="5029200"/>
            <a:ext cx="1676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DHP</a:t>
            </a:r>
          </a:p>
        </p:txBody>
      </p:sp>
    </p:spTree>
    <p:extLst>
      <p:ext uri="{BB962C8B-B14F-4D97-AF65-F5344CB8AC3E}">
        <p14:creationId xmlns:p14="http://schemas.microsoft.com/office/powerpoint/2010/main" val="12989534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Digital test pattern has been used to tests the digital blocks and the communication DCD - DHP</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89</a:t>
            </a:fld>
            <a:endParaRPr lang="de-DE" altLang="de-DE"/>
          </a:p>
        </p:txBody>
      </p:sp>
      <p:sp>
        <p:nvSpPr>
          <p:cNvPr id="16" name="Textfeld 15"/>
          <p:cNvSpPr txBox="1"/>
          <p:nvPr/>
        </p:nvSpPr>
        <p:spPr>
          <a:xfrm>
            <a:off x="5139099" y="2044703"/>
            <a:ext cx="2382220" cy="880241"/>
          </a:xfrm>
          <a:prstGeom prst="rect">
            <a:avLst/>
          </a:prstGeom>
          <a:noFill/>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~/TIMING/15_12_22_DCDpp0_1/test_pattern_of_dhpdcd0_bit61_SLDY_0.pdf</a:t>
            </a:r>
            <a:endParaRPr lang="en-US" sz="1600" dirty="0">
              <a:solidFill>
                <a:srgbClr val="002060"/>
              </a:solidFill>
              <a:latin typeface="Arial" panose="020B0604020202020204" pitchFamily="34" charset="0"/>
              <a:cs typeface="Arial" panose="020B0604020202020204" pitchFamily="34" charset="0"/>
            </a:endParaRPr>
          </a:p>
        </p:txBody>
      </p:sp>
      <p:sp>
        <p:nvSpPr>
          <p:cNvPr id="17" name="Textfeld 16"/>
          <p:cNvSpPr txBox="1"/>
          <p:nvPr/>
        </p:nvSpPr>
        <p:spPr>
          <a:xfrm>
            <a:off x="1492017" y="2924944"/>
            <a:ext cx="2382220" cy="880241"/>
          </a:xfrm>
          <a:prstGeom prst="rect">
            <a:avLst/>
          </a:prstGeom>
          <a:noFill/>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~/TIMING/15_12_22_DCDpp0_3/test_pattern_of_dhpdcd0_bit15_SLDY_0.pdf</a:t>
            </a:r>
            <a:endParaRPr lang="en-US" sz="1600" dirty="0">
              <a:solidFill>
                <a:srgbClr val="002060"/>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25" y="1682552"/>
            <a:ext cx="2857219" cy="478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8"/>
          <p:cNvSpPr txBox="1"/>
          <p:nvPr/>
        </p:nvSpPr>
        <p:spPr>
          <a:xfrm>
            <a:off x="4902575" y="1393242"/>
            <a:ext cx="2855269" cy="289310"/>
          </a:xfrm>
          <a:prstGeom prst="rect">
            <a:avLst/>
          </a:prstGeom>
          <a:noFill/>
        </p:spPr>
        <p:txBody>
          <a:bodyPr wrap="none" rtlCol="0">
            <a:spAutoFit/>
          </a:bodyPr>
          <a:lstStyle/>
          <a:p>
            <a:r>
              <a:rPr lang="en-US" sz="1600" dirty="0" smtClean="0">
                <a:solidFill>
                  <a:srgbClr val="002060"/>
                </a:solidFill>
                <a:latin typeface="Arial" panose="020B0604020202020204" pitchFamily="34" charset="0"/>
                <a:cs typeface="Arial" panose="020B0604020202020204" pitchFamily="34" charset="0"/>
              </a:rPr>
              <a:t>305MHz, DCD1, VDDD=1.8V</a:t>
            </a:r>
            <a:endParaRPr lang="en-US" sz="1600" dirty="0">
              <a:solidFill>
                <a:srgbClr val="002060"/>
              </a:solidFill>
              <a:latin typeface="Arial" panose="020B0604020202020204" pitchFamily="34" charset="0"/>
              <a:cs typeface="Arial" panose="020B0604020202020204" pitchFamily="34" charset="0"/>
            </a:endParaRPr>
          </a:p>
        </p:txBody>
      </p:sp>
      <p:sp>
        <p:nvSpPr>
          <p:cNvPr id="20" name="Textfeld 19"/>
          <p:cNvSpPr txBox="1"/>
          <p:nvPr/>
        </p:nvSpPr>
        <p:spPr>
          <a:xfrm>
            <a:off x="1364834" y="1400987"/>
            <a:ext cx="2855269" cy="289310"/>
          </a:xfrm>
          <a:prstGeom prst="rect">
            <a:avLst/>
          </a:prstGeom>
          <a:noFill/>
        </p:spPr>
        <p:txBody>
          <a:bodyPr wrap="none" rtlCol="0">
            <a:spAutoFit/>
          </a:bodyPr>
          <a:lstStyle/>
          <a:p>
            <a:r>
              <a:rPr lang="en-US" sz="1600" dirty="0" smtClean="0">
                <a:solidFill>
                  <a:srgbClr val="002060"/>
                </a:solidFill>
                <a:latin typeface="Arial" panose="020B0604020202020204" pitchFamily="34" charset="0"/>
                <a:cs typeface="Arial" panose="020B0604020202020204" pitchFamily="34" charset="0"/>
              </a:rPr>
              <a:t>250MHz, DCD1, VDDD=1.8V</a:t>
            </a:r>
            <a:endParaRPr lang="en-US" sz="1600" dirty="0">
              <a:solidFill>
                <a:srgbClr val="002060"/>
              </a:solidFill>
              <a:latin typeface="Arial" panose="020B0604020202020204" pitchFamily="34" charset="0"/>
              <a:cs typeface="Arial" panose="020B0604020202020204" pitchFamily="34" charset="0"/>
            </a:endParaRPr>
          </a:p>
        </p:txBody>
      </p:sp>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682552"/>
            <a:ext cx="2846990" cy="477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feld 21"/>
          <p:cNvSpPr txBox="1"/>
          <p:nvPr/>
        </p:nvSpPr>
        <p:spPr>
          <a:xfrm>
            <a:off x="5366470" y="2924944"/>
            <a:ext cx="1925527" cy="785343"/>
          </a:xfrm>
          <a:prstGeom prst="rect">
            <a:avLst/>
          </a:prstGeom>
          <a:noFill/>
        </p:spPr>
        <p:txBody>
          <a:bodyPr wrap="none" rtlCol="0">
            <a:spAutoFit/>
          </a:bodyPr>
          <a:lstStyle/>
          <a:p>
            <a:pPr algn="ctr">
              <a:lnSpc>
                <a:spcPct val="150000"/>
              </a:lnSpc>
            </a:pPr>
            <a:r>
              <a:rPr lang="en-US" sz="1600" dirty="0" smtClean="0">
                <a:solidFill>
                  <a:srgbClr val="FF0000"/>
                </a:solidFill>
                <a:latin typeface="Arial" panose="020B0604020202020204" pitchFamily="34" charset="0"/>
                <a:cs typeface="Arial" panose="020B0604020202020204" pitchFamily="34" charset="0"/>
              </a:rPr>
              <a:t>column 223</a:t>
            </a:r>
          </a:p>
          <a:p>
            <a:pPr algn="ctr">
              <a:lnSpc>
                <a:spcPct val="150000"/>
              </a:lnSpc>
            </a:pPr>
            <a:r>
              <a:rPr lang="en-US" sz="1600" dirty="0" smtClean="0">
                <a:solidFill>
                  <a:srgbClr val="FF0000"/>
                </a:solidFill>
                <a:latin typeface="Arial" panose="020B0604020202020204" pitchFamily="34" charset="0"/>
                <a:cs typeface="Arial" panose="020B0604020202020204" pitchFamily="34" charset="0"/>
              </a:rPr>
              <a:t>(128ADU 160ADU)</a:t>
            </a:r>
            <a:endParaRPr lang="en-US" sz="1600" dirty="0">
              <a:solidFill>
                <a:srgbClr val="FF0000"/>
              </a:solidFill>
              <a:latin typeface="Arial" panose="020B0604020202020204" pitchFamily="34" charset="0"/>
              <a:cs typeface="Arial" panose="020B0604020202020204" pitchFamily="34" charset="0"/>
            </a:endParaRPr>
          </a:p>
        </p:txBody>
      </p:sp>
      <p:sp>
        <p:nvSpPr>
          <p:cNvPr id="23" name="Ellipse 22"/>
          <p:cNvSpPr/>
          <p:nvPr/>
        </p:nvSpPr>
        <p:spPr bwMode="auto">
          <a:xfrm>
            <a:off x="7183985" y="1772815"/>
            <a:ext cx="291691" cy="437433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0000"/>
              </a:lnSpc>
              <a:spcBef>
                <a:spcPct val="0"/>
              </a:spcBef>
              <a:spcAft>
                <a:spcPct val="0"/>
              </a:spcAft>
              <a:buClr>
                <a:srgbClr val="003366"/>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cs typeface="Arial" charset="0"/>
            </a:endParaRPr>
          </a:p>
        </p:txBody>
      </p:sp>
      <p:sp>
        <p:nvSpPr>
          <p:cNvPr id="7" name="Ellipse 6"/>
          <p:cNvSpPr/>
          <p:nvPr/>
        </p:nvSpPr>
        <p:spPr bwMode="auto">
          <a:xfrm>
            <a:off x="1371600" y="1295400"/>
            <a:ext cx="914400" cy="609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4876800" y="1219200"/>
            <a:ext cx="914400" cy="609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6763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2000" dirty="0">
                <a:solidFill>
                  <a:srgbClr val="FF0000"/>
                </a:solidFill>
              </a:rPr>
              <a:t>Digital output driver</a:t>
            </a:r>
            <a:endParaRPr lang="de-DE" altLang="de-DE" sz="2000" dirty="0" smtClean="0"/>
          </a:p>
        </p:txBody>
      </p:sp>
      <p:sp>
        <p:nvSpPr>
          <p:cNvPr id="2" name="Inhaltsplatzhalter 1"/>
          <p:cNvSpPr>
            <a:spLocks noGrp="1"/>
          </p:cNvSpPr>
          <p:nvPr>
            <p:ph idx="1"/>
          </p:nvPr>
        </p:nvSpPr>
        <p:spPr>
          <a:xfrm>
            <a:off x="457200" y="692150"/>
            <a:ext cx="8229600" cy="1289050"/>
          </a:xfrm>
        </p:spPr>
        <p:txBody>
          <a:bodyPr/>
          <a:lstStyle/>
          <a:p>
            <a:r>
              <a:rPr lang="en-US" sz="1600" dirty="0">
                <a:solidFill>
                  <a:srgbClr val="FF0000"/>
                </a:solidFill>
              </a:rPr>
              <a:t>Stronger digital output driver current (or improved scheme), radiation hard NMOS</a:t>
            </a:r>
            <a:endParaRPr lang="de-DE"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a:t>
            </a:fld>
            <a:endParaRPr lang="de-DE" altLang="de-DE"/>
          </a:p>
        </p:txBody>
      </p:sp>
      <p:grpSp>
        <p:nvGrpSpPr>
          <p:cNvPr id="51" name="Gruppieren 50"/>
          <p:cNvGrpSpPr/>
          <p:nvPr/>
        </p:nvGrpSpPr>
        <p:grpSpPr>
          <a:xfrm>
            <a:off x="863352" y="2785120"/>
            <a:ext cx="432048" cy="720080"/>
            <a:chOff x="5508104" y="1844824"/>
            <a:chExt cx="432048" cy="720080"/>
          </a:xfrm>
        </p:grpSpPr>
        <p:cxnSp>
          <p:nvCxnSpPr>
            <p:cNvPr id="52" name="Gerade Verbindung 5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Gerade Verbindung 5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Gerade Verbindung 5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Gerade Verbindung 5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Gerade Verbindung 5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Gerade Verbindung 5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Gerade Verbindung 5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59" name="Gerade Verbindung 58"/>
          <p:cNvCxnSpPr/>
          <p:nvPr/>
        </p:nvCxnSpPr>
        <p:spPr bwMode="auto">
          <a:xfrm flipH="1">
            <a:off x="1219200" y="35052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60" name="Gruppieren 59"/>
          <p:cNvGrpSpPr/>
          <p:nvPr/>
        </p:nvGrpSpPr>
        <p:grpSpPr>
          <a:xfrm>
            <a:off x="533400" y="1524000"/>
            <a:ext cx="457200" cy="1177280"/>
            <a:chOff x="5508104" y="1387624"/>
            <a:chExt cx="457200" cy="1177280"/>
          </a:xfrm>
        </p:grpSpPr>
        <p:cxnSp>
          <p:nvCxnSpPr>
            <p:cNvPr id="61" name="Gerade Verbindung 6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Gerade Verbindung 6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Gerade Verbindung 6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Gerade Verbindung 6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Gerade Verbindung 6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Gerade Verbindung 6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Gerade Verbindung 6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Gerade Verbindung 68"/>
            <p:cNvCxnSpPr/>
            <p:nvPr/>
          </p:nvCxnSpPr>
          <p:spPr bwMode="auto">
            <a:xfrm>
              <a:off x="5965304" y="13876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48" name="Gerade Verbindung 2047"/>
          <p:cNvCxnSpPr/>
          <p:nvPr/>
        </p:nvCxnSpPr>
        <p:spPr bwMode="auto">
          <a:xfrm>
            <a:off x="990600" y="2743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Gruppieren 69"/>
          <p:cNvGrpSpPr/>
          <p:nvPr/>
        </p:nvGrpSpPr>
        <p:grpSpPr>
          <a:xfrm flipH="1">
            <a:off x="1600200" y="1981200"/>
            <a:ext cx="432048" cy="720080"/>
            <a:chOff x="5508104" y="1844824"/>
            <a:chExt cx="432048" cy="720080"/>
          </a:xfrm>
        </p:grpSpPr>
        <p:cxnSp>
          <p:nvCxnSpPr>
            <p:cNvPr id="71" name="Gerade Verbindung 7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Gerade Verbindung 7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3" name="Gerade Verbindung 7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Gerade Verbindung 7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Gerade Verbindung 7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Gerade Verbindung 7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051" name="Gerade Verbindung 2050"/>
          <p:cNvCxnSpPr/>
          <p:nvPr/>
        </p:nvCxnSpPr>
        <p:spPr bwMode="auto">
          <a:xfrm>
            <a:off x="685800" y="15240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 name="Textfeld 2051"/>
          <p:cNvSpPr txBox="1"/>
          <p:nvPr/>
        </p:nvSpPr>
        <p:spPr>
          <a:xfrm>
            <a:off x="381000" y="2057400"/>
            <a:ext cx="312906" cy="276999"/>
          </a:xfrm>
          <a:prstGeom prst="rect">
            <a:avLst/>
          </a:prstGeom>
          <a:noFill/>
        </p:spPr>
        <p:txBody>
          <a:bodyPr wrap="none" rtlCol="0">
            <a:spAutoFit/>
          </a:bodyPr>
          <a:lstStyle/>
          <a:p>
            <a:r>
              <a:rPr lang="de-DE" dirty="0" smtClean="0"/>
              <a:t>In</a:t>
            </a:r>
            <a:endParaRPr lang="de-DE" dirty="0"/>
          </a:p>
        </p:txBody>
      </p:sp>
      <p:sp>
        <p:nvSpPr>
          <p:cNvPr id="98" name="Textfeld 97"/>
          <p:cNvSpPr txBox="1"/>
          <p:nvPr/>
        </p:nvSpPr>
        <p:spPr>
          <a:xfrm>
            <a:off x="1777504" y="2057400"/>
            <a:ext cx="415499" cy="276999"/>
          </a:xfrm>
          <a:prstGeom prst="rect">
            <a:avLst/>
          </a:prstGeom>
          <a:noFill/>
        </p:spPr>
        <p:txBody>
          <a:bodyPr wrap="none" rtlCol="0">
            <a:spAutoFit/>
          </a:bodyPr>
          <a:lstStyle/>
          <a:p>
            <a:r>
              <a:rPr lang="de-DE" dirty="0" err="1" smtClean="0"/>
              <a:t>InB</a:t>
            </a:r>
            <a:endParaRPr lang="de-DE" dirty="0"/>
          </a:p>
        </p:txBody>
      </p:sp>
      <p:cxnSp>
        <p:nvCxnSpPr>
          <p:cNvPr id="104" name="Gerade Verbindung 103"/>
          <p:cNvCxnSpPr/>
          <p:nvPr/>
        </p:nvCxnSpPr>
        <p:spPr bwMode="auto">
          <a:xfrm>
            <a:off x="1676400" y="2057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Ellipse 2055"/>
          <p:cNvSpPr/>
          <p:nvPr/>
        </p:nvSpPr>
        <p:spPr bwMode="auto">
          <a:xfrm>
            <a:off x="2590800" y="1905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8" name="Rechteck 67"/>
          <p:cNvSpPr/>
          <p:nvPr/>
        </p:nvSpPr>
        <p:spPr bwMode="auto">
          <a:xfrm rot="16200000" flipH="1">
            <a:off x="876300" y="17907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4" name="Rechteck 93"/>
          <p:cNvSpPr/>
          <p:nvPr/>
        </p:nvSpPr>
        <p:spPr bwMode="auto">
          <a:xfrm rot="16200000" flipH="1">
            <a:off x="1485900" y="17907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 name="Gerade Verbindung 4"/>
          <p:cNvCxnSpPr>
            <a:endCxn id="94" idx="1"/>
          </p:cNvCxnSpPr>
          <p:nvPr/>
        </p:nvCxnSpPr>
        <p:spPr bwMode="auto">
          <a:xfrm>
            <a:off x="1600200" y="1524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146" name="Picture 2" descr="C:\Users\ivan\Desktop\simmismatch\ReviewDigOut6pODrainVsVol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4781550" cy="2984817"/>
          </a:xfrm>
          <a:prstGeom prst="rect">
            <a:avLst/>
          </a:prstGeom>
          <a:noFill/>
          <a:extLst>
            <a:ext uri="{909E8E84-426E-40DD-AFC4-6F175D3DCCD1}">
              <a14:hiddenFill xmlns:a14="http://schemas.microsoft.com/office/drawing/2010/main">
                <a:solidFill>
                  <a:srgbClr val="FFFFFF"/>
                </a:solidFill>
              </a14:hiddenFill>
            </a:ext>
          </a:extLst>
        </p:spPr>
      </p:pic>
      <p:grpSp>
        <p:nvGrpSpPr>
          <p:cNvPr id="95" name="Gruppieren 94"/>
          <p:cNvGrpSpPr/>
          <p:nvPr/>
        </p:nvGrpSpPr>
        <p:grpSpPr>
          <a:xfrm>
            <a:off x="304800" y="3810000"/>
            <a:ext cx="2514600" cy="2286000"/>
            <a:chOff x="304800" y="2819400"/>
            <a:chExt cx="2514600" cy="2286000"/>
          </a:xfrm>
        </p:grpSpPr>
        <p:grpSp>
          <p:nvGrpSpPr>
            <p:cNvPr id="96" name="Gruppieren 95"/>
            <p:cNvGrpSpPr/>
            <p:nvPr/>
          </p:nvGrpSpPr>
          <p:grpSpPr>
            <a:xfrm>
              <a:off x="863352" y="4385320"/>
              <a:ext cx="432048" cy="720080"/>
              <a:chOff x="5508104" y="1844824"/>
              <a:chExt cx="432048" cy="720080"/>
            </a:xfrm>
          </p:grpSpPr>
          <p:cxnSp>
            <p:nvCxnSpPr>
              <p:cNvPr id="149" name="Gerade Verbindung 148"/>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Gerade Verbindung 149"/>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1" name="Gerade Verbindung 150"/>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Gerade Verbindung 151"/>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3" name="Gerade Verbindung 152"/>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4" name="Gerade Verbindung 153"/>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5" name="Gerade Verbindung 154"/>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1" name="Gerade Verbindung 100"/>
            <p:cNvCxnSpPr/>
            <p:nvPr/>
          </p:nvCxnSpPr>
          <p:spPr bwMode="auto">
            <a:xfrm flipH="1">
              <a:off x="1219200" y="510540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02" name="Gruppieren 101"/>
            <p:cNvGrpSpPr/>
            <p:nvPr/>
          </p:nvGrpSpPr>
          <p:grpSpPr>
            <a:xfrm>
              <a:off x="533400" y="3581400"/>
              <a:ext cx="432048" cy="720080"/>
              <a:chOff x="5508104" y="1844824"/>
              <a:chExt cx="432048" cy="720080"/>
            </a:xfrm>
          </p:grpSpPr>
          <p:cxnSp>
            <p:nvCxnSpPr>
              <p:cNvPr id="142" name="Gerade Verbindung 141"/>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3" name="Gerade Verbindung 142"/>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4" name="Gerade Verbindung 143"/>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Gerade Verbindung 144"/>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6" name="Gerade Verbindung 145"/>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7" name="Gerade Verbindung 146"/>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8" name="Gerade Verbindung 147"/>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5" name="Gerade Verbindung 104"/>
            <p:cNvCxnSpPr/>
            <p:nvPr/>
          </p:nvCxnSpPr>
          <p:spPr bwMode="auto">
            <a:xfrm>
              <a:off x="990600" y="4343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6" name="Gruppieren 105"/>
            <p:cNvGrpSpPr/>
            <p:nvPr/>
          </p:nvGrpSpPr>
          <p:grpSpPr>
            <a:xfrm flipH="1">
              <a:off x="1600200" y="3581400"/>
              <a:ext cx="432048" cy="720080"/>
              <a:chOff x="5508104" y="1844824"/>
              <a:chExt cx="432048" cy="720080"/>
            </a:xfrm>
          </p:grpSpPr>
          <p:cxnSp>
            <p:nvCxnSpPr>
              <p:cNvPr id="135" name="Gerade Verbindung 134"/>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6" name="Gerade Verbindung 135"/>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7" name="Gerade Verbindung 136"/>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8" name="Gerade Verbindung 137"/>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Gerade Verbindung 138"/>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Gerade Verbindung 139"/>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Gerade Verbindung 140"/>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7" name="Gruppieren 106"/>
            <p:cNvGrpSpPr/>
            <p:nvPr/>
          </p:nvGrpSpPr>
          <p:grpSpPr>
            <a:xfrm>
              <a:off x="533400" y="2819400"/>
              <a:ext cx="432048" cy="720080"/>
              <a:chOff x="5508104" y="1844824"/>
              <a:chExt cx="432048" cy="720080"/>
            </a:xfrm>
          </p:grpSpPr>
          <p:cxnSp>
            <p:nvCxnSpPr>
              <p:cNvPr id="128" name="Gerade Verbindung 127"/>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Gerade Verbindung 128"/>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Gerade Verbindung 129"/>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Gerade Verbindung 130"/>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2" name="Gerade Verbindung 131"/>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3" name="Gerade Verbindung 132"/>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4" name="Gerade Verbindung 133"/>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08" name="Gruppieren 107"/>
            <p:cNvGrpSpPr/>
            <p:nvPr/>
          </p:nvGrpSpPr>
          <p:grpSpPr>
            <a:xfrm flipH="1">
              <a:off x="1600200" y="2819400"/>
              <a:ext cx="432048" cy="720080"/>
              <a:chOff x="5508104" y="1844824"/>
              <a:chExt cx="432048" cy="720080"/>
            </a:xfrm>
          </p:grpSpPr>
          <p:cxnSp>
            <p:nvCxnSpPr>
              <p:cNvPr id="121" name="Gerade Verbindung 120"/>
              <p:cNvCxnSpPr/>
              <p:nvPr/>
            </p:nvCxnSpPr>
            <p:spPr bwMode="auto">
              <a:xfrm>
                <a:off x="5940152" y="1844824"/>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Gerade Verbindung 121"/>
              <p:cNvCxnSpPr/>
              <p:nvPr/>
            </p:nvCxnSpPr>
            <p:spPr bwMode="auto">
              <a:xfrm flipH="1">
                <a:off x="5796136" y="20608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Gerade Verbindung 122"/>
              <p:cNvCxnSpPr/>
              <p:nvPr/>
            </p:nvCxnSpPr>
            <p:spPr bwMode="auto">
              <a:xfrm flipH="1">
                <a:off x="5796136" y="2348880"/>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4" name="Gerade Verbindung 123"/>
              <p:cNvCxnSpPr/>
              <p:nvPr/>
            </p:nvCxnSpPr>
            <p:spPr bwMode="auto">
              <a:xfrm>
                <a:off x="5796136"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5" name="Gerade Verbindung 124"/>
              <p:cNvCxnSpPr/>
              <p:nvPr/>
            </p:nvCxnSpPr>
            <p:spPr bwMode="auto">
              <a:xfrm>
                <a:off x="5724128"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6" name="Gerade Verbindung 125"/>
              <p:cNvCxnSpPr/>
              <p:nvPr/>
            </p:nvCxnSpPr>
            <p:spPr bwMode="auto">
              <a:xfrm>
                <a:off x="5940152" y="234888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7" name="Gerade Verbindung 126"/>
              <p:cNvCxnSpPr/>
              <p:nvPr/>
            </p:nvCxnSpPr>
            <p:spPr bwMode="auto">
              <a:xfrm>
                <a:off x="5508104" y="2204864"/>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9" name="Gerade Verbindung 108"/>
            <p:cNvCxnSpPr/>
            <p:nvPr/>
          </p:nvCxnSpPr>
          <p:spPr bwMode="auto">
            <a:xfrm>
              <a:off x="685800" y="28194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feld 109"/>
            <p:cNvSpPr txBox="1"/>
            <p:nvPr/>
          </p:nvSpPr>
          <p:spPr>
            <a:xfrm>
              <a:off x="381000" y="3657600"/>
              <a:ext cx="312906" cy="276999"/>
            </a:xfrm>
            <a:prstGeom prst="rect">
              <a:avLst/>
            </a:prstGeom>
            <a:noFill/>
          </p:spPr>
          <p:txBody>
            <a:bodyPr wrap="none" rtlCol="0">
              <a:spAutoFit/>
            </a:bodyPr>
            <a:lstStyle/>
            <a:p>
              <a:r>
                <a:rPr lang="de-DE" dirty="0" smtClean="0"/>
                <a:t>In</a:t>
              </a:r>
              <a:endParaRPr lang="de-DE" dirty="0"/>
            </a:p>
          </p:txBody>
        </p:sp>
        <p:sp>
          <p:nvSpPr>
            <p:cNvPr id="111" name="Textfeld 110"/>
            <p:cNvSpPr txBox="1"/>
            <p:nvPr/>
          </p:nvSpPr>
          <p:spPr>
            <a:xfrm>
              <a:off x="1828800" y="2895600"/>
              <a:ext cx="312906" cy="276999"/>
            </a:xfrm>
            <a:prstGeom prst="rect">
              <a:avLst/>
            </a:prstGeom>
            <a:noFill/>
          </p:spPr>
          <p:txBody>
            <a:bodyPr wrap="none" rtlCol="0">
              <a:spAutoFit/>
            </a:bodyPr>
            <a:lstStyle/>
            <a:p>
              <a:r>
                <a:rPr lang="de-DE" dirty="0" smtClean="0"/>
                <a:t>In</a:t>
              </a:r>
              <a:endParaRPr lang="de-DE" dirty="0"/>
            </a:p>
          </p:txBody>
        </p:sp>
        <p:sp>
          <p:nvSpPr>
            <p:cNvPr id="112" name="Textfeld 111"/>
            <p:cNvSpPr txBox="1"/>
            <p:nvPr/>
          </p:nvSpPr>
          <p:spPr>
            <a:xfrm>
              <a:off x="1777504" y="3657600"/>
              <a:ext cx="415499" cy="276999"/>
            </a:xfrm>
            <a:prstGeom prst="rect">
              <a:avLst/>
            </a:prstGeom>
            <a:noFill/>
          </p:spPr>
          <p:txBody>
            <a:bodyPr wrap="none" rtlCol="0">
              <a:spAutoFit/>
            </a:bodyPr>
            <a:lstStyle/>
            <a:p>
              <a:r>
                <a:rPr lang="de-DE" dirty="0" err="1" smtClean="0"/>
                <a:t>InB</a:t>
              </a:r>
              <a:endParaRPr lang="de-DE" dirty="0"/>
            </a:p>
          </p:txBody>
        </p:sp>
        <p:sp>
          <p:nvSpPr>
            <p:cNvPr id="113" name="Textfeld 112"/>
            <p:cNvSpPr txBox="1"/>
            <p:nvPr/>
          </p:nvSpPr>
          <p:spPr>
            <a:xfrm>
              <a:off x="304800" y="2895600"/>
              <a:ext cx="415499" cy="276999"/>
            </a:xfrm>
            <a:prstGeom prst="rect">
              <a:avLst/>
            </a:prstGeom>
            <a:noFill/>
          </p:spPr>
          <p:txBody>
            <a:bodyPr wrap="none" rtlCol="0">
              <a:spAutoFit/>
            </a:bodyPr>
            <a:lstStyle/>
            <a:p>
              <a:r>
                <a:rPr lang="de-DE" dirty="0" err="1" smtClean="0"/>
                <a:t>InB</a:t>
              </a:r>
              <a:endParaRPr lang="de-DE" dirty="0"/>
            </a:p>
          </p:txBody>
        </p:sp>
        <p:cxnSp>
          <p:nvCxnSpPr>
            <p:cNvPr id="114" name="Gerade Verbindung 113"/>
            <p:cNvCxnSpPr/>
            <p:nvPr/>
          </p:nvCxnSpPr>
          <p:spPr bwMode="auto">
            <a:xfrm>
              <a:off x="990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Rechteck 114"/>
            <p:cNvSpPr/>
            <p:nvPr/>
          </p:nvSpPr>
          <p:spPr bwMode="auto">
            <a:xfrm>
              <a:off x="1219200" y="3505200"/>
              <a:ext cx="1524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6" name="Gerade Verbindung 115"/>
            <p:cNvCxnSpPr/>
            <p:nvPr/>
          </p:nvCxnSpPr>
          <p:spPr bwMode="auto">
            <a:xfrm>
              <a:off x="13716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676400" y="3581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Ellipse 117"/>
            <p:cNvSpPr/>
            <p:nvPr/>
          </p:nvSpPr>
          <p:spPr bwMode="auto">
            <a:xfrm>
              <a:off x="2590800" y="3429000"/>
              <a:ext cx="2286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mit Pfeil 118"/>
            <p:cNvCxnSpPr/>
            <p:nvPr/>
          </p:nvCxnSpPr>
          <p:spPr bwMode="auto">
            <a:xfrm>
              <a:off x="1524000" y="45720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feld 119"/>
            <p:cNvSpPr txBox="1"/>
            <p:nvPr/>
          </p:nvSpPr>
          <p:spPr>
            <a:xfrm>
              <a:off x="1524000" y="4648200"/>
              <a:ext cx="526106" cy="276999"/>
            </a:xfrm>
            <a:prstGeom prst="rect">
              <a:avLst/>
            </a:prstGeom>
            <a:noFill/>
          </p:spPr>
          <p:txBody>
            <a:bodyPr wrap="none" rtlCol="0">
              <a:spAutoFit/>
            </a:bodyPr>
            <a:lstStyle/>
            <a:p>
              <a:r>
                <a:rPr lang="de-DE" dirty="0" smtClean="0"/>
                <a:t>1.4m</a:t>
              </a:r>
              <a:endParaRPr lang="de-DE" dirty="0"/>
            </a:p>
          </p:txBody>
        </p:sp>
      </p:grpSp>
      <p:cxnSp>
        <p:nvCxnSpPr>
          <p:cNvPr id="7" name="Gerade Verbindung mit Pfeil 6"/>
          <p:cNvCxnSpPr/>
          <p:nvPr/>
        </p:nvCxnSpPr>
        <p:spPr bwMode="auto">
          <a:xfrm>
            <a:off x="2514600" y="2362200"/>
            <a:ext cx="205740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2590800" y="4800600"/>
            <a:ext cx="205740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mit Pfeil 155"/>
          <p:cNvCxnSpPr/>
          <p:nvPr/>
        </p:nvCxnSpPr>
        <p:spPr bwMode="auto">
          <a:xfrm>
            <a:off x="1531294" y="28956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Textfeld 156"/>
          <p:cNvSpPr txBox="1"/>
          <p:nvPr/>
        </p:nvSpPr>
        <p:spPr>
          <a:xfrm>
            <a:off x="1531294" y="2971800"/>
            <a:ext cx="526106" cy="276999"/>
          </a:xfrm>
          <a:prstGeom prst="rect">
            <a:avLst/>
          </a:prstGeom>
          <a:noFill/>
        </p:spPr>
        <p:txBody>
          <a:bodyPr wrap="none" rtlCol="0">
            <a:spAutoFit/>
          </a:bodyPr>
          <a:lstStyle/>
          <a:p>
            <a:r>
              <a:rPr lang="de-DE" dirty="0" smtClean="0"/>
              <a:t>1.4m</a:t>
            </a:r>
            <a:endParaRPr lang="de-DE" dirty="0"/>
          </a:p>
        </p:txBody>
      </p:sp>
      <p:sp>
        <p:nvSpPr>
          <p:cNvPr id="100" name="Textfeld 99"/>
          <p:cNvSpPr txBox="1"/>
          <p:nvPr/>
        </p:nvSpPr>
        <p:spPr>
          <a:xfrm>
            <a:off x="2077585" y="4267200"/>
            <a:ext cx="449162" cy="276999"/>
          </a:xfrm>
          <a:prstGeom prst="rect">
            <a:avLst/>
          </a:prstGeom>
          <a:noFill/>
        </p:spPr>
        <p:txBody>
          <a:bodyPr wrap="none" rtlCol="0">
            <a:spAutoFit/>
          </a:bodyPr>
          <a:lstStyle/>
          <a:p>
            <a:r>
              <a:rPr lang="de-DE" dirty="0" smtClean="0"/>
              <a:t>6pF</a:t>
            </a:r>
            <a:endParaRPr lang="de-DE" dirty="0"/>
          </a:p>
        </p:txBody>
      </p:sp>
      <p:sp>
        <p:nvSpPr>
          <p:cNvPr id="103" name="Textfeld 102"/>
          <p:cNvSpPr txBox="1"/>
          <p:nvPr/>
        </p:nvSpPr>
        <p:spPr>
          <a:xfrm>
            <a:off x="2077585" y="2085201"/>
            <a:ext cx="449162" cy="276999"/>
          </a:xfrm>
          <a:prstGeom prst="rect">
            <a:avLst/>
          </a:prstGeom>
          <a:noFill/>
        </p:spPr>
        <p:txBody>
          <a:bodyPr wrap="none" rtlCol="0">
            <a:spAutoFit/>
          </a:bodyPr>
          <a:lstStyle/>
          <a:p>
            <a:r>
              <a:rPr lang="de-DE" dirty="0" smtClean="0"/>
              <a:t>6pF</a:t>
            </a:r>
            <a:endParaRPr lang="de-DE" dirty="0"/>
          </a:p>
        </p:txBody>
      </p:sp>
    </p:spTree>
    <p:extLst>
      <p:ext uri="{BB962C8B-B14F-4D97-AF65-F5344CB8AC3E}">
        <p14:creationId xmlns:p14="http://schemas.microsoft.com/office/powerpoint/2010/main" val="6174592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Digital test pattern has been used to tests the digital blocks and the communication DCD - DHP</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90</a:t>
            </a:fld>
            <a:endParaRPr lang="de-DE" altLang="de-DE"/>
          </a:p>
        </p:txBody>
      </p:sp>
      <p:sp>
        <p:nvSpPr>
          <p:cNvPr id="13" name="Textfeld 15"/>
          <p:cNvSpPr txBox="1"/>
          <p:nvPr/>
        </p:nvSpPr>
        <p:spPr>
          <a:xfrm>
            <a:off x="1363934" y="2793264"/>
            <a:ext cx="2382220" cy="880241"/>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a:solidFill>
                  <a:srgbClr val="002060"/>
                </a:solidFill>
                <a:latin typeface="Arial" panose="020B0604020202020204" pitchFamily="34" charset="0"/>
                <a:cs typeface="Arial" panose="020B0604020202020204" pitchFamily="34" charset="0"/>
              </a:rPr>
              <a:t>~/</a:t>
            </a:r>
            <a:r>
              <a:rPr lang="de-DE" sz="1600" dirty="0" smtClean="0">
                <a:solidFill>
                  <a:srgbClr val="002060"/>
                </a:solidFill>
                <a:latin typeface="Arial" panose="020B0604020202020204" pitchFamily="34" charset="0"/>
                <a:cs typeface="Arial" panose="020B0604020202020204" pitchFamily="34" charset="0"/>
              </a:rPr>
              <a:t>TIMING/15_01_07_DCDpp0_1/test_pattern_of_dhpdcd0_bit0_SLDY_0.pdf</a:t>
            </a:r>
            <a:endParaRPr lang="en-US" sz="1600" dirty="0">
              <a:solidFill>
                <a:srgbClr val="002060"/>
              </a:solidFill>
              <a:latin typeface="Arial" panose="020B0604020202020204" pitchFamily="34" charset="0"/>
              <a:cs typeface="Arial" panose="020B0604020202020204" pitchFamily="34" charset="0"/>
            </a:endParaRPr>
          </a:p>
        </p:txBody>
      </p:sp>
      <p:sp>
        <p:nvSpPr>
          <p:cNvPr id="14" name="Textfeld 10"/>
          <p:cNvSpPr txBox="1"/>
          <p:nvPr/>
        </p:nvSpPr>
        <p:spPr>
          <a:xfrm>
            <a:off x="5239187" y="2596287"/>
            <a:ext cx="2698075" cy="880241"/>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a:solidFill>
                  <a:srgbClr val="002060"/>
                </a:solidFill>
                <a:latin typeface="Arial" panose="020B0604020202020204" pitchFamily="34" charset="0"/>
                <a:cs typeface="Arial" panose="020B0604020202020204" pitchFamily="34" charset="0"/>
              </a:rPr>
              <a:t>~/</a:t>
            </a:r>
            <a:r>
              <a:rPr lang="de-DE" sz="1600" dirty="0" smtClean="0">
                <a:solidFill>
                  <a:srgbClr val="002060"/>
                </a:solidFill>
                <a:latin typeface="Arial" panose="020B0604020202020204" pitchFamily="34" charset="0"/>
                <a:cs typeface="Arial" panose="020B0604020202020204" pitchFamily="34" charset="0"/>
              </a:rPr>
              <a:t>TIMING/15_01_08_DCDpp3_2/test_pattern_of_dhpdcd3_dcd_cmos_clk_dly_0_pll_ser_clk_dly_1.pdf</a:t>
            </a:r>
            <a:endParaRPr lang="en-US" sz="1600" dirty="0">
              <a:solidFill>
                <a:srgbClr val="00206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739" y="1637110"/>
            <a:ext cx="2539414" cy="483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7"/>
          <p:cNvSpPr txBox="1"/>
          <p:nvPr/>
        </p:nvSpPr>
        <p:spPr>
          <a:xfrm>
            <a:off x="1206739" y="1292424"/>
            <a:ext cx="2855269" cy="289310"/>
          </a:xfrm>
          <a:prstGeom prst="rect">
            <a:avLst/>
          </a:prstGeom>
          <a:noFill/>
        </p:spPr>
        <p:txBody>
          <a:bodyPr wrap="non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smtClean="0">
                <a:solidFill>
                  <a:srgbClr val="002060"/>
                </a:solidFill>
                <a:latin typeface="Arial" panose="020B0604020202020204" pitchFamily="34" charset="0"/>
                <a:cs typeface="Arial" panose="020B0604020202020204" pitchFamily="34" charset="0"/>
              </a:rPr>
              <a:t>305MHz, DCD1, VDDD=1.</a:t>
            </a:r>
            <a:r>
              <a:rPr lang="de-DE" sz="1600" dirty="0" smtClean="0">
                <a:solidFill>
                  <a:srgbClr val="FF0000"/>
                </a:solidFill>
                <a:latin typeface="Arial" panose="020B0604020202020204" pitchFamily="34" charset="0"/>
                <a:cs typeface="Arial" panose="020B0604020202020204" pitchFamily="34" charset="0"/>
              </a:rPr>
              <a:t>9</a:t>
            </a:r>
            <a:r>
              <a:rPr lang="de-DE" sz="1600" dirty="0" smtClean="0">
                <a:solidFill>
                  <a:srgbClr val="002060"/>
                </a:solidFill>
                <a:latin typeface="Arial" panose="020B0604020202020204" pitchFamily="34" charset="0"/>
                <a:cs typeface="Arial" panose="020B0604020202020204" pitchFamily="34" charset="0"/>
              </a:rPr>
              <a:t>V</a:t>
            </a:r>
            <a:endParaRPr lang="en-US" sz="1600" dirty="0">
              <a:solidFill>
                <a:srgbClr val="002060"/>
              </a:solidFill>
              <a:latin typeface="Arial" panose="020B0604020202020204" pitchFamily="34" charset="0"/>
              <a:cs typeface="Arial" panose="020B0604020202020204" pitchFamily="34" charset="0"/>
            </a:endParaRPr>
          </a:p>
        </p:txBody>
      </p:sp>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163" y="1637110"/>
            <a:ext cx="2914099" cy="483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feld 9"/>
          <p:cNvSpPr txBox="1"/>
          <p:nvPr/>
        </p:nvSpPr>
        <p:spPr>
          <a:xfrm>
            <a:off x="5048214" y="1292424"/>
            <a:ext cx="2855269" cy="289310"/>
          </a:xfrm>
          <a:prstGeom prst="rect">
            <a:avLst/>
          </a:prstGeom>
          <a:noFill/>
        </p:spPr>
        <p:txBody>
          <a:bodyPr wrap="non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smtClean="0">
                <a:solidFill>
                  <a:srgbClr val="002060"/>
                </a:solidFill>
                <a:latin typeface="Arial" panose="020B0604020202020204" pitchFamily="34" charset="0"/>
                <a:cs typeface="Arial" panose="020B0604020202020204" pitchFamily="34" charset="0"/>
              </a:rPr>
              <a:t>305MHz, DCD4, VDDD=1.</a:t>
            </a:r>
            <a:r>
              <a:rPr lang="de-DE" sz="1600" dirty="0" smtClean="0">
                <a:solidFill>
                  <a:srgbClr val="FF0000"/>
                </a:solidFill>
                <a:latin typeface="Arial" panose="020B0604020202020204" pitchFamily="34" charset="0"/>
                <a:cs typeface="Arial" panose="020B0604020202020204" pitchFamily="34" charset="0"/>
              </a:rPr>
              <a:t>9</a:t>
            </a:r>
            <a:r>
              <a:rPr lang="de-DE" sz="1600" dirty="0" smtClean="0">
                <a:solidFill>
                  <a:srgbClr val="002060"/>
                </a:solidFill>
                <a:latin typeface="Arial" panose="020B0604020202020204" pitchFamily="34" charset="0"/>
                <a:cs typeface="Arial" panose="020B0604020202020204" pitchFamily="34" charset="0"/>
              </a:rPr>
              <a:t>V</a:t>
            </a:r>
            <a:endParaRPr lang="en-US" sz="1600" dirty="0">
              <a:solidFill>
                <a:srgbClr val="002060"/>
              </a:solidFill>
              <a:latin typeface="Arial" panose="020B0604020202020204" pitchFamily="34" charset="0"/>
              <a:cs typeface="Arial" panose="020B0604020202020204" pitchFamily="34" charset="0"/>
            </a:endParaRPr>
          </a:p>
        </p:txBody>
      </p:sp>
      <p:sp>
        <p:nvSpPr>
          <p:cNvPr id="27" name="Textfeld 6"/>
          <p:cNvSpPr txBox="1"/>
          <p:nvPr/>
        </p:nvSpPr>
        <p:spPr>
          <a:xfrm>
            <a:off x="5527220" y="2285182"/>
            <a:ext cx="1368151" cy="486287"/>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smtClean="0">
                <a:solidFill>
                  <a:srgbClr val="FF0000"/>
                </a:solidFill>
                <a:latin typeface="Arial" panose="020B0604020202020204" pitchFamily="34" charset="0"/>
                <a:cs typeface="Arial" panose="020B0604020202020204" pitchFamily="34" charset="0"/>
              </a:rPr>
              <a:t>PLL_SER_</a:t>
            </a:r>
          </a:p>
          <a:p>
            <a:r>
              <a:rPr lang="de-DE" sz="1600" dirty="0" smtClean="0">
                <a:solidFill>
                  <a:srgbClr val="FF0000"/>
                </a:solidFill>
                <a:latin typeface="Arial" panose="020B0604020202020204" pitchFamily="34" charset="0"/>
                <a:cs typeface="Arial" panose="020B0604020202020204" pitchFamily="34" charset="0"/>
              </a:rPr>
              <a:t>CLK_DLY=1</a:t>
            </a:r>
            <a:endParaRPr lang="en-US" sz="1600" dirty="0">
              <a:solidFill>
                <a:srgbClr val="FF0000"/>
              </a:solidFill>
              <a:latin typeface="Arial" panose="020B0604020202020204" pitchFamily="34" charset="0"/>
              <a:cs typeface="Arial" panose="020B0604020202020204" pitchFamily="34" charset="0"/>
            </a:endParaRPr>
          </a:p>
        </p:txBody>
      </p:sp>
      <p:sp>
        <p:nvSpPr>
          <p:cNvPr id="28" name="Textfeld 11"/>
          <p:cNvSpPr txBox="1"/>
          <p:nvPr/>
        </p:nvSpPr>
        <p:spPr>
          <a:xfrm>
            <a:off x="5367109" y="5337729"/>
            <a:ext cx="1925527" cy="830997"/>
          </a:xfrm>
          <a:prstGeom prst="rect">
            <a:avLst/>
          </a:prstGeom>
          <a:noFill/>
        </p:spPr>
        <p:txBody>
          <a:bodyPr wrap="non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ctr">
              <a:lnSpc>
                <a:spcPct val="150000"/>
              </a:lnSpc>
            </a:pPr>
            <a:r>
              <a:rPr lang="de-DE" sz="1600" dirty="0" err="1" smtClean="0">
                <a:solidFill>
                  <a:srgbClr val="FF0000"/>
                </a:solidFill>
                <a:latin typeface="Arial" panose="020B0604020202020204" pitchFamily="34" charset="0"/>
                <a:cs typeface="Arial" panose="020B0604020202020204" pitchFamily="34" charset="0"/>
              </a:rPr>
              <a:t>column</a:t>
            </a:r>
            <a:r>
              <a:rPr lang="de-DE" sz="1600" dirty="0" smtClean="0">
                <a:solidFill>
                  <a:srgbClr val="FF0000"/>
                </a:solidFill>
                <a:latin typeface="Arial" panose="020B0604020202020204" pitchFamily="34" charset="0"/>
                <a:cs typeface="Arial" panose="020B0604020202020204" pitchFamily="34" charset="0"/>
              </a:rPr>
              <a:t> 191</a:t>
            </a:r>
          </a:p>
          <a:p>
            <a:pPr algn="ctr">
              <a:lnSpc>
                <a:spcPct val="150000"/>
              </a:lnSpc>
            </a:pPr>
            <a:r>
              <a:rPr lang="de-DE" sz="1600" dirty="0" smtClean="0">
                <a:solidFill>
                  <a:srgbClr val="FF0000"/>
                </a:solidFill>
                <a:latin typeface="Arial" panose="020B0604020202020204" pitchFamily="34" charset="0"/>
                <a:cs typeface="Arial" panose="020B0604020202020204" pitchFamily="34" charset="0"/>
              </a:rPr>
              <a:t>(128ADU 132ADU)</a:t>
            </a:r>
            <a:endParaRPr lang="en-US" sz="1600" dirty="0">
              <a:solidFill>
                <a:srgbClr val="FF0000"/>
              </a:solidFill>
              <a:latin typeface="Arial" panose="020B0604020202020204" pitchFamily="34" charset="0"/>
              <a:cs typeface="Arial" panose="020B0604020202020204" pitchFamily="34" charset="0"/>
            </a:endParaRPr>
          </a:p>
        </p:txBody>
      </p:sp>
      <p:sp>
        <p:nvSpPr>
          <p:cNvPr id="29" name="Rechteck 28"/>
          <p:cNvSpPr/>
          <p:nvPr/>
        </p:nvSpPr>
        <p:spPr>
          <a:xfrm>
            <a:off x="1998827" y="3941366"/>
            <a:ext cx="1415772" cy="1274195"/>
          </a:xfrm>
          <a:prstGeom prst="rect">
            <a:avLst/>
          </a:prstGeom>
        </p:spPr>
        <p:txBody>
          <a:bodyPr wrap="none">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sz="9600" dirty="0">
                <a:solidFill>
                  <a:srgbClr val="92D050"/>
                </a:solidFill>
                <a:latin typeface="Arial" panose="020B0604020202020204" pitchFamily="34" charset="0"/>
                <a:cs typeface="Arial" panose="020B0604020202020204" pitchFamily="34" charset="0"/>
              </a:rPr>
              <a:t>✔</a:t>
            </a:r>
          </a:p>
        </p:txBody>
      </p:sp>
      <p:sp>
        <p:nvSpPr>
          <p:cNvPr id="30" name="Ellipse 29"/>
          <p:cNvSpPr/>
          <p:nvPr/>
        </p:nvSpPr>
        <p:spPr bwMode="auto">
          <a:xfrm>
            <a:off x="7111395" y="1754196"/>
            <a:ext cx="291691" cy="437433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indent="0" algn="l" defTabSz="449263" rtl="0" eaLnBrk="0" fontAlgn="base" latinLnBrk="0" hangingPunct="0">
              <a:lnSpc>
                <a:spcPct val="80000"/>
              </a:lnSpc>
              <a:spcBef>
                <a:spcPct val="0"/>
              </a:spcBef>
              <a:spcAft>
                <a:spcPct val="0"/>
              </a:spcAft>
              <a:buClr>
                <a:srgbClr val="003366"/>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cs typeface="Arial" charset="0"/>
            </a:endParaRPr>
          </a:p>
        </p:txBody>
      </p:sp>
      <p:sp>
        <p:nvSpPr>
          <p:cNvPr id="31" name="Ellipse 30"/>
          <p:cNvSpPr/>
          <p:nvPr/>
        </p:nvSpPr>
        <p:spPr bwMode="auto">
          <a:xfrm>
            <a:off x="3200400" y="1066800"/>
            <a:ext cx="914400" cy="609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Ellipse 31"/>
          <p:cNvSpPr/>
          <p:nvPr/>
        </p:nvSpPr>
        <p:spPr bwMode="auto">
          <a:xfrm>
            <a:off x="7162800" y="1066800"/>
            <a:ext cx="914400" cy="609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014067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Test pattern</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91</a:t>
            </a:fld>
            <a:endParaRPr lang="de-DE" altLang="de-DE"/>
          </a:p>
        </p:txBody>
      </p:sp>
      <p:graphicFrame>
        <p:nvGraphicFramePr>
          <p:cNvPr id="5" name="Tabelle 4"/>
          <p:cNvGraphicFramePr>
            <a:graphicFrameLocks noGrp="1"/>
          </p:cNvGraphicFramePr>
          <p:nvPr>
            <p:extLst>
              <p:ext uri="{D42A27DB-BD31-4B8C-83A1-F6EECF244321}">
                <p14:modId xmlns:p14="http://schemas.microsoft.com/office/powerpoint/2010/main" val="1210902869"/>
              </p:ext>
            </p:extLst>
          </p:nvPr>
        </p:nvGraphicFramePr>
        <p:xfrm>
          <a:off x="609600" y="1752600"/>
          <a:ext cx="3810000" cy="2082800"/>
        </p:xfrm>
        <a:graphic>
          <a:graphicData uri="http://schemas.openxmlformats.org/drawingml/2006/table">
            <a:tbl>
              <a:tblPr firstRow="1" bandRow="1">
                <a:tableStyleId>{5C22544A-7EE6-4342-B048-85BDC9FD1C3A}</a:tableStyleId>
              </a:tblPr>
              <a:tblGrid>
                <a:gridCol w="476250"/>
                <a:gridCol w="476250"/>
                <a:gridCol w="476250"/>
                <a:gridCol w="476250"/>
                <a:gridCol w="476250"/>
                <a:gridCol w="476250"/>
                <a:gridCol w="476250"/>
                <a:gridCol w="476250"/>
              </a:tblGrid>
              <a:tr h="228600">
                <a:tc>
                  <a:txBody>
                    <a:bodyPr/>
                    <a:lstStyle/>
                    <a:p>
                      <a:r>
                        <a:rPr lang="de-DE" sz="1100" dirty="0" err="1" smtClean="0"/>
                        <a:t>bit</a:t>
                      </a:r>
                      <a:endParaRPr lang="de-DE" sz="1100" dirty="0"/>
                    </a:p>
                  </a:txBody>
                  <a:tcPr marL="57150" marR="57150" marT="28575" marB="28575"/>
                </a:tc>
                <a:tc>
                  <a:txBody>
                    <a:bodyPr/>
                    <a:lstStyle/>
                    <a:p>
                      <a:r>
                        <a:rPr lang="de-DE" sz="1100" dirty="0" smtClean="0"/>
                        <a:t>29</a:t>
                      </a:r>
                      <a:endParaRPr lang="de-DE" sz="1100" dirty="0"/>
                    </a:p>
                  </a:txBody>
                  <a:tcPr marL="57150" marR="57150" marT="28575" marB="28575"/>
                </a:tc>
                <a:tc>
                  <a:txBody>
                    <a:bodyPr/>
                    <a:lstStyle/>
                    <a:p>
                      <a:r>
                        <a:rPr lang="de-DE" sz="1100" dirty="0" smtClean="0"/>
                        <a:t>30</a:t>
                      </a:r>
                      <a:endParaRPr lang="de-DE" sz="1100" dirty="0"/>
                    </a:p>
                  </a:txBody>
                  <a:tcPr marL="57150" marR="57150" marT="28575" marB="28575"/>
                </a:tc>
                <a:tc>
                  <a:txBody>
                    <a:bodyPr/>
                    <a:lstStyle/>
                    <a:p>
                      <a:r>
                        <a:rPr lang="de-DE" sz="1100" dirty="0" smtClean="0"/>
                        <a:t>31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2</a:t>
                      </a:r>
                      <a:endParaRPr lang="de-DE" sz="1100" dirty="0"/>
                    </a:p>
                  </a:txBody>
                  <a:tcPr marL="57150" marR="57150" marT="28575" marB="28575"/>
                </a:tc>
                <a:tc>
                  <a:txBody>
                    <a:bodyPr/>
                    <a:lstStyle/>
                    <a:p>
                      <a:r>
                        <a:rPr lang="de-DE" sz="1100" dirty="0" smtClean="0"/>
                        <a:t>3</a:t>
                      </a:r>
                      <a:endParaRPr lang="de-DE" sz="1100" dirty="0"/>
                    </a:p>
                  </a:txBody>
                  <a:tcPr marL="57150" marR="57150" marT="28575" marB="28575"/>
                </a:tc>
              </a:tr>
              <a:tr h="231775">
                <a:tc>
                  <a:txBody>
                    <a:bodyPr/>
                    <a:lstStyle/>
                    <a:p>
                      <a:r>
                        <a:rPr lang="de-DE" sz="1100" dirty="0" smtClean="0"/>
                        <a:t>7</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r>
              <a:tr h="231775">
                <a:tc>
                  <a:txBody>
                    <a:bodyPr/>
                    <a:lstStyle/>
                    <a:p>
                      <a:r>
                        <a:rPr lang="de-DE" sz="1100" dirty="0" smtClean="0"/>
                        <a:t>6</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5</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4</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3</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2</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bl>
          </a:graphicData>
        </a:graphic>
      </p:graphicFrame>
      <p:cxnSp>
        <p:nvCxnSpPr>
          <p:cNvPr id="95" name="Gerade Verbindung mit Pfeil 94"/>
          <p:cNvCxnSpPr/>
          <p:nvPr/>
        </p:nvCxnSpPr>
        <p:spPr bwMode="auto">
          <a:xfrm flipV="1">
            <a:off x="2667000" y="40386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feld 2"/>
          <p:cNvSpPr txBox="1"/>
          <p:nvPr/>
        </p:nvSpPr>
        <p:spPr>
          <a:xfrm>
            <a:off x="2667000" y="4191000"/>
            <a:ext cx="1051891" cy="276999"/>
          </a:xfrm>
          <a:prstGeom prst="rect">
            <a:avLst/>
          </a:prstGeom>
          <a:noFill/>
        </p:spPr>
        <p:txBody>
          <a:bodyPr wrap="none" rtlCol="0">
            <a:spAutoFit/>
          </a:bodyPr>
          <a:lstStyle/>
          <a:p>
            <a:r>
              <a:rPr lang="de-DE" dirty="0" smtClean="0"/>
              <a:t>Channel 191</a:t>
            </a:r>
            <a:endParaRPr lang="de-DE" dirty="0"/>
          </a:p>
        </p:txBody>
      </p:sp>
      <p:sp>
        <p:nvSpPr>
          <p:cNvPr id="6" name="Ellipse 5"/>
          <p:cNvSpPr/>
          <p:nvPr/>
        </p:nvSpPr>
        <p:spPr bwMode="auto">
          <a:xfrm>
            <a:off x="2286000" y="1524000"/>
            <a:ext cx="762000" cy="25146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468374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Test pattern</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92</a:t>
            </a:fld>
            <a:endParaRPr lang="de-DE" altLang="de-DE"/>
          </a:p>
        </p:txBody>
      </p:sp>
      <p:cxnSp>
        <p:nvCxnSpPr>
          <p:cNvPr id="13" name="Gerade Verbindung 12"/>
          <p:cNvCxnSpPr/>
          <p:nvPr/>
        </p:nvCxnSpPr>
        <p:spPr bwMode="auto">
          <a:xfrm>
            <a:off x="762000" y="27432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19050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1905000" y="3124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2362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2362200" y="2743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819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2819400" y="3124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766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3276600" y="27432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1066800" y="34290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2209800" y="34290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2667000" y="34290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a:off x="23622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819400" y="3429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34290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32766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flipH="1">
            <a:off x="3581400" y="34290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3733800" y="34290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2" name="Gerade Verbindung 2051"/>
          <p:cNvCxnSpPr/>
          <p:nvPr/>
        </p:nvCxnSpPr>
        <p:spPr bwMode="auto">
          <a:xfrm rot="10800000">
            <a:off x="1905000" y="21336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rot="10800000">
            <a:off x="2819400" y="21336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rot="10800000">
            <a:off x="2362200" y="21336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rot="10800000">
            <a:off x="3276600" y="21336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905000" y="3810000"/>
            <a:ext cx="304800" cy="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76400" y="55626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2819400" y="5562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62"/>
          <p:cNvCxnSpPr/>
          <p:nvPr/>
        </p:nvCxnSpPr>
        <p:spPr bwMode="auto">
          <a:xfrm>
            <a:off x="2819400" y="5943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3276600" y="5562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3276600" y="5562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Gerade Verbindung 65"/>
          <p:cNvCxnSpPr/>
          <p:nvPr/>
        </p:nvCxnSpPr>
        <p:spPr bwMode="auto">
          <a:xfrm>
            <a:off x="3733800" y="5562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3733800" y="5943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191000" y="5562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191000" y="55626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6" name="Textfeld 2055"/>
          <p:cNvSpPr txBox="1"/>
          <p:nvPr/>
        </p:nvSpPr>
        <p:spPr>
          <a:xfrm>
            <a:off x="802338" y="2209800"/>
            <a:ext cx="713657" cy="276999"/>
          </a:xfrm>
          <a:prstGeom prst="rect">
            <a:avLst/>
          </a:prstGeom>
          <a:noFill/>
        </p:spPr>
        <p:txBody>
          <a:bodyPr wrap="none" rtlCol="0">
            <a:spAutoFit/>
          </a:bodyPr>
          <a:lstStyle/>
          <a:p>
            <a:r>
              <a:rPr lang="de-DE" dirty="0" smtClean="0"/>
              <a:t>DCD </a:t>
            </a:r>
            <a:r>
              <a:rPr lang="de-DE" dirty="0" err="1" smtClean="0"/>
              <a:t>ck</a:t>
            </a:r>
            <a:endParaRPr lang="de-DE" dirty="0"/>
          </a:p>
        </p:txBody>
      </p:sp>
      <p:sp>
        <p:nvSpPr>
          <p:cNvPr id="71" name="Textfeld 70"/>
          <p:cNvSpPr txBox="1"/>
          <p:nvPr/>
        </p:nvSpPr>
        <p:spPr>
          <a:xfrm>
            <a:off x="689866" y="2819400"/>
            <a:ext cx="857927" cy="276999"/>
          </a:xfrm>
          <a:prstGeom prst="rect">
            <a:avLst/>
          </a:prstGeom>
          <a:noFill/>
        </p:spPr>
        <p:txBody>
          <a:bodyPr wrap="none" rtlCol="0">
            <a:spAutoFit/>
          </a:bodyPr>
          <a:lstStyle/>
          <a:p>
            <a:r>
              <a:rPr lang="de-DE" dirty="0" smtClean="0"/>
              <a:t>DCD </a:t>
            </a:r>
            <a:r>
              <a:rPr lang="de-DE" dirty="0" err="1" smtClean="0"/>
              <a:t>data</a:t>
            </a:r>
            <a:endParaRPr lang="de-DE" dirty="0"/>
          </a:p>
        </p:txBody>
      </p:sp>
      <p:sp>
        <p:nvSpPr>
          <p:cNvPr id="72" name="Textfeld 71"/>
          <p:cNvSpPr txBox="1"/>
          <p:nvPr/>
        </p:nvSpPr>
        <p:spPr>
          <a:xfrm>
            <a:off x="557561" y="3657600"/>
            <a:ext cx="1114409" cy="276999"/>
          </a:xfrm>
          <a:prstGeom prst="rect">
            <a:avLst/>
          </a:prstGeom>
          <a:noFill/>
        </p:spPr>
        <p:txBody>
          <a:bodyPr wrap="none" rtlCol="0">
            <a:spAutoFit/>
          </a:bodyPr>
          <a:lstStyle/>
          <a:p>
            <a:r>
              <a:rPr lang="de-DE" dirty="0" smtClean="0"/>
              <a:t>Seen </a:t>
            </a:r>
            <a:r>
              <a:rPr lang="de-DE" dirty="0" err="1" smtClean="0"/>
              <a:t>by</a:t>
            </a:r>
            <a:r>
              <a:rPr lang="de-DE" dirty="0" smtClean="0"/>
              <a:t> DHP</a:t>
            </a:r>
            <a:endParaRPr lang="de-DE" dirty="0"/>
          </a:p>
        </p:txBody>
      </p:sp>
      <p:sp>
        <p:nvSpPr>
          <p:cNvPr id="73" name="Textfeld 72"/>
          <p:cNvSpPr txBox="1"/>
          <p:nvPr/>
        </p:nvSpPr>
        <p:spPr>
          <a:xfrm>
            <a:off x="304800" y="4876800"/>
            <a:ext cx="1454244" cy="276999"/>
          </a:xfrm>
          <a:prstGeom prst="rect">
            <a:avLst/>
          </a:prstGeom>
          <a:noFill/>
        </p:spPr>
        <p:txBody>
          <a:bodyPr wrap="none" rtlCol="0">
            <a:spAutoFit/>
          </a:bodyPr>
          <a:lstStyle/>
          <a:p>
            <a:r>
              <a:rPr lang="de-DE" dirty="0" err="1" smtClean="0"/>
              <a:t>Delayed</a:t>
            </a:r>
            <a:r>
              <a:rPr lang="de-DE" dirty="0" smtClean="0"/>
              <a:t> </a:t>
            </a:r>
            <a:r>
              <a:rPr lang="de-DE" dirty="0" err="1" smtClean="0"/>
              <a:t>data</a:t>
            </a:r>
            <a:r>
              <a:rPr lang="de-DE" dirty="0" smtClean="0"/>
              <a:t> DHP</a:t>
            </a:r>
            <a:endParaRPr lang="de-DE" dirty="0"/>
          </a:p>
        </p:txBody>
      </p:sp>
      <p:cxnSp>
        <p:nvCxnSpPr>
          <p:cNvPr id="78" name="Gerade Verbindung 77"/>
          <p:cNvCxnSpPr/>
          <p:nvPr/>
        </p:nvCxnSpPr>
        <p:spPr bwMode="auto">
          <a:xfrm rot="10800000">
            <a:off x="1905000" y="42672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rot="10800000">
            <a:off x="2362200" y="42672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rot="10800000">
            <a:off x="2819400" y="42672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rot="10800000">
            <a:off x="3276600" y="4267200"/>
            <a:ext cx="0" cy="45720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371600" y="48768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2514600" y="48768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flipH="1">
            <a:off x="2971800" y="48768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2667000" y="5257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429000" y="48768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3581400" y="5257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flipH="1">
            <a:off x="3886200" y="48768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038600" y="4876800"/>
            <a:ext cx="1143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2209800" y="5029200"/>
            <a:ext cx="304800" cy="0"/>
          </a:xfrm>
          <a:prstGeom prst="line">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8" name="Gerade Verbindung 2057"/>
          <p:cNvCxnSpPr/>
          <p:nvPr/>
        </p:nvCxnSpPr>
        <p:spPr bwMode="auto">
          <a:xfrm>
            <a:off x="1905000" y="3124200"/>
            <a:ext cx="0" cy="838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3429000"/>
            <a:ext cx="0" cy="1828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feld 96"/>
          <p:cNvSpPr txBox="1"/>
          <p:nvPr/>
        </p:nvSpPr>
        <p:spPr>
          <a:xfrm>
            <a:off x="189387" y="5257800"/>
            <a:ext cx="1685077" cy="276999"/>
          </a:xfrm>
          <a:prstGeom prst="rect">
            <a:avLst/>
          </a:prstGeom>
          <a:noFill/>
        </p:spPr>
        <p:txBody>
          <a:bodyPr wrap="none" rtlCol="0">
            <a:spAutoFit/>
          </a:bodyPr>
          <a:lstStyle/>
          <a:p>
            <a:r>
              <a:rPr lang="de-DE" dirty="0" err="1" smtClean="0"/>
              <a:t>Synchronized</a:t>
            </a:r>
            <a:r>
              <a:rPr lang="de-DE" dirty="0" smtClean="0"/>
              <a:t> </a:t>
            </a:r>
            <a:r>
              <a:rPr lang="de-DE" dirty="0" err="1" smtClean="0"/>
              <a:t>by</a:t>
            </a:r>
            <a:r>
              <a:rPr lang="de-DE" dirty="0" smtClean="0"/>
              <a:t> DHP</a:t>
            </a:r>
            <a:endParaRPr lang="de-DE" dirty="0"/>
          </a:p>
        </p:txBody>
      </p:sp>
      <p:cxnSp>
        <p:nvCxnSpPr>
          <p:cNvPr id="114" name="Gerade Verbindung 113"/>
          <p:cNvCxnSpPr/>
          <p:nvPr/>
        </p:nvCxnSpPr>
        <p:spPr bwMode="auto">
          <a:xfrm>
            <a:off x="6019800" y="3276600"/>
            <a:ext cx="0" cy="380999"/>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1" name="Gruppieren 130"/>
          <p:cNvGrpSpPr/>
          <p:nvPr/>
        </p:nvGrpSpPr>
        <p:grpSpPr>
          <a:xfrm>
            <a:off x="5867400" y="3505200"/>
            <a:ext cx="304800" cy="1524000"/>
            <a:chOff x="6400800" y="3581400"/>
            <a:chExt cx="304800" cy="1524000"/>
          </a:xfrm>
        </p:grpSpPr>
        <p:cxnSp>
          <p:nvCxnSpPr>
            <p:cNvPr id="132" name="Gerade Verbindung 131"/>
            <p:cNvCxnSpPr/>
            <p:nvPr/>
          </p:nvCxnSpPr>
          <p:spPr bwMode="auto">
            <a:xfrm>
              <a:off x="6553200" y="3581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3" name="Gruppieren 132"/>
            <p:cNvGrpSpPr/>
            <p:nvPr/>
          </p:nvGrpSpPr>
          <p:grpSpPr>
            <a:xfrm>
              <a:off x="6400800" y="3733800"/>
              <a:ext cx="304800" cy="609600"/>
              <a:chOff x="6400800" y="3733800"/>
              <a:chExt cx="304800" cy="609600"/>
            </a:xfrm>
          </p:grpSpPr>
          <p:cxnSp>
            <p:nvCxnSpPr>
              <p:cNvPr id="146" name="Gerade Verbindung 145"/>
              <p:cNvCxnSpPr/>
              <p:nvPr/>
            </p:nvCxnSpPr>
            <p:spPr bwMode="auto">
              <a:xfrm flipH="1">
                <a:off x="64008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6400800" y="3733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flipH="1">
                <a:off x="6400800" y="3886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6705600" y="38862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65532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64008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6400800" y="4038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H="1">
                <a:off x="64008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6705600" y="4191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6553200" y="4343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Gruppieren 133"/>
            <p:cNvGrpSpPr/>
            <p:nvPr/>
          </p:nvGrpSpPr>
          <p:grpSpPr>
            <a:xfrm>
              <a:off x="6400800" y="4343400"/>
              <a:ext cx="304800" cy="609600"/>
              <a:chOff x="6400800" y="3733800"/>
              <a:chExt cx="304800" cy="609600"/>
            </a:xfrm>
          </p:grpSpPr>
          <p:cxnSp>
            <p:nvCxnSpPr>
              <p:cNvPr id="136" name="Gerade Verbindung 135"/>
              <p:cNvCxnSpPr/>
              <p:nvPr/>
            </p:nvCxnSpPr>
            <p:spPr bwMode="auto">
              <a:xfrm flipH="1">
                <a:off x="64008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6400800" y="3733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flipH="1">
                <a:off x="6400800" y="3886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6705600" y="38862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65532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6400800" y="4038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6400800" y="4038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6400800" y="4191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6705600" y="4191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a:off x="6553200" y="4343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5" name="Gerade Verbindung 134"/>
            <p:cNvCxnSpPr/>
            <p:nvPr/>
          </p:nvCxnSpPr>
          <p:spPr bwMode="auto">
            <a:xfrm>
              <a:off x="65532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6" name="Gleichschenkliges Dreieck 155"/>
          <p:cNvSpPr/>
          <p:nvPr/>
        </p:nvSpPr>
        <p:spPr bwMode="auto">
          <a:xfrm rot="10800000">
            <a:off x="5791200" y="5029200"/>
            <a:ext cx="1066800" cy="381003"/>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48" name="Gerade Verbindung 2047"/>
          <p:cNvCxnSpPr/>
          <p:nvPr/>
        </p:nvCxnSpPr>
        <p:spPr bwMode="auto">
          <a:xfrm flipV="1">
            <a:off x="6629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1" name="Gerade Verbindung 2050"/>
          <p:cNvCxnSpPr/>
          <p:nvPr/>
        </p:nvCxnSpPr>
        <p:spPr bwMode="auto">
          <a:xfrm>
            <a:off x="6629400" y="46482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5" name="Gerade Verbindung 2054"/>
          <p:cNvCxnSpPr>
            <a:stCxn id="98" idx="4"/>
          </p:cNvCxnSpPr>
          <p:nvPr/>
        </p:nvCxnSpPr>
        <p:spPr bwMode="auto">
          <a:xfrm>
            <a:off x="8458200" y="34290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Gleichschenkliges Dreieck 162"/>
          <p:cNvSpPr/>
          <p:nvPr/>
        </p:nvSpPr>
        <p:spPr bwMode="auto">
          <a:xfrm rot="10800000">
            <a:off x="6172200" y="5562600"/>
            <a:ext cx="3048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70" name="Gerade Verbindung 2069"/>
          <p:cNvCxnSpPr>
            <a:stCxn id="156" idx="0"/>
            <a:endCxn id="163" idx="3"/>
          </p:cNvCxnSpPr>
          <p:nvPr/>
        </p:nvCxnSpPr>
        <p:spPr bwMode="auto">
          <a:xfrm>
            <a:off x="6324600" y="5410203"/>
            <a:ext cx="0" cy="15239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Gleichschenkliges Dreieck 166"/>
          <p:cNvSpPr/>
          <p:nvPr/>
        </p:nvSpPr>
        <p:spPr bwMode="auto">
          <a:xfrm rot="10800000">
            <a:off x="6172200" y="5943600"/>
            <a:ext cx="3048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8" name="Gerade Verbindung 167"/>
          <p:cNvCxnSpPr/>
          <p:nvPr/>
        </p:nvCxnSpPr>
        <p:spPr bwMode="auto">
          <a:xfrm>
            <a:off x="6324600" y="5791200"/>
            <a:ext cx="0" cy="15239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9" name="Gleichschenkliges Dreieck 168"/>
          <p:cNvSpPr/>
          <p:nvPr/>
        </p:nvSpPr>
        <p:spPr bwMode="auto">
          <a:xfrm rot="10800000">
            <a:off x="6172200" y="6324600"/>
            <a:ext cx="304800" cy="2286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0" name="Gerade Verbindung 169"/>
          <p:cNvCxnSpPr/>
          <p:nvPr/>
        </p:nvCxnSpPr>
        <p:spPr bwMode="auto">
          <a:xfrm>
            <a:off x="6324600" y="6172200"/>
            <a:ext cx="0" cy="15239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7" name="Gerade Verbindung mit Pfeil 2076"/>
          <p:cNvCxnSpPr/>
          <p:nvPr/>
        </p:nvCxnSpPr>
        <p:spPr bwMode="auto">
          <a:xfrm>
            <a:off x="2590800" y="1524000"/>
            <a:ext cx="0" cy="1219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9" name="Textfeld 2078"/>
          <p:cNvSpPr txBox="1"/>
          <p:nvPr/>
        </p:nvSpPr>
        <p:spPr>
          <a:xfrm>
            <a:off x="2590800" y="1524000"/>
            <a:ext cx="1051891" cy="276999"/>
          </a:xfrm>
          <a:prstGeom prst="rect">
            <a:avLst/>
          </a:prstGeom>
          <a:noFill/>
        </p:spPr>
        <p:txBody>
          <a:bodyPr wrap="none" rtlCol="0">
            <a:spAutoFit/>
          </a:bodyPr>
          <a:lstStyle/>
          <a:p>
            <a:r>
              <a:rPr lang="de-DE" dirty="0" smtClean="0"/>
              <a:t>Channel 191</a:t>
            </a:r>
            <a:endParaRPr lang="de-DE" dirty="0"/>
          </a:p>
        </p:txBody>
      </p:sp>
      <p:sp>
        <p:nvSpPr>
          <p:cNvPr id="174" name="Textfeld 173"/>
          <p:cNvSpPr txBox="1"/>
          <p:nvPr/>
        </p:nvSpPr>
        <p:spPr>
          <a:xfrm>
            <a:off x="838200" y="4343400"/>
            <a:ext cx="713657" cy="276999"/>
          </a:xfrm>
          <a:prstGeom prst="rect">
            <a:avLst/>
          </a:prstGeom>
          <a:noFill/>
        </p:spPr>
        <p:txBody>
          <a:bodyPr wrap="none" rtlCol="0">
            <a:spAutoFit/>
          </a:bodyPr>
          <a:lstStyle/>
          <a:p>
            <a:r>
              <a:rPr lang="de-DE" dirty="0" smtClean="0"/>
              <a:t>DCD </a:t>
            </a:r>
            <a:r>
              <a:rPr lang="de-DE" dirty="0" err="1" smtClean="0"/>
              <a:t>ck</a:t>
            </a:r>
            <a:endParaRPr lang="de-DE" dirty="0"/>
          </a:p>
        </p:txBody>
      </p:sp>
      <p:grpSp>
        <p:nvGrpSpPr>
          <p:cNvPr id="3" name="Gruppieren 2"/>
          <p:cNvGrpSpPr/>
          <p:nvPr/>
        </p:nvGrpSpPr>
        <p:grpSpPr>
          <a:xfrm>
            <a:off x="5029200" y="914400"/>
            <a:ext cx="3962400" cy="2514600"/>
            <a:chOff x="5029200" y="914400"/>
            <a:chExt cx="3962400" cy="2514600"/>
          </a:xfrm>
        </p:grpSpPr>
        <p:sp>
          <p:nvSpPr>
            <p:cNvPr id="2061" name="Gleichschenkliges Dreieck 2060"/>
            <p:cNvSpPr/>
            <p:nvPr/>
          </p:nvSpPr>
          <p:spPr bwMode="auto">
            <a:xfrm rot="10800000">
              <a:off x="5791200" y="2133596"/>
              <a:ext cx="1066800" cy="381003"/>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62" name="Rechteck 2061"/>
            <p:cNvSpPr/>
            <p:nvPr/>
          </p:nvSpPr>
          <p:spPr bwMode="auto">
            <a:xfrm>
              <a:off x="7239000" y="1600200"/>
              <a:ext cx="1524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64" name="Gerade Verbindung 2063"/>
            <p:cNvCxnSpPr>
              <a:stCxn id="2062" idx="2"/>
            </p:cNvCxnSpPr>
            <p:nvPr/>
          </p:nvCxnSpPr>
          <p:spPr bwMode="auto">
            <a:xfrm>
              <a:off x="7315200" y="1905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7315200" y="1371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5" name="Rechteck 2064"/>
            <p:cNvSpPr/>
            <p:nvPr/>
          </p:nvSpPr>
          <p:spPr bwMode="auto">
            <a:xfrm>
              <a:off x="7162800" y="2133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67" name="Gerade Verbindung 2066"/>
            <p:cNvCxnSpPr>
              <a:stCxn id="2065" idx="1"/>
            </p:cNvCxnSpPr>
            <p:nvPr/>
          </p:nvCxnSpPr>
          <p:spPr bwMode="auto">
            <a:xfrm flipH="1">
              <a:off x="6781800" y="22860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9" name="Gerade Verbindung 2068"/>
            <p:cNvCxnSpPr/>
            <p:nvPr/>
          </p:nvCxnSpPr>
          <p:spPr bwMode="auto">
            <a:xfrm>
              <a:off x="7162800" y="13716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1" name="Gerade Verbindung 2070"/>
            <p:cNvCxnSpPr>
              <a:endCxn id="2061" idx="3"/>
            </p:cNvCxnSpPr>
            <p:nvPr/>
          </p:nvCxnSpPr>
          <p:spPr bwMode="auto">
            <a:xfrm>
              <a:off x="6324600" y="1752600"/>
              <a:ext cx="0" cy="3809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3" name="Ellipse 2072"/>
            <p:cNvSpPr/>
            <p:nvPr/>
          </p:nvSpPr>
          <p:spPr bwMode="auto">
            <a:xfrm>
              <a:off x="5867400" y="29718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76" name="Gerade Verbindung 2075"/>
            <p:cNvCxnSpPr/>
            <p:nvPr/>
          </p:nvCxnSpPr>
          <p:spPr bwMode="auto">
            <a:xfrm>
              <a:off x="66294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a:off x="6019800" y="2819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8" name="Rechteck 2077"/>
            <p:cNvSpPr/>
            <p:nvPr/>
          </p:nvSpPr>
          <p:spPr bwMode="auto">
            <a:xfrm>
              <a:off x="60960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3" name="Rechteck 122"/>
            <p:cNvSpPr/>
            <p:nvPr/>
          </p:nvSpPr>
          <p:spPr bwMode="auto">
            <a:xfrm>
              <a:off x="64008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60198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Gleichschenkliges Dreieck 74"/>
            <p:cNvSpPr/>
            <p:nvPr/>
          </p:nvSpPr>
          <p:spPr bwMode="auto">
            <a:xfrm rot="10800000">
              <a:off x="7924800" y="2133596"/>
              <a:ext cx="1066800" cy="381003"/>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a:endCxn id="75" idx="3"/>
            </p:cNvCxnSpPr>
            <p:nvPr/>
          </p:nvCxnSpPr>
          <p:spPr bwMode="auto">
            <a:xfrm>
              <a:off x="8458200" y="1752600"/>
              <a:ext cx="0" cy="3809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87630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8153400" y="28194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Rechteck 92"/>
            <p:cNvSpPr/>
            <p:nvPr/>
          </p:nvSpPr>
          <p:spPr bwMode="auto">
            <a:xfrm>
              <a:off x="82296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5" name="Rechteck 94"/>
            <p:cNvSpPr/>
            <p:nvPr/>
          </p:nvSpPr>
          <p:spPr bwMode="auto">
            <a:xfrm>
              <a:off x="8534400" y="27432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8153400" y="2286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8458200" y="2819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Ellipse 97"/>
            <p:cNvSpPr/>
            <p:nvPr/>
          </p:nvSpPr>
          <p:spPr bwMode="auto">
            <a:xfrm>
              <a:off x="8305800" y="3124200"/>
              <a:ext cx="3048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59" name="Rechteck 2058"/>
            <p:cNvSpPr/>
            <p:nvPr/>
          </p:nvSpPr>
          <p:spPr bwMode="auto">
            <a:xfrm>
              <a:off x="5105400" y="1066800"/>
              <a:ext cx="1447800" cy="685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DCD digital block</a:t>
              </a:r>
            </a:p>
          </p:txBody>
        </p:sp>
        <p:cxnSp>
          <p:nvCxnSpPr>
            <p:cNvPr id="2063" name="Gerade Verbindung 2062"/>
            <p:cNvCxnSpPr/>
            <p:nvPr/>
          </p:nvCxnSpPr>
          <p:spPr bwMode="auto">
            <a:xfrm flipH="1">
              <a:off x="8305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6" name="Textfeld 2065"/>
            <p:cNvSpPr txBox="1"/>
            <p:nvPr/>
          </p:nvSpPr>
          <p:spPr>
            <a:xfrm>
              <a:off x="7239000" y="1066800"/>
              <a:ext cx="508474" cy="276999"/>
            </a:xfrm>
            <a:prstGeom prst="rect">
              <a:avLst/>
            </a:prstGeom>
            <a:noFill/>
          </p:spPr>
          <p:txBody>
            <a:bodyPr wrap="none" rtlCol="0">
              <a:spAutoFit/>
            </a:bodyPr>
            <a:lstStyle/>
            <a:p>
              <a:r>
                <a:rPr lang="de-DE" dirty="0" smtClean="0"/>
                <a:t>VDD</a:t>
              </a:r>
              <a:endParaRPr lang="de-DE" dirty="0"/>
            </a:p>
          </p:txBody>
        </p:sp>
        <p:sp>
          <p:nvSpPr>
            <p:cNvPr id="32" name="Textfeld 31"/>
            <p:cNvSpPr txBox="1"/>
            <p:nvPr/>
          </p:nvSpPr>
          <p:spPr>
            <a:xfrm>
              <a:off x="6584780" y="1524000"/>
              <a:ext cx="883575" cy="276999"/>
            </a:xfrm>
            <a:prstGeom prst="rect">
              <a:avLst/>
            </a:prstGeom>
            <a:noFill/>
          </p:spPr>
          <p:txBody>
            <a:bodyPr wrap="none" rtlCol="0">
              <a:spAutoFit/>
            </a:bodyPr>
            <a:lstStyle/>
            <a:p>
              <a:r>
                <a:rPr lang="de-DE" dirty="0" smtClean="0"/>
                <a:t>Bias block</a:t>
              </a:r>
              <a:endParaRPr lang="de-DE" dirty="0"/>
            </a:p>
          </p:txBody>
        </p:sp>
        <p:sp>
          <p:nvSpPr>
            <p:cNvPr id="33" name="Rechteck 32"/>
            <p:cNvSpPr/>
            <p:nvPr/>
          </p:nvSpPr>
          <p:spPr bwMode="auto">
            <a:xfrm>
              <a:off x="5029200" y="914400"/>
              <a:ext cx="3962400" cy="2514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Textfeld 33"/>
            <p:cNvSpPr txBox="1"/>
            <p:nvPr/>
          </p:nvSpPr>
          <p:spPr>
            <a:xfrm>
              <a:off x="8458200" y="914400"/>
              <a:ext cx="516488" cy="276999"/>
            </a:xfrm>
            <a:prstGeom prst="rect">
              <a:avLst/>
            </a:prstGeom>
            <a:noFill/>
          </p:spPr>
          <p:txBody>
            <a:bodyPr wrap="none" rtlCol="0">
              <a:spAutoFit/>
            </a:bodyPr>
            <a:lstStyle/>
            <a:p>
              <a:r>
                <a:rPr lang="de-DE" dirty="0" smtClean="0"/>
                <a:t>DCD</a:t>
              </a:r>
              <a:endParaRPr lang="de-DE" dirty="0"/>
            </a:p>
          </p:txBody>
        </p:sp>
      </p:grpSp>
      <p:sp>
        <p:nvSpPr>
          <p:cNvPr id="35" name="Rechteck 34"/>
          <p:cNvSpPr/>
          <p:nvPr/>
        </p:nvSpPr>
        <p:spPr bwMode="auto">
          <a:xfrm>
            <a:off x="5486400" y="4953000"/>
            <a:ext cx="1828800" cy="1752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9" name="Textfeld 178"/>
          <p:cNvSpPr txBox="1"/>
          <p:nvPr/>
        </p:nvSpPr>
        <p:spPr>
          <a:xfrm>
            <a:off x="7319207" y="4953000"/>
            <a:ext cx="508474" cy="276999"/>
          </a:xfrm>
          <a:prstGeom prst="rect">
            <a:avLst/>
          </a:prstGeom>
          <a:noFill/>
        </p:spPr>
        <p:txBody>
          <a:bodyPr wrap="none" rtlCol="0">
            <a:spAutoFit/>
          </a:bodyPr>
          <a:lstStyle/>
          <a:p>
            <a:r>
              <a:rPr lang="de-DE" dirty="0" smtClean="0"/>
              <a:t>DHP</a:t>
            </a:r>
            <a:endParaRPr lang="de-DE" dirty="0"/>
          </a:p>
        </p:txBody>
      </p:sp>
      <p:cxnSp>
        <p:nvCxnSpPr>
          <p:cNvPr id="180" name="Gerade Verbindung 179"/>
          <p:cNvCxnSpPr/>
          <p:nvPr/>
        </p:nvCxnSpPr>
        <p:spPr bwMode="auto">
          <a:xfrm>
            <a:off x="2667000" y="48768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581400" y="48768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flipH="1">
            <a:off x="3657600" y="4419600"/>
            <a:ext cx="30480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feld 39"/>
          <p:cNvSpPr txBox="1"/>
          <p:nvPr/>
        </p:nvSpPr>
        <p:spPr>
          <a:xfrm>
            <a:off x="3962400" y="4191000"/>
            <a:ext cx="893193" cy="276999"/>
          </a:xfrm>
          <a:prstGeom prst="rect">
            <a:avLst/>
          </a:prstGeom>
          <a:noFill/>
        </p:spPr>
        <p:txBody>
          <a:bodyPr wrap="none" rtlCol="0">
            <a:spAutoFit/>
          </a:bodyPr>
          <a:lstStyle/>
          <a:p>
            <a:r>
              <a:rPr lang="de-DE" dirty="0" err="1" smtClean="0"/>
              <a:t>Duty</a:t>
            </a:r>
            <a:r>
              <a:rPr lang="de-DE" dirty="0" smtClean="0"/>
              <a:t> </a:t>
            </a:r>
            <a:r>
              <a:rPr lang="de-DE" dirty="0" err="1" smtClean="0"/>
              <a:t>cycle</a:t>
            </a:r>
            <a:endParaRPr lang="de-DE" dirty="0"/>
          </a:p>
        </p:txBody>
      </p:sp>
    </p:spTree>
    <p:extLst>
      <p:ext uri="{BB962C8B-B14F-4D97-AF65-F5344CB8AC3E}">
        <p14:creationId xmlns:p14="http://schemas.microsoft.com/office/powerpoint/2010/main" val="23483147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DCD </a:t>
            </a:r>
            <a:r>
              <a:rPr lang="en-US" sz="2000" dirty="0" smtClean="0"/>
              <a:t>Measurements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Digital communication works for ~ 99.5% channels</a:t>
            </a:r>
          </a:p>
          <a:p>
            <a:r>
              <a:rPr lang="en-US" sz="1600" dirty="0" smtClean="0"/>
              <a:t>Can be improved (next submissions) by slight resizing of bias currents, delay elements in DHP and DCD</a:t>
            </a:r>
          </a:p>
          <a:p>
            <a:r>
              <a:rPr lang="en-US" sz="1600" dirty="0" smtClean="0"/>
              <a:t>RLC models of DEPFET needed</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93</a:t>
            </a:fld>
            <a:endParaRPr lang="de-DE" altLang="de-DE"/>
          </a:p>
        </p:txBody>
      </p:sp>
      <p:graphicFrame>
        <p:nvGraphicFramePr>
          <p:cNvPr id="5" name="Tabelle 4"/>
          <p:cNvGraphicFramePr>
            <a:graphicFrameLocks noGrp="1"/>
          </p:cNvGraphicFramePr>
          <p:nvPr>
            <p:extLst>
              <p:ext uri="{D42A27DB-BD31-4B8C-83A1-F6EECF244321}">
                <p14:modId xmlns:p14="http://schemas.microsoft.com/office/powerpoint/2010/main" val="1257293795"/>
              </p:ext>
            </p:extLst>
          </p:nvPr>
        </p:nvGraphicFramePr>
        <p:xfrm>
          <a:off x="609600" y="2286000"/>
          <a:ext cx="3810000" cy="2082800"/>
        </p:xfrm>
        <a:graphic>
          <a:graphicData uri="http://schemas.openxmlformats.org/drawingml/2006/table">
            <a:tbl>
              <a:tblPr firstRow="1" bandRow="1">
                <a:tableStyleId>{5C22544A-7EE6-4342-B048-85BDC9FD1C3A}</a:tableStyleId>
              </a:tblPr>
              <a:tblGrid>
                <a:gridCol w="476250"/>
                <a:gridCol w="476250"/>
                <a:gridCol w="476250"/>
                <a:gridCol w="476250"/>
                <a:gridCol w="476250"/>
                <a:gridCol w="476250"/>
                <a:gridCol w="476250"/>
                <a:gridCol w="476250"/>
              </a:tblGrid>
              <a:tr h="228600">
                <a:tc>
                  <a:txBody>
                    <a:bodyPr/>
                    <a:lstStyle/>
                    <a:p>
                      <a:r>
                        <a:rPr lang="de-DE" sz="1100" dirty="0" err="1" smtClean="0"/>
                        <a:t>bit</a:t>
                      </a:r>
                      <a:endParaRPr lang="de-DE" sz="1100" dirty="0"/>
                    </a:p>
                  </a:txBody>
                  <a:tcPr marL="57150" marR="57150" marT="28575" marB="28575"/>
                </a:tc>
                <a:tc>
                  <a:txBody>
                    <a:bodyPr/>
                    <a:lstStyle/>
                    <a:p>
                      <a:r>
                        <a:rPr lang="de-DE" sz="1100" dirty="0" smtClean="0"/>
                        <a:t>29</a:t>
                      </a:r>
                      <a:endParaRPr lang="de-DE" sz="1100" dirty="0"/>
                    </a:p>
                  </a:txBody>
                  <a:tcPr marL="57150" marR="57150" marT="28575" marB="28575"/>
                </a:tc>
                <a:tc>
                  <a:txBody>
                    <a:bodyPr/>
                    <a:lstStyle/>
                    <a:p>
                      <a:r>
                        <a:rPr lang="de-DE" sz="1100" dirty="0" smtClean="0"/>
                        <a:t>30</a:t>
                      </a:r>
                      <a:endParaRPr lang="de-DE" sz="1100" dirty="0"/>
                    </a:p>
                  </a:txBody>
                  <a:tcPr marL="57150" marR="57150" marT="28575" marB="28575"/>
                </a:tc>
                <a:tc>
                  <a:txBody>
                    <a:bodyPr/>
                    <a:lstStyle/>
                    <a:p>
                      <a:r>
                        <a:rPr lang="de-DE" sz="1100" dirty="0" smtClean="0"/>
                        <a:t>31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2</a:t>
                      </a:r>
                      <a:endParaRPr lang="de-DE" sz="1100" dirty="0"/>
                    </a:p>
                  </a:txBody>
                  <a:tcPr marL="57150" marR="57150" marT="28575" marB="28575"/>
                </a:tc>
                <a:tc>
                  <a:txBody>
                    <a:bodyPr/>
                    <a:lstStyle/>
                    <a:p>
                      <a:r>
                        <a:rPr lang="de-DE" sz="1100" dirty="0" smtClean="0"/>
                        <a:t>3</a:t>
                      </a:r>
                      <a:endParaRPr lang="de-DE" sz="1100" dirty="0"/>
                    </a:p>
                  </a:txBody>
                  <a:tcPr marL="57150" marR="57150" marT="28575" marB="28575"/>
                </a:tc>
              </a:tr>
              <a:tr h="231775">
                <a:tc>
                  <a:txBody>
                    <a:bodyPr/>
                    <a:lstStyle/>
                    <a:p>
                      <a:r>
                        <a:rPr lang="de-DE" sz="1100" dirty="0" smtClean="0"/>
                        <a:t>7</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r>
              <a:tr h="231775">
                <a:tc>
                  <a:txBody>
                    <a:bodyPr/>
                    <a:lstStyle/>
                    <a:p>
                      <a:r>
                        <a:rPr lang="de-DE" sz="1100" dirty="0" smtClean="0"/>
                        <a:t>6</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5</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4</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3</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2</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r h="231775">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0</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c>
                  <a:txBody>
                    <a:bodyPr/>
                    <a:lstStyle/>
                    <a:p>
                      <a:r>
                        <a:rPr lang="de-DE" sz="1100" dirty="0" smtClean="0"/>
                        <a:t>1</a:t>
                      </a:r>
                      <a:endParaRPr lang="de-DE" sz="1100" dirty="0"/>
                    </a:p>
                  </a:txBody>
                  <a:tcPr marL="57150" marR="57150" marT="28575" marB="28575"/>
                </a:tc>
              </a:tr>
            </a:tbl>
          </a:graphicData>
        </a:graphic>
      </p:graphicFrame>
      <p:cxnSp>
        <p:nvCxnSpPr>
          <p:cNvPr id="99" name="Gerade Verbindung 98"/>
          <p:cNvCxnSpPr/>
          <p:nvPr/>
        </p:nvCxnSpPr>
        <p:spPr bwMode="auto">
          <a:xfrm>
            <a:off x="6096000" y="2133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flipH="1">
            <a:off x="6629400" y="17526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6781800" y="1752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162800" y="17526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315200" y="2133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6096000" y="13716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6629400" y="13716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162800" y="13716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96200" y="13716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5715000" y="21336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8229600" y="13716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5562600" y="13716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6096000" y="22860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7696200" y="2286000"/>
            <a:ext cx="152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848600" y="22860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5029200" y="22860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feld 123"/>
          <p:cNvSpPr txBox="1"/>
          <p:nvPr/>
        </p:nvSpPr>
        <p:spPr>
          <a:xfrm>
            <a:off x="5562600" y="3352800"/>
            <a:ext cx="439544" cy="276999"/>
          </a:xfrm>
          <a:prstGeom prst="rect">
            <a:avLst/>
          </a:prstGeom>
          <a:noFill/>
        </p:spPr>
        <p:txBody>
          <a:bodyPr wrap="none" rtlCol="0">
            <a:spAutoFit/>
          </a:bodyPr>
          <a:lstStyle/>
          <a:p>
            <a:r>
              <a:rPr lang="de-DE" dirty="0" smtClean="0"/>
              <a:t>127</a:t>
            </a:r>
            <a:endParaRPr lang="de-DE" dirty="0"/>
          </a:p>
        </p:txBody>
      </p:sp>
      <p:sp>
        <p:nvSpPr>
          <p:cNvPr id="192" name="Textfeld 191"/>
          <p:cNvSpPr txBox="1"/>
          <p:nvPr/>
        </p:nvSpPr>
        <p:spPr>
          <a:xfrm>
            <a:off x="6257159" y="3352800"/>
            <a:ext cx="269626" cy="276999"/>
          </a:xfrm>
          <a:prstGeom prst="rect">
            <a:avLst/>
          </a:prstGeom>
          <a:noFill/>
        </p:spPr>
        <p:txBody>
          <a:bodyPr wrap="none" rtlCol="0">
            <a:spAutoFit/>
          </a:bodyPr>
          <a:lstStyle/>
          <a:p>
            <a:r>
              <a:rPr lang="de-DE" dirty="0" smtClean="0"/>
              <a:t>0</a:t>
            </a:r>
            <a:endParaRPr lang="de-DE" dirty="0"/>
          </a:p>
        </p:txBody>
      </p:sp>
      <p:sp>
        <p:nvSpPr>
          <p:cNvPr id="193" name="Textfeld 192"/>
          <p:cNvSpPr txBox="1"/>
          <p:nvPr/>
        </p:nvSpPr>
        <p:spPr>
          <a:xfrm>
            <a:off x="6671193" y="3352800"/>
            <a:ext cx="490840" cy="276999"/>
          </a:xfrm>
          <a:prstGeom prst="rect">
            <a:avLst/>
          </a:prstGeom>
          <a:noFill/>
        </p:spPr>
        <p:txBody>
          <a:bodyPr wrap="none" rtlCol="0">
            <a:spAutoFit/>
          </a:bodyPr>
          <a:lstStyle/>
          <a:p>
            <a:r>
              <a:rPr lang="de-DE" dirty="0" smtClean="0"/>
              <a:t>-127</a:t>
            </a:r>
            <a:endParaRPr lang="de-DE" dirty="0"/>
          </a:p>
        </p:txBody>
      </p:sp>
      <p:cxnSp>
        <p:nvCxnSpPr>
          <p:cNvPr id="194" name="Gerade Verbindung 193"/>
          <p:cNvCxnSpPr/>
          <p:nvPr/>
        </p:nvCxnSpPr>
        <p:spPr bwMode="auto">
          <a:xfrm>
            <a:off x="6096000" y="44958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flipH="1">
            <a:off x="6629400" y="4114800"/>
            <a:ext cx="533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162800" y="4114800"/>
            <a:ext cx="533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7696200" y="4495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6096000" y="37338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6629400" y="37338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7162800" y="37338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7696200" y="37338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5562600" y="4495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8229600" y="37338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5562600" y="37338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6096000" y="4648200"/>
            <a:ext cx="533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6629400" y="5029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8229600" y="4648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5029200" y="4648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Textfeld 220"/>
          <p:cNvSpPr txBox="1"/>
          <p:nvPr/>
        </p:nvSpPr>
        <p:spPr>
          <a:xfrm>
            <a:off x="5562600" y="5257800"/>
            <a:ext cx="439544" cy="276999"/>
          </a:xfrm>
          <a:prstGeom prst="rect">
            <a:avLst/>
          </a:prstGeom>
          <a:noFill/>
        </p:spPr>
        <p:txBody>
          <a:bodyPr wrap="none" rtlCol="0">
            <a:spAutoFit/>
          </a:bodyPr>
          <a:lstStyle/>
          <a:p>
            <a:r>
              <a:rPr lang="de-DE" dirty="0" smtClean="0"/>
              <a:t>127</a:t>
            </a:r>
            <a:endParaRPr lang="de-DE" dirty="0"/>
          </a:p>
        </p:txBody>
      </p:sp>
      <p:sp>
        <p:nvSpPr>
          <p:cNvPr id="222" name="Textfeld 221"/>
          <p:cNvSpPr txBox="1"/>
          <p:nvPr/>
        </p:nvSpPr>
        <p:spPr>
          <a:xfrm>
            <a:off x="6257159" y="5257800"/>
            <a:ext cx="269626" cy="276999"/>
          </a:xfrm>
          <a:prstGeom prst="rect">
            <a:avLst/>
          </a:prstGeom>
          <a:noFill/>
        </p:spPr>
        <p:txBody>
          <a:bodyPr wrap="none" rtlCol="0">
            <a:spAutoFit/>
          </a:bodyPr>
          <a:lstStyle/>
          <a:p>
            <a:r>
              <a:rPr lang="de-DE" dirty="0" smtClean="0"/>
              <a:t>0</a:t>
            </a:r>
            <a:endParaRPr lang="de-DE" dirty="0"/>
          </a:p>
        </p:txBody>
      </p:sp>
      <p:sp>
        <p:nvSpPr>
          <p:cNvPr id="223" name="Textfeld 222"/>
          <p:cNvSpPr txBox="1"/>
          <p:nvPr/>
        </p:nvSpPr>
        <p:spPr>
          <a:xfrm>
            <a:off x="6671193" y="5257800"/>
            <a:ext cx="490840" cy="276999"/>
          </a:xfrm>
          <a:prstGeom prst="rect">
            <a:avLst/>
          </a:prstGeom>
          <a:noFill/>
        </p:spPr>
        <p:txBody>
          <a:bodyPr wrap="none" rtlCol="0">
            <a:spAutoFit/>
          </a:bodyPr>
          <a:lstStyle/>
          <a:p>
            <a:r>
              <a:rPr lang="de-DE" dirty="0" smtClean="0"/>
              <a:t>-127</a:t>
            </a:r>
            <a:endParaRPr lang="de-DE" dirty="0"/>
          </a:p>
        </p:txBody>
      </p:sp>
      <p:sp>
        <p:nvSpPr>
          <p:cNvPr id="224" name="Textfeld 223"/>
          <p:cNvSpPr txBox="1"/>
          <p:nvPr/>
        </p:nvSpPr>
        <p:spPr>
          <a:xfrm>
            <a:off x="7391400" y="5257800"/>
            <a:ext cx="269626" cy="276999"/>
          </a:xfrm>
          <a:prstGeom prst="rect">
            <a:avLst/>
          </a:prstGeom>
          <a:noFill/>
        </p:spPr>
        <p:txBody>
          <a:bodyPr wrap="none" rtlCol="0">
            <a:spAutoFit/>
          </a:bodyPr>
          <a:lstStyle/>
          <a:p>
            <a:r>
              <a:rPr lang="de-DE" dirty="0" smtClean="0"/>
              <a:t>0</a:t>
            </a:r>
            <a:endParaRPr lang="de-DE" dirty="0"/>
          </a:p>
        </p:txBody>
      </p:sp>
      <p:sp>
        <p:nvSpPr>
          <p:cNvPr id="225" name="Textfeld 224"/>
          <p:cNvSpPr txBox="1"/>
          <p:nvPr/>
        </p:nvSpPr>
        <p:spPr>
          <a:xfrm>
            <a:off x="7772400" y="5257800"/>
            <a:ext cx="439544" cy="276999"/>
          </a:xfrm>
          <a:prstGeom prst="rect">
            <a:avLst/>
          </a:prstGeom>
          <a:noFill/>
        </p:spPr>
        <p:txBody>
          <a:bodyPr wrap="none" rtlCol="0">
            <a:spAutoFit/>
          </a:bodyPr>
          <a:lstStyle/>
          <a:p>
            <a:r>
              <a:rPr lang="de-DE" dirty="0" smtClean="0"/>
              <a:t>127</a:t>
            </a:r>
            <a:endParaRPr lang="de-DE" dirty="0"/>
          </a:p>
        </p:txBody>
      </p:sp>
      <p:sp>
        <p:nvSpPr>
          <p:cNvPr id="226" name="Textfeld 225"/>
          <p:cNvSpPr txBox="1"/>
          <p:nvPr/>
        </p:nvSpPr>
        <p:spPr>
          <a:xfrm>
            <a:off x="7315200" y="3352800"/>
            <a:ext cx="269626" cy="276999"/>
          </a:xfrm>
          <a:prstGeom prst="rect">
            <a:avLst/>
          </a:prstGeom>
          <a:noFill/>
        </p:spPr>
        <p:txBody>
          <a:bodyPr wrap="none" rtlCol="0">
            <a:spAutoFit/>
          </a:bodyPr>
          <a:lstStyle/>
          <a:p>
            <a:r>
              <a:rPr lang="de-DE" dirty="0" smtClean="0"/>
              <a:t>0</a:t>
            </a:r>
            <a:endParaRPr lang="de-DE" dirty="0"/>
          </a:p>
        </p:txBody>
      </p:sp>
      <p:sp>
        <p:nvSpPr>
          <p:cNvPr id="227" name="Textfeld 226"/>
          <p:cNvSpPr txBox="1"/>
          <p:nvPr/>
        </p:nvSpPr>
        <p:spPr>
          <a:xfrm>
            <a:off x="7696200" y="3352800"/>
            <a:ext cx="439544" cy="276999"/>
          </a:xfrm>
          <a:prstGeom prst="rect">
            <a:avLst/>
          </a:prstGeom>
          <a:noFill/>
        </p:spPr>
        <p:txBody>
          <a:bodyPr wrap="none" rtlCol="0">
            <a:spAutoFit/>
          </a:bodyPr>
          <a:lstStyle/>
          <a:p>
            <a:r>
              <a:rPr lang="de-DE" dirty="0" smtClean="0"/>
              <a:t>127</a:t>
            </a:r>
            <a:endParaRPr lang="de-DE" dirty="0"/>
          </a:p>
        </p:txBody>
      </p:sp>
      <p:cxnSp>
        <p:nvCxnSpPr>
          <p:cNvPr id="258" name="Gerade Verbindung 257"/>
          <p:cNvCxnSpPr/>
          <p:nvPr/>
        </p:nvCxnSpPr>
        <p:spPr bwMode="auto">
          <a:xfrm flipH="1">
            <a:off x="7696200" y="4648200"/>
            <a:ext cx="5334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5486400" y="4343400"/>
            <a:ext cx="3200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Gerade Verbindung 264"/>
          <p:cNvCxnSpPr/>
          <p:nvPr/>
        </p:nvCxnSpPr>
        <p:spPr bwMode="auto">
          <a:xfrm>
            <a:off x="5029200" y="4800600"/>
            <a:ext cx="388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Gerade Verbindung 265"/>
          <p:cNvCxnSpPr/>
          <p:nvPr/>
        </p:nvCxnSpPr>
        <p:spPr bwMode="auto">
          <a:xfrm>
            <a:off x="6248400" y="26670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5257800" y="57150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65532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6934200" y="6172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p:nvPr/>
        </p:nvCxnSpPr>
        <p:spPr bwMode="auto">
          <a:xfrm>
            <a:off x="6934200" y="617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Gerade Verbindung 283"/>
          <p:cNvCxnSpPr/>
          <p:nvPr/>
        </p:nvCxnSpPr>
        <p:spPr bwMode="auto">
          <a:xfrm>
            <a:off x="5257800" y="64008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Gerade Verbindung 288"/>
          <p:cNvCxnSpPr/>
          <p:nvPr/>
        </p:nvCxnSpPr>
        <p:spPr bwMode="auto">
          <a:xfrm>
            <a:off x="7696200" y="617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Gerade Verbindung 289"/>
          <p:cNvCxnSpPr/>
          <p:nvPr/>
        </p:nvCxnSpPr>
        <p:spPr bwMode="auto">
          <a:xfrm>
            <a:off x="6553200" y="60960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Gerade Verbindung 291"/>
          <p:cNvCxnSpPr/>
          <p:nvPr/>
        </p:nvCxnSpPr>
        <p:spPr bwMode="auto">
          <a:xfrm>
            <a:off x="80772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Gerade Verbindung 292"/>
          <p:cNvCxnSpPr/>
          <p:nvPr/>
        </p:nvCxnSpPr>
        <p:spPr bwMode="auto">
          <a:xfrm>
            <a:off x="8077200" y="5715000"/>
            <a:ext cx="838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5" name="Gerade Verbindung 294"/>
          <p:cNvCxnSpPr/>
          <p:nvPr/>
        </p:nvCxnSpPr>
        <p:spPr bwMode="auto">
          <a:xfrm>
            <a:off x="7696200" y="64008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Gerade Verbindung mit Pfeil 301"/>
          <p:cNvCxnSpPr/>
          <p:nvPr/>
        </p:nvCxnSpPr>
        <p:spPr bwMode="auto">
          <a:xfrm flipV="1">
            <a:off x="2667000" y="4572000"/>
            <a:ext cx="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3" name="Textfeld 302"/>
          <p:cNvSpPr txBox="1"/>
          <p:nvPr/>
        </p:nvSpPr>
        <p:spPr>
          <a:xfrm>
            <a:off x="2667000" y="4724400"/>
            <a:ext cx="1051891" cy="276999"/>
          </a:xfrm>
          <a:prstGeom prst="rect">
            <a:avLst/>
          </a:prstGeom>
          <a:noFill/>
        </p:spPr>
        <p:txBody>
          <a:bodyPr wrap="none" rtlCol="0">
            <a:spAutoFit/>
          </a:bodyPr>
          <a:lstStyle/>
          <a:p>
            <a:r>
              <a:rPr lang="de-DE" dirty="0" smtClean="0"/>
              <a:t>Channel 191</a:t>
            </a:r>
            <a:endParaRPr lang="de-DE" dirty="0"/>
          </a:p>
        </p:txBody>
      </p:sp>
      <p:sp>
        <p:nvSpPr>
          <p:cNvPr id="299" name="Textfeld 298"/>
          <p:cNvSpPr txBox="1"/>
          <p:nvPr/>
        </p:nvSpPr>
        <p:spPr>
          <a:xfrm>
            <a:off x="5029200" y="1752600"/>
            <a:ext cx="516488" cy="276999"/>
          </a:xfrm>
          <a:prstGeom prst="rect">
            <a:avLst/>
          </a:prstGeom>
          <a:noFill/>
        </p:spPr>
        <p:txBody>
          <a:bodyPr wrap="none" rtlCol="0">
            <a:spAutoFit/>
          </a:bodyPr>
          <a:lstStyle/>
          <a:p>
            <a:r>
              <a:rPr lang="de-DE" dirty="0" smtClean="0"/>
              <a:t>Ideal</a:t>
            </a:r>
            <a:endParaRPr lang="de-DE" dirty="0"/>
          </a:p>
        </p:txBody>
      </p:sp>
      <p:sp>
        <p:nvSpPr>
          <p:cNvPr id="305" name="Textfeld 304"/>
          <p:cNvSpPr txBox="1"/>
          <p:nvPr/>
        </p:nvSpPr>
        <p:spPr>
          <a:xfrm>
            <a:off x="4829570" y="3810000"/>
            <a:ext cx="763351" cy="276999"/>
          </a:xfrm>
          <a:prstGeom prst="rect">
            <a:avLst/>
          </a:prstGeom>
          <a:noFill/>
        </p:spPr>
        <p:txBody>
          <a:bodyPr wrap="none" rtlCol="0">
            <a:spAutoFit/>
          </a:bodyPr>
          <a:lstStyle/>
          <a:p>
            <a:r>
              <a:rPr lang="en-US" dirty="0" smtClean="0"/>
              <a:t>Realistic</a:t>
            </a:r>
            <a:endParaRPr lang="en-US" dirty="0"/>
          </a:p>
        </p:txBody>
      </p:sp>
      <p:sp>
        <p:nvSpPr>
          <p:cNvPr id="306" name="Textfeld 305"/>
          <p:cNvSpPr txBox="1"/>
          <p:nvPr/>
        </p:nvSpPr>
        <p:spPr>
          <a:xfrm>
            <a:off x="4467698" y="5410200"/>
            <a:ext cx="1276760" cy="276999"/>
          </a:xfrm>
          <a:prstGeom prst="rect">
            <a:avLst/>
          </a:prstGeom>
          <a:noFill/>
        </p:spPr>
        <p:txBody>
          <a:bodyPr wrap="none" rtlCol="0">
            <a:spAutoFit/>
          </a:bodyPr>
          <a:lstStyle/>
          <a:p>
            <a:r>
              <a:rPr lang="en-US" dirty="0" smtClean="0"/>
              <a:t>In DHP - CMOS</a:t>
            </a:r>
            <a:endParaRPr lang="en-US" dirty="0"/>
          </a:p>
        </p:txBody>
      </p:sp>
      <p:sp>
        <p:nvSpPr>
          <p:cNvPr id="300" name="Ellipse 299"/>
          <p:cNvSpPr/>
          <p:nvPr/>
        </p:nvSpPr>
        <p:spPr bwMode="auto">
          <a:xfrm>
            <a:off x="6477000" y="5715000"/>
            <a:ext cx="533400" cy="838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01" name="Textfeld 300"/>
          <p:cNvSpPr txBox="1"/>
          <p:nvPr/>
        </p:nvSpPr>
        <p:spPr>
          <a:xfrm>
            <a:off x="4495800" y="6096000"/>
            <a:ext cx="2005678" cy="276999"/>
          </a:xfrm>
          <a:prstGeom prst="rect">
            <a:avLst/>
          </a:prstGeom>
          <a:noFill/>
        </p:spPr>
        <p:txBody>
          <a:bodyPr wrap="none" rtlCol="0">
            <a:spAutoFit/>
          </a:bodyPr>
          <a:lstStyle/>
          <a:p>
            <a:r>
              <a:rPr lang="de-DE" dirty="0" err="1" smtClean="0"/>
              <a:t>Reduced</a:t>
            </a:r>
            <a:r>
              <a:rPr lang="de-DE" dirty="0" smtClean="0"/>
              <a:t> </a:t>
            </a:r>
            <a:r>
              <a:rPr lang="de-DE" dirty="0" err="1" smtClean="0"/>
              <a:t>sampling</a:t>
            </a:r>
            <a:r>
              <a:rPr lang="de-DE" dirty="0" smtClean="0"/>
              <a:t> </a:t>
            </a:r>
            <a:r>
              <a:rPr lang="de-DE" dirty="0" err="1" smtClean="0"/>
              <a:t>window</a:t>
            </a:r>
            <a:endParaRPr lang="de-DE" dirty="0"/>
          </a:p>
        </p:txBody>
      </p:sp>
    </p:spTree>
    <p:extLst>
      <p:ext uri="{BB962C8B-B14F-4D97-AF65-F5344CB8AC3E}">
        <p14:creationId xmlns:p14="http://schemas.microsoft.com/office/powerpoint/2010/main" val="10462143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smtClean="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ADC readout – only one channel has unstable bit 6 (64) (digital problem?)</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94</a:t>
            </a:fld>
            <a:endParaRPr lang="de-DE" altLang="de-DE"/>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074" y="1212230"/>
            <a:ext cx="6764329" cy="54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7"/>
          <p:cNvSpPr txBox="1"/>
          <p:nvPr/>
        </p:nvSpPr>
        <p:spPr>
          <a:xfrm>
            <a:off x="76200" y="1447800"/>
            <a:ext cx="1676400" cy="486287"/>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sz="1600" dirty="0" smtClean="0">
                <a:solidFill>
                  <a:srgbClr val="002060"/>
                </a:solidFill>
                <a:latin typeface="Arial" panose="020B0604020202020204" pitchFamily="34" charset="0"/>
                <a:cs typeface="Arial" panose="020B0604020202020204" pitchFamily="34" charset="0"/>
              </a:rPr>
              <a:t>305MHz, DCD1, VDDD=1.</a:t>
            </a:r>
            <a:r>
              <a:rPr lang="en-US" sz="1600" dirty="0" smtClean="0">
                <a:solidFill>
                  <a:srgbClr val="FF0000"/>
                </a:solidFill>
                <a:latin typeface="Arial" panose="020B0604020202020204" pitchFamily="34" charset="0"/>
                <a:cs typeface="Arial" panose="020B0604020202020204" pitchFamily="34" charset="0"/>
              </a:rPr>
              <a:t>9</a:t>
            </a:r>
            <a:r>
              <a:rPr lang="en-US" sz="1600" dirty="0" smtClean="0">
                <a:solidFill>
                  <a:srgbClr val="002060"/>
                </a:solidFill>
                <a:latin typeface="Arial" panose="020B0604020202020204" pitchFamily="34" charset="0"/>
                <a:cs typeface="Arial" panose="020B0604020202020204" pitchFamily="34" charset="0"/>
              </a:rPr>
              <a:t>V</a:t>
            </a:r>
            <a:endParaRPr lang="en-US" sz="1600" dirty="0">
              <a:solidFill>
                <a:srgbClr val="002060"/>
              </a:solidFill>
              <a:latin typeface="Arial" panose="020B0604020202020204" pitchFamily="34" charset="0"/>
              <a:cs typeface="Arial" panose="020B0604020202020204" pitchFamily="34" charset="0"/>
            </a:endParaRPr>
          </a:p>
        </p:txBody>
      </p:sp>
      <p:sp>
        <p:nvSpPr>
          <p:cNvPr id="19" name="Ellipse 18"/>
          <p:cNvSpPr/>
          <p:nvPr/>
        </p:nvSpPr>
        <p:spPr bwMode="auto">
          <a:xfrm>
            <a:off x="6388930" y="1501029"/>
            <a:ext cx="216024" cy="4824537"/>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indent="0" algn="l" defTabSz="449263" rtl="0" eaLnBrk="0" fontAlgn="base" latinLnBrk="0" hangingPunct="0">
              <a:lnSpc>
                <a:spcPct val="80000"/>
              </a:lnSpc>
              <a:spcBef>
                <a:spcPct val="0"/>
              </a:spcBef>
              <a:spcAft>
                <a:spcPct val="0"/>
              </a:spcAft>
              <a:buClr>
                <a:srgbClr val="003366"/>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cs typeface="Arial" charset="0"/>
            </a:endParaRPr>
          </a:p>
        </p:txBody>
      </p:sp>
      <p:sp>
        <p:nvSpPr>
          <p:cNvPr id="20" name="Textfeld 9"/>
          <p:cNvSpPr txBox="1"/>
          <p:nvPr/>
        </p:nvSpPr>
        <p:spPr>
          <a:xfrm>
            <a:off x="3652626" y="3717807"/>
            <a:ext cx="2501006" cy="486287"/>
          </a:xfrm>
          <a:prstGeom prst="rect">
            <a:avLst/>
          </a:prstGeom>
          <a:noFill/>
        </p:spPr>
        <p:txBody>
          <a:bodyPr wrap="non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sz="1600" b="1" dirty="0" smtClean="0">
                <a:solidFill>
                  <a:schemeClr val="bg1"/>
                </a:solidFill>
                <a:latin typeface="Arial" panose="020B0604020202020204" pitchFamily="34" charset="0"/>
                <a:cs typeface="Arial" panose="020B0604020202020204" pitchFamily="34" charset="0"/>
              </a:rPr>
              <a:t>Column 209</a:t>
            </a:r>
          </a:p>
          <a:p>
            <a:r>
              <a:rPr lang="en-US" sz="1600" b="1" dirty="0" smtClean="0">
                <a:solidFill>
                  <a:schemeClr val="bg1"/>
                </a:solidFill>
                <a:latin typeface="Arial" panose="020B0604020202020204" pitchFamily="34" charset="0"/>
                <a:cs typeface="Arial" panose="020B0604020202020204" pitchFamily="34" charset="0"/>
              </a:rPr>
              <a:t>ADU: 30, 31, 32, 33 &amp; 63</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845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ADC characterization</a:t>
            </a:r>
          </a:p>
          <a:p>
            <a:r>
              <a:rPr lang="en-US" sz="1600" dirty="0" smtClean="0"/>
              <a:t>ADCs have been measured using internal- and DHE current source</a:t>
            </a:r>
          </a:p>
          <a:p>
            <a:r>
              <a:rPr lang="en-US" sz="1600" dirty="0" smtClean="0"/>
              <a:t>Only 3 ADCs with slightly higher noise – unstable bit (e.g. bit 5) </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95</a:t>
            </a:fld>
            <a:endParaRPr lang="de-DE" altLang="de-DE"/>
          </a:p>
        </p:txBody>
      </p:sp>
      <p:pic>
        <p:nvPicPr>
          <p:cNvPr id="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99564"/>
            <a:ext cx="5257564" cy="432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 name="Ellipse 285"/>
          <p:cNvSpPr/>
          <p:nvPr/>
        </p:nvSpPr>
        <p:spPr bwMode="auto">
          <a:xfrm>
            <a:off x="1600200" y="1828800"/>
            <a:ext cx="216024" cy="2016225"/>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indent="0" algn="l" defTabSz="449263" rtl="0" eaLnBrk="0" fontAlgn="base" latinLnBrk="0" hangingPunct="0">
              <a:lnSpc>
                <a:spcPct val="80000"/>
              </a:lnSpc>
              <a:spcBef>
                <a:spcPct val="0"/>
              </a:spcBef>
              <a:spcAft>
                <a:spcPct val="0"/>
              </a:spcAft>
              <a:buClr>
                <a:srgbClr val="003366"/>
              </a:buClr>
              <a:buSzPct val="100000"/>
              <a:buFont typeface="Times New Roman" pitchFamily="18" charset="0"/>
              <a:buNone/>
              <a:tabLst/>
            </a:pPr>
            <a:endParaRPr kumimoji="0" lang="en-US" sz="2400" b="0" i="0" u="none" strike="noStrike" cap="none" normalizeH="0" baseline="0" dirty="0" smtClean="0">
              <a:ln>
                <a:noFill/>
              </a:ln>
              <a:solidFill>
                <a:schemeClr val="bg1"/>
              </a:solidFill>
              <a:effectLst/>
              <a:latin typeface="Times New Roman" pitchFamily="18" charset="0"/>
              <a:cs typeface="Arial" charset="0"/>
            </a:endParaRPr>
          </a:p>
        </p:txBody>
      </p:sp>
      <p:sp>
        <p:nvSpPr>
          <p:cNvPr id="287" name="Textfeld 9"/>
          <p:cNvSpPr txBox="1"/>
          <p:nvPr/>
        </p:nvSpPr>
        <p:spPr>
          <a:xfrm>
            <a:off x="1828800" y="2209800"/>
            <a:ext cx="1981200" cy="683264"/>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sz="1600" b="1" dirty="0" smtClean="0">
                <a:latin typeface="Arial" panose="020B0604020202020204" pitchFamily="34" charset="0"/>
                <a:cs typeface="Arial" panose="020B0604020202020204" pitchFamily="34" charset="0"/>
              </a:rPr>
              <a:t>Column 52</a:t>
            </a:r>
          </a:p>
          <a:p>
            <a:r>
              <a:rPr lang="en-US" sz="1600" b="1" dirty="0" smtClean="0">
                <a:latin typeface="Arial" panose="020B0604020202020204" pitchFamily="34" charset="0"/>
                <a:cs typeface="Arial" panose="020B0604020202020204" pitchFamily="34" charset="0"/>
              </a:rPr>
              <a:t>ADU: 94, 95, 96, 126, 127</a:t>
            </a:r>
            <a:endParaRPr lang="en-US" sz="1600" b="1" dirty="0">
              <a:latin typeface="Arial" panose="020B0604020202020204" pitchFamily="34" charset="0"/>
              <a:cs typeface="Arial" panose="020B0604020202020204" pitchFamily="34" charset="0"/>
            </a:endParaRPr>
          </a:p>
        </p:txBody>
      </p:sp>
      <p:cxnSp>
        <p:nvCxnSpPr>
          <p:cNvPr id="5" name="Gerade Verbindung mit Pfeil 4"/>
          <p:cNvCxnSpPr/>
          <p:nvPr/>
        </p:nvCxnSpPr>
        <p:spPr bwMode="auto">
          <a:xfrm>
            <a:off x="1905000" y="3429000"/>
            <a:ext cx="198120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66102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ADC characterization</a:t>
            </a:r>
          </a:p>
          <a:p>
            <a:r>
              <a:rPr lang="en-US" sz="1600" dirty="0" smtClean="0"/>
              <a:t>Noise measurement with LMU power supply on EMCN</a:t>
            </a:r>
          </a:p>
          <a:p>
            <a:r>
              <a:rPr lang="en-US" sz="1600" dirty="0" smtClean="0"/>
              <a:t>Noise 0.5LSB &lt; 100e</a:t>
            </a:r>
          </a:p>
          <a:p>
            <a:r>
              <a:rPr lang="en-US" sz="1600" dirty="0" smtClean="0"/>
              <a:t>Only one ADC with noise ~ 1.5 LSB</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96</a:t>
            </a:fld>
            <a:endParaRPr lang="de-DE" altLang="de-DE"/>
          </a:p>
        </p:txBody>
      </p:sp>
      <p:sp>
        <p:nvSpPr>
          <p:cNvPr id="9" name="Textfeld 8"/>
          <p:cNvSpPr txBox="1"/>
          <p:nvPr/>
        </p:nvSpPr>
        <p:spPr>
          <a:xfrm>
            <a:off x="684794" y="3493895"/>
            <a:ext cx="1220206" cy="289310"/>
          </a:xfrm>
          <a:prstGeom prst="rect">
            <a:avLst/>
          </a:prstGeom>
          <a:noFill/>
        </p:spPr>
        <p:txBody>
          <a:bodyPr wrap="non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en-US" sz="1600" b="1" dirty="0" smtClean="0">
                <a:solidFill>
                  <a:srgbClr val="002060"/>
                </a:solidFill>
                <a:latin typeface="Arial" panose="020B0604020202020204" pitchFamily="34" charset="0"/>
                <a:cs typeface="Arial" panose="020B0604020202020204" pitchFamily="34" charset="0"/>
              </a:rPr>
              <a:t>4 DCDs on</a:t>
            </a:r>
            <a:endParaRPr lang="en-US" sz="1600" b="1" dirty="0">
              <a:solidFill>
                <a:srgbClr val="002060"/>
              </a:solidFill>
              <a:latin typeface="Arial" panose="020B0604020202020204" pitchFamily="34" charset="0"/>
              <a:cs typeface="Arial" panose="020B0604020202020204"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659" y="2978262"/>
            <a:ext cx="6266855" cy="258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3"/>
          <p:cNvSpPr txBox="1"/>
          <p:nvPr/>
        </p:nvSpPr>
        <p:spPr>
          <a:xfrm>
            <a:off x="487486" y="3906416"/>
            <a:ext cx="1866217" cy="1323439"/>
          </a:xfrm>
          <a:prstGeom prst="rect">
            <a:avLst/>
          </a:prstGeom>
          <a:noFill/>
        </p:spPr>
        <p:txBody>
          <a:bodyPr wrap="non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nSpc>
                <a:spcPct val="100000"/>
              </a:lnSpc>
            </a:pPr>
            <a:r>
              <a:rPr lang="en-US" sz="1600" dirty="0" err="1" smtClean="0">
                <a:solidFill>
                  <a:srgbClr val="002060"/>
                </a:solidFill>
                <a:latin typeface="Arial" panose="020B0604020202020204" pitchFamily="34" charset="0"/>
                <a:cs typeface="Arial" panose="020B0604020202020204" pitchFamily="34" charset="0"/>
              </a:rPr>
              <a:t>daciampbias</a:t>
            </a:r>
            <a:r>
              <a:rPr lang="en-US" sz="1600" dirty="0" smtClean="0">
                <a:solidFill>
                  <a:srgbClr val="002060"/>
                </a:solidFill>
                <a:latin typeface="Arial" panose="020B0604020202020204" pitchFamily="34" charset="0"/>
                <a:cs typeface="Arial" panose="020B0604020202020204" pitchFamily="34" charset="0"/>
              </a:rPr>
              <a:t> = 66</a:t>
            </a:r>
          </a:p>
          <a:p>
            <a:pPr>
              <a:lnSpc>
                <a:spcPct val="100000"/>
              </a:lnSpc>
            </a:pPr>
            <a:r>
              <a:rPr lang="en-US" sz="1600" dirty="0" err="1" smtClean="0">
                <a:solidFill>
                  <a:srgbClr val="002060"/>
                </a:solidFill>
                <a:latin typeface="Arial" panose="020B0604020202020204" pitchFamily="34" charset="0"/>
                <a:cs typeface="Arial" panose="020B0604020202020204" pitchFamily="34" charset="0"/>
              </a:rPr>
              <a:t>dacifbpbias</a:t>
            </a:r>
            <a:r>
              <a:rPr lang="en-US" sz="1600" dirty="0" smtClean="0">
                <a:solidFill>
                  <a:srgbClr val="002060"/>
                </a:solidFill>
                <a:latin typeface="Arial" panose="020B0604020202020204" pitchFamily="34" charset="0"/>
                <a:cs typeface="Arial" panose="020B0604020202020204" pitchFamily="34" charset="0"/>
              </a:rPr>
              <a:t> = 80</a:t>
            </a:r>
          </a:p>
          <a:p>
            <a:pPr>
              <a:lnSpc>
                <a:spcPct val="100000"/>
              </a:lnSpc>
            </a:pPr>
            <a:r>
              <a:rPr lang="en-US" sz="1600" dirty="0" err="1" smtClean="0">
                <a:solidFill>
                  <a:srgbClr val="002060"/>
                </a:solidFill>
                <a:latin typeface="Arial" panose="020B0604020202020204" pitchFamily="34" charset="0"/>
                <a:cs typeface="Arial" panose="020B0604020202020204" pitchFamily="34" charset="0"/>
              </a:rPr>
              <a:t>dacipsource</a:t>
            </a:r>
            <a:r>
              <a:rPr lang="en-US" sz="1600" dirty="0" smtClean="0">
                <a:solidFill>
                  <a:srgbClr val="002060"/>
                </a:solidFill>
                <a:latin typeface="Arial" panose="020B0604020202020204" pitchFamily="34" charset="0"/>
                <a:cs typeface="Arial" panose="020B0604020202020204" pitchFamily="34" charset="0"/>
              </a:rPr>
              <a:t> = 88</a:t>
            </a:r>
          </a:p>
          <a:p>
            <a:pPr>
              <a:lnSpc>
                <a:spcPct val="100000"/>
              </a:lnSpc>
            </a:pPr>
            <a:r>
              <a:rPr lang="en-US" sz="1600" dirty="0" smtClean="0">
                <a:solidFill>
                  <a:srgbClr val="002060"/>
                </a:solidFill>
                <a:latin typeface="Arial" panose="020B0604020202020204" pitchFamily="34" charset="0"/>
                <a:cs typeface="Arial" panose="020B0604020202020204" pitchFamily="34" charset="0"/>
              </a:rPr>
              <a:t>dacipsource2 = 77</a:t>
            </a:r>
          </a:p>
          <a:p>
            <a:pPr>
              <a:lnSpc>
                <a:spcPct val="100000"/>
              </a:lnSpc>
            </a:pPr>
            <a:endParaRPr lang="en-US" sz="1600" dirty="0">
              <a:solidFill>
                <a:srgbClr val="002060"/>
              </a:solidFill>
              <a:latin typeface="Arial" panose="020B0604020202020204" pitchFamily="34" charset="0"/>
              <a:cs typeface="Arial" panose="020B0604020202020204" pitchFamily="34" charset="0"/>
            </a:endParaRPr>
          </a:p>
        </p:txBody>
      </p:sp>
      <p:sp>
        <p:nvSpPr>
          <p:cNvPr id="12" name="Abgerundetes Rechteck 11"/>
          <p:cNvSpPr/>
          <p:nvPr/>
        </p:nvSpPr>
        <p:spPr bwMode="auto">
          <a:xfrm>
            <a:off x="7886858" y="4962729"/>
            <a:ext cx="504056" cy="144016"/>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marL="0" marR="0" indent="0" algn="l" defTabSz="449263" rtl="0" eaLnBrk="0" fontAlgn="base" latinLnBrk="0" hangingPunct="0">
              <a:lnSpc>
                <a:spcPct val="80000"/>
              </a:lnSpc>
              <a:spcBef>
                <a:spcPct val="0"/>
              </a:spcBef>
              <a:spcAft>
                <a:spcPct val="0"/>
              </a:spcAft>
              <a:buClr>
                <a:srgbClr val="003366"/>
              </a:buClr>
              <a:buSzPct val="100000"/>
              <a:buFont typeface="Times New Roman" pitchFamily="18" charset="0"/>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p:txBody>
      </p:sp>
    </p:spTree>
    <p:extLst>
      <p:ext uri="{BB962C8B-B14F-4D97-AF65-F5344CB8AC3E}">
        <p14:creationId xmlns:p14="http://schemas.microsoft.com/office/powerpoint/2010/main" val="20246774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r>
              <a:rPr lang="en-US" sz="1600" dirty="0" smtClean="0"/>
              <a:t>ADC characterization</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97</a:t>
            </a:fld>
            <a:endParaRPr lang="de-DE" altLang="de-DE"/>
          </a:p>
        </p:txBody>
      </p:sp>
      <p:sp>
        <p:nvSpPr>
          <p:cNvPr id="546" name="Rectangle 3"/>
          <p:cNvSpPr>
            <a:spLocks noChangeArrowheads="1"/>
          </p:cNvSpPr>
          <p:nvPr/>
        </p:nvSpPr>
        <p:spPr bwMode="auto">
          <a:xfrm>
            <a:off x="2051050" y="3213100"/>
            <a:ext cx="792163" cy="6477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47" name="Rectangle 5"/>
          <p:cNvSpPr>
            <a:spLocks noChangeArrowheads="1"/>
          </p:cNvSpPr>
          <p:nvPr/>
        </p:nvSpPr>
        <p:spPr bwMode="auto">
          <a:xfrm>
            <a:off x="2051050" y="2420938"/>
            <a:ext cx="1296988" cy="792162"/>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48" name="Text Box 6"/>
          <p:cNvSpPr txBox="1">
            <a:spLocks noChangeArrowheads="1"/>
          </p:cNvSpPr>
          <p:nvPr/>
        </p:nvSpPr>
        <p:spPr bwMode="auto">
          <a:xfrm>
            <a:off x="2051050" y="2420938"/>
            <a:ext cx="463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Sw1</a:t>
            </a:r>
          </a:p>
        </p:txBody>
      </p:sp>
      <p:sp>
        <p:nvSpPr>
          <p:cNvPr id="549" name="Text Box 7"/>
          <p:cNvSpPr txBox="1">
            <a:spLocks noChangeArrowheads="1"/>
          </p:cNvSpPr>
          <p:nvPr/>
        </p:nvSpPr>
        <p:spPr bwMode="auto">
          <a:xfrm>
            <a:off x="1908175" y="3429000"/>
            <a:ext cx="463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Sw2</a:t>
            </a:r>
          </a:p>
        </p:txBody>
      </p:sp>
      <p:sp>
        <p:nvSpPr>
          <p:cNvPr id="550" name="Text Box 9"/>
          <p:cNvSpPr txBox="1">
            <a:spLocks noChangeArrowheads="1"/>
          </p:cNvSpPr>
          <p:nvPr/>
        </p:nvSpPr>
        <p:spPr bwMode="auto">
          <a:xfrm>
            <a:off x="827088" y="5373688"/>
            <a:ext cx="4651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Sw4</a:t>
            </a:r>
          </a:p>
        </p:txBody>
      </p:sp>
      <p:sp>
        <p:nvSpPr>
          <p:cNvPr id="551" name="AutoShape 10"/>
          <p:cNvSpPr>
            <a:spLocks noChangeArrowheads="1"/>
          </p:cNvSpPr>
          <p:nvPr/>
        </p:nvSpPr>
        <p:spPr bwMode="auto">
          <a:xfrm rot="10800000">
            <a:off x="4067175" y="4005263"/>
            <a:ext cx="3744913" cy="1584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2" name="AutoShape 11"/>
          <p:cNvSpPr>
            <a:spLocks noChangeArrowheads="1"/>
          </p:cNvSpPr>
          <p:nvPr/>
        </p:nvSpPr>
        <p:spPr bwMode="auto">
          <a:xfrm rot="5400000">
            <a:off x="5184775" y="2312988"/>
            <a:ext cx="1727200" cy="647700"/>
          </a:xfrm>
          <a:prstGeom prst="triangle">
            <a:avLst>
              <a:gd name="adj" fmla="val 50000"/>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53" name="Text Box 12"/>
          <p:cNvSpPr txBox="1">
            <a:spLocks noChangeArrowheads="1"/>
          </p:cNvSpPr>
          <p:nvPr/>
        </p:nvSpPr>
        <p:spPr bwMode="auto">
          <a:xfrm>
            <a:off x="6162675" y="2133600"/>
            <a:ext cx="276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a:t>
            </a:r>
          </a:p>
        </p:txBody>
      </p:sp>
      <p:sp>
        <p:nvSpPr>
          <p:cNvPr id="554" name="Text Box 13"/>
          <p:cNvSpPr txBox="1">
            <a:spLocks noChangeArrowheads="1"/>
          </p:cNvSpPr>
          <p:nvPr/>
        </p:nvSpPr>
        <p:spPr bwMode="auto">
          <a:xfrm>
            <a:off x="7294563" y="5300663"/>
            <a:ext cx="365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TC</a:t>
            </a:r>
          </a:p>
        </p:txBody>
      </p:sp>
      <p:sp>
        <p:nvSpPr>
          <p:cNvPr id="555" name="Rectangle 14"/>
          <p:cNvSpPr>
            <a:spLocks noChangeArrowheads="1"/>
          </p:cNvSpPr>
          <p:nvPr/>
        </p:nvSpPr>
        <p:spPr bwMode="auto">
          <a:xfrm>
            <a:off x="3348038" y="2781300"/>
            <a:ext cx="1655762" cy="1368425"/>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pPr algn="l"/>
            <a:r>
              <a:rPr lang="de-DE" altLang="de-DE"/>
              <a:t>DAC</a:t>
            </a:r>
          </a:p>
        </p:txBody>
      </p:sp>
      <p:grpSp>
        <p:nvGrpSpPr>
          <p:cNvPr id="556" name="Group 15"/>
          <p:cNvGrpSpPr>
            <a:grpSpLocks/>
          </p:cNvGrpSpPr>
          <p:nvPr/>
        </p:nvGrpSpPr>
        <p:grpSpPr bwMode="auto">
          <a:xfrm flipH="1">
            <a:off x="3419475" y="3429000"/>
            <a:ext cx="287338" cy="287338"/>
            <a:chOff x="3560" y="2704"/>
            <a:chExt cx="181" cy="181"/>
          </a:xfrm>
        </p:grpSpPr>
        <p:sp>
          <p:nvSpPr>
            <p:cNvPr id="557" name="Oval 1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558" name="Line 1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59" name="Line 18"/>
          <p:cNvSpPr>
            <a:spLocks noChangeShapeType="1"/>
          </p:cNvSpPr>
          <p:nvPr/>
        </p:nvSpPr>
        <p:spPr bwMode="auto">
          <a:xfrm flipH="1">
            <a:off x="3562350"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0" name="Line 19"/>
          <p:cNvSpPr>
            <a:spLocks noChangeShapeType="1"/>
          </p:cNvSpPr>
          <p:nvPr/>
        </p:nvSpPr>
        <p:spPr bwMode="auto">
          <a:xfrm flipH="1">
            <a:off x="3562350"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1" name="Text Box 21"/>
          <p:cNvSpPr txBox="1">
            <a:spLocks noChangeArrowheads="1"/>
          </p:cNvSpPr>
          <p:nvPr/>
        </p:nvSpPr>
        <p:spPr bwMode="auto">
          <a:xfrm>
            <a:off x="6249988" y="51911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24 </a:t>
            </a:r>
            <a:r>
              <a:rPr lang="el-GR" altLang="de-DE">
                <a:latin typeface="Arial" charset="0"/>
                <a:cs typeface="Arial" charset="0"/>
              </a:rPr>
              <a:t>μ</a:t>
            </a:r>
            <a:r>
              <a:rPr lang="de-DE" altLang="de-DE"/>
              <a:t>A</a:t>
            </a:r>
          </a:p>
        </p:txBody>
      </p:sp>
      <p:sp>
        <p:nvSpPr>
          <p:cNvPr id="562" name="Line 22"/>
          <p:cNvSpPr>
            <a:spLocks noChangeShapeType="1"/>
          </p:cNvSpPr>
          <p:nvPr/>
        </p:nvSpPr>
        <p:spPr bwMode="auto">
          <a:xfrm>
            <a:off x="5940425" y="24923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63" name="Group 23"/>
          <p:cNvGrpSpPr>
            <a:grpSpLocks/>
          </p:cNvGrpSpPr>
          <p:nvPr/>
        </p:nvGrpSpPr>
        <p:grpSpPr bwMode="auto">
          <a:xfrm flipH="1">
            <a:off x="5505450" y="2708275"/>
            <a:ext cx="434975" cy="576263"/>
            <a:chOff x="2699" y="2251"/>
            <a:chExt cx="274" cy="363"/>
          </a:xfrm>
        </p:grpSpPr>
        <p:sp>
          <p:nvSpPr>
            <p:cNvPr id="564" name="Line 24"/>
            <p:cNvSpPr>
              <a:spLocks noChangeShapeType="1"/>
            </p:cNvSpPr>
            <p:nvPr/>
          </p:nvSpPr>
          <p:spPr bwMode="auto">
            <a:xfrm rot="5400000" flipH="1">
              <a:off x="2653" y="256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5" name="Line 25"/>
            <p:cNvSpPr>
              <a:spLocks noChangeShapeType="1"/>
            </p:cNvSpPr>
            <p:nvPr/>
          </p:nvSpPr>
          <p:spPr bwMode="auto">
            <a:xfrm rot="5400000" flipH="1" flipV="1">
              <a:off x="2745" y="2477"/>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6" name="Line 26"/>
            <p:cNvSpPr>
              <a:spLocks noChangeShapeType="1"/>
            </p:cNvSpPr>
            <p:nvPr/>
          </p:nvSpPr>
          <p:spPr bwMode="auto">
            <a:xfrm rot="5400000" flipH="1">
              <a:off x="2700"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7" name="Line 27"/>
            <p:cNvSpPr>
              <a:spLocks noChangeShapeType="1"/>
            </p:cNvSpPr>
            <p:nvPr/>
          </p:nvSpPr>
          <p:spPr bwMode="auto">
            <a:xfrm rot="5400000" flipH="1">
              <a:off x="2745"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8" name="Line 28"/>
            <p:cNvSpPr>
              <a:spLocks noChangeShapeType="1"/>
            </p:cNvSpPr>
            <p:nvPr/>
          </p:nvSpPr>
          <p:spPr bwMode="auto">
            <a:xfrm rot="5400000" flipH="1" flipV="1">
              <a:off x="2745" y="229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9" name="Line 29"/>
            <p:cNvSpPr>
              <a:spLocks noChangeShapeType="1"/>
            </p:cNvSpPr>
            <p:nvPr/>
          </p:nvSpPr>
          <p:spPr bwMode="auto">
            <a:xfrm rot="5400000" flipH="1" flipV="1">
              <a:off x="2653" y="229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0" name="Line 30"/>
            <p:cNvSpPr>
              <a:spLocks noChangeShapeType="1"/>
            </p:cNvSpPr>
            <p:nvPr/>
          </p:nvSpPr>
          <p:spPr bwMode="auto">
            <a:xfrm rot="5400000" flipH="1" flipV="1">
              <a:off x="2905" y="236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71" name="Line 31"/>
          <p:cNvSpPr>
            <a:spLocks noChangeShapeType="1"/>
          </p:cNvSpPr>
          <p:nvPr/>
        </p:nvSpPr>
        <p:spPr bwMode="auto">
          <a:xfrm>
            <a:off x="5867400" y="3284538"/>
            <a:ext cx="144463"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2" name="Line 32"/>
          <p:cNvSpPr>
            <a:spLocks noChangeShapeType="1"/>
          </p:cNvSpPr>
          <p:nvPr/>
        </p:nvSpPr>
        <p:spPr bwMode="auto">
          <a:xfrm>
            <a:off x="543560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3" name="Line 33"/>
          <p:cNvSpPr>
            <a:spLocks noChangeShapeType="1"/>
          </p:cNvSpPr>
          <p:nvPr/>
        </p:nvSpPr>
        <p:spPr bwMode="auto">
          <a:xfrm>
            <a:off x="5940425" y="26368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 name="Line 34"/>
          <p:cNvSpPr>
            <a:spLocks noChangeShapeType="1"/>
          </p:cNvSpPr>
          <p:nvPr/>
        </p:nvSpPr>
        <p:spPr bwMode="auto">
          <a:xfrm>
            <a:off x="5580063" y="16287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5" name="Line 35"/>
          <p:cNvSpPr>
            <a:spLocks noChangeShapeType="1"/>
          </p:cNvSpPr>
          <p:nvPr/>
        </p:nvSpPr>
        <p:spPr bwMode="auto">
          <a:xfrm>
            <a:off x="5868988" y="14843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6" name="Line 36"/>
          <p:cNvSpPr>
            <a:spLocks noChangeShapeType="1"/>
          </p:cNvSpPr>
          <p:nvPr/>
        </p:nvSpPr>
        <p:spPr bwMode="auto">
          <a:xfrm>
            <a:off x="5940425" y="14843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7" name="Line 37"/>
          <p:cNvSpPr>
            <a:spLocks noChangeShapeType="1"/>
          </p:cNvSpPr>
          <p:nvPr/>
        </p:nvSpPr>
        <p:spPr bwMode="auto">
          <a:xfrm>
            <a:off x="5940425" y="162877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8" name="AutoShape 38"/>
          <p:cNvSpPr>
            <a:spLocks noChangeArrowheads="1"/>
          </p:cNvSpPr>
          <p:nvPr/>
        </p:nvSpPr>
        <p:spPr bwMode="auto">
          <a:xfrm rot="16200000">
            <a:off x="6192044" y="1448594"/>
            <a:ext cx="431800" cy="360362"/>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SF</a:t>
            </a:r>
          </a:p>
        </p:txBody>
      </p:sp>
      <p:sp>
        <p:nvSpPr>
          <p:cNvPr id="579" name="Line 39"/>
          <p:cNvSpPr>
            <a:spLocks noChangeShapeType="1"/>
          </p:cNvSpPr>
          <p:nvPr/>
        </p:nvSpPr>
        <p:spPr bwMode="auto">
          <a:xfrm>
            <a:off x="5940425" y="2636838"/>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0" name="Line 40"/>
          <p:cNvSpPr>
            <a:spLocks noChangeShapeType="1"/>
          </p:cNvSpPr>
          <p:nvPr/>
        </p:nvSpPr>
        <p:spPr bwMode="auto">
          <a:xfrm>
            <a:off x="6588125" y="16287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1" name="Line 41"/>
          <p:cNvSpPr>
            <a:spLocks noChangeShapeType="1"/>
          </p:cNvSpPr>
          <p:nvPr/>
        </p:nvSpPr>
        <p:spPr bwMode="auto">
          <a:xfrm>
            <a:off x="6732588" y="1628775"/>
            <a:ext cx="0" cy="1008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2" name="Line 42"/>
          <p:cNvSpPr>
            <a:spLocks noChangeShapeType="1"/>
          </p:cNvSpPr>
          <p:nvPr/>
        </p:nvSpPr>
        <p:spPr bwMode="auto">
          <a:xfrm flipH="1">
            <a:off x="5219700" y="162877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3" name="Line 43"/>
          <p:cNvSpPr>
            <a:spLocks noChangeShapeType="1"/>
          </p:cNvSpPr>
          <p:nvPr/>
        </p:nvSpPr>
        <p:spPr bwMode="auto">
          <a:xfrm>
            <a:off x="5219700" y="1628775"/>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4" name="Line 44"/>
          <p:cNvSpPr>
            <a:spLocks noChangeShapeType="1"/>
          </p:cNvSpPr>
          <p:nvPr/>
        </p:nvSpPr>
        <p:spPr bwMode="auto">
          <a:xfrm>
            <a:off x="5219700" y="299720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5" name="Line 45"/>
          <p:cNvSpPr>
            <a:spLocks noChangeShapeType="1"/>
          </p:cNvSpPr>
          <p:nvPr/>
        </p:nvSpPr>
        <p:spPr bwMode="auto">
          <a:xfrm>
            <a:off x="5867400" y="198913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6" name="Line 46"/>
          <p:cNvSpPr>
            <a:spLocks noChangeShapeType="1"/>
          </p:cNvSpPr>
          <p:nvPr/>
        </p:nvSpPr>
        <p:spPr bwMode="auto">
          <a:xfrm>
            <a:off x="4211638" y="29972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7" name="Line 47"/>
          <p:cNvSpPr>
            <a:spLocks noChangeShapeType="1"/>
          </p:cNvSpPr>
          <p:nvPr/>
        </p:nvSpPr>
        <p:spPr bwMode="auto">
          <a:xfrm flipV="1">
            <a:off x="2555875" y="2852738"/>
            <a:ext cx="287338"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88" name="Line 48"/>
          <p:cNvSpPr>
            <a:spLocks noChangeShapeType="1"/>
          </p:cNvSpPr>
          <p:nvPr/>
        </p:nvSpPr>
        <p:spPr bwMode="auto">
          <a:xfrm>
            <a:off x="4859338" y="2997200"/>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589" name="Group 49"/>
          <p:cNvGrpSpPr>
            <a:grpSpLocks/>
          </p:cNvGrpSpPr>
          <p:nvPr/>
        </p:nvGrpSpPr>
        <p:grpSpPr bwMode="auto">
          <a:xfrm flipH="1">
            <a:off x="5289550" y="4076700"/>
            <a:ext cx="434975" cy="576263"/>
            <a:chOff x="2109" y="1253"/>
            <a:chExt cx="274" cy="363"/>
          </a:xfrm>
        </p:grpSpPr>
        <p:sp>
          <p:nvSpPr>
            <p:cNvPr id="590" name="Line 50"/>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1" name="Line 51"/>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2" name="Line 52"/>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3" name="Line 53"/>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4" name="Line 54"/>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5" name="Line 55"/>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6" name="Line 56"/>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97" name="Oval 57"/>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grpSp>
        <p:nvGrpSpPr>
          <p:cNvPr id="598" name="Group 58"/>
          <p:cNvGrpSpPr>
            <a:grpSpLocks/>
          </p:cNvGrpSpPr>
          <p:nvPr/>
        </p:nvGrpSpPr>
        <p:grpSpPr bwMode="auto">
          <a:xfrm>
            <a:off x="6156325" y="4076700"/>
            <a:ext cx="434975" cy="576263"/>
            <a:chOff x="2109" y="1253"/>
            <a:chExt cx="274" cy="363"/>
          </a:xfrm>
        </p:grpSpPr>
        <p:sp>
          <p:nvSpPr>
            <p:cNvPr id="599" name="Line 59"/>
            <p:cNvSpPr>
              <a:spLocks noChangeShapeType="1"/>
            </p:cNvSpPr>
            <p:nvPr/>
          </p:nvSpPr>
          <p:spPr bwMode="auto">
            <a:xfrm rot="5400000" flipH="1">
              <a:off x="2063" y="157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0" name="Line 60"/>
            <p:cNvSpPr>
              <a:spLocks noChangeShapeType="1"/>
            </p:cNvSpPr>
            <p:nvPr/>
          </p:nvSpPr>
          <p:spPr bwMode="auto">
            <a:xfrm rot="5400000" flipH="1" flipV="1">
              <a:off x="2155" y="147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1" name="Line 61"/>
            <p:cNvSpPr>
              <a:spLocks noChangeShapeType="1"/>
            </p:cNvSpPr>
            <p:nvPr/>
          </p:nvSpPr>
          <p:spPr bwMode="auto">
            <a:xfrm rot="5400000" flipH="1">
              <a:off x="2110"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2" name="Line 62"/>
            <p:cNvSpPr>
              <a:spLocks noChangeShapeType="1"/>
            </p:cNvSpPr>
            <p:nvPr/>
          </p:nvSpPr>
          <p:spPr bwMode="auto">
            <a:xfrm rot="5400000" flipH="1">
              <a:off x="2155" y="1435"/>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3" name="Line 63"/>
            <p:cNvSpPr>
              <a:spLocks noChangeShapeType="1"/>
            </p:cNvSpPr>
            <p:nvPr/>
          </p:nvSpPr>
          <p:spPr bwMode="auto">
            <a:xfrm rot="5400000" flipH="1" flipV="1">
              <a:off x="2155" y="129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 name="Line 64"/>
            <p:cNvSpPr>
              <a:spLocks noChangeShapeType="1"/>
            </p:cNvSpPr>
            <p:nvPr/>
          </p:nvSpPr>
          <p:spPr bwMode="auto">
            <a:xfrm rot="5400000" flipH="1" flipV="1">
              <a:off x="2063" y="129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5" name="Line 65"/>
            <p:cNvSpPr>
              <a:spLocks noChangeShapeType="1"/>
            </p:cNvSpPr>
            <p:nvPr/>
          </p:nvSpPr>
          <p:spPr bwMode="auto">
            <a:xfrm rot="5400000" flipH="1" flipV="1">
              <a:off x="2315" y="1367"/>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6" name="Oval 66"/>
            <p:cNvSpPr>
              <a:spLocks noChangeArrowheads="1"/>
            </p:cNvSpPr>
            <p:nvPr/>
          </p:nvSpPr>
          <p:spPr bwMode="auto">
            <a:xfrm>
              <a:off x="2245" y="1389"/>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grpSp>
      <p:sp>
        <p:nvSpPr>
          <p:cNvPr id="607" name="Line 67"/>
          <p:cNvSpPr>
            <a:spLocks noChangeShapeType="1"/>
          </p:cNvSpPr>
          <p:nvPr/>
        </p:nvSpPr>
        <p:spPr bwMode="auto">
          <a:xfrm flipH="1">
            <a:off x="5722938" y="40767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8" name="Line 68"/>
          <p:cNvSpPr>
            <a:spLocks noChangeShapeType="1"/>
          </p:cNvSpPr>
          <p:nvPr/>
        </p:nvSpPr>
        <p:spPr bwMode="auto">
          <a:xfrm flipH="1">
            <a:off x="5867400" y="35004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09" name="Group 69"/>
          <p:cNvGrpSpPr>
            <a:grpSpLocks/>
          </p:cNvGrpSpPr>
          <p:nvPr/>
        </p:nvGrpSpPr>
        <p:grpSpPr bwMode="auto">
          <a:xfrm flipH="1">
            <a:off x="5795963" y="3644900"/>
            <a:ext cx="287337" cy="287338"/>
            <a:chOff x="3560" y="2704"/>
            <a:chExt cx="181" cy="181"/>
          </a:xfrm>
        </p:grpSpPr>
        <p:sp>
          <p:nvSpPr>
            <p:cNvPr id="610" name="Oval 70"/>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11" name="Line 7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12" name="Line 72"/>
          <p:cNvSpPr>
            <a:spLocks noChangeShapeType="1"/>
          </p:cNvSpPr>
          <p:nvPr/>
        </p:nvSpPr>
        <p:spPr bwMode="auto">
          <a:xfrm flipH="1">
            <a:off x="5938838" y="35004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3" name="Line 73"/>
          <p:cNvSpPr>
            <a:spLocks noChangeShapeType="1"/>
          </p:cNvSpPr>
          <p:nvPr/>
        </p:nvSpPr>
        <p:spPr bwMode="auto">
          <a:xfrm flipH="1">
            <a:off x="5938838" y="39322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14" name="Line 74"/>
          <p:cNvSpPr>
            <a:spLocks noChangeShapeType="1"/>
          </p:cNvSpPr>
          <p:nvPr/>
        </p:nvSpPr>
        <p:spPr bwMode="auto">
          <a:xfrm flipH="1">
            <a:off x="6156325" y="4581525"/>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15" name="Group 75"/>
          <p:cNvGrpSpPr>
            <a:grpSpLocks/>
          </p:cNvGrpSpPr>
          <p:nvPr/>
        </p:nvGrpSpPr>
        <p:grpSpPr bwMode="auto">
          <a:xfrm flipH="1">
            <a:off x="6011863" y="5013325"/>
            <a:ext cx="287337" cy="287338"/>
            <a:chOff x="3560" y="2704"/>
            <a:chExt cx="181" cy="181"/>
          </a:xfrm>
        </p:grpSpPr>
        <p:sp>
          <p:nvSpPr>
            <p:cNvPr id="616" name="Oval 76"/>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17" name="Line 7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18" name="Line 78"/>
          <p:cNvSpPr>
            <a:spLocks noChangeShapeType="1"/>
          </p:cNvSpPr>
          <p:nvPr/>
        </p:nvSpPr>
        <p:spPr bwMode="auto">
          <a:xfrm flipH="1">
            <a:off x="6154738" y="48688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19" name="Group 79"/>
          <p:cNvGrpSpPr>
            <a:grpSpLocks/>
          </p:cNvGrpSpPr>
          <p:nvPr/>
        </p:nvGrpSpPr>
        <p:grpSpPr bwMode="auto">
          <a:xfrm>
            <a:off x="6877050" y="4076700"/>
            <a:ext cx="434975" cy="576263"/>
            <a:chOff x="2699" y="2251"/>
            <a:chExt cx="274" cy="363"/>
          </a:xfrm>
        </p:grpSpPr>
        <p:sp>
          <p:nvSpPr>
            <p:cNvPr id="620" name="Line 80"/>
            <p:cNvSpPr>
              <a:spLocks noChangeShapeType="1"/>
            </p:cNvSpPr>
            <p:nvPr/>
          </p:nvSpPr>
          <p:spPr bwMode="auto">
            <a:xfrm rot="5400000" flipH="1">
              <a:off x="2653" y="2569"/>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1" name="Line 81"/>
            <p:cNvSpPr>
              <a:spLocks noChangeShapeType="1"/>
            </p:cNvSpPr>
            <p:nvPr/>
          </p:nvSpPr>
          <p:spPr bwMode="auto">
            <a:xfrm rot="5400000" flipH="1" flipV="1">
              <a:off x="2745" y="2477"/>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2" name="Line 82"/>
            <p:cNvSpPr>
              <a:spLocks noChangeShapeType="1"/>
            </p:cNvSpPr>
            <p:nvPr/>
          </p:nvSpPr>
          <p:spPr bwMode="auto">
            <a:xfrm rot="5400000" flipH="1">
              <a:off x="2700"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3" name="Line 83"/>
            <p:cNvSpPr>
              <a:spLocks noChangeShapeType="1"/>
            </p:cNvSpPr>
            <p:nvPr/>
          </p:nvSpPr>
          <p:spPr bwMode="auto">
            <a:xfrm rot="5400000" flipH="1">
              <a:off x="2745" y="2433"/>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 name="Line 84"/>
            <p:cNvSpPr>
              <a:spLocks noChangeShapeType="1"/>
            </p:cNvSpPr>
            <p:nvPr/>
          </p:nvSpPr>
          <p:spPr bwMode="auto">
            <a:xfrm rot="5400000" flipH="1" flipV="1">
              <a:off x="2745" y="229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5" name="Line 85"/>
            <p:cNvSpPr>
              <a:spLocks noChangeShapeType="1"/>
            </p:cNvSpPr>
            <p:nvPr/>
          </p:nvSpPr>
          <p:spPr bwMode="auto">
            <a:xfrm rot="5400000" flipH="1" flipV="1">
              <a:off x="2653" y="2297"/>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6" name="Line 86"/>
            <p:cNvSpPr>
              <a:spLocks noChangeShapeType="1"/>
            </p:cNvSpPr>
            <p:nvPr/>
          </p:nvSpPr>
          <p:spPr bwMode="auto">
            <a:xfrm rot="5400000" flipH="1" flipV="1">
              <a:off x="2905" y="236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27" name="Line 87"/>
          <p:cNvSpPr>
            <a:spLocks noChangeShapeType="1"/>
          </p:cNvSpPr>
          <p:nvPr/>
        </p:nvSpPr>
        <p:spPr bwMode="auto">
          <a:xfrm flipH="1">
            <a:off x="6877050" y="46529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8" name="Line 88"/>
          <p:cNvSpPr>
            <a:spLocks noChangeShapeType="1"/>
          </p:cNvSpPr>
          <p:nvPr/>
        </p:nvSpPr>
        <p:spPr bwMode="auto">
          <a:xfrm flipH="1">
            <a:off x="6154738" y="4795838"/>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9" name="Line 89"/>
          <p:cNvSpPr>
            <a:spLocks noChangeShapeType="1"/>
          </p:cNvSpPr>
          <p:nvPr/>
        </p:nvSpPr>
        <p:spPr bwMode="auto">
          <a:xfrm flipH="1">
            <a:off x="6154738" y="5300663"/>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0" name="AutoShape 90"/>
          <p:cNvSpPr>
            <a:spLocks noChangeArrowheads="1"/>
          </p:cNvSpPr>
          <p:nvPr/>
        </p:nvSpPr>
        <p:spPr bwMode="auto">
          <a:xfrm rot="10800000" flipH="1">
            <a:off x="6083300" y="5443538"/>
            <a:ext cx="142875" cy="71437"/>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31" name="Line 91"/>
          <p:cNvSpPr>
            <a:spLocks noChangeShapeType="1"/>
          </p:cNvSpPr>
          <p:nvPr/>
        </p:nvSpPr>
        <p:spPr bwMode="auto">
          <a:xfrm>
            <a:off x="7162800" y="436562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32" name="Group 92"/>
          <p:cNvGrpSpPr>
            <a:grpSpLocks/>
          </p:cNvGrpSpPr>
          <p:nvPr/>
        </p:nvGrpSpPr>
        <p:grpSpPr bwMode="auto">
          <a:xfrm>
            <a:off x="5580063" y="5016500"/>
            <a:ext cx="287337" cy="287338"/>
            <a:chOff x="3560" y="2704"/>
            <a:chExt cx="181" cy="181"/>
          </a:xfrm>
        </p:grpSpPr>
        <p:sp>
          <p:nvSpPr>
            <p:cNvPr id="633" name="Oval 93"/>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34" name="Line 94"/>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35" name="Line 95"/>
          <p:cNvSpPr>
            <a:spLocks noChangeShapeType="1"/>
          </p:cNvSpPr>
          <p:nvPr/>
        </p:nvSpPr>
        <p:spPr bwMode="auto">
          <a:xfrm>
            <a:off x="5724525" y="48720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6" name="Line 96"/>
          <p:cNvSpPr>
            <a:spLocks noChangeShapeType="1"/>
          </p:cNvSpPr>
          <p:nvPr/>
        </p:nvSpPr>
        <p:spPr bwMode="auto">
          <a:xfrm rot="16200000">
            <a:off x="4931568" y="4583907"/>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 name="Line 97"/>
          <p:cNvSpPr>
            <a:spLocks noChangeShapeType="1"/>
          </p:cNvSpPr>
          <p:nvPr/>
        </p:nvSpPr>
        <p:spPr bwMode="auto">
          <a:xfrm rot="16200000" flipV="1">
            <a:off x="4931569" y="4439444"/>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8" name="Line 98"/>
          <p:cNvSpPr>
            <a:spLocks noChangeShapeType="1"/>
          </p:cNvSpPr>
          <p:nvPr/>
        </p:nvSpPr>
        <p:spPr bwMode="auto">
          <a:xfrm rot="16200000">
            <a:off x="4714081" y="4368007"/>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9" name="Line 99"/>
          <p:cNvSpPr>
            <a:spLocks noChangeShapeType="1"/>
          </p:cNvSpPr>
          <p:nvPr/>
        </p:nvSpPr>
        <p:spPr bwMode="auto">
          <a:xfrm rot="16200000">
            <a:off x="4642644" y="4368007"/>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0" name="Line 100"/>
          <p:cNvSpPr>
            <a:spLocks noChangeShapeType="1"/>
          </p:cNvSpPr>
          <p:nvPr/>
        </p:nvSpPr>
        <p:spPr bwMode="auto">
          <a:xfrm rot="16200000" flipV="1">
            <a:off x="4931569" y="4152107"/>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1" name="Line 101"/>
          <p:cNvSpPr>
            <a:spLocks noChangeShapeType="1"/>
          </p:cNvSpPr>
          <p:nvPr/>
        </p:nvSpPr>
        <p:spPr bwMode="auto">
          <a:xfrm rot="16200000" flipV="1">
            <a:off x="4931569" y="4148931"/>
            <a:ext cx="147638"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2" name="Line 102"/>
          <p:cNvSpPr>
            <a:spLocks noChangeShapeType="1"/>
          </p:cNvSpPr>
          <p:nvPr/>
        </p:nvSpPr>
        <p:spPr bwMode="auto">
          <a:xfrm rot="16200000" flipV="1">
            <a:off x="4676775" y="42608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3" name="Line 103"/>
          <p:cNvSpPr>
            <a:spLocks noChangeShapeType="1"/>
          </p:cNvSpPr>
          <p:nvPr/>
        </p:nvSpPr>
        <p:spPr bwMode="auto">
          <a:xfrm>
            <a:off x="5003800" y="46561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4" name="Line 104"/>
          <p:cNvSpPr>
            <a:spLocks noChangeShapeType="1"/>
          </p:cNvSpPr>
          <p:nvPr/>
        </p:nvSpPr>
        <p:spPr bwMode="auto">
          <a:xfrm>
            <a:off x="5003800" y="47990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 name="Line 105"/>
          <p:cNvSpPr>
            <a:spLocks noChangeShapeType="1"/>
          </p:cNvSpPr>
          <p:nvPr/>
        </p:nvSpPr>
        <p:spPr bwMode="auto">
          <a:xfrm>
            <a:off x="5724525" y="5303838"/>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6" name="AutoShape 106"/>
          <p:cNvSpPr>
            <a:spLocks noChangeArrowheads="1"/>
          </p:cNvSpPr>
          <p:nvPr/>
        </p:nvSpPr>
        <p:spPr bwMode="auto">
          <a:xfrm rot="10800000">
            <a:off x="5653088" y="5446713"/>
            <a:ext cx="142875" cy="71437"/>
          </a:xfrm>
          <a:prstGeom prst="triangle">
            <a:avLst>
              <a:gd name="adj" fmla="val 5000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47" name="Line 107"/>
          <p:cNvSpPr>
            <a:spLocks noChangeShapeType="1"/>
          </p:cNvSpPr>
          <p:nvPr/>
        </p:nvSpPr>
        <p:spPr bwMode="auto">
          <a:xfrm flipH="1">
            <a:off x="2339975" y="4076700"/>
            <a:ext cx="71438"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8" name="Line 108"/>
          <p:cNvSpPr>
            <a:spLocks noChangeShapeType="1"/>
          </p:cNvSpPr>
          <p:nvPr/>
        </p:nvSpPr>
        <p:spPr bwMode="auto">
          <a:xfrm flipH="1">
            <a:off x="5724525" y="46529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9" name="Line 109"/>
          <p:cNvSpPr>
            <a:spLocks noChangeShapeType="1"/>
          </p:cNvSpPr>
          <p:nvPr/>
        </p:nvSpPr>
        <p:spPr bwMode="auto">
          <a:xfrm flipH="1">
            <a:off x="6586538" y="43656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0" name="Line 110"/>
          <p:cNvSpPr>
            <a:spLocks noChangeShapeType="1"/>
          </p:cNvSpPr>
          <p:nvPr/>
        </p:nvSpPr>
        <p:spPr bwMode="auto">
          <a:xfrm flipV="1">
            <a:off x="5002213" y="4076700"/>
            <a:ext cx="1587"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1" name="Line 111"/>
          <p:cNvSpPr>
            <a:spLocks noChangeShapeType="1"/>
          </p:cNvSpPr>
          <p:nvPr/>
        </p:nvSpPr>
        <p:spPr bwMode="auto">
          <a:xfrm flipH="1">
            <a:off x="5218113" y="4365625"/>
            <a:ext cx="146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2" name="Line 112"/>
          <p:cNvSpPr>
            <a:spLocks noChangeShapeType="1"/>
          </p:cNvSpPr>
          <p:nvPr/>
        </p:nvSpPr>
        <p:spPr bwMode="auto">
          <a:xfrm>
            <a:off x="6732588" y="2636838"/>
            <a:ext cx="0" cy="172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3" name="Line 113"/>
          <p:cNvSpPr>
            <a:spLocks noChangeShapeType="1"/>
          </p:cNvSpPr>
          <p:nvPr/>
        </p:nvSpPr>
        <p:spPr bwMode="auto">
          <a:xfrm flipH="1">
            <a:off x="3708400"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54" name="Group 114"/>
          <p:cNvGrpSpPr>
            <a:grpSpLocks/>
          </p:cNvGrpSpPr>
          <p:nvPr/>
        </p:nvGrpSpPr>
        <p:grpSpPr bwMode="auto">
          <a:xfrm flipH="1">
            <a:off x="3492500" y="3429000"/>
            <a:ext cx="287338" cy="287338"/>
            <a:chOff x="3560" y="2704"/>
            <a:chExt cx="181" cy="181"/>
          </a:xfrm>
        </p:grpSpPr>
        <p:sp>
          <p:nvSpPr>
            <p:cNvPr id="655" name="Oval 115"/>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56" name="Line 116"/>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57" name="Line 117"/>
          <p:cNvSpPr>
            <a:spLocks noChangeShapeType="1"/>
          </p:cNvSpPr>
          <p:nvPr/>
        </p:nvSpPr>
        <p:spPr bwMode="auto">
          <a:xfrm flipH="1">
            <a:off x="36353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8" name="Line 118"/>
          <p:cNvSpPr>
            <a:spLocks noChangeShapeType="1"/>
          </p:cNvSpPr>
          <p:nvPr/>
        </p:nvSpPr>
        <p:spPr bwMode="auto">
          <a:xfrm flipH="1">
            <a:off x="36353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59" name="Group 119"/>
          <p:cNvGrpSpPr>
            <a:grpSpLocks/>
          </p:cNvGrpSpPr>
          <p:nvPr/>
        </p:nvGrpSpPr>
        <p:grpSpPr bwMode="auto">
          <a:xfrm flipH="1">
            <a:off x="3492500" y="3429000"/>
            <a:ext cx="287338" cy="287338"/>
            <a:chOff x="3560" y="2704"/>
            <a:chExt cx="181" cy="181"/>
          </a:xfrm>
        </p:grpSpPr>
        <p:sp>
          <p:nvSpPr>
            <p:cNvPr id="660" name="Oval 120"/>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61" name="Line 12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62" name="Line 122"/>
          <p:cNvSpPr>
            <a:spLocks noChangeShapeType="1"/>
          </p:cNvSpPr>
          <p:nvPr/>
        </p:nvSpPr>
        <p:spPr bwMode="auto">
          <a:xfrm flipH="1">
            <a:off x="36353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3" name="Line 123"/>
          <p:cNvSpPr>
            <a:spLocks noChangeShapeType="1"/>
          </p:cNvSpPr>
          <p:nvPr/>
        </p:nvSpPr>
        <p:spPr bwMode="auto">
          <a:xfrm flipH="1">
            <a:off x="36353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4" name="Line 124"/>
          <p:cNvSpPr>
            <a:spLocks noChangeShapeType="1"/>
          </p:cNvSpPr>
          <p:nvPr/>
        </p:nvSpPr>
        <p:spPr bwMode="auto">
          <a:xfrm flipH="1">
            <a:off x="3490913" y="32845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65" name="Group 125"/>
          <p:cNvGrpSpPr>
            <a:grpSpLocks/>
          </p:cNvGrpSpPr>
          <p:nvPr/>
        </p:nvGrpSpPr>
        <p:grpSpPr bwMode="auto">
          <a:xfrm flipH="1">
            <a:off x="3563938" y="3429000"/>
            <a:ext cx="287337" cy="287338"/>
            <a:chOff x="3560" y="2704"/>
            <a:chExt cx="181" cy="181"/>
          </a:xfrm>
        </p:grpSpPr>
        <p:sp>
          <p:nvSpPr>
            <p:cNvPr id="666" name="Oval 12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67" name="Line 12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68" name="Line 128"/>
          <p:cNvSpPr>
            <a:spLocks noChangeShapeType="1"/>
          </p:cNvSpPr>
          <p:nvPr/>
        </p:nvSpPr>
        <p:spPr bwMode="auto">
          <a:xfrm flipH="1">
            <a:off x="3706813"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9" name="Line 129"/>
          <p:cNvSpPr>
            <a:spLocks noChangeShapeType="1"/>
          </p:cNvSpPr>
          <p:nvPr/>
        </p:nvSpPr>
        <p:spPr bwMode="auto">
          <a:xfrm flipH="1">
            <a:off x="3706813"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0" name="Line 130"/>
          <p:cNvSpPr>
            <a:spLocks noChangeShapeType="1"/>
          </p:cNvSpPr>
          <p:nvPr/>
        </p:nvSpPr>
        <p:spPr bwMode="auto">
          <a:xfrm flipH="1">
            <a:off x="4164013"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71" name="Group 131"/>
          <p:cNvGrpSpPr>
            <a:grpSpLocks/>
          </p:cNvGrpSpPr>
          <p:nvPr/>
        </p:nvGrpSpPr>
        <p:grpSpPr bwMode="auto">
          <a:xfrm flipH="1">
            <a:off x="3635375" y="3429000"/>
            <a:ext cx="287338" cy="287338"/>
            <a:chOff x="3560" y="2704"/>
            <a:chExt cx="181" cy="181"/>
          </a:xfrm>
        </p:grpSpPr>
        <p:sp>
          <p:nvSpPr>
            <p:cNvPr id="672" name="Oval 132"/>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73" name="Line 133"/>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74" name="Line 134"/>
          <p:cNvSpPr>
            <a:spLocks noChangeShapeType="1"/>
          </p:cNvSpPr>
          <p:nvPr/>
        </p:nvSpPr>
        <p:spPr bwMode="auto">
          <a:xfrm flipH="1">
            <a:off x="3778250"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5" name="Line 135"/>
          <p:cNvSpPr>
            <a:spLocks noChangeShapeType="1"/>
          </p:cNvSpPr>
          <p:nvPr/>
        </p:nvSpPr>
        <p:spPr bwMode="auto">
          <a:xfrm flipH="1">
            <a:off x="3778250"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76" name="Line 136"/>
          <p:cNvSpPr>
            <a:spLocks noChangeShapeType="1"/>
          </p:cNvSpPr>
          <p:nvPr/>
        </p:nvSpPr>
        <p:spPr bwMode="auto">
          <a:xfrm flipH="1">
            <a:off x="4140200"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77" name="Group 137"/>
          <p:cNvGrpSpPr>
            <a:grpSpLocks/>
          </p:cNvGrpSpPr>
          <p:nvPr/>
        </p:nvGrpSpPr>
        <p:grpSpPr bwMode="auto">
          <a:xfrm flipH="1">
            <a:off x="4068763" y="3429000"/>
            <a:ext cx="287337" cy="287338"/>
            <a:chOff x="3560" y="2704"/>
            <a:chExt cx="181" cy="181"/>
          </a:xfrm>
        </p:grpSpPr>
        <p:sp>
          <p:nvSpPr>
            <p:cNvPr id="678" name="Oval 138"/>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79" name="Line 139"/>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80" name="Line 140"/>
          <p:cNvSpPr>
            <a:spLocks noChangeShapeType="1"/>
          </p:cNvSpPr>
          <p:nvPr/>
        </p:nvSpPr>
        <p:spPr bwMode="auto">
          <a:xfrm flipH="1">
            <a:off x="4211638"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1" name="Line 141"/>
          <p:cNvSpPr>
            <a:spLocks noChangeShapeType="1"/>
          </p:cNvSpPr>
          <p:nvPr/>
        </p:nvSpPr>
        <p:spPr bwMode="auto">
          <a:xfrm flipH="1">
            <a:off x="4211638"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2" name="Line 142"/>
          <p:cNvSpPr>
            <a:spLocks noChangeShapeType="1"/>
          </p:cNvSpPr>
          <p:nvPr/>
        </p:nvSpPr>
        <p:spPr bwMode="auto">
          <a:xfrm flipH="1">
            <a:off x="4211638"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83" name="Group 143"/>
          <p:cNvGrpSpPr>
            <a:grpSpLocks/>
          </p:cNvGrpSpPr>
          <p:nvPr/>
        </p:nvGrpSpPr>
        <p:grpSpPr bwMode="auto">
          <a:xfrm flipH="1">
            <a:off x="4140200" y="3429000"/>
            <a:ext cx="287338" cy="287338"/>
            <a:chOff x="3560" y="2704"/>
            <a:chExt cx="181" cy="181"/>
          </a:xfrm>
        </p:grpSpPr>
        <p:sp>
          <p:nvSpPr>
            <p:cNvPr id="684" name="Oval 144"/>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85" name="Line 145"/>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86" name="Line 146"/>
          <p:cNvSpPr>
            <a:spLocks noChangeShapeType="1"/>
          </p:cNvSpPr>
          <p:nvPr/>
        </p:nvSpPr>
        <p:spPr bwMode="auto">
          <a:xfrm flipH="1">
            <a:off x="42830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7" name="Line 147"/>
          <p:cNvSpPr>
            <a:spLocks noChangeShapeType="1"/>
          </p:cNvSpPr>
          <p:nvPr/>
        </p:nvSpPr>
        <p:spPr bwMode="auto">
          <a:xfrm flipH="1">
            <a:off x="42830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88" name="Line 148"/>
          <p:cNvSpPr>
            <a:spLocks noChangeShapeType="1"/>
          </p:cNvSpPr>
          <p:nvPr/>
        </p:nvSpPr>
        <p:spPr bwMode="auto">
          <a:xfrm flipH="1">
            <a:off x="4643438"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89" name="Group 149"/>
          <p:cNvGrpSpPr>
            <a:grpSpLocks/>
          </p:cNvGrpSpPr>
          <p:nvPr/>
        </p:nvGrpSpPr>
        <p:grpSpPr bwMode="auto">
          <a:xfrm flipH="1">
            <a:off x="4572000" y="3429000"/>
            <a:ext cx="287338" cy="287338"/>
            <a:chOff x="3560" y="2704"/>
            <a:chExt cx="181" cy="181"/>
          </a:xfrm>
        </p:grpSpPr>
        <p:sp>
          <p:nvSpPr>
            <p:cNvPr id="690" name="Oval 150"/>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91" name="Line 151"/>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92" name="Line 152"/>
          <p:cNvSpPr>
            <a:spLocks noChangeShapeType="1"/>
          </p:cNvSpPr>
          <p:nvPr/>
        </p:nvSpPr>
        <p:spPr bwMode="auto">
          <a:xfrm flipH="1">
            <a:off x="4714875"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3" name="Line 153"/>
          <p:cNvSpPr>
            <a:spLocks noChangeShapeType="1"/>
          </p:cNvSpPr>
          <p:nvPr/>
        </p:nvSpPr>
        <p:spPr bwMode="auto">
          <a:xfrm flipH="1">
            <a:off x="4714875"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4" name="Line 154"/>
          <p:cNvSpPr>
            <a:spLocks noChangeShapeType="1"/>
          </p:cNvSpPr>
          <p:nvPr/>
        </p:nvSpPr>
        <p:spPr bwMode="auto">
          <a:xfrm flipH="1">
            <a:off x="4714875" y="328453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695" name="Group 155"/>
          <p:cNvGrpSpPr>
            <a:grpSpLocks/>
          </p:cNvGrpSpPr>
          <p:nvPr/>
        </p:nvGrpSpPr>
        <p:grpSpPr bwMode="auto">
          <a:xfrm flipH="1">
            <a:off x="4643438" y="3429000"/>
            <a:ext cx="287337" cy="287338"/>
            <a:chOff x="3560" y="2704"/>
            <a:chExt cx="181" cy="181"/>
          </a:xfrm>
        </p:grpSpPr>
        <p:sp>
          <p:nvSpPr>
            <p:cNvPr id="696" name="Oval 156"/>
            <p:cNvSpPr>
              <a:spLocks noChangeArrowheads="1"/>
            </p:cNvSpPr>
            <p:nvPr/>
          </p:nvSpPr>
          <p:spPr bwMode="auto">
            <a:xfrm>
              <a:off x="3560" y="2704"/>
              <a:ext cx="181" cy="18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697" name="Line 157"/>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698" name="Line 158"/>
          <p:cNvSpPr>
            <a:spLocks noChangeShapeType="1"/>
          </p:cNvSpPr>
          <p:nvPr/>
        </p:nvSpPr>
        <p:spPr bwMode="auto">
          <a:xfrm flipH="1">
            <a:off x="4786313" y="32845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9" name="Line 159"/>
          <p:cNvSpPr>
            <a:spLocks noChangeShapeType="1"/>
          </p:cNvSpPr>
          <p:nvPr/>
        </p:nvSpPr>
        <p:spPr bwMode="auto">
          <a:xfrm flipH="1">
            <a:off x="4786313" y="37163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0" name="Line 160"/>
          <p:cNvSpPr>
            <a:spLocks noChangeShapeType="1"/>
          </p:cNvSpPr>
          <p:nvPr/>
        </p:nvSpPr>
        <p:spPr bwMode="auto">
          <a:xfrm>
            <a:off x="4787900"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1" name="Line 161"/>
          <p:cNvSpPr>
            <a:spLocks noChangeShapeType="1"/>
          </p:cNvSpPr>
          <p:nvPr/>
        </p:nvSpPr>
        <p:spPr bwMode="auto">
          <a:xfrm>
            <a:off x="4716463"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2" name="Line 162"/>
          <p:cNvSpPr>
            <a:spLocks noChangeShapeType="1"/>
          </p:cNvSpPr>
          <p:nvPr/>
        </p:nvSpPr>
        <p:spPr bwMode="auto">
          <a:xfrm>
            <a:off x="4284663"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3" name="Line 163"/>
          <p:cNvSpPr>
            <a:spLocks noChangeShapeType="1"/>
          </p:cNvSpPr>
          <p:nvPr/>
        </p:nvSpPr>
        <p:spPr bwMode="auto">
          <a:xfrm flipH="1">
            <a:off x="3706813"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4" name="Line 164"/>
          <p:cNvSpPr>
            <a:spLocks noChangeShapeType="1"/>
          </p:cNvSpPr>
          <p:nvPr/>
        </p:nvSpPr>
        <p:spPr bwMode="auto">
          <a:xfrm flipH="1">
            <a:off x="3635375"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5" name="Line 165"/>
          <p:cNvSpPr>
            <a:spLocks noChangeShapeType="1"/>
          </p:cNvSpPr>
          <p:nvPr/>
        </p:nvSpPr>
        <p:spPr bwMode="auto">
          <a:xfrm flipH="1">
            <a:off x="3562350"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6" name="Line 166"/>
          <p:cNvSpPr>
            <a:spLocks noChangeShapeType="1"/>
          </p:cNvSpPr>
          <p:nvPr/>
        </p:nvSpPr>
        <p:spPr bwMode="auto">
          <a:xfrm>
            <a:off x="2844800" y="40767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7" name="Line 167"/>
          <p:cNvSpPr>
            <a:spLocks noChangeShapeType="1"/>
          </p:cNvSpPr>
          <p:nvPr/>
        </p:nvSpPr>
        <p:spPr bwMode="auto">
          <a:xfrm flipH="1">
            <a:off x="2051050" y="407670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08" name="Oval 168"/>
          <p:cNvSpPr>
            <a:spLocks noChangeArrowheads="1"/>
          </p:cNvSpPr>
          <p:nvPr/>
        </p:nvSpPr>
        <p:spPr bwMode="auto">
          <a:xfrm>
            <a:off x="2627313" y="2708275"/>
            <a:ext cx="142875" cy="144463"/>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09" name="Line 169"/>
          <p:cNvSpPr>
            <a:spLocks noChangeShapeType="1"/>
          </p:cNvSpPr>
          <p:nvPr/>
        </p:nvSpPr>
        <p:spPr bwMode="auto">
          <a:xfrm>
            <a:off x="4284663" y="40052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0" name="Line 170"/>
          <p:cNvSpPr>
            <a:spLocks noChangeShapeType="1"/>
          </p:cNvSpPr>
          <p:nvPr/>
        </p:nvSpPr>
        <p:spPr bwMode="auto">
          <a:xfrm>
            <a:off x="4213225" y="3860800"/>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1" name="Line 171"/>
          <p:cNvSpPr>
            <a:spLocks noChangeShapeType="1"/>
          </p:cNvSpPr>
          <p:nvPr/>
        </p:nvSpPr>
        <p:spPr bwMode="auto">
          <a:xfrm>
            <a:off x="4716463" y="3860800"/>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2" name="Line 172"/>
          <p:cNvSpPr>
            <a:spLocks noChangeShapeType="1"/>
          </p:cNvSpPr>
          <p:nvPr/>
        </p:nvSpPr>
        <p:spPr bwMode="auto">
          <a:xfrm>
            <a:off x="4716463" y="40052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3" name="Line 173"/>
          <p:cNvSpPr>
            <a:spLocks noChangeShapeType="1"/>
          </p:cNvSpPr>
          <p:nvPr/>
        </p:nvSpPr>
        <p:spPr bwMode="auto">
          <a:xfrm flipH="1">
            <a:off x="4284663" y="4221163"/>
            <a:ext cx="431800" cy="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4" name="Line 174"/>
          <p:cNvSpPr>
            <a:spLocks noChangeShapeType="1"/>
          </p:cNvSpPr>
          <p:nvPr/>
        </p:nvSpPr>
        <p:spPr bwMode="auto">
          <a:xfrm flipH="1">
            <a:off x="4716463" y="3860800"/>
            <a:ext cx="71437"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5" name="Line 175"/>
          <p:cNvSpPr>
            <a:spLocks noChangeShapeType="1"/>
          </p:cNvSpPr>
          <p:nvPr/>
        </p:nvSpPr>
        <p:spPr bwMode="auto">
          <a:xfrm>
            <a:off x="3995738" y="3933825"/>
            <a:ext cx="217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6" name="Line 176"/>
          <p:cNvSpPr>
            <a:spLocks noChangeShapeType="1"/>
          </p:cNvSpPr>
          <p:nvPr/>
        </p:nvSpPr>
        <p:spPr bwMode="auto">
          <a:xfrm>
            <a:off x="4498975" y="39338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 name="Line 177"/>
          <p:cNvSpPr>
            <a:spLocks noChangeShapeType="1"/>
          </p:cNvSpPr>
          <p:nvPr/>
        </p:nvSpPr>
        <p:spPr bwMode="auto">
          <a:xfrm>
            <a:off x="3995738" y="2349500"/>
            <a:ext cx="0"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8" name="Line 178"/>
          <p:cNvSpPr>
            <a:spLocks noChangeShapeType="1"/>
          </p:cNvSpPr>
          <p:nvPr/>
        </p:nvSpPr>
        <p:spPr bwMode="auto">
          <a:xfrm flipH="1">
            <a:off x="3995738" y="3933825"/>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9" name="Line 179"/>
          <p:cNvSpPr>
            <a:spLocks noChangeShapeType="1"/>
          </p:cNvSpPr>
          <p:nvPr/>
        </p:nvSpPr>
        <p:spPr bwMode="auto">
          <a:xfrm flipH="1">
            <a:off x="4498975" y="2349500"/>
            <a:ext cx="1588" cy="158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0" name="Line 180"/>
          <p:cNvSpPr>
            <a:spLocks noChangeShapeType="1"/>
          </p:cNvSpPr>
          <p:nvPr/>
        </p:nvSpPr>
        <p:spPr bwMode="auto">
          <a:xfrm flipH="1">
            <a:off x="2843213" y="2997200"/>
            <a:ext cx="1439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1" name="Line 182"/>
          <p:cNvSpPr>
            <a:spLocks noChangeShapeType="1"/>
          </p:cNvSpPr>
          <p:nvPr/>
        </p:nvSpPr>
        <p:spPr bwMode="auto">
          <a:xfrm flipV="1">
            <a:off x="3130550"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2" name="Line 183"/>
          <p:cNvSpPr>
            <a:spLocks noChangeShapeType="1"/>
          </p:cNvSpPr>
          <p:nvPr/>
        </p:nvSpPr>
        <p:spPr bwMode="auto">
          <a:xfrm>
            <a:off x="3059113" y="27813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3" name="Line 184"/>
          <p:cNvSpPr>
            <a:spLocks noChangeShapeType="1"/>
          </p:cNvSpPr>
          <p:nvPr/>
        </p:nvSpPr>
        <p:spPr bwMode="auto">
          <a:xfrm>
            <a:off x="3059113" y="2708275"/>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4" name="Line 185"/>
          <p:cNvSpPr>
            <a:spLocks noChangeShapeType="1"/>
          </p:cNvSpPr>
          <p:nvPr/>
        </p:nvSpPr>
        <p:spPr bwMode="auto">
          <a:xfrm flipV="1">
            <a:off x="3130550" y="24923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5" name="Line 186"/>
          <p:cNvSpPr>
            <a:spLocks noChangeShapeType="1"/>
          </p:cNvSpPr>
          <p:nvPr/>
        </p:nvSpPr>
        <p:spPr bwMode="auto">
          <a:xfrm flipV="1">
            <a:off x="2700338" y="24923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26" name="Group 187"/>
          <p:cNvGrpSpPr>
            <a:grpSpLocks/>
          </p:cNvGrpSpPr>
          <p:nvPr/>
        </p:nvGrpSpPr>
        <p:grpSpPr bwMode="auto">
          <a:xfrm rot="5400000">
            <a:off x="2339182" y="3283744"/>
            <a:ext cx="503237" cy="504825"/>
            <a:chOff x="1565" y="2251"/>
            <a:chExt cx="317" cy="318"/>
          </a:xfrm>
        </p:grpSpPr>
        <p:sp>
          <p:nvSpPr>
            <p:cNvPr id="727" name="Line 188"/>
            <p:cNvSpPr>
              <a:spLocks noChangeShapeType="1"/>
            </p:cNvSpPr>
            <p:nvPr/>
          </p:nvSpPr>
          <p:spPr bwMode="auto">
            <a:xfrm flipV="1">
              <a:off x="1610" y="2478"/>
              <a:ext cx="18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28" name="Oval 189"/>
            <p:cNvSpPr>
              <a:spLocks noChangeArrowheads="1"/>
            </p:cNvSpPr>
            <p:nvPr/>
          </p:nvSpPr>
          <p:spPr bwMode="auto">
            <a:xfrm>
              <a:off x="1655" y="2387"/>
              <a:ext cx="90" cy="91"/>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29" name="Line 190"/>
            <p:cNvSpPr>
              <a:spLocks noChangeShapeType="1"/>
            </p:cNvSpPr>
            <p:nvPr/>
          </p:nvSpPr>
          <p:spPr bwMode="auto">
            <a:xfrm flipH="1">
              <a:off x="1565" y="2568"/>
              <a:ext cx="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0" name="Line 191"/>
            <p:cNvSpPr>
              <a:spLocks noChangeShapeType="1"/>
            </p:cNvSpPr>
            <p:nvPr/>
          </p:nvSpPr>
          <p:spPr bwMode="auto">
            <a:xfrm flipH="1">
              <a:off x="1791" y="2568"/>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1" name="Line 192"/>
            <p:cNvSpPr>
              <a:spLocks noChangeShapeType="1"/>
            </p:cNvSpPr>
            <p:nvPr/>
          </p:nvSpPr>
          <p:spPr bwMode="auto">
            <a:xfrm flipV="1">
              <a:off x="1701" y="2251"/>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32" name="Line 194"/>
          <p:cNvSpPr>
            <a:spLocks noChangeShapeType="1"/>
          </p:cNvSpPr>
          <p:nvPr/>
        </p:nvSpPr>
        <p:spPr bwMode="auto">
          <a:xfrm rot="16200000" flipV="1">
            <a:off x="2124075" y="4508500"/>
            <a:ext cx="2873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3" name="Line 196"/>
          <p:cNvSpPr>
            <a:spLocks noChangeShapeType="1"/>
          </p:cNvSpPr>
          <p:nvPr/>
        </p:nvSpPr>
        <p:spPr bwMode="auto">
          <a:xfrm rot="16200000" flipH="1">
            <a:off x="2302669" y="4760119"/>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4" name="Line 197"/>
          <p:cNvSpPr>
            <a:spLocks noChangeShapeType="1"/>
          </p:cNvSpPr>
          <p:nvPr/>
        </p:nvSpPr>
        <p:spPr bwMode="auto">
          <a:xfrm rot="16200000" flipH="1">
            <a:off x="2266157" y="4364831"/>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5" name="Line 198"/>
          <p:cNvSpPr>
            <a:spLocks noChangeShapeType="1"/>
          </p:cNvSpPr>
          <p:nvPr/>
        </p:nvSpPr>
        <p:spPr bwMode="auto">
          <a:xfrm rot="16200000" flipV="1">
            <a:off x="1943101" y="447198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6" name="Line 199"/>
          <p:cNvSpPr>
            <a:spLocks noChangeShapeType="1"/>
          </p:cNvSpPr>
          <p:nvPr/>
        </p:nvSpPr>
        <p:spPr bwMode="auto">
          <a:xfrm>
            <a:off x="2338388" y="4076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7" name="Line 206"/>
          <p:cNvSpPr>
            <a:spLocks noChangeShapeType="1"/>
          </p:cNvSpPr>
          <p:nvPr/>
        </p:nvSpPr>
        <p:spPr bwMode="auto">
          <a:xfrm>
            <a:off x="2339975" y="2997200"/>
            <a:ext cx="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8" name="Line 207"/>
          <p:cNvSpPr>
            <a:spLocks noChangeShapeType="1"/>
          </p:cNvSpPr>
          <p:nvPr/>
        </p:nvSpPr>
        <p:spPr bwMode="auto">
          <a:xfrm>
            <a:off x="2339975" y="3716338"/>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9" name="Line 208"/>
          <p:cNvSpPr>
            <a:spLocks noChangeShapeType="1"/>
          </p:cNvSpPr>
          <p:nvPr/>
        </p:nvSpPr>
        <p:spPr bwMode="auto">
          <a:xfrm flipH="1">
            <a:off x="2124075" y="4076700"/>
            <a:ext cx="2879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0" name="Line 210"/>
          <p:cNvSpPr>
            <a:spLocks noChangeShapeType="1"/>
          </p:cNvSpPr>
          <p:nvPr/>
        </p:nvSpPr>
        <p:spPr bwMode="auto">
          <a:xfrm flipH="1" flipV="1">
            <a:off x="828675" y="5229226"/>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1" name="Line 212"/>
          <p:cNvSpPr>
            <a:spLocks noChangeShapeType="1"/>
          </p:cNvSpPr>
          <p:nvPr/>
        </p:nvSpPr>
        <p:spPr bwMode="auto">
          <a:xfrm>
            <a:off x="1116013" y="5372101"/>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2" name="Line 213"/>
          <p:cNvSpPr>
            <a:spLocks noChangeShapeType="1"/>
          </p:cNvSpPr>
          <p:nvPr/>
        </p:nvSpPr>
        <p:spPr bwMode="auto">
          <a:xfrm>
            <a:off x="684213" y="5372101"/>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3" name="Line 214"/>
          <p:cNvSpPr>
            <a:spLocks noChangeShapeType="1"/>
          </p:cNvSpPr>
          <p:nvPr/>
        </p:nvSpPr>
        <p:spPr bwMode="auto">
          <a:xfrm flipH="1" flipV="1">
            <a:off x="971550" y="48688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4" name="Line 216"/>
          <p:cNvSpPr>
            <a:spLocks noChangeShapeType="1"/>
          </p:cNvSpPr>
          <p:nvPr/>
        </p:nvSpPr>
        <p:spPr bwMode="auto">
          <a:xfrm flipH="1">
            <a:off x="2051050" y="2997200"/>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45" name="Group 217"/>
          <p:cNvGrpSpPr>
            <a:grpSpLocks/>
          </p:cNvGrpSpPr>
          <p:nvPr/>
        </p:nvGrpSpPr>
        <p:grpSpPr bwMode="auto">
          <a:xfrm flipH="1">
            <a:off x="5795963" y="2133600"/>
            <a:ext cx="287337" cy="287338"/>
            <a:chOff x="3560" y="2704"/>
            <a:chExt cx="181" cy="181"/>
          </a:xfrm>
        </p:grpSpPr>
        <p:sp>
          <p:nvSpPr>
            <p:cNvPr id="746" name="Oval 218"/>
            <p:cNvSpPr>
              <a:spLocks noChangeArrowheads="1"/>
            </p:cNvSpPr>
            <p:nvPr/>
          </p:nvSpPr>
          <p:spPr bwMode="auto">
            <a:xfrm>
              <a:off x="3560" y="2704"/>
              <a:ext cx="181" cy="181"/>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47" name="Line 219"/>
            <p:cNvSpPr>
              <a:spLocks noChangeShapeType="1"/>
            </p:cNvSpPr>
            <p:nvPr/>
          </p:nvSpPr>
          <p:spPr bwMode="auto">
            <a:xfrm>
              <a:off x="3651" y="2750"/>
              <a:ext cx="0"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748" name="Line 220"/>
          <p:cNvSpPr>
            <a:spLocks noChangeShapeType="1"/>
          </p:cNvSpPr>
          <p:nvPr/>
        </p:nvSpPr>
        <p:spPr bwMode="auto">
          <a:xfrm>
            <a:off x="5940425" y="19891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9" name="Line 221"/>
          <p:cNvSpPr>
            <a:spLocks noChangeShapeType="1"/>
          </p:cNvSpPr>
          <p:nvPr/>
        </p:nvSpPr>
        <p:spPr bwMode="auto">
          <a:xfrm>
            <a:off x="5940425"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0" name="Text Box 222"/>
          <p:cNvSpPr txBox="1">
            <a:spLocks noChangeArrowheads="1"/>
          </p:cNvSpPr>
          <p:nvPr/>
        </p:nvSpPr>
        <p:spPr bwMode="auto">
          <a:xfrm>
            <a:off x="4021138" y="3016250"/>
            <a:ext cx="438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Sub</a:t>
            </a:r>
          </a:p>
        </p:txBody>
      </p:sp>
      <p:sp>
        <p:nvSpPr>
          <p:cNvPr id="751" name="Line 223"/>
          <p:cNvSpPr>
            <a:spLocks noChangeShapeType="1"/>
          </p:cNvSpPr>
          <p:nvPr/>
        </p:nvSpPr>
        <p:spPr bwMode="auto">
          <a:xfrm>
            <a:off x="4211638" y="4005263"/>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52" name="Text Box 224"/>
          <p:cNvSpPr txBox="1">
            <a:spLocks noChangeArrowheads="1"/>
          </p:cNvSpPr>
          <p:nvPr/>
        </p:nvSpPr>
        <p:spPr bwMode="auto">
          <a:xfrm>
            <a:off x="4540250" y="2997200"/>
            <a:ext cx="444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Add</a:t>
            </a:r>
          </a:p>
        </p:txBody>
      </p:sp>
      <p:sp>
        <p:nvSpPr>
          <p:cNvPr id="753" name="Text Box 225"/>
          <p:cNvSpPr txBox="1">
            <a:spLocks noChangeArrowheads="1"/>
          </p:cNvSpPr>
          <p:nvPr/>
        </p:nvSpPr>
        <p:spPr bwMode="auto">
          <a:xfrm>
            <a:off x="2438400" y="2166938"/>
            <a:ext cx="550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WrB*</a:t>
            </a:r>
          </a:p>
        </p:txBody>
      </p:sp>
      <p:sp>
        <p:nvSpPr>
          <p:cNvPr id="754" name="Text Box 226"/>
          <p:cNvSpPr txBox="1">
            <a:spLocks noChangeArrowheads="1"/>
          </p:cNvSpPr>
          <p:nvPr/>
        </p:nvSpPr>
        <p:spPr bwMode="auto">
          <a:xfrm>
            <a:off x="2590800" y="3246438"/>
            <a:ext cx="468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WrB</a:t>
            </a:r>
          </a:p>
        </p:txBody>
      </p:sp>
      <p:sp>
        <p:nvSpPr>
          <p:cNvPr id="755" name="Text Box 227"/>
          <p:cNvSpPr txBox="1">
            <a:spLocks noChangeArrowheads="1"/>
          </p:cNvSpPr>
          <p:nvPr/>
        </p:nvSpPr>
        <p:spPr bwMode="auto">
          <a:xfrm>
            <a:off x="971550" y="4797425"/>
            <a:ext cx="6032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NotRd</a:t>
            </a:r>
          </a:p>
        </p:txBody>
      </p:sp>
      <p:sp>
        <p:nvSpPr>
          <p:cNvPr id="756" name="Text Box 230"/>
          <p:cNvSpPr txBox="1">
            <a:spLocks noChangeArrowheads="1"/>
          </p:cNvSpPr>
          <p:nvPr/>
        </p:nvSpPr>
        <p:spPr bwMode="auto">
          <a:xfrm>
            <a:off x="5899150" y="3030538"/>
            <a:ext cx="760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AmpLow</a:t>
            </a:r>
          </a:p>
        </p:txBody>
      </p:sp>
      <p:sp>
        <p:nvSpPr>
          <p:cNvPr id="757" name="Text Box 231"/>
          <p:cNvSpPr txBox="1">
            <a:spLocks noChangeArrowheads="1"/>
          </p:cNvSpPr>
          <p:nvPr/>
        </p:nvSpPr>
        <p:spPr bwMode="auto">
          <a:xfrm>
            <a:off x="6035675" y="3429000"/>
            <a:ext cx="576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24 </a:t>
            </a:r>
            <a:r>
              <a:rPr lang="el-GR" altLang="de-DE">
                <a:latin typeface="Arial" charset="0"/>
                <a:cs typeface="Arial" charset="0"/>
              </a:rPr>
              <a:t>μ</a:t>
            </a:r>
            <a:r>
              <a:rPr lang="de-DE" altLang="de-DE"/>
              <a:t>A</a:t>
            </a:r>
          </a:p>
        </p:txBody>
      </p:sp>
      <p:sp>
        <p:nvSpPr>
          <p:cNvPr id="758" name="Text Box 232"/>
          <p:cNvSpPr txBox="1">
            <a:spLocks noChangeArrowheads="1"/>
          </p:cNvSpPr>
          <p:nvPr/>
        </p:nvSpPr>
        <p:spPr bwMode="auto">
          <a:xfrm>
            <a:off x="6827838" y="45434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12 </a:t>
            </a:r>
            <a:r>
              <a:rPr lang="el-GR" altLang="de-DE">
                <a:latin typeface="Arial" charset="0"/>
                <a:cs typeface="Arial" charset="0"/>
              </a:rPr>
              <a:t>μ</a:t>
            </a:r>
            <a:r>
              <a:rPr lang="de-DE" altLang="de-DE"/>
              <a:t>A</a:t>
            </a:r>
          </a:p>
        </p:txBody>
      </p:sp>
      <p:sp>
        <p:nvSpPr>
          <p:cNvPr id="759" name="Line 233"/>
          <p:cNvSpPr>
            <a:spLocks noChangeShapeType="1"/>
          </p:cNvSpPr>
          <p:nvPr/>
        </p:nvSpPr>
        <p:spPr bwMode="auto">
          <a:xfrm>
            <a:off x="6732588" y="2636838"/>
            <a:ext cx="431800" cy="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0" name="Rectangle 234"/>
          <p:cNvSpPr>
            <a:spLocks noChangeArrowheads="1"/>
          </p:cNvSpPr>
          <p:nvPr/>
        </p:nvSpPr>
        <p:spPr bwMode="auto">
          <a:xfrm>
            <a:off x="3779838" y="1916113"/>
            <a:ext cx="936625" cy="433387"/>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Logic</a:t>
            </a:r>
          </a:p>
        </p:txBody>
      </p:sp>
      <p:sp>
        <p:nvSpPr>
          <p:cNvPr id="761" name="Rectangle 235"/>
          <p:cNvSpPr>
            <a:spLocks noChangeArrowheads="1"/>
          </p:cNvSpPr>
          <p:nvPr/>
        </p:nvSpPr>
        <p:spPr bwMode="auto">
          <a:xfrm>
            <a:off x="3779838" y="1268413"/>
            <a:ext cx="431800" cy="433387"/>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Cmp1</a:t>
            </a:r>
          </a:p>
        </p:txBody>
      </p:sp>
      <p:sp>
        <p:nvSpPr>
          <p:cNvPr id="762" name="Rectangle 236"/>
          <p:cNvSpPr>
            <a:spLocks noChangeArrowheads="1"/>
          </p:cNvSpPr>
          <p:nvPr/>
        </p:nvSpPr>
        <p:spPr bwMode="auto">
          <a:xfrm>
            <a:off x="4284663" y="1268413"/>
            <a:ext cx="431800" cy="433387"/>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Cmp2</a:t>
            </a:r>
          </a:p>
        </p:txBody>
      </p:sp>
      <p:sp>
        <p:nvSpPr>
          <p:cNvPr id="763" name="Line 237"/>
          <p:cNvSpPr>
            <a:spLocks noChangeShapeType="1"/>
          </p:cNvSpPr>
          <p:nvPr/>
        </p:nvSpPr>
        <p:spPr bwMode="auto">
          <a:xfrm flipV="1">
            <a:off x="7164388" y="1052513"/>
            <a:ext cx="0" cy="1584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4" name="Line 238"/>
          <p:cNvSpPr>
            <a:spLocks noChangeShapeType="1"/>
          </p:cNvSpPr>
          <p:nvPr/>
        </p:nvSpPr>
        <p:spPr bwMode="auto">
          <a:xfrm rot="16200000" flipV="1">
            <a:off x="5615782" y="-496094"/>
            <a:ext cx="0" cy="30972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5" name="Line 239"/>
          <p:cNvSpPr>
            <a:spLocks noChangeShapeType="1"/>
          </p:cNvSpPr>
          <p:nvPr/>
        </p:nvSpPr>
        <p:spPr bwMode="auto">
          <a:xfrm flipV="1">
            <a:off x="4067175" y="1052513"/>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6" name="Line 240"/>
          <p:cNvSpPr>
            <a:spLocks noChangeShapeType="1"/>
          </p:cNvSpPr>
          <p:nvPr/>
        </p:nvSpPr>
        <p:spPr bwMode="auto">
          <a:xfrm flipV="1">
            <a:off x="4572000" y="1052513"/>
            <a:ext cx="0" cy="21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7" name="Line 241"/>
          <p:cNvSpPr>
            <a:spLocks noChangeShapeType="1"/>
          </p:cNvSpPr>
          <p:nvPr/>
        </p:nvSpPr>
        <p:spPr bwMode="auto">
          <a:xfrm flipV="1">
            <a:off x="3924300" y="90805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8" name="Line 242"/>
          <p:cNvSpPr>
            <a:spLocks noChangeShapeType="1"/>
          </p:cNvSpPr>
          <p:nvPr/>
        </p:nvSpPr>
        <p:spPr bwMode="auto">
          <a:xfrm flipV="1">
            <a:off x="4427538" y="908050"/>
            <a:ext cx="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69" name="Text Box 243"/>
          <p:cNvSpPr txBox="1">
            <a:spLocks noChangeArrowheads="1"/>
          </p:cNvSpPr>
          <p:nvPr/>
        </p:nvSpPr>
        <p:spPr bwMode="auto">
          <a:xfrm>
            <a:off x="3419475" y="798513"/>
            <a:ext cx="496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ThHi</a:t>
            </a:r>
          </a:p>
        </p:txBody>
      </p:sp>
      <p:sp>
        <p:nvSpPr>
          <p:cNvPr id="770" name="Text Box 244"/>
          <p:cNvSpPr txBox="1">
            <a:spLocks noChangeArrowheads="1"/>
          </p:cNvSpPr>
          <p:nvPr/>
        </p:nvSpPr>
        <p:spPr bwMode="auto">
          <a:xfrm>
            <a:off x="3924300" y="798513"/>
            <a:ext cx="517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ThLo</a:t>
            </a:r>
          </a:p>
        </p:txBody>
      </p:sp>
      <p:sp>
        <p:nvSpPr>
          <p:cNvPr id="771" name="Line 245"/>
          <p:cNvSpPr>
            <a:spLocks noChangeShapeType="1"/>
          </p:cNvSpPr>
          <p:nvPr/>
        </p:nvSpPr>
        <p:spPr bwMode="auto">
          <a:xfrm>
            <a:off x="3995738"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2" name="Line 246"/>
          <p:cNvSpPr>
            <a:spLocks noChangeShapeType="1"/>
          </p:cNvSpPr>
          <p:nvPr/>
        </p:nvSpPr>
        <p:spPr bwMode="auto">
          <a:xfrm>
            <a:off x="45005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3" name="Line 247"/>
          <p:cNvSpPr>
            <a:spLocks noChangeShapeType="1"/>
          </p:cNvSpPr>
          <p:nvPr/>
        </p:nvSpPr>
        <p:spPr bwMode="auto">
          <a:xfrm>
            <a:off x="3419475" y="2133600"/>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4" name="Text Box 248"/>
          <p:cNvSpPr txBox="1">
            <a:spLocks noChangeArrowheads="1"/>
          </p:cNvSpPr>
          <p:nvPr/>
        </p:nvSpPr>
        <p:spPr bwMode="auto">
          <a:xfrm>
            <a:off x="3254375" y="1878013"/>
            <a:ext cx="3635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Rd</a:t>
            </a:r>
          </a:p>
        </p:txBody>
      </p:sp>
      <p:sp>
        <p:nvSpPr>
          <p:cNvPr id="775" name="Line 249"/>
          <p:cNvSpPr>
            <a:spLocks noChangeShapeType="1"/>
          </p:cNvSpPr>
          <p:nvPr/>
        </p:nvSpPr>
        <p:spPr bwMode="auto">
          <a:xfrm>
            <a:off x="1116013" y="2997200"/>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6" name="Oval 250"/>
          <p:cNvSpPr>
            <a:spLocks noChangeArrowheads="1"/>
          </p:cNvSpPr>
          <p:nvPr/>
        </p:nvSpPr>
        <p:spPr bwMode="auto">
          <a:xfrm>
            <a:off x="6659563" y="2565400"/>
            <a:ext cx="144462"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3</a:t>
            </a:r>
          </a:p>
        </p:txBody>
      </p:sp>
      <p:sp>
        <p:nvSpPr>
          <p:cNvPr id="777" name="Oval 251"/>
          <p:cNvSpPr>
            <a:spLocks noChangeArrowheads="1"/>
          </p:cNvSpPr>
          <p:nvPr/>
        </p:nvSpPr>
        <p:spPr bwMode="auto">
          <a:xfrm>
            <a:off x="1187450" y="2924175"/>
            <a:ext cx="144463"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1</a:t>
            </a:r>
          </a:p>
        </p:txBody>
      </p:sp>
      <p:sp>
        <p:nvSpPr>
          <p:cNvPr id="778" name="Text Box 252"/>
          <p:cNvSpPr txBox="1">
            <a:spLocks noChangeArrowheads="1"/>
          </p:cNvSpPr>
          <p:nvPr/>
        </p:nvSpPr>
        <p:spPr bwMode="auto">
          <a:xfrm>
            <a:off x="1116013" y="3213100"/>
            <a:ext cx="322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I</a:t>
            </a:r>
            <a:r>
              <a:rPr lang="de-DE" altLang="de-DE" baseline="-25000"/>
              <a:t>in</a:t>
            </a:r>
          </a:p>
        </p:txBody>
      </p:sp>
      <p:sp>
        <p:nvSpPr>
          <p:cNvPr id="779" name="Line 253"/>
          <p:cNvSpPr>
            <a:spLocks noChangeShapeType="1"/>
          </p:cNvSpPr>
          <p:nvPr/>
        </p:nvSpPr>
        <p:spPr bwMode="auto">
          <a:xfrm rot="10800000">
            <a:off x="1116013" y="3141663"/>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0" name="Oval 256"/>
          <p:cNvSpPr>
            <a:spLocks noChangeArrowheads="1"/>
          </p:cNvSpPr>
          <p:nvPr/>
        </p:nvSpPr>
        <p:spPr bwMode="auto">
          <a:xfrm>
            <a:off x="5076825" y="4292600"/>
            <a:ext cx="144463" cy="144463"/>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RefFB</a:t>
            </a:r>
          </a:p>
        </p:txBody>
      </p:sp>
      <p:sp>
        <p:nvSpPr>
          <p:cNvPr id="781" name="Oval 257"/>
          <p:cNvSpPr>
            <a:spLocks noChangeArrowheads="1"/>
          </p:cNvSpPr>
          <p:nvPr/>
        </p:nvSpPr>
        <p:spPr bwMode="auto">
          <a:xfrm>
            <a:off x="4500563" y="1125538"/>
            <a:ext cx="141287" cy="1412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82" name="Oval 258"/>
          <p:cNvSpPr>
            <a:spLocks noChangeArrowheads="1"/>
          </p:cNvSpPr>
          <p:nvPr/>
        </p:nvSpPr>
        <p:spPr bwMode="auto">
          <a:xfrm>
            <a:off x="3851275" y="1125538"/>
            <a:ext cx="141288" cy="1412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endParaRPr lang="de-DE" altLang="de-DE"/>
          </a:p>
        </p:txBody>
      </p:sp>
      <p:sp>
        <p:nvSpPr>
          <p:cNvPr id="783" name="Oval 259"/>
          <p:cNvSpPr>
            <a:spLocks noChangeArrowheads="1"/>
          </p:cNvSpPr>
          <p:nvPr/>
        </p:nvSpPr>
        <p:spPr bwMode="auto">
          <a:xfrm>
            <a:off x="6804025" y="3932238"/>
            <a:ext cx="144463" cy="144462"/>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sp>
        <p:nvSpPr>
          <p:cNvPr id="784" name="AutoShape 260"/>
          <p:cNvSpPr>
            <a:spLocks noChangeArrowheads="1"/>
          </p:cNvSpPr>
          <p:nvPr/>
        </p:nvSpPr>
        <p:spPr bwMode="auto">
          <a:xfrm rot="5400000">
            <a:off x="5053012" y="931863"/>
            <a:ext cx="576263" cy="242888"/>
          </a:xfrm>
          <a:custGeom>
            <a:avLst/>
            <a:gdLst>
              <a:gd name="T0" fmla="*/ 2147483647 w 21600"/>
              <a:gd name="T1" fmla="*/ 172676366 h 21600"/>
              <a:gd name="T2" fmla="*/ 2147483647 w 21600"/>
              <a:gd name="T3" fmla="*/ 345352855 h 21600"/>
              <a:gd name="T4" fmla="*/ 1367831009 w 21600"/>
              <a:gd name="T5" fmla="*/ 172676366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5" name="Text Box 261"/>
          <p:cNvSpPr txBox="1">
            <a:spLocks noChangeArrowheads="1"/>
          </p:cNvSpPr>
          <p:nvPr/>
        </p:nvSpPr>
        <p:spPr bwMode="auto">
          <a:xfrm>
            <a:off x="5570538" y="1341438"/>
            <a:ext cx="307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C</a:t>
            </a:r>
            <a:r>
              <a:rPr lang="de-DE" altLang="de-DE" baseline="-25000"/>
              <a:t>f</a:t>
            </a:r>
          </a:p>
        </p:txBody>
      </p:sp>
      <p:sp>
        <p:nvSpPr>
          <p:cNvPr id="786" name="Oval 262"/>
          <p:cNvSpPr>
            <a:spLocks noChangeArrowheads="1"/>
          </p:cNvSpPr>
          <p:nvPr/>
        </p:nvSpPr>
        <p:spPr bwMode="auto">
          <a:xfrm>
            <a:off x="5148263" y="2924175"/>
            <a:ext cx="144462" cy="144463"/>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2</a:t>
            </a:r>
          </a:p>
        </p:txBody>
      </p:sp>
      <p:sp>
        <p:nvSpPr>
          <p:cNvPr id="787" name="Text Box 263"/>
          <p:cNvSpPr txBox="1">
            <a:spLocks noChangeArrowheads="1"/>
          </p:cNvSpPr>
          <p:nvPr/>
        </p:nvSpPr>
        <p:spPr bwMode="auto">
          <a:xfrm>
            <a:off x="3733800" y="1951038"/>
            <a:ext cx="355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En</a:t>
            </a:r>
          </a:p>
        </p:txBody>
      </p:sp>
      <p:sp>
        <p:nvSpPr>
          <p:cNvPr id="788" name="Arc 264"/>
          <p:cNvSpPr>
            <a:spLocks/>
          </p:cNvSpPr>
          <p:nvPr/>
        </p:nvSpPr>
        <p:spPr bwMode="auto">
          <a:xfrm rot="5400000" flipV="1">
            <a:off x="4186238" y="3906838"/>
            <a:ext cx="144462" cy="68262"/>
          </a:xfrm>
          <a:custGeom>
            <a:avLst/>
            <a:gdLst>
              <a:gd name="T0" fmla="*/ 38112941 w 21600"/>
              <a:gd name="T1" fmla="*/ 0 h 10183"/>
              <a:gd name="T2" fmla="*/ 43216871 w 21600"/>
              <a:gd name="T3" fmla="*/ 20563105 h 10183"/>
              <a:gd name="T4" fmla="*/ 0 w 21600"/>
              <a:gd name="T5" fmla="*/ 20563105 h 10183"/>
              <a:gd name="T6" fmla="*/ 0 60000 65536"/>
              <a:gd name="T7" fmla="*/ 0 60000 65536"/>
              <a:gd name="T8" fmla="*/ 0 60000 65536"/>
            </a:gdLst>
            <a:ahLst/>
            <a:cxnLst>
              <a:cxn ang="T6">
                <a:pos x="T0" y="T1"/>
              </a:cxn>
              <a:cxn ang="T7">
                <a:pos x="T2" y="T3"/>
              </a:cxn>
              <a:cxn ang="T8">
                <a:pos x="T4" y="T5"/>
              </a:cxn>
            </a:cxnLst>
            <a:rect l="0" t="0" r="r" b="b"/>
            <a:pathLst>
              <a:path w="21600" h="10183" fill="none" extrusionOk="0">
                <a:moveTo>
                  <a:pt x="19049" y="-1"/>
                </a:moveTo>
                <a:cubicBezTo>
                  <a:pt x="20723" y="3132"/>
                  <a:pt x="21600" y="6630"/>
                  <a:pt x="21600" y="10183"/>
                </a:cubicBezTo>
              </a:path>
              <a:path w="21600" h="10183" stroke="0" extrusionOk="0">
                <a:moveTo>
                  <a:pt x="19049" y="-1"/>
                </a:moveTo>
                <a:cubicBezTo>
                  <a:pt x="20723" y="3132"/>
                  <a:pt x="21600" y="6630"/>
                  <a:pt x="21600" y="10183"/>
                </a:cubicBezTo>
                <a:lnTo>
                  <a:pt x="0" y="10183"/>
                </a:lnTo>
                <a:lnTo>
                  <a:pt x="19049" y="-1"/>
                </a:lnTo>
                <a:close/>
              </a:path>
            </a:pathLst>
          </a:cu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89" name="Arc 265"/>
          <p:cNvSpPr>
            <a:spLocks/>
          </p:cNvSpPr>
          <p:nvPr/>
        </p:nvSpPr>
        <p:spPr bwMode="auto">
          <a:xfrm rot="5400000" flipV="1">
            <a:off x="4684712" y="3902076"/>
            <a:ext cx="144463" cy="68262"/>
          </a:xfrm>
          <a:custGeom>
            <a:avLst/>
            <a:gdLst>
              <a:gd name="T0" fmla="*/ 38108055 w 21600"/>
              <a:gd name="T1" fmla="*/ 0 h 10189"/>
              <a:gd name="T2" fmla="*/ 43218046 w 21600"/>
              <a:gd name="T3" fmla="*/ 20526824 h 10189"/>
              <a:gd name="T4" fmla="*/ 0 w 21600"/>
              <a:gd name="T5" fmla="*/ 20526824 h 10189"/>
              <a:gd name="T6" fmla="*/ 0 60000 65536"/>
              <a:gd name="T7" fmla="*/ 0 60000 65536"/>
              <a:gd name="T8" fmla="*/ 0 60000 65536"/>
            </a:gdLst>
            <a:ahLst/>
            <a:cxnLst>
              <a:cxn ang="T6">
                <a:pos x="T0" y="T1"/>
              </a:cxn>
              <a:cxn ang="T7">
                <a:pos x="T2" y="T3"/>
              </a:cxn>
              <a:cxn ang="T8">
                <a:pos x="T4" y="T5"/>
              </a:cxn>
            </a:cxnLst>
            <a:rect l="0" t="0" r="r" b="b"/>
            <a:pathLst>
              <a:path w="21600" h="10189" fill="none" extrusionOk="0">
                <a:moveTo>
                  <a:pt x="19045" y="0"/>
                </a:moveTo>
                <a:cubicBezTo>
                  <a:pt x="20722" y="3134"/>
                  <a:pt x="21600" y="6634"/>
                  <a:pt x="21600" y="10189"/>
                </a:cubicBezTo>
              </a:path>
              <a:path w="21600" h="10189" stroke="0" extrusionOk="0">
                <a:moveTo>
                  <a:pt x="19045" y="0"/>
                </a:moveTo>
                <a:cubicBezTo>
                  <a:pt x="20722" y="3134"/>
                  <a:pt x="21600" y="6634"/>
                  <a:pt x="21600" y="10189"/>
                </a:cubicBezTo>
                <a:lnTo>
                  <a:pt x="0" y="10189"/>
                </a:lnTo>
                <a:lnTo>
                  <a:pt x="19045" y="0"/>
                </a:lnTo>
                <a:close/>
              </a:path>
            </a:pathLst>
          </a:cu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0" name="Line 266"/>
          <p:cNvSpPr>
            <a:spLocks noChangeShapeType="1"/>
          </p:cNvSpPr>
          <p:nvPr/>
        </p:nvSpPr>
        <p:spPr bwMode="auto">
          <a:xfrm flipH="1">
            <a:off x="4213225" y="3860800"/>
            <a:ext cx="71438"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791" name="Group 270"/>
          <p:cNvGrpSpPr>
            <a:grpSpLocks/>
          </p:cNvGrpSpPr>
          <p:nvPr/>
        </p:nvGrpSpPr>
        <p:grpSpPr bwMode="auto">
          <a:xfrm>
            <a:off x="4211638" y="4221163"/>
            <a:ext cx="144462" cy="285750"/>
            <a:chOff x="3696" y="3477"/>
            <a:chExt cx="91" cy="180"/>
          </a:xfrm>
        </p:grpSpPr>
        <p:sp>
          <p:nvSpPr>
            <p:cNvPr id="792" name="Line 271"/>
            <p:cNvSpPr>
              <a:spLocks noChangeShapeType="1"/>
            </p:cNvSpPr>
            <p:nvPr/>
          </p:nvSpPr>
          <p:spPr bwMode="auto">
            <a:xfrm>
              <a:off x="3742" y="347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3" name="Oval 272"/>
            <p:cNvSpPr>
              <a:spLocks noChangeArrowheads="1"/>
            </p:cNvSpPr>
            <p:nvPr/>
          </p:nvSpPr>
          <p:spPr bwMode="auto">
            <a:xfrm>
              <a:off x="3696" y="3566"/>
              <a:ext cx="91" cy="91"/>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grpSp>
      <p:sp>
        <p:nvSpPr>
          <p:cNvPr id="794" name="Oval 273"/>
          <p:cNvSpPr>
            <a:spLocks noChangeArrowheads="1"/>
          </p:cNvSpPr>
          <p:nvPr/>
        </p:nvSpPr>
        <p:spPr bwMode="auto">
          <a:xfrm>
            <a:off x="2268538" y="4005263"/>
            <a:ext cx="144462" cy="144462"/>
          </a:xfrm>
          <a:prstGeom prst="ellipse">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4</a:t>
            </a:r>
          </a:p>
        </p:txBody>
      </p:sp>
      <p:sp>
        <p:nvSpPr>
          <p:cNvPr id="795" name="Text Box 274"/>
          <p:cNvSpPr txBox="1">
            <a:spLocks noChangeArrowheads="1"/>
          </p:cNvSpPr>
          <p:nvPr/>
        </p:nvSpPr>
        <p:spPr bwMode="auto">
          <a:xfrm>
            <a:off x="2698750" y="2382838"/>
            <a:ext cx="460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Wr*</a:t>
            </a:r>
          </a:p>
        </p:txBody>
      </p:sp>
      <p:sp>
        <p:nvSpPr>
          <p:cNvPr id="796" name="Line 275"/>
          <p:cNvSpPr>
            <a:spLocks noChangeShapeType="1"/>
          </p:cNvSpPr>
          <p:nvPr/>
        </p:nvSpPr>
        <p:spPr bwMode="auto">
          <a:xfrm flipH="1">
            <a:off x="6372225" y="5157788"/>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7" name="Text Box 276"/>
          <p:cNvSpPr txBox="1">
            <a:spLocks noChangeArrowheads="1"/>
          </p:cNvSpPr>
          <p:nvPr/>
        </p:nvSpPr>
        <p:spPr bwMode="auto">
          <a:xfrm>
            <a:off x="6751059" y="3500438"/>
            <a:ext cx="90762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VFBPBias</a:t>
            </a:r>
          </a:p>
        </p:txBody>
      </p:sp>
      <p:sp>
        <p:nvSpPr>
          <p:cNvPr id="798" name="Line 277"/>
          <p:cNvSpPr>
            <a:spLocks noChangeShapeType="1"/>
          </p:cNvSpPr>
          <p:nvPr/>
        </p:nvSpPr>
        <p:spPr bwMode="auto">
          <a:xfrm flipH="1">
            <a:off x="6156325" y="3789363"/>
            <a:ext cx="7921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99" name="Text Box 278"/>
          <p:cNvSpPr txBox="1">
            <a:spLocks noChangeArrowheads="1"/>
          </p:cNvSpPr>
          <p:nvPr/>
        </p:nvSpPr>
        <p:spPr bwMode="auto">
          <a:xfrm>
            <a:off x="6233281" y="4868863"/>
            <a:ext cx="194476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VFBNBias (VPSource2)</a:t>
            </a:r>
          </a:p>
        </p:txBody>
      </p:sp>
      <p:sp>
        <p:nvSpPr>
          <p:cNvPr id="800" name="Text Box 279"/>
          <p:cNvSpPr txBox="1">
            <a:spLocks noChangeArrowheads="1"/>
          </p:cNvSpPr>
          <p:nvPr/>
        </p:nvSpPr>
        <p:spPr bwMode="auto">
          <a:xfrm>
            <a:off x="7096100" y="4076700"/>
            <a:ext cx="95731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VFBNCasc</a:t>
            </a:r>
          </a:p>
        </p:txBody>
      </p:sp>
      <p:sp>
        <p:nvSpPr>
          <p:cNvPr id="801" name="Text Box 280"/>
          <p:cNvSpPr txBox="1">
            <a:spLocks noChangeArrowheads="1"/>
          </p:cNvSpPr>
          <p:nvPr/>
        </p:nvSpPr>
        <p:spPr bwMode="auto">
          <a:xfrm>
            <a:off x="4807897" y="3284538"/>
            <a:ext cx="92044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dirty="0" err="1"/>
              <a:t>VPSource</a:t>
            </a:r>
            <a:endParaRPr lang="de-DE" altLang="de-DE" b="1" dirty="0"/>
          </a:p>
        </p:txBody>
      </p:sp>
      <p:sp>
        <p:nvSpPr>
          <p:cNvPr id="802" name="Line 281"/>
          <p:cNvSpPr>
            <a:spLocks noChangeShapeType="1"/>
          </p:cNvSpPr>
          <p:nvPr/>
        </p:nvSpPr>
        <p:spPr bwMode="auto">
          <a:xfrm flipH="1">
            <a:off x="5003800" y="35718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3" name="Text Box 282"/>
          <p:cNvSpPr txBox="1">
            <a:spLocks noChangeArrowheads="1"/>
          </p:cNvSpPr>
          <p:nvPr/>
        </p:nvSpPr>
        <p:spPr bwMode="auto">
          <a:xfrm>
            <a:off x="4869921" y="2001838"/>
            <a:ext cx="106150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VAmpPBias</a:t>
            </a:r>
          </a:p>
        </p:txBody>
      </p:sp>
      <p:sp>
        <p:nvSpPr>
          <p:cNvPr id="804" name="Line 283"/>
          <p:cNvSpPr>
            <a:spLocks noChangeShapeType="1"/>
          </p:cNvSpPr>
          <p:nvPr/>
        </p:nvSpPr>
        <p:spPr bwMode="auto">
          <a:xfrm>
            <a:off x="5435600" y="22764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5" name="Text Box 284"/>
          <p:cNvSpPr txBox="1">
            <a:spLocks noChangeArrowheads="1"/>
          </p:cNvSpPr>
          <p:nvPr/>
        </p:nvSpPr>
        <p:spPr bwMode="auto">
          <a:xfrm>
            <a:off x="2410646" y="3802063"/>
            <a:ext cx="127470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VPSourceCasc</a:t>
            </a:r>
          </a:p>
        </p:txBody>
      </p:sp>
      <p:sp>
        <p:nvSpPr>
          <p:cNvPr id="806" name="Line 285"/>
          <p:cNvSpPr>
            <a:spLocks noChangeShapeType="1"/>
          </p:cNvSpPr>
          <p:nvPr/>
        </p:nvSpPr>
        <p:spPr bwMode="auto">
          <a:xfrm>
            <a:off x="3132138"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7" name="Line 286"/>
          <p:cNvSpPr>
            <a:spLocks noChangeShapeType="1"/>
          </p:cNvSpPr>
          <p:nvPr/>
        </p:nvSpPr>
        <p:spPr bwMode="auto">
          <a:xfrm>
            <a:off x="3132138" y="35734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08" name="Text Box 6"/>
          <p:cNvSpPr txBox="1">
            <a:spLocks noChangeArrowheads="1"/>
          </p:cNvSpPr>
          <p:nvPr/>
        </p:nvSpPr>
        <p:spPr bwMode="auto">
          <a:xfrm>
            <a:off x="2266950" y="4365625"/>
            <a:ext cx="4651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Sw3</a:t>
            </a:r>
          </a:p>
        </p:txBody>
      </p:sp>
      <p:sp>
        <p:nvSpPr>
          <p:cNvPr id="809" name="Text Box 226"/>
          <p:cNvSpPr txBox="1">
            <a:spLocks noChangeArrowheads="1"/>
          </p:cNvSpPr>
          <p:nvPr/>
        </p:nvSpPr>
        <p:spPr bwMode="auto">
          <a:xfrm>
            <a:off x="1474788" y="4292600"/>
            <a:ext cx="6143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NotWr</a:t>
            </a:r>
          </a:p>
        </p:txBody>
      </p:sp>
      <p:sp>
        <p:nvSpPr>
          <p:cNvPr id="810" name="Line 208"/>
          <p:cNvSpPr>
            <a:spLocks noChangeShapeType="1"/>
          </p:cNvSpPr>
          <p:nvPr/>
        </p:nvSpPr>
        <p:spPr bwMode="auto">
          <a:xfrm flipV="1">
            <a:off x="2339752" y="4797424"/>
            <a:ext cx="223" cy="11518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11" name="Gerade Verbindung 2"/>
          <p:cNvCxnSpPr>
            <a:cxnSpLocks noChangeShapeType="1"/>
          </p:cNvCxnSpPr>
          <p:nvPr/>
        </p:nvCxnSpPr>
        <p:spPr bwMode="auto">
          <a:xfrm>
            <a:off x="1187450" y="5373688"/>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2" name="Line 210"/>
          <p:cNvSpPr>
            <a:spLocks noChangeShapeType="1"/>
          </p:cNvSpPr>
          <p:nvPr/>
        </p:nvSpPr>
        <p:spPr bwMode="auto">
          <a:xfrm flipH="1" flipV="1">
            <a:off x="828675" y="3932238"/>
            <a:ext cx="28733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3" name="Line 212"/>
          <p:cNvSpPr>
            <a:spLocks noChangeShapeType="1"/>
          </p:cNvSpPr>
          <p:nvPr/>
        </p:nvSpPr>
        <p:spPr bwMode="auto">
          <a:xfrm>
            <a:off x="1116013" y="4075113"/>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4" name="Line 213"/>
          <p:cNvSpPr>
            <a:spLocks noChangeShapeType="1"/>
          </p:cNvSpPr>
          <p:nvPr/>
        </p:nvSpPr>
        <p:spPr bwMode="auto">
          <a:xfrm>
            <a:off x="684213" y="40751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5" name="Line 214"/>
          <p:cNvSpPr>
            <a:spLocks noChangeShapeType="1"/>
          </p:cNvSpPr>
          <p:nvPr/>
        </p:nvSpPr>
        <p:spPr bwMode="auto">
          <a:xfrm flipH="1" flipV="1">
            <a:off x="971550" y="357187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cxnSp>
        <p:nvCxnSpPr>
          <p:cNvPr id="816" name="Gerade Verbindung 296"/>
          <p:cNvCxnSpPr>
            <a:cxnSpLocks noChangeShapeType="1"/>
          </p:cNvCxnSpPr>
          <p:nvPr/>
        </p:nvCxnSpPr>
        <p:spPr bwMode="auto">
          <a:xfrm>
            <a:off x="1116013" y="4076700"/>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7" name="Text Box 227"/>
          <p:cNvSpPr txBox="1">
            <a:spLocks noChangeArrowheads="1"/>
          </p:cNvSpPr>
          <p:nvPr/>
        </p:nvSpPr>
        <p:spPr bwMode="auto">
          <a:xfrm>
            <a:off x="395288" y="3573463"/>
            <a:ext cx="1477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NotRd AND Not Wr</a:t>
            </a:r>
          </a:p>
        </p:txBody>
      </p:sp>
      <p:sp>
        <p:nvSpPr>
          <p:cNvPr id="818" name="Text Box 9"/>
          <p:cNvSpPr txBox="1">
            <a:spLocks noChangeArrowheads="1"/>
          </p:cNvSpPr>
          <p:nvPr/>
        </p:nvSpPr>
        <p:spPr bwMode="auto">
          <a:xfrm>
            <a:off x="827088" y="4076700"/>
            <a:ext cx="46672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Sw5</a:t>
            </a:r>
          </a:p>
        </p:txBody>
      </p:sp>
      <p:cxnSp>
        <p:nvCxnSpPr>
          <p:cNvPr id="819" name="Gerade Verbindung 5"/>
          <p:cNvCxnSpPr>
            <a:cxnSpLocks noChangeShapeType="1"/>
            <a:stCxn id="814" idx="0"/>
          </p:cNvCxnSpPr>
          <p:nvPr/>
        </p:nvCxnSpPr>
        <p:spPr bwMode="auto">
          <a:xfrm>
            <a:off x="684213" y="4075113"/>
            <a:ext cx="0" cy="21621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0" name="Group 270"/>
          <p:cNvGrpSpPr>
            <a:grpSpLocks/>
          </p:cNvGrpSpPr>
          <p:nvPr/>
        </p:nvGrpSpPr>
        <p:grpSpPr bwMode="auto">
          <a:xfrm>
            <a:off x="611188" y="6021388"/>
            <a:ext cx="144462" cy="285750"/>
            <a:chOff x="3696" y="3477"/>
            <a:chExt cx="91" cy="180"/>
          </a:xfrm>
        </p:grpSpPr>
        <p:sp>
          <p:nvSpPr>
            <p:cNvPr id="821" name="Line 271"/>
            <p:cNvSpPr>
              <a:spLocks noChangeShapeType="1"/>
            </p:cNvSpPr>
            <p:nvPr/>
          </p:nvSpPr>
          <p:spPr bwMode="auto">
            <a:xfrm>
              <a:off x="3742" y="3477"/>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22" name="Oval 272"/>
            <p:cNvSpPr>
              <a:spLocks noChangeArrowheads="1"/>
            </p:cNvSpPr>
            <p:nvPr/>
          </p:nvSpPr>
          <p:spPr bwMode="auto">
            <a:xfrm>
              <a:off x="3696" y="3566"/>
              <a:ext cx="91" cy="91"/>
            </a:xfrm>
            <a:prstGeom prst="ellipse">
              <a:avLst/>
            </a:prstGeom>
            <a:solidFill>
              <a:srgbClr val="99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a:t>RefIn</a:t>
              </a:r>
            </a:p>
          </p:txBody>
        </p:sp>
      </p:grpSp>
      <p:cxnSp>
        <p:nvCxnSpPr>
          <p:cNvPr id="823" name="Gerade Verbindung mit Pfeil 2"/>
          <p:cNvCxnSpPr>
            <a:cxnSpLocks noChangeShapeType="1"/>
            <a:stCxn id="547" idx="2"/>
          </p:cNvCxnSpPr>
          <p:nvPr/>
        </p:nvCxnSpPr>
        <p:spPr bwMode="auto">
          <a:xfrm flipV="1">
            <a:off x="2700338" y="2997200"/>
            <a:ext cx="0" cy="215900"/>
          </a:xfrm>
          <a:prstGeom prst="straightConnector1">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4" name="Text Box 284"/>
          <p:cNvSpPr txBox="1">
            <a:spLocks noChangeArrowheads="1"/>
          </p:cNvSpPr>
          <p:nvPr/>
        </p:nvSpPr>
        <p:spPr bwMode="auto">
          <a:xfrm>
            <a:off x="2575508" y="2997200"/>
            <a:ext cx="99578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r>
              <a:rPr lang="de-DE" altLang="de-DE" b="1"/>
              <a:t>RefNWELL</a:t>
            </a:r>
          </a:p>
        </p:txBody>
      </p:sp>
      <p:sp>
        <p:nvSpPr>
          <p:cNvPr id="825" name="Textfeld 824"/>
          <p:cNvSpPr txBox="1"/>
          <p:nvPr/>
        </p:nvSpPr>
        <p:spPr>
          <a:xfrm>
            <a:off x="2365890" y="5733256"/>
            <a:ext cx="996555" cy="276999"/>
          </a:xfrm>
          <a:prstGeom prst="rect">
            <a:avLst/>
          </a:prstGeom>
          <a:noFill/>
        </p:spPr>
        <p:txBody>
          <a:bodyPr wrap="none" rtlCol="0">
            <a:spAutoFit/>
          </a:bodyPr>
          <a:lstStyle/>
          <a:p>
            <a:r>
              <a:rPr lang="de-DE" dirty="0" err="1" smtClean="0"/>
              <a:t>To</a:t>
            </a:r>
            <a:r>
              <a:rPr lang="de-DE" dirty="0" smtClean="0"/>
              <a:t> Next </a:t>
            </a:r>
            <a:r>
              <a:rPr lang="de-DE" dirty="0" err="1" smtClean="0"/>
              <a:t>Cell</a:t>
            </a:r>
            <a:endParaRPr lang="de-DE" dirty="0"/>
          </a:p>
        </p:txBody>
      </p:sp>
    </p:spTree>
    <p:extLst>
      <p:ext uri="{BB962C8B-B14F-4D97-AF65-F5344CB8AC3E}">
        <p14:creationId xmlns:p14="http://schemas.microsoft.com/office/powerpoint/2010/main" val="19901227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pPr>
              <a:buClr>
                <a:srgbClr val="002060"/>
              </a:buClr>
              <a:buSzPct val="100000"/>
              <a:buFont typeface="Arial" panose="020B0604020202020204" pitchFamily="34" charset="0"/>
              <a:buChar char="•"/>
            </a:pPr>
            <a:r>
              <a:rPr lang="en-US" sz="1600" dirty="0" smtClean="0"/>
              <a:t>Different gain settings</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98</a:t>
            </a:fld>
            <a:endParaRPr lang="de-DE" altLang="de-DE"/>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147763"/>
            <a:ext cx="83439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002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4671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0" name="Rectangle 2"/>
          <p:cNvSpPr>
            <a:spLocks noGrp="1" noChangeArrowheads="1"/>
          </p:cNvSpPr>
          <p:nvPr>
            <p:ph type="title"/>
          </p:nvPr>
        </p:nvSpPr>
        <p:spPr/>
        <p:txBody>
          <a:bodyPr/>
          <a:lstStyle/>
          <a:p>
            <a:pPr eaLnBrk="1" hangingPunct="1"/>
            <a:r>
              <a:rPr lang="de-DE" sz="2000" dirty="0"/>
              <a:t>EMCM Tests</a:t>
            </a:r>
            <a:endParaRPr lang="en-US" altLang="de-DE" sz="2000" dirty="0" smtClean="0"/>
          </a:p>
        </p:txBody>
      </p:sp>
      <p:sp>
        <p:nvSpPr>
          <p:cNvPr id="2" name="Inhaltsplatzhalter 1"/>
          <p:cNvSpPr>
            <a:spLocks noGrp="1"/>
          </p:cNvSpPr>
          <p:nvPr>
            <p:ph idx="1"/>
          </p:nvPr>
        </p:nvSpPr>
        <p:spPr>
          <a:xfrm>
            <a:off x="457200" y="692150"/>
            <a:ext cx="8229600" cy="984250"/>
          </a:xfrm>
        </p:spPr>
        <p:txBody>
          <a:bodyPr/>
          <a:lstStyle/>
          <a:p>
            <a:pPr>
              <a:buClr>
                <a:srgbClr val="002060"/>
              </a:buClr>
              <a:buSzPct val="100000"/>
              <a:buFont typeface="Arial" panose="020B0604020202020204" pitchFamily="34" charset="0"/>
              <a:buChar char="•"/>
            </a:pPr>
            <a:r>
              <a:rPr lang="en-US" sz="1600" dirty="0" smtClean="0"/>
              <a:t>Missing code</a:t>
            </a:r>
            <a:endParaRPr lang="en-US" sz="16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99</a:t>
            </a:fld>
            <a:endParaRPr lang="de-DE" altLang="de-DE"/>
          </a:p>
        </p:txBody>
      </p:sp>
      <p:cxnSp>
        <p:nvCxnSpPr>
          <p:cNvPr id="19" name="Gerade Verbindung mit Pfeil 18"/>
          <p:cNvCxnSpPr>
            <a:stCxn id="20" idx="0"/>
          </p:cNvCxnSpPr>
          <p:nvPr/>
        </p:nvCxnSpPr>
        <p:spPr bwMode="auto">
          <a:xfrm flipV="1">
            <a:off x="2514600" y="2133600"/>
            <a:ext cx="527630" cy="949740"/>
          </a:xfrm>
          <a:prstGeom prst="straightConnector1">
            <a:avLst/>
          </a:prstGeom>
          <a:solidFill>
            <a:srgbClr val="00B8FF"/>
          </a:solidFill>
          <a:ln w="28575" cap="flat" cmpd="sng" algn="ctr">
            <a:solidFill>
              <a:srgbClr val="FF0000"/>
            </a:solidFill>
            <a:prstDash val="solid"/>
            <a:round/>
            <a:headEnd type="none" w="med" len="med"/>
            <a:tailEnd type="arrow"/>
          </a:ln>
          <a:effectLst/>
        </p:spPr>
      </p:cxnSp>
      <p:sp>
        <p:nvSpPr>
          <p:cNvPr id="20" name="Textfeld 7"/>
          <p:cNvSpPr txBox="1"/>
          <p:nvPr/>
        </p:nvSpPr>
        <p:spPr>
          <a:xfrm>
            <a:off x="1686508" y="3083340"/>
            <a:ext cx="1656183" cy="289310"/>
          </a:xfrm>
          <a:prstGeom prst="rect">
            <a:avLst/>
          </a:prstGeom>
          <a:noFill/>
        </p:spPr>
        <p:txBody>
          <a:bodyPr wrap="square" rtlCol="0">
            <a:spAutoFit/>
          </a:bodyPr>
          <a:lstStyle>
            <a:defPPr>
              <a:defRPr lang="en-GB"/>
            </a:defPPr>
            <a:lvl1pPr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1pPr>
            <a:lvl2pPr marL="4572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2pPr>
            <a:lvl3pPr marL="9144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3pPr>
            <a:lvl4pPr marL="13716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4pPr>
            <a:lvl5pPr marL="1828800" algn="l" defTabSz="449263" rtl="0" eaLnBrk="0" fontAlgn="base" hangingPunct="0">
              <a:lnSpc>
                <a:spcPct val="80000"/>
              </a:lnSpc>
              <a:spcBef>
                <a:spcPct val="0"/>
              </a:spcBef>
              <a:spcAft>
                <a:spcPct val="0"/>
              </a:spcAft>
              <a:buClr>
                <a:srgbClr val="003366"/>
              </a:buClr>
              <a:buSzPct val="100000"/>
              <a:buFont typeface="Times New Roman" pitchFamily="18" charset="0"/>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r>
              <a:rPr lang="de-DE" sz="1600" dirty="0" smtClean="0">
                <a:solidFill>
                  <a:srgbClr val="FF0000"/>
                </a:solidFill>
                <a:latin typeface="Arial" panose="020B0604020202020204" pitchFamily="34" charset="0"/>
                <a:cs typeface="Arial" panose="020B0604020202020204" pitchFamily="34" charset="0"/>
              </a:rPr>
              <a:t>„</a:t>
            </a:r>
            <a:r>
              <a:rPr lang="de-DE" sz="1600" dirty="0" err="1" smtClean="0">
                <a:solidFill>
                  <a:srgbClr val="FF0000"/>
                </a:solidFill>
                <a:latin typeface="Arial" panose="020B0604020202020204" pitchFamily="34" charset="0"/>
                <a:cs typeface="Arial" panose="020B0604020202020204" pitchFamily="34" charset="0"/>
              </a:rPr>
              <a:t>missing</a:t>
            </a:r>
            <a:r>
              <a:rPr lang="de-DE" sz="1600" dirty="0" smtClean="0">
                <a:solidFill>
                  <a:srgbClr val="FF0000"/>
                </a:solidFill>
                <a:latin typeface="Arial" panose="020B0604020202020204" pitchFamily="34" charset="0"/>
                <a:cs typeface="Arial" panose="020B0604020202020204" pitchFamily="34" charset="0"/>
              </a:rPr>
              <a:t> </a:t>
            </a:r>
            <a:r>
              <a:rPr lang="de-DE" sz="1600" dirty="0" err="1" smtClean="0">
                <a:solidFill>
                  <a:srgbClr val="FF0000"/>
                </a:solidFill>
                <a:latin typeface="Arial" panose="020B0604020202020204" pitchFamily="34" charset="0"/>
                <a:cs typeface="Arial" panose="020B0604020202020204" pitchFamily="34" charset="0"/>
              </a:rPr>
              <a:t>code</a:t>
            </a:r>
            <a:r>
              <a:rPr lang="de-DE" sz="1600" dirty="0" smtClean="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318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4579</Words>
  <Application>Microsoft Office PowerPoint</Application>
  <PresentationFormat>Bildschirmpräsentation (4:3)</PresentationFormat>
  <Paragraphs>1352</Paragraphs>
  <Slides>105</Slides>
  <Notes>75</Notes>
  <HiddenSlides>0</HiddenSlides>
  <MMClips>0</MMClips>
  <ScaleCrop>false</ScaleCrop>
  <HeadingPairs>
    <vt:vector size="4" baseType="variant">
      <vt:variant>
        <vt:lpstr>Design</vt:lpstr>
      </vt:variant>
      <vt:variant>
        <vt:i4>1</vt:i4>
      </vt:variant>
      <vt:variant>
        <vt:lpstr>Folientitel</vt:lpstr>
      </vt:variant>
      <vt:variant>
        <vt:i4>105</vt:i4>
      </vt:variant>
    </vt:vector>
  </HeadingPairs>
  <TitlesOfParts>
    <vt:vector size="106" baseType="lpstr">
      <vt:lpstr>SDSSMALL2_2</vt:lpstr>
      <vt:lpstr>ASICs: DCD and Switcher</vt:lpstr>
      <vt:lpstr>DCD</vt:lpstr>
      <vt:lpstr>DCD</vt:lpstr>
      <vt:lpstr>JTAG and slow controll - Change sampling of TDI </vt:lpstr>
      <vt:lpstr>Digital output driver</vt:lpstr>
      <vt:lpstr>Digital output driver</vt:lpstr>
      <vt:lpstr>Digital output driver</vt:lpstr>
      <vt:lpstr>Digital output driver</vt:lpstr>
      <vt:lpstr>Digital output driver</vt:lpstr>
      <vt:lpstr>Digital output driver</vt:lpstr>
      <vt:lpstr>RefIn current</vt:lpstr>
      <vt:lpstr>Separated bias DACs</vt:lpstr>
      <vt:lpstr>Separated bias DACs</vt:lpstr>
      <vt:lpstr>Connect gate of the NMOS sources only in one point</vt:lpstr>
      <vt:lpstr>Connect gate of the NMOS sources only in one point</vt:lpstr>
      <vt:lpstr>Long Codes - Simulations</vt:lpstr>
      <vt:lpstr>Monte-Carlo Simulation</vt:lpstr>
      <vt:lpstr>ADC  unit-cell</vt:lpstr>
      <vt:lpstr>Unit-cell characteristics</vt:lpstr>
      <vt:lpstr>Unit-cell characteristics with offset</vt:lpstr>
      <vt:lpstr>Bad characteristics causes missing codes</vt:lpstr>
      <vt:lpstr>Origin of offset</vt:lpstr>
      <vt:lpstr>Monte-Carlo Simulation</vt:lpstr>
      <vt:lpstr>Monte-Carlo Simulation</vt:lpstr>
      <vt:lpstr>Monte-Carlo Simulation</vt:lpstr>
      <vt:lpstr>Monte-Carlo Simulation</vt:lpstr>
      <vt:lpstr>Monte-Carlo Simulation</vt:lpstr>
      <vt:lpstr>Layout</vt:lpstr>
      <vt:lpstr>Layout</vt:lpstr>
      <vt:lpstr>Mismatch - Measurements</vt:lpstr>
      <vt:lpstr>…</vt:lpstr>
      <vt:lpstr>…</vt:lpstr>
      <vt:lpstr>DCD Measurements</vt:lpstr>
      <vt:lpstr>DCD Measurements</vt:lpstr>
      <vt:lpstr>EMCM Tests</vt:lpstr>
      <vt:lpstr>EMCM Tests</vt:lpstr>
      <vt:lpstr>DCD Measurements</vt:lpstr>
      <vt:lpstr>…</vt:lpstr>
      <vt:lpstr>…</vt:lpstr>
      <vt:lpstr>…</vt:lpstr>
      <vt:lpstr>…</vt:lpstr>
      <vt:lpstr>Summary</vt:lpstr>
      <vt:lpstr>DCD 3 irradiation up to 7 MRad</vt:lpstr>
      <vt:lpstr>Summary</vt:lpstr>
      <vt:lpstr>SWITCHER</vt:lpstr>
      <vt:lpstr>SWITCHER</vt:lpstr>
      <vt:lpstr>Rise Time Measurements – irradiated chip</vt:lpstr>
      <vt:lpstr>Simulation</vt:lpstr>
      <vt:lpstr>DCD – Measurements (2)</vt:lpstr>
      <vt:lpstr>DCD tests on single chip PCB</vt:lpstr>
      <vt:lpstr>Chip #1 Test all ADCs</vt:lpstr>
      <vt:lpstr>Chip #1 Test all ADCs</vt:lpstr>
      <vt:lpstr>Chip #1 Test all ADCs</vt:lpstr>
      <vt:lpstr>Chip #1 Test all ADCs</vt:lpstr>
      <vt:lpstr>Chip #2 test all ADCs – fit (-100 to 125)</vt:lpstr>
      <vt:lpstr>Chip #2 Test all ADCs</vt:lpstr>
      <vt:lpstr>Irradiations</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Backup Slides</vt:lpstr>
      <vt:lpstr>DCD tests on EMCM</vt:lpstr>
      <vt:lpstr>DCD</vt:lpstr>
      <vt:lpstr>EMCM Tests</vt:lpstr>
      <vt:lpstr>EMCM Tests</vt:lpstr>
      <vt:lpstr>EMCM Tests</vt:lpstr>
      <vt:lpstr>DCD Measurements</vt:lpstr>
      <vt:lpstr>DCD Measurements</vt:lpstr>
      <vt:lpstr>DCD Measurements</vt:lpstr>
      <vt:lpstr>EMCM Tests</vt:lpstr>
      <vt:lpstr>EMCM Tests</vt:lpstr>
      <vt:lpstr>EMCM Tests</vt:lpstr>
      <vt:lpstr>EMCM Tests</vt:lpstr>
      <vt:lpstr>EMCM Tests</vt:lpstr>
      <vt:lpstr>EMCM Tests</vt:lpstr>
      <vt:lpstr>SWITCHER</vt:lpstr>
      <vt:lpstr>DCD Measurements</vt:lpstr>
      <vt:lpstr>Problem of low ADC end</vt:lpstr>
      <vt:lpstr>…</vt:lpstr>
      <vt:lpstr>…</vt:lpstr>
      <vt:lpstr>Missing codes</vt:lpstr>
    </vt:vector>
  </TitlesOfParts>
  <Company>University Mannheim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ivan</cp:lastModifiedBy>
  <cp:revision>1474</cp:revision>
  <dcterms:created xsi:type="dcterms:W3CDTF">2010-08-30T10:07:17Z</dcterms:created>
  <dcterms:modified xsi:type="dcterms:W3CDTF">2015-07-16T05:32:13Z</dcterms:modified>
</cp:coreProperties>
</file>