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sldIdLst>
    <p:sldId id="404" r:id="rId2"/>
    <p:sldId id="405" r:id="rId3"/>
    <p:sldId id="406" r:id="rId4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3366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defTabSz="449263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3366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defTabSz="449263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3366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defTabSz="449263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3366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defTabSz="449263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3366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99"/>
    <a:srgbClr val="3399FF"/>
    <a:srgbClr val="FF6600"/>
    <a:srgbClr val="66CCFF"/>
    <a:srgbClr val="008000"/>
    <a:srgbClr val="FFCC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26" autoAdjust="0"/>
    <p:restoredTop sz="93073" autoAdjust="0"/>
  </p:normalViewPr>
  <p:slideViewPr>
    <p:cSldViewPr>
      <p:cViewPr varScale="1">
        <p:scale>
          <a:sx n="105" d="100"/>
          <a:sy n="105" d="100"/>
        </p:scale>
        <p:origin x="-175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02" y="28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74"/>
        <p:guide pos="22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951" tIns="47476" rIns="94951" bIns="47476" anchor="ctr"/>
          <a:lstStyle/>
          <a:p>
            <a:endParaRPr lang="en-US"/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951" tIns="47476" rIns="94951" bIns="47476" anchor="ctr"/>
          <a:lstStyle/>
          <a:p>
            <a:endParaRPr lang="en-US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951" tIns="47476" rIns="94951" bIns="47476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1813" cy="50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47" tIns="48223" rIns="96447" bIns="48223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464866" algn="l"/>
                <a:tab pos="931380" algn="l"/>
                <a:tab pos="1397894" algn="l"/>
                <a:tab pos="1864409" algn="l"/>
                <a:tab pos="2330922" algn="l"/>
                <a:tab pos="2797437" algn="l"/>
                <a:tab pos="3263951" algn="l"/>
                <a:tab pos="3730465" algn="l"/>
                <a:tab pos="4196979" algn="l"/>
                <a:tab pos="4663494" algn="l"/>
                <a:tab pos="5130008" algn="l"/>
                <a:tab pos="5596522" algn="l"/>
                <a:tab pos="6063036" algn="l"/>
                <a:tab pos="6529551" algn="l"/>
                <a:tab pos="6996064" algn="l"/>
                <a:tab pos="7462579" algn="l"/>
                <a:tab pos="7929093" algn="l"/>
                <a:tab pos="8395607" algn="l"/>
                <a:tab pos="8862121" algn="l"/>
                <a:tab pos="9328636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022725" y="0"/>
            <a:ext cx="3071813" cy="50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47" tIns="48223" rIns="96447" bIns="48223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464866" algn="l"/>
                <a:tab pos="931380" algn="l"/>
                <a:tab pos="1397894" algn="l"/>
                <a:tab pos="1864409" algn="l"/>
                <a:tab pos="2330922" algn="l"/>
                <a:tab pos="2797437" algn="l"/>
                <a:tab pos="3263951" algn="l"/>
                <a:tab pos="3730465" algn="l"/>
                <a:tab pos="4196979" algn="l"/>
                <a:tab pos="4663494" algn="l"/>
                <a:tab pos="5130008" algn="l"/>
                <a:tab pos="5596522" algn="l"/>
                <a:tab pos="6063036" algn="l"/>
                <a:tab pos="6529551" algn="l"/>
                <a:tab pos="6996064" algn="l"/>
                <a:tab pos="7462579" algn="l"/>
                <a:tab pos="7929093" algn="l"/>
                <a:tab pos="8395607" algn="l"/>
                <a:tab pos="8862121" algn="l"/>
                <a:tab pos="9328636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02/01/08</a:t>
            </a:r>
          </a:p>
        </p:txBody>
      </p:sp>
      <p:sp>
        <p:nvSpPr>
          <p:cNvPr id="2355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6763"/>
            <a:ext cx="5113338" cy="3835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62513"/>
            <a:ext cx="5202238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47" tIns="48223" rIns="96447" bIns="48223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723438"/>
            <a:ext cx="3071813" cy="50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47" tIns="48223" rIns="96447" bIns="48223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464866" algn="l"/>
                <a:tab pos="931380" algn="l"/>
                <a:tab pos="1397894" algn="l"/>
                <a:tab pos="1864409" algn="l"/>
                <a:tab pos="2330922" algn="l"/>
                <a:tab pos="2797437" algn="l"/>
                <a:tab pos="3263951" algn="l"/>
                <a:tab pos="3730465" algn="l"/>
                <a:tab pos="4196979" algn="l"/>
                <a:tab pos="4663494" algn="l"/>
                <a:tab pos="5130008" algn="l"/>
                <a:tab pos="5596522" algn="l"/>
                <a:tab pos="6063036" algn="l"/>
                <a:tab pos="6529551" algn="l"/>
                <a:tab pos="6996064" algn="l"/>
                <a:tab pos="7462579" algn="l"/>
                <a:tab pos="7929093" algn="l"/>
                <a:tab pos="8395607" algn="l"/>
                <a:tab pos="8862121" algn="l"/>
                <a:tab pos="9328636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Ladislav Andricek, MPI Munich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022725" y="9723438"/>
            <a:ext cx="3071813" cy="50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47" tIns="48223" rIns="96447" bIns="48223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464866" algn="l"/>
                <a:tab pos="931380" algn="l"/>
                <a:tab pos="1397894" algn="l"/>
                <a:tab pos="1864409" algn="l"/>
                <a:tab pos="2330922" algn="l"/>
                <a:tab pos="2797437" algn="l"/>
                <a:tab pos="3263951" algn="l"/>
                <a:tab pos="3730465" algn="l"/>
                <a:tab pos="4196979" algn="l"/>
                <a:tab pos="4663494" algn="l"/>
                <a:tab pos="5130008" algn="l"/>
                <a:tab pos="5596522" algn="l"/>
                <a:tab pos="6063036" algn="l"/>
                <a:tab pos="6529551" algn="l"/>
                <a:tab pos="6996064" algn="l"/>
                <a:tab pos="7462579" algn="l"/>
                <a:tab pos="7929093" algn="l"/>
                <a:tab pos="8395607" algn="l"/>
                <a:tab pos="8862121" algn="l"/>
                <a:tab pos="9328636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07C5D2B-938F-4D68-A41D-C2BA8F53E75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715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FA575-866A-478F-B5D7-2CD6E755B11A}" type="datetime1">
              <a:rPr lang="de-DE" smtClean="0"/>
              <a:t>05.10.2015</a:t>
            </a:fld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96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C55EF-6A29-4B8E-84B9-DF875144B55D}" type="datetime1">
              <a:rPr lang="de-DE" smtClean="0"/>
              <a:t>05.10.2015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5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025" y="119063"/>
            <a:ext cx="2055813" cy="5686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19063"/>
            <a:ext cx="6016625" cy="5686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F8F69-8460-4C5C-BD06-D65A8DA490E9}" type="datetime1">
              <a:rPr lang="de-DE" smtClean="0"/>
              <a:t>05.10.2015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8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8" y="119063"/>
            <a:ext cx="7980362" cy="4794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284288"/>
            <a:ext cx="8224838" cy="4521200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94F41-E2E7-4DBC-846C-EE40CF8A69A4}" type="datetime1">
              <a:rPr lang="de-DE" smtClean="0"/>
              <a:t>05.10.2015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9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2DFA1-3759-4138-9C3C-81AF3DEB0520}" type="datetime1">
              <a:rPr lang="de-DE" smtClean="0"/>
              <a:t>05.10.2015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85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37C23-66AE-4278-A17A-BCCD0FE32F5A}" type="datetime1">
              <a:rPr lang="de-DE" smtClean="0"/>
              <a:t>05.10.2015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465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84288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9825" y="1284288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B050-3C63-4F4F-9509-27CDD849233F}" type="datetime1">
              <a:rPr lang="de-DE" smtClean="0"/>
              <a:t>05.10.2015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2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B53EB-972D-422E-A53A-922E1BF0F466}" type="datetime1">
              <a:rPr lang="de-DE" smtClean="0"/>
              <a:t>05.10.2015</a:t>
            </a:fld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0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483E0-9738-4F7C-A50D-FAEF5004FAA5}" type="datetime1">
              <a:rPr lang="de-DE" smtClean="0"/>
              <a:t>05.10.2015</a:t>
            </a:fld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58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F803E-B13C-4B64-98D6-8058DB968431}" type="datetime1">
              <a:rPr lang="de-DE" smtClean="0"/>
              <a:t>05.10.2015</a:t>
            </a:fld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1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7E47-B505-4486-8B49-77FB4C7B307E}" type="datetime1">
              <a:rPr lang="de-DE" smtClean="0"/>
              <a:t>05.10.2015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1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3780-CB03-42A5-B75C-2F47405E4857}" type="datetime1">
              <a:rPr lang="de-DE" smtClean="0"/>
              <a:t>05.10.2015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92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/>
          <p:cNvSpPr>
            <a:spLocks noChangeShapeType="1"/>
          </p:cNvSpPr>
          <p:nvPr/>
        </p:nvSpPr>
        <p:spPr bwMode="auto">
          <a:xfrm>
            <a:off x="0" y="684213"/>
            <a:ext cx="9144000" cy="12700"/>
          </a:xfrm>
          <a:prstGeom prst="line">
            <a:avLst/>
          </a:prstGeom>
          <a:noFill/>
          <a:ln w="57240">
            <a:solidFill>
              <a:srgbClr val="8DD6C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663575" y="6499225"/>
            <a:ext cx="8480425" cy="1588"/>
          </a:xfrm>
          <a:prstGeom prst="line">
            <a:avLst/>
          </a:prstGeom>
          <a:noFill/>
          <a:ln w="19080">
            <a:solidFill>
              <a:srgbClr val="00BAB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277813" y="0"/>
            <a:ext cx="390525" cy="6858000"/>
          </a:xfrm>
          <a:prstGeom prst="rect">
            <a:avLst/>
          </a:prstGeom>
          <a:solidFill>
            <a:srgbClr val="E8F7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282575" cy="6858000"/>
          </a:xfrm>
          <a:prstGeom prst="rect">
            <a:avLst/>
          </a:prstGeom>
          <a:solidFill>
            <a:srgbClr val="8DD6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755650" y="6572250"/>
            <a:ext cx="5616575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Comic Sans MS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i="1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3299E28-9BCF-4313-8618-462D36BB1EC3}" type="datetime1">
              <a:rPr lang="de-DE" smtClean="0"/>
              <a:t>05.10.2015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5381625" y="6570663"/>
            <a:ext cx="3594100" cy="28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242492"/>
              </a:buClr>
              <a:buFont typeface="Comic Sans MS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i="1">
                <a:solidFill>
                  <a:srgbClr val="2424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Felix Müller, CONFERENCE</a:t>
            </a:r>
            <a:endParaRPr lang="en-GB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119063"/>
            <a:ext cx="7344816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das Format des </a:t>
            </a:r>
            <a:r>
              <a:rPr lang="en-GB" dirty="0" err="1" smtClean="0"/>
              <a:t>Titeltextes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84288"/>
            <a:ext cx="82248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Gliederungstextes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Sechste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Siebente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Achte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Neunte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269619" y="6597352"/>
            <a:ext cx="439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4825455-BBAD-4716-8EAB-7281C1C1B5FF}" type="slidenum">
              <a:rPr lang="de-DE" sz="10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53389"/>
            <a:ext cx="951334" cy="5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MPP_os_logo_cmyk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8"/>
            <a:ext cx="683568" cy="65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2pPr>
      <a:lvl3pPr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3pPr>
      <a:lvl4pPr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4pPr>
      <a:lvl5pPr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5pPr>
      <a:lvl6pPr marL="457200"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6pPr>
      <a:lvl7pPr marL="914400"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7pPr>
      <a:lvl8pPr marL="1371600"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8pPr>
      <a:lvl9pPr marL="1828800" algn="ctr" defTabSz="44926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003366"/>
        </a:buClr>
        <a:buSzPct val="100000"/>
        <a:buFont typeface="Comic Sans MS" pitchFamily="66" charset="0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Arial" charset="0"/>
        </a:defRPr>
      </a:lvl9pPr>
    </p:titleStyle>
    <p:bodyStyle>
      <a:lvl1pPr marL="338138" indent="-338138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8A8AD8"/>
        </a:buClr>
        <a:buSzPct val="65000"/>
        <a:buFont typeface="Comic Sans MS" pitchFamily="66" charset="0"/>
        <a:defRPr sz="1400">
          <a:solidFill>
            <a:srgbClr val="003366"/>
          </a:solidFill>
          <a:latin typeface="Arial" pitchFamily="34" charset="0"/>
          <a:ea typeface="+mn-ea"/>
          <a:cs typeface="Arial" pitchFamily="34" charset="0"/>
        </a:defRPr>
      </a:lvl1pPr>
      <a:lvl2pPr marL="738188" indent="-280988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242492"/>
        </a:buClr>
        <a:buSzPct val="65000"/>
        <a:buFont typeface="Comic Sans MS" pitchFamily="66" charset="0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8A8AD8"/>
        </a:buClr>
        <a:buSzPct val="65000"/>
        <a:buFont typeface="Comic Sans MS" pitchFamily="66" charset="0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242492"/>
        </a:buClr>
        <a:buSzPct val="65000"/>
        <a:buFont typeface="Comic Sans MS" pitchFamily="66" charset="0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242492"/>
        </a:buClr>
        <a:buSzPct val="65000"/>
        <a:buFont typeface="Comic Sans MS" pitchFamily="66" charset="0"/>
        <a:defRPr sz="1400">
          <a:solidFill>
            <a:srgbClr val="003366"/>
          </a:solidFill>
          <a:latin typeface="Arial" pitchFamily="34" charset="0"/>
          <a:cs typeface="Arial" pitchFamily="34" charset="0"/>
        </a:defRPr>
      </a:lvl5pPr>
      <a:lvl6pPr marL="2514600" indent="-228600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242492"/>
        </a:buClr>
        <a:buSzPct val="65000"/>
        <a:buFont typeface="Comic Sans MS" pitchFamily="66" charset="0"/>
        <a:defRPr sz="1400">
          <a:solidFill>
            <a:srgbClr val="003366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242492"/>
        </a:buClr>
        <a:buSzPct val="65000"/>
        <a:buFont typeface="Comic Sans MS" pitchFamily="66" charset="0"/>
        <a:defRPr sz="1400">
          <a:solidFill>
            <a:srgbClr val="003366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242492"/>
        </a:buClr>
        <a:buSzPct val="65000"/>
        <a:buFont typeface="Comic Sans MS" pitchFamily="66" charset="0"/>
        <a:defRPr sz="1400">
          <a:solidFill>
            <a:srgbClr val="003366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110000"/>
        </a:lnSpc>
        <a:spcBef>
          <a:spcPts val="350"/>
        </a:spcBef>
        <a:spcAft>
          <a:spcPct val="0"/>
        </a:spcAft>
        <a:buClr>
          <a:srgbClr val="242492"/>
        </a:buClr>
        <a:buSzPct val="65000"/>
        <a:buFont typeface="Comic Sans MS" pitchFamily="66" charset="0"/>
        <a:defRPr sz="1400"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9589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Test Program for the First Pilot Module</a:t>
            </a:r>
            <a:endParaRPr lang="en-US" sz="4000" dirty="0" smtClean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5274" y="3836640"/>
            <a:ext cx="6519094" cy="17526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>Christian Koffmane, </a:t>
            </a:r>
            <a:r>
              <a:rPr lang="en-US" sz="1800" u="sng" dirty="0" smtClean="0">
                <a:latin typeface="Arial" charset="0"/>
              </a:rPr>
              <a:t>Felix Müller</a:t>
            </a:r>
            <a:r>
              <a:rPr lang="en-US" sz="1800" dirty="0" smtClean="0">
                <a:latin typeface="Arial" charset="0"/>
              </a:rPr>
              <a:t>, Eduard </a:t>
            </a:r>
            <a:r>
              <a:rPr lang="en-US" sz="1800" dirty="0" err="1" smtClean="0">
                <a:latin typeface="Arial" charset="0"/>
              </a:rPr>
              <a:t>Prinker</a:t>
            </a:r>
            <a:r>
              <a:rPr lang="en-US" sz="1800" dirty="0" smtClean="0">
                <a:latin typeface="Arial" charset="0"/>
              </a:rPr>
              <a:t>, Jakob Haidl</a:t>
            </a:r>
            <a:endParaRPr lang="en-US" sz="1800" dirty="0" smtClean="0">
              <a:latin typeface="Arial" charset="0"/>
            </a:endParaRPr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735285"/>
            <a:ext cx="99695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740494"/>
            <a:ext cx="12509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424" y="4221088"/>
            <a:ext cx="3159076" cy="225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First power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Pilot Run</a:t>
            </a:r>
            <a:endParaRPr lang="en-US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76692"/>
              </p:ext>
            </p:extLst>
          </p:nvPr>
        </p:nvGraphicFramePr>
        <p:xfrm>
          <a:off x="827584" y="836712"/>
          <a:ext cx="7992888" cy="5492692"/>
        </p:xfrm>
        <a:graphic>
          <a:graphicData uri="http://schemas.openxmlformats.org/drawingml/2006/table">
            <a:tbl>
              <a:tblPr/>
              <a:tblGrid>
                <a:gridCol w="635364"/>
                <a:gridCol w="4333188"/>
                <a:gridCol w="1728192"/>
                <a:gridCol w="1296144"/>
              </a:tblGrid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automatic/manual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up ASICs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sanity check: voltages and currents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manual/automatic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configure JTAG, set termination resistors in Switcher 6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DO: readout of temperature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sanity check: voltages and currents; DHPT temperature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Down, Add BoundaryScan Board, Repeat steps 1-4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boundary scan (incl. DHPT-DCD links)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Down, Disconnect BoundaryScan Board, Repeat steps 1-4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scan DHPT link parameters (amplitude, boost, delay)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optimal aurora parameters into inifile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PowerCycle of System (ASICs, DHE, EPICS of DHH) - Repeat steps 1,4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test pattern, delay scan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SWB sequence (192 channels) - switch DHPT output still on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DCDPP current limit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enable DCDPP analog part: analog CMC off, no pedestal correction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sanity check: voltages and currents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manual/automatic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test pattern again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0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Delay tuning (raw data read-out =&gt; minimize noise)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up DEPFET voltages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of voltages - Rainer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21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16556"/>
              </p:ext>
            </p:extLst>
          </p:nvPr>
        </p:nvGraphicFramePr>
        <p:xfrm>
          <a:off x="762000" y="1196752"/>
          <a:ext cx="8224838" cy="4778879"/>
        </p:xfrm>
        <a:graphic>
          <a:graphicData uri="http://schemas.openxmlformats.org/drawingml/2006/table">
            <a:tbl>
              <a:tblPr/>
              <a:tblGrid>
                <a:gridCol w="653803"/>
                <a:gridCol w="3445540"/>
                <a:gridCol w="3053259"/>
                <a:gridCol w="1072236"/>
              </a:tblGrid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automatic/manual</a:t>
                      </a:r>
                    </a:p>
                  </a:txBody>
                  <a:tcPr marL="14000" marR="14000" marT="9334" marB="933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sanity check: voltages and currents;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raw data read-out, 1 single DHP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Pixel mapping, DCD channel masking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check: pedestal distribution, noise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check: response on light (laser)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Gate_On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Gate_Off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4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sampling point scan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DO: check sequence - verify with EMCM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 of DEPFET voltages,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4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pedestal values for 2-bit DAC offset correction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upload pedestals for zero suppressed readout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 mapping (timing)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4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 zero suppressed frames (no data should arrive)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Laser spot (move laser accros the matrix)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measurement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 DEPFET voltages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disable DHPT to SWB control signals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disable DCDPP analog part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decrease current limits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144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down ASIC voltags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</a:t>
                      </a:r>
                    </a:p>
                  </a:txBody>
                  <a:tcPr marL="19614" marR="19614" marT="13076" marB="130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324903"/>
      </p:ext>
    </p:extLst>
  </p:cSld>
  <p:clrMapOvr>
    <a:masterClrMapping/>
  </p:clrMapOvr>
</p:sld>
</file>

<file path=ppt/theme/theme1.xml><?xml version="1.0" encoding="utf-8"?>
<a:theme xmlns:a="http://schemas.openxmlformats.org/drawingml/2006/main" name="MPP_HLL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3366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3366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MPP_HLL</Template>
  <TotalTime>0</TotalTime>
  <Words>369</Words>
  <Application>Microsoft Office PowerPoint</Application>
  <PresentationFormat>Bildschirmpräsentation (4:3)</PresentationFormat>
  <Paragraphs>111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MPP_HLL</vt:lpstr>
      <vt:lpstr>Test Program for the First Pilot Module</vt:lpstr>
      <vt:lpstr>First power up of Pilot Run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Program for the First Pilot Module</dc:title>
  <dc:creator>Felix Müller</dc:creator>
  <cp:lastModifiedBy>Felix Müller</cp:lastModifiedBy>
  <cp:revision>1</cp:revision>
  <cp:lastPrinted>2012-02-06T08:36:01Z</cp:lastPrinted>
  <dcterms:created xsi:type="dcterms:W3CDTF">2015-10-05T15:08:45Z</dcterms:created>
  <dcterms:modified xsi:type="dcterms:W3CDTF">2015-10-05T15:14:18Z</dcterms:modified>
</cp:coreProperties>
</file>