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</p:sldMasterIdLst>
  <p:notesMasterIdLst>
    <p:notesMasterId r:id="rId13"/>
  </p:notesMasterIdLst>
  <p:sldIdLst>
    <p:sldId id="590" r:id="rId2"/>
    <p:sldId id="614" r:id="rId3"/>
    <p:sldId id="621" r:id="rId4"/>
    <p:sldId id="622" r:id="rId5"/>
    <p:sldId id="623" r:id="rId6"/>
    <p:sldId id="625" r:id="rId7"/>
    <p:sldId id="624" r:id="rId8"/>
    <p:sldId id="613" r:id="rId9"/>
    <p:sldId id="626" r:id="rId10"/>
    <p:sldId id="627" r:id="rId11"/>
    <p:sldId id="604" r:id="rId12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2B2B2"/>
    <a:srgbClr val="FFCC00"/>
    <a:srgbClr val="000000"/>
    <a:srgbClr val="FFFF00"/>
    <a:srgbClr val="FF6600"/>
    <a:srgbClr val="3399FF"/>
    <a:srgbClr val="FF5050"/>
    <a:srgbClr val="FFFF71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4567" autoAdjust="0"/>
    <p:restoredTop sz="99492" autoAdjust="0"/>
  </p:normalViewPr>
  <p:slideViewPr>
    <p:cSldViewPr>
      <p:cViewPr varScale="1">
        <p:scale>
          <a:sx n="74" d="100"/>
          <a:sy n="74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70" y="-102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 sz="1200" dirty="0" err="1"/>
              <a:t>Density</a:t>
            </a:r>
            <a:r>
              <a:rPr lang="de-DE" sz="1200" dirty="0"/>
              <a:t> (kg/m³</a:t>
            </a:r>
            <a:r>
              <a:rPr lang="de-DE" sz="1200" dirty="0" smtClean="0"/>
              <a:t>) @ T = 35</a:t>
            </a:r>
            <a:r>
              <a:rPr lang="de-DE" sz="1200" baseline="30000" dirty="0" smtClean="0"/>
              <a:t>o</a:t>
            </a:r>
            <a:r>
              <a:rPr lang="de-DE" sz="1200" dirty="0" smtClean="0"/>
              <a:t>C</a:t>
            </a:r>
            <a:endParaRPr lang="de-DE" sz="12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607174103237096E-2"/>
          <c:y val="0.19480351414406533"/>
          <c:w val="0.87058114610673665"/>
          <c:h val="0.6660684601924759"/>
        </c:manualLayout>
      </c:layout>
      <c:scatterChart>
        <c:scatterStyle val="smoothMarker"/>
        <c:varyColors val="0"/>
        <c:ser>
          <c:idx val="0"/>
          <c:order val="0"/>
          <c:tx>
            <c:strRef>
              <c:f>Tabelle5!$C$1</c:f>
              <c:strCache>
                <c:ptCount val="1"/>
                <c:pt idx="0">
                  <c:v>Density (kg/m3)</c:v>
                </c:pt>
              </c:strCache>
            </c:strRef>
          </c:tx>
          <c:marker>
            <c:symbol val="none"/>
          </c:marker>
          <c:xVal>
            <c:numRef>
              <c:f>Tabelle5!$B$2:$B$64</c:f>
              <c:numCache>
                <c:formatCode>General</c:formatCode>
                <c:ptCount val="63"/>
                <c:pt idx="0">
                  <c:v>60</c:v>
                </c:pt>
                <c:pt idx="1">
                  <c:v>61</c:v>
                </c:pt>
                <c:pt idx="2">
                  <c:v>62</c:v>
                </c:pt>
                <c:pt idx="3">
                  <c:v>63</c:v>
                </c:pt>
                <c:pt idx="4">
                  <c:v>64</c:v>
                </c:pt>
                <c:pt idx="5">
                  <c:v>65</c:v>
                </c:pt>
                <c:pt idx="6">
                  <c:v>66</c:v>
                </c:pt>
                <c:pt idx="7">
                  <c:v>67</c:v>
                </c:pt>
                <c:pt idx="8">
                  <c:v>68</c:v>
                </c:pt>
                <c:pt idx="9">
                  <c:v>69</c:v>
                </c:pt>
                <c:pt idx="10">
                  <c:v>70</c:v>
                </c:pt>
                <c:pt idx="11">
                  <c:v>71</c:v>
                </c:pt>
                <c:pt idx="12">
                  <c:v>72</c:v>
                </c:pt>
                <c:pt idx="13">
                  <c:v>73</c:v>
                </c:pt>
                <c:pt idx="14">
                  <c:v>74</c:v>
                </c:pt>
                <c:pt idx="15">
                  <c:v>74</c:v>
                </c:pt>
                <c:pt idx="16">
                  <c:v>74</c:v>
                </c:pt>
                <c:pt idx="17">
                  <c:v>75</c:v>
                </c:pt>
                <c:pt idx="18">
                  <c:v>76</c:v>
                </c:pt>
                <c:pt idx="19">
                  <c:v>77</c:v>
                </c:pt>
                <c:pt idx="20">
                  <c:v>78</c:v>
                </c:pt>
                <c:pt idx="21">
                  <c:v>79</c:v>
                </c:pt>
                <c:pt idx="22">
                  <c:v>80</c:v>
                </c:pt>
                <c:pt idx="23">
                  <c:v>81</c:v>
                </c:pt>
                <c:pt idx="24">
                  <c:v>82</c:v>
                </c:pt>
                <c:pt idx="25">
                  <c:v>83</c:v>
                </c:pt>
                <c:pt idx="26">
                  <c:v>84</c:v>
                </c:pt>
                <c:pt idx="27">
                  <c:v>85</c:v>
                </c:pt>
                <c:pt idx="28">
                  <c:v>86</c:v>
                </c:pt>
                <c:pt idx="29">
                  <c:v>87</c:v>
                </c:pt>
                <c:pt idx="30">
                  <c:v>88</c:v>
                </c:pt>
                <c:pt idx="31">
                  <c:v>89</c:v>
                </c:pt>
                <c:pt idx="32">
                  <c:v>90</c:v>
                </c:pt>
                <c:pt idx="33">
                  <c:v>91</c:v>
                </c:pt>
                <c:pt idx="34">
                  <c:v>92</c:v>
                </c:pt>
                <c:pt idx="35">
                  <c:v>93</c:v>
                </c:pt>
                <c:pt idx="36">
                  <c:v>94</c:v>
                </c:pt>
                <c:pt idx="37">
                  <c:v>95</c:v>
                </c:pt>
                <c:pt idx="38">
                  <c:v>96</c:v>
                </c:pt>
                <c:pt idx="39">
                  <c:v>97</c:v>
                </c:pt>
                <c:pt idx="40">
                  <c:v>98</c:v>
                </c:pt>
                <c:pt idx="41">
                  <c:v>99</c:v>
                </c:pt>
                <c:pt idx="42">
                  <c:v>100</c:v>
                </c:pt>
                <c:pt idx="43">
                  <c:v>101</c:v>
                </c:pt>
                <c:pt idx="44">
                  <c:v>102</c:v>
                </c:pt>
                <c:pt idx="45">
                  <c:v>103</c:v>
                </c:pt>
                <c:pt idx="46">
                  <c:v>104</c:v>
                </c:pt>
                <c:pt idx="47">
                  <c:v>105</c:v>
                </c:pt>
                <c:pt idx="48">
                  <c:v>106</c:v>
                </c:pt>
                <c:pt idx="49">
                  <c:v>107</c:v>
                </c:pt>
                <c:pt idx="50">
                  <c:v>108</c:v>
                </c:pt>
                <c:pt idx="51">
                  <c:v>109</c:v>
                </c:pt>
                <c:pt idx="52">
                  <c:v>110</c:v>
                </c:pt>
                <c:pt idx="53">
                  <c:v>111</c:v>
                </c:pt>
                <c:pt idx="54">
                  <c:v>112</c:v>
                </c:pt>
                <c:pt idx="55">
                  <c:v>113</c:v>
                </c:pt>
                <c:pt idx="56">
                  <c:v>114</c:v>
                </c:pt>
                <c:pt idx="57">
                  <c:v>115</c:v>
                </c:pt>
                <c:pt idx="58">
                  <c:v>116</c:v>
                </c:pt>
                <c:pt idx="59">
                  <c:v>117</c:v>
                </c:pt>
                <c:pt idx="60">
                  <c:v>118</c:v>
                </c:pt>
                <c:pt idx="61">
                  <c:v>119</c:v>
                </c:pt>
                <c:pt idx="62">
                  <c:v>120</c:v>
                </c:pt>
              </c:numCache>
            </c:numRef>
          </c:xVal>
          <c:yVal>
            <c:numRef>
              <c:f>Tabelle5!$C$2:$C$64</c:f>
              <c:numCache>
                <c:formatCode>General</c:formatCode>
                <c:ptCount val="63"/>
                <c:pt idx="0">
                  <c:v>158.79</c:v>
                </c:pt>
                <c:pt idx="1">
                  <c:v>163.66</c:v>
                </c:pt>
                <c:pt idx="2">
                  <c:v>168.73</c:v>
                </c:pt>
                <c:pt idx="3">
                  <c:v>174.03</c:v>
                </c:pt>
                <c:pt idx="4">
                  <c:v>179.57</c:v>
                </c:pt>
                <c:pt idx="5">
                  <c:v>185.38</c:v>
                </c:pt>
                <c:pt idx="6">
                  <c:v>191.5</c:v>
                </c:pt>
                <c:pt idx="7">
                  <c:v>197.98</c:v>
                </c:pt>
                <c:pt idx="8">
                  <c:v>204.85</c:v>
                </c:pt>
                <c:pt idx="9">
                  <c:v>212.19</c:v>
                </c:pt>
                <c:pt idx="10">
                  <c:v>220.08</c:v>
                </c:pt>
                <c:pt idx="11">
                  <c:v>228.61</c:v>
                </c:pt>
                <c:pt idx="12">
                  <c:v>237.93</c:v>
                </c:pt>
                <c:pt idx="13">
                  <c:v>248.23</c:v>
                </c:pt>
                <c:pt idx="14">
                  <c:v>259.77</c:v>
                </c:pt>
                <c:pt idx="15">
                  <c:v>259.77</c:v>
                </c:pt>
                <c:pt idx="16">
                  <c:v>259.77</c:v>
                </c:pt>
                <c:pt idx="17">
                  <c:v>272.97000000000003</c:v>
                </c:pt>
                <c:pt idx="18">
                  <c:v>288.44</c:v>
                </c:pt>
                <c:pt idx="19">
                  <c:v>307.27</c:v>
                </c:pt>
                <c:pt idx="20">
                  <c:v>331.5</c:v>
                </c:pt>
                <c:pt idx="21">
                  <c:v>365.43</c:v>
                </c:pt>
                <c:pt idx="22">
                  <c:v>419.09</c:v>
                </c:pt>
                <c:pt idx="23">
                  <c:v>490.77</c:v>
                </c:pt>
                <c:pt idx="24">
                  <c:v>542.79999999999995</c:v>
                </c:pt>
                <c:pt idx="25">
                  <c:v>574.13</c:v>
                </c:pt>
                <c:pt idx="26">
                  <c:v>595.70000000000005</c:v>
                </c:pt>
                <c:pt idx="27">
                  <c:v>612.12</c:v>
                </c:pt>
                <c:pt idx="28">
                  <c:v>625.37</c:v>
                </c:pt>
                <c:pt idx="29">
                  <c:v>636.5</c:v>
                </c:pt>
                <c:pt idx="30">
                  <c:v>646.1</c:v>
                </c:pt>
                <c:pt idx="31">
                  <c:v>654.55999999999995</c:v>
                </c:pt>
                <c:pt idx="32">
                  <c:v>662.13</c:v>
                </c:pt>
                <c:pt idx="33">
                  <c:v>668.99</c:v>
                </c:pt>
                <c:pt idx="34">
                  <c:v>675.27</c:v>
                </c:pt>
                <c:pt idx="35">
                  <c:v>681.07</c:v>
                </c:pt>
                <c:pt idx="36">
                  <c:v>686.46</c:v>
                </c:pt>
                <c:pt idx="37">
                  <c:v>691.5</c:v>
                </c:pt>
                <c:pt idx="38">
                  <c:v>696.24</c:v>
                </c:pt>
                <c:pt idx="39">
                  <c:v>700.71</c:v>
                </c:pt>
                <c:pt idx="40">
                  <c:v>704.94</c:v>
                </c:pt>
                <c:pt idx="41">
                  <c:v>708.97</c:v>
                </c:pt>
                <c:pt idx="42">
                  <c:v>712.81</c:v>
                </c:pt>
                <c:pt idx="43">
                  <c:v>716.48</c:v>
                </c:pt>
                <c:pt idx="44">
                  <c:v>720</c:v>
                </c:pt>
                <c:pt idx="45">
                  <c:v>723.38</c:v>
                </c:pt>
                <c:pt idx="46">
                  <c:v>726.63</c:v>
                </c:pt>
                <c:pt idx="47">
                  <c:v>729.76</c:v>
                </c:pt>
                <c:pt idx="48">
                  <c:v>732.78</c:v>
                </c:pt>
                <c:pt idx="49">
                  <c:v>735.71</c:v>
                </c:pt>
                <c:pt idx="50">
                  <c:v>738.54</c:v>
                </c:pt>
                <c:pt idx="51">
                  <c:v>741.28</c:v>
                </c:pt>
                <c:pt idx="52">
                  <c:v>743.95</c:v>
                </c:pt>
                <c:pt idx="53">
                  <c:v>746.54</c:v>
                </c:pt>
                <c:pt idx="54">
                  <c:v>749.05</c:v>
                </c:pt>
                <c:pt idx="55">
                  <c:v>751.5</c:v>
                </c:pt>
                <c:pt idx="56">
                  <c:v>753.89</c:v>
                </c:pt>
                <c:pt idx="57">
                  <c:v>756.22</c:v>
                </c:pt>
                <c:pt idx="58">
                  <c:v>758.49</c:v>
                </c:pt>
                <c:pt idx="59">
                  <c:v>760.71</c:v>
                </c:pt>
                <c:pt idx="60">
                  <c:v>762.88</c:v>
                </c:pt>
                <c:pt idx="61">
                  <c:v>765</c:v>
                </c:pt>
                <c:pt idx="62">
                  <c:v>767.07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1733376"/>
        <c:axId val="151734912"/>
      </c:scatterChart>
      <c:valAx>
        <c:axId val="151733376"/>
        <c:scaling>
          <c:orientation val="minMax"/>
          <c:max val="120"/>
          <c:min val="60"/>
        </c:scaling>
        <c:delete val="0"/>
        <c:axPos val="b"/>
        <c:numFmt formatCode="General" sourceLinked="1"/>
        <c:majorTickMark val="out"/>
        <c:minorTickMark val="none"/>
        <c:tickLblPos val="nextTo"/>
        <c:crossAx val="151734912"/>
        <c:crosses val="autoZero"/>
        <c:crossBetween val="midCat"/>
      </c:valAx>
      <c:valAx>
        <c:axId val="151734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173337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0.91146</cdr:x>
      <cdr:y>0.90972</cdr:y>
    </cdr:from>
    <cdr:to>
      <cdr:x>1</cdr:x>
      <cdr:y>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4167187" y="2495550"/>
          <a:ext cx="404812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DE" sz="1100"/>
            <a:t>p/bar</a:t>
          </a:r>
        </a:p>
      </cdr:txBody>
    </cdr:sp>
  </cdr:relSizeAnchor>
  <cdr:relSizeAnchor xmlns:cdr="http://schemas.openxmlformats.org/drawingml/2006/chartDrawing">
    <cdr:from>
      <cdr:x>0.91146</cdr:x>
      <cdr:y>0.90972</cdr:y>
    </cdr:from>
    <cdr:to>
      <cdr:x>1</cdr:x>
      <cdr:y>1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4217987" y="2546350"/>
          <a:ext cx="404812" cy="247650"/>
        </a:xfrm>
        <a:prstGeom xmlns:a="http://schemas.openxmlformats.org/drawingml/2006/main" prst="rect">
          <a:avLst/>
        </a:prstGeom>
      </cdr:spPr>
    </cdr:sp>
  </cdr:relSizeAnchor>
  <cdr:relSizeAnchor xmlns:cdr="http://schemas.openxmlformats.org/drawingml/2006/chartDrawing">
    <cdr:from>
      <cdr:x>0.91146</cdr:x>
      <cdr:y>0.90972</cdr:y>
    </cdr:from>
    <cdr:to>
      <cdr:x>1</cdr:x>
      <cdr:y>1</cdr:y>
    </cdr:to>
    <cdr:sp macro="" textlink="">
      <cdr:nvSpPr>
        <cdr:cNvPr id="4" name="Textfeld 1"/>
        <cdr:cNvSpPr txBox="1"/>
      </cdr:nvSpPr>
      <cdr:spPr>
        <a:xfrm xmlns:a="http://schemas.openxmlformats.org/drawingml/2006/main">
          <a:off x="4217988" y="2546350"/>
          <a:ext cx="404812" cy="247650"/>
        </a:xfrm>
        <a:prstGeom xmlns:a="http://schemas.openxmlformats.org/drawingml/2006/main" prst="rect">
          <a:avLst/>
        </a:prstGeom>
      </cdr:spPr>
    </cdr:sp>
  </cdr:relSizeAnchor>
  <cdr:relSizeAnchor xmlns:cdr="http://schemas.openxmlformats.org/drawingml/2006/chartDrawing">
    <cdr:from>
      <cdr:x>2.18723E-7</cdr:x>
      <cdr:y>0.03819</cdr:y>
    </cdr:from>
    <cdr:to>
      <cdr:x>0.15521</cdr:x>
      <cdr:y>0.14062</cdr:y>
    </cdr:to>
    <cdr:sp macro="" textlink="">
      <cdr:nvSpPr>
        <cdr:cNvPr id="5" name="Textfeld 4"/>
        <cdr:cNvSpPr txBox="1"/>
      </cdr:nvSpPr>
      <cdr:spPr>
        <a:xfrm xmlns:a="http://schemas.openxmlformats.org/drawingml/2006/main">
          <a:off x="1" y="104775"/>
          <a:ext cx="709612" cy="2809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DE" sz="1100">
              <a:latin typeface="Symbol" panose="05050102010706020507" pitchFamily="18" charset="2"/>
            </a:rPr>
            <a:t>r</a:t>
          </a:r>
          <a:r>
            <a:rPr lang="de-DE" sz="1100"/>
            <a:t>/kg/m³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C64FE3-6EEA-43CE-BADA-756C43F34E7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42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67936" y="6381750"/>
            <a:ext cx="576064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00D52-9017-4E27-87B9-56C89B8832A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27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E84AB-6C80-4E4D-B843-FDA9605F1D2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600" y="0"/>
            <a:ext cx="712879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das Titelformat zu bearbeiten</a:t>
            </a:r>
          </a:p>
        </p:txBody>
      </p:sp>
    </p:spTree>
    <p:extLst>
      <p:ext uri="{BB962C8B-B14F-4D97-AF65-F5344CB8AC3E}">
        <p14:creationId xmlns:p14="http://schemas.microsoft.com/office/powerpoint/2010/main" val="1591867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600" y="0"/>
            <a:ext cx="712879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das Titelformat zu bearbeiten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981075"/>
            <a:ext cx="91440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				</a:t>
            </a:r>
          </a:p>
        </p:txBody>
      </p:sp>
      <p:sp>
        <p:nvSpPr>
          <p:cNvPr id="1362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4250" y="6597650"/>
            <a:ext cx="5397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accent2"/>
                </a:solidFill>
                <a:cs typeface="+mn-cs"/>
              </a:defRPr>
            </a:lvl1pPr>
          </a:lstStyle>
          <a:p>
            <a:pPr>
              <a:defRPr/>
            </a:pPr>
            <a:fld id="{5FD4E496-7071-41B1-8C53-D6F54F329778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pic>
        <p:nvPicPr>
          <p:cNvPr id="1029" name="Picture 6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101013" y="0"/>
            <a:ext cx="10429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0" y="908050"/>
            <a:ext cx="9144000" cy="0"/>
          </a:xfrm>
          <a:prstGeom prst="line">
            <a:avLst/>
          </a:prstGeom>
          <a:ln w="571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6623774"/>
            <a:ext cx="37305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baseline="0" dirty="0" smtClean="0">
                <a:solidFill>
                  <a:schemeClr val="accent2"/>
                </a:solidFill>
              </a:rPr>
              <a:t>H.-G. Moser,  PXD Workshop, Valencia, January 2016</a:t>
            </a:r>
            <a:endParaRPr lang="en-US" sz="1100" b="1" dirty="0">
              <a:solidFill>
                <a:schemeClr val="accent2"/>
              </a:solidFill>
            </a:endParaRPr>
          </a:p>
        </p:txBody>
      </p:sp>
      <p:pic>
        <p:nvPicPr>
          <p:cNvPr id="9" name="Picture 9" descr="MPP_os_logo_cmyk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0" y="0"/>
            <a:ext cx="97929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30000"/>
        </a:lnSpc>
        <a:spcBef>
          <a:spcPct val="2000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30000"/>
        </a:lnSpc>
        <a:spcBef>
          <a:spcPct val="20000"/>
        </a:spcBef>
        <a:spcAft>
          <a:spcPct val="20000"/>
        </a:spcAft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30000"/>
        </a:lnSpc>
        <a:spcBef>
          <a:spcPct val="20000"/>
        </a:spcBef>
        <a:spcAft>
          <a:spcPct val="2000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44624"/>
            <a:ext cx="7128792" cy="828675"/>
          </a:xfrm>
        </p:spPr>
        <p:txBody>
          <a:bodyPr/>
          <a:lstStyle/>
          <a:p>
            <a:r>
              <a:rPr lang="en-US" dirty="0" err="1" smtClean="0">
                <a:latin typeface="Helvetica" pitchFamily="34" charset="0"/>
              </a:rPr>
              <a:t>IBBelle</a:t>
            </a:r>
            <a:r>
              <a:rPr lang="en-US" dirty="0" smtClean="0">
                <a:latin typeface="Helvetica" pitchFamily="34" charset="0"/>
              </a:rPr>
              <a:t> for VXD</a:t>
            </a:r>
            <a:endParaRPr lang="de-DE" sz="2000" dirty="0">
              <a:solidFill>
                <a:schemeClr val="tx1"/>
              </a:solidFill>
              <a:latin typeface="Helvetica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00D52-9017-4E27-87B9-56C89B8832A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192" y="1172042"/>
            <a:ext cx="7272808" cy="5137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35496" y="1491456"/>
            <a:ext cx="1728192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Helvetica" pitchFamily="34" charset="0"/>
              </a:rPr>
              <a:t>Use one unit first</a:t>
            </a:r>
          </a:p>
          <a:p>
            <a:r>
              <a:rPr lang="en-GB" sz="1400" dirty="0" smtClean="0">
                <a:latin typeface="Helvetica" pitchFamily="34" charset="0"/>
              </a:rPr>
              <a:t>Assemble on a platform which fits in a 20’ container</a:t>
            </a:r>
          </a:p>
          <a:p>
            <a:endParaRPr lang="en-GB" sz="1400" dirty="0" smtClean="0">
              <a:latin typeface="Helvetica" pitchFamily="34" charset="0"/>
            </a:endParaRPr>
          </a:p>
          <a:p>
            <a:endParaRPr lang="en-GB" sz="1400" dirty="0" smtClean="0">
              <a:latin typeface="Helvetica" pitchFamily="34" charset="0"/>
            </a:endParaRPr>
          </a:p>
          <a:p>
            <a:endParaRPr lang="en-GB" sz="1400" dirty="0">
              <a:latin typeface="Helvetica" pitchFamily="34" charset="0"/>
            </a:endParaRPr>
          </a:p>
          <a:p>
            <a:endParaRPr lang="en-GB" sz="1400" dirty="0">
              <a:latin typeface="Helvetica" pitchFamily="34" charset="0"/>
            </a:endParaRPr>
          </a:p>
          <a:p>
            <a:r>
              <a:rPr lang="en-GB" sz="1400" dirty="0" smtClean="0">
                <a:latin typeface="Helvetica" pitchFamily="34" charset="0"/>
              </a:rPr>
              <a:t>No redundancy</a:t>
            </a:r>
          </a:p>
          <a:p>
            <a:r>
              <a:rPr lang="en-GB" sz="1100" dirty="0" smtClean="0">
                <a:latin typeface="Helvetica" pitchFamily="34" charset="0"/>
              </a:rPr>
              <a:t>(ATLAS needs 100% up time in order to prevent reverse annealing of irradiated detectors. We don’t)</a:t>
            </a:r>
          </a:p>
          <a:p>
            <a:endParaRPr lang="en-GB" sz="1400" dirty="0" smtClean="0">
              <a:latin typeface="Helvetica" pitchFamily="34" charset="0"/>
            </a:endParaRPr>
          </a:p>
          <a:p>
            <a:endParaRPr lang="en-GB" sz="1400" dirty="0">
              <a:latin typeface="Helvetica" pitchFamily="34" charset="0"/>
            </a:endParaRPr>
          </a:p>
          <a:p>
            <a:endParaRPr lang="en-GB" sz="1400" dirty="0" smtClean="0">
              <a:latin typeface="Helvetica" pitchFamily="34" charset="0"/>
            </a:endParaRPr>
          </a:p>
          <a:p>
            <a:endParaRPr lang="en-GB" sz="1400" dirty="0">
              <a:latin typeface="Helvetica" pitchFamily="34" charset="0"/>
            </a:endParaRPr>
          </a:p>
          <a:p>
            <a:r>
              <a:rPr lang="en-GB" sz="1400" dirty="0" smtClean="0">
                <a:latin typeface="Helvetica" pitchFamily="34" charset="0"/>
              </a:rPr>
              <a:t>2</a:t>
            </a:r>
            <a:r>
              <a:rPr lang="en-GB" sz="1400" baseline="30000" dirty="0" smtClean="0">
                <a:latin typeface="Helvetica" pitchFamily="34" charset="0"/>
              </a:rPr>
              <a:t>nd</a:t>
            </a:r>
            <a:r>
              <a:rPr lang="en-GB" sz="1400" dirty="0" smtClean="0">
                <a:latin typeface="Helvetica" pitchFamily="34" charset="0"/>
              </a:rPr>
              <a:t> unit will be added later</a:t>
            </a:r>
          </a:p>
          <a:p>
            <a:r>
              <a:rPr lang="en-GB" sz="1400" dirty="0" smtClean="0">
                <a:latin typeface="Helvetica" pitchFamily="34" charset="0"/>
              </a:rPr>
              <a:t>(budget available)</a:t>
            </a:r>
            <a:endParaRPr lang="en-GB" sz="14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39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5E84AB-6C80-4E4D-B843-FDA9605F1D2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Commissioning II</a:t>
            </a:r>
            <a:endParaRPr lang="en-GB" dirty="0"/>
          </a:p>
        </p:txBody>
      </p:sp>
      <p:sp>
        <p:nvSpPr>
          <p:cNvPr id="4" name="Textfeld 3"/>
          <p:cNvSpPr txBox="1"/>
          <p:nvPr/>
        </p:nvSpPr>
        <p:spPr>
          <a:xfrm>
            <a:off x="213203" y="1052736"/>
            <a:ext cx="8900193" cy="5847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Fill with liquid CO</a:t>
            </a:r>
            <a:r>
              <a:rPr lang="en-GB" baseline="-25000" dirty="0"/>
              <a:t>2</a:t>
            </a:r>
            <a:r>
              <a:rPr lang="en-GB" dirty="0"/>
              <a:t> for warm </a:t>
            </a:r>
            <a:r>
              <a:rPr lang="en-GB" dirty="0" smtClean="0"/>
              <a:t>run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Check level gauges, operate pumps and </a:t>
            </a:r>
            <a:r>
              <a:rPr lang="en-GB" sz="1400" dirty="0" smtClean="0"/>
              <a:t>heaters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C</a:t>
            </a:r>
            <a:r>
              <a:rPr lang="en-GB" sz="1400" dirty="0" smtClean="0"/>
              <a:t>heck </a:t>
            </a:r>
            <a:r>
              <a:rPr lang="en-GB" sz="1400" dirty="0"/>
              <a:t>flow rates, temperature and pressure </a:t>
            </a:r>
            <a:r>
              <a:rPr lang="en-GB" sz="1400" dirty="0" smtClean="0"/>
              <a:t>distributions (reproduce CO</a:t>
            </a:r>
            <a:r>
              <a:rPr lang="en-GB" sz="1400" baseline="-25000" dirty="0" smtClean="0"/>
              <a:t>2</a:t>
            </a:r>
            <a:r>
              <a:rPr lang="en-GB" sz="1400" dirty="0" smtClean="0"/>
              <a:t> phase diagram)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Check pressure regulation with </a:t>
            </a:r>
            <a:r>
              <a:rPr lang="en-GB" sz="1400" dirty="0" err="1"/>
              <a:t>accu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Circulate and heat CO</a:t>
            </a:r>
            <a:r>
              <a:rPr lang="en-GB" sz="1400" baseline="-25000" dirty="0" smtClean="0"/>
              <a:t>2</a:t>
            </a:r>
            <a:r>
              <a:rPr lang="en-GB" sz="1400" dirty="0" smtClean="0"/>
              <a:t> using </a:t>
            </a:r>
            <a:r>
              <a:rPr lang="en-GB" sz="1400" dirty="0"/>
              <a:t>internal </a:t>
            </a:r>
            <a:r>
              <a:rPr lang="en-GB" sz="1400" dirty="0" smtClean="0"/>
              <a:t>bypass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Adjust </a:t>
            </a:r>
            <a:r>
              <a:rPr lang="en-GB" sz="1400" dirty="0" err="1" smtClean="0"/>
              <a:t>Lewa</a:t>
            </a:r>
            <a:r>
              <a:rPr lang="en-GB" sz="1400" dirty="0" smtClean="0"/>
              <a:t> pump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Circulate CO</a:t>
            </a:r>
            <a:r>
              <a:rPr lang="en-GB" sz="1400" baseline="-25000" dirty="0" smtClean="0"/>
              <a:t>2</a:t>
            </a:r>
            <a:r>
              <a:rPr lang="en-GB" sz="1400" dirty="0" smtClean="0"/>
              <a:t> with </a:t>
            </a:r>
            <a:r>
              <a:rPr lang="en-GB" sz="1400" dirty="0"/>
              <a:t>junction </a:t>
            </a:r>
            <a:r>
              <a:rPr lang="en-GB" sz="1400" dirty="0" smtClean="0"/>
              <a:t>box using dummy load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Repeat with chiller (but main circuit still warm) </a:t>
            </a:r>
            <a:r>
              <a:rPr lang="en-GB" sz="1400" dirty="0" smtClean="0"/>
              <a:t>/ Commission chiller according to manufacturer instructions)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Check for </a:t>
            </a:r>
            <a:r>
              <a:rPr lang="en-GB" sz="1400" dirty="0" smtClean="0"/>
              <a:t>leaks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r>
              <a:rPr lang="en-GB" dirty="0"/>
              <a:t>Complete foam </a:t>
            </a:r>
            <a:r>
              <a:rPr lang="en-GB" dirty="0" smtClean="0"/>
              <a:t>insulation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Cool down in steps to expected operation temperature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First: internal bypass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Secondly with junction box dummy heater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Check flow rates, pressure drops and adjust pump power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Exercise all maintenance and emergency </a:t>
            </a:r>
            <a:r>
              <a:rPr lang="en-GB" sz="1400" dirty="0" smtClean="0"/>
              <a:t>scenarios (provoke discharge?)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r>
              <a:rPr lang="en-GB" dirty="0" smtClean="0"/>
              <a:t>Long term </a:t>
            </a:r>
            <a:r>
              <a:rPr lang="en-GB" dirty="0" smtClean="0"/>
              <a:t>tests</a:t>
            </a:r>
          </a:p>
          <a:p>
            <a:r>
              <a:rPr lang="en-GB" dirty="0" smtClean="0"/>
              <a:t>Response to change of operation conditions (load on/off…)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Monitor </a:t>
            </a:r>
            <a:r>
              <a:rPr lang="en-GB" dirty="0" smtClean="0"/>
              <a:t>flow rates and pressure drops (filter probably need to be changed early)</a:t>
            </a:r>
          </a:p>
          <a:p>
            <a:r>
              <a:rPr lang="en-GB" dirty="0" smtClean="0"/>
              <a:t>Need simulations on expected flow rates and pressure </a:t>
            </a:r>
            <a:r>
              <a:rPr lang="en-GB" dirty="0" smtClean="0"/>
              <a:t>drops (in work)</a:t>
            </a:r>
            <a:endParaRPr lang="en-GB" dirty="0"/>
          </a:p>
          <a:p>
            <a:endParaRPr lang="en-GB" dirty="0"/>
          </a:p>
        </p:txBody>
      </p:sp>
      <p:sp>
        <p:nvSpPr>
          <p:cNvPr id="5" name="Textfeld 4"/>
          <p:cNvSpPr txBox="1"/>
          <p:nvPr/>
        </p:nvSpPr>
        <p:spPr>
          <a:xfrm rot="1655150">
            <a:off x="6100862" y="4006007"/>
            <a:ext cx="2339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First Ideas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657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8696456" y="6381750"/>
            <a:ext cx="457200" cy="476250"/>
          </a:xfrm>
        </p:spPr>
        <p:txBody>
          <a:bodyPr/>
          <a:lstStyle/>
          <a:p>
            <a:pPr>
              <a:defRPr/>
            </a:pPr>
            <a:fld id="{2F5E84AB-6C80-4E4D-B843-FDA9605F1D2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432059" y="0"/>
            <a:ext cx="6159388" cy="929754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899592" y="1484784"/>
            <a:ext cx="638668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Construction of </a:t>
            </a:r>
            <a:r>
              <a:rPr lang="en-GB" b="1" dirty="0" err="1" smtClean="0"/>
              <a:t>IBBelle</a:t>
            </a:r>
            <a:r>
              <a:rPr lang="en-GB" b="1" dirty="0" smtClean="0"/>
              <a:t> at MPP runs smoothly </a:t>
            </a:r>
          </a:p>
          <a:p>
            <a:endParaRPr lang="en-GB" b="1" dirty="0"/>
          </a:p>
          <a:p>
            <a:r>
              <a:rPr lang="en-GB" b="1" dirty="0" smtClean="0"/>
              <a:t>Completed for commissioning: ~ February</a:t>
            </a:r>
          </a:p>
          <a:p>
            <a:endParaRPr lang="en-GB" b="1" dirty="0"/>
          </a:p>
          <a:p>
            <a:r>
              <a:rPr lang="en-GB" b="1" dirty="0" smtClean="0"/>
              <a:t>After discussion with Kimura-san: </a:t>
            </a:r>
          </a:p>
          <a:p>
            <a:r>
              <a:rPr lang="en-GB" b="1" dirty="0"/>
              <a:t>	</a:t>
            </a:r>
            <a:r>
              <a:rPr lang="en-GB" b="1" dirty="0" smtClean="0"/>
              <a:t>TÜV not needed, KEK can certify </a:t>
            </a:r>
            <a:r>
              <a:rPr lang="en-GB" b="1" dirty="0" err="1" smtClean="0"/>
              <a:t>IBBelle</a:t>
            </a:r>
            <a:endParaRPr lang="en-GB" b="1" dirty="0" smtClean="0"/>
          </a:p>
          <a:p>
            <a:r>
              <a:rPr lang="en-GB" b="1" dirty="0"/>
              <a:t>	</a:t>
            </a:r>
            <a:r>
              <a:rPr lang="en-GB" b="1" dirty="0" smtClean="0"/>
              <a:t>However: </a:t>
            </a:r>
            <a:r>
              <a:rPr lang="en-GB" b="1" dirty="0" smtClean="0"/>
              <a:t>limit to 80 bar (instead of 110 bar)</a:t>
            </a:r>
            <a:endParaRPr lang="en-GB" b="1" dirty="0" smtClean="0"/>
          </a:p>
          <a:p>
            <a:r>
              <a:rPr lang="en-GB" b="1" dirty="0"/>
              <a:t>	</a:t>
            </a:r>
            <a:r>
              <a:rPr lang="en-GB" b="1" dirty="0" smtClean="0"/>
              <a:t>=&gt; </a:t>
            </a:r>
            <a:r>
              <a:rPr lang="en-GB" b="1" dirty="0" err="1" smtClean="0"/>
              <a:t>negociate</a:t>
            </a:r>
            <a:r>
              <a:rPr lang="en-GB" b="1" dirty="0" smtClean="0"/>
              <a:t> with TÜV</a:t>
            </a:r>
          </a:p>
          <a:p>
            <a:endParaRPr lang="en-GB" b="1" dirty="0"/>
          </a:p>
          <a:p>
            <a:r>
              <a:rPr lang="en-GB" b="1" dirty="0" smtClean="0"/>
              <a:t>Develop commissioning scenario (together with NIKHEF/CERN)</a:t>
            </a:r>
          </a:p>
          <a:p>
            <a:endParaRPr lang="en-GB" b="1" dirty="0"/>
          </a:p>
          <a:p>
            <a:r>
              <a:rPr lang="en-GB" b="1" dirty="0" smtClean="0"/>
              <a:t>Need EPICs software!</a:t>
            </a:r>
          </a:p>
          <a:p>
            <a:endParaRPr lang="en-GB" dirty="0"/>
          </a:p>
          <a:p>
            <a:pPr marL="285750" indent="-285750">
              <a:buFont typeface="Symbol"/>
              <a:buChar char="Þ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101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5E84AB-6C80-4E4D-B843-FDA9605F1D2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Safety Certification</a:t>
            </a:r>
            <a:endParaRPr lang="en-GB" dirty="0"/>
          </a:p>
        </p:txBody>
      </p:sp>
      <p:sp>
        <p:nvSpPr>
          <p:cNvPr id="4" name="Textfeld 3"/>
          <p:cNvSpPr txBox="1"/>
          <p:nvPr/>
        </p:nvSpPr>
        <p:spPr>
          <a:xfrm>
            <a:off x="971600" y="1243809"/>
            <a:ext cx="678211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First discussion with TÜV:</a:t>
            </a:r>
          </a:p>
          <a:p>
            <a:endParaRPr lang="en-GB" dirty="0" smtClean="0"/>
          </a:p>
          <a:p>
            <a:r>
              <a:rPr lang="en-GB" dirty="0" smtClean="0"/>
              <a:t>We got an offer of ~26000€ for the certification</a:t>
            </a:r>
          </a:p>
          <a:p>
            <a:r>
              <a:rPr lang="en-GB" dirty="0" smtClean="0"/>
              <a:t>but this includes ‘operational safety’ (Does the plant satisfy the specs).</a:t>
            </a:r>
          </a:p>
          <a:p>
            <a:r>
              <a:rPr lang="en-GB" dirty="0" smtClean="0"/>
              <a:t>We need only to certify the security aspect (Can anybody be harmed?).</a:t>
            </a:r>
          </a:p>
          <a:p>
            <a:r>
              <a:rPr lang="en-GB" dirty="0" smtClean="0"/>
              <a:t>Continue</a:t>
            </a:r>
            <a:r>
              <a:rPr lang="en-GB" dirty="0" smtClean="0"/>
              <a:t> </a:t>
            </a:r>
            <a:r>
              <a:rPr lang="en-GB" dirty="0" smtClean="0"/>
              <a:t>discussion on January 19.</a:t>
            </a:r>
          </a:p>
          <a:p>
            <a:endParaRPr lang="en-GB" dirty="0" smtClean="0"/>
          </a:p>
          <a:p>
            <a:r>
              <a:rPr lang="en-GB" dirty="0" smtClean="0"/>
              <a:t>Information from</a:t>
            </a:r>
            <a:r>
              <a:rPr lang="en-GB" dirty="0" smtClean="0"/>
              <a:t> </a:t>
            </a:r>
            <a:r>
              <a:rPr lang="en-GB" dirty="0" smtClean="0"/>
              <a:t>Kimura-san:</a:t>
            </a:r>
          </a:p>
          <a:p>
            <a:r>
              <a:rPr lang="en-GB" dirty="0" smtClean="0"/>
              <a:t>Under certain conditions </a:t>
            </a:r>
            <a:r>
              <a:rPr lang="en-GB" dirty="0"/>
              <a:t>n</a:t>
            </a:r>
            <a:r>
              <a:rPr lang="en-GB" dirty="0" smtClean="0"/>
              <a:t>o TÜV is needed, KEK can do the certification:</a:t>
            </a:r>
          </a:p>
          <a:p>
            <a:endParaRPr lang="en-GB" dirty="0" smtClean="0"/>
          </a:p>
          <a:p>
            <a:pPr marL="742950" lvl="1" indent="-285750">
              <a:buFontTx/>
              <a:buChar char="-"/>
            </a:pPr>
            <a:r>
              <a:rPr lang="en-GB" dirty="0" smtClean="0"/>
              <a:t>We do tests of components according to KEK standards.</a:t>
            </a:r>
          </a:p>
          <a:p>
            <a:pPr marL="742950" lvl="1" indent="-285750">
              <a:buFontTx/>
              <a:buChar char="-"/>
            </a:pPr>
            <a:r>
              <a:rPr lang="en-GB" dirty="0" smtClean="0"/>
              <a:t>Kimura-san will visit MPP during commissioning of </a:t>
            </a:r>
            <a:r>
              <a:rPr lang="en-GB" dirty="0" err="1" smtClean="0"/>
              <a:t>IBBelle</a:t>
            </a:r>
            <a:r>
              <a:rPr lang="en-GB" dirty="0" smtClean="0"/>
              <a:t>.</a:t>
            </a:r>
            <a:endParaRPr lang="en-GB" dirty="0"/>
          </a:p>
          <a:p>
            <a:pPr marL="742950" lvl="1" indent="-285750">
              <a:buFontTx/>
              <a:buChar char="-"/>
            </a:pPr>
            <a:r>
              <a:rPr lang="en-GB" dirty="0" smtClean="0"/>
              <a:t>Conditions:</a:t>
            </a:r>
            <a:endParaRPr lang="en-GB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dirty="0"/>
              <a:t>Maximum working pressure: &lt; 80 </a:t>
            </a:r>
            <a:r>
              <a:rPr lang="en-GB" dirty="0" smtClean="0"/>
              <a:t>bar.</a:t>
            </a:r>
            <a:endParaRPr lang="en-GB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dirty="0"/>
              <a:t>He- leak </a:t>
            </a:r>
            <a:r>
              <a:rPr lang="en-GB" dirty="0" smtClean="0"/>
              <a:t>test.</a:t>
            </a:r>
            <a:endParaRPr lang="en-GB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dirty="0"/>
              <a:t>Dye Penetration Inspection (DPI</a:t>
            </a:r>
            <a:r>
              <a:rPr lang="en-GB" dirty="0" smtClean="0"/>
              <a:t>).</a:t>
            </a:r>
            <a:endParaRPr lang="en-GB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dirty="0"/>
              <a:t>Pressure test (110 bar shortly, 60 bar long </a:t>
            </a:r>
            <a:r>
              <a:rPr lang="en-GB" dirty="0" smtClean="0"/>
              <a:t>term).</a:t>
            </a:r>
          </a:p>
          <a:p>
            <a:pPr lvl="2"/>
            <a:endParaRPr lang="en-GB" dirty="0" smtClean="0"/>
          </a:p>
          <a:p>
            <a:pPr lvl="2"/>
            <a:r>
              <a:rPr lang="en-GB" dirty="0" smtClean="0"/>
              <a:t>Tests were done.</a:t>
            </a:r>
          </a:p>
          <a:p>
            <a:pPr lvl="2"/>
            <a:r>
              <a:rPr lang="en-GB" dirty="0" smtClean="0"/>
              <a:t>Can we limit the pressure to 80 bar (Present spec: 110 bar)?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1266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5E84AB-6C80-4E4D-B843-FDA9605F1D2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Operation Pressure</a:t>
            </a:r>
            <a:endParaRPr lang="en-GB" dirty="0"/>
          </a:p>
        </p:txBody>
      </p:sp>
      <p:sp>
        <p:nvSpPr>
          <p:cNvPr id="5" name="Textfeld 4"/>
          <p:cNvSpPr txBox="1"/>
          <p:nvPr/>
        </p:nvSpPr>
        <p:spPr>
          <a:xfrm>
            <a:off x="179512" y="1052736"/>
            <a:ext cx="761618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KEK requires &lt;80bar pressure during operation.</a:t>
            </a:r>
          </a:p>
          <a:p>
            <a:endParaRPr lang="en-GB" sz="1400" dirty="0" smtClean="0"/>
          </a:p>
          <a:p>
            <a:r>
              <a:rPr lang="en-GB" sz="1400" dirty="0" smtClean="0"/>
              <a:t>During normal operation the pressure is much lower  (10 bar @ -30</a:t>
            </a:r>
            <a:r>
              <a:rPr lang="en-GB" sz="1400" baseline="30000" dirty="0" smtClean="0"/>
              <a:t>o</a:t>
            </a:r>
            <a:r>
              <a:rPr lang="en-GB" sz="1400" dirty="0" smtClean="0"/>
              <a:t>C + 10 bar pressure drop)</a:t>
            </a:r>
          </a:p>
          <a:p>
            <a:endParaRPr lang="en-GB" sz="1400" dirty="0" smtClean="0"/>
          </a:p>
          <a:p>
            <a:r>
              <a:rPr lang="en-GB" sz="1400" dirty="0" smtClean="0"/>
              <a:t>However, higher pressure occurs: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during maintenance if all CO</a:t>
            </a:r>
            <a:r>
              <a:rPr lang="en-GB" sz="1400" baseline="-25000" dirty="0" smtClean="0"/>
              <a:t>2</a:t>
            </a:r>
            <a:r>
              <a:rPr lang="en-GB" sz="1400" dirty="0" smtClean="0"/>
              <a:t> is stored in (warm) accumulator.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In case of power failure (Chiller off).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During filling if warm CO</a:t>
            </a:r>
            <a:r>
              <a:rPr lang="en-GB" sz="1400" baseline="-25000" dirty="0" smtClean="0"/>
              <a:t>2</a:t>
            </a:r>
            <a:r>
              <a:rPr lang="en-GB" sz="1400" dirty="0" smtClean="0"/>
              <a:t> is circulated.</a:t>
            </a:r>
          </a:p>
          <a:p>
            <a:pPr marL="285750" indent="-285750">
              <a:buFontTx/>
              <a:buChar char="-"/>
            </a:pPr>
            <a:endParaRPr lang="en-GB" sz="1400" dirty="0" smtClean="0"/>
          </a:p>
          <a:p>
            <a:r>
              <a:rPr lang="en-GB" sz="1400" dirty="0" smtClean="0"/>
              <a:t>Static pressure depends on amount of CO</a:t>
            </a:r>
            <a:r>
              <a:rPr lang="en-GB" sz="1400" baseline="-25000" dirty="0" smtClean="0"/>
              <a:t>2</a:t>
            </a:r>
            <a:r>
              <a:rPr lang="en-GB" sz="1400" dirty="0" smtClean="0"/>
              <a:t> per volume (density)</a:t>
            </a:r>
            <a:endParaRPr lang="en-GB" sz="1400" dirty="0"/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3979221492"/>
              </p:ext>
            </p:extLst>
          </p:nvPr>
        </p:nvGraphicFramePr>
        <p:xfrm>
          <a:off x="539552" y="3356992"/>
          <a:ext cx="5328592" cy="3119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6084168" y="4221064"/>
            <a:ext cx="26613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At 35</a:t>
            </a:r>
            <a:r>
              <a:rPr lang="en-GB" sz="1400" baseline="30000" dirty="0" smtClean="0"/>
              <a:t>o</a:t>
            </a:r>
            <a:r>
              <a:rPr lang="en-GB" sz="1400" dirty="0" smtClean="0"/>
              <a:t>C the critical density is:</a:t>
            </a:r>
          </a:p>
          <a:p>
            <a:endParaRPr lang="en-GB" sz="1400" dirty="0"/>
          </a:p>
          <a:p>
            <a:r>
              <a:rPr lang="en-GB" sz="1400" dirty="0" smtClean="0"/>
              <a:t>420 kg/m³ for 80 bar (KEK)</a:t>
            </a:r>
          </a:p>
          <a:p>
            <a:r>
              <a:rPr lang="en-GB" sz="1400" dirty="0" smtClean="0"/>
              <a:t>700 kg/m 3 for 100 bar (CERN)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821031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5E84AB-6C80-4E4D-B843-FDA9605F1D2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Operation Pressure</a:t>
            </a:r>
            <a:endParaRPr lang="en-GB" dirty="0"/>
          </a:p>
        </p:txBody>
      </p:sp>
      <p:sp>
        <p:nvSpPr>
          <p:cNvPr id="6" name="Textfeld 5"/>
          <p:cNvSpPr txBox="1"/>
          <p:nvPr/>
        </p:nvSpPr>
        <p:spPr>
          <a:xfrm>
            <a:off x="4355976" y="1002214"/>
            <a:ext cx="43204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At 35</a:t>
            </a:r>
            <a:r>
              <a:rPr lang="en-GB" sz="1400" baseline="30000" dirty="0" smtClean="0"/>
              <a:t>o</a:t>
            </a:r>
            <a:r>
              <a:rPr lang="en-GB" sz="1400" dirty="0" smtClean="0"/>
              <a:t>C (max ambient temperature)</a:t>
            </a:r>
          </a:p>
          <a:p>
            <a:endParaRPr lang="en-GB" sz="1400" dirty="0" smtClean="0"/>
          </a:p>
          <a:p>
            <a:r>
              <a:rPr lang="en-GB" sz="1400" dirty="0" smtClean="0"/>
              <a:t>Worst case: all CO2 stored in </a:t>
            </a:r>
            <a:r>
              <a:rPr lang="en-GB" sz="1400" dirty="0" err="1" smtClean="0"/>
              <a:t>Accu</a:t>
            </a:r>
            <a:r>
              <a:rPr lang="en-GB" sz="1400" dirty="0" smtClean="0"/>
              <a:t> (Maintenance)</a:t>
            </a:r>
          </a:p>
          <a:p>
            <a:r>
              <a:rPr lang="en-GB" sz="1400" dirty="0" smtClean="0"/>
              <a:t>With 55l volume (</a:t>
            </a:r>
            <a:r>
              <a:rPr lang="en-GB" sz="1400" dirty="0" err="1" smtClean="0"/>
              <a:t>Accu</a:t>
            </a:r>
            <a:r>
              <a:rPr lang="en-GB" sz="1400" dirty="0" smtClean="0"/>
              <a:t>): </a:t>
            </a:r>
          </a:p>
          <a:p>
            <a:endParaRPr lang="en-GB" sz="1400" dirty="0" smtClean="0"/>
          </a:p>
          <a:p>
            <a:r>
              <a:rPr lang="en-GB" sz="1400" dirty="0" smtClean="0">
                <a:solidFill>
                  <a:srgbClr val="FF0000"/>
                </a:solidFill>
              </a:rPr>
              <a:t>420 kg/m³ =&gt;</a:t>
            </a:r>
            <a:r>
              <a:rPr lang="en-GB" sz="1400" dirty="0">
                <a:solidFill>
                  <a:srgbClr val="FF0000"/>
                </a:solidFill>
              </a:rPr>
              <a:t> </a:t>
            </a:r>
            <a:r>
              <a:rPr lang="en-GB" sz="1400" dirty="0" smtClean="0">
                <a:solidFill>
                  <a:srgbClr val="FF0000"/>
                </a:solidFill>
              </a:rPr>
              <a:t>23.1 kg or 20.7 l @ -40</a:t>
            </a:r>
            <a:r>
              <a:rPr lang="en-GB" sz="1400" baseline="30000" dirty="0" smtClean="0">
                <a:solidFill>
                  <a:srgbClr val="FF0000"/>
                </a:solidFill>
              </a:rPr>
              <a:t>o</a:t>
            </a:r>
            <a:r>
              <a:rPr lang="en-GB" sz="1400" dirty="0" smtClean="0">
                <a:solidFill>
                  <a:srgbClr val="FF0000"/>
                </a:solidFill>
              </a:rPr>
              <a:t>C (KEK)</a:t>
            </a:r>
          </a:p>
          <a:p>
            <a:r>
              <a:rPr lang="en-GB" sz="1400" dirty="0" smtClean="0"/>
              <a:t>700 kg/m³ =&gt; 38.5 kg or 34.5 </a:t>
            </a:r>
            <a:r>
              <a:rPr lang="en-GB" sz="1400" dirty="0"/>
              <a:t>l @ -40</a:t>
            </a:r>
            <a:r>
              <a:rPr lang="en-GB" sz="1400" baseline="30000" dirty="0"/>
              <a:t>o</a:t>
            </a:r>
            <a:r>
              <a:rPr lang="en-GB" sz="1400" dirty="0"/>
              <a:t>C </a:t>
            </a:r>
            <a:r>
              <a:rPr lang="en-GB" sz="1400" dirty="0" smtClean="0"/>
              <a:t>(CERN)</a:t>
            </a:r>
            <a:endParaRPr lang="en-GB" sz="1400" dirty="0"/>
          </a:p>
          <a:p>
            <a:endParaRPr lang="en-GB" sz="1400" dirty="0" smtClean="0"/>
          </a:p>
          <a:p>
            <a:r>
              <a:rPr lang="en-GB" sz="1400" dirty="0"/>
              <a:t>M</a:t>
            </a:r>
            <a:r>
              <a:rPr lang="en-GB" sz="1400" dirty="0" smtClean="0"/>
              <a:t>inimum fill level to operate </a:t>
            </a:r>
            <a:r>
              <a:rPr lang="en-GB" sz="1400" dirty="0" err="1" smtClean="0"/>
              <a:t>IBBelle</a:t>
            </a:r>
            <a:r>
              <a:rPr lang="en-GB" sz="1400" dirty="0" smtClean="0"/>
              <a:t>:  </a:t>
            </a:r>
            <a:r>
              <a:rPr lang="en-GB" sz="1400" dirty="0" smtClean="0">
                <a:solidFill>
                  <a:srgbClr val="FF0000"/>
                </a:solidFill>
              </a:rPr>
              <a:t>17.2 l</a:t>
            </a:r>
          </a:p>
          <a:p>
            <a:endParaRPr lang="en-GB" sz="1400" dirty="0"/>
          </a:p>
          <a:p>
            <a:r>
              <a:rPr lang="en-GB" sz="1400" dirty="0" smtClean="0"/>
              <a:t>There is still a reserve of 3.5 l</a:t>
            </a:r>
          </a:p>
          <a:p>
            <a:r>
              <a:rPr lang="en-GB" sz="1400" dirty="0" smtClean="0"/>
              <a:t>(However, with two units the total volume becomes 19.8 l, very close to the limit)</a:t>
            </a:r>
          </a:p>
          <a:p>
            <a:endParaRPr lang="en-GB" sz="1400" dirty="0"/>
          </a:p>
          <a:p>
            <a:r>
              <a:rPr lang="en-GB" sz="1400" dirty="0" smtClean="0"/>
              <a:t>However, this is for the extreme case that all CO</a:t>
            </a:r>
            <a:r>
              <a:rPr lang="en-GB" sz="1400" baseline="-25000" dirty="0" smtClean="0"/>
              <a:t>2</a:t>
            </a:r>
            <a:r>
              <a:rPr lang="en-GB" sz="1400" dirty="0" smtClean="0"/>
              <a:t> is in the Accumulator: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676190"/>
              </p:ext>
            </p:extLst>
          </p:nvPr>
        </p:nvGraphicFramePr>
        <p:xfrm>
          <a:off x="107504" y="1412776"/>
          <a:ext cx="3898900" cy="5259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0070"/>
                <a:gridCol w="866070"/>
                <a:gridCol w="761380"/>
                <a:gridCol w="76138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IBBelle (W/o Accu)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accu unit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0,57198977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interconnect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0,24513847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pump unit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1,91918977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2,73631802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long transfere line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8,08177145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Junction Box &amp; Manifolds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JB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0,16342565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manifolds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0,3268513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connection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0,9805539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1,47083085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PXD (incl. Service)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PXD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0,00271434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warm/cold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0,02434734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flex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0,25831227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0,28537395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SVD (incl. Service)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SVD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0,0444306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warm/cold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0,0447677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flex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0,51662454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0,60582284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Grand Total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13,18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min. fill in accu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4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Liquid volume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>
                          <a:effectLst/>
                        </a:rPr>
                        <a:t>17,18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107504" y="1002214"/>
            <a:ext cx="1107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Volume (l)</a:t>
            </a:r>
            <a:endParaRPr lang="en-GB" dirty="0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043991"/>
              </p:ext>
            </p:extLst>
          </p:nvPr>
        </p:nvGraphicFramePr>
        <p:xfrm>
          <a:off x="4139952" y="4581128"/>
          <a:ext cx="4971561" cy="1116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9975"/>
                <a:gridCol w="615766"/>
                <a:gridCol w="901604"/>
                <a:gridCol w="720080"/>
                <a:gridCol w="576064"/>
                <a:gridCol w="64807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Volume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volume (l)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 err="1">
                          <a:effectLst/>
                        </a:rPr>
                        <a:t>density</a:t>
                      </a:r>
                      <a:r>
                        <a:rPr lang="de-DE" sz="1100" u="none" strike="noStrike" dirty="0">
                          <a:effectLst/>
                        </a:rPr>
                        <a:t> (kg/cm²3)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p (bar) @ 35 deg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Delta (l)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Delta (kg)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Accu only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55,00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348,60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78,7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3,52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3,93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total volume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68,18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281,21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>
                          <a:effectLst/>
                        </a:rPr>
                        <a:t>75,7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8,48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9,46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Accu + trans + detector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65,44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292,97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76,4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7,45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8,31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Accu + IBBelle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57,74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332,08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78,1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4,55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>
                          <a:effectLst/>
                        </a:rPr>
                        <a:t>5,08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4256623" y="5805264"/>
            <a:ext cx="47798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So, in normal scenarios the margin it quite high!</a:t>
            </a:r>
          </a:p>
          <a:p>
            <a:r>
              <a:rPr lang="en-GB" sz="1400" dirty="0" smtClean="0"/>
              <a:t>There is no need to store all CO</a:t>
            </a:r>
            <a:r>
              <a:rPr lang="en-GB" sz="1400" baseline="-25000" dirty="0" smtClean="0"/>
              <a:t>2</a:t>
            </a:r>
            <a:r>
              <a:rPr lang="en-GB" sz="1400" dirty="0" smtClean="0"/>
              <a:t> in the </a:t>
            </a:r>
            <a:r>
              <a:rPr lang="en-GB" sz="1400" dirty="0" err="1" smtClean="0"/>
              <a:t>Accu</a:t>
            </a:r>
            <a:r>
              <a:rPr lang="en-GB" sz="1400" dirty="0" smtClean="0"/>
              <a:t>,</a:t>
            </a:r>
          </a:p>
          <a:p>
            <a:r>
              <a:rPr lang="en-GB" sz="1400" dirty="0"/>
              <a:t>w</a:t>
            </a:r>
            <a:r>
              <a:rPr lang="en-GB" sz="1400" dirty="0" smtClean="0"/>
              <a:t>e can transfer it a bottle or simply empty part of it and top up afterwards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67321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Warm Operation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00D52-9017-4E27-87B9-56C89B8832A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feld 4"/>
          <p:cNvSpPr txBox="1"/>
          <p:nvPr/>
        </p:nvSpPr>
        <p:spPr>
          <a:xfrm>
            <a:off x="251520" y="1196752"/>
            <a:ext cx="84969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For warm operation (with circulating CO</a:t>
            </a:r>
            <a:r>
              <a:rPr lang="en-GB" baseline="-25000" dirty="0" smtClean="0"/>
              <a:t>2</a:t>
            </a:r>
            <a:r>
              <a:rPr lang="en-GB" dirty="0" smtClean="0"/>
              <a:t>) we need to add the pump pressure (pressure drop in flex lines) to the vapour pressure. </a:t>
            </a:r>
          </a:p>
          <a:p>
            <a:r>
              <a:rPr lang="en-GB" dirty="0" smtClean="0"/>
              <a:t>With </a:t>
            </a:r>
            <a:r>
              <a:rPr lang="en-GB" dirty="0" err="1" smtClean="0">
                <a:latin typeface="Symbol" panose="05050102010706020507" pitchFamily="18" charset="2"/>
              </a:rPr>
              <a:t>D</a:t>
            </a:r>
            <a:r>
              <a:rPr lang="en-GB" dirty="0" err="1" smtClean="0"/>
              <a:t>p</a:t>
            </a:r>
            <a:r>
              <a:rPr lang="en-GB" dirty="0" smtClean="0"/>
              <a:t> ~ 10 bar the maximal temperature for warm operation is 28</a:t>
            </a:r>
            <a:r>
              <a:rPr lang="en-GB" baseline="30000" dirty="0" smtClean="0"/>
              <a:t>o</a:t>
            </a:r>
            <a:r>
              <a:rPr lang="en-GB" dirty="0" smtClean="0"/>
              <a:t>C……</a:t>
            </a:r>
          </a:p>
          <a:p>
            <a:endParaRPr lang="en-GB" dirty="0"/>
          </a:p>
          <a:p>
            <a:r>
              <a:rPr lang="en-GB" dirty="0" smtClean="0"/>
              <a:t>The only possible problem may occur if we fill with CO</a:t>
            </a:r>
            <a:r>
              <a:rPr lang="en-GB" baseline="-25000" dirty="0" smtClean="0"/>
              <a:t>2</a:t>
            </a:r>
            <a:r>
              <a:rPr lang="en-GB" dirty="0" smtClean="0"/>
              <a:t> at high ambient temperature (&gt; 28</a:t>
            </a:r>
            <a:r>
              <a:rPr lang="en-GB" baseline="30000" dirty="0" smtClean="0"/>
              <a:t>o</a:t>
            </a:r>
            <a:r>
              <a:rPr lang="en-GB" dirty="0" smtClean="0"/>
              <a:t>C)</a:t>
            </a:r>
          </a:p>
          <a:p>
            <a:endParaRPr lang="en-GB" dirty="0"/>
          </a:p>
          <a:p>
            <a:r>
              <a:rPr lang="en-GB" dirty="0" smtClean="0"/>
              <a:t>	Here </a:t>
            </a:r>
            <a:r>
              <a:rPr lang="en-GB" dirty="0" smtClean="0"/>
              <a:t>we must pre-cool the CO</a:t>
            </a:r>
            <a:r>
              <a:rPr lang="en-GB" baseline="-25000" dirty="0" smtClean="0"/>
              <a:t>2</a:t>
            </a:r>
            <a:r>
              <a:rPr lang="en-GB" dirty="0" smtClean="0"/>
              <a:t> before we start the pumps</a:t>
            </a:r>
          </a:p>
          <a:p>
            <a:r>
              <a:rPr lang="en-GB" dirty="0" smtClean="0"/>
              <a:t>	We </a:t>
            </a:r>
            <a:r>
              <a:rPr lang="en-GB" dirty="0" smtClean="0"/>
              <a:t>should do that anyway, to avoid CO</a:t>
            </a:r>
            <a:r>
              <a:rPr lang="en-GB" baseline="-25000" dirty="0" smtClean="0"/>
              <a:t>2</a:t>
            </a:r>
            <a:r>
              <a:rPr lang="en-GB" dirty="0" smtClean="0"/>
              <a:t> to be close to the critical temperature </a:t>
            </a:r>
            <a:r>
              <a:rPr lang="en-GB" dirty="0" smtClean="0"/>
              <a:t>	(</a:t>
            </a:r>
            <a:r>
              <a:rPr lang="en-GB" dirty="0" smtClean="0"/>
              <a:t>31</a:t>
            </a:r>
            <a:r>
              <a:rPr lang="en-GB" baseline="30000" dirty="0" smtClean="0"/>
              <a:t>o</a:t>
            </a:r>
            <a:r>
              <a:rPr lang="en-GB" dirty="0" smtClean="0"/>
              <a:t>C)</a:t>
            </a:r>
          </a:p>
          <a:p>
            <a:endParaRPr lang="en-GB" dirty="0"/>
          </a:p>
          <a:p>
            <a:r>
              <a:rPr lang="en-GB" dirty="0" smtClean="0"/>
              <a:t>A software control of the pump may be a nice feature, too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927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5E84AB-6C80-4E4D-B843-FDA9605F1D2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Options</a:t>
            </a:r>
            <a:endParaRPr lang="en-GB" dirty="0"/>
          </a:p>
        </p:txBody>
      </p:sp>
      <p:sp>
        <p:nvSpPr>
          <p:cNvPr id="4" name="Textfeld 3"/>
          <p:cNvSpPr txBox="1"/>
          <p:nvPr/>
        </p:nvSpPr>
        <p:spPr>
          <a:xfrm>
            <a:off x="218824" y="1556792"/>
            <a:ext cx="867365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Modification of </a:t>
            </a:r>
            <a:r>
              <a:rPr lang="en-GB" dirty="0" err="1" smtClean="0"/>
              <a:t>IBBelle</a:t>
            </a:r>
            <a:r>
              <a:rPr lang="en-GB" dirty="0" smtClean="0"/>
              <a:t> for </a:t>
            </a:r>
            <a:r>
              <a:rPr lang="en-GB" dirty="0" err="1" smtClean="0"/>
              <a:t>p</a:t>
            </a:r>
            <a:r>
              <a:rPr lang="en-GB" baseline="-25000" dirty="0" err="1" smtClean="0"/>
              <a:t>max</a:t>
            </a:r>
            <a:r>
              <a:rPr lang="en-GB" dirty="0" smtClean="0"/>
              <a:t> = 80 bar: ~4000€ </a:t>
            </a:r>
          </a:p>
          <a:p>
            <a:r>
              <a:rPr lang="en-GB" dirty="0" smtClean="0"/>
              <a:t>(replacement of burst discs to custom made ones, 200€ piece)</a:t>
            </a:r>
          </a:p>
          <a:p>
            <a:endParaRPr lang="en-GB" dirty="0"/>
          </a:p>
          <a:p>
            <a:r>
              <a:rPr lang="en-GB" dirty="0" smtClean="0"/>
              <a:t>If we can get the certificate from TÜV </a:t>
            </a:r>
            <a:r>
              <a:rPr lang="en-GB" dirty="0" smtClean="0"/>
              <a:t>for a comparable price</a:t>
            </a:r>
            <a:r>
              <a:rPr lang="en-GB" dirty="0" smtClean="0"/>
              <a:t> </a:t>
            </a:r>
            <a:r>
              <a:rPr lang="en-GB" dirty="0" smtClean="0"/>
              <a:t>(and KEK accepts it) we </a:t>
            </a:r>
            <a:r>
              <a:rPr lang="en-GB" dirty="0" smtClean="0"/>
              <a:t>could</a:t>
            </a:r>
            <a:r>
              <a:rPr lang="en-GB" dirty="0" smtClean="0"/>
              <a:t> </a:t>
            </a:r>
            <a:r>
              <a:rPr lang="en-GB" dirty="0" smtClean="0"/>
              <a:t>it!</a:t>
            </a:r>
          </a:p>
          <a:p>
            <a:endParaRPr lang="en-GB" dirty="0"/>
          </a:p>
          <a:p>
            <a:r>
              <a:rPr lang="en-GB" dirty="0" smtClean="0"/>
              <a:t>Advantage: larger operation window for CO</a:t>
            </a:r>
            <a:r>
              <a:rPr lang="en-GB" baseline="-25000" dirty="0" smtClean="0"/>
              <a:t>2</a:t>
            </a:r>
            <a:r>
              <a:rPr lang="en-GB" dirty="0" smtClean="0"/>
              <a:t> level  </a:t>
            </a:r>
            <a:endParaRPr lang="en-GB" dirty="0" smtClean="0"/>
          </a:p>
          <a:p>
            <a:r>
              <a:rPr lang="en-GB" dirty="0" smtClean="0"/>
              <a:t>Disadvantage: depend on TÜV for later upgrades and changes (?)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But, we can work with 80 bar, so we do not need to pay any price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078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5E84AB-6C80-4E4D-B843-FDA9605F1D2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MARCO</a:t>
            </a:r>
            <a:endParaRPr lang="en-GB" dirty="0"/>
          </a:p>
        </p:txBody>
      </p:sp>
      <p:sp>
        <p:nvSpPr>
          <p:cNvPr id="4" name="Textfeld 3"/>
          <p:cNvSpPr txBox="1"/>
          <p:nvPr/>
        </p:nvSpPr>
        <p:spPr>
          <a:xfrm>
            <a:off x="611560" y="1412776"/>
            <a:ext cx="7257115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MARCO </a:t>
            </a:r>
            <a:r>
              <a:rPr lang="en-GB" dirty="0"/>
              <a:t>v</a:t>
            </a:r>
            <a:r>
              <a:rPr lang="en-GB" dirty="0" smtClean="0"/>
              <a:t>olume: 10.2 l (</a:t>
            </a:r>
            <a:r>
              <a:rPr lang="en-GB" dirty="0" err="1" smtClean="0"/>
              <a:t>Accu</a:t>
            </a:r>
            <a:r>
              <a:rPr lang="en-GB" dirty="0" smtClean="0"/>
              <a:t> cannot be sealed off)</a:t>
            </a:r>
          </a:p>
          <a:p>
            <a:r>
              <a:rPr lang="en-GB" dirty="0" smtClean="0"/>
              <a:t>Minimum fill level: 2.7 l (1 l in </a:t>
            </a:r>
            <a:r>
              <a:rPr lang="en-GB" dirty="0" err="1" smtClean="0"/>
              <a:t>Accu</a:t>
            </a:r>
            <a:r>
              <a:rPr lang="en-GB" dirty="0" smtClean="0"/>
              <a:t> ?, 1.7 l in rest of MARCO)</a:t>
            </a:r>
          </a:p>
          <a:p>
            <a:endParaRPr lang="en-GB" dirty="0"/>
          </a:p>
          <a:p>
            <a:r>
              <a:rPr lang="en-GB" dirty="0" smtClean="0"/>
              <a:t>In case the transfer lines are similar as for </a:t>
            </a:r>
            <a:r>
              <a:rPr lang="en-GB" dirty="0" err="1" smtClean="0"/>
              <a:t>IBBelle</a:t>
            </a:r>
            <a:r>
              <a:rPr lang="en-GB" dirty="0" smtClean="0"/>
              <a:t> (34 m, 11 l volume)</a:t>
            </a:r>
          </a:p>
          <a:p>
            <a:pPr marL="285750" indent="-285750">
              <a:buFont typeface="Symbol"/>
              <a:buChar char="Þ"/>
            </a:pPr>
            <a:r>
              <a:rPr lang="en-GB" dirty="0" smtClean="0"/>
              <a:t>R = 718 kg/m², already above the 100 bar limit </a:t>
            </a:r>
          </a:p>
          <a:p>
            <a:endParaRPr lang="en-GB" dirty="0" smtClean="0"/>
          </a:p>
          <a:p>
            <a:r>
              <a:rPr lang="en-GB" dirty="0" smtClean="0"/>
              <a:t>If we want to stay below 420 kg/m³</a:t>
            </a:r>
          </a:p>
          <a:p>
            <a:pPr marL="285750" indent="-285750">
              <a:buFont typeface="Symbol"/>
              <a:buChar char="Þ"/>
            </a:pPr>
            <a:r>
              <a:rPr lang="en-GB" dirty="0" smtClean="0"/>
              <a:t>Max volume for detector and transfer: 1.9 l, leaving about 3 m transfer line!</a:t>
            </a:r>
          </a:p>
          <a:p>
            <a:endParaRPr lang="en-GB" dirty="0" smtClean="0"/>
          </a:p>
          <a:p>
            <a:r>
              <a:rPr lang="en-GB" dirty="0" smtClean="0"/>
              <a:t>TÜV certification for MARCO</a:t>
            </a:r>
          </a:p>
          <a:p>
            <a:r>
              <a:rPr lang="en-GB" dirty="0" smtClean="0"/>
              <a:t>Bring MARCO close to B1 (or B1 close to MARCO)</a:t>
            </a:r>
          </a:p>
          <a:p>
            <a:r>
              <a:rPr lang="en-GB" dirty="0" smtClean="0"/>
              <a:t>What are modification costs for </a:t>
            </a:r>
            <a:r>
              <a:rPr lang="en-GB" dirty="0" err="1" smtClean="0"/>
              <a:t>p</a:t>
            </a:r>
            <a:r>
              <a:rPr lang="en-GB" baseline="-25000" dirty="0" err="1" smtClean="0"/>
              <a:t>max</a:t>
            </a:r>
            <a:r>
              <a:rPr lang="en-GB" dirty="0" smtClean="0"/>
              <a:t> = 80 bar?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5204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5E84AB-6C80-4E4D-B843-FDA9605F1D2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971600" y="0"/>
            <a:ext cx="712879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9pPr>
          </a:lstStyle>
          <a:p>
            <a:r>
              <a:rPr lang="de-DE" kern="0" dirty="0" smtClean="0"/>
              <a:t>Schedule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538317" y="4414460"/>
            <a:ext cx="571663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Components assembled and pressure tested</a:t>
            </a:r>
          </a:p>
          <a:p>
            <a:r>
              <a:rPr lang="en-GB" dirty="0" smtClean="0"/>
              <a:t>Control cabinet, </a:t>
            </a:r>
            <a:r>
              <a:rPr lang="en-GB" dirty="0" err="1" smtClean="0"/>
              <a:t>accu</a:t>
            </a:r>
            <a:r>
              <a:rPr lang="en-GB" dirty="0" smtClean="0"/>
              <a:t> unit and chiller mounted on base frame</a:t>
            </a:r>
          </a:p>
          <a:p>
            <a:r>
              <a:rPr lang="en-GB" dirty="0" smtClean="0"/>
              <a:t>Next: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Pump unit on frame, interconnection (piping, cables)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Software installation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Basic functionality tests, warm run, safety certification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Foam insulation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Cold commissioning,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</a:t>
            </a:r>
            <a:r>
              <a:rPr lang="en-GB" dirty="0" smtClean="0"/>
              <a:t>hipping to KEK: June/July 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21937"/>
            <a:ext cx="9144000" cy="351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0127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5E84AB-6C80-4E4D-B843-FDA9605F1D2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Commissioning</a:t>
            </a:r>
            <a:endParaRPr lang="en-GB" dirty="0"/>
          </a:p>
        </p:txBody>
      </p:sp>
      <p:sp>
        <p:nvSpPr>
          <p:cNvPr id="5" name="Textfeld 4"/>
          <p:cNvSpPr txBox="1"/>
          <p:nvPr/>
        </p:nvSpPr>
        <p:spPr>
          <a:xfrm>
            <a:off x="5983" y="1052736"/>
            <a:ext cx="7583999" cy="5847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Close collaboration with NIKHEF/CERN team needed</a:t>
            </a:r>
          </a:p>
          <a:p>
            <a:endParaRPr lang="en-GB" dirty="0"/>
          </a:p>
          <a:p>
            <a:r>
              <a:rPr lang="en-GB" dirty="0" smtClean="0"/>
              <a:t>Install and debug software (necessary changes, EPICS!)</a:t>
            </a:r>
          </a:p>
          <a:p>
            <a:r>
              <a:rPr lang="en-GB" dirty="0" smtClean="0"/>
              <a:t>Dry run of control software </a:t>
            </a:r>
            <a:r>
              <a:rPr lang="en-GB" dirty="0" smtClean="0"/>
              <a:t>(use standalone PLC as emulator)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Check complete </a:t>
            </a:r>
            <a:r>
              <a:rPr lang="en-GB" dirty="0" smtClean="0"/>
              <a:t>setup</a:t>
            </a:r>
            <a:r>
              <a:rPr lang="en-GB" dirty="0" smtClean="0"/>
              <a:t> (best</a:t>
            </a:r>
            <a:r>
              <a:rPr lang="en-GB" dirty="0"/>
              <a:t>, if Bart could make an inspection </a:t>
            </a:r>
            <a:r>
              <a:rPr lang="en-GB" dirty="0" smtClean="0"/>
              <a:t>)</a:t>
            </a:r>
            <a:endParaRPr lang="en-GB" dirty="0"/>
          </a:p>
          <a:p>
            <a:endParaRPr lang="en-GB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	</a:t>
            </a:r>
            <a:r>
              <a:rPr lang="en-GB" sz="1400" dirty="0" smtClean="0"/>
              <a:t>all components in </a:t>
            </a:r>
            <a:r>
              <a:rPr lang="en-GB" sz="1400" dirty="0" smtClean="0"/>
              <a:t>place </a:t>
            </a:r>
            <a:endParaRPr lang="en-GB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	</a:t>
            </a:r>
            <a:r>
              <a:rPr lang="en-GB" sz="1400" dirty="0" smtClean="0"/>
              <a:t>correctly </a:t>
            </a:r>
            <a:r>
              <a:rPr lang="en-GB" sz="1400" dirty="0" smtClean="0"/>
              <a:t>connected</a:t>
            </a:r>
            <a:endParaRPr lang="en-GB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	</a:t>
            </a:r>
            <a:r>
              <a:rPr lang="en-GB" sz="1400" dirty="0" smtClean="0"/>
              <a:t>documentation</a:t>
            </a:r>
            <a:endParaRPr lang="en-GB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	</a:t>
            </a:r>
            <a:r>
              <a:rPr lang="en-GB" sz="1400" dirty="0" smtClean="0"/>
              <a:t>dry out</a:t>
            </a:r>
          </a:p>
          <a:p>
            <a:endParaRPr lang="en-GB" dirty="0"/>
          </a:p>
          <a:p>
            <a:r>
              <a:rPr lang="en-GB" dirty="0" smtClean="0"/>
              <a:t>Basic functionality tests (based on low level SCADA instructions or expert modus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	</a:t>
            </a:r>
            <a:r>
              <a:rPr lang="en-GB" sz="1400" dirty="0" smtClean="0"/>
              <a:t>temperature sensors (fan or cold spray)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	</a:t>
            </a:r>
            <a:r>
              <a:rPr lang="en-GB" sz="1400" dirty="0" smtClean="0"/>
              <a:t>pressure sensors (pressure with N</a:t>
            </a:r>
            <a:r>
              <a:rPr lang="en-GB" sz="1400" baseline="-25000" dirty="0" smtClean="0"/>
              <a:t>2</a:t>
            </a:r>
            <a:r>
              <a:rPr lang="en-GB" sz="1400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	</a:t>
            </a:r>
            <a:r>
              <a:rPr lang="en-GB" sz="1400" dirty="0" smtClean="0"/>
              <a:t>pneumatic </a:t>
            </a:r>
            <a:r>
              <a:rPr lang="en-GB" sz="1400" dirty="0" smtClean="0"/>
              <a:t>valves </a:t>
            </a:r>
            <a:r>
              <a:rPr lang="en-GB" sz="1400" dirty="0" smtClean="0"/>
              <a:t>(noise, vibrations)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	</a:t>
            </a:r>
            <a:r>
              <a:rPr lang="en-GB" sz="1400" dirty="0" smtClean="0"/>
              <a:t> (or pressurize one section after the other and monitor with pressure sensors)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	</a:t>
            </a:r>
            <a:r>
              <a:rPr lang="en-GB" sz="1400" dirty="0" smtClean="0"/>
              <a:t>heaters (can we run </a:t>
            </a:r>
            <a:r>
              <a:rPr lang="en-GB" sz="1400" dirty="0" smtClean="0"/>
              <a:t>them </a:t>
            </a:r>
            <a:r>
              <a:rPr lang="en-GB" sz="1400" dirty="0" smtClean="0"/>
              <a:t>dry</a:t>
            </a:r>
            <a:r>
              <a:rPr lang="en-GB" sz="1400" dirty="0" smtClean="0"/>
              <a:t>)?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	v</a:t>
            </a:r>
            <a:r>
              <a:rPr lang="en-GB" sz="1400" dirty="0" smtClean="0"/>
              <a:t>acuum pump (for filling)</a:t>
            </a:r>
            <a:endParaRPr lang="en-GB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	</a:t>
            </a:r>
            <a:r>
              <a:rPr lang="en-GB" sz="1400" dirty="0" err="1" smtClean="0"/>
              <a:t>Lewa</a:t>
            </a:r>
            <a:r>
              <a:rPr lang="en-GB" sz="1400" dirty="0" smtClean="0"/>
              <a:t> pumps </a:t>
            </a:r>
            <a:r>
              <a:rPr lang="en-GB" sz="1400" dirty="0" smtClean="0"/>
              <a:t>(can they operate dry?) </a:t>
            </a:r>
            <a:endParaRPr lang="en-GB" sz="1400" dirty="0"/>
          </a:p>
          <a:p>
            <a:endParaRPr lang="en-GB" dirty="0" smtClean="0"/>
          </a:p>
          <a:p>
            <a:r>
              <a:rPr lang="en-GB" dirty="0" smtClean="0"/>
              <a:t>Pressurize complete system with N</a:t>
            </a:r>
            <a:r>
              <a:rPr lang="en-GB" baseline="-25000" dirty="0" smtClean="0"/>
              <a:t>2</a:t>
            </a:r>
            <a:r>
              <a:rPr lang="en-GB" dirty="0" smtClean="0"/>
              <a:t> and check for tightness</a:t>
            </a:r>
          </a:p>
          <a:p>
            <a:endParaRPr lang="en-GB" dirty="0" smtClean="0"/>
          </a:p>
        </p:txBody>
      </p:sp>
      <p:sp>
        <p:nvSpPr>
          <p:cNvPr id="4" name="Textfeld 3"/>
          <p:cNvSpPr txBox="1"/>
          <p:nvPr/>
        </p:nvSpPr>
        <p:spPr>
          <a:xfrm rot="1655150">
            <a:off x="6100862" y="2421831"/>
            <a:ext cx="2339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First Ideas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098221"/>
      </p:ext>
    </p:extLst>
  </p:cSld>
  <p:clrMapOvr>
    <a:masterClrMapping/>
  </p:clrMapOvr>
</p:sld>
</file>

<file path=ppt/theme/theme1.xml><?xml version="1.0" encoding="utf-8"?>
<a:theme xmlns:a="http://schemas.openxmlformats.org/drawingml/2006/main" name="Procedure">
  <a:themeElements>
    <a:clrScheme name="2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Standarddesign">
      <a:majorFont>
        <a:latin typeface="Arial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Procedure</Template>
  <TotalTime>0</TotalTime>
  <Words>1119</Words>
  <Application>Microsoft Office PowerPoint</Application>
  <PresentationFormat>Bildschirmpräsentation (4:3)</PresentationFormat>
  <Paragraphs>302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Procedure</vt:lpstr>
      <vt:lpstr>IBBelle for VXD</vt:lpstr>
      <vt:lpstr>Safety Certification</vt:lpstr>
      <vt:lpstr>Operation Pressure</vt:lpstr>
      <vt:lpstr>Operation Pressure</vt:lpstr>
      <vt:lpstr>Warm Operation</vt:lpstr>
      <vt:lpstr>Options</vt:lpstr>
      <vt:lpstr>MARCO</vt:lpstr>
      <vt:lpstr>PowerPoint-Präsentation</vt:lpstr>
      <vt:lpstr>Commissioning</vt:lpstr>
      <vt:lpstr>Commissioning II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2015-05-06T12:31:13Z</dcterms:created>
  <dcterms:modified xsi:type="dcterms:W3CDTF">2016-01-14T09:59:55Z</dcterms:modified>
</cp:coreProperties>
</file>