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682" r:id="rId3"/>
    <p:sldId id="690" r:id="rId4"/>
    <p:sldId id="695" r:id="rId5"/>
    <p:sldId id="707" r:id="rId6"/>
    <p:sldId id="696" r:id="rId7"/>
    <p:sldId id="697" r:id="rId8"/>
    <p:sldId id="698" r:id="rId9"/>
    <p:sldId id="699" r:id="rId10"/>
    <p:sldId id="700" r:id="rId11"/>
    <p:sldId id="701" r:id="rId12"/>
    <p:sldId id="702" r:id="rId13"/>
    <p:sldId id="703" r:id="rId14"/>
    <p:sldId id="704" r:id="rId15"/>
    <p:sldId id="705" r:id="rId16"/>
    <p:sldId id="706" r:id="rId17"/>
    <p:sldId id="709" r:id="rId18"/>
    <p:sldId id="712" r:id="rId19"/>
    <p:sldId id="710" r:id="rId20"/>
    <p:sldId id="691" r:id="rId21"/>
    <p:sldId id="693" r:id="rId22"/>
    <p:sldId id="694" r:id="rId23"/>
    <p:sldId id="724" r:id="rId24"/>
    <p:sldId id="722" r:id="rId25"/>
    <p:sldId id="723" r:id="rId26"/>
    <p:sldId id="713" r:id="rId27"/>
    <p:sldId id="714" r:id="rId28"/>
    <p:sldId id="715" r:id="rId29"/>
    <p:sldId id="716" r:id="rId30"/>
    <p:sldId id="720" r:id="rId31"/>
    <p:sldId id="721" r:id="rId32"/>
    <p:sldId id="717" r:id="rId33"/>
    <p:sldId id="708" r:id="rId34"/>
    <p:sldId id="718" r:id="rId35"/>
  </p:sldIdLst>
  <p:sldSz cx="9906000" cy="6858000" type="A4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FF66"/>
    <a:srgbClr val="B43AAB"/>
    <a:srgbClr val="FF3300"/>
    <a:srgbClr val="FF9900"/>
    <a:srgbClr val="3399FF"/>
    <a:srgbClr val="66FFFF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4" autoAdjust="0"/>
    <p:restoredTop sz="94925" autoAdjust="0"/>
  </p:normalViewPr>
  <p:slideViewPr>
    <p:cSldViewPr>
      <p:cViewPr varScale="1">
        <p:scale>
          <a:sx n="90" d="100"/>
          <a:sy n="90" d="100"/>
        </p:scale>
        <p:origin x="-1470" y="-5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66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97662A-A87B-42C0-A442-E463365BDF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10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8350"/>
            <a:ext cx="55403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48DDAD9-3176-480E-BC9D-30AB1B4E5C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659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6B7A134A-82C0-4A1F-A827-92534342DA05}" type="slidenum">
              <a:rPr lang="de-DE" smtClean="0">
                <a:latin typeface="Times New Roman" pitchFamily="18" charset="0"/>
              </a:rPr>
              <a:pPr eaLnBrk="1" hangingPunct="1"/>
              <a:t>1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DDAD9-3176-480E-BC9D-30AB1B4E5C9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42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8913"/>
            <a:ext cx="1441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415925" y="838200"/>
            <a:ext cx="9077325" cy="0"/>
          </a:xfrm>
          <a:prstGeom prst="line">
            <a:avLst/>
          </a:prstGeom>
          <a:noFill/>
          <a:ln w="57150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35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21BA9-73D0-4EB8-8185-78D241EC94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783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40588" y="152400"/>
            <a:ext cx="2249487" cy="62293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88950" y="152400"/>
            <a:ext cx="6599238" cy="62293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1F735-C4DA-4BDD-9E26-4A0DE24F1C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1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2DB9-64FC-4EEA-8835-CA308ECF06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43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A9FB8-87DA-43D2-BFFC-0494D0453D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61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88950" y="1066800"/>
            <a:ext cx="4424363" cy="5314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65713" y="1066800"/>
            <a:ext cx="4424362" cy="5314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F9AC6-D4F6-4EB0-8C0A-149538894C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05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62074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B2DA-CB80-46FB-BC82-F71C1139AC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53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6EDE-0EC1-4EA2-BBDA-7AA03FC360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39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F0FA9-4991-4B16-BA53-1642DB0F9E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99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B0E22-0919-4777-9DC7-5943B2D563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2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C50E-9CA8-4840-A8D2-326CEAF304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77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152400"/>
            <a:ext cx="8674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0" y="1066800"/>
            <a:ext cx="90011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453188"/>
            <a:ext cx="73279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3950" y="6453188"/>
            <a:ext cx="20637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697C25D6-9C22-4BC2-B3C5-6A8CBFD0A9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415925" y="838200"/>
            <a:ext cx="9077325" cy="0"/>
          </a:xfrm>
          <a:prstGeom prst="line">
            <a:avLst/>
          </a:prstGeom>
          <a:noFill/>
          <a:ln w="57150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1" name="Picture 5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88913"/>
            <a:ext cx="1441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16496" y="1773238"/>
            <a:ext cx="9073008" cy="1827212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Laser Measurements</a:t>
            </a:r>
            <a:br>
              <a:rPr lang="en-US" sz="3600" dirty="0" smtClean="0"/>
            </a:br>
            <a:r>
              <a:rPr lang="en-US" dirty="0" smtClean="0"/>
              <a:t>(as comparison to </a:t>
            </a:r>
            <a:r>
              <a:rPr lang="en-US" dirty="0"/>
              <a:t>t</a:t>
            </a:r>
            <a:r>
              <a:rPr lang="en-US" dirty="0" smtClean="0"/>
              <a:t>est beam data)</a:t>
            </a:r>
            <a:endParaRPr lang="en-GB" sz="3600" b="0" dirty="0" smtClean="0"/>
          </a:p>
        </p:txBody>
      </p:sp>
      <p:sp>
        <p:nvSpPr>
          <p:cNvPr id="3075" name="Rectangle 13"/>
          <p:cNvSpPr>
            <a:spLocks noChangeArrowheads="1"/>
          </p:cNvSpPr>
          <p:nvPr/>
        </p:nvSpPr>
        <p:spPr bwMode="auto">
          <a:xfrm>
            <a:off x="742950" y="2997200"/>
            <a:ext cx="84201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2400" dirty="0"/>
              <a:t>Florian </a:t>
            </a:r>
            <a:r>
              <a:rPr lang="en-GB" sz="2400" dirty="0" smtClean="0"/>
              <a:t>Lütticke</a:t>
            </a:r>
          </a:p>
          <a:p>
            <a:pPr algn="ctr"/>
            <a:r>
              <a:rPr lang="en-GB" sz="1600" i="1" dirty="0"/>
              <a:t>University of </a:t>
            </a:r>
            <a:r>
              <a:rPr lang="en-GB" sz="1600" i="1" dirty="0" smtClean="0"/>
              <a:t>Bonn</a:t>
            </a:r>
          </a:p>
        </p:txBody>
      </p:sp>
      <p:sp>
        <p:nvSpPr>
          <p:cNvPr id="3076" name="10 CuadroTexto"/>
          <p:cNvSpPr txBox="1">
            <a:spLocks noChangeArrowheads="1"/>
          </p:cNvSpPr>
          <p:nvPr/>
        </p:nvSpPr>
        <p:spPr bwMode="auto">
          <a:xfrm>
            <a:off x="200025" y="6524625"/>
            <a:ext cx="9505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VXD Belle 2 Workshop Valencia, 14.01.2016</a:t>
            </a:r>
            <a:endParaRPr lang="es-ES" dirty="0"/>
          </a:p>
        </p:txBody>
      </p:sp>
      <p:pic>
        <p:nvPicPr>
          <p:cNvPr id="3077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28" y="4824413"/>
            <a:ext cx="8270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824413"/>
            <a:ext cx="1330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3 Imagen" descr="UniBonn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4943475"/>
            <a:ext cx="232485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F9AC6-D4F6-4EB0-8C0A-149538894C43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10" name="Picture 4" descr="C:\Dokumente und Einstellungen\RAR 2011\Eigene Dateien\Dropbox\Diplomarbeit\Einfuehrung\belle-doublepixel-sketchRework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908720"/>
            <a:ext cx="42243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1057" r="18445" b="19409"/>
          <a:stretch>
            <a:fillRect/>
          </a:stretch>
        </p:blipFill>
        <p:spPr bwMode="auto">
          <a:xfrm>
            <a:off x="128464" y="1196752"/>
            <a:ext cx="5823563" cy="366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7"/>
          <p:cNvSpPr txBox="1">
            <a:spLocks/>
          </p:cNvSpPr>
          <p:nvPr/>
        </p:nvSpPr>
        <p:spPr bwMode="auto">
          <a:xfrm>
            <a:off x="5658385" y="3212183"/>
            <a:ext cx="4247615" cy="49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HV too negative:</a:t>
            </a:r>
            <a:endParaRPr lang="en-US" sz="1000" kern="0" dirty="0"/>
          </a:p>
          <a:p>
            <a:pPr lvl="1"/>
            <a:r>
              <a:rPr lang="en-US" sz="1800" kern="0" dirty="0" smtClean="0"/>
              <a:t>Charge travels close below drift contact and gets into CCG, (like Rainer said) .</a:t>
            </a:r>
          </a:p>
          <a:p>
            <a:pPr lvl="1"/>
            <a:r>
              <a:rPr lang="en-US" sz="1800" kern="0" dirty="0" smtClean="0"/>
              <a:t>Near the internal gate, this is not a big effect.</a:t>
            </a:r>
          </a:p>
          <a:p>
            <a:pPr lvl="1"/>
            <a:r>
              <a:rPr lang="en-US" sz="1800" kern="0" dirty="0" smtClean="0"/>
              <a:t>If HV very negative, charge seems to be lost between the pixels (below source and below clear contact)</a:t>
            </a:r>
          </a:p>
        </p:txBody>
      </p:sp>
    </p:spTree>
    <p:extLst>
      <p:ext uri="{BB962C8B-B14F-4D97-AF65-F5344CB8AC3E}">
        <p14:creationId xmlns:p14="http://schemas.microsoft.com/office/powerpoint/2010/main" val="22574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ropbox\Laserscans\ccg_clear_ped_hi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599" y="1080304"/>
            <a:ext cx="7175394" cy="47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CCG vs Clear voltage Scan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F9AC6-D4F6-4EB0-8C0A-149538894C43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12" name="Inhaltsplatzhalter 7"/>
          <p:cNvSpPr txBox="1">
            <a:spLocks/>
          </p:cNvSpPr>
          <p:nvPr/>
        </p:nvSpPr>
        <p:spPr bwMode="auto">
          <a:xfrm>
            <a:off x="5961968" y="908720"/>
            <a:ext cx="3944031" cy="49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First scan: Pedestals</a:t>
            </a:r>
          </a:p>
          <a:p>
            <a:pPr lvl="1"/>
            <a:r>
              <a:rPr lang="en-US" sz="1600" kern="0" dirty="0" smtClean="0"/>
              <a:t>Find a good range to scan</a:t>
            </a:r>
            <a:endParaRPr lang="en-US" kern="0" dirty="0" smtClean="0"/>
          </a:p>
          <a:p>
            <a:endParaRPr lang="en-US" kern="0" dirty="0" smtClean="0"/>
          </a:p>
          <a:p>
            <a:r>
              <a:rPr lang="en-US" kern="0" dirty="0" smtClean="0"/>
              <a:t>What can go wrong?</a:t>
            </a:r>
            <a:endParaRPr lang="en-US" kern="0" dirty="0"/>
          </a:p>
          <a:p>
            <a:r>
              <a:rPr lang="en-US" kern="0" dirty="0" smtClean="0"/>
              <a:t>Clear too negative: </a:t>
            </a:r>
            <a:endParaRPr lang="en-US" sz="1000" kern="0" dirty="0"/>
          </a:p>
          <a:p>
            <a:pPr lvl="1"/>
            <a:r>
              <a:rPr lang="en-US" sz="1600" kern="0" dirty="0" smtClean="0"/>
              <a:t>Back Emission</a:t>
            </a:r>
          </a:p>
          <a:p>
            <a:pPr lvl="1"/>
            <a:r>
              <a:rPr lang="en-US" sz="1600" kern="0" dirty="0" smtClean="0"/>
              <a:t>Electrons overcome the barrier between clear and internal gate. Electrons from clear contact flood the internal gate.</a:t>
            </a:r>
          </a:p>
          <a:p>
            <a:pPr lvl="1"/>
            <a:r>
              <a:rPr lang="en-US" sz="1600" kern="0" dirty="0" smtClean="0"/>
              <a:t>Can be mitigated by more negative Clear gate.</a:t>
            </a:r>
          </a:p>
          <a:p>
            <a:r>
              <a:rPr lang="en-US" kern="0" dirty="0" smtClean="0"/>
              <a:t>Clear too positive</a:t>
            </a:r>
          </a:p>
          <a:p>
            <a:pPr lvl="1"/>
            <a:r>
              <a:rPr lang="en-US" sz="1600" kern="0" dirty="0" smtClean="0"/>
              <a:t>Clear is attractive for electrons during charge collection</a:t>
            </a:r>
            <a:endParaRPr lang="en-US" sz="1800" kern="0" dirty="0"/>
          </a:p>
          <a:p>
            <a:pPr lvl="1"/>
            <a:r>
              <a:rPr lang="en-US" sz="1600" kern="0" dirty="0" smtClean="0"/>
              <a:t>Charge loss</a:t>
            </a:r>
            <a:endParaRPr lang="en-US" sz="1400" kern="0" dirty="0" smtClean="0"/>
          </a:p>
        </p:txBody>
      </p:sp>
    </p:spTree>
    <p:extLst>
      <p:ext uri="{BB962C8B-B14F-4D97-AF65-F5344CB8AC3E}">
        <p14:creationId xmlns:p14="http://schemas.microsoft.com/office/powerpoint/2010/main" val="3936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CCG vs Clear voltage Scan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F9AC6-D4F6-4EB0-8C0A-149538894C4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10" name="Picture 4" descr="C:\Dokumente und Einstellungen\RAR 2011\Eigene Dateien\Dropbox\Diplomarbeit\Einfuehrung\belle-doublepixel-sketchRework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4537695"/>
            <a:ext cx="42243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1057" r="18445" b="19409"/>
          <a:stretch>
            <a:fillRect/>
          </a:stretch>
        </p:blipFill>
        <p:spPr bwMode="auto">
          <a:xfrm>
            <a:off x="128464" y="908720"/>
            <a:ext cx="5823563" cy="366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7"/>
          <p:cNvSpPr txBox="1">
            <a:spLocks/>
          </p:cNvSpPr>
          <p:nvPr/>
        </p:nvSpPr>
        <p:spPr bwMode="auto">
          <a:xfrm>
            <a:off x="5659501" y="908720"/>
            <a:ext cx="4247615" cy="49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CCG too negative: </a:t>
            </a:r>
            <a:endParaRPr lang="en-US" sz="1000" kern="0" dirty="0"/>
          </a:p>
          <a:p>
            <a:pPr lvl="1"/>
            <a:r>
              <a:rPr lang="en-US" sz="1800" kern="0" dirty="0" smtClean="0"/>
              <a:t>Charge is not able to overcome the CCG Barrier between drift region and internal gate. Stays there long and diffuses -&gt; bigger Clusters in Drift region.</a:t>
            </a:r>
          </a:p>
          <a:p>
            <a:pPr lvl="1"/>
            <a:r>
              <a:rPr lang="en-US" sz="1800" kern="0" dirty="0" smtClean="0"/>
              <a:t>Can be mitigated by high clear </a:t>
            </a:r>
          </a:p>
          <a:p>
            <a:pPr lvl="1"/>
            <a:r>
              <a:rPr lang="en-US" sz="1800" kern="0" dirty="0" smtClean="0"/>
              <a:t>Also: CCG can form a channel between source and drain – high drain currents!</a:t>
            </a:r>
          </a:p>
          <a:p>
            <a:pPr lvl="1"/>
            <a:r>
              <a:rPr lang="en-US" sz="1800" kern="0" dirty="0" smtClean="0"/>
              <a:t>Later effect can be mitigated by positive Clear</a:t>
            </a:r>
          </a:p>
          <a:p>
            <a:r>
              <a:rPr lang="en-US" kern="0" dirty="0" smtClean="0"/>
              <a:t>CCG too positive</a:t>
            </a:r>
          </a:p>
          <a:p>
            <a:pPr lvl="1"/>
            <a:r>
              <a:rPr lang="en-US" sz="1800" kern="0" dirty="0" smtClean="0"/>
              <a:t>Separation between internal gate and clear does not work anymore</a:t>
            </a:r>
          </a:p>
          <a:p>
            <a:pPr lvl="1"/>
            <a:r>
              <a:rPr lang="en-US" sz="1800" kern="0" dirty="0" smtClean="0"/>
              <a:t> Charge loss </a:t>
            </a:r>
          </a:p>
        </p:txBody>
      </p:sp>
    </p:spTree>
    <p:extLst>
      <p:ext uri="{BB962C8B-B14F-4D97-AF65-F5344CB8AC3E}">
        <p14:creationId xmlns:p14="http://schemas.microsoft.com/office/powerpoint/2010/main" val="8193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8b9696a91de10cc2c20196ef7b687396774edd5.googledrive.com/host/0B0RTlVpNFM-GfkRsWVdJOXJaZkJIQXV5OXRhcDZEVFBfb0ZMak9TOWJhNnFEZ1ZYZ0Y0blU/psychedelic-wallpaper-picture-SK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80728"/>
            <a:ext cx="9189913" cy="57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576736" y="2636912"/>
            <a:ext cx="4824535" cy="2664296"/>
          </a:xfrm>
          <a:gradFill flip="none" rotWithShape="1">
            <a:gsLst>
              <a:gs pos="0">
                <a:schemeClr val="bg1">
                  <a:alpha val="80000"/>
                </a:schemeClr>
              </a:gs>
              <a:gs pos="87000">
                <a:schemeClr val="bg1">
                  <a:alpha val="80000"/>
                </a:schemeClr>
              </a:gs>
              <a:gs pos="100000">
                <a:schemeClr val="bg1">
                  <a:alpha val="2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US" sz="2400" dirty="0" smtClean="0"/>
              <a:t>Measurement Setup</a:t>
            </a:r>
          </a:p>
          <a:p>
            <a:r>
              <a:rPr lang="en-US" sz="2400" dirty="0" smtClean="0"/>
              <a:t>Drift/HV Measurements</a:t>
            </a:r>
          </a:p>
          <a:p>
            <a:r>
              <a:rPr lang="en-US" sz="2400" dirty="0" smtClean="0"/>
              <a:t>CCG/Clear Measurements</a:t>
            </a:r>
          </a:p>
          <a:p>
            <a:r>
              <a:rPr lang="en-US" sz="2400" dirty="0" smtClean="0"/>
              <a:t>Large area scan</a:t>
            </a:r>
          </a:p>
          <a:p>
            <a:r>
              <a:rPr lang="en-US" sz="2400" dirty="0" smtClean="0"/>
              <a:t>Large area scan at low HV</a:t>
            </a:r>
          </a:p>
          <a:p>
            <a:r>
              <a:rPr lang="en-US" sz="2400" dirty="0" smtClean="0"/>
              <a:t>Transistor characteristics of PXD 9</a:t>
            </a:r>
          </a:p>
          <a:p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75DA6DAF-6A7F-4B6C-A668-9F4FC8B1EE80}" type="slidenum">
              <a:rPr lang="de-DE" smtClean="0"/>
              <a:pPr eaLnBrk="1" hangingPunct="1"/>
              <a:t>2</a:t>
            </a:fld>
            <a:endParaRPr lang="de-DE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88904" y="6317424"/>
            <a:ext cx="4176463" cy="4028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87000">
                <a:schemeClr val="bg1">
                  <a:alpha val="80000"/>
                </a:schemeClr>
              </a:gs>
              <a:gs pos="100000">
                <a:schemeClr val="bg1">
                  <a:alpha val="2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 … and sorry for using so much color!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etticke\Pictures\laser_plots_ccg\cluster_signal_ccg_-1500_clear_3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17" y="550119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etticke\Pictures\laser_plots_ccg\cluster_signal_ccg_-1500_clear_35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17" y="421187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etticke\Pictures\laser_plots_ccg\cluster_signal_ccg_-1500_clear_4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17" y="2899692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uetticke\Pictures\laser_plots_ccg\cluster_signal_ccg_-1500_clear_5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44" y="25247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uetticke\Pictures\laser_plots_ccg\cluster_signal_ccg_-2000_clear_3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91" y="550119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uetticke\Pictures\laser_plots_ccg\cluster_signal_ccg_-2000_clear_3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91" y="4189012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uetticke\Pictures\laser_plots_ccg\cluster_signal_ccg_-2000_clear_4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91" y="289969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luetticke\Pictures\laser_plots_ccg\cluster_signal_ccg_-2000_clear_45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91" y="1587512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luetticke\Pictures\laser_plots_ccg\cluster_signal_ccg_-2000_clear_50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91" y="25247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luetticke\Pictures\laser_plots_ccg\cluster_signal_ccg_-2500_clear_30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65" y="550119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luetticke\Pictures\laser_plots_ccg\cluster_signal_ccg_-2500_clear_35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65" y="418901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luetticke\Pictures\laser_plots_ccg\cluster_signal_ccg_-2500_clear_400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65" y="287683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luetticke\Pictures\laser_plots_ccg\cluster_signal_ccg_-2500_clear_45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65" y="156465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luetticke\Pictures\laser_plots_ccg\cluster_signal_ccg_-2500_clear_500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65" y="25247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luetticke\Pictures\laser_plots_ccg\cluster_signal_ccg_-3000_clear_300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9" y="550119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luetticke\Pictures\laser_plots_ccg\cluster_signal_ccg_-3000_clear_350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9" y="418901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luetticke\Pictures\laser_plots_ccg\cluster_signal_ccg_-3000_clear_400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9" y="287683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luetticke\Pictures\laser_plots_ccg\cluster_signal_ccg_-3000_clear_450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9" y="1564652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luetticke\Pictures\laser_plots_ccg\cluster_signal_ccg_-3000_clear_500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9" y="25247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luetticke\Pictures\laser_plots_ccg\cluster_signal_ccg_-1000_clear_3000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3" y="5501192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luetticke\Pictures\laser_plots_ccg\cluster_signal_ccg_-1000_clear_4000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0" y="290502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luetticke\Pictures\laser_plots_ccg\cluster_signal_ccg_-1000_clear_50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0" y="252470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feld 65"/>
          <p:cNvSpPr txBox="1"/>
          <p:nvPr/>
        </p:nvSpPr>
        <p:spPr>
          <a:xfrm>
            <a:off x="966948" y="0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-1V</a:t>
            </a:r>
            <a:endParaRPr lang="en-US" sz="1600" dirty="0"/>
          </a:p>
        </p:txBody>
      </p:sp>
      <p:sp>
        <p:nvSpPr>
          <p:cNvPr id="67" name="Textfeld 66"/>
          <p:cNvSpPr txBox="1"/>
          <p:nvPr/>
        </p:nvSpPr>
        <p:spPr>
          <a:xfrm>
            <a:off x="4404669" y="0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-2V</a:t>
            </a:r>
            <a:endParaRPr lang="en-US" sz="1600" dirty="0"/>
          </a:p>
        </p:txBody>
      </p:sp>
      <p:sp>
        <p:nvSpPr>
          <p:cNvPr id="68" name="Textfeld 67"/>
          <p:cNvSpPr txBox="1"/>
          <p:nvPr/>
        </p:nvSpPr>
        <p:spPr>
          <a:xfrm>
            <a:off x="7903817" y="-16877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-3V</a:t>
            </a:r>
            <a:endParaRPr lang="en-US" sz="1600" dirty="0"/>
          </a:p>
        </p:txBody>
      </p:sp>
      <p:sp>
        <p:nvSpPr>
          <p:cNvPr id="69" name="Textfeld 68"/>
          <p:cNvSpPr txBox="1"/>
          <p:nvPr/>
        </p:nvSpPr>
        <p:spPr>
          <a:xfrm>
            <a:off x="30734" y="548680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5V</a:t>
            </a:r>
            <a:endParaRPr lang="en-US" sz="1600" dirty="0"/>
          </a:p>
        </p:txBody>
      </p:sp>
      <p:sp>
        <p:nvSpPr>
          <p:cNvPr id="70" name="Textfeld 69"/>
          <p:cNvSpPr txBox="1"/>
          <p:nvPr/>
        </p:nvSpPr>
        <p:spPr>
          <a:xfrm>
            <a:off x="-27756" y="3268723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4V</a:t>
            </a:r>
            <a:endParaRPr lang="en-US" sz="1600" dirty="0"/>
          </a:p>
        </p:txBody>
      </p:sp>
      <p:sp>
        <p:nvSpPr>
          <p:cNvPr id="71" name="Textfeld 70"/>
          <p:cNvSpPr txBox="1"/>
          <p:nvPr/>
        </p:nvSpPr>
        <p:spPr>
          <a:xfrm>
            <a:off x="-34720" y="5864897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3V</a:t>
            </a:r>
            <a:endParaRPr lang="en-US" sz="1600" dirty="0"/>
          </a:p>
        </p:txBody>
      </p:sp>
      <p:sp>
        <p:nvSpPr>
          <p:cNvPr id="72" name="Textfeld 71"/>
          <p:cNvSpPr txBox="1"/>
          <p:nvPr/>
        </p:nvSpPr>
        <p:spPr>
          <a:xfrm>
            <a:off x="939936" y="1772816"/>
            <a:ext cx="214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Cluster Signal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31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etticke\Pictures\laser_plots_ccg\pix_map\pix_map3_ccg_-1500_clear_4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53" y="291773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uetticke\Pictures\laser_plots_ccg\pix_map\pix_map3_ccg_-1500_clear_5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08" y="288250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uetticke\Pictures\laser_plots_ccg\pix_map\pix_map3_ccg_-2000_clear_3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27" y="554209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uetticke\Pictures\laser_plots_ccg\pix_map\pix_map3_ccg_-2000_clear_35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02" y="4233628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uetticke\Pictures\laser_plots_ccg\pix_map\pix_map3_ccg_-2000_clear_4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02" y="291773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luetticke\Pictures\laser_plots_ccg\pix_map\pix_map3_ccg_-2000_clear_4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02" y="1608698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luetticke\Pictures\laser_plots_ccg\pix_map\pix_map3_ccg_-2000_clear_5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27" y="296517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luetticke\Pictures\laser_plots_ccg\pix_map\pix_map3_ccg_-2500_clear_30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76" y="554209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luetticke\Pictures\laser_plots_ccg\pix_map\pix_map3_ccg_-2500_clear_35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928" y="4229912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luetticke\Pictures\laser_plots_ccg\pix_map\pix_map3_ccg_-2500_clear_40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76" y="291773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luetticke\Pictures\laser_plots_ccg\pix_map\pix_map3_ccg_-2500_clear_45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56" y="1608698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luetticke\Pictures\laser_plots_ccg\pix_map\pix_map3_ccg_-2500_clear_500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56" y="288250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luetticke\Pictures\laser_plots_ccg\pix_map\pix_map3_ccg_-3000_clear_30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30" y="554209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luetticke\Pictures\laser_plots_ccg\pix_map\pix_map3_ccg_-3000_clear_350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30" y="422991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luetticke\Pictures\laser_plots_ccg\pix_map\pix_map3_ccg_-3000_clear_400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30" y="2920879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luetticke\Pictures\laser_plots_ccg\pix_map\pix_map3_ccg_-3000_clear_450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50" y="1608698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luetticke\Pictures\laser_plots_ccg\pix_map\pix_map3_ccg_-3000_clear_500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50" y="288250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luetticke\Pictures\laser_plots_ccg\pix_map\pix_map3_ccg_-1000_clear_300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4" y="555834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luetticke\Pictures\laser_plots_ccg\pix_map\pix_map3_ccg_-1000_clear_400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4" y="2917729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luetticke\Pictures\laser_plots_ccg\pix_map\pix_map3_ccg_-1000_clear_5000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4" y="288250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luetticke\Pictures\laser_plots_ccg\pix_map\pix_map3_ccg_-1500_clear_3000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928" y="5545809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luetticke\Pictures\laser_plots_ccg\pix_map\pix_map3_ccg_-1500_clear_35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56" y="4233628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966948" y="0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-1V</a:t>
            </a:r>
            <a:endParaRPr lang="en-US" sz="1600" dirty="0"/>
          </a:p>
        </p:txBody>
      </p:sp>
      <p:sp>
        <p:nvSpPr>
          <p:cNvPr id="31" name="Textfeld 30"/>
          <p:cNvSpPr txBox="1"/>
          <p:nvPr/>
        </p:nvSpPr>
        <p:spPr>
          <a:xfrm>
            <a:off x="4404669" y="0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-2V</a:t>
            </a:r>
            <a:endParaRPr lang="en-US" sz="1600" dirty="0"/>
          </a:p>
        </p:txBody>
      </p:sp>
      <p:sp>
        <p:nvSpPr>
          <p:cNvPr id="32" name="Textfeld 31"/>
          <p:cNvSpPr txBox="1"/>
          <p:nvPr/>
        </p:nvSpPr>
        <p:spPr>
          <a:xfrm>
            <a:off x="7903817" y="-16877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-3V</a:t>
            </a:r>
            <a:endParaRPr lang="en-US" sz="1600" dirty="0"/>
          </a:p>
        </p:txBody>
      </p:sp>
      <p:sp>
        <p:nvSpPr>
          <p:cNvPr id="33" name="Textfeld 32"/>
          <p:cNvSpPr txBox="1"/>
          <p:nvPr/>
        </p:nvSpPr>
        <p:spPr>
          <a:xfrm>
            <a:off x="30734" y="548680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5V</a:t>
            </a:r>
            <a:endParaRPr lang="en-US" sz="1600" dirty="0"/>
          </a:p>
        </p:txBody>
      </p:sp>
      <p:sp>
        <p:nvSpPr>
          <p:cNvPr id="34" name="Textfeld 33"/>
          <p:cNvSpPr txBox="1"/>
          <p:nvPr/>
        </p:nvSpPr>
        <p:spPr>
          <a:xfrm>
            <a:off x="-27756" y="3268723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4V</a:t>
            </a:r>
            <a:endParaRPr lang="en-US" sz="1600" dirty="0"/>
          </a:p>
        </p:txBody>
      </p:sp>
      <p:sp>
        <p:nvSpPr>
          <p:cNvPr id="35" name="Textfeld 34"/>
          <p:cNvSpPr txBox="1"/>
          <p:nvPr/>
        </p:nvSpPr>
        <p:spPr>
          <a:xfrm>
            <a:off x="-34720" y="5864897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3V</a:t>
            </a:r>
            <a:endParaRPr lang="en-US" sz="1600" dirty="0"/>
          </a:p>
        </p:txBody>
      </p:sp>
      <p:sp>
        <p:nvSpPr>
          <p:cNvPr id="36" name="Textfeld 35"/>
          <p:cNvSpPr txBox="1"/>
          <p:nvPr/>
        </p:nvSpPr>
        <p:spPr>
          <a:xfrm>
            <a:off x="939936" y="1772816"/>
            <a:ext cx="291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Seed Pixel position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44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etticke\Pictures\laser_plots_ccg\cluster_size\cluster_size_ccg_-3000_clear_5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64" y="265981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uetticke\Pictures\laser_plots_ccg\cluster_size\cluster_size_ccg_-1000_clear_3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8" y="551470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uetticke\Pictures\laser_plots_ccg\cluster_size\cluster_size_ccg_-1000_clear_4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8" y="2890347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uetticke\Pictures\laser_plots_ccg\cluster_size\cluster_size_ccg_-1000_clear_5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8" y="265982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uetticke\Pictures\laser_plots_ccg\cluster_size\cluster_size_ccg_-1500_clear_3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42" y="551470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luetticke\Pictures\laser_plots_ccg\cluster_size\cluster_size_ccg_-1500_clear_3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42" y="420252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luetticke\Pictures\laser_plots_ccg\cluster_size\cluster_size_ccg_-1500_clear_4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42" y="2890347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luetticke\Pictures\laser_plots_ccg\cluster_size\cluster_size_ccg_-1500_clear_50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42" y="265983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luetticke\Pictures\laser_plots_ccg\cluster_size\cluster_size_ccg_-2000_clear_30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16" y="551470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luetticke\Pictures\laser_plots_ccg\cluster_size\cluster_size_ccg_-2000_clear_35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16" y="4202527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luetticke\Pictures\laser_plots_ccg\cluster_size\cluster_size_ccg_-2000_clear_40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16" y="289034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luetticke\Pictures\laser_plots_ccg\cluster_size\cluster_size_ccg_-2000_clear_450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16" y="157816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luetticke\Pictures\laser_plots_ccg\cluster_size\cluster_size_ccg_-2000_clear_50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16" y="26598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luetticke\Pictures\laser_plots_ccg\cluster_size\cluster_size_ccg_-2500_clear_300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90" y="5514706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luetticke\Pictures\laser_plots_ccg\cluster_size\cluster_size_ccg_-2500_clear_350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90" y="4202527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luetticke\Pictures\laser_plots_ccg\cluster_size\cluster_size_ccg_-2500_clear_400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90" y="2890346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luetticke\Pictures\laser_plots_ccg\cluster_size\cluster_size_ccg_-2500_clear_450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90" y="157816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luetticke\Pictures\laser_plots_ccg\cluster_size\cluster_size_ccg_-2500_clear_500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90" y="265984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luetticke\Pictures\laser_plots_ccg\cluster_size\cluster_size_ccg_-3000_clear_300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64" y="5514707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luetticke\Pictures\laser_plots_ccg\cluster_size\cluster_size_ccg_-3000_clear_3500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64" y="4202526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luetticke\Pictures\laser_plots_ccg\cluster_size\cluster_size_ccg_-3000_clear_4000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64" y="2890345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Users\luetticke\Pictures\laser_plots_ccg\cluster_size\cluster_size_ccg_-3000_clear_45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64" y="1578166"/>
            <a:ext cx="1749574" cy="13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966948" y="0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-1V</a:t>
            </a:r>
            <a:endParaRPr lang="en-US" sz="1600" dirty="0"/>
          </a:p>
        </p:txBody>
      </p:sp>
      <p:sp>
        <p:nvSpPr>
          <p:cNvPr id="32" name="Textfeld 31"/>
          <p:cNvSpPr txBox="1"/>
          <p:nvPr/>
        </p:nvSpPr>
        <p:spPr>
          <a:xfrm>
            <a:off x="4404669" y="0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-2V</a:t>
            </a:r>
            <a:endParaRPr lang="en-US" sz="1600" dirty="0"/>
          </a:p>
        </p:txBody>
      </p:sp>
      <p:sp>
        <p:nvSpPr>
          <p:cNvPr id="33" name="Textfeld 32"/>
          <p:cNvSpPr txBox="1"/>
          <p:nvPr/>
        </p:nvSpPr>
        <p:spPr>
          <a:xfrm>
            <a:off x="7903817" y="-16877"/>
            <a:ext cx="138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Clear Gate -3V</a:t>
            </a:r>
            <a:endParaRPr lang="en-US" sz="1600" dirty="0"/>
          </a:p>
        </p:txBody>
      </p:sp>
      <p:sp>
        <p:nvSpPr>
          <p:cNvPr id="34" name="Textfeld 33"/>
          <p:cNvSpPr txBox="1"/>
          <p:nvPr/>
        </p:nvSpPr>
        <p:spPr>
          <a:xfrm>
            <a:off x="-15552" y="548680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5V</a:t>
            </a:r>
            <a:endParaRPr lang="en-US" sz="1600" dirty="0"/>
          </a:p>
        </p:txBody>
      </p:sp>
      <p:sp>
        <p:nvSpPr>
          <p:cNvPr id="35" name="Textfeld 34"/>
          <p:cNvSpPr txBox="1"/>
          <p:nvPr/>
        </p:nvSpPr>
        <p:spPr>
          <a:xfrm>
            <a:off x="-27756" y="3268723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4V</a:t>
            </a:r>
            <a:endParaRPr lang="en-US" sz="1600" dirty="0"/>
          </a:p>
        </p:txBody>
      </p:sp>
      <p:sp>
        <p:nvSpPr>
          <p:cNvPr id="36" name="Textfeld 35"/>
          <p:cNvSpPr txBox="1"/>
          <p:nvPr/>
        </p:nvSpPr>
        <p:spPr>
          <a:xfrm>
            <a:off x="-34720" y="5864897"/>
            <a:ext cx="914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Clearlow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3V</a:t>
            </a:r>
            <a:endParaRPr lang="en-US" sz="1600" dirty="0"/>
          </a:p>
        </p:txBody>
      </p:sp>
      <p:sp>
        <p:nvSpPr>
          <p:cNvPr id="37" name="Textfeld 36"/>
          <p:cNvSpPr txBox="1"/>
          <p:nvPr/>
        </p:nvSpPr>
        <p:spPr>
          <a:xfrm>
            <a:off x="939936" y="1772816"/>
            <a:ext cx="1818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Cluster size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9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lipartpal.com/_thumbs/pd/holiday/christmas/tree_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4764422"/>
            <a:ext cx="864096" cy="125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Laserscan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8504" y="1052736"/>
            <a:ext cx="9001125" cy="5314950"/>
          </a:xfrm>
        </p:spPr>
        <p:txBody>
          <a:bodyPr/>
          <a:lstStyle/>
          <a:p>
            <a:r>
              <a:rPr lang="en-US" dirty="0" smtClean="0"/>
              <a:t>Scan most of the matrix with the laser</a:t>
            </a:r>
          </a:p>
          <a:p>
            <a:r>
              <a:rPr lang="en-US" dirty="0" smtClean="0"/>
              <a:t>On each step: move module, trigger system, check data integrity</a:t>
            </a:r>
          </a:p>
          <a:p>
            <a:pPr lvl="1"/>
            <a:r>
              <a:rPr lang="en-US" dirty="0" smtClean="0"/>
              <a:t>Roughly I get 2000 laser points per hour (1.6 sec per point)</a:t>
            </a:r>
          </a:p>
          <a:p>
            <a:pPr lvl="1"/>
            <a:r>
              <a:rPr lang="en-US" dirty="0" smtClean="0"/>
              <a:t>5 um step size not doable on 153.000.000 um^2  (6 Million points, 4-5 months)</a:t>
            </a:r>
          </a:p>
          <a:p>
            <a:endParaRPr lang="en-US" dirty="0"/>
          </a:p>
          <a:p>
            <a:r>
              <a:rPr lang="en-US" dirty="0" smtClean="0"/>
              <a:t>Each ~6000 steps take pedestals</a:t>
            </a:r>
          </a:p>
          <a:p>
            <a:r>
              <a:rPr lang="en-US" dirty="0" smtClean="0"/>
              <a:t>Step size 11um and 22um  (Pixel size is 50um x 100 um)</a:t>
            </a:r>
          </a:p>
          <a:p>
            <a:pPr lvl="1"/>
            <a:r>
              <a:rPr lang="en-US" dirty="0" smtClean="0"/>
              <a:t>4-5 steps per pixel</a:t>
            </a:r>
          </a:p>
          <a:p>
            <a:pPr lvl="1"/>
            <a:r>
              <a:rPr lang="en-US" dirty="0" smtClean="0"/>
              <a:t>Step size does not divide pixel size – can be used to project scans of multiple pixels onto a standard pixel and get better </a:t>
            </a:r>
            <a:r>
              <a:rPr lang="en-US" dirty="0" err="1" smtClean="0"/>
              <a:t>resoultion</a:t>
            </a:r>
            <a:endParaRPr lang="en-US" dirty="0" smtClean="0"/>
          </a:p>
          <a:p>
            <a:pPr lvl="1"/>
            <a:r>
              <a:rPr lang="en-US" dirty="0" smtClean="0"/>
              <a:t>Small enough to guarantee to have a laser spot in the center of pixel (gain determination)</a:t>
            </a:r>
          </a:p>
          <a:p>
            <a:pPr lvl="1"/>
            <a:r>
              <a:rPr lang="en-US" dirty="0" smtClean="0"/>
              <a:t>Still takes rather long (around two weeks, perfect for               )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luetticke@physik.uni-bonn.de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4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Uncorrected pedestals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1027" name="Picture 3" descr="C:\Users\Florian\Dropbox\Laserscans\uncorr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9371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-159568" y="4653136"/>
            <a:ext cx="3096344" cy="1800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04728" y="6167045"/>
            <a:ext cx="312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Very</a:t>
            </a:r>
            <a:r>
              <a:rPr lang="de-DE" sz="1800" dirty="0" smtClean="0"/>
              <a:t> </a:t>
            </a:r>
            <a:r>
              <a:rPr lang="de-DE" sz="1800" dirty="0" err="1" smtClean="0"/>
              <a:t>low</a:t>
            </a:r>
            <a:r>
              <a:rPr lang="de-DE" sz="1800" dirty="0" smtClean="0"/>
              <a:t> </a:t>
            </a:r>
            <a:r>
              <a:rPr lang="de-DE" sz="1800" dirty="0" err="1" smtClean="0"/>
              <a:t>pedestal</a:t>
            </a:r>
            <a:r>
              <a:rPr lang="de-DE" sz="1800" dirty="0" smtClean="0"/>
              <a:t> </a:t>
            </a:r>
            <a:r>
              <a:rPr lang="de-DE" sz="1800" dirty="0" err="1" smtClean="0"/>
              <a:t>currents</a:t>
            </a:r>
            <a:r>
              <a:rPr lang="de-DE" sz="1800" dirty="0" smtClean="0"/>
              <a:t> </a:t>
            </a:r>
          </a:p>
          <a:p>
            <a:r>
              <a:rPr lang="de-DE" sz="1800" dirty="0" smtClean="0"/>
              <a:t>(</a:t>
            </a:r>
            <a:r>
              <a:rPr lang="de-DE" sz="1800" dirty="0" err="1" smtClean="0"/>
              <a:t>way</a:t>
            </a:r>
            <a:r>
              <a:rPr lang="de-DE" sz="1800" dirty="0" smtClean="0"/>
              <a:t> outside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dynamic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134076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Col</a:t>
            </a:r>
            <a:endParaRPr lang="de-DE" sz="18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7286918" y="6196662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Row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42195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orian\Dropbox\Laserscans\measu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" y="1428328"/>
            <a:ext cx="9906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Corrected pedestals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-159568" y="4653136"/>
            <a:ext cx="3096344" cy="1800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504728" y="6167045"/>
            <a:ext cx="312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Very</a:t>
            </a:r>
            <a:r>
              <a:rPr lang="de-DE" sz="1800" dirty="0" smtClean="0"/>
              <a:t> </a:t>
            </a:r>
            <a:r>
              <a:rPr lang="de-DE" sz="1800" dirty="0" err="1" smtClean="0"/>
              <a:t>low</a:t>
            </a:r>
            <a:r>
              <a:rPr lang="de-DE" sz="1800" dirty="0" smtClean="0"/>
              <a:t> </a:t>
            </a:r>
            <a:r>
              <a:rPr lang="de-DE" sz="1800" dirty="0" err="1" smtClean="0"/>
              <a:t>pedestal</a:t>
            </a:r>
            <a:r>
              <a:rPr lang="de-DE" sz="1800" dirty="0" smtClean="0"/>
              <a:t> </a:t>
            </a:r>
            <a:r>
              <a:rPr lang="de-DE" sz="1800" dirty="0" err="1" smtClean="0"/>
              <a:t>currents</a:t>
            </a:r>
            <a:r>
              <a:rPr lang="de-DE" sz="1800" dirty="0" smtClean="0"/>
              <a:t> </a:t>
            </a:r>
          </a:p>
          <a:p>
            <a:r>
              <a:rPr lang="de-DE" sz="1800" dirty="0" smtClean="0"/>
              <a:t>(</a:t>
            </a:r>
            <a:r>
              <a:rPr lang="de-DE" sz="1800" dirty="0" err="1" smtClean="0"/>
              <a:t>way</a:t>
            </a:r>
            <a:r>
              <a:rPr lang="de-DE" sz="1800" dirty="0" smtClean="0"/>
              <a:t> outside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dynamic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sp>
        <p:nvSpPr>
          <p:cNvPr id="6" name="Rechteck 5"/>
          <p:cNvSpPr/>
          <p:nvPr/>
        </p:nvSpPr>
        <p:spPr>
          <a:xfrm>
            <a:off x="1424608" y="1556792"/>
            <a:ext cx="4207195" cy="4680520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216696" y="1197208"/>
            <a:ext cx="223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Area </a:t>
            </a:r>
            <a:r>
              <a:rPr lang="de-DE" sz="1800" dirty="0" err="1" smtClean="0"/>
              <a:t>scanned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laser</a:t>
            </a:r>
            <a:endParaRPr lang="de-DE" sz="1800" dirty="0"/>
          </a:p>
        </p:txBody>
      </p:sp>
      <p:sp>
        <p:nvSpPr>
          <p:cNvPr id="13" name="Rechteck 12"/>
          <p:cNvSpPr/>
          <p:nvPr/>
        </p:nvSpPr>
        <p:spPr>
          <a:xfrm>
            <a:off x="2576736" y="4062586"/>
            <a:ext cx="144015" cy="590550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0" y="134076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Col</a:t>
            </a:r>
            <a:endParaRPr lang="de-DE" sz="1800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7286918" y="6196662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Row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23761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Laserscan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8194" name="Picture 2" descr="C:\Users\luetticke\Pictures\long_laserscan\plots2\cluster_signalbig_lasers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9" y="1174312"/>
            <a:ext cx="100811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-14929" y="119675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Col</a:t>
            </a:r>
            <a:endParaRPr lang="de-DE" sz="18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7473280" y="5877272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Row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15682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Laserscan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8194" name="Picture 2" descr="C:\Users\luetticke\Pictures\long_laserscan\plots2\cluster_signalbig_lasersc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4729" r="30424" b="5827"/>
          <a:stretch/>
        </p:blipFill>
        <p:spPr bwMode="auto">
          <a:xfrm>
            <a:off x="9252" y="0"/>
            <a:ext cx="9896748" cy="686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Laserscan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8194" name="Picture 2" descr="C:\Users\luetticke\Pictures\long_laserscan\plots2\cluster_signalbig_lasersc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0" t="4729" r="6958" b="5827"/>
          <a:stretch/>
        </p:blipFill>
        <p:spPr bwMode="auto">
          <a:xfrm>
            <a:off x="0" y="0"/>
            <a:ext cx="9886776" cy="686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920552" y="3717032"/>
            <a:ext cx="1944216" cy="2372444"/>
          </a:xfrm>
          <a:prstGeom prst="ellipse">
            <a:avLst/>
          </a:prstGeom>
          <a:noFill/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:\Dropbox\Kamera-Uploads\2016-01-11 18.53.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16689" r="16761" b="22036"/>
          <a:stretch/>
        </p:blipFill>
        <p:spPr bwMode="auto">
          <a:xfrm rot="5400000">
            <a:off x="3010601" y="-389240"/>
            <a:ext cx="2861133" cy="47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ropbox\Kamera-Uploads\2016-01-11 18.44.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" b="23102"/>
          <a:stretch/>
        </p:blipFill>
        <p:spPr bwMode="auto">
          <a:xfrm rot="10800000">
            <a:off x="3224808" y="3717032"/>
            <a:ext cx="2232248" cy="28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Laserscan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8194" name="Picture 2" descr="C:\Users\luetticke\Pictures\long_laserscan\plots2\cluster_signalbig_lasersc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1" t="34514" r="6958" b="32139"/>
          <a:stretch/>
        </p:blipFill>
        <p:spPr bwMode="auto">
          <a:xfrm>
            <a:off x="3021003" y="1760955"/>
            <a:ext cx="5901254" cy="432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ropbox\Kamera-Uploads\2016-01-11 18.47.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15759" r="22940" b="26006"/>
          <a:stretch/>
        </p:blipFill>
        <p:spPr bwMode="auto">
          <a:xfrm rot="5400000">
            <a:off x="6011449" y="4519855"/>
            <a:ext cx="186798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ropbox\Kamera-Uploads\2016-01-11 18.52.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0" t="33599" r="23805" b="37969"/>
          <a:stretch/>
        </p:blipFill>
        <p:spPr bwMode="auto">
          <a:xfrm rot="5400000">
            <a:off x="7098551" y="853298"/>
            <a:ext cx="2705893" cy="394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/>
          <p:cNvSpPr/>
          <p:nvPr/>
        </p:nvSpPr>
        <p:spPr>
          <a:xfrm>
            <a:off x="8304858" y="5160342"/>
            <a:ext cx="648072" cy="572244"/>
          </a:xfrm>
          <a:prstGeom prst="ellipse">
            <a:avLst/>
          </a:prstGeom>
          <a:noFill/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101123" y="2541286"/>
            <a:ext cx="1728192" cy="2619056"/>
          </a:xfrm>
          <a:prstGeom prst="ellipse">
            <a:avLst/>
          </a:prstGeom>
          <a:noFill/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C:\Dropbox\Kamera-Uploads\2016-01-11 18.51.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2" t="44570" r="36488" b="46185"/>
          <a:stretch/>
        </p:blipFill>
        <p:spPr bwMode="auto">
          <a:xfrm rot="5400000">
            <a:off x="1163005" y="162212"/>
            <a:ext cx="3266888" cy="28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Dropbox\Kamera-Uploads\2016-01-11 18.55.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29692" b="18837"/>
          <a:stretch/>
        </p:blipFill>
        <p:spPr bwMode="auto">
          <a:xfrm rot="5400000">
            <a:off x="-75311" y="2963178"/>
            <a:ext cx="3936845" cy="37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5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ropbox\Kamera-Uploads\2016-01-11 11.29.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r="18975"/>
          <a:stretch/>
        </p:blipFill>
        <p:spPr bwMode="auto">
          <a:xfrm>
            <a:off x="0" y="-1"/>
            <a:ext cx="9906000" cy="68580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Setu</a:t>
            </a:r>
            <a:r>
              <a:rPr lang="de-DE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luetticke@physik.uni-bonn.de</a:t>
            </a:r>
            <a:endParaRPr lang="en-US" dirty="0"/>
          </a:p>
        </p:txBody>
      </p:sp>
      <p:cxnSp>
        <p:nvCxnSpPr>
          <p:cNvPr id="5" name="Gerade Verbindung 4"/>
          <p:cNvCxnSpPr/>
          <p:nvPr/>
        </p:nvCxnSpPr>
        <p:spPr>
          <a:xfrm flipH="1">
            <a:off x="4524375" y="1916729"/>
            <a:ext cx="4245049" cy="11844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368824" y="429309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Hybrid 6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7" name="Gerade Verbindung 36"/>
          <p:cNvCxnSpPr/>
          <p:nvPr/>
        </p:nvCxnSpPr>
        <p:spPr>
          <a:xfrm flipV="1">
            <a:off x="3872880" y="2035175"/>
            <a:ext cx="651495" cy="6017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 flipV="1">
            <a:off x="3872880" y="2636913"/>
            <a:ext cx="130039" cy="165618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6609184" y="1412776"/>
            <a:ext cx="820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optics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Dropbox\Kamera-Uploads\2016-01-11 11.35.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26765" b="14976"/>
          <a:stretch/>
        </p:blipFill>
        <p:spPr bwMode="auto">
          <a:xfrm>
            <a:off x="6465168" y="4262337"/>
            <a:ext cx="3440832" cy="260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leichschenkliges Dreieck 14"/>
          <p:cNvSpPr/>
          <p:nvPr/>
        </p:nvSpPr>
        <p:spPr>
          <a:xfrm rot="10800000">
            <a:off x="7833320" y="5481875"/>
            <a:ext cx="144016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m 16"/>
          <p:cNvSpPr/>
          <p:nvPr/>
        </p:nvSpPr>
        <p:spPr>
          <a:xfrm rot="10800000" flipH="1">
            <a:off x="7761312" y="4262337"/>
            <a:ext cx="216023" cy="1208847"/>
          </a:xfrm>
          <a:prstGeom prst="parallelogram">
            <a:avLst>
              <a:gd name="adj" fmla="val 318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feld 46"/>
          <p:cNvSpPr txBox="1"/>
          <p:nvPr/>
        </p:nvSpPr>
        <p:spPr>
          <a:xfrm>
            <a:off x="776536" y="2852936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Laser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249144" y="188640"/>
            <a:ext cx="217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Reflection of me, taking a picture of the </a:t>
            </a:r>
            <a:r>
              <a:rPr lang="en-US" dirty="0" err="1" smtClean="0">
                <a:solidFill>
                  <a:srgbClr val="FF0000"/>
                </a:solidFill>
              </a:rPr>
              <a:t>lasersystem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772749" y="5333213"/>
            <a:ext cx="217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Motor table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247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Laserscan</a:t>
            </a:r>
            <a:r>
              <a:rPr lang="en-US" dirty="0" smtClean="0"/>
              <a:t> @ HV=-14V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16386" name="Picture 2" descr="C:\Users\luetticke\Pictures\long_laserscan\plots\cluster_signalbig_lasers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" y="1196752"/>
            <a:ext cx="97930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-14929" y="119675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Col</a:t>
            </a:r>
            <a:endParaRPr lang="de-DE" sz="18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7473280" y="5877272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Row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29505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Laserscan</a:t>
            </a:r>
            <a:r>
              <a:rPr lang="en-US" dirty="0" smtClean="0"/>
              <a:t> @ HV=-14V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17410" name="Picture 2" descr="C:\Users\luetticke\Pictures\long_laserscan\plots\_simple_hit_freq_mapbig_lasers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" y="1188670"/>
            <a:ext cx="9921552" cy="49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-14929" y="119675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Col</a:t>
            </a:r>
            <a:endParaRPr lang="de-DE" sz="18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7473280" y="5877272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Row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36798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9 Transistor characteristics 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ropbox\Laserscans\exampleData0_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r="8559"/>
          <a:stretch/>
        </p:blipFill>
        <p:spPr bwMode="auto">
          <a:xfrm>
            <a:off x="4145185" y="944724"/>
            <a:ext cx="5750421" cy="43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PXD9: Measurement of DEPFET IV curves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F9AC6-D4F6-4EB0-8C0A-149538894C4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5123" name="Picture 3" descr="C:\Dropbox\Laserscans\diff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05" y="3457922"/>
            <a:ext cx="4533435" cy="34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ropbox\Laserscans\finaldat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r="8028"/>
          <a:stretch/>
        </p:blipFill>
        <p:spPr bwMode="auto">
          <a:xfrm>
            <a:off x="4145185" y="2463577"/>
            <a:ext cx="5783832" cy="43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88951" y="1066800"/>
            <a:ext cx="4536057" cy="4954488"/>
          </a:xfrm>
        </p:spPr>
        <p:txBody>
          <a:bodyPr/>
          <a:lstStyle/>
          <a:p>
            <a:r>
              <a:rPr lang="en-US" dirty="0" smtClean="0"/>
              <a:t>Task: Change </a:t>
            </a:r>
            <a:r>
              <a:rPr lang="en-US" dirty="0"/>
              <a:t>V</a:t>
            </a:r>
            <a:r>
              <a:rPr lang="en-US" baseline="-25000" dirty="0"/>
              <a:t>GS</a:t>
            </a:r>
            <a:r>
              <a:rPr lang="en-US" dirty="0" smtClean="0"/>
              <a:t>, measure </a:t>
            </a:r>
            <a:r>
              <a:rPr lang="en-US" dirty="0"/>
              <a:t>I</a:t>
            </a:r>
            <a:r>
              <a:rPr lang="en-US" baseline="-25000" dirty="0"/>
              <a:t>DS</a:t>
            </a:r>
          </a:p>
          <a:p>
            <a:r>
              <a:rPr lang="en-US" dirty="0" smtClean="0"/>
              <a:t>Use ADC in </a:t>
            </a:r>
            <a:r>
              <a:rPr lang="en-US" dirty="0" err="1" smtClean="0"/>
              <a:t>DCDBp</a:t>
            </a:r>
            <a:r>
              <a:rPr lang="en-US" dirty="0" smtClean="0"/>
              <a:t> for current measurement</a:t>
            </a:r>
          </a:p>
          <a:p>
            <a:r>
              <a:rPr lang="en-US" dirty="0" smtClean="0"/>
              <a:t>ADC has limited range: </a:t>
            </a:r>
          </a:p>
          <a:p>
            <a:pPr lvl="1"/>
            <a:r>
              <a:rPr lang="en-US" dirty="0" smtClean="0"/>
              <a:t>Measure I</a:t>
            </a:r>
            <a:r>
              <a:rPr lang="en-US" baseline="-25000" dirty="0" smtClean="0"/>
              <a:t>DS</a:t>
            </a:r>
            <a:r>
              <a:rPr lang="en-US" dirty="0" smtClean="0"/>
              <a:t> vs V</a:t>
            </a:r>
            <a:r>
              <a:rPr lang="en-US" baseline="-25000" dirty="0" smtClean="0"/>
              <a:t>GS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Sub_In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Repeat</a:t>
            </a:r>
          </a:p>
          <a:p>
            <a:r>
              <a:rPr lang="en-US" dirty="0" smtClean="0"/>
              <a:t>Assume same V</a:t>
            </a:r>
            <a:r>
              <a:rPr lang="en-US" baseline="-25000" dirty="0" smtClean="0"/>
              <a:t>GS</a:t>
            </a:r>
            <a:r>
              <a:rPr lang="en-US" dirty="0" smtClean="0"/>
              <a:t>, same I</a:t>
            </a:r>
            <a:r>
              <a:rPr lang="en-US" baseline="-25000" dirty="0" smtClean="0"/>
              <a:t>DS</a:t>
            </a:r>
            <a:endParaRPr lang="en-US" baseline="-25000" dirty="0"/>
          </a:p>
          <a:p>
            <a:pPr lvl="1"/>
            <a:r>
              <a:rPr lang="en-US" dirty="0" smtClean="0"/>
              <a:t>Reconstruct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Sub_In</a:t>
            </a:r>
            <a:endParaRPr lang="en-US" baseline="-25000" dirty="0" smtClean="0"/>
          </a:p>
          <a:p>
            <a:pPr lvl="1"/>
            <a:r>
              <a:rPr lang="en-US" dirty="0" smtClean="0"/>
              <a:t>Add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Sub_In</a:t>
            </a:r>
            <a:r>
              <a:rPr lang="en-US" dirty="0" smtClean="0"/>
              <a:t> to reduce all parts                            to one curve</a:t>
            </a:r>
          </a:p>
        </p:txBody>
      </p:sp>
    </p:spTree>
    <p:extLst>
      <p:ext uri="{BB962C8B-B14F-4D97-AF65-F5344CB8AC3E}">
        <p14:creationId xmlns:p14="http://schemas.microsoft.com/office/powerpoint/2010/main" val="12899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Optimal voltages of large PXD6 Matrix were determined using Laser scans. </a:t>
            </a:r>
          </a:p>
          <a:p>
            <a:pPr lvl="1"/>
            <a:r>
              <a:rPr lang="en-US" dirty="0" smtClean="0"/>
              <a:t>Obvious non ideal operation points were also studied.</a:t>
            </a:r>
          </a:p>
          <a:p>
            <a:pPr lvl="1"/>
            <a:r>
              <a:rPr lang="en-US" dirty="0" smtClean="0"/>
              <a:t>Module working very nice (though with lower speed)</a:t>
            </a:r>
          </a:p>
          <a:p>
            <a:pPr lvl="1"/>
            <a:r>
              <a:rPr lang="en-US" dirty="0" smtClean="0"/>
              <a:t>Comparison to </a:t>
            </a:r>
            <a:r>
              <a:rPr lang="en-US" dirty="0"/>
              <a:t>t</a:t>
            </a:r>
            <a:r>
              <a:rPr lang="en-US" dirty="0" smtClean="0"/>
              <a:t>est beam results will be done soon</a:t>
            </a:r>
          </a:p>
          <a:p>
            <a:r>
              <a:rPr lang="en-US" dirty="0" smtClean="0"/>
              <a:t>Large Area scan revealed gain gradient following the pedestal distribution</a:t>
            </a:r>
          </a:p>
          <a:p>
            <a:pPr lvl="1"/>
            <a:r>
              <a:rPr lang="en-US" dirty="0" smtClean="0"/>
              <a:t>Expected, due to extreme pedestal distribution</a:t>
            </a:r>
          </a:p>
          <a:p>
            <a:pPr lvl="1"/>
            <a:r>
              <a:rPr lang="en-US" dirty="0"/>
              <a:t>Offset compensation works very </a:t>
            </a:r>
            <a:r>
              <a:rPr lang="en-US" dirty="0" smtClean="0"/>
              <a:t>nice </a:t>
            </a:r>
          </a:p>
          <a:p>
            <a:r>
              <a:rPr lang="en-US" dirty="0" smtClean="0"/>
              <a:t>At low voltages, stripes (rings?) are observed, similar to PXD9</a:t>
            </a:r>
          </a:p>
          <a:p>
            <a:pPr lvl="1"/>
            <a:r>
              <a:rPr lang="en-US" dirty="0" smtClean="0"/>
              <a:t>HV between -15V and -20V work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1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Setup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6496" y="1066800"/>
            <a:ext cx="5328592" cy="53145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Measurement:</a:t>
            </a:r>
          </a:p>
          <a:p>
            <a:r>
              <a:rPr lang="en-US" dirty="0" smtClean="0"/>
              <a:t>Move laser over the matrix</a:t>
            </a:r>
          </a:p>
          <a:p>
            <a:r>
              <a:rPr lang="en-US" dirty="0" smtClean="0"/>
              <a:t>At each point take 800 frames</a:t>
            </a:r>
          </a:p>
          <a:p>
            <a:r>
              <a:rPr lang="en-US" dirty="0" smtClean="0"/>
              <a:t>Step width: 5 um in both directions</a:t>
            </a:r>
          </a:p>
          <a:p>
            <a:r>
              <a:rPr lang="en-US" dirty="0" smtClean="0"/>
              <a:t>8*10 pixels  from 2 gates </a:t>
            </a:r>
          </a:p>
          <a:p>
            <a:pPr marL="0" indent="0">
              <a:buNone/>
            </a:pPr>
            <a:r>
              <a:rPr lang="en-US" dirty="0" smtClean="0"/>
              <a:t>Analysis:</a:t>
            </a:r>
            <a:endParaRPr lang="en-US" dirty="0"/>
          </a:p>
          <a:p>
            <a:r>
              <a:rPr lang="en-US" dirty="0" smtClean="0"/>
              <a:t>Create mapping between laser position and firing pixel</a:t>
            </a:r>
          </a:p>
          <a:p>
            <a:r>
              <a:rPr lang="en-US" dirty="0" smtClean="0"/>
              <a:t>Using the mapping filter out noise hits</a:t>
            </a:r>
          </a:p>
          <a:p>
            <a:r>
              <a:rPr lang="en-US" dirty="0" smtClean="0"/>
              <a:t>Calculate seed signal, cluster signal, cluster size, etc.. for each position</a:t>
            </a:r>
          </a:p>
          <a:p>
            <a:pPr marL="0" indent="0">
              <a:buNone/>
            </a:pPr>
            <a:r>
              <a:rPr lang="en-US" dirty="0" smtClean="0"/>
              <a:t>Caveat:</a:t>
            </a:r>
          </a:p>
          <a:p>
            <a:r>
              <a:rPr lang="en-US" dirty="0" smtClean="0"/>
              <a:t>“high” noise when running at 128ns per gate.</a:t>
            </a:r>
          </a:p>
          <a:p>
            <a:r>
              <a:rPr lang="en-US" dirty="0" smtClean="0"/>
              <a:t>Solution: Read each gate twice, throw away first reading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541912" y="908720"/>
            <a:ext cx="4379640" cy="41764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6246440" y="1124744"/>
            <a:ext cx="578768" cy="11521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488803" y="888975"/>
            <a:ext cx="1189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Probably dust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44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luetticke@physik.uni-bonn.de</a:t>
            </a:r>
            <a:endParaRPr 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75DA6DAF-6A7F-4B6C-A668-9F4FC8B1EE80}" type="slidenum">
              <a:rPr lang="de-DE" smtClean="0"/>
              <a:pPr eaLnBrk="1" hangingPunct="1"/>
              <a:t>5</a:t>
            </a:fld>
            <a:endParaRPr lang="de-DE" smtClean="0"/>
          </a:p>
        </p:txBody>
      </p:sp>
      <p:grpSp>
        <p:nvGrpSpPr>
          <p:cNvPr id="3" name="Gruppieren 2"/>
          <p:cNvGrpSpPr/>
          <p:nvPr/>
        </p:nvGrpSpPr>
        <p:grpSpPr>
          <a:xfrm>
            <a:off x="129248" y="-3915816"/>
            <a:ext cx="9648288" cy="11664527"/>
            <a:chOff x="1641416" y="-4890553"/>
            <a:chExt cx="11116898" cy="13071312"/>
          </a:xfrm>
        </p:grpSpPr>
        <p:pic>
          <p:nvPicPr>
            <p:cNvPr id="5122" name="Picture 2" descr="C:\Dropbox\Laserscans\big\plots\cluster_signal_drift_-2000_hv_-2000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592" y="1053558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Dropbox\Laserscans\big\plots\cluster_signal_drift_-4000_hv_-200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986" y="1052736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Dropbox\Laserscans\big\plots\cluster_signal_drift_-6000_hv_-2000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1338" y="1052736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Dropbox\Laserscans\big\plots\cluster_signal_drift_-3000_hv_-150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6992627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C:\Dropbox\Laserscans\big\plots\cluster_signal_drift_-3000_hv_-1700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4616363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 descr="C:\Dropbox\Laserscans\big\plots\cluster_signal_drift_-3000_hv_-1900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2240868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C:\Dropbox\Laserscans\big\plots\cluster_signal_drift_-3000_hv_-2200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-135396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 descr="C:\Dropbox\Laserscans\big\plots\cluster_signal_drift_-3000_hv_-2400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-1323528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C:\Dropbox\Laserscans\big\plots\cluster_signal_drift_-3000_hv_-2600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-2514289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1" name="Picture 11" descr="C:\Dropbox\Laserscans\big\plots\cluster_signal_drift_-3000_hv_-2800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-3702421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C:\Dropbox\Laserscans\big\plots\cluster_signal_drift_-3000_hv_-3000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-4890553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3" name="Picture 13" descr="C:\Dropbox\Laserscans\big\plots\cluster_signal_drift_-1000_hv_-1600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20" y="5804495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C:\Dropbox\Laserscans\big\plots\cluster_signal_drift_-3000_hv_-16000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810" y="5804495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5" name="Picture 15" descr="C:\Dropbox\Laserscans\big\plots\cluster_signal_drift_-5000_hv_-16000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162" y="5804495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C:\Dropbox\Laserscans\big\plots\cluster_signal_drift_-7000_hv_-16000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4138" y="5806107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7" name="Picture 17" descr="C:\Dropbox\Laserscans\big\plots\cluster_signal_drift_-1000_hv_-18000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416" y="3429000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C:\Dropbox\Laserscans\big\plots\cluster_signal_drift_-3000_hv_-1800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3428231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9" name="Picture 19" descr="C:\Dropbox\Laserscans\big\plots\cluster_signal_drift_-5000_hv_-18000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162" y="3429000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C:\Dropbox\Laserscans\big\plots\cluster_signal_drift_-7000_hv_-18000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5514" y="3433688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1" name="Picture 21" descr="C:\Dropbox\Laserscans\big\plots\cluster_signal_drift_-1000_hv_-20000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20" y="1053558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2" name="Picture 22" descr="C:\Dropbox\Laserscans\big\plots\cluster_signal_drift_-3000_hv_-20000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84" y="1052736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3" name="Picture 23" descr="C:\Dropbox\Laserscans\big\plots\cluster_signal_drift_-5000_hv_-20000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162" y="1052736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4" name="Picture 24" descr="C:\Dropbox\Laserscans\big\plots\cluster_signal_drift_-7000_hv_-20000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4138" y="1053558"/>
              <a:ext cx="1584176" cy="118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feld 5"/>
          <p:cNvSpPr txBox="1"/>
          <p:nvPr/>
        </p:nvSpPr>
        <p:spPr>
          <a:xfrm>
            <a:off x="416496" y="46607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 -1V</a:t>
            </a:r>
            <a:endParaRPr lang="en-US" sz="1600" dirty="0"/>
          </a:p>
        </p:txBody>
      </p:sp>
      <p:sp>
        <p:nvSpPr>
          <p:cNvPr id="32" name="Textfeld 31"/>
          <p:cNvSpPr txBox="1"/>
          <p:nvPr/>
        </p:nvSpPr>
        <p:spPr>
          <a:xfrm>
            <a:off x="1790695" y="46607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 -2V</a:t>
            </a:r>
            <a:endParaRPr lang="en-US" sz="1600" dirty="0"/>
          </a:p>
        </p:txBody>
      </p:sp>
      <p:sp>
        <p:nvSpPr>
          <p:cNvPr id="33" name="Textfeld 32"/>
          <p:cNvSpPr txBox="1"/>
          <p:nvPr/>
        </p:nvSpPr>
        <p:spPr>
          <a:xfrm>
            <a:off x="4539657" y="465419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 -4V</a:t>
            </a:r>
            <a:endParaRPr lang="en-US" sz="1600" dirty="0"/>
          </a:p>
        </p:txBody>
      </p:sp>
      <p:sp>
        <p:nvSpPr>
          <p:cNvPr id="34" name="Textfeld 33"/>
          <p:cNvSpPr txBox="1"/>
          <p:nvPr/>
        </p:nvSpPr>
        <p:spPr>
          <a:xfrm>
            <a:off x="5914553" y="46607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 -5V</a:t>
            </a:r>
            <a:endParaRPr lang="en-US" sz="1600" dirty="0"/>
          </a:p>
        </p:txBody>
      </p:sp>
      <p:sp>
        <p:nvSpPr>
          <p:cNvPr id="35" name="Textfeld 34"/>
          <p:cNvSpPr txBox="1"/>
          <p:nvPr/>
        </p:nvSpPr>
        <p:spPr>
          <a:xfrm>
            <a:off x="7289450" y="46607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 -6V</a:t>
            </a:r>
            <a:endParaRPr lang="en-US" sz="1600" dirty="0"/>
          </a:p>
        </p:txBody>
      </p:sp>
      <p:sp>
        <p:nvSpPr>
          <p:cNvPr id="36" name="Textfeld 35"/>
          <p:cNvSpPr txBox="1"/>
          <p:nvPr/>
        </p:nvSpPr>
        <p:spPr>
          <a:xfrm>
            <a:off x="8664347" y="465418"/>
            <a:ext cx="8915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 -7V</a:t>
            </a:r>
            <a:endParaRPr lang="en-US" sz="1600" dirty="0"/>
          </a:p>
        </p:txBody>
      </p:sp>
      <p:sp>
        <p:nvSpPr>
          <p:cNvPr id="37" name="Textfeld 36"/>
          <p:cNvSpPr txBox="1"/>
          <p:nvPr/>
        </p:nvSpPr>
        <p:spPr>
          <a:xfrm>
            <a:off x="1825031" y="862229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HV -22V</a:t>
            </a:r>
            <a:endParaRPr lang="en-US" sz="1600" dirty="0"/>
          </a:p>
        </p:txBody>
      </p:sp>
      <p:sp>
        <p:nvSpPr>
          <p:cNvPr id="38" name="Textfeld 37"/>
          <p:cNvSpPr txBox="1"/>
          <p:nvPr/>
        </p:nvSpPr>
        <p:spPr>
          <a:xfrm>
            <a:off x="1908513" y="2448828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HV -20V</a:t>
            </a:r>
            <a:endParaRPr lang="en-US" sz="1600" dirty="0"/>
          </a:p>
        </p:txBody>
      </p:sp>
      <p:sp>
        <p:nvSpPr>
          <p:cNvPr id="39" name="Textfeld 38"/>
          <p:cNvSpPr txBox="1"/>
          <p:nvPr/>
        </p:nvSpPr>
        <p:spPr>
          <a:xfrm>
            <a:off x="1828351" y="122318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HV -24V</a:t>
            </a:r>
            <a:endParaRPr lang="en-US" sz="1600" dirty="0"/>
          </a:p>
        </p:txBody>
      </p:sp>
      <p:sp>
        <p:nvSpPr>
          <p:cNvPr id="40" name="Textfeld 39"/>
          <p:cNvSpPr txBox="1"/>
          <p:nvPr/>
        </p:nvSpPr>
        <p:spPr>
          <a:xfrm>
            <a:off x="1908514" y="2978224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HV -19V</a:t>
            </a:r>
            <a:endParaRPr lang="en-US" sz="1600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772852" y="2348880"/>
            <a:ext cx="235932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40" idx="3"/>
          </p:cNvCxnSpPr>
          <p:nvPr/>
        </p:nvCxnSpPr>
        <p:spPr>
          <a:xfrm flipV="1">
            <a:off x="2772853" y="3068960"/>
            <a:ext cx="235931" cy="78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1908514" y="3789040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HV -18V</a:t>
            </a:r>
            <a:endParaRPr lang="en-US" sz="1600" dirty="0"/>
          </a:p>
        </p:txBody>
      </p:sp>
      <p:sp>
        <p:nvSpPr>
          <p:cNvPr id="46" name="Textfeld 45"/>
          <p:cNvSpPr txBox="1"/>
          <p:nvPr/>
        </p:nvSpPr>
        <p:spPr>
          <a:xfrm>
            <a:off x="1908512" y="4928782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HV -17V</a:t>
            </a:r>
            <a:endParaRPr lang="en-US" sz="1600" dirty="0"/>
          </a:p>
        </p:txBody>
      </p:sp>
      <p:sp>
        <p:nvSpPr>
          <p:cNvPr id="47" name="Textfeld 46"/>
          <p:cNvSpPr txBox="1"/>
          <p:nvPr/>
        </p:nvSpPr>
        <p:spPr>
          <a:xfrm>
            <a:off x="1908514" y="5949280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HV -16V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5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3A2DB9-64FC-4EEA-8835-CA308ECF06A0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56456" y="0"/>
            <a:ext cx="4824536" cy="34069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4880992" y="0"/>
            <a:ext cx="4824536" cy="34069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60256" y="3406924"/>
            <a:ext cx="4824536" cy="34069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4884792" y="3406924"/>
            <a:ext cx="4824536" cy="34069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FET Meeting Aachen 130207">
  <a:themeElements>
    <a:clrScheme name="DEPFET Meeting Aachen 130207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PFET Meeting Aachen 13020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PFET Meeting Aachen 130207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PFET Meeting Aachen 130207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PFET Meeting Aachen 130207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PFET Meeting Aachen 130207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PFET Meeting Aachen 1302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PFET Meeting Aachen 1302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PFET Meeting Aachen 1302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DEPFET Meeting Aachen 130207</Template>
  <TotalTime>0</TotalTime>
  <Words>855</Words>
  <Application>Microsoft Office PowerPoint</Application>
  <PresentationFormat>A4-Papier (210x297 mm)</PresentationFormat>
  <Paragraphs>220</Paragraphs>
  <Slides>34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DEPFET Meeting Aachen 130207</vt:lpstr>
      <vt:lpstr>Laser Measurements (as comparison to test beam data)</vt:lpstr>
      <vt:lpstr>Outline</vt:lpstr>
      <vt:lpstr>Setup</vt:lpstr>
      <vt:lpstr>Measurement Setup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CCG vs Clear voltage Scan</vt:lpstr>
      <vt:lpstr>CCG vs Clear voltage Scan</vt:lpstr>
      <vt:lpstr>PowerPoint-Präsentation</vt:lpstr>
      <vt:lpstr>PowerPoint-Präsentation</vt:lpstr>
      <vt:lpstr>PowerPoint-Präsentation</vt:lpstr>
      <vt:lpstr>Large Laserscan</vt:lpstr>
      <vt:lpstr>Uncorrected pedestals</vt:lpstr>
      <vt:lpstr>Corrected pedestals</vt:lpstr>
      <vt:lpstr>Large Laserscan</vt:lpstr>
      <vt:lpstr>Large Laserscan</vt:lpstr>
      <vt:lpstr>Large Laserscan</vt:lpstr>
      <vt:lpstr>Large Laserscan</vt:lpstr>
      <vt:lpstr>Large Laserscan @ HV=-14V</vt:lpstr>
      <vt:lpstr>Large Laserscan @ HV=-14V</vt:lpstr>
      <vt:lpstr>PXD 9 Transistor characteristics </vt:lpstr>
      <vt:lpstr>PXD9: Measurement of DEPFET IV curves</vt:lpstr>
      <vt:lpstr>Summary</vt:lpstr>
    </vt:vector>
  </TitlesOfParts>
  <Company>SILAB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PXD6-A05 Matrix Characterisations  and Status of the Irradiation Experiments at ELSA</dc:title>
  <dc:creator>Florian J. Lütticke</dc:creator>
  <cp:lastModifiedBy>Florian Lütticke</cp:lastModifiedBy>
  <cp:revision>1009</cp:revision>
  <dcterms:created xsi:type="dcterms:W3CDTF">2008-09-04T15:30:33Z</dcterms:created>
  <dcterms:modified xsi:type="dcterms:W3CDTF">2016-01-14T10:31:27Z</dcterms:modified>
</cp:coreProperties>
</file>