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731" r:id="rId3"/>
    <p:sldMasterId id="2147483743" r:id="rId4"/>
    <p:sldMasterId id="2147483755" r:id="rId5"/>
  </p:sldMasterIdLst>
  <p:notesMasterIdLst>
    <p:notesMasterId r:id="rId51"/>
  </p:notesMasterIdLst>
  <p:sldIdLst>
    <p:sldId id="256" r:id="rId6"/>
    <p:sldId id="407" r:id="rId7"/>
    <p:sldId id="365" r:id="rId8"/>
    <p:sldId id="373" r:id="rId9"/>
    <p:sldId id="366" r:id="rId10"/>
    <p:sldId id="367" r:id="rId11"/>
    <p:sldId id="408" r:id="rId12"/>
    <p:sldId id="421" r:id="rId13"/>
    <p:sldId id="432" r:id="rId14"/>
    <p:sldId id="409" r:id="rId15"/>
    <p:sldId id="410" r:id="rId16"/>
    <p:sldId id="411" r:id="rId17"/>
    <p:sldId id="422" r:id="rId18"/>
    <p:sldId id="412" r:id="rId19"/>
    <p:sldId id="413" r:id="rId20"/>
    <p:sldId id="433" r:id="rId21"/>
    <p:sldId id="414" r:id="rId22"/>
    <p:sldId id="415" r:id="rId23"/>
    <p:sldId id="416" r:id="rId24"/>
    <p:sldId id="417" r:id="rId25"/>
    <p:sldId id="418" r:id="rId26"/>
    <p:sldId id="419" r:id="rId27"/>
    <p:sldId id="420" r:id="rId28"/>
    <p:sldId id="428" r:id="rId29"/>
    <p:sldId id="429" r:id="rId30"/>
    <p:sldId id="430" r:id="rId31"/>
    <p:sldId id="431" r:id="rId32"/>
    <p:sldId id="375" r:id="rId33"/>
    <p:sldId id="397" r:id="rId34"/>
    <p:sldId id="398" r:id="rId35"/>
    <p:sldId id="399" r:id="rId36"/>
    <p:sldId id="400" r:id="rId37"/>
    <p:sldId id="401" r:id="rId38"/>
    <p:sldId id="376" r:id="rId39"/>
    <p:sldId id="383" r:id="rId40"/>
    <p:sldId id="384" r:id="rId41"/>
    <p:sldId id="385" r:id="rId42"/>
    <p:sldId id="386" r:id="rId43"/>
    <p:sldId id="377" r:id="rId44"/>
    <p:sldId id="427" r:id="rId45"/>
    <p:sldId id="378" r:id="rId46"/>
    <p:sldId id="379" r:id="rId47"/>
    <p:sldId id="380" r:id="rId48"/>
    <p:sldId id="381" r:id="rId49"/>
    <p:sldId id="382" r:id="rId50"/>
  </p:sldIdLst>
  <p:sldSz cx="9144000" cy="6858000" type="screen4x3"/>
  <p:notesSz cx="6858000" cy="9144000"/>
  <p:defaultTextStyle>
    <a:defPPr>
      <a:defRPr lang="en-US"/>
    </a:defPPr>
    <a:lvl1pPr marL="0" algn="l" defTabSz="914116" rtl="0" eaLnBrk="1" latinLnBrk="0" hangingPunct="1">
      <a:defRPr sz="1800" kern="1200">
        <a:solidFill>
          <a:schemeClr val="tx1"/>
        </a:solidFill>
        <a:latin typeface="+mn-lt"/>
        <a:ea typeface="+mn-ea"/>
        <a:cs typeface="+mn-cs"/>
      </a:defRPr>
    </a:lvl1pPr>
    <a:lvl2pPr marL="457059" algn="l" defTabSz="914116" rtl="0" eaLnBrk="1" latinLnBrk="0" hangingPunct="1">
      <a:defRPr sz="1800" kern="1200">
        <a:solidFill>
          <a:schemeClr val="tx1"/>
        </a:solidFill>
        <a:latin typeface="+mn-lt"/>
        <a:ea typeface="+mn-ea"/>
        <a:cs typeface="+mn-cs"/>
      </a:defRPr>
    </a:lvl2pPr>
    <a:lvl3pPr marL="914116" algn="l" defTabSz="914116" rtl="0" eaLnBrk="1" latinLnBrk="0" hangingPunct="1">
      <a:defRPr sz="1800" kern="1200">
        <a:solidFill>
          <a:schemeClr val="tx1"/>
        </a:solidFill>
        <a:latin typeface="+mn-lt"/>
        <a:ea typeface="+mn-ea"/>
        <a:cs typeface="+mn-cs"/>
      </a:defRPr>
    </a:lvl3pPr>
    <a:lvl4pPr marL="1371174" algn="l" defTabSz="914116" rtl="0" eaLnBrk="1" latinLnBrk="0" hangingPunct="1">
      <a:defRPr sz="1800" kern="1200">
        <a:solidFill>
          <a:schemeClr val="tx1"/>
        </a:solidFill>
        <a:latin typeface="+mn-lt"/>
        <a:ea typeface="+mn-ea"/>
        <a:cs typeface="+mn-cs"/>
      </a:defRPr>
    </a:lvl4pPr>
    <a:lvl5pPr marL="1828231" algn="l" defTabSz="914116" rtl="0" eaLnBrk="1" latinLnBrk="0" hangingPunct="1">
      <a:defRPr sz="1800" kern="1200">
        <a:solidFill>
          <a:schemeClr val="tx1"/>
        </a:solidFill>
        <a:latin typeface="+mn-lt"/>
        <a:ea typeface="+mn-ea"/>
        <a:cs typeface="+mn-cs"/>
      </a:defRPr>
    </a:lvl5pPr>
    <a:lvl6pPr marL="2285289" algn="l" defTabSz="914116" rtl="0" eaLnBrk="1" latinLnBrk="0" hangingPunct="1">
      <a:defRPr sz="1800" kern="1200">
        <a:solidFill>
          <a:schemeClr val="tx1"/>
        </a:solidFill>
        <a:latin typeface="+mn-lt"/>
        <a:ea typeface="+mn-ea"/>
        <a:cs typeface="+mn-cs"/>
      </a:defRPr>
    </a:lvl6pPr>
    <a:lvl7pPr marL="2742346" algn="l" defTabSz="914116" rtl="0" eaLnBrk="1" latinLnBrk="0" hangingPunct="1">
      <a:defRPr sz="1800" kern="1200">
        <a:solidFill>
          <a:schemeClr val="tx1"/>
        </a:solidFill>
        <a:latin typeface="+mn-lt"/>
        <a:ea typeface="+mn-ea"/>
        <a:cs typeface="+mn-cs"/>
      </a:defRPr>
    </a:lvl7pPr>
    <a:lvl8pPr marL="3199404" algn="l" defTabSz="914116" rtl="0" eaLnBrk="1" latinLnBrk="0" hangingPunct="1">
      <a:defRPr sz="1800" kern="1200">
        <a:solidFill>
          <a:schemeClr val="tx1"/>
        </a:solidFill>
        <a:latin typeface="+mn-lt"/>
        <a:ea typeface="+mn-ea"/>
        <a:cs typeface="+mn-cs"/>
      </a:defRPr>
    </a:lvl8pPr>
    <a:lvl9pPr marL="3656462" algn="l" defTabSz="91411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1061"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8F69ED-50AF-4FFF-86FB-1EB3D34F5E4F}" type="datetimeFigureOut">
              <a:rPr lang="en-US" smtClean="0"/>
              <a:t>11/11/2015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CACCCA-0E34-4CC6-ABA0-FC5DBD6A4B08}" type="slidenum">
              <a:rPr lang="en-US" smtClean="0"/>
              <a:t>‹#›</a:t>
            </a:fld>
            <a:endParaRPr lang="en-US"/>
          </a:p>
        </p:txBody>
      </p:sp>
    </p:spTree>
    <p:extLst>
      <p:ext uri="{BB962C8B-B14F-4D97-AF65-F5344CB8AC3E}">
        <p14:creationId xmlns:p14="http://schemas.microsoft.com/office/powerpoint/2010/main" val="3520773848"/>
      </p:ext>
    </p:extLst>
  </p:cSld>
  <p:clrMap bg1="lt1" tx1="dk1" bg2="lt2" tx2="dk2" accent1="accent1" accent2="accent2" accent3="accent3" accent4="accent4" accent5="accent5" accent6="accent6" hlink="hlink" folHlink="folHlink"/>
  <p:notesStyle>
    <a:lvl1pPr marL="0" algn="l" defTabSz="914116" rtl="0" eaLnBrk="1" latinLnBrk="0" hangingPunct="1">
      <a:defRPr sz="1200" kern="1200">
        <a:solidFill>
          <a:schemeClr val="tx1"/>
        </a:solidFill>
        <a:latin typeface="+mn-lt"/>
        <a:ea typeface="+mn-ea"/>
        <a:cs typeface="+mn-cs"/>
      </a:defRPr>
    </a:lvl1pPr>
    <a:lvl2pPr marL="457059" algn="l" defTabSz="914116" rtl="0" eaLnBrk="1" latinLnBrk="0" hangingPunct="1">
      <a:defRPr sz="1200" kern="1200">
        <a:solidFill>
          <a:schemeClr val="tx1"/>
        </a:solidFill>
        <a:latin typeface="+mn-lt"/>
        <a:ea typeface="+mn-ea"/>
        <a:cs typeface="+mn-cs"/>
      </a:defRPr>
    </a:lvl2pPr>
    <a:lvl3pPr marL="914116" algn="l" defTabSz="914116" rtl="0" eaLnBrk="1" latinLnBrk="0" hangingPunct="1">
      <a:defRPr sz="1200" kern="1200">
        <a:solidFill>
          <a:schemeClr val="tx1"/>
        </a:solidFill>
        <a:latin typeface="+mn-lt"/>
        <a:ea typeface="+mn-ea"/>
        <a:cs typeface="+mn-cs"/>
      </a:defRPr>
    </a:lvl3pPr>
    <a:lvl4pPr marL="1371174" algn="l" defTabSz="914116" rtl="0" eaLnBrk="1" latinLnBrk="0" hangingPunct="1">
      <a:defRPr sz="1200" kern="1200">
        <a:solidFill>
          <a:schemeClr val="tx1"/>
        </a:solidFill>
        <a:latin typeface="+mn-lt"/>
        <a:ea typeface="+mn-ea"/>
        <a:cs typeface="+mn-cs"/>
      </a:defRPr>
    </a:lvl4pPr>
    <a:lvl5pPr marL="1828231" algn="l" defTabSz="914116" rtl="0" eaLnBrk="1" latinLnBrk="0" hangingPunct="1">
      <a:defRPr sz="1200" kern="1200">
        <a:solidFill>
          <a:schemeClr val="tx1"/>
        </a:solidFill>
        <a:latin typeface="+mn-lt"/>
        <a:ea typeface="+mn-ea"/>
        <a:cs typeface="+mn-cs"/>
      </a:defRPr>
    </a:lvl5pPr>
    <a:lvl6pPr marL="2285289" algn="l" defTabSz="914116" rtl="0" eaLnBrk="1" latinLnBrk="0" hangingPunct="1">
      <a:defRPr sz="1200" kern="1200">
        <a:solidFill>
          <a:schemeClr val="tx1"/>
        </a:solidFill>
        <a:latin typeface="+mn-lt"/>
        <a:ea typeface="+mn-ea"/>
        <a:cs typeface="+mn-cs"/>
      </a:defRPr>
    </a:lvl6pPr>
    <a:lvl7pPr marL="2742346" algn="l" defTabSz="914116" rtl="0" eaLnBrk="1" latinLnBrk="0" hangingPunct="1">
      <a:defRPr sz="1200" kern="1200">
        <a:solidFill>
          <a:schemeClr val="tx1"/>
        </a:solidFill>
        <a:latin typeface="+mn-lt"/>
        <a:ea typeface="+mn-ea"/>
        <a:cs typeface="+mn-cs"/>
      </a:defRPr>
    </a:lvl7pPr>
    <a:lvl8pPr marL="3199404" algn="l" defTabSz="914116" rtl="0" eaLnBrk="1" latinLnBrk="0" hangingPunct="1">
      <a:defRPr sz="1200" kern="1200">
        <a:solidFill>
          <a:schemeClr val="tx1"/>
        </a:solidFill>
        <a:latin typeface="+mn-lt"/>
        <a:ea typeface="+mn-ea"/>
        <a:cs typeface="+mn-cs"/>
      </a:defRPr>
    </a:lvl8pPr>
    <a:lvl9pPr marL="3656462" algn="l" defTabSz="91411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5.9 </a:t>
            </a:r>
            <a:r>
              <a:rPr lang="en-US" dirty="0" err="1" smtClean="0"/>
              <a:t>keV</a:t>
            </a:r>
            <a:r>
              <a:rPr lang="en-US" dirty="0" smtClean="0"/>
              <a:t>~</a:t>
            </a:r>
            <a:r>
              <a:rPr lang="en-US" baseline="0" dirty="0" smtClean="0"/>
              <a:t> 1600 electrons.</a:t>
            </a:r>
            <a:endParaRPr lang="en-US" dirty="0"/>
          </a:p>
        </p:txBody>
      </p:sp>
      <p:sp>
        <p:nvSpPr>
          <p:cNvPr id="4" name="Slide Number Placeholder 3"/>
          <p:cNvSpPr>
            <a:spLocks noGrp="1"/>
          </p:cNvSpPr>
          <p:nvPr>
            <p:ph type="sldNum" sz="quarter" idx="10"/>
          </p:nvPr>
        </p:nvSpPr>
        <p:spPr/>
        <p:txBody>
          <a:bodyPr/>
          <a:lstStyle/>
          <a:p>
            <a:fld id="{F48175F0-D2DE-4BBE-B874-35ADC43C21B4}"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8262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First, We took the data</a:t>
            </a:r>
            <a:r>
              <a:rPr kumimoji="1" lang="en-US" altLang="ja-JP" baseline="0" dirty="0" smtClean="0"/>
              <a:t> of size sweep at max current for three mask condition.</a:t>
            </a:r>
          </a:p>
          <a:p>
            <a:r>
              <a:rPr kumimoji="1" lang="en-US" altLang="ja-JP" baseline="0" dirty="0" smtClean="0"/>
              <a:t>Then change current </a:t>
            </a:r>
            <a:r>
              <a:rPr kumimoji="1" lang="en-US" altLang="ja-JP" baseline="0" dirty="0" err="1" smtClean="0"/>
              <a:t>andd</a:t>
            </a:r>
            <a:r>
              <a:rPr kumimoji="1" lang="en-US" altLang="ja-JP" baseline="0" dirty="0" smtClean="0"/>
              <a:t> took data for mask open.</a:t>
            </a:r>
            <a:endParaRPr kumimoji="1" lang="ja-JP" altLang="en-US" dirty="0"/>
          </a:p>
        </p:txBody>
      </p:sp>
      <p:sp>
        <p:nvSpPr>
          <p:cNvPr id="4" name="スライド番号プレースホルダ 3"/>
          <p:cNvSpPr>
            <a:spLocks noGrp="1"/>
          </p:cNvSpPr>
          <p:nvPr>
            <p:ph type="sldNum" sz="quarter" idx="10"/>
          </p:nvPr>
        </p:nvSpPr>
        <p:spPr/>
        <p:txBody>
          <a:bodyPr/>
          <a:lstStyle/>
          <a:p>
            <a:fld id="{5C86D747-5DFC-4E23-9045-5D408E1C79A7}" type="slidenum">
              <a:rPr kumimoji="1" lang="ja-JP" altLang="en-US" smtClean="0"/>
              <a:pPr/>
              <a:t>30</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44588" y="685800"/>
            <a:ext cx="4572000" cy="3429000"/>
          </a:xfrm>
        </p:spPr>
      </p:sp>
      <p:sp>
        <p:nvSpPr>
          <p:cNvPr id="3" name="ノート プレースホルダ 2"/>
          <p:cNvSpPr>
            <a:spLocks noGrp="1"/>
          </p:cNvSpPr>
          <p:nvPr>
            <p:ph type="body" idx="1"/>
          </p:nvPr>
        </p:nvSpPr>
        <p:spPr/>
        <p:txBody>
          <a:bodyPr>
            <a:normAutofit/>
          </a:bodyPr>
          <a:lstStyle/>
          <a:p>
            <a:pPr marL="329345" indent="-329345" defTabSz="878255">
              <a:spcBef>
                <a:spcPct val="20000"/>
              </a:spcBef>
              <a:defRPr/>
            </a:pPr>
            <a:endParaRPr lang="en-US" altLang="ja-JP" dirty="0"/>
          </a:p>
        </p:txBody>
      </p:sp>
      <p:sp>
        <p:nvSpPr>
          <p:cNvPr id="4" name="スライド番号プレースホルダ 3"/>
          <p:cNvSpPr>
            <a:spLocks noGrp="1"/>
          </p:cNvSpPr>
          <p:nvPr>
            <p:ph type="sldNum" sz="quarter" idx="10"/>
          </p:nvPr>
        </p:nvSpPr>
        <p:spPr/>
        <p:txBody>
          <a:bodyPr/>
          <a:lstStyle/>
          <a:p>
            <a:fld id="{7007E69C-5A0A-485B-B78E-4C4089E21857}" type="slidenum">
              <a:rPr kumimoji="1" lang="ja-JP" altLang="en-US" smtClean="0"/>
              <a:pPr/>
              <a:t>32</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en-US" altLang="ja-JP" sz="900" dirty="0"/>
          </a:p>
        </p:txBody>
      </p:sp>
      <p:sp>
        <p:nvSpPr>
          <p:cNvPr id="4" name="スライド番号プレースホルダ 3"/>
          <p:cNvSpPr>
            <a:spLocks noGrp="1"/>
          </p:cNvSpPr>
          <p:nvPr>
            <p:ph type="sldNum" sz="quarter" idx="10"/>
          </p:nvPr>
        </p:nvSpPr>
        <p:spPr/>
        <p:txBody>
          <a:bodyPr/>
          <a:lstStyle/>
          <a:p>
            <a:fld id="{55B19D33-5044-47F6-AC90-43618B04BBDA}" type="slidenum">
              <a:rPr lang="ja-JP" altLang="en-US" smtClean="0">
                <a:solidFill>
                  <a:prstClr val="black"/>
                </a:solidFill>
              </a:rPr>
              <a:pPr/>
              <a:t>36</a:t>
            </a:fld>
            <a:endParaRPr lang="ja-JP"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C04C291-63E7-4AAD-811F-B41434506483}" type="slidenum">
              <a:rPr lang="en-US">
                <a:solidFill>
                  <a:prstClr val="black"/>
                </a:solidFill>
              </a:rPr>
              <a:pPr/>
              <a:t>42</a:t>
            </a:fld>
            <a:endParaRPr lang="en-US">
              <a:solidFill>
                <a:prstClr val="black"/>
              </a:solidFill>
            </a:endParaRPr>
          </a:p>
        </p:txBody>
      </p:sp>
      <p:sp>
        <p:nvSpPr>
          <p:cNvPr id="12289"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90" name="Rectangle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2"/>
            <a:ext cx="6400800" cy="1752600"/>
          </a:xfrm>
        </p:spPr>
        <p:txBody>
          <a:bodyPr/>
          <a:lstStyle>
            <a:lvl1pPr marL="0" indent="0" algn="ctr">
              <a:buNone/>
              <a:defRPr>
                <a:solidFill>
                  <a:schemeClr val="tx1">
                    <a:tint val="75000"/>
                  </a:schemeClr>
                </a:solidFill>
              </a:defRPr>
            </a:lvl1pPr>
            <a:lvl2pPr marL="457059" indent="0" algn="ctr">
              <a:buNone/>
              <a:defRPr>
                <a:solidFill>
                  <a:schemeClr val="tx1">
                    <a:tint val="75000"/>
                  </a:schemeClr>
                </a:solidFill>
              </a:defRPr>
            </a:lvl2pPr>
            <a:lvl3pPr marL="914116" indent="0" algn="ctr">
              <a:buNone/>
              <a:defRPr>
                <a:solidFill>
                  <a:schemeClr val="tx1">
                    <a:tint val="75000"/>
                  </a:schemeClr>
                </a:solidFill>
              </a:defRPr>
            </a:lvl3pPr>
            <a:lvl4pPr marL="1371174" indent="0" algn="ctr">
              <a:buNone/>
              <a:defRPr>
                <a:solidFill>
                  <a:schemeClr val="tx1">
                    <a:tint val="75000"/>
                  </a:schemeClr>
                </a:solidFill>
              </a:defRPr>
            </a:lvl4pPr>
            <a:lvl5pPr marL="1828231" indent="0" algn="ctr">
              <a:buNone/>
              <a:defRPr>
                <a:solidFill>
                  <a:schemeClr val="tx1">
                    <a:tint val="75000"/>
                  </a:schemeClr>
                </a:solidFill>
              </a:defRPr>
            </a:lvl5pPr>
            <a:lvl6pPr marL="2285289" indent="0" algn="ctr">
              <a:buNone/>
              <a:defRPr>
                <a:solidFill>
                  <a:schemeClr val="tx1">
                    <a:tint val="75000"/>
                  </a:schemeClr>
                </a:solidFill>
              </a:defRPr>
            </a:lvl6pPr>
            <a:lvl7pPr marL="2742346" indent="0" algn="ctr">
              <a:buNone/>
              <a:defRPr>
                <a:solidFill>
                  <a:schemeClr val="tx1">
                    <a:tint val="75000"/>
                  </a:schemeClr>
                </a:solidFill>
              </a:defRPr>
            </a:lvl7pPr>
            <a:lvl8pPr marL="3199404" indent="0" algn="ctr">
              <a:buNone/>
              <a:defRPr>
                <a:solidFill>
                  <a:schemeClr val="tx1">
                    <a:tint val="75000"/>
                  </a:schemeClr>
                </a:solidFill>
              </a:defRPr>
            </a:lvl8pPr>
            <a:lvl9pPr marL="365646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34EC10-FAED-4BD8-9117-7C087CFCB84C}" type="datetime1">
              <a:rPr lang="en-US" smtClean="0"/>
              <a:t>11/11/2015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791404" y="6394773"/>
            <a:ext cx="2133600" cy="365125"/>
          </a:xfrm>
        </p:spPr>
        <p:txBody>
          <a:bodyPr/>
          <a:lstStyle/>
          <a:p>
            <a:fld id="{889D7741-4694-4E3D-959A-6EBF0D95AFE6}" type="slidenum">
              <a:rPr lang="en-US" smtClean="0"/>
              <a:t>‹#›</a:t>
            </a:fld>
            <a:endParaRPr lang="en-US"/>
          </a:p>
        </p:txBody>
      </p:sp>
    </p:spTree>
    <p:extLst>
      <p:ext uri="{BB962C8B-B14F-4D97-AF65-F5344CB8AC3E}">
        <p14:creationId xmlns:p14="http://schemas.microsoft.com/office/powerpoint/2010/main" val="966402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FDCD81-FC2D-4DE0-8985-B94EA1CE1422}" type="datetime1">
              <a:rPr lang="en-US" smtClean="0"/>
              <a:t>11/11/2015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9D7741-4694-4E3D-959A-6EBF0D95AFE6}" type="slidenum">
              <a:rPr lang="en-US" smtClean="0"/>
              <a:t>‹#›</a:t>
            </a:fld>
            <a:endParaRPr lang="en-US"/>
          </a:p>
        </p:txBody>
      </p:sp>
    </p:spTree>
    <p:extLst>
      <p:ext uri="{BB962C8B-B14F-4D97-AF65-F5344CB8AC3E}">
        <p14:creationId xmlns:p14="http://schemas.microsoft.com/office/powerpoint/2010/main" val="1310914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4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8006EB-8924-4C5D-81C2-FFD6AA453702}" type="datetime1">
              <a:rPr lang="en-US" smtClean="0"/>
              <a:t>11/11/2015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9D7741-4694-4E3D-959A-6EBF0D95AFE6}" type="slidenum">
              <a:rPr lang="en-US" smtClean="0"/>
              <a:t>‹#›</a:t>
            </a:fld>
            <a:endParaRPr lang="en-US"/>
          </a:p>
        </p:txBody>
      </p:sp>
    </p:spTree>
    <p:extLst>
      <p:ext uri="{BB962C8B-B14F-4D97-AF65-F5344CB8AC3E}">
        <p14:creationId xmlns:p14="http://schemas.microsoft.com/office/powerpoint/2010/main" val="2780455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8"/>
            <a:ext cx="7772400" cy="1470025"/>
          </a:xfrm>
        </p:spPr>
        <p:txBody>
          <a:bodyPr/>
          <a:lstStyle/>
          <a:p>
            <a:r>
              <a:rPr kumimoji="1" lang="en-US" altLang="ja-JP" smtClean="0"/>
              <a:t>Click to edit Master title style</a:t>
            </a:r>
            <a:endParaRPr kumimoji="1" lang="ja-JP" altLang="en-US"/>
          </a:p>
        </p:txBody>
      </p:sp>
      <p:sp>
        <p:nvSpPr>
          <p:cNvPr id="3" name="サブタイトル 2"/>
          <p:cNvSpPr>
            <a:spLocks noGrp="1"/>
          </p:cNvSpPr>
          <p:nvPr>
            <p:ph type="subTitle" idx="1"/>
          </p:nvPr>
        </p:nvSpPr>
        <p:spPr>
          <a:xfrm>
            <a:off x="1371600" y="3886202"/>
            <a:ext cx="6400800" cy="1752600"/>
          </a:xfrm>
        </p:spPr>
        <p:txBody>
          <a:bodyPr/>
          <a:lstStyle>
            <a:lvl1pPr marL="0" indent="0" algn="ctr">
              <a:buNone/>
              <a:defRPr>
                <a:solidFill>
                  <a:schemeClr val="tx1">
                    <a:tint val="75000"/>
                  </a:schemeClr>
                </a:solidFill>
              </a:defRPr>
            </a:lvl1pPr>
            <a:lvl2pPr marL="457059" indent="0" algn="ctr">
              <a:buNone/>
              <a:defRPr>
                <a:solidFill>
                  <a:schemeClr val="tx1">
                    <a:tint val="75000"/>
                  </a:schemeClr>
                </a:solidFill>
              </a:defRPr>
            </a:lvl2pPr>
            <a:lvl3pPr marL="914116" indent="0" algn="ctr">
              <a:buNone/>
              <a:defRPr>
                <a:solidFill>
                  <a:schemeClr val="tx1">
                    <a:tint val="75000"/>
                  </a:schemeClr>
                </a:solidFill>
              </a:defRPr>
            </a:lvl3pPr>
            <a:lvl4pPr marL="1371174" indent="0" algn="ctr">
              <a:buNone/>
              <a:defRPr>
                <a:solidFill>
                  <a:schemeClr val="tx1">
                    <a:tint val="75000"/>
                  </a:schemeClr>
                </a:solidFill>
              </a:defRPr>
            </a:lvl4pPr>
            <a:lvl5pPr marL="1828231" indent="0" algn="ctr">
              <a:buNone/>
              <a:defRPr>
                <a:solidFill>
                  <a:schemeClr val="tx1">
                    <a:tint val="75000"/>
                  </a:schemeClr>
                </a:solidFill>
              </a:defRPr>
            </a:lvl5pPr>
            <a:lvl6pPr marL="2285289" indent="0" algn="ctr">
              <a:buNone/>
              <a:defRPr>
                <a:solidFill>
                  <a:schemeClr val="tx1">
                    <a:tint val="75000"/>
                  </a:schemeClr>
                </a:solidFill>
              </a:defRPr>
            </a:lvl6pPr>
            <a:lvl7pPr marL="2742346" indent="0" algn="ctr">
              <a:buNone/>
              <a:defRPr>
                <a:solidFill>
                  <a:schemeClr val="tx1">
                    <a:tint val="75000"/>
                  </a:schemeClr>
                </a:solidFill>
              </a:defRPr>
            </a:lvl7pPr>
            <a:lvl8pPr marL="3199404" indent="0" algn="ctr">
              <a:buNone/>
              <a:defRPr>
                <a:solidFill>
                  <a:schemeClr val="tx1">
                    <a:tint val="75000"/>
                  </a:schemeClr>
                </a:solidFill>
              </a:defRPr>
            </a:lvl8pPr>
            <a:lvl9pPr marL="3656462" indent="0" algn="ctr">
              <a:buNone/>
              <a:defRPr>
                <a:solidFill>
                  <a:schemeClr val="tx1">
                    <a:tint val="75000"/>
                  </a:schemeClr>
                </a:solidFill>
              </a:defRPr>
            </a:lvl9pPr>
          </a:lstStyle>
          <a:p>
            <a:r>
              <a:rPr kumimoji="1" lang="en-US" altLang="ja-JP" smtClean="0"/>
              <a:t>Click to edit Master subtitle style</a:t>
            </a:r>
            <a:endParaRPr kumimoji="1" lang="ja-JP" altLang="en-US"/>
          </a:p>
        </p:txBody>
      </p:sp>
      <p:sp>
        <p:nvSpPr>
          <p:cNvPr id="4" name="日付プレースホルダ 3"/>
          <p:cNvSpPr>
            <a:spLocks noGrp="1"/>
          </p:cNvSpPr>
          <p:nvPr>
            <p:ph type="dt" sz="half" idx="10"/>
          </p:nvPr>
        </p:nvSpPr>
        <p:spPr/>
        <p:txBody>
          <a:bodyPr/>
          <a:lstStyle/>
          <a:p>
            <a:fld id="{F1AF3CB1-5AD1-4BC5-80E3-D9818FCDA533}" type="datetime1">
              <a:rPr lang="en-US" altLang="ja-JP" smtClean="0">
                <a:solidFill>
                  <a:prstClr val="black">
                    <a:tint val="75000"/>
                  </a:prstClr>
                </a:solidFill>
              </a:rPr>
              <a:t>11/11/2015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F4DA850-954C-3548-9DCF-4AAB40D050A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4175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Click to edit Master title style</a:t>
            </a:r>
            <a:endParaRPr kumimoji="1" lang="ja-JP" altLang="en-US"/>
          </a:p>
        </p:txBody>
      </p:sp>
      <p:sp>
        <p:nvSpPr>
          <p:cNvPr id="3" name="コンテンツ プレースホルダ 2"/>
          <p:cNvSpPr>
            <a:spLocks noGrp="1"/>
          </p:cNvSpPr>
          <p:nvPr>
            <p:ph idx="1"/>
          </p:nvPr>
        </p:nvSpPr>
        <p:spPr/>
        <p:txBody>
          <a:body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4" name="日付プレースホルダ 3"/>
          <p:cNvSpPr>
            <a:spLocks noGrp="1"/>
          </p:cNvSpPr>
          <p:nvPr>
            <p:ph type="dt" sz="half" idx="10"/>
          </p:nvPr>
        </p:nvSpPr>
        <p:spPr/>
        <p:txBody>
          <a:bodyPr/>
          <a:lstStyle/>
          <a:p>
            <a:fld id="{2B1A7A85-0A27-4364-9052-865471EFF508}" type="datetime1">
              <a:rPr lang="en-US" altLang="ja-JP" smtClean="0">
                <a:solidFill>
                  <a:prstClr val="black">
                    <a:tint val="75000"/>
                  </a:prstClr>
                </a:solidFill>
              </a:rPr>
              <a:t>11/11/2015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F4DA850-954C-3548-9DCF-4AAB40D050A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441081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3"/>
            <a:ext cx="7772400" cy="1362075"/>
          </a:xfrm>
        </p:spPr>
        <p:txBody>
          <a:bodyPr anchor="t"/>
          <a:lstStyle>
            <a:lvl1pPr algn="l">
              <a:defRPr sz="4000" b="1" cap="all"/>
            </a:lvl1pPr>
          </a:lstStyle>
          <a:p>
            <a:r>
              <a:rPr kumimoji="1" lang="en-US" altLang="ja-JP" smtClean="0"/>
              <a:t>Click to edit Master title style</a:t>
            </a:r>
            <a:endParaRPr kumimoji="1" lang="ja-JP" altLang="en-US"/>
          </a:p>
        </p:txBody>
      </p:sp>
      <p:sp>
        <p:nvSpPr>
          <p:cNvPr id="3" name="テキスト プレースホルダ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059" indent="0">
              <a:buNone/>
              <a:defRPr sz="1800">
                <a:solidFill>
                  <a:schemeClr val="tx1">
                    <a:tint val="75000"/>
                  </a:schemeClr>
                </a:solidFill>
              </a:defRPr>
            </a:lvl2pPr>
            <a:lvl3pPr marL="914116" indent="0">
              <a:buNone/>
              <a:defRPr sz="1600">
                <a:solidFill>
                  <a:schemeClr val="tx1">
                    <a:tint val="75000"/>
                  </a:schemeClr>
                </a:solidFill>
              </a:defRPr>
            </a:lvl3pPr>
            <a:lvl4pPr marL="1371174" indent="0">
              <a:buNone/>
              <a:defRPr sz="1400">
                <a:solidFill>
                  <a:schemeClr val="tx1">
                    <a:tint val="75000"/>
                  </a:schemeClr>
                </a:solidFill>
              </a:defRPr>
            </a:lvl4pPr>
            <a:lvl5pPr marL="1828231" indent="0">
              <a:buNone/>
              <a:defRPr sz="1400">
                <a:solidFill>
                  <a:schemeClr val="tx1">
                    <a:tint val="75000"/>
                  </a:schemeClr>
                </a:solidFill>
              </a:defRPr>
            </a:lvl5pPr>
            <a:lvl6pPr marL="2285289" indent="0">
              <a:buNone/>
              <a:defRPr sz="1400">
                <a:solidFill>
                  <a:schemeClr val="tx1">
                    <a:tint val="75000"/>
                  </a:schemeClr>
                </a:solidFill>
              </a:defRPr>
            </a:lvl6pPr>
            <a:lvl7pPr marL="2742346" indent="0">
              <a:buNone/>
              <a:defRPr sz="1400">
                <a:solidFill>
                  <a:schemeClr val="tx1">
                    <a:tint val="75000"/>
                  </a:schemeClr>
                </a:solidFill>
              </a:defRPr>
            </a:lvl7pPr>
            <a:lvl8pPr marL="3199404" indent="0">
              <a:buNone/>
              <a:defRPr sz="1400">
                <a:solidFill>
                  <a:schemeClr val="tx1">
                    <a:tint val="75000"/>
                  </a:schemeClr>
                </a:solidFill>
              </a:defRPr>
            </a:lvl8pPr>
            <a:lvl9pPr marL="3656462" indent="0">
              <a:buNone/>
              <a:defRPr sz="1400">
                <a:solidFill>
                  <a:schemeClr val="tx1">
                    <a:tint val="75000"/>
                  </a:schemeClr>
                </a:solidFill>
              </a:defRPr>
            </a:lvl9pPr>
          </a:lstStyle>
          <a:p>
            <a:pPr lvl="0"/>
            <a:r>
              <a:rPr kumimoji="1" lang="en-US" altLang="ja-JP" smtClean="0"/>
              <a:t>Click to edit Master text styles</a:t>
            </a:r>
          </a:p>
        </p:txBody>
      </p:sp>
      <p:sp>
        <p:nvSpPr>
          <p:cNvPr id="4" name="日付プレースホルダ 3"/>
          <p:cNvSpPr>
            <a:spLocks noGrp="1"/>
          </p:cNvSpPr>
          <p:nvPr>
            <p:ph type="dt" sz="half" idx="10"/>
          </p:nvPr>
        </p:nvSpPr>
        <p:spPr/>
        <p:txBody>
          <a:bodyPr/>
          <a:lstStyle/>
          <a:p>
            <a:fld id="{44CE80A2-5EBA-4095-A919-25C669839A48}" type="datetime1">
              <a:rPr lang="en-US" altLang="ja-JP" smtClean="0">
                <a:solidFill>
                  <a:prstClr val="black">
                    <a:tint val="75000"/>
                  </a:prstClr>
                </a:solidFill>
              </a:rPr>
              <a:t>11/11/2015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F4DA850-954C-3548-9DCF-4AAB40D050A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659002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Click to edit Master title style</a:t>
            </a:r>
            <a:endParaRPr kumimoji="1" lang="ja-JP" altLang="en-US"/>
          </a:p>
        </p:txBody>
      </p:sp>
      <p:sp>
        <p:nvSpPr>
          <p:cNvPr id="3" name="コンテンツ プレースホルダ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4" name="コンテンツ プレースホルダ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5" name="日付プレースホルダ 4"/>
          <p:cNvSpPr>
            <a:spLocks noGrp="1"/>
          </p:cNvSpPr>
          <p:nvPr>
            <p:ph type="dt" sz="half" idx="10"/>
          </p:nvPr>
        </p:nvSpPr>
        <p:spPr/>
        <p:txBody>
          <a:bodyPr/>
          <a:lstStyle/>
          <a:p>
            <a:fld id="{E5B131C0-A334-4C18-86EB-1949616BEFFC}" type="datetime1">
              <a:rPr lang="en-US" altLang="ja-JP" smtClean="0">
                <a:solidFill>
                  <a:prstClr val="black">
                    <a:tint val="75000"/>
                  </a:prstClr>
                </a:solidFill>
              </a:rPr>
              <a:t>11/11/2015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F4DA850-954C-3548-9DCF-4AAB40D050A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027994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en-US" altLang="ja-JP" smtClean="0"/>
              <a:t>Click to edit Master title style</a:t>
            </a:r>
            <a:endParaRPr kumimoji="1" lang="ja-JP" altLang="en-US"/>
          </a:p>
        </p:txBody>
      </p:sp>
      <p:sp>
        <p:nvSpPr>
          <p:cNvPr id="3" name="テキスト プレースホルダ 2"/>
          <p:cNvSpPr>
            <a:spLocks noGrp="1"/>
          </p:cNvSpPr>
          <p:nvPr>
            <p:ph type="body" idx="1"/>
          </p:nvPr>
        </p:nvSpPr>
        <p:spPr>
          <a:xfrm>
            <a:off x="457200" y="1535114"/>
            <a:ext cx="4040188" cy="639762"/>
          </a:xfrm>
        </p:spPr>
        <p:txBody>
          <a:bodyPr anchor="b"/>
          <a:lstStyle>
            <a:lvl1pPr marL="0" indent="0">
              <a:buNone/>
              <a:defRPr sz="2400" b="1"/>
            </a:lvl1pPr>
            <a:lvl2pPr marL="457059" indent="0">
              <a:buNone/>
              <a:defRPr sz="2000" b="1"/>
            </a:lvl2pPr>
            <a:lvl3pPr marL="914116" indent="0">
              <a:buNone/>
              <a:defRPr sz="1800" b="1"/>
            </a:lvl3pPr>
            <a:lvl4pPr marL="1371174" indent="0">
              <a:buNone/>
              <a:defRPr sz="1600" b="1"/>
            </a:lvl4pPr>
            <a:lvl5pPr marL="1828231" indent="0">
              <a:buNone/>
              <a:defRPr sz="1600" b="1"/>
            </a:lvl5pPr>
            <a:lvl6pPr marL="2285289" indent="0">
              <a:buNone/>
              <a:defRPr sz="1600" b="1"/>
            </a:lvl6pPr>
            <a:lvl7pPr marL="2742346" indent="0">
              <a:buNone/>
              <a:defRPr sz="1600" b="1"/>
            </a:lvl7pPr>
            <a:lvl8pPr marL="3199404" indent="0">
              <a:buNone/>
              <a:defRPr sz="1600" b="1"/>
            </a:lvl8pPr>
            <a:lvl9pPr marL="3656462" indent="0">
              <a:buNone/>
              <a:defRPr sz="1600" b="1"/>
            </a:lvl9pPr>
          </a:lstStyle>
          <a:p>
            <a:pPr lvl="0"/>
            <a:r>
              <a:rPr kumimoji="1" lang="en-US" altLang="ja-JP" smtClean="0"/>
              <a:t>Click to edit Master text styles</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5" name="テキスト プレースホルダ 4"/>
          <p:cNvSpPr>
            <a:spLocks noGrp="1"/>
          </p:cNvSpPr>
          <p:nvPr>
            <p:ph type="body" sz="quarter" idx="3"/>
          </p:nvPr>
        </p:nvSpPr>
        <p:spPr>
          <a:xfrm>
            <a:off x="4645025" y="1535114"/>
            <a:ext cx="4041775" cy="639762"/>
          </a:xfrm>
        </p:spPr>
        <p:txBody>
          <a:bodyPr anchor="b"/>
          <a:lstStyle>
            <a:lvl1pPr marL="0" indent="0">
              <a:buNone/>
              <a:defRPr sz="2400" b="1"/>
            </a:lvl1pPr>
            <a:lvl2pPr marL="457059" indent="0">
              <a:buNone/>
              <a:defRPr sz="2000" b="1"/>
            </a:lvl2pPr>
            <a:lvl3pPr marL="914116" indent="0">
              <a:buNone/>
              <a:defRPr sz="1800" b="1"/>
            </a:lvl3pPr>
            <a:lvl4pPr marL="1371174" indent="0">
              <a:buNone/>
              <a:defRPr sz="1600" b="1"/>
            </a:lvl4pPr>
            <a:lvl5pPr marL="1828231" indent="0">
              <a:buNone/>
              <a:defRPr sz="1600" b="1"/>
            </a:lvl5pPr>
            <a:lvl6pPr marL="2285289" indent="0">
              <a:buNone/>
              <a:defRPr sz="1600" b="1"/>
            </a:lvl6pPr>
            <a:lvl7pPr marL="2742346" indent="0">
              <a:buNone/>
              <a:defRPr sz="1600" b="1"/>
            </a:lvl7pPr>
            <a:lvl8pPr marL="3199404" indent="0">
              <a:buNone/>
              <a:defRPr sz="1600" b="1"/>
            </a:lvl8pPr>
            <a:lvl9pPr marL="3656462" indent="0">
              <a:buNone/>
              <a:defRPr sz="1600" b="1"/>
            </a:lvl9pPr>
          </a:lstStyle>
          <a:p>
            <a:pPr lvl="0"/>
            <a:r>
              <a:rPr kumimoji="1" lang="en-US" altLang="ja-JP" smtClean="0"/>
              <a:t>Click to edit Master text styles</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7" name="日付プレースホルダ 6"/>
          <p:cNvSpPr>
            <a:spLocks noGrp="1"/>
          </p:cNvSpPr>
          <p:nvPr>
            <p:ph type="dt" sz="half" idx="10"/>
          </p:nvPr>
        </p:nvSpPr>
        <p:spPr/>
        <p:txBody>
          <a:bodyPr/>
          <a:lstStyle/>
          <a:p>
            <a:fld id="{62B0643B-2EB3-4A4A-BA3D-17E1CDBA44DE}" type="datetime1">
              <a:rPr lang="en-US" altLang="ja-JP" smtClean="0">
                <a:solidFill>
                  <a:prstClr val="black">
                    <a:tint val="75000"/>
                  </a:prstClr>
                </a:solidFill>
              </a:rPr>
              <a:t>11/11/2015</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F4DA850-954C-3548-9DCF-4AAB40D050A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049926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Click to edit Master title style</a:t>
            </a:r>
            <a:endParaRPr kumimoji="1" lang="ja-JP" altLang="en-US"/>
          </a:p>
        </p:txBody>
      </p:sp>
      <p:sp>
        <p:nvSpPr>
          <p:cNvPr id="3" name="日付プレースホルダ 2"/>
          <p:cNvSpPr>
            <a:spLocks noGrp="1"/>
          </p:cNvSpPr>
          <p:nvPr>
            <p:ph type="dt" sz="half" idx="10"/>
          </p:nvPr>
        </p:nvSpPr>
        <p:spPr/>
        <p:txBody>
          <a:bodyPr/>
          <a:lstStyle/>
          <a:p>
            <a:fld id="{BC0D0885-A50F-42DA-8281-6B32DECECACF}" type="datetime1">
              <a:rPr lang="en-US" altLang="ja-JP" smtClean="0">
                <a:solidFill>
                  <a:prstClr val="black">
                    <a:tint val="75000"/>
                  </a:prstClr>
                </a:solidFill>
              </a:rPr>
              <a:t>11/11/2015</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F4DA850-954C-3548-9DCF-4AAB40D050A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94449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DB72149F-F2B8-489A-8083-F3AC6348D6D0}" type="datetime1">
              <a:rPr lang="en-US" altLang="ja-JP" smtClean="0">
                <a:solidFill>
                  <a:prstClr val="black">
                    <a:tint val="75000"/>
                  </a:prstClr>
                </a:solidFill>
              </a:rPr>
              <a:t>11/11/2015</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F4DA850-954C-3548-9DCF-4AAB40D050A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029730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50"/>
            <a:ext cx="3008313" cy="1162050"/>
          </a:xfrm>
        </p:spPr>
        <p:txBody>
          <a:bodyPr anchor="b"/>
          <a:lstStyle>
            <a:lvl1pPr algn="l">
              <a:defRPr sz="2000" b="1"/>
            </a:lvl1pPr>
          </a:lstStyle>
          <a:p>
            <a:r>
              <a:rPr kumimoji="1" lang="en-US" altLang="ja-JP" smtClean="0"/>
              <a:t>Click to edit Master title style</a:t>
            </a:r>
            <a:endParaRPr kumimoji="1" lang="ja-JP" altLang="en-US"/>
          </a:p>
        </p:txBody>
      </p:sp>
      <p:sp>
        <p:nvSpPr>
          <p:cNvPr id="3" name="コンテンツ プレースホルダ 2"/>
          <p:cNvSpPr>
            <a:spLocks noGrp="1"/>
          </p:cNvSpPr>
          <p:nvPr>
            <p:ph idx="1"/>
          </p:nvPr>
        </p:nvSpPr>
        <p:spPr>
          <a:xfrm>
            <a:off x="3575053"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4" name="テキスト プレースホルダ 3"/>
          <p:cNvSpPr>
            <a:spLocks noGrp="1"/>
          </p:cNvSpPr>
          <p:nvPr>
            <p:ph type="body" sz="half" idx="2"/>
          </p:nvPr>
        </p:nvSpPr>
        <p:spPr>
          <a:xfrm>
            <a:off x="457202" y="1435103"/>
            <a:ext cx="3008313" cy="4691063"/>
          </a:xfrm>
        </p:spPr>
        <p:txBody>
          <a:bodyPr/>
          <a:lstStyle>
            <a:lvl1pPr marL="0" indent="0">
              <a:buNone/>
              <a:defRPr sz="1400"/>
            </a:lvl1pPr>
            <a:lvl2pPr marL="457059" indent="0">
              <a:buNone/>
              <a:defRPr sz="1200"/>
            </a:lvl2pPr>
            <a:lvl3pPr marL="914116" indent="0">
              <a:buNone/>
              <a:defRPr sz="1000"/>
            </a:lvl3pPr>
            <a:lvl4pPr marL="1371174" indent="0">
              <a:buNone/>
              <a:defRPr sz="900"/>
            </a:lvl4pPr>
            <a:lvl5pPr marL="1828231" indent="0">
              <a:buNone/>
              <a:defRPr sz="900"/>
            </a:lvl5pPr>
            <a:lvl6pPr marL="2285289" indent="0">
              <a:buNone/>
              <a:defRPr sz="900"/>
            </a:lvl6pPr>
            <a:lvl7pPr marL="2742346" indent="0">
              <a:buNone/>
              <a:defRPr sz="900"/>
            </a:lvl7pPr>
            <a:lvl8pPr marL="3199404" indent="0">
              <a:buNone/>
              <a:defRPr sz="900"/>
            </a:lvl8pPr>
            <a:lvl9pPr marL="3656462" indent="0">
              <a:buNone/>
              <a:defRPr sz="900"/>
            </a:lvl9pPr>
          </a:lstStyle>
          <a:p>
            <a:pPr lvl="0"/>
            <a:r>
              <a:rPr kumimoji="1" lang="en-US" altLang="ja-JP" smtClean="0"/>
              <a:t>Click to edit Master text styles</a:t>
            </a:r>
          </a:p>
        </p:txBody>
      </p:sp>
      <p:sp>
        <p:nvSpPr>
          <p:cNvPr id="5" name="日付プレースホルダ 4"/>
          <p:cNvSpPr>
            <a:spLocks noGrp="1"/>
          </p:cNvSpPr>
          <p:nvPr>
            <p:ph type="dt" sz="half" idx="10"/>
          </p:nvPr>
        </p:nvSpPr>
        <p:spPr/>
        <p:txBody>
          <a:bodyPr/>
          <a:lstStyle/>
          <a:p>
            <a:fld id="{F09AAFAC-7374-40FD-BFFE-AD3953628B6A}" type="datetime1">
              <a:rPr lang="en-US" altLang="ja-JP" smtClean="0">
                <a:solidFill>
                  <a:prstClr val="black">
                    <a:tint val="75000"/>
                  </a:prstClr>
                </a:solidFill>
              </a:rPr>
              <a:t>11/11/2015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F4DA850-954C-3548-9DCF-4AAB40D050A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8838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31FB8F-8952-4A88-A263-90ECFDE5D4F9}" type="datetime1">
              <a:rPr lang="en-US" smtClean="0"/>
              <a:t>11/11/2015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9D7741-4694-4E3D-959A-6EBF0D95AFE6}" type="slidenum">
              <a:rPr lang="en-US" smtClean="0"/>
              <a:t>‹#›</a:t>
            </a:fld>
            <a:endParaRPr lang="en-US"/>
          </a:p>
        </p:txBody>
      </p:sp>
    </p:spTree>
    <p:extLst>
      <p:ext uri="{BB962C8B-B14F-4D97-AF65-F5344CB8AC3E}">
        <p14:creationId xmlns:p14="http://schemas.microsoft.com/office/powerpoint/2010/main" val="14221947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en-US" altLang="ja-JP" smtClean="0"/>
              <a:t>Click to edit Master title style</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059" indent="0">
              <a:buNone/>
              <a:defRPr sz="2800"/>
            </a:lvl2pPr>
            <a:lvl3pPr marL="914116" indent="0">
              <a:buNone/>
              <a:defRPr sz="2400"/>
            </a:lvl3pPr>
            <a:lvl4pPr marL="1371174" indent="0">
              <a:buNone/>
              <a:defRPr sz="2000"/>
            </a:lvl4pPr>
            <a:lvl5pPr marL="1828231" indent="0">
              <a:buNone/>
              <a:defRPr sz="2000"/>
            </a:lvl5pPr>
            <a:lvl6pPr marL="2285289" indent="0">
              <a:buNone/>
              <a:defRPr sz="2000"/>
            </a:lvl6pPr>
            <a:lvl7pPr marL="2742346" indent="0">
              <a:buNone/>
              <a:defRPr sz="2000"/>
            </a:lvl7pPr>
            <a:lvl8pPr marL="3199404" indent="0">
              <a:buNone/>
              <a:defRPr sz="2000"/>
            </a:lvl8pPr>
            <a:lvl9pPr marL="3656462" indent="0">
              <a:buNone/>
              <a:defRPr sz="2000"/>
            </a:lvl9pPr>
          </a:lstStyle>
          <a:p>
            <a:r>
              <a:rPr kumimoji="1" lang="en-US" altLang="ja-JP" smtClean="0"/>
              <a:t>Click icon to add picture</a:t>
            </a:r>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059" indent="0">
              <a:buNone/>
              <a:defRPr sz="1200"/>
            </a:lvl2pPr>
            <a:lvl3pPr marL="914116" indent="0">
              <a:buNone/>
              <a:defRPr sz="1000"/>
            </a:lvl3pPr>
            <a:lvl4pPr marL="1371174" indent="0">
              <a:buNone/>
              <a:defRPr sz="900"/>
            </a:lvl4pPr>
            <a:lvl5pPr marL="1828231" indent="0">
              <a:buNone/>
              <a:defRPr sz="900"/>
            </a:lvl5pPr>
            <a:lvl6pPr marL="2285289" indent="0">
              <a:buNone/>
              <a:defRPr sz="900"/>
            </a:lvl6pPr>
            <a:lvl7pPr marL="2742346" indent="0">
              <a:buNone/>
              <a:defRPr sz="900"/>
            </a:lvl7pPr>
            <a:lvl8pPr marL="3199404" indent="0">
              <a:buNone/>
              <a:defRPr sz="900"/>
            </a:lvl8pPr>
            <a:lvl9pPr marL="3656462" indent="0">
              <a:buNone/>
              <a:defRPr sz="900"/>
            </a:lvl9pPr>
          </a:lstStyle>
          <a:p>
            <a:pPr lvl="0"/>
            <a:r>
              <a:rPr kumimoji="1" lang="en-US" altLang="ja-JP" smtClean="0"/>
              <a:t>Click to edit Master text styles</a:t>
            </a:r>
          </a:p>
        </p:txBody>
      </p:sp>
      <p:sp>
        <p:nvSpPr>
          <p:cNvPr id="5" name="日付プレースホルダ 4"/>
          <p:cNvSpPr>
            <a:spLocks noGrp="1"/>
          </p:cNvSpPr>
          <p:nvPr>
            <p:ph type="dt" sz="half" idx="10"/>
          </p:nvPr>
        </p:nvSpPr>
        <p:spPr/>
        <p:txBody>
          <a:bodyPr/>
          <a:lstStyle/>
          <a:p>
            <a:fld id="{181EB9C6-DCB8-4B1D-9838-89D1B3AD152F}" type="datetime1">
              <a:rPr lang="en-US" altLang="ja-JP" smtClean="0">
                <a:solidFill>
                  <a:prstClr val="black">
                    <a:tint val="75000"/>
                  </a:prstClr>
                </a:solidFill>
              </a:rPr>
              <a:t>11/11/2015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F4DA850-954C-3548-9DCF-4AAB40D050A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66159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Click to edit Master title style</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4" name="日付プレースホルダ 3"/>
          <p:cNvSpPr>
            <a:spLocks noGrp="1"/>
          </p:cNvSpPr>
          <p:nvPr>
            <p:ph type="dt" sz="half" idx="10"/>
          </p:nvPr>
        </p:nvSpPr>
        <p:spPr/>
        <p:txBody>
          <a:bodyPr/>
          <a:lstStyle/>
          <a:p>
            <a:fld id="{B61F42DE-A990-496B-ACBC-092D7F71E1D4}" type="datetime1">
              <a:rPr lang="en-US" altLang="ja-JP" smtClean="0">
                <a:solidFill>
                  <a:prstClr val="black">
                    <a:tint val="75000"/>
                  </a:prstClr>
                </a:solidFill>
              </a:rPr>
              <a:t>11/11/2015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F4DA850-954C-3548-9DCF-4AAB40D050A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279025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1" y="274641"/>
            <a:ext cx="2057400" cy="5851525"/>
          </a:xfrm>
        </p:spPr>
        <p:txBody>
          <a:bodyPr vert="eaVert"/>
          <a:lstStyle/>
          <a:p>
            <a:r>
              <a:rPr kumimoji="1" lang="en-US" altLang="ja-JP" smtClean="0"/>
              <a:t>Click to edit Master title style</a:t>
            </a:r>
            <a:endParaRPr kumimoji="1" lang="ja-JP" altLang="en-US"/>
          </a:p>
        </p:txBody>
      </p:sp>
      <p:sp>
        <p:nvSpPr>
          <p:cNvPr id="3" name="縦書きテキスト プレースホルダ 2"/>
          <p:cNvSpPr>
            <a:spLocks noGrp="1"/>
          </p:cNvSpPr>
          <p:nvPr>
            <p:ph type="body" orient="vert" idx="1"/>
          </p:nvPr>
        </p:nvSpPr>
        <p:spPr>
          <a:xfrm>
            <a:off x="457200" y="274641"/>
            <a:ext cx="6019800" cy="5851525"/>
          </a:xfrm>
        </p:spPr>
        <p:txBody>
          <a:bodyPr vert="eaVert"/>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4" name="日付プレースホルダ 3"/>
          <p:cNvSpPr>
            <a:spLocks noGrp="1"/>
          </p:cNvSpPr>
          <p:nvPr>
            <p:ph type="dt" sz="half" idx="10"/>
          </p:nvPr>
        </p:nvSpPr>
        <p:spPr/>
        <p:txBody>
          <a:bodyPr/>
          <a:lstStyle/>
          <a:p>
            <a:fld id="{B1D50772-F113-498B-ACDB-3A3FD91507A4}" type="datetime1">
              <a:rPr lang="en-US" altLang="ja-JP" smtClean="0">
                <a:solidFill>
                  <a:prstClr val="black">
                    <a:tint val="75000"/>
                  </a:prstClr>
                </a:solidFill>
              </a:rPr>
              <a:t>11/11/2015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F4DA850-954C-3548-9DCF-4AAB40D050A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006540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85089386-4E31-472F-B06B-3ACC24A82F7C}" type="datetime1">
              <a:rPr lang="en-US" altLang="ja-JP" smtClean="0">
                <a:solidFill>
                  <a:prstClr val="black">
                    <a:tint val="75000"/>
                  </a:prstClr>
                </a:solidFill>
              </a:rPr>
              <a:t>11/11/2015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73781EA-3F9D-4FCE-874F-4C2BB7B6192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693836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076F12F-0A6D-4CD9-BA67-06D124CF12FE}" type="datetime1">
              <a:rPr lang="en-US" altLang="ja-JP" smtClean="0">
                <a:solidFill>
                  <a:prstClr val="black">
                    <a:tint val="75000"/>
                  </a:prstClr>
                </a:solidFill>
              </a:rPr>
              <a:t>11/11/2015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73781EA-3F9D-4FCE-874F-4C2BB7B6192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539266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9583607D-6215-4956-B9BE-CCDA084B93FA}" type="datetime1">
              <a:rPr lang="en-US" altLang="ja-JP" smtClean="0">
                <a:solidFill>
                  <a:prstClr val="black">
                    <a:tint val="75000"/>
                  </a:prstClr>
                </a:solidFill>
              </a:rPr>
              <a:t>11/11/2015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73781EA-3F9D-4FCE-874F-4C2BB7B6192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052211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11A7D90A-F240-4EAF-89B6-1F7A7D6F9AB2}" type="datetime1">
              <a:rPr lang="en-US" altLang="ja-JP" smtClean="0">
                <a:solidFill>
                  <a:prstClr val="black">
                    <a:tint val="75000"/>
                  </a:prstClr>
                </a:solidFill>
              </a:rPr>
              <a:t>11/11/2015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73781EA-3F9D-4FCE-874F-4C2BB7B6192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338863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B0B3A70B-64B2-42CF-B3A7-34498828412C}" type="datetime1">
              <a:rPr lang="en-US" altLang="ja-JP" smtClean="0">
                <a:solidFill>
                  <a:prstClr val="black">
                    <a:tint val="75000"/>
                  </a:prstClr>
                </a:solidFill>
              </a:rPr>
              <a:t>11/11/2015</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273781EA-3F9D-4FCE-874F-4C2BB7B6192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175267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79AB4B1C-AD57-43E2-AF05-93B22010E48C}" type="datetime1">
              <a:rPr lang="en-US" altLang="ja-JP" smtClean="0">
                <a:solidFill>
                  <a:prstClr val="black">
                    <a:tint val="75000"/>
                  </a:prstClr>
                </a:solidFill>
              </a:rPr>
              <a:t>11/11/2015</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273781EA-3F9D-4FCE-874F-4C2BB7B6192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022199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CC3B155-BFC4-40DD-87C3-6BC0715E4F08}" type="datetime1">
              <a:rPr lang="en-US" altLang="ja-JP" smtClean="0">
                <a:solidFill>
                  <a:prstClr val="black">
                    <a:tint val="75000"/>
                  </a:prstClr>
                </a:solidFill>
              </a:rPr>
              <a:t>11/11/2015</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273781EA-3F9D-4FCE-874F-4C2BB7B6192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63510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059" indent="0">
              <a:buNone/>
              <a:defRPr sz="1800">
                <a:solidFill>
                  <a:schemeClr val="tx1">
                    <a:tint val="75000"/>
                  </a:schemeClr>
                </a:solidFill>
              </a:defRPr>
            </a:lvl2pPr>
            <a:lvl3pPr marL="914116" indent="0">
              <a:buNone/>
              <a:defRPr sz="1600">
                <a:solidFill>
                  <a:schemeClr val="tx1">
                    <a:tint val="75000"/>
                  </a:schemeClr>
                </a:solidFill>
              </a:defRPr>
            </a:lvl3pPr>
            <a:lvl4pPr marL="1371174" indent="0">
              <a:buNone/>
              <a:defRPr sz="1400">
                <a:solidFill>
                  <a:schemeClr val="tx1">
                    <a:tint val="75000"/>
                  </a:schemeClr>
                </a:solidFill>
              </a:defRPr>
            </a:lvl4pPr>
            <a:lvl5pPr marL="1828231" indent="0">
              <a:buNone/>
              <a:defRPr sz="1400">
                <a:solidFill>
                  <a:schemeClr val="tx1">
                    <a:tint val="75000"/>
                  </a:schemeClr>
                </a:solidFill>
              </a:defRPr>
            </a:lvl5pPr>
            <a:lvl6pPr marL="2285289" indent="0">
              <a:buNone/>
              <a:defRPr sz="1400">
                <a:solidFill>
                  <a:schemeClr val="tx1">
                    <a:tint val="75000"/>
                  </a:schemeClr>
                </a:solidFill>
              </a:defRPr>
            </a:lvl6pPr>
            <a:lvl7pPr marL="2742346" indent="0">
              <a:buNone/>
              <a:defRPr sz="1400">
                <a:solidFill>
                  <a:schemeClr val="tx1">
                    <a:tint val="75000"/>
                  </a:schemeClr>
                </a:solidFill>
              </a:defRPr>
            </a:lvl7pPr>
            <a:lvl8pPr marL="3199404" indent="0">
              <a:buNone/>
              <a:defRPr sz="1400">
                <a:solidFill>
                  <a:schemeClr val="tx1">
                    <a:tint val="75000"/>
                  </a:schemeClr>
                </a:solidFill>
              </a:defRPr>
            </a:lvl8pPr>
            <a:lvl9pPr marL="3656462"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A5143A-1D79-4A24-A5AA-C26E35DDD7C3}" type="datetime1">
              <a:rPr lang="en-US" smtClean="0"/>
              <a:t>11/11/2015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9D7741-4694-4E3D-959A-6EBF0D95AFE6}" type="slidenum">
              <a:rPr lang="en-US" smtClean="0"/>
              <a:t>‹#›</a:t>
            </a:fld>
            <a:endParaRPr lang="en-US"/>
          </a:p>
        </p:txBody>
      </p:sp>
    </p:spTree>
    <p:extLst>
      <p:ext uri="{BB962C8B-B14F-4D97-AF65-F5344CB8AC3E}">
        <p14:creationId xmlns:p14="http://schemas.microsoft.com/office/powerpoint/2010/main" val="16294655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38DC083-BB95-453F-A14D-2F11EC48B24F}" type="datetime1">
              <a:rPr lang="en-US" altLang="ja-JP" smtClean="0">
                <a:solidFill>
                  <a:prstClr val="black">
                    <a:tint val="75000"/>
                  </a:prstClr>
                </a:solidFill>
              </a:rPr>
              <a:t>11/11/2015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73781EA-3F9D-4FCE-874F-4C2BB7B6192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537905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3522696-4FE7-4A16-95D8-D123565A9A7F}" type="datetime1">
              <a:rPr lang="en-US" altLang="ja-JP" smtClean="0">
                <a:solidFill>
                  <a:prstClr val="black">
                    <a:tint val="75000"/>
                  </a:prstClr>
                </a:solidFill>
              </a:rPr>
              <a:t>11/11/2015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73781EA-3F9D-4FCE-874F-4C2BB7B6192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066198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3B30A18-AFAF-41CC-B3AA-CBFB2255A9E6}" type="datetime1">
              <a:rPr lang="en-US" altLang="ja-JP" smtClean="0">
                <a:solidFill>
                  <a:prstClr val="black">
                    <a:tint val="75000"/>
                  </a:prstClr>
                </a:solidFill>
              </a:rPr>
              <a:t>11/11/2015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73781EA-3F9D-4FCE-874F-4C2BB7B6192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586188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8742061-8C49-4D6D-9DE0-A41A886AC970}" type="datetime1">
              <a:rPr lang="en-US" altLang="ja-JP" smtClean="0">
                <a:solidFill>
                  <a:prstClr val="black">
                    <a:tint val="75000"/>
                  </a:prstClr>
                </a:solidFill>
              </a:rPr>
              <a:t>11/11/2015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73781EA-3F9D-4FCE-874F-4C2BB7B6192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308317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 3"/>
          <p:cNvSpPr>
            <a:spLocks noGrp="1"/>
          </p:cNvSpPr>
          <p:nvPr>
            <p:ph type="dt" sz="half" idx="10"/>
          </p:nvPr>
        </p:nvSpPr>
        <p:spPr/>
        <p:txBody>
          <a:bodyPr/>
          <a:lstStyle/>
          <a:p>
            <a:fld id="{792B11C6-8497-1440-805D-E66FDDD70D28}" type="datetimeFigureOut">
              <a:rPr lang="ja-JP" altLang="en-US" smtClean="0">
                <a:solidFill>
                  <a:prstClr val="black">
                    <a:tint val="75000"/>
                  </a:prstClr>
                </a:solidFill>
              </a:rPr>
              <a:pPr/>
              <a:t>2015/11/11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85BC321A-A2AE-D44D-86F3-4C26EE7D0E3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2802571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92B11C6-8497-1440-805D-E66FDDD70D28}" type="datetimeFigureOut">
              <a:rPr lang="ja-JP" altLang="en-US" smtClean="0">
                <a:solidFill>
                  <a:prstClr val="black">
                    <a:tint val="75000"/>
                  </a:prstClr>
                </a:solidFill>
              </a:rPr>
              <a:pPr/>
              <a:t>2015/11/11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85BC321A-A2AE-D44D-86F3-4C26EE7D0E3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867483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 3"/>
          <p:cNvSpPr>
            <a:spLocks noGrp="1"/>
          </p:cNvSpPr>
          <p:nvPr>
            <p:ph type="dt" sz="half" idx="10"/>
          </p:nvPr>
        </p:nvSpPr>
        <p:spPr/>
        <p:txBody>
          <a:bodyPr/>
          <a:lstStyle/>
          <a:p>
            <a:fld id="{792B11C6-8497-1440-805D-E66FDDD70D28}" type="datetimeFigureOut">
              <a:rPr lang="ja-JP" altLang="en-US" smtClean="0">
                <a:solidFill>
                  <a:prstClr val="black">
                    <a:tint val="75000"/>
                  </a:prstClr>
                </a:solidFill>
              </a:rPr>
              <a:pPr/>
              <a:t>2015/11/11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85BC321A-A2AE-D44D-86F3-4C26EE7D0E3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242098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792B11C6-8497-1440-805D-E66FDDD70D28}" type="datetimeFigureOut">
              <a:rPr lang="ja-JP" altLang="en-US" smtClean="0">
                <a:solidFill>
                  <a:prstClr val="black">
                    <a:tint val="75000"/>
                  </a:prstClr>
                </a:solidFill>
              </a:rPr>
              <a:pPr/>
              <a:t>2015/11/11</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85BC321A-A2AE-D44D-86F3-4C26EE7D0E3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570950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792B11C6-8497-1440-805D-E66FDDD70D28}" type="datetimeFigureOut">
              <a:rPr lang="ja-JP" altLang="en-US" smtClean="0">
                <a:solidFill>
                  <a:prstClr val="black">
                    <a:tint val="75000"/>
                  </a:prstClr>
                </a:solidFill>
              </a:rPr>
              <a:pPr/>
              <a:t>2015/11/11</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85BC321A-A2AE-D44D-86F3-4C26EE7D0E3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686105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 2"/>
          <p:cNvSpPr>
            <a:spLocks noGrp="1"/>
          </p:cNvSpPr>
          <p:nvPr>
            <p:ph type="dt" sz="half" idx="10"/>
          </p:nvPr>
        </p:nvSpPr>
        <p:spPr/>
        <p:txBody>
          <a:bodyPr/>
          <a:lstStyle/>
          <a:p>
            <a:fld id="{792B11C6-8497-1440-805D-E66FDDD70D28}" type="datetimeFigureOut">
              <a:rPr lang="ja-JP" altLang="en-US" smtClean="0">
                <a:solidFill>
                  <a:prstClr val="black">
                    <a:tint val="75000"/>
                  </a:prstClr>
                </a:solidFill>
              </a:rPr>
              <a:pPr/>
              <a:t>2015/11/11</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85BC321A-A2AE-D44D-86F3-4C26EE7D0E3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88425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794058-B106-48D9-9171-68CEF6A72034}" type="datetime1">
              <a:rPr lang="en-US" smtClean="0"/>
              <a:t>11/11/2015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9D7741-4694-4E3D-959A-6EBF0D95AFE6}" type="slidenum">
              <a:rPr lang="en-US" smtClean="0"/>
              <a:t>‹#›</a:t>
            </a:fld>
            <a:endParaRPr lang="en-US"/>
          </a:p>
        </p:txBody>
      </p:sp>
    </p:spTree>
    <p:extLst>
      <p:ext uri="{BB962C8B-B14F-4D97-AF65-F5344CB8AC3E}">
        <p14:creationId xmlns:p14="http://schemas.microsoft.com/office/powerpoint/2010/main" val="1894835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792B11C6-8497-1440-805D-E66FDDD70D28}" type="datetimeFigureOut">
              <a:rPr lang="ja-JP" altLang="en-US" smtClean="0">
                <a:solidFill>
                  <a:prstClr val="black">
                    <a:tint val="75000"/>
                  </a:prstClr>
                </a:solidFill>
              </a:rPr>
              <a:pPr/>
              <a:t>2015/11/11</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85BC321A-A2AE-D44D-86F3-4C26EE7D0E3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765318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 4"/>
          <p:cNvSpPr>
            <a:spLocks noGrp="1"/>
          </p:cNvSpPr>
          <p:nvPr>
            <p:ph type="dt" sz="half" idx="10"/>
          </p:nvPr>
        </p:nvSpPr>
        <p:spPr/>
        <p:txBody>
          <a:bodyPr/>
          <a:lstStyle/>
          <a:p>
            <a:fld id="{792B11C6-8497-1440-805D-E66FDDD70D28}" type="datetimeFigureOut">
              <a:rPr lang="ja-JP" altLang="en-US" smtClean="0">
                <a:solidFill>
                  <a:prstClr val="black">
                    <a:tint val="75000"/>
                  </a:prstClr>
                </a:solidFill>
              </a:rPr>
              <a:pPr/>
              <a:t>2015/11/11</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85BC321A-A2AE-D44D-86F3-4C26EE7D0E3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997104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プレースホルダーまでドラッグするかアイコンをクリックして図を追加</a:t>
            </a:r>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 4"/>
          <p:cNvSpPr>
            <a:spLocks noGrp="1"/>
          </p:cNvSpPr>
          <p:nvPr>
            <p:ph type="dt" sz="half" idx="10"/>
          </p:nvPr>
        </p:nvSpPr>
        <p:spPr/>
        <p:txBody>
          <a:bodyPr/>
          <a:lstStyle/>
          <a:p>
            <a:fld id="{792B11C6-8497-1440-805D-E66FDDD70D28}" type="datetimeFigureOut">
              <a:rPr lang="ja-JP" altLang="en-US" smtClean="0">
                <a:solidFill>
                  <a:prstClr val="black">
                    <a:tint val="75000"/>
                  </a:prstClr>
                </a:solidFill>
              </a:rPr>
              <a:pPr/>
              <a:t>2015/11/11</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85BC321A-A2AE-D44D-86F3-4C26EE7D0E3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51839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92B11C6-8497-1440-805D-E66FDDD70D28}" type="datetimeFigureOut">
              <a:rPr lang="ja-JP" altLang="en-US" smtClean="0">
                <a:solidFill>
                  <a:prstClr val="black">
                    <a:tint val="75000"/>
                  </a:prstClr>
                </a:solidFill>
              </a:rPr>
              <a:pPr/>
              <a:t>2015/11/11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85BC321A-A2AE-D44D-86F3-4C26EE7D0E3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75034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92B11C6-8497-1440-805D-E66FDDD70D28}" type="datetimeFigureOut">
              <a:rPr lang="ja-JP" altLang="en-US" smtClean="0">
                <a:solidFill>
                  <a:prstClr val="black">
                    <a:tint val="75000"/>
                  </a:prstClr>
                </a:solidFill>
              </a:rPr>
              <a:pPr/>
              <a:t>2015/11/11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85BC321A-A2AE-D44D-86F3-4C26EE7D0E3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594238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solidFill>
                  <a:schemeClr val="accent2">
                    <a:lumMod val="75000"/>
                  </a:schemeClr>
                </a:solidFill>
              </a:defRPr>
            </a:lvl1pPr>
          </a:lstStyle>
          <a:p>
            <a:r>
              <a:rPr lang="es-ES" noProof="0" smtClean="0"/>
              <a:t>Haga clic para modificar el estilo de título del patrón</a:t>
            </a:r>
            <a:endParaRPr lang="en-US" noProof="0" dirty="0"/>
          </a:p>
        </p:txBody>
      </p:sp>
      <p:cxnSp>
        <p:nvCxnSpPr>
          <p:cNvPr id="11" name="Straight Connector 8"/>
          <p:cNvCxnSpPr/>
          <p:nvPr userDrawn="1"/>
        </p:nvCxnSpPr>
        <p:spPr>
          <a:xfrm flipV="1">
            <a:off x="2" y="6457530"/>
            <a:ext cx="1733550" cy="1"/>
          </a:xfrm>
          <a:prstGeom prst="line">
            <a:avLst/>
          </a:prstGeom>
          <a:ln>
            <a:solidFill>
              <a:srgbClr val="003366"/>
            </a:solidFill>
          </a:ln>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noChangeArrowheads="1"/>
          </p:cNvSpPr>
          <p:nvPr>
            <p:ph type="ftr" sz="quarter" idx="10"/>
          </p:nvPr>
        </p:nvSpPr>
        <p:spPr>
          <a:xfrm>
            <a:off x="153867" y="6516688"/>
            <a:ext cx="6764215" cy="252412"/>
          </a:xfrm>
          <a:prstGeom prst="rect">
            <a:avLst/>
          </a:prstGeom>
          <a:ln/>
        </p:spPr>
        <p:txBody>
          <a:bodyPr/>
          <a:lstStyle>
            <a:lvl1pPr>
              <a:defRPr/>
            </a:lvl1pPr>
          </a:lstStyle>
          <a:p>
            <a:pPr>
              <a:defRPr/>
            </a:pPr>
            <a:r>
              <a:rPr lang="en-US" smtClean="0">
                <a:solidFill>
                  <a:srgbClr val="000000"/>
                </a:solidFill>
              </a:rPr>
              <a:t>cmarinas@uni-bonn.de</a:t>
            </a:r>
            <a:endParaRPr lang="en-US" dirty="0">
              <a:solidFill>
                <a:srgbClr val="000000"/>
              </a:solidFill>
            </a:endParaRPr>
          </a:p>
        </p:txBody>
      </p:sp>
      <p:sp>
        <p:nvSpPr>
          <p:cNvPr id="7" name="Slide Number Placeholder 6"/>
          <p:cNvSpPr>
            <a:spLocks noGrp="1" noChangeArrowheads="1"/>
          </p:cNvSpPr>
          <p:nvPr>
            <p:ph type="sldNum" sz="quarter" idx="11"/>
          </p:nvPr>
        </p:nvSpPr>
        <p:spPr>
          <a:xfrm>
            <a:off x="6899031" y="6516688"/>
            <a:ext cx="1905000" cy="252412"/>
          </a:xfrm>
          <a:prstGeom prst="rect">
            <a:avLst/>
          </a:prstGeom>
          <a:ln/>
        </p:spPr>
        <p:txBody>
          <a:bodyPr/>
          <a:lstStyle>
            <a:lvl1pPr algn="r">
              <a:defRPr/>
            </a:lvl1pPr>
          </a:lstStyle>
          <a:p>
            <a:fld id="{DF6860E3-E20E-0448-82B1-1212345CFF51}" type="slidenum">
              <a:rPr lang="de-DE" smtClean="0">
                <a:solidFill>
                  <a:srgbClr val="000000"/>
                </a:solidFill>
              </a:rPr>
              <a:pPr/>
              <a:t>‹#›</a:t>
            </a:fld>
            <a:endParaRPr lang="de-DE">
              <a:solidFill>
                <a:srgbClr val="000000"/>
              </a:solidFill>
            </a:endParaRPr>
          </a:p>
        </p:txBody>
      </p:sp>
    </p:spTree>
    <p:extLst>
      <p:ext uri="{BB962C8B-B14F-4D97-AF65-F5344CB8AC3E}">
        <p14:creationId xmlns:p14="http://schemas.microsoft.com/office/powerpoint/2010/main" val="20481995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xfrm>
            <a:off x="6899031" y="6516688"/>
            <a:ext cx="1905000" cy="252412"/>
          </a:xfrm>
          <a:prstGeom prst="rect">
            <a:avLst/>
          </a:prstGeom>
          <a:ln/>
        </p:spPr>
        <p:txBody>
          <a:bodyPr/>
          <a:lstStyle>
            <a:lvl1pPr algn="r">
              <a:defRPr/>
            </a:lvl1pPr>
          </a:lstStyle>
          <a:p>
            <a:fld id="{DF6860E3-E20E-0448-82B1-1212345CFF51}" type="slidenum">
              <a:rPr lang="de-DE" smtClean="0">
                <a:solidFill>
                  <a:srgbClr val="000000"/>
                </a:solidFill>
              </a:rPr>
              <a:pPr/>
              <a:t>‹#›</a:t>
            </a:fld>
            <a:endParaRPr lang="de-DE">
              <a:solidFill>
                <a:srgbClr val="000000"/>
              </a:solidFill>
            </a:endParaRPr>
          </a:p>
        </p:txBody>
      </p:sp>
      <p:cxnSp>
        <p:nvCxnSpPr>
          <p:cNvPr id="4" name="Straight Connector 8"/>
          <p:cNvCxnSpPr/>
          <p:nvPr userDrawn="1"/>
        </p:nvCxnSpPr>
        <p:spPr>
          <a:xfrm flipV="1">
            <a:off x="2" y="6457530"/>
            <a:ext cx="1733550" cy="1"/>
          </a:xfrm>
          <a:prstGeom prst="line">
            <a:avLst/>
          </a:prstGeom>
          <a:ln>
            <a:solidFill>
              <a:srgbClr val="003366"/>
            </a:solidFill>
          </a:ln>
        </p:spPr>
        <p:style>
          <a:lnRef idx="1">
            <a:schemeClr val="accent1"/>
          </a:lnRef>
          <a:fillRef idx="0">
            <a:schemeClr val="accent1"/>
          </a:fillRef>
          <a:effectRef idx="0">
            <a:schemeClr val="accent1"/>
          </a:effectRef>
          <a:fontRef idx="minor">
            <a:schemeClr val="tx1"/>
          </a:fontRef>
        </p:style>
      </p:cxnSp>
      <p:sp>
        <p:nvSpPr>
          <p:cNvPr id="5" name="Rectangle 5"/>
          <p:cNvSpPr>
            <a:spLocks noGrp="1" noChangeArrowheads="1"/>
          </p:cNvSpPr>
          <p:nvPr>
            <p:ph type="ftr" sz="quarter" idx="10"/>
          </p:nvPr>
        </p:nvSpPr>
        <p:spPr>
          <a:xfrm>
            <a:off x="153867" y="6516688"/>
            <a:ext cx="6764215" cy="252412"/>
          </a:xfrm>
          <a:prstGeom prst="rect">
            <a:avLst/>
          </a:prstGeom>
          <a:ln/>
        </p:spPr>
        <p:txBody>
          <a:bodyPr/>
          <a:lstStyle>
            <a:lvl1pPr>
              <a:defRPr/>
            </a:lvl1pPr>
          </a:lstStyle>
          <a:p>
            <a:pPr>
              <a:defRPr/>
            </a:pPr>
            <a:r>
              <a:rPr lang="en-US" smtClean="0">
                <a:solidFill>
                  <a:srgbClr val="000000"/>
                </a:solidFill>
              </a:rPr>
              <a:t>cmarinas@uni-bonn.de</a:t>
            </a:r>
            <a:endParaRPr lang="en-US" dirty="0">
              <a:solidFill>
                <a:srgbClr val="000000"/>
              </a:solidFill>
            </a:endParaRPr>
          </a:p>
        </p:txBody>
      </p:sp>
    </p:spTree>
    <p:extLst>
      <p:ext uri="{BB962C8B-B14F-4D97-AF65-F5344CB8AC3E}">
        <p14:creationId xmlns:p14="http://schemas.microsoft.com/office/powerpoint/2010/main" val="36151213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タイトルのみ">
    <p:spTree>
      <p:nvGrpSpPr>
        <p:cNvPr id="1" name=""/>
        <p:cNvGrpSpPr/>
        <p:nvPr/>
      </p:nvGrpSpPr>
      <p:grpSpPr>
        <a:xfrm>
          <a:off x="0" y="0"/>
          <a:ext cx="0" cy="0"/>
          <a:chOff x="0" y="0"/>
          <a:chExt cx="0" cy="0"/>
        </a:xfrm>
      </p:grpSpPr>
      <p:sp>
        <p:nvSpPr>
          <p:cNvPr id="6" name="Title 5"/>
          <p:cNvSpPr>
            <a:spLocks noGrp="1"/>
          </p:cNvSpPr>
          <p:nvPr>
            <p:ph type="title"/>
          </p:nvPr>
        </p:nvSpPr>
        <p:spPr>
          <a:xfrm>
            <a:off x="457200" y="-24"/>
            <a:ext cx="8229600" cy="785818"/>
          </a:xfrm>
          <a:prstGeom prst="rect">
            <a:avLst/>
          </a:prstGeom>
        </p:spPr>
        <p:txBody>
          <a:bodyPr anchor="b" anchorCtr="0">
            <a:normAutofit/>
          </a:bodyPr>
          <a:lstStyle/>
          <a:p>
            <a:pPr algn="l"/>
            <a:r>
              <a:rPr lang="ja-JP" altLang="en-US" smtClean="0"/>
              <a:t>マスタ タイトルの書式設定</a:t>
            </a:r>
            <a:endParaRPr lang="en-US"/>
          </a:p>
        </p:txBody>
      </p:sp>
      <p:sp>
        <p:nvSpPr>
          <p:cNvPr id="7" name="Date Placeholder 6"/>
          <p:cNvSpPr>
            <a:spLocks noGrp="1"/>
          </p:cNvSpPr>
          <p:nvPr>
            <p:ph type="dt" sz="half" idx="10"/>
          </p:nvPr>
        </p:nvSpPr>
        <p:spPr>
          <a:xfrm>
            <a:off x="457200" y="6245225"/>
            <a:ext cx="2133600" cy="476250"/>
          </a:xfrm>
          <a:prstGeom prst="rect">
            <a:avLst/>
          </a:prstGeom>
        </p:spPr>
        <p:txBody>
          <a:bodyPr/>
          <a:lstStyle/>
          <a:p>
            <a:pPr defTabSz="914400" fontAlgn="base">
              <a:spcBef>
                <a:spcPct val="0"/>
              </a:spcBef>
              <a:spcAft>
                <a:spcPct val="0"/>
              </a:spcAft>
            </a:pPr>
            <a:endParaRPr lang="en-US" sz="1200">
              <a:solidFill>
                <a:prstClr val="black"/>
              </a:solidFill>
              <a:ea typeface="ＭＳ Ｐゴシック" charset="0"/>
            </a:endParaRPr>
          </a:p>
        </p:txBody>
      </p:sp>
      <p:sp>
        <p:nvSpPr>
          <p:cNvPr id="8" name="Slide Number Placeholder 7"/>
          <p:cNvSpPr>
            <a:spLocks noGrp="1"/>
          </p:cNvSpPr>
          <p:nvPr>
            <p:ph type="sldNum" sz="quarter" idx="11"/>
          </p:nvPr>
        </p:nvSpPr>
        <p:spPr>
          <a:xfrm>
            <a:off x="6553200" y="6245225"/>
            <a:ext cx="2133600" cy="476250"/>
          </a:xfrm>
          <a:prstGeom prst="rect">
            <a:avLst/>
          </a:prstGeom>
        </p:spPr>
        <p:txBody>
          <a:bodyPr/>
          <a:lstStyle/>
          <a:p>
            <a:fld id="{D4C49B74-5DB2-4B03-B1D2-7F6A3C51C318}" type="slidenum">
              <a:rPr lang="en-US" smtClean="0">
                <a:solidFill>
                  <a:prstClr val="black"/>
                </a:solidFill>
              </a:rPr>
              <a:pPr/>
              <a:t>‹#›</a:t>
            </a:fld>
            <a:endParaRPr lang="en-US">
              <a:solidFill>
                <a:prstClr val="black"/>
              </a:solidFill>
            </a:endParaRPr>
          </a:p>
        </p:txBody>
      </p:sp>
      <p:sp>
        <p:nvSpPr>
          <p:cNvPr id="9" name="Footer Placeholder 8"/>
          <p:cNvSpPr>
            <a:spLocks noGrp="1"/>
          </p:cNvSpPr>
          <p:nvPr>
            <p:ph type="ftr" sz="quarter" idx="12"/>
          </p:nvPr>
        </p:nvSpPr>
        <p:spPr>
          <a:xfrm>
            <a:off x="3124200" y="6245225"/>
            <a:ext cx="2895600" cy="476250"/>
          </a:xfrm>
          <a:prstGeom prst="rect">
            <a:avLst/>
          </a:prstGeom>
        </p:spPr>
        <p:txBody>
          <a:bodyPr/>
          <a:lstStyle/>
          <a:p>
            <a:r>
              <a:rPr lang="en-US" altLang="ja-JP" smtClean="0">
                <a:solidFill>
                  <a:prstClr val="black"/>
                </a:solidFill>
              </a:rPr>
              <a:t>C. Kiesling, VXD-Strasbourg Meeting, Jan 12-13, 2015</a:t>
            </a:r>
            <a:endParaRPr lang="en-US">
              <a:solidFill>
                <a:prstClr val="black"/>
              </a:solidFill>
            </a:endParaRPr>
          </a:p>
        </p:txBody>
      </p:sp>
    </p:spTree>
    <p:extLst>
      <p:ext uri="{BB962C8B-B14F-4D97-AF65-F5344CB8AC3E}">
        <p14:creationId xmlns:p14="http://schemas.microsoft.com/office/powerpoint/2010/main" val="12416331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4"/>
            <a:ext cx="2133600" cy="365125"/>
          </a:xfrm>
          <a:prstGeom prst="rect">
            <a:avLst/>
          </a:prstGeom>
        </p:spPr>
        <p:txBody>
          <a:bodyPr/>
          <a:lstStyle/>
          <a:p>
            <a:pPr defTabSz="914400" fontAlgn="base">
              <a:spcBef>
                <a:spcPct val="0"/>
              </a:spcBef>
              <a:spcAft>
                <a:spcPct val="0"/>
              </a:spcAft>
            </a:pPr>
            <a:fld id="{9B730D9D-561E-4A8C-B2C0-053956D7B09E}" type="datetimeFigureOut">
              <a:rPr lang="en-US" sz="1200" smtClean="0">
                <a:solidFill>
                  <a:srgbClr val="000000"/>
                </a:solidFill>
                <a:ea typeface="ＭＳ Ｐゴシック" charset="0"/>
              </a:rPr>
              <a:pPr defTabSz="914400" fontAlgn="base">
                <a:spcBef>
                  <a:spcPct val="0"/>
                </a:spcBef>
                <a:spcAft>
                  <a:spcPct val="0"/>
                </a:spcAft>
              </a:pPr>
              <a:t>11/11/2015</a:t>
            </a:fld>
            <a:endParaRPr lang="en-US" sz="1200">
              <a:solidFill>
                <a:srgbClr val="000000"/>
              </a:solidFill>
              <a:ea typeface="ＭＳ Ｐゴシック" charset="0"/>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3CC3BD17-9401-40E1-934F-B223DFD980AF}"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80432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059" indent="0">
              <a:buNone/>
              <a:defRPr sz="2000" b="1"/>
            </a:lvl2pPr>
            <a:lvl3pPr marL="914116" indent="0">
              <a:buNone/>
              <a:defRPr sz="1800" b="1"/>
            </a:lvl3pPr>
            <a:lvl4pPr marL="1371174" indent="0">
              <a:buNone/>
              <a:defRPr sz="1600" b="1"/>
            </a:lvl4pPr>
            <a:lvl5pPr marL="1828231" indent="0">
              <a:buNone/>
              <a:defRPr sz="1600" b="1"/>
            </a:lvl5pPr>
            <a:lvl6pPr marL="2285289" indent="0">
              <a:buNone/>
              <a:defRPr sz="1600" b="1"/>
            </a:lvl6pPr>
            <a:lvl7pPr marL="2742346" indent="0">
              <a:buNone/>
              <a:defRPr sz="1600" b="1"/>
            </a:lvl7pPr>
            <a:lvl8pPr marL="3199404" indent="0">
              <a:buNone/>
              <a:defRPr sz="1600" b="1"/>
            </a:lvl8pPr>
            <a:lvl9pPr marL="365646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7059" indent="0">
              <a:buNone/>
              <a:defRPr sz="2000" b="1"/>
            </a:lvl2pPr>
            <a:lvl3pPr marL="914116" indent="0">
              <a:buNone/>
              <a:defRPr sz="1800" b="1"/>
            </a:lvl3pPr>
            <a:lvl4pPr marL="1371174" indent="0">
              <a:buNone/>
              <a:defRPr sz="1600" b="1"/>
            </a:lvl4pPr>
            <a:lvl5pPr marL="1828231" indent="0">
              <a:buNone/>
              <a:defRPr sz="1600" b="1"/>
            </a:lvl5pPr>
            <a:lvl6pPr marL="2285289" indent="0">
              <a:buNone/>
              <a:defRPr sz="1600" b="1"/>
            </a:lvl6pPr>
            <a:lvl7pPr marL="2742346" indent="0">
              <a:buNone/>
              <a:defRPr sz="1600" b="1"/>
            </a:lvl7pPr>
            <a:lvl8pPr marL="3199404" indent="0">
              <a:buNone/>
              <a:defRPr sz="1600" b="1"/>
            </a:lvl8pPr>
            <a:lvl9pPr marL="365646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BEE383-669A-405E-BF0D-2B748D01A2DF}" type="datetime1">
              <a:rPr lang="en-US" smtClean="0"/>
              <a:t>11/11/2015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9D7741-4694-4E3D-959A-6EBF0D95AFE6}" type="slidenum">
              <a:rPr lang="en-US" smtClean="0"/>
              <a:t>‹#›</a:t>
            </a:fld>
            <a:endParaRPr lang="en-US"/>
          </a:p>
        </p:txBody>
      </p:sp>
    </p:spTree>
    <p:extLst>
      <p:ext uri="{BB962C8B-B14F-4D97-AF65-F5344CB8AC3E}">
        <p14:creationId xmlns:p14="http://schemas.microsoft.com/office/powerpoint/2010/main" val="39552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0E04F8-2A22-4619-BEF0-66D7E7F87A47}" type="datetime1">
              <a:rPr lang="en-US" smtClean="0"/>
              <a:t>11/11/2015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9D7741-4694-4E3D-959A-6EBF0D95AFE6}" type="slidenum">
              <a:rPr lang="en-US" smtClean="0"/>
              <a:t>‹#›</a:t>
            </a:fld>
            <a:endParaRPr lang="en-US"/>
          </a:p>
        </p:txBody>
      </p:sp>
    </p:spTree>
    <p:extLst>
      <p:ext uri="{BB962C8B-B14F-4D97-AF65-F5344CB8AC3E}">
        <p14:creationId xmlns:p14="http://schemas.microsoft.com/office/powerpoint/2010/main" val="113512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CB0917-ABBE-44B8-A0E1-EAD5FF5AF1DD}" type="datetime1">
              <a:rPr lang="en-US" smtClean="0"/>
              <a:t>11/11/2015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9D7741-4694-4E3D-959A-6EBF0D95AFE6}" type="slidenum">
              <a:rPr lang="en-US" smtClean="0"/>
              <a:t>‹#›</a:t>
            </a:fld>
            <a:endParaRPr lang="en-US"/>
          </a:p>
        </p:txBody>
      </p:sp>
    </p:spTree>
    <p:extLst>
      <p:ext uri="{BB962C8B-B14F-4D97-AF65-F5344CB8AC3E}">
        <p14:creationId xmlns:p14="http://schemas.microsoft.com/office/powerpoint/2010/main" val="4242470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3"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059" indent="0">
              <a:buNone/>
              <a:defRPr sz="1200"/>
            </a:lvl2pPr>
            <a:lvl3pPr marL="914116" indent="0">
              <a:buNone/>
              <a:defRPr sz="1000"/>
            </a:lvl3pPr>
            <a:lvl4pPr marL="1371174" indent="0">
              <a:buNone/>
              <a:defRPr sz="900"/>
            </a:lvl4pPr>
            <a:lvl5pPr marL="1828231" indent="0">
              <a:buNone/>
              <a:defRPr sz="900"/>
            </a:lvl5pPr>
            <a:lvl6pPr marL="2285289" indent="0">
              <a:buNone/>
              <a:defRPr sz="900"/>
            </a:lvl6pPr>
            <a:lvl7pPr marL="2742346" indent="0">
              <a:buNone/>
              <a:defRPr sz="900"/>
            </a:lvl7pPr>
            <a:lvl8pPr marL="3199404" indent="0">
              <a:buNone/>
              <a:defRPr sz="900"/>
            </a:lvl8pPr>
            <a:lvl9pPr marL="365646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F5DD6C-06A5-4B0B-84E4-65BDC6D12388}" type="datetime1">
              <a:rPr lang="en-US" smtClean="0"/>
              <a:t>11/11/2015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9D7741-4694-4E3D-959A-6EBF0D95AFE6}" type="slidenum">
              <a:rPr lang="en-US" smtClean="0"/>
              <a:t>‹#›</a:t>
            </a:fld>
            <a:endParaRPr lang="en-US"/>
          </a:p>
        </p:txBody>
      </p:sp>
    </p:spTree>
    <p:extLst>
      <p:ext uri="{BB962C8B-B14F-4D97-AF65-F5344CB8AC3E}">
        <p14:creationId xmlns:p14="http://schemas.microsoft.com/office/powerpoint/2010/main" val="2638794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59" indent="0">
              <a:buNone/>
              <a:defRPr sz="2800"/>
            </a:lvl2pPr>
            <a:lvl3pPr marL="914116" indent="0">
              <a:buNone/>
              <a:defRPr sz="2400"/>
            </a:lvl3pPr>
            <a:lvl4pPr marL="1371174" indent="0">
              <a:buNone/>
              <a:defRPr sz="2000"/>
            </a:lvl4pPr>
            <a:lvl5pPr marL="1828231" indent="0">
              <a:buNone/>
              <a:defRPr sz="2000"/>
            </a:lvl5pPr>
            <a:lvl6pPr marL="2285289" indent="0">
              <a:buNone/>
              <a:defRPr sz="2000"/>
            </a:lvl6pPr>
            <a:lvl7pPr marL="2742346" indent="0">
              <a:buNone/>
              <a:defRPr sz="2000"/>
            </a:lvl7pPr>
            <a:lvl8pPr marL="3199404" indent="0">
              <a:buNone/>
              <a:defRPr sz="2000"/>
            </a:lvl8pPr>
            <a:lvl9pPr marL="3656462"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59" indent="0">
              <a:buNone/>
              <a:defRPr sz="1200"/>
            </a:lvl2pPr>
            <a:lvl3pPr marL="914116" indent="0">
              <a:buNone/>
              <a:defRPr sz="1000"/>
            </a:lvl3pPr>
            <a:lvl4pPr marL="1371174" indent="0">
              <a:buNone/>
              <a:defRPr sz="900"/>
            </a:lvl4pPr>
            <a:lvl5pPr marL="1828231" indent="0">
              <a:buNone/>
              <a:defRPr sz="900"/>
            </a:lvl5pPr>
            <a:lvl6pPr marL="2285289" indent="0">
              <a:buNone/>
              <a:defRPr sz="900"/>
            </a:lvl6pPr>
            <a:lvl7pPr marL="2742346" indent="0">
              <a:buNone/>
              <a:defRPr sz="900"/>
            </a:lvl7pPr>
            <a:lvl8pPr marL="3199404" indent="0">
              <a:buNone/>
              <a:defRPr sz="900"/>
            </a:lvl8pPr>
            <a:lvl9pPr marL="365646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7E3728-4EFC-4BB4-B3F6-82889336E525}" type="datetime1">
              <a:rPr lang="en-US" smtClean="0"/>
              <a:t>11/11/2015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9D7741-4694-4E3D-959A-6EBF0D95AFE6}" type="slidenum">
              <a:rPr lang="en-US" smtClean="0"/>
              <a:t>‹#›</a:t>
            </a:fld>
            <a:endParaRPr lang="en-US"/>
          </a:p>
        </p:txBody>
      </p:sp>
    </p:spTree>
    <p:extLst>
      <p:ext uri="{BB962C8B-B14F-4D97-AF65-F5344CB8AC3E}">
        <p14:creationId xmlns:p14="http://schemas.microsoft.com/office/powerpoint/2010/main" val="487390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image" Target="../media/image1.png"/><Relationship Id="rId5" Type="http://schemas.openxmlformats.org/officeDocument/2006/relationships/theme" Target="../theme/theme5.xml"/><Relationship Id="rId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10" tIns="45706" rIns="91410" bIns="4570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3"/>
            <a:ext cx="8229600" cy="4525963"/>
          </a:xfrm>
          <a:prstGeom prst="rect">
            <a:avLst/>
          </a:prstGeom>
        </p:spPr>
        <p:txBody>
          <a:bodyPr vert="horz" lIns="91410" tIns="45706" rIns="91410" bIns="4570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3"/>
            <a:ext cx="2133600" cy="365125"/>
          </a:xfrm>
          <a:prstGeom prst="rect">
            <a:avLst/>
          </a:prstGeom>
        </p:spPr>
        <p:txBody>
          <a:bodyPr vert="horz" lIns="91410" tIns="45706" rIns="91410" bIns="45706" rtlCol="0" anchor="ctr"/>
          <a:lstStyle>
            <a:lvl1pPr algn="l">
              <a:defRPr sz="1200">
                <a:solidFill>
                  <a:schemeClr val="tx1">
                    <a:tint val="75000"/>
                  </a:schemeClr>
                </a:solidFill>
              </a:defRPr>
            </a:lvl1pPr>
          </a:lstStyle>
          <a:p>
            <a:fld id="{7D351D2A-964E-4E3F-B5B2-61A28FE2DCAA}" type="datetime1">
              <a:rPr lang="en-US" smtClean="0"/>
              <a:t>11/11/2015</a:t>
            </a:fld>
            <a:endParaRPr lang="en-US"/>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10" tIns="45706" rIns="91410" bIns="4570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10" tIns="45706" rIns="91410" bIns="45706" rtlCol="0" anchor="ctr"/>
          <a:lstStyle>
            <a:lvl1pPr algn="r">
              <a:defRPr sz="1200">
                <a:solidFill>
                  <a:schemeClr val="tx1">
                    <a:tint val="75000"/>
                  </a:schemeClr>
                </a:solidFill>
              </a:defRPr>
            </a:lvl1pPr>
          </a:lstStyle>
          <a:p>
            <a:fld id="{889D7741-4694-4E3D-959A-6EBF0D95AFE6}" type="slidenum">
              <a:rPr lang="en-US" smtClean="0"/>
              <a:t>‹#›</a:t>
            </a:fld>
            <a:endParaRPr lang="en-US"/>
          </a:p>
        </p:txBody>
      </p:sp>
    </p:spTree>
    <p:extLst>
      <p:ext uri="{BB962C8B-B14F-4D97-AF65-F5344CB8AC3E}">
        <p14:creationId xmlns:p14="http://schemas.microsoft.com/office/powerpoint/2010/main" val="39013856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116" rtl="0" eaLnBrk="1" latinLnBrk="0" hangingPunct="1">
        <a:spcBef>
          <a:spcPct val="0"/>
        </a:spcBef>
        <a:buNone/>
        <a:defRPr sz="4400" kern="1200">
          <a:solidFill>
            <a:schemeClr val="tx1"/>
          </a:solidFill>
          <a:latin typeface="+mj-lt"/>
          <a:ea typeface="+mj-ea"/>
          <a:cs typeface="+mj-cs"/>
        </a:defRPr>
      </a:lvl1pPr>
    </p:titleStyle>
    <p:bodyStyle>
      <a:lvl1pPr marL="342793" indent="-342793" algn="l" defTabSz="91411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719" indent="-285660" algn="l" defTabSz="91411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646" indent="-228529" algn="l" defTabSz="91411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702" indent="-228529" algn="l" defTabSz="91411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760" indent="-228529" algn="l" defTabSz="91411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818" indent="-228529" algn="l" defTabSz="91411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876" indent="-228529" algn="l" defTabSz="91411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34" indent="-228529" algn="l" defTabSz="91411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991" indent="-228529" algn="l" defTabSz="91411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16" rtl="0" eaLnBrk="1" latinLnBrk="0" hangingPunct="1">
        <a:defRPr sz="1800" kern="1200">
          <a:solidFill>
            <a:schemeClr val="tx1"/>
          </a:solidFill>
          <a:latin typeface="+mn-lt"/>
          <a:ea typeface="+mn-ea"/>
          <a:cs typeface="+mn-cs"/>
        </a:defRPr>
      </a:lvl1pPr>
      <a:lvl2pPr marL="457059" algn="l" defTabSz="914116" rtl="0" eaLnBrk="1" latinLnBrk="0" hangingPunct="1">
        <a:defRPr sz="1800" kern="1200">
          <a:solidFill>
            <a:schemeClr val="tx1"/>
          </a:solidFill>
          <a:latin typeface="+mn-lt"/>
          <a:ea typeface="+mn-ea"/>
          <a:cs typeface="+mn-cs"/>
        </a:defRPr>
      </a:lvl2pPr>
      <a:lvl3pPr marL="914116" algn="l" defTabSz="914116" rtl="0" eaLnBrk="1" latinLnBrk="0" hangingPunct="1">
        <a:defRPr sz="1800" kern="1200">
          <a:solidFill>
            <a:schemeClr val="tx1"/>
          </a:solidFill>
          <a:latin typeface="+mn-lt"/>
          <a:ea typeface="+mn-ea"/>
          <a:cs typeface="+mn-cs"/>
        </a:defRPr>
      </a:lvl3pPr>
      <a:lvl4pPr marL="1371174" algn="l" defTabSz="914116" rtl="0" eaLnBrk="1" latinLnBrk="0" hangingPunct="1">
        <a:defRPr sz="1800" kern="1200">
          <a:solidFill>
            <a:schemeClr val="tx1"/>
          </a:solidFill>
          <a:latin typeface="+mn-lt"/>
          <a:ea typeface="+mn-ea"/>
          <a:cs typeface="+mn-cs"/>
        </a:defRPr>
      </a:lvl4pPr>
      <a:lvl5pPr marL="1828231" algn="l" defTabSz="914116" rtl="0" eaLnBrk="1" latinLnBrk="0" hangingPunct="1">
        <a:defRPr sz="1800" kern="1200">
          <a:solidFill>
            <a:schemeClr val="tx1"/>
          </a:solidFill>
          <a:latin typeface="+mn-lt"/>
          <a:ea typeface="+mn-ea"/>
          <a:cs typeface="+mn-cs"/>
        </a:defRPr>
      </a:lvl5pPr>
      <a:lvl6pPr marL="2285289" algn="l" defTabSz="914116" rtl="0" eaLnBrk="1" latinLnBrk="0" hangingPunct="1">
        <a:defRPr sz="1800" kern="1200">
          <a:solidFill>
            <a:schemeClr val="tx1"/>
          </a:solidFill>
          <a:latin typeface="+mn-lt"/>
          <a:ea typeface="+mn-ea"/>
          <a:cs typeface="+mn-cs"/>
        </a:defRPr>
      </a:lvl6pPr>
      <a:lvl7pPr marL="2742346" algn="l" defTabSz="914116" rtl="0" eaLnBrk="1" latinLnBrk="0" hangingPunct="1">
        <a:defRPr sz="1800" kern="1200">
          <a:solidFill>
            <a:schemeClr val="tx1"/>
          </a:solidFill>
          <a:latin typeface="+mn-lt"/>
          <a:ea typeface="+mn-ea"/>
          <a:cs typeface="+mn-cs"/>
        </a:defRPr>
      </a:lvl7pPr>
      <a:lvl8pPr marL="3199404" algn="l" defTabSz="914116" rtl="0" eaLnBrk="1" latinLnBrk="0" hangingPunct="1">
        <a:defRPr sz="1800" kern="1200">
          <a:solidFill>
            <a:schemeClr val="tx1"/>
          </a:solidFill>
          <a:latin typeface="+mn-lt"/>
          <a:ea typeface="+mn-ea"/>
          <a:cs typeface="+mn-cs"/>
        </a:defRPr>
      </a:lvl8pPr>
      <a:lvl9pPr marL="3656462" algn="l" defTabSz="91411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10" tIns="45706" rIns="91410" bIns="45706"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3"/>
            <a:ext cx="8229600" cy="4525963"/>
          </a:xfrm>
          <a:prstGeom prst="rect">
            <a:avLst/>
          </a:prstGeom>
        </p:spPr>
        <p:txBody>
          <a:bodyPr vert="horz" lIns="91410" tIns="45706" rIns="91410" bIns="45706"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3"/>
            <a:ext cx="2133600" cy="365125"/>
          </a:xfrm>
          <a:prstGeom prst="rect">
            <a:avLst/>
          </a:prstGeom>
        </p:spPr>
        <p:txBody>
          <a:bodyPr vert="horz" lIns="91410" tIns="45706" rIns="91410" bIns="45706" rtlCol="0" anchor="ctr"/>
          <a:lstStyle>
            <a:lvl1pPr algn="l">
              <a:defRPr sz="1200">
                <a:solidFill>
                  <a:schemeClr val="tx1">
                    <a:tint val="75000"/>
                  </a:schemeClr>
                </a:solidFill>
              </a:defRPr>
            </a:lvl1pPr>
          </a:lstStyle>
          <a:p>
            <a:pPr defTabSz="457059"/>
            <a:fld id="{30402594-C225-4DB0-8602-803D84632D69}" type="datetime1">
              <a:rPr kumimoji="1" lang="en-US" altLang="ja-JP" smtClean="0">
                <a:solidFill>
                  <a:prstClr val="black">
                    <a:tint val="75000"/>
                  </a:prstClr>
                </a:solidFill>
              </a:rPr>
              <a:t>11/11/2015</a:t>
            </a:fld>
            <a:endParaRPr kumimoji="1"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3"/>
            <a:ext cx="2895600" cy="365125"/>
          </a:xfrm>
          <a:prstGeom prst="rect">
            <a:avLst/>
          </a:prstGeom>
        </p:spPr>
        <p:txBody>
          <a:bodyPr vert="horz" lIns="91410" tIns="45706" rIns="91410" bIns="45706" rtlCol="0" anchor="ctr"/>
          <a:lstStyle>
            <a:lvl1pPr algn="ctr">
              <a:defRPr sz="1200">
                <a:solidFill>
                  <a:schemeClr val="tx1">
                    <a:tint val="75000"/>
                  </a:schemeClr>
                </a:solidFill>
              </a:defRPr>
            </a:lvl1pPr>
          </a:lstStyle>
          <a:p>
            <a:pPr defTabSz="457059"/>
            <a:endParaRPr kumimoji="1"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3"/>
            <a:ext cx="2133600" cy="365125"/>
          </a:xfrm>
          <a:prstGeom prst="rect">
            <a:avLst/>
          </a:prstGeom>
        </p:spPr>
        <p:txBody>
          <a:bodyPr vert="horz" lIns="91410" tIns="45706" rIns="91410" bIns="45706" rtlCol="0" anchor="ctr"/>
          <a:lstStyle>
            <a:lvl1pPr algn="r">
              <a:defRPr sz="1200">
                <a:solidFill>
                  <a:schemeClr val="tx1">
                    <a:tint val="75000"/>
                  </a:schemeClr>
                </a:solidFill>
              </a:defRPr>
            </a:lvl1pPr>
          </a:lstStyle>
          <a:p>
            <a:pPr defTabSz="457059"/>
            <a:fld id="{DF4DA850-954C-3548-9DCF-4AAB40D050A9}" type="slidenum">
              <a:rPr kumimoji="1" lang="ja-JP" altLang="en-US" smtClean="0">
                <a:solidFill>
                  <a:prstClr val="black">
                    <a:tint val="75000"/>
                  </a:prstClr>
                </a:solidFill>
              </a:rPr>
              <a:pPr defTabSz="457059"/>
              <a:t>‹#›</a:t>
            </a:fld>
            <a:endParaRPr kumimoji="1" lang="ja-JP" altLang="en-US">
              <a:solidFill>
                <a:prstClr val="black">
                  <a:tint val="75000"/>
                </a:prstClr>
              </a:solidFill>
            </a:endParaRPr>
          </a:p>
        </p:txBody>
      </p:sp>
    </p:spTree>
    <p:extLst>
      <p:ext uri="{BB962C8B-B14F-4D97-AF65-F5344CB8AC3E}">
        <p14:creationId xmlns:p14="http://schemas.microsoft.com/office/powerpoint/2010/main" val="12662675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116" rtl="0" eaLnBrk="1" latinLnBrk="0" hangingPunct="1">
        <a:spcBef>
          <a:spcPct val="0"/>
        </a:spcBef>
        <a:buNone/>
        <a:defRPr kumimoji="1" sz="4400" kern="1200">
          <a:solidFill>
            <a:schemeClr val="tx1"/>
          </a:solidFill>
          <a:latin typeface="+mj-lt"/>
          <a:ea typeface="+mj-ea"/>
          <a:cs typeface="+mj-cs"/>
        </a:defRPr>
      </a:lvl1pPr>
    </p:titleStyle>
    <p:bodyStyle>
      <a:lvl1pPr marL="342793" indent="-342793" algn="l" defTabSz="914116"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719" indent="-285660" algn="l" defTabSz="914116"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646" indent="-228529" algn="l" defTabSz="914116"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702" indent="-228529" algn="l" defTabSz="914116"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6760" indent="-228529" algn="l" defTabSz="914116"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3818" indent="-228529" algn="l" defTabSz="914116"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876" indent="-228529" algn="l" defTabSz="914116"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934" indent="-228529" algn="l" defTabSz="914116"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4991" indent="-228529" algn="l" defTabSz="914116"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116" rtl="0" eaLnBrk="1" latinLnBrk="0" hangingPunct="1">
        <a:defRPr kumimoji="1" sz="1800" kern="1200">
          <a:solidFill>
            <a:schemeClr val="tx1"/>
          </a:solidFill>
          <a:latin typeface="+mn-lt"/>
          <a:ea typeface="+mn-ea"/>
          <a:cs typeface="+mn-cs"/>
        </a:defRPr>
      </a:lvl1pPr>
      <a:lvl2pPr marL="457059" algn="l" defTabSz="914116" rtl="0" eaLnBrk="1" latinLnBrk="0" hangingPunct="1">
        <a:defRPr kumimoji="1" sz="1800" kern="1200">
          <a:solidFill>
            <a:schemeClr val="tx1"/>
          </a:solidFill>
          <a:latin typeface="+mn-lt"/>
          <a:ea typeface="+mn-ea"/>
          <a:cs typeface="+mn-cs"/>
        </a:defRPr>
      </a:lvl2pPr>
      <a:lvl3pPr marL="914116" algn="l" defTabSz="914116" rtl="0" eaLnBrk="1" latinLnBrk="0" hangingPunct="1">
        <a:defRPr kumimoji="1" sz="1800" kern="1200">
          <a:solidFill>
            <a:schemeClr val="tx1"/>
          </a:solidFill>
          <a:latin typeface="+mn-lt"/>
          <a:ea typeface="+mn-ea"/>
          <a:cs typeface="+mn-cs"/>
        </a:defRPr>
      </a:lvl3pPr>
      <a:lvl4pPr marL="1371174" algn="l" defTabSz="914116" rtl="0" eaLnBrk="1" latinLnBrk="0" hangingPunct="1">
        <a:defRPr kumimoji="1" sz="1800" kern="1200">
          <a:solidFill>
            <a:schemeClr val="tx1"/>
          </a:solidFill>
          <a:latin typeface="+mn-lt"/>
          <a:ea typeface="+mn-ea"/>
          <a:cs typeface="+mn-cs"/>
        </a:defRPr>
      </a:lvl4pPr>
      <a:lvl5pPr marL="1828231" algn="l" defTabSz="914116" rtl="0" eaLnBrk="1" latinLnBrk="0" hangingPunct="1">
        <a:defRPr kumimoji="1" sz="1800" kern="1200">
          <a:solidFill>
            <a:schemeClr val="tx1"/>
          </a:solidFill>
          <a:latin typeface="+mn-lt"/>
          <a:ea typeface="+mn-ea"/>
          <a:cs typeface="+mn-cs"/>
        </a:defRPr>
      </a:lvl5pPr>
      <a:lvl6pPr marL="2285289" algn="l" defTabSz="914116" rtl="0" eaLnBrk="1" latinLnBrk="0" hangingPunct="1">
        <a:defRPr kumimoji="1" sz="1800" kern="1200">
          <a:solidFill>
            <a:schemeClr val="tx1"/>
          </a:solidFill>
          <a:latin typeface="+mn-lt"/>
          <a:ea typeface="+mn-ea"/>
          <a:cs typeface="+mn-cs"/>
        </a:defRPr>
      </a:lvl6pPr>
      <a:lvl7pPr marL="2742346" algn="l" defTabSz="914116" rtl="0" eaLnBrk="1" latinLnBrk="0" hangingPunct="1">
        <a:defRPr kumimoji="1" sz="1800" kern="1200">
          <a:solidFill>
            <a:schemeClr val="tx1"/>
          </a:solidFill>
          <a:latin typeface="+mn-lt"/>
          <a:ea typeface="+mn-ea"/>
          <a:cs typeface="+mn-cs"/>
        </a:defRPr>
      </a:lvl7pPr>
      <a:lvl8pPr marL="3199404" algn="l" defTabSz="914116" rtl="0" eaLnBrk="1" latinLnBrk="0" hangingPunct="1">
        <a:defRPr kumimoji="1" sz="1800" kern="1200">
          <a:solidFill>
            <a:schemeClr val="tx1"/>
          </a:solidFill>
          <a:latin typeface="+mn-lt"/>
          <a:ea typeface="+mn-ea"/>
          <a:cs typeface="+mn-cs"/>
        </a:defRPr>
      </a:lvl8pPr>
      <a:lvl9pPr marL="3656462" algn="l" defTabSz="914116"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B55C2993-88F8-48BB-9F5D-5492A5F22324}" type="datetime1">
              <a:rPr kumimoji="1" lang="en-US" altLang="ja-JP" smtClean="0">
                <a:solidFill>
                  <a:prstClr val="black">
                    <a:tint val="75000"/>
                  </a:prstClr>
                </a:solidFill>
              </a:rPr>
              <a:t>11/11/2015</a:t>
            </a:fld>
            <a:endParaRPr kumimoji="1"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kumimoji="1"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73781EA-3F9D-4FCE-874F-4C2BB7B61920}" type="slidenum">
              <a:rPr kumimoji="1" lang="ja-JP" altLang="en-US" smtClean="0">
                <a:solidFill>
                  <a:prstClr val="black">
                    <a:tint val="75000"/>
                  </a:prstClr>
                </a:solidFill>
              </a:rPr>
              <a:pPr defTabSz="914400"/>
              <a:t>‹#›</a:t>
            </a:fld>
            <a:endParaRPr kumimoji="1" lang="ja-JP" altLang="en-US">
              <a:solidFill>
                <a:prstClr val="black">
                  <a:tint val="75000"/>
                </a:prstClr>
              </a:solidFill>
            </a:endParaRPr>
          </a:p>
        </p:txBody>
      </p:sp>
    </p:spTree>
    <p:extLst>
      <p:ext uri="{BB962C8B-B14F-4D97-AF65-F5344CB8AC3E}">
        <p14:creationId xmlns:p14="http://schemas.microsoft.com/office/powerpoint/2010/main" val="450883686"/>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792B11C6-8497-1440-805D-E66FDDD70D28}" type="datetimeFigureOut">
              <a:rPr kumimoji="1" lang="ja-JP" altLang="en-US" smtClean="0">
                <a:solidFill>
                  <a:prstClr val="black">
                    <a:tint val="75000"/>
                  </a:prstClr>
                </a:solidFill>
              </a:rPr>
              <a:pPr defTabSz="457200"/>
              <a:t>2015/11/11</a:t>
            </a:fld>
            <a:endParaRPr kumimoji="1"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kumimoji="1"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85BC321A-A2AE-D44D-86F3-4C26EE7D0E34}" type="slidenum">
              <a:rPr kumimoji="1" lang="ja-JP" altLang="en-US" smtClean="0">
                <a:solidFill>
                  <a:prstClr val="black">
                    <a:tint val="75000"/>
                  </a:prstClr>
                </a:solidFill>
              </a:rPr>
              <a:pPr defTabSz="457200"/>
              <a:t>‹#›</a:t>
            </a:fld>
            <a:endParaRPr kumimoji="1" lang="ja-JP" altLang="en-US">
              <a:solidFill>
                <a:prstClr val="black">
                  <a:tint val="75000"/>
                </a:prstClr>
              </a:solidFill>
            </a:endParaRPr>
          </a:p>
        </p:txBody>
      </p:sp>
    </p:spTree>
    <p:extLst>
      <p:ext uri="{BB962C8B-B14F-4D97-AF65-F5344CB8AC3E}">
        <p14:creationId xmlns:p14="http://schemas.microsoft.com/office/powerpoint/2010/main" val="2578462193"/>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1338" y="152400"/>
            <a:ext cx="800686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noProof="0" dirty="0" err="1" smtClean="0"/>
              <a:t>Titelformat</a:t>
            </a:r>
            <a:endParaRPr lang="en-US" noProof="0" dirty="0"/>
          </a:p>
        </p:txBody>
      </p:sp>
      <p:sp>
        <p:nvSpPr>
          <p:cNvPr id="2" name="Line 7"/>
          <p:cNvSpPr>
            <a:spLocks noChangeShapeType="1"/>
          </p:cNvSpPr>
          <p:nvPr/>
        </p:nvSpPr>
        <p:spPr bwMode="auto">
          <a:xfrm>
            <a:off x="381000" y="836712"/>
            <a:ext cx="8511480" cy="1488"/>
          </a:xfrm>
          <a:prstGeom prst="line">
            <a:avLst/>
          </a:prstGeom>
          <a:noFill/>
          <a:ln w="19050" cmpd="sng">
            <a:solidFill>
              <a:srgbClr val="00429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GB" sz="1200" dirty="0">
              <a:solidFill>
                <a:srgbClr val="000000"/>
              </a:solidFill>
              <a:ea typeface="ＭＳ Ｐゴシック" charset="0"/>
            </a:endParaRPr>
          </a:p>
        </p:txBody>
      </p:sp>
      <p:pic>
        <p:nvPicPr>
          <p:cNvPr id="1031" name="Picture 59"/>
          <p:cNvPicPr>
            <a:picLocks noChangeAspect="1" noChangeArrowheads="1"/>
          </p:cNvPicPr>
          <p:nvPr/>
        </p:nvPicPr>
        <p:blipFill>
          <a:blip r:embed="rId6" cstate="email">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7429500" y="188916"/>
            <a:ext cx="1330569"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8"/>
          <p:cNvCxnSpPr/>
          <p:nvPr/>
        </p:nvCxnSpPr>
        <p:spPr>
          <a:xfrm flipV="1">
            <a:off x="2" y="6457530"/>
            <a:ext cx="1733550" cy="1"/>
          </a:xfrm>
          <a:prstGeom prst="line">
            <a:avLst/>
          </a:prstGeom>
          <a:ln>
            <a:solidFill>
              <a:srgbClr val="003366"/>
            </a:solidFill>
          </a:ln>
        </p:spPr>
        <p:style>
          <a:lnRef idx="1">
            <a:schemeClr val="accent1"/>
          </a:lnRef>
          <a:fillRef idx="0">
            <a:schemeClr val="accent1"/>
          </a:fillRef>
          <a:effectRef idx="0">
            <a:schemeClr val="accent1"/>
          </a:effectRef>
          <a:fontRef idx="minor">
            <a:schemeClr val="tx1"/>
          </a:fontRef>
        </p:style>
      </p:cxnSp>
      <p:sp>
        <p:nvSpPr>
          <p:cNvPr id="12" name="Rectangle 6"/>
          <p:cNvSpPr>
            <a:spLocks noGrp="1" noChangeArrowheads="1"/>
          </p:cNvSpPr>
          <p:nvPr>
            <p:ph type="sldNum" sz="quarter" idx="4"/>
          </p:nvPr>
        </p:nvSpPr>
        <p:spPr>
          <a:xfrm>
            <a:off x="6899031" y="6516688"/>
            <a:ext cx="1905000" cy="252412"/>
          </a:xfrm>
          <a:prstGeom prst="rect">
            <a:avLst/>
          </a:prstGeom>
          <a:ln/>
        </p:spPr>
        <p:txBody>
          <a:bodyPr/>
          <a:lstStyle>
            <a:lvl1pPr algn="r">
              <a:defRPr/>
            </a:lvl1pPr>
          </a:lstStyle>
          <a:p>
            <a:pPr defTabSz="914400" fontAlgn="base">
              <a:spcBef>
                <a:spcPct val="0"/>
              </a:spcBef>
              <a:spcAft>
                <a:spcPct val="0"/>
              </a:spcAft>
            </a:pPr>
            <a:fld id="{DF6860E3-E20E-0448-82B1-1212345CFF51}" type="slidenum">
              <a:rPr lang="de-DE" sz="1200" smtClean="0">
                <a:solidFill>
                  <a:srgbClr val="000000"/>
                </a:solidFill>
                <a:ea typeface="ＭＳ Ｐゴシック" charset="0"/>
              </a:rPr>
              <a:pPr defTabSz="914400" fontAlgn="base">
                <a:spcBef>
                  <a:spcPct val="0"/>
                </a:spcBef>
                <a:spcAft>
                  <a:spcPct val="0"/>
                </a:spcAft>
              </a:pPr>
              <a:t>‹#›</a:t>
            </a:fld>
            <a:endParaRPr lang="de-DE" sz="1200">
              <a:solidFill>
                <a:srgbClr val="000000"/>
              </a:solidFill>
              <a:ea typeface="ＭＳ Ｐゴシック" charset="0"/>
            </a:endParaRPr>
          </a:p>
        </p:txBody>
      </p:sp>
      <p:sp>
        <p:nvSpPr>
          <p:cNvPr id="8" name="Rectangle 5"/>
          <p:cNvSpPr>
            <a:spLocks noGrp="1" noChangeArrowheads="1"/>
          </p:cNvSpPr>
          <p:nvPr>
            <p:ph type="ftr" sz="quarter" idx="3"/>
          </p:nvPr>
        </p:nvSpPr>
        <p:spPr>
          <a:xfrm>
            <a:off x="153867" y="6516688"/>
            <a:ext cx="6764215" cy="252412"/>
          </a:xfrm>
          <a:prstGeom prst="rect">
            <a:avLst/>
          </a:prstGeom>
          <a:ln/>
        </p:spPr>
        <p:txBody>
          <a:bodyPr/>
          <a:lstStyle>
            <a:lvl1pPr>
              <a:defRPr/>
            </a:lvl1pPr>
          </a:lstStyle>
          <a:p>
            <a:pPr defTabSz="914400" fontAlgn="base">
              <a:spcBef>
                <a:spcPct val="0"/>
              </a:spcBef>
              <a:spcAft>
                <a:spcPct val="0"/>
              </a:spcAft>
              <a:defRPr/>
            </a:pPr>
            <a:r>
              <a:rPr lang="en-US" sz="1200" smtClean="0">
                <a:solidFill>
                  <a:srgbClr val="000000"/>
                </a:solidFill>
                <a:ea typeface="ＭＳ Ｐゴシック" charset="0"/>
              </a:rPr>
              <a:t>cmarinas@uni-bonn.de</a:t>
            </a:r>
            <a:endParaRPr lang="en-US" sz="1200" dirty="0">
              <a:solidFill>
                <a:srgbClr val="000000"/>
              </a:solidFill>
              <a:ea typeface="ＭＳ Ｐゴシック" charset="0"/>
            </a:endParaRPr>
          </a:p>
        </p:txBody>
      </p:sp>
    </p:spTree>
    <p:extLst>
      <p:ext uri="{BB962C8B-B14F-4D97-AF65-F5344CB8AC3E}">
        <p14:creationId xmlns:p14="http://schemas.microsoft.com/office/powerpoint/2010/main" val="3679916609"/>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Lst>
  <p:hf hdr="0" dt="0"/>
  <p:txStyles>
    <p:titleStyle>
      <a:lvl1pPr algn="l" rtl="0" eaLnBrk="1" fontAlgn="base" hangingPunct="1">
        <a:spcBef>
          <a:spcPct val="0"/>
        </a:spcBef>
        <a:spcAft>
          <a:spcPct val="0"/>
        </a:spcAft>
        <a:defRPr sz="2800" b="1">
          <a:solidFill>
            <a:schemeClr val="accent2">
              <a:lumMod val="75000"/>
            </a:schemeClr>
          </a:solidFill>
          <a:latin typeface="+mj-lt"/>
          <a:ea typeface="ＭＳ Ｐゴシック" charset="0"/>
          <a:cs typeface="+mj-cs"/>
        </a:defRPr>
      </a:lvl1pPr>
      <a:lvl2pPr algn="l" rtl="0" eaLnBrk="1" fontAlgn="base" hangingPunct="1">
        <a:spcBef>
          <a:spcPct val="0"/>
        </a:spcBef>
        <a:spcAft>
          <a:spcPct val="0"/>
        </a:spcAft>
        <a:defRPr sz="2800" b="1">
          <a:solidFill>
            <a:schemeClr val="tx1"/>
          </a:solidFill>
          <a:latin typeface="Calibri" pitchFamily="34" charset="0"/>
          <a:ea typeface="ＭＳ Ｐゴシック" charset="0"/>
        </a:defRPr>
      </a:lvl2pPr>
      <a:lvl3pPr algn="l" rtl="0" eaLnBrk="1" fontAlgn="base" hangingPunct="1">
        <a:spcBef>
          <a:spcPct val="0"/>
        </a:spcBef>
        <a:spcAft>
          <a:spcPct val="0"/>
        </a:spcAft>
        <a:defRPr sz="2800" b="1">
          <a:solidFill>
            <a:schemeClr val="tx1"/>
          </a:solidFill>
          <a:latin typeface="Calibri" pitchFamily="34" charset="0"/>
          <a:ea typeface="ＭＳ Ｐゴシック" charset="0"/>
        </a:defRPr>
      </a:lvl3pPr>
      <a:lvl4pPr algn="l" rtl="0" eaLnBrk="1" fontAlgn="base" hangingPunct="1">
        <a:spcBef>
          <a:spcPct val="0"/>
        </a:spcBef>
        <a:spcAft>
          <a:spcPct val="0"/>
        </a:spcAft>
        <a:defRPr sz="2800" b="1">
          <a:solidFill>
            <a:schemeClr val="tx1"/>
          </a:solidFill>
          <a:latin typeface="Calibri" pitchFamily="34" charset="0"/>
          <a:ea typeface="ＭＳ Ｐゴシック" charset="0"/>
        </a:defRPr>
      </a:lvl4pPr>
      <a:lvl5pPr algn="l" rtl="0" eaLnBrk="1" fontAlgn="base" hangingPunct="1">
        <a:spcBef>
          <a:spcPct val="0"/>
        </a:spcBef>
        <a:spcAft>
          <a:spcPct val="0"/>
        </a:spcAft>
        <a:defRPr sz="2800" b="1">
          <a:solidFill>
            <a:schemeClr val="tx1"/>
          </a:solidFill>
          <a:latin typeface="Calibri" pitchFamily="34" charset="0"/>
          <a:ea typeface="ＭＳ Ｐゴシック" charset="0"/>
        </a:defRPr>
      </a:lvl5pPr>
      <a:lvl6pPr marL="457200" algn="l" rtl="0" eaLnBrk="1" fontAlgn="base" hangingPunct="1">
        <a:spcBef>
          <a:spcPct val="0"/>
        </a:spcBef>
        <a:spcAft>
          <a:spcPct val="0"/>
        </a:spcAft>
        <a:defRPr sz="2800" b="1">
          <a:solidFill>
            <a:schemeClr val="tx1"/>
          </a:solidFill>
          <a:latin typeface="Calibri" pitchFamily="34" charset="0"/>
        </a:defRPr>
      </a:lvl6pPr>
      <a:lvl7pPr marL="914400" algn="l" rtl="0" eaLnBrk="1" fontAlgn="base" hangingPunct="1">
        <a:spcBef>
          <a:spcPct val="0"/>
        </a:spcBef>
        <a:spcAft>
          <a:spcPct val="0"/>
        </a:spcAft>
        <a:defRPr sz="2800" b="1">
          <a:solidFill>
            <a:schemeClr val="tx1"/>
          </a:solidFill>
          <a:latin typeface="Calibri" pitchFamily="34" charset="0"/>
        </a:defRPr>
      </a:lvl7pPr>
      <a:lvl8pPr marL="1371600" algn="l" rtl="0" eaLnBrk="1" fontAlgn="base" hangingPunct="1">
        <a:spcBef>
          <a:spcPct val="0"/>
        </a:spcBef>
        <a:spcAft>
          <a:spcPct val="0"/>
        </a:spcAft>
        <a:defRPr sz="2800" b="1">
          <a:solidFill>
            <a:schemeClr val="tx1"/>
          </a:solidFill>
          <a:latin typeface="Calibri" pitchFamily="34" charset="0"/>
        </a:defRPr>
      </a:lvl8pPr>
      <a:lvl9pPr marL="1828800" algn="l" rtl="0" eaLnBrk="1" fontAlgn="base" hangingPunct="1">
        <a:spcBef>
          <a:spcPct val="0"/>
        </a:spcBef>
        <a:spcAft>
          <a:spcPct val="0"/>
        </a:spcAft>
        <a:defRPr sz="2800" b="1">
          <a:solidFill>
            <a:schemeClr val="tx1"/>
          </a:solidFill>
          <a:latin typeface="Calibri" pitchFamily="34"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Char char="–"/>
        <a:defRPr>
          <a:solidFill>
            <a:schemeClr val="tx1"/>
          </a:solidFill>
          <a:latin typeface="+mn-lt"/>
          <a:ea typeface="ＭＳ Ｐゴシック" charset="0"/>
        </a:defRPr>
      </a:lvl2pPr>
      <a:lvl3pPr marL="1143000" indent="-228600" algn="l" rtl="0" eaLnBrk="1" fontAlgn="base" hangingPunct="1">
        <a:spcBef>
          <a:spcPct val="20000"/>
        </a:spcBef>
        <a:spcAft>
          <a:spcPct val="0"/>
        </a:spcAft>
        <a:buChar char="•"/>
        <a:defRPr sz="1600">
          <a:solidFill>
            <a:schemeClr val="tx1"/>
          </a:solidFill>
          <a:latin typeface="+mn-lt"/>
          <a:ea typeface="ＭＳ Ｐゴシック" charset="0"/>
        </a:defRPr>
      </a:lvl3pPr>
      <a:lvl4pPr marL="1600200" indent="-228600" algn="l" rtl="0" eaLnBrk="1" fontAlgn="base" hangingPunct="1">
        <a:spcBef>
          <a:spcPct val="20000"/>
        </a:spcBef>
        <a:spcAft>
          <a:spcPct val="0"/>
        </a:spcAft>
        <a:buChar char="–"/>
        <a:defRPr sz="1600">
          <a:solidFill>
            <a:schemeClr val="tx1"/>
          </a:solidFill>
          <a:latin typeface="+mn-lt"/>
          <a:ea typeface="ＭＳ Ｐゴシック" charset="0"/>
        </a:defRPr>
      </a:lvl4pPr>
      <a:lvl5pPr marL="2057400" indent="-228600" algn="l" rtl="0" eaLnBrk="1" fontAlgn="base" hangingPunct="1">
        <a:spcBef>
          <a:spcPct val="20000"/>
        </a:spcBef>
        <a:spcAft>
          <a:spcPct val="0"/>
        </a:spcAft>
        <a:buChar char="»"/>
        <a:defRPr sz="1600" i="1">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1600" i="1">
          <a:solidFill>
            <a:schemeClr val="tx1"/>
          </a:solidFill>
          <a:latin typeface="+mn-lt"/>
        </a:defRPr>
      </a:lvl6pPr>
      <a:lvl7pPr marL="2971800" indent="-228600" algn="l" rtl="0" eaLnBrk="1" fontAlgn="base" hangingPunct="1">
        <a:spcBef>
          <a:spcPct val="20000"/>
        </a:spcBef>
        <a:spcAft>
          <a:spcPct val="0"/>
        </a:spcAft>
        <a:buChar char="»"/>
        <a:defRPr sz="1600" i="1">
          <a:solidFill>
            <a:schemeClr val="tx1"/>
          </a:solidFill>
          <a:latin typeface="+mn-lt"/>
        </a:defRPr>
      </a:lvl7pPr>
      <a:lvl8pPr marL="3429000" indent="-228600" algn="l" rtl="0" eaLnBrk="1" fontAlgn="base" hangingPunct="1">
        <a:spcBef>
          <a:spcPct val="20000"/>
        </a:spcBef>
        <a:spcAft>
          <a:spcPct val="0"/>
        </a:spcAft>
        <a:buChar char="»"/>
        <a:defRPr sz="1600" i="1">
          <a:solidFill>
            <a:schemeClr val="tx1"/>
          </a:solidFill>
          <a:latin typeface="+mn-lt"/>
        </a:defRPr>
      </a:lvl8pPr>
      <a:lvl9pPr marL="3886200" indent="-228600" algn="l" rtl="0" eaLnBrk="1" fontAlgn="base" hangingPunct="1">
        <a:spcBef>
          <a:spcPct val="20000"/>
        </a:spcBef>
        <a:spcAft>
          <a:spcPct val="0"/>
        </a:spcAft>
        <a:buChar char="»"/>
        <a:defRPr sz="1600" i="1">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5.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4.xml"/><Relationship Id="rId5" Type="http://schemas.openxmlformats.org/officeDocument/2006/relationships/image" Target="../media/image28.png"/><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png"/><Relationship Id="rId1" Type="http://schemas.openxmlformats.org/officeDocument/2006/relationships/slideLayout" Target="../slideLayouts/slideLayout24.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4.xml"/><Relationship Id="rId4" Type="http://schemas.openxmlformats.org/officeDocument/2006/relationships/image" Target="../media/image33.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37.png"/><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61848"/>
            <a:ext cx="7772400" cy="1470025"/>
          </a:xfrm>
        </p:spPr>
        <p:txBody>
          <a:bodyPr>
            <a:normAutofit fontScale="90000"/>
          </a:bodyPr>
          <a:lstStyle/>
          <a:p>
            <a:r>
              <a:rPr lang="en-US" dirty="0" smtClean="0"/>
              <a:t>Background Measurements During Commissioning </a:t>
            </a:r>
            <a:r>
              <a:rPr lang="en-US" dirty="0"/>
              <a:t>P</a:t>
            </a:r>
            <a:r>
              <a:rPr lang="en-US" dirty="0" smtClean="0"/>
              <a:t>hase 2</a:t>
            </a:r>
            <a:br>
              <a:rPr lang="en-US" dirty="0" smtClean="0"/>
            </a:br>
            <a:r>
              <a:rPr lang="en-US" dirty="0"/>
              <a:t/>
            </a:r>
            <a:br>
              <a:rPr lang="en-US" dirty="0"/>
            </a:br>
            <a:r>
              <a:rPr lang="en-US" sz="2700" dirty="0" smtClean="0"/>
              <a:t>(supplementary information </a:t>
            </a:r>
            <a:br>
              <a:rPr lang="en-US" sz="2700" dirty="0" smtClean="0"/>
            </a:br>
            <a:r>
              <a:rPr lang="en-US" sz="2700" dirty="0" smtClean="0"/>
              <a:t>for the BPAC)</a:t>
            </a:r>
            <a:endParaRPr lang="en-US" sz="2700" dirty="0"/>
          </a:p>
        </p:txBody>
      </p:sp>
      <p:sp>
        <p:nvSpPr>
          <p:cNvPr id="3" name="Subtitle 2"/>
          <p:cNvSpPr>
            <a:spLocks noGrp="1"/>
          </p:cNvSpPr>
          <p:nvPr>
            <p:ph type="subTitle" idx="1"/>
          </p:nvPr>
        </p:nvSpPr>
        <p:spPr>
          <a:xfrm>
            <a:off x="1371600" y="4422300"/>
            <a:ext cx="6400800" cy="1752600"/>
          </a:xfrm>
        </p:spPr>
        <p:txBody>
          <a:bodyPr/>
          <a:lstStyle/>
          <a:p>
            <a:r>
              <a:rPr lang="en-US" dirty="0" smtClean="0"/>
              <a:t>Prepared by the Belle II Beam Background Group</a:t>
            </a:r>
            <a:endParaRPr lang="en-US" dirty="0"/>
          </a:p>
        </p:txBody>
      </p:sp>
      <p:pic>
        <p:nvPicPr>
          <p:cNvPr id="5" name="Picture 11"/>
          <p:cNvPicPr/>
          <p:nvPr/>
        </p:nvPicPr>
        <p:blipFill>
          <a:blip r:embed="rId2"/>
          <a:stretch>
            <a:fillRect/>
          </a:stretch>
        </p:blipFill>
        <p:spPr>
          <a:xfrm>
            <a:off x="233811" y="143371"/>
            <a:ext cx="1145868" cy="1145988"/>
          </a:xfrm>
          <a:prstGeom prst="rect">
            <a:avLst/>
          </a:prstGeom>
        </p:spPr>
      </p:pic>
    </p:spTree>
    <p:extLst>
      <p:ext uri="{BB962C8B-B14F-4D97-AF65-F5344CB8AC3E}">
        <p14:creationId xmlns:p14="http://schemas.microsoft.com/office/powerpoint/2010/main" val="8351791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bwMode="auto">
          <a:xfrm>
            <a:off x="838742" y="240967"/>
            <a:ext cx="86741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a:solidFill>
                  <a:schemeClr val="accent2">
                    <a:lumMod val="75000"/>
                  </a:schemeClr>
                </a:solidFill>
                <a:latin typeface="+mj-lt"/>
                <a:ea typeface="ＭＳ Ｐゴシック" charset="0"/>
                <a:cs typeface="+mj-cs"/>
              </a:defRPr>
            </a:lvl1pPr>
            <a:lvl2pPr algn="l" rtl="0" eaLnBrk="1" fontAlgn="base" hangingPunct="1">
              <a:spcBef>
                <a:spcPct val="0"/>
              </a:spcBef>
              <a:spcAft>
                <a:spcPct val="0"/>
              </a:spcAft>
              <a:defRPr sz="2800" b="1">
                <a:solidFill>
                  <a:schemeClr val="tx1"/>
                </a:solidFill>
                <a:latin typeface="Calibri" pitchFamily="34" charset="0"/>
                <a:ea typeface="ＭＳ Ｐゴシック" charset="0"/>
              </a:defRPr>
            </a:lvl2pPr>
            <a:lvl3pPr algn="l" rtl="0" eaLnBrk="1" fontAlgn="base" hangingPunct="1">
              <a:spcBef>
                <a:spcPct val="0"/>
              </a:spcBef>
              <a:spcAft>
                <a:spcPct val="0"/>
              </a:spcAft>
              <a:defRPr sz="2800" b="1">
                <a:solidFill>
                  <a:schemeClr val="tx1"/>
                </a:solidFill>
                <a:latin typeface="Calibri" pitchFamily="34" charset="0"/>
                <a:ea typeface="ＭＳ Ｐゴシック" charset="0"/>
              </a:defRPr>
            </a:lvl3pPr>
            <a:lvl4pPr algn="l" rtl="0" eaLnBrk="1" fontAlgn="base" hangingPunct="1">
              <a:spcBef>
                <a:spcPct val="0"/>
              </a:spcBef>
              <a:spcAft>
                <a:spcPct val="0"/>
              </a:spcAft>
              <a:defRPr sz="2800" b="1">
                <a:solidFill>
                  <a:schemeClr val="tx1"/>
                </a:solidFill>
                <a:latin typeface="Calibri" pitchFamily="34" charset="0"/>
                <a:ea typeface="ＭＳ Ｐゴシック" charset="0"/>
              </a:defRPr>
            </a:lvl4pPr>
            <a:lvl5pPr algn="l" rtl="0" eaLnBrk="1" fontAlgn="base" hangingPunct="1">
              <a:spcBef>
                <a:spcPct val="0"/>
              </a:spcBef>
              <a:spcAft>
                <a:spcPct val="0"/>
              </a:spcAft>
              <a:defRPr sz="2800" b="1">
                <a:solidFill>
                  <a:schemeClr val="tx1"/>
                </a:solidFill>
                <a:latin typeface="Calibri" pitchFamily="34" charset="0"/>
                <a:ea typeface="ＭＳ Ｐゴシック" charset="0"/>
              </a:defRPr>
            </a:lvl5pPr>
            <a:lvl6pPr marL="457200" algn="l" rtl="0" eaLnBrk="1" fontAlgn="base" hangingPunct="1">
              <a:spcBef>
                <a:spcPct val="0"/>
              </a:spcBef>
              <a:spcAft>
                <a:spcPct val="0"/>
              </a:spcAft>
              <a:defRPr sz="2800" b="1">
                <a:solidFill>
                  <a:schemeClr val="tx1"/>
                </a:solidFill>
                <a:latin typeface="Calibri" pitchFamily="34" charset="0"/>
              </a:defRPr>
            </a:lvl6pPr>
            <a:lvl7pPr marL="914400" algn="l" rtl="0" eaLnBrk="1" fontAlgn="base" hangingPunct="1">
              <a:spcBef>
                <a:spcPct val="0"/>
              </a:spcBef>
              <a:spcAft>
                <a:spcPct val="0"/>
              </a:spcAft>
              <a:defRPr sz="2800" b="1">
                <a:solidFill>
                  <a:schemeClr val="tx1"/>
                </a:solidFill>
                <a:latin typeface="Calibri" pitchFamily="34" charset="0"/>
              </a:defRPr>
            </a:lvl7pPr>
            <a:lvl8pPr marL="1371600" algn="l" rtl="0" eaLnBrk="1" fontAlgn="base" hangingPunct="1">
              <a:spcBef>
                <a:spcPct val="0"/>
              </a:spcBef>
              <a:spcAft>
                <a:spcPct val="0"/>
              </a:spcAft>
              <a:defRPr sz="2800" b="1">
                <a:solidFill>
                  <a:schemeClr val="tx1"/>
                </a:solidFill>
                <a:latin typeface="Calibri" pitchFamily="34" charset="0"/>
              </a:defRPr>
            </a:lvl8pPr>
            <a:lvl9pPr marL="1828800" algn="l" rtl="0" eaLnBrk="1" fontAlgn="base" hangingPunct="1">
              <a:spcBef>
                <a:spcPct val="0"/>
              </a:spcBef>
              <a:spcAft>
                <a:spcPct val="0"/>
              </a:spcAft>
              <a:defRPr sz="2800" b="1">
                <a:solidFill>
                  <a:schemeClr val="tx1"/>
                </a:solidFill>
                <a:latin typeface="Calibri" pitchFamily="34" charset="0"/>
              </a:defRPr>
            </a:lvl9pPr>
          </a:lstStyle>
          <a:p>
            <a:pPr defTabSz="914400">
              <a:defRPr/>
            </a:pPr>
            <a:r>
              <a:rPr lang="en-US" sz="3200" kern="0" dirty="0" smtClean="0">
                <a:solidFill>
                  <a:srgbClr val="3333CC">
                    <a:lumMod val="75000"/>
                  </a:srgbClr>
                </a:solidFill>
              </a:rPr>
              <a:t>VXD Detector Systems in phase 2</a:t>
            </a:r>
            <a:endParaRPr lang="en-US" sz="3200" kern="0" dirty="0">
              <a:solidFill>
                <a:srgbClr val="3333CC">
                  <a:lumMod val="75000"/>
                </a:srgbClr>
              </a:solidFill>
            </a:endParaRPr>
          </a:p>
        </p:txBody>
      </p:sp>
      <p:sp>
        <p:nvSpPr>
          <p:cNvPr id="8" name="7 Marcador de número de diapositiva"/>
          <p:cNvSpPr>
            <a:spLocks noGrp="1"/>
          </p:cNvSpPr>
          <p:nvPr>
            <p:ph type="sldNum" sz="quarter" idx="12"/>
          </p:nvPr>
        </p:nvSpPr>
        <p:spPr/>
        <p:txBody>
          <a:bodyPr/>
          <a:lstStyle/>
          <a:p>
            <a:fld id="{84E11BAE-CAAF-4D81-966B-A590CCD752B3}" type="slidenum">
              <a:rPr lang="en-US" smtClean="0">
                <a:solidFill>
                  <a:prstClr val="black">
                    <a:tint val="75000"/>
                  </a:prstClr>
                </a:solidFill>
              </a:rPr>
              <a:pPr/>
              <a:t>10</a:t>
            </a:fld>
            <a:endParaRPr lang="en-US">
              <a:solidFill>
                <a:prstClr val="black">
                  <a:tint val="75000"/>
                </a:prstClr>
              </a:solidFill>
            </a:endParaRPr>
          </a:p>
        </p:txBody>
      </p:sp>
      <p:sp>
        <p:nvSpPr>
          <p:cNvPr id="10" name="Textfeld 6"/>
          <p:cNvSpPr txBox="1"/>
          <p:nvPr/>
        </p:nvSpPr>
        <p:spPr>
          <a:xfrm>
            <a:off x="196100" y="908720"/>
            <a:ext cx="6675120"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prstClr val="black"/>
                </a:solidFill>
              </a:rPr>
              <a:t>FANGS: Covering  90</a:t>
            </a:r>
            <a:r>
              <a:rPr lang="en-US" dirty="0" smtClean="0">
                <a:solidFill>
                  <a:prstClr val="black"/>
                </a:solidFill>
                <a:latin typeface="Arial" panose="020B0604020202020204" pitchFamily="34" charset="0"/>
                <a:cs typeface="Arial" panose="020B0604020202020204" pitchFamily="34" charset="0"/>
              </a:rPr>
              <a:t>º</a:t>
            </a:r>
            <a:r>
              <a:rPr lang="en-US" dirty="0" smtClean="0">
                <a:solidFill>
                  <a:prstClr val="black"/>
                </a:solidFill>
              </a:rPr>
              <a:t> , 180</a:t>
            </a:r>
            <a:r>
              <a:rPr lang="en-US" dirty="0" smtClean="0">
                <a:solidFill>
                  <a:prstClr val="black"/>
                </a:solidFill>
                <a:latin typeface="Arial" panose="020B0604020202020204" pitchFamily="34" charset="0"/>
                <a:cs typeface="Arial" panose="020B0604020202020204" pitchFamily="34" charset="0"/>
              </a:rPr>
              <a:t>º</a:t>
            </a:r>
            <a:r>
              <a:rPr lang="en-US" dirty="0" smtClean="0">
                <a:solidFill>
                  <a:prstClr val="black"/>
                </a:solidFill>
              </a:rPr>
              <a:t> , 270</a:t>
            </a:r>
            <a:r>
              <a:rPr lang="en-US" dirty="0" smtClean="0">
                <a:solidFill>
                  <a:prstClr val="black"/>
                </a:solidFill>
                <a:latin typeface="Arial" panose="020B0604020202020204" pitchFamily="34" charset="0"/>
                <a:cs typeface="Arial" panose="020B0604020202020204" pitchFamily="34" charset="0"/>
              </a:rPr>
              <a:t>º</a:t>
            </a:r>
            <a:r>
              <a:rPr lang="en-US" dirty="0" smtClean="0">
                <a:solidFill>
                  <a:prstClr val="black"/>
                </a:solidFill>
              </a:rPr>
              <a:t> in </a:t>
            </a:r>
            <a:r>
              <a:rPr lang="el-GR" dirty="0" smtClean="0">
                <a:solidFill>
                  <a:prstClr val="black"/>
                </a:solidFill>
                <a:cs typeface="Arial" panose="020B0604020202020204" pitchFamily="34" charset="0"/>
              </a:rPr>
              <a:t>φ</a:t>
            </a:r>
            <a:r>
              <a:rPr lang="de-DE" dirty="0" smtClean="0">
                <a:solidFill>
                  <a:prstClr val="black"/>
                </a:solidFill>
                <a:cs typeface="Arial" panose="020B0604020202020204" pitchFamily="34" charset="0"/>
              </a:rPr>
              <a:t>, </a:t>
            </a:r>
            <a:r>
              <a:rPr lang="de-DE" i="1" dirty="0" smtClean="0">
                <a:solidFill>
                  <a:prstClr val="black"/>
                </a:solidFill>
                <a:cs typeface="Arial" panose="020B0604020202020204" pitchFamily="34" charset="0"/>
              </a:rPr>
              <a:t>full</a:t>
            </a:r>
            <a:r>
              <a:rPr lang="de-DE" dirty="0" smtClean="0">
                <a:solidFill>
                  <a:prstClr val="black"/>
                </a:solidFill>
                <a:cs typeface="Arial" panose="020B0604020202020204" pitchFamily="34" charset="0"/>
              </a:rPr>
              <a:t> acceptance in </a:t>
            </a:r>
            <a:r>
              <a:rPr lang="el-GR" dirty="0" smtClean="0">
                <a:solidFill>
                  <a:prstClr val="black"/>
                </a:solidFill>
                <a:latin typeface="Arial" panose="020B0604020202020204" pitchFamily="34" charset="0"/>
                <a:cs typeface="Arial" panose="020B0604020202020204" pitchFamily="34" charset="0"/>
              </a:rPr>
              <a:t>θ</a:t>
            </a:r>
            <a:endParaRPr lang="es-ES" dirty="0" smtClean="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solidFill>
                  <a:prstClr val="black"/>
                </a:solidFill>
              </a:rPr>
              <a:t>CLAWS: </a:t>
            </a:r>
            <a:r>
              <a:rPr lang="en-US" dirty="0">
                <a:solidFill>
                  <a:prstClr val="black"/>
                </a:solidFill>
              </a:rPr>
              <a:t>Covering  </a:t>
            </a:r>
            <a:r>
              <a:rPr lang="en-US" dirty="0" smtClean="0">
                <a:solidFill>
                  <a:prstClr val="black"/>
                </a:solidFill>
              </a:rPr>
              <a:t>135</a:t>
            </a:r>
            <a:r>
              <a:rPr lang="en-US" dirty="0" smtClean="0">
                <a:solidFill>
                  <a:prstClr val="black"/>
                </a:solidFill>
                <a:latin typeface="Arial" panose="020B0604020202020204" pitchFamily="34" charset="0"/>
                <a:cs typeface="Arial" panose="020B0604020202020204" pitchFamily="34" charset="0"/>
              </a:rPr>
              <a:t>º</a:t>
            </a:r>
            <a:r>
              <a:rPr lang="en-US" dirty="0" smtClean="0">
                <a:solidFill>
                  <a:prstClr val="black"/>
                </a:solidFill>
              </a:rPr>
              <a:t> </a:t>
            </a:r>
            <a:r>
              <a:rPr lang="en-US" dirty="0">
                <a:solidFill>
                  <a:prstClr val="black"/>
                </a:solidFill>
              </a:rPr>
              <a:t>, </a:t>
            </a:r>
            <a:r>
              <a:rPr lang="en-US" dirty="0" smtClean="0">
                <a:solidFill>
                  <a:prstClr val="black"/>
                </a:solidFill>
              </a:rPr>
              <a:t>225</a:t>
            </a:r>
            <a:r>
              <a:rPr lang="en-US" dirty="0" smtClean="0">
                <a:solidFill>
                  <a:prstClr val="black"/>
                </a:solidFill>
                <a:latin typeface="Arial" panose="020B0604020202020204" pitchFamily="34" charset="0"/>
                <a:cs typeface="Arial" panose="020B0604020202020204" pitchFamily="34" charset="0"/>
              </a:rPr>
              <a:t>º</a:t>
            </a:r>
            <a:r>
              <a:rPr lang="en-US" dirty="0" smtClean="0">
                <a:solidFill>
                  <a:prstClr val="black"/>
                </a:solidFill>
              </a:rPr>
              <a:t> </a:t>
            </a:r>
            <a:r>
              <a:rPr lang="en-US" dirty="0">
                <a:solidFill>
                  <a:prstClr val="black"/>
                </a:solidFill>
              </a:rPr>
              <a:t>in </a:t>
            </a:r>
            <a:r>
              <a:rPr lang="el-GR" dirty="0">
                <a:solidFill>
                  <a:prstClr val="black"/>
                </a:solidFill>
                <a:cs typeface="Arial" panose="020B0604020202020204" pitchFamily="34" charset="0"/>
              </a:rPr>
              <a:t>φ</a:t>
            </a:r>
            <a:r>
              <a:rPr lang="de-DE" dirty="0">
                <a:solidFill>
                  <a:prstClr val="black"/>
                </a:solidFill>
                <a:cs typeface="Arial" panose="020B0604020202020204" pitchFamily="34" charset="0"/>
              </a:rPr>
              <a:t>, </a:t>
            </a:r>
            <a:r>
              <a:rPr lang="de-DE" i="1" dirty="0">
                <a:solidFill>
                  <a:prstClr val="black"/>
                </a:solidFill>
                <a:cs typeface="Arial" panose="020B0604020202020204" pitchFamily="34" charset="0"/>
              </a:rPr>
              <a:t>full</a:t>
            </a:r>
            <a:r>
              <a:rPr lang="de-DE" dirty="0">
                <a:solidFill>
                  <a:prstClr val="black"/>
                </a:solidFill>
                <a:cs typeface="Arial" panose="020B0604020202020204" pitchFamily="34" charset="0"/>
              </a:rPr>
              <a:t> acceptance in </a:t>
            </a:r>
            <a:r>
              <a:rPr lang="el-GR" dirty="0" smtClean="0">
                <a:solidFill>
                  <a:prstClr val="black"/>
                </a:solidFill>
                <a:latin typeface="Arial" panose="020B0604020202020204" pitchFamily="34" charset="0"/>
                <a:cs typeface="Arial" panose="020B0604020202020204" pitchFamily="34" charset="0"/>
              </a:rPr>
              <a:t>θ</a:t>
            </a:r>
            <a:endParaRPr lang="es-ES" dirty="0" smtClean="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solidFill>
                  <a:prstClr val="black"/>
                </a:solidFill>
              </a:rPr>
              <a:t>PLUME: </a:t>
            </a:r>
            <a:r>
              <a:rPr lang="en-US" dirty="0">
                <a:solidFill>
                  <a:prstClr val="black"/>
                </a:solidFill>
              </a:rPr>
              <a:t>Covering  135</a:t>
            </a:r>
            <a:r>
              <a:rPr lang="en-US" dirty="0">
                <a:solidFill>
                  <a:prstClr val="black"/>
                </a:solidFill>
                <a:latin typeface="Arial" panose="020B0604020202020204" pitchFamily="34" charset="0"/>
                <a:cs typeface="Arial" panose="020B0604020202020204" pitchFamily="34" charset="0"/>
              </a:rPr>
              <a:t>º</a:t>
            </a:r>
            <a:r>
              <a:rPr lang="en-US" dirty="0">
                <a:solidFill>
                  <a:prstClr val="black"/>
                </a:solidFill>
              </a:rPr>
              <a:t> , 225</a:t>
            </a:r>
            <a:r>
              <a:rPr lang="en-US" dirty="0">
                <a:solidFill>
                  <a:prstClr val="black"/>
                </a:solidFill>
                <a:latin typeface="Arial" panose="020B0604020202020204" pitchFamily="34" charset="0"/>
                <a:cs typeface="Arial" panose="020B0604020202020204" pitchFamily="34" charset="0"/>
              </a:rPr>
              <a:t>º</a:t>
            </a:r>
            <a:r>
              <a:rPr lang="en-US" dirty="0">
                <a:solidFill>
                  <a:prstClr val="black"/>
                </a:solidFill>
              </a:rPr>
              <a:t> in </a:t>
            </a:r>
            <a:r>
              <a:rPr lang="el-GR" dirty="0">
                <a:solidFill>
                  <a:prstClr val="black"/>
                </a:solidFill>
                <a:cs typeface="Arial" panose="020B0604020202020204" pitchFamily="34" charset="0"/>
              </a:rPr>
              <a:t>φ</a:t>
            </a:r>
            <a:r>
              <a:rPr lang="de-DE" dirty="0">
                <a:solidFill>
                  <a:prstClr val="black"/>
                </a:solidFill>
                <a:cs typeface="Arial" panose="020B0604020202020204" pitchFamily="34" charset="0"/>
              </a:rPr>
              <a:t>, </a:t>
            </a:r>
            <a:r>
              <a:rPr lang="de-DE" i="1" dirty="0" smtClean="0">
                <a:solidFill>
                  <a:prstClr val="black"/>
                </a:solidFill>
                <a:cs typeface="Arial" panose="020B0604020202020204" pitchFamily="34" charset="0"/>
              </a:rPr>
              <a:t>partial</a:t>
            </a:r>
            <a:r>
              <a:rPr lang="de-DE" dirty="0" smtClean="0">
                <a:solidFill>
                  <a:prstClr val="black"/>
                </a:solidFill>
                <a:cs typeface="Arial" panose="020B0604020202020204" pitchFamily="34" charset="0"/>
              </a:rPr>
              <a:t> </a:t>
            </a:r>
            <a:r>
              <a:rPr lang="de-DE" dirty="0">
                <a:solidFill>
                  <a:prstClr val="black"/>
                </a:solidFill>
                <a:cs typeface="Arial" panose="020B0604020202020204" pitchFamily="34" charset="0"/>
              </a:rPr>
              <a:t>acceptance in </a:t>
            </a:r>
            <a:r>
              <a:rPr lang="el-GR" dirty="0">
                <a:solidFill>
                  <a:prstClr val="black"/>
                </a:solidFill>
                <a:latin typeface="Arial" panose="020B0604020202020204" pitchFamily="34" charset="0"/>
                <a:cs typeface="Arial" panose="020B0604020202020204" pitchFamily="34" charset="0"/>
              </a:rPr>
              <a:t>θ</a:t>
            </a:r>
            <a:endParaRPr lang="es-ES" dirty="0" smtClean="0">
              <a:solidFill>
                <a:prstClr val="black"/>
              </a:solidFill>
              <a:latin typeface="Arial" panose="020B0604020202020204" pitchFamily="34" charset="0"/>
              <a:cs typeface="Arial" panose="020B0604020202020204" pitchFamily="34" charset="0"/>
            </a:endParaRPr>
          </a:p>
        </p:txBody>
      </p:sp>
      <p:pic>
        <p:nvPicPr>
          <p:cNvPr id="9"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33726" y="2132855"/>
            <a:ext cx="8907454" cy="3672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Footer Placeholder 3"/>
          <p:cNvSpPr txBox="1">
            <a:spLocks/>
          </p:cNvSpPr>
          <p:nvPr/>
        </p:nvSpPr>
        <p:spPr>
          <a:xfrm>
            <a:off x="166688" y="6516688"/>
            <a:ext cx="7327900" cy="252412"/>
          </a:xfrm>
          <a:prstGeom prst="rect">
            <a:avLst/>
          </a:prstGeom>
          <a:ln/>
        </p:spPr>
        <p:txBody>
          <a:bodyPr/>
          <a:lstStyle>
            <a:defPPr>
              <a:defRPr lang="de-DE"/>
            </a:defPPr>
            <a:lvl1pPr algn="r" rtl="0" fontAlgn="base">
              <a:spcBef>
                <a:spcPct val="0"/>
              </a:spcBef>
              <a:spcAft>
                <a:spcPct val="0"/>
              </a:spcAft>
              <a:defRPr sz="1200" kern="1200">
                <a:solidFill>
                  <a:schemeClr val="tx1"/>
                </a:solidFill>
                <a:latin typeface="Calibri" charset="0"/>
                <a:ea typeface="ＭＳ Ｐゴシック" charset="0"/>
                <a:cs typeface="+mn-cs"/>
              </a:defRPr>
            </a:lvl1pPr>
            <a:lvl2pPr marL="457200" algn="l" rtl="0" fontAlgn="base">
              <a:spcBef>
                <a:spcPct val="0"/>
              </a:spcBef>
              <a:spcAft>
                <a:spcPct val="0"/>
              </a:spcAft>
              <a:defRPr sz="1200" kern="1200">
                <a:solidFill>
                  <a:schemeClr val="tx1"/>
                </a:solidFill>
                <a:latin typeface="Calibri" charset="0"/>
                <a:ea typeface="ＭＳ Ｐゴシック" charset="0"/>
                <a:cs typeface="+mn-cs"/>
              </a:defRPr>
            </a:lvl2pPr>
            <a:lvl3pPr marL="914400" algn="l" rtl="0" fontAlgn="base">
              <a:spcBef>
                <a:spcPct val="0"/>
              </a:spcBef>
              <a:spcAft>
                <a:spcPct val="0"/>
              </a:spcAft>
              <a:defRPr sz="1200" kern="1200">
                <a:solidFill>
                  <a:schemeClr val="tx1"/>
                </a:solidFill>
                <a:latin typeface="Calibri" charset="0"/>
                <a:ea typeface="ＭＳ Ｐゴシック" charset="0"/>
                <a:cs typeface="+mn-cs"/>
              </a:defRPr>
            </a:lvl3pPr>
            <a:lvl4pPr marL="1371600" algn="l" rtl="0" fontAlgn="base">
              <a:spcBef>
                <a:spcPct val="0"/>
              </a:spcBef>
              <a:spcAft>
                <a:spcPct val="0"/>
              </a:spcAft>
              <a:defRPr sz="1200" kern="1200">
                <a:solidFill>
                  <a:schemeClr val="tx1"/>
                </a:solidFill>
                <a:latin typeface="Calibri" charset="0"/>
                <a:ea typeface="ＭＳ Ｐゴシック" charset="0"/>
                <a:cs typeface="+mn-cs"/>
              </a:defRPr>
            </a:lvl4pPr>
            <a:lvl5pPr marL="1828800" algn="l" rtl="0" fontAlgn="base">
              <a:spcBef>
                <a:spcPct val="0"/>
              </a:spcBef>
              <a:spcAft>
                <a:spcPct val="0"/>
              </a:spcAft>
              <a:defRPr sz="1200" kern="1200">
                <a:solidFill>
                  <a:schemeClr val="tx1"/>
                </a:solidFill>
                <a:latin typeface="Calibri" charset="0"/>
                <a:ea typeface="ＭＳ Ｐゴシック" charset="0"/>
                <a:cs typeface="+mn-cs"/>
              </a:defRPr>
            </a:lvl5pPr>
            <a:lvl6pPr marL="2286000" algn="l" defTabSz="457200" rtl="0" eaLnBrk="1" latinLnBrk="0" hangingPunct="1">
              <a:defRPr sz="1200" kern="1200">
                <a:solidFill>
                  <a:schemeClr val="tx1"/>
                </a:solidFill>
                <a:latin typeface="Calibri" charset="0"/>
                <a:ea typeface="ＭＳ Ｐゴシック" charset="0"/>
                <a:cs typeface="+mn-cs"/>
              </a:defRPr>
            </a:lvl6pPr>
            <a:lvl7pPr marL="2743200" algn="l" defTabSz="457200" rtl="0" eaLnBrk="1" latinLnBrk="0" hangingPunct="1">
              <a:defRPr sz="1200" kern="1200">
                <a:solidFill>
                  <a:schemeClr val="tx1"/>
                </a:solidFill>
                <a:latin typeface="Calibri" charset="0"/>
                <a:ea typeface="ＭＳ Ｐゴシック" charset="0"/>
                <a:cs typeface="+mn-cs"/>
              </a:defRPr>
            </a:lvl7pPr>
            <a:lvl8pPr marL="3200400" algn="l" defTabSz="457200" rtl="0" eaLnBrk="1" latinLnBrk="0" hangingPunct="1">
              <a:defRPr sz="1200" kern="1200">
                <a:solidFill>
                  <a:schemeClr val="tx1"/>
                </a:solidFill>
                <a:latin typeface="Calibri" charset="0"/>
                <a:ea typeface="ＭＳ Ｐゴシック" charset="0"/>
                <a:cs typeface="+mn-cs"/>
              </a:defRPr>
            </a:lvl8pPr>
            <a:lvl9pPr marL="3657600" algn="l" defTabSz="457200" rtl="0" eaLnBrk="1" latinLnBrk="0" hangingPunct="1">
              <a:defRPr sz="1200" kern="1200">
                <a:solidFill>
                  <a:schemeClr val="tx1"/>
                </a:solidFill>
                <a:latin typeface="Calibri" charset="0"/>
                <a:ea typeface="ＭＳ Ｐゴシック" charset="0"/>
                <a:cs typeface="+mn-cs"/>
              </a:defRPr>
            </a:lvl9pPr>
          </a:lstStyle>
          <a:p>
            <a:pPr algn="l" defTabSz="914400">
              <a:defRPr/>
            </a:pPr>
            <a:r>
              <a:rPr lang="en-US" dirty="0" smtClean="0">
                <a:solidFill>
                  <a:srgbClr val="000000"/>
                </a:solidFill>
              </a:rPr>
              <a:t>cmarinas@uni-bonn.de</a:t>
            </a:r>
            <a:endParaRPr lang="en-US" dirty="0">
              <a:solidFill>
                <a:srgbClr val="000000"/>
              </a:solidFill>
            </a:endParaRPr>
          </a:p>
        </p:txBody>
      </p:sp>
      <p:cxnSp>
        <p:nvCxnSpPr>
          <p:cNvPr id="12" name="5 Conector recto de flecha"/>
          <p:cNvCxnSpPr/>
          <p:nvPr/>
        </p:nvCxnSpPr>
        <p:spPr>
          <a:xfrm flipH="1">
            <a:off x="4979140" y="2671317"/>
            <a:ext cx="393303"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6 CuadroTexto"/>
          <p:cNvSpPr txBox="1"/>
          <p:nvPr/>
        </p:nvSpPr>
        <p:spPr>
          <a:xfrm>
            <a:off x="4795000" y="2138736"/>
            <a:ext cx="792088" cy="369332"/>
          </a:xfrm>
          <a:prstGeom prst="rect">
            <a:avLst/>
          </a:prstGeom>
          <a:noFill/>
        </p:spPr>
        <p:txBody>
          <a:bodyPr wrap="square" rtlCol="0">
            <a:spAutoFit/>
          </a:bodyPr>
          <a:lstStyle/>
          <a:p>
            <a:r>
              <a:rPr lang="en-US" b="1" dirty="0" smtClean="0">
                <a:solidFill>
                  <a:prstClr val="black"/>
                </a:solidFill>
              </a:rPr>
              <a:t>+X</a:t>
            </a:r>
            <a:endParaRPr lang="en-US" b="1" dirty="0">
              <a:solidFill>
                <a:prstClr val="black"/>
              </a:solidFill>
            </a:endParaRPr>
          </a:p>
        </p:txBody>
      </p:sp>
      <p:sp>
        <p:nvSpPr>
          <p:cNvPr id="5" name="TextBox 4"/>
          <p:cNvSpPr txBox="1"/>
          <p:nvPr/>
        </p:nvSpPr>
        <p:spPr>
          <a:xfrm>
            <a:off x="5921811" y="2364864"/>
            <a:ext cx="562205" cy="369332"/>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n-US" dirty="0" smtClean="0"/>
              <a:t>PXD</a:t>
            </a:r>
            <a:endParaRPr lang="en-US" dirty="0"/>
          </a:p>
        </p:txBody>
      </p:sp>
      <p:cxnSp>
        <p:nvCxnSpPr>
          <p:cNvPr id="7" name="Straight Arrow Connector 6"/>
          <p:cNvCxnSpPr/>
          <p:nvPr/>
        </p:nvCxnSpPr>
        <p:spPr>
          <a:xfrm>
            <a:off x="6271591" y="2734196"/>
            <a:ext cx="190753" cy="108243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Straight Arrow Connector 13"/>
          <p:cNvCxnSpPr/>
          <p:nvPr/>
        </p:nvCxnSpPr>
        <p:spPr>
          <a:xfrm flipH="1">
            <a:off x="6082749" y="2734196"/>
            <a:ext cx="188842" cy="108243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7" name="TextBox 16"/>
          <p:cNvSpPr txBox="1"/>
          <p:nvPr/>
        </p:nvSpPr>
        <p:spPr>
          <a:xfrm>
            <a:off x="4317186" y="6025777"/>
            <a:ext cx="562975" cy="369332"/>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n-US" dirty="0" smtClean="0"/>
              <a:t>SVD</a:t>
            </a:r>
            <a:endParaRPr lang="en-US" dirty="0"/>
          </a:p>
        </p:txBody>
      </p:sp>
      <p:cxnSp>
        <p:nvCxnSpPr>
          <p:cNvPr id="18" name="Straight Arrow Connector 17"/>
          <p:cNvCxnSpPr>
            <a:stCxn id="17" idx="0"/>
          </p:cNvCxnSpPr>
          <p:nvPr/>
        </p:nvCxnSpPr>
        <p:spPr>
          <a:xfrm flipV="1">
            <a:off x="4598674" y="5043387"/>
            <a:ext cx="577118" cy="98239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1" name="Straight Arrow Connector 20"/>
          <p:cNvCxnSpPr>
            <a:stCxn id="17" idx="0"/>
          </p:cNvCxnSpPr>
          <p:nvPr/>
        </p:nvCxnSpPr>
        <p:spPr>
          <a:xfrm flipH="1" flipV="1">
            <a:off x="3533660" y="5534583"/>
            <a:ext cx="1065014" cy="49119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4" name="Straight Arrow Connector 23"/>
          <p:cNvCxnSpPr/>
          <p:nvPr/>
        </p:nvCxnSpPr>
        <p:spPr>
          <a:xfrm flipH="1" flipV="1">
            <a:off x="1974744" y="5244548"/>
            <a:ext cx="2634039" cy="78122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6" name="Straight Arrow Connector 25"/>
          <p:cNvCxnSpPr>
            <a:stCxn id="17" idx="0"/>
          </p:cNvCxnSpPr>
          <p:nvPr/>
        </p:nvCxnSpPr>
        <p:spPr>
          <a:xfrm flipH="1" flipV="1">
            <a:off x="590062" y="5244548"/>
            <a:ext cx="4008612" cy="78122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8" name="TextBox 27"/>
          <p:cNvSpPr txBox="1"/>
          <p:nvPr/>
        </p:nvSpPr>
        <p:spPr>
          <a:xfrm>
            <a:off x="6871220" y="2338575"/>
            <a:ext cx="811312" cy="369332"/>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n-US" dirty="0" smtClean="0"/>
              <a:t>FANGS</a:t>
            </a:r>
            <a:endParaRPr lang="en-US" dirty="0"/>
          </a:p>
        </p:txBody>
      </p:sp>
      <p:sp>
        <p:nvSpPr>
          <p:cNvPr id="29" name="TextBox 28"/>
          <p:cNvSpPr txBox="1"/>
          <p:nvPr/>
        </p:nvSpPr>
        <p:spPr>
          <a:xfrm>
            <a:off x="6602924" y="5142060"/>
            <a:ext cx="811312" cy="369332"/>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n-US" dirty="0" smtClean="0"/>
              <a:t>FANGS</a:t>
            </a:r>
            <a:endParaRPr lang="en-US" dirty="0"/>
          </a:p>
        </p:txBody>
      </p:sp>
      <p:sp>
        <p:nvSpPr>
          <p:cNvPr id="30" name="TextBox 29"/>
          <p:cNvSpPr txBox="1"/>
          <p:nvPr/>
        </p:nvSpPr>
        <p:spPr>
          <a:xfrm rot="5400000">
            <a:off x="8206437" y="3916017"/>
            <a:ext cx="811312" cy="369332"/>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n-US" dirty="0" smtClean="0"/>
              <a:t>FANGS</a:t>
            </a:r>
            <a:endParaRPr lang="en-US" dirty="0"/>
          </a:p>
        </p:txBody>
      </p:sp>
      <p:sp>
        <p:nvSpPr>
          <p:cNvPr id="31" name="TextBox 30"/>
          <p:cNvSpPr txBox="1"/>
          <p:nvPr/>
        </p:nvSpPr>
        <p:spPr>
          <a:xfrm rot="2784937">
            <a:off x="8192235" y="2323401"/>
            <a:ext cx="839717" cy="369332"/>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n-US" dirty="0" smtClean="0"/>
              <a:t>CLAWS</a:t>
            </a:r>
            <a:endParaRPr lang="en-US" dirty="0"/>
          </a:p>
        </p:txBody>
      </p:sp>
      <p:sp>
        <p:nvSpPr>
          <p:cNvPr id="32" name="TextBox 31"/>
          <p:cNvSpPr txBox="1"/>
          <p:nvPr/>
        </p:nvSpPr>
        <p:spPr>
          <a:xfrm rot="18977151">
            <a:off x="8224208" y="5213427"/>
            <a:ext cx="839717" cy="369332"/>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n-US" dirty="0" smtClean="0"/>
              <a:t>CLAWS</a:t>
            </a:r>
            <a:endParaRPr lang="en-US" dirty="0"/>
          </a:p>
        </p:txBody>
      </p:sp>
    </p:spTree>
    <p:extLst>
      <p:ext uri="{BB962C8B-B14F-4D97-AF65-F5344CB8AC3E}">
        <p14:creationId xmlns:p14="http://schemas.microsoft.com/office/powerpoint/2010/main" val="30606628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bwMode="auto">
          <a:xfrm>
            <a:off x="838742" y="240967"/>
            <a:ext cx="86741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a:solidFill>
                  <a:schemeClr val="accent2">
                    <a:lumMod val="75000"/>
                  </a:schemeClr>
                </a:solidFill>
                <a:latin typeface="+mj-lt"/>
                <a:ea typeface="ＭＳ Ｐゴシック" charset="0"/>
                <a:cs typeface="+mj-cs"/>
              </a:defRPr>
            </a:lvl1pPr>
            <a:lvl2pPr algn="l" rtl="0" eaLnBrk="1" fontAlgn="base" hangingPunct="1">
              <a:spcBef>
                <a:spcPct val="0"/>
              </a:spcBef>
              <a:spcAft>
                <a:spcPct val="0"/>
              </a:spcAft>
              <a:defRPr sz="2800" b="1">
                <a:solidFill>
                  <a:schemeClr val="tx1"/>
                </a:solidFill>
                <a:latin typeface="Calibri" pitchFamily="34" charset="0"/>
                <a:ea typeface="ＭＳ Ｐゴシック" charset="0"/>
              </a:defRPr>
            </a:lvl2pPr>
            <a:lvl3pPr algn="l" rtl="0" eaLnBrk="1" fontAlgn="base" hangingPunct="1">
              <a:spcBef>
                <a:spcPct val="0"/>
              </a:spcBef>
              <a:spcAft>
                <a:spcPct val="0"/>
              </a:spcAft>
              <a:defRPr sz="2800" b="1">
                <a:solidFill>
                  <a:schemeClr val="tx1"/>
                </a:solidFill>
                <a:latin typeface="Calibri" pitchFamily="34" charset="0"/>
                <a:ea typeface="ＭＳ Ｐゴシック" charset="0"/>
              </a:defRPr>
            </a:lvl3pPr>
            <a:lvl4pPr algn="l" rtl="0" eaLnBrk="1" fontAlgn="base" hangingPunct="1">
              <a:spcBef>
                <a:spcPct val="0"/>
              </a:spcBef>
              <a:spcAft>
                <a:spcPct val="0"/>
              </a:spcAft>
              <a:defRPr sz="2800" b="1">
                <a:solidFill>
                  <a:schemeClr val="tx1"/>
                </a:solidFill>
                <a:latin typeface="Calibri" pitchFamily="34" charset="0"/>
                <a:ea typeface="ＭＳ Ｐゴシック" charset="0"/>
              </a:defRPr>
            </a:lvl4pPr>
            <a:lvl5pPr algn="l" rtl="0" eaLnBrk="1" fontAlgn="base" hangingPunct="1">
              <a:spcBef>
                <a:spcPct val="0"/>
              </a:spcBef>
              <a:spcAft>
                <a:spcPct val="0"/>
              </a:spcAft>
              <a:defRPr sz="2800" b="1">
                <a:solidFill>
                  <a:schemeClr val="tx1"/>
                </a:solidFill>
                <a:latin typeface="Calibri" pitchFamily="34" charset="0"/>
                <a:ea typeface="ＭＳ Ｐゴシック" charset="0"/>
              </a:defRPr>
            </a:lvl5pPr>
            <a:lvl6pPr marL="457200" algn="l" rtl="0" eaLnBrk="1" fontAlgn="base" hangingPunct="1">
              <a:spcBef>
                <a:spcPct val="0"/>
              </a:spcBef>
              <a:spcAft>
                <a:spcPct val="0"/>
              </a:spcAft>
              <a:defRPr sz="2800" b="1">
                <a:solidFill>
                  <a:schemeClr val="tx1"/>
                </a:solidFill>
                <a:latin typeface="Calibri" pitchFamily="34" charset="0"/>
              </a:defRPr>
            </a:lvl6pPr>
            <a:lvl7pPr marL="914400" algn="l" rtl="0" eaLnBrk="1" fontAlgn="base" hangingPunct="1">
              <a:spcBef>
                <a:spcPct val="0"/>
              </a:spcBef>
              <a:spcAft>
                <a:spcPct val="0"/>
              </a:spcAft>
              <a:defRPr sz="2800" b="1">
                <a:solidFill>
                  <a:schemeClr val="tx1"/>
                </a:solidFill>
                <a:latin typeface="Calibri" pitchFamily="34" charset="0"/>
              </a:defRPr>
            </a:lvl7pPr>
            <a:lvl8pPr marL="1371600" algn="l" rtl="0" eaLnBrk="1" fontAlgn="base" hangingPunct="1">
              <a:spcBef>
                <a:spcPct val="0"/>
              </a:spcBef>
              <a:spcAft>
                <a:spcPct val="0"/>
              </a:spcAft>
              <a:defRPr sz="2800" b="1">
                <a:solidFill>
                  <a:schemeClr val="tx1"/>
                </a:solidFill>
                <a:latin typeface="Calibri" pitchFamily="34" charset="0"/>
              </a:defRPr>
            </a:lvl8pPr>
            <a:lvl9pPr marL="1828800" algn="l" rtl="0" eaLnBrk="1" fontAlgn="base" hangingPunct="1">
              <a:spcBef>
                <a:spcPct val="0"/>
              </a:spcBef>
              <a:spcAft>
                <a:spcPct val="0"/>
              </a:spcAft>
              <a:defRPr sz="2800" b="1">
                <a:solidFill>
                  <a:schemeClr val="tx1"/>
                </a:solidFill>
                <a:latin typeface="Calibri" pitchFamily="34" charset="0"/>
              </a:defRPr>
            </a:lvl9pPr>
          </a:lstStyle>
          <a:p>
            <a:pPr defTabSz="914400">
              <a:defRPr/>
            </a:pPr>
            <a:r>
              <a:rPr lang="en-US" sz="3200" kern="0" dirty="0" smtClean="0">
                <a:solidFill>
                  <a:srgbClr val="3333CC">
                    <a:lumMod val="75000"/>
                  </a:srgbClr>
                </a:solidFill>
              </a:rPr>
              <a:t>VXD Detector </a:t>
            </a:r>
            <a:r>
              <a:rPr lang="en-US" sz="3200" kern="0" dirty="0">
                <a:solidFill>
                  <a:srgbClr val="3333CC">
                    <a:lumMod val="75000"/>
                  </a:srgbClr>
                </a:solidFill>
              </a:rPr>
              <a:t>Systems in phase </a:t>
            </a:r>
            <a:r>
              <a:rPr lang="en-US" sz="3200" kern="0" dirty="0" smtClean="0">
                <a:solidFill>
                  <a:srgbClr val="3333CC">
                    <a:lumMod val="75000"/>
                  </a:srgbClr>
                </a:solidFill>
              </a:rPr>
              <a:t>2</a:t>
            </a:r>
            <a:endParaRPr lang="en-US" sz="3200" kern="0" dirty="0">
              <a:solidFill>
                <a:srgbClr val="3333CC">
                  <a:lumMod val="75000"/>
                </a:srgbClr>
              </a:solidFill>
            </a:endParaRPr>
          </a:p>
        </p:txBody>
      </p:sp>
      <p:sp>
        <p:nvSpPr>
          <p:cNvPr id="4" name="Footer Placeholder 3"/>
          <p:cNvSpPr txBox="1">
            <a:spLocks/>
          </p:cNvSpPr>
          <p:nvPr/>
        </p:nvSpPr>
        <p:spPr>
          <a:xfrm>
            <a:off x="166688" y="6516688"/>
            <a:ext cx="7327900" cy="252412"/>
          </a:xfrm>
          <a:prstGeom prst="rect">
            <a:avLst/>
          </a:prstGeom>
          <a:ln/>
        </p:spPr>
        <p:txBody>
          <a:bodyPr/>
          <a:lstStyle>
            <a:defPPr>
              <a:defRPr lang="de-DE"/>
            </a:defPPr>
            <a:lvl1pPr algn="r" rtl="0" fontAlgn="base">
              <a:spcBef>
                <a:spcPct val="0"/>
              </a:spcBef>
              <a:spcAft>
                <a:spcPct val="0"/>
              </a:spcAft>
              <a:defRPr sz="1200" kern="1200">
                <a:solidFill>
                  <a:schemeClr val="tx1"/>
                </a:solidFill>
                <a:latin typeface="Calibri" charset="0"/>
                <a:ea typeface="ＭＳ Ｐゴシック" charset="0"/>
                <a:cs typeface="+mn-cs"/>
              </a:defRPr>
            </a:lvl1pPr>
            <a:lvl2pPr marL="457200" algn="l" rtl="0" fontAlgn="base">
              <a:spcBef>
                <a:spcPct val="0"/>
              </a:spcBef>
              <a:spcAft>
                <a:spcPct val="0"/>
              </a:spcAft>
              <a:defRPr sz="1200" kern="1200">
                <a:solidFill>
                  <a:schemeClr val="tx1"/>
                </a:solidFill>
                <a:latin typeface="Calibri" charset="0"/>
                <a:ea typeface="ＭＳ Ｐゴシック" charset="0"/>
                <a:cs typeface="+mn-cs"/>
              </a:defRPr>
            </a:lvl2pPr>
            <a:lvl3pPr marL="914400" algn="l" rtl="0" fontAlgn="base">
              <a:spcBef>
                <a:spcPct val="0"/>
              </a:spcBef>
              <a:spcAft>
                <a:spcPct val="0"/>
              </a:spcAft>
              <a:defRPr sz="1200" kern="1200">
                <a:solidFill>
                  <a:schemeClr val="tx1"/>
                </a:solidFill>
                <a:latin typeface="Calibri" charset="0"/>
                <a:ea typeface="ＭＳ Ｐゴシック" charset="0"/>
                <a:cs typeface="+mn-cs"/>
              </a:defRPr>
            </a:lvl3pPr>
            <a:lvl4pPr marL="1371600" algn="l" rtl="0" fontAlgn="base">
              <a:spcBef>
                <a:spcPct val="0"/>
              </a:spcBef>
              <a:spcAft>
                <a:spcPct val="0"/>
              </a:spcAft>
              <a:defRPr sz="1200" kern="1200">
                <a:solidFill>
                  <a:schemeClr val="tx1"/>
                </a:solidFill>
                <a:latin typeface="Calibri" charset="0"/>
                <a:ea typeface="ＭＳ Ｐゴシック" charset="0"/>
                <a:cs typeface="+mn-cs"/>
              </a:defRPr>
            </a:lvl4pPr>
            <a:lvl5pPr marL="1828800" algn="l" rtl="0" fontAlgn="base">
              <a:spcBef>
                <a:spcPct val="0"/>
              </a:spcBef>
              <a:spcAft>
                <a:spcPct val="0"/>
              </a:spcAft>
              <a:defRPr sz="1200" kern="1200">
                <a:solidFill>
                  <a:schemeClr val="tx1"/>
                </a:solidFill>
                <a:latin typeface="Calibri" charset="0"/>
                <a:ea typeface="ＭＳ Ｐゴシック" charset="0"/>
                <a:cs typeface="+mn-cs"/>
              </a:defRPr>
            </a:lvl5pPr>
            <a:lvl6pPr marL="2286000" algn="l" defTabSz="457200" rtl="0" eaLnBrk="1" latinLnBrk="0" hangingPunct="1">
              <a:defRPr sz="1200" kern="1200">
                <a:solidFill>
                  <a:schemeClr val="tx1"/>
                </a:solidFill>
                <a:latin typeface="Calibri" charset="0"/>
                <a:ea typeface="ＭＳ Ｐゴシック" charset="0"/>
                <a:cs typeface="+mn-cs"/>
              </a:defRPr>
            </a:lvl6pPr>
            <a:lvl7pPr marL="2743200" algn="l" defTabSz="457200" rtl="0" eaLnBrk="1" latinLnBrk="0" hangingPunct="1">
              <a:defRPr sz="1200" kern="1200">
                <a:solidFill>
                  <a:schemeClr val="tx1"/>
                </a:solidFill>
                <a:latin typeface="Calibri" charset="0"/>
                <a:ea typeface="ＭＳ Ｐゴシック" charset="0"/>
                <a:cs typeface="+mn-cs"/>
              </a:defRPr>
            </a:lvl7pPr>
            <a:lvl8pPr marL="3200400" algn="l" defTabSz="457200" rtl="0" eaLnBrk="1" latinLnBrk="0" hangingPunct="1">
              <a:defRPr sz="1200" kern="1200">
                <a:solidFill>
                  <a:schemeClr val="tx1"/>
                </a:solidFill>
                <a:latin typeface="Calibri" charset="0"/>
                <a:ea typeface="ＭＳ Ｐゴシック" charset="0"/>
                <a:cs typeface="+mn-cs"/>
              </a:defRPr>
            </a:lvl8pPr>
            <a:lvl9pPr marL="3657600" algn="l" defTabSz="457200" rtl="0" eaLnBrk="1" latinLnBrk="0" hangingPunct="1">
              <a:defRPr sz="1200" kern="1200">
                <a:solidFill>
                  <a:schemeClr val="tx1"/>
                </a:solidFill>
                <a:latin typeface="Calibri" charset="0"/>
                <a:ea typeface="ＭＳ Ｐゴシック" charset="0"/>
                <a:cs typeface="+mn-cs"/>
              </a:defRPr>
            </a:lvl9pPr>
          </a:lstStyle>
          <a:p>
            <a:pPr algn="l" defTabSz="914400">
              <a:defRPr/>
            </a:pPr>
            <a:r>
              <a:rPr lang="en-US" dirty="0" smtClean="0">
                <a:solidFill>
                  <a:srgbClr val="000000"/>
                </a:solidFill>
              </a:rPr>
              <a:t>cmarinas@uni-bonn.de</a:t>
            </a:r>
            <a:endParaRPr lang="en-US" dirty="0">
              <a:solidFill>
                <a:srgbClr val="000000"/>
              </a:solidFill>
            </a:endParaRPr>
          </a:p>
        </p:txBody>
      </p:sp>
      <p:sp>
        <p:nvSpPr>
          <p:cNvPr id="8" name="7 Marcador de número de diapositiva"/>
          <p:cNvSpPr>
            <a:spLocks noGrp="1"/>
          </p:cNvSpPr>
          <p:nvPr>
            <p:ph type="sldNum" sz="quarter" idx="12"/>
          </p:nvPr>
        </p:nvSpPr>
        <p:spPr/>
        <p:txBody>
          <a:bodyPr/>
          <a:lstStyle/>
          <a:p>
            <a:fld id="{84E11BAE-CAAF-4D81-966B-A590CCD752B3}" type="slidenum">
              <a:rPr lang="en-US" smtClean="0">
                <a:solidFill>
                  <a:prstClr val="black">
                    <a:tint val="75000"/>
                  </a:prstClr>
                </a:solidFill>
              </a:rPr>
              <a:pPr/>
              <a:t>11</a:t>
            </a:fld>
            <a:endParaRPr lang="en-US">
              <a:solidFill>
                <a:prstClr val="black">
                  <a:tint val="75000"/>
                </a:prstClr>
              </a:solidFill>
            </a:endParaRPr>
          </a:p>
        </p:txBody>
      </p:sp>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0" y="723645"/>
            <a:ext cx="9139170" cy="6128753"/>
          </a:xfrm>
          <a:prstGeom prst="rect">
            <a:avLst/>
          </a:prstGeom>
        </p:spPr>
      </p:pic>
      <p:sp>
        <p:nvSpPr>
          <p:cNvPr id="5" name="4 CuadroTexto"/>
          <p:cNvSpPr txBox="1"/>
          <p:nvPr/>
        </p:nvSpPr>
        <p:spPr>
          <a:xfrm rot="20146991">
            <a:off x="4404123" y="3822235"/>
            <a:ext cx="1296144" cy="369332"/>
          </a:xfrm>
          <a:prstGeom prst="rect">
            <a:avLst/>
          </a:prstGeom>
          <a:noFill/>
        </p:spPr>
        <p:txBody>
          <a:bodyPr wrap="square" rtlCol="0">
            <a:spAutoFit/>
          </a:bodyPr>
          <a:lstStyle/>
          <a:p>
            <a:pPr algn="ctr"/>
            <a:r>
              <a:rPr lang="en-US" b="1" dirty="0" smtClean="0">
                <a:solidFill>
                  <a:prstClr val="black"/>
                </a:solidFill>
              </a:rPr>
              <a:t>FANGS</a:t>
            </a:r>
            <a:endParaRPr lang="en-US" b="1" dirty="0">
              <a:solidFill>
                <a:prstClr val="black"/>
              </a:solidFill>
            </a:endParaRPr>
          </a:p>
        </p:txBody>
      </p:sp>
      <p:sp>
        <p:nvSpPr>
          <p:cNvPr id="7" name="6 CuadroTexto"/>
          <p:cNvSpPr txBox="1"/>
          <p:nvPr/>
        </p:nvSpPr>
        <p:spPr>
          <a:xfrm rot="20240785">
            <a:off x="5099934" y="3013559"/>
            <a:ext cx="1296144" cy="369332"/>
          </a:xfrm>
          <a:prstGeom prst="rect">
            <a:avLst/>
          </a:prstGeom>
          <a:noFill/>
        </p:spPr>
        <p:txBody>
          <a:bodyPr wrap="square" rtlCol="0">
            <a:spAutoFit/>
          </a:bodyPr>
          <a:lstStyle/>
          <a:p>
            <a:pPr algn="ctr"/>
            <a:r>
              <a:rPr lang="en-US" b="1" dirty="0" smtClean="0">
                <a:solidFill>
                  <a:prstClr val="black"/>
                </a:solidFill>
              </a:rPr>
              <a:t>CLAWS</a:t>
            </a:r>
            <a:endParaRPr lang="en-US" b="1" dirty="0">
              <a:solidFill>
                <a:prstClr val="black"/>
              </a:solidFill>
            </a:endParaRPr>
          </a:p>
        </p:txBody>
      </p:sp>
      <p:sp>
        <p:nvSpPr>
          <p:cNvPr id="10" name="Textfeld 6"/>
          <p:cNvSpPr txBox="1"/>
          <p:nvPr/>
        </p:nvSpPr>
        <p:spPr>
          <a:xfrm>
            <a:off x="196100" y="908720"/>
            <a:ext cx="6675120"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prstClr val="black"/>
                </a:solidFill>
              </a:rPr>
              <a:t>FANGS: Covering  90</a:t>
            </a:r>
            <a:r>
              <a:rPr lang="en-US" dirty="0" smtClean="0">
                <a:solidFill>
                  <a:prstClr val="black"/>
                </a:solidFill>
                <a:latin typeface="Arial" panose="020B0604020202020204" pitchFamily="34" charset="0"/>
                <a:cs typeface="Arial" panose="020B0604020202020204" pitchFamily="34" charset="0"/>
              </a:rPr>
              <a:t>º</a:t>
            </a:r>
            <a:r>
              <a:rPr lang="en-US" dirty="0" smtClean="0">
                <a:solidFill>
                  <a:prstClr val="black"/>
                </a:solidFill>
              </a:rPr>
              <a:t> , 180</a:t>
            </a:r>
            <a:r>
              <a:rPr lang="en-US" dirty="0" smtClean="0">
                <a:solidFill>
                  <a:prstClr val="black"/>
                </a:solidFill>
                <a:latin typeface="Arial" panose="020B0604020202020204" pitchFamily="34" charset="0"/>
                <a:cs typeface="Arial" panose="020B0604020202020204" pitchFamily="34" charset="0"/>
              </a:rPr>
              <a:t>º</a:t>
            </a:r>
            <a:r>
              <a:rPr lang="en-US" dirty="0" smtClean="0">
                <a:solidFill>
                  <a:prstClr val="black"/>
                </a:solidFill>
              </a:rPr>
              <a:t> , 270</a:t>
            </a:r>
            <a:r>
              <a:rPr lang="en-US" dirty="0" smtClean="0">
                <a:solidFill>
                  <a:prstClr val="black"/>
                </a:solidFill>
                <a:latin typeface="Arial" panose="020B0604020202020204" pitchFamily="34" charset="0"/>
                <a:cs typeface="Arial" panose="020B0604020202020204" pitchFamily="34" charset="0"/>
              </a:rPr>
              <a:t>º</a:t>
            </a:r>
            <a:r>
              <a:rPr lang="en-US" dirty="0" smtClean="0">
                <a:solidFill>
                  <a:prstClr val="black"/>
                </a:solidFill>
              </a:rPr>
              <a:t> in </a:t>
            </a:r>
            <a:r>
              <a:rPr lang="el-GR" dirty="0" smtClean="0">
                <a:solidFill>
                  <a:prstClr val="black"/>
                </a:solidFill>
                <a:cs typeface="Arial" panose="020B0604020202020204" pitchFamily="34" charset="0"/>
              </a:rPr>
              <a:t>φ</a:t>
            </a:r>
            <a:r>
              <a:rPr lang="de-DE" dirty="0" smtClean="0">
                <a:solidFill>
                  <a:prstClr val="black"/>
                </a:solidFill>
                <a:cs typeface="Arial" panose="020B0604020202020204" pitchFamily="34" charset="0"/>
              </a:rPr>
              <a:t>, </a:t>
            </a:r>
            <a:r>
              <a:rPr lang="de-DE" i="1" dirty="0" smtClean="0">
                <a:solidFill>
                  <a:prstClr val="black"/>
                </a:solidFill>
                <a:cs typeface="Arial" panose="020B0604020202020204" pitchFamily="34" charset="0"/>
              </a:rPr>
              <a:t>full</a:t>
            </a:r>
            <a:r>
              <a:rPr lang="de-DE" dirty="0" smtClean="0">
                <a:solidFill>
                  <a:prstClr val="black"/>
                </a:solidFill>
                <a:cs typeface="Arial" panose="020B0604020202020204" pitchFamily="34" charset="0"/>
              </a:rPr>
              <a:t> acceptance in </a:t>
            </a:r>
            <a:r>
              <a:rPr lang="el-GR" dirty="0" smtClean="0">
                <a:solidFill>
                  <a:prstClr val="black"/>
                </a:solidFill>
                <a:latin typeface="Arial" panose="020B0604020202020204" pitchFamily="34" charset="0"/>
                <a:cs typeface="Arial" panose="020B0604020202020204" pitchFamily="34" charset="0"/>
              </a:rPr>
              <a:t>θ</a:t>
            </a:r>
            <a:endParaRPr lang="es-ES" dirty="0" smtClean="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solidFill>
                  <a:prstClr val="black"/>
                </a:solidFill>
              </a:rPr>
              <a:t>CLAWS: </a:t>
            </a:r>
            <a:r>
              <a:rPr lang="en-US" dirty="0">
                <a:solidFill>
                  <a:prstClr val="black"/>
                </a:solidFill>
              </a:rPr>
              <a:t>Covering  </a:t>
            </a:r>
            <a:r>
              <a:rPr lang="en-US" dirty="0" smtClean="0">
                <a:solidFill>
                  <a:prstClr val="black"/>
                </a:solidFill>
              </a:rPr>
              <a:t>135</a:t>
            </a:r>
            <a:r>
              <a:rPr lang="en-US" dirty="0" smtClean="0">
                <a:solidFill>
                  <a:prstClr val="black"/>
                </a:solidFill>
                <a:latin typeface="Arial" panose="020B0604020202020204" pitchFamily="34" charset="0"/>
                <a:cs typeface="Arial" panose="020B0604020202020204" pitchFamily="34" charset="0"/>
              </a:rPr>
              <a:t>º</a:t>
            </a:r>
            <a:r>
              <a:rPr lang="en-US" dirty="0" smtClean="0">
                <a:solidFill>
                  <a:prstClr val="black"/>
                </a:solidFill>
              </a:rPr>
              <a:t> </a:t>
            </a:r>
            <a:r>
              <a:rPr lang="en-US" dirty="0">
                <a:solidFill>
                  <a:prstClr val="black"/>
                </a:solidFill>
              </a:rPr>
              <a:t>, </a:t>
            </a:r>
            <a:r>
              <a:rPr lang="en-US" dirty="0" smtClean="0">
                <a:solidFill>
                  <a:prstClr val="black"/>
                </a:solidFill>
              </a:rPr>
              <a:t>225</a:t>
            </a:r>
            <a:r>
              <a:rPr lang="en-US" dirty="0" smtClean="0">
                <a:solidFill>
                  <a:prstClr val="black"/>
                </a:solidFill>
                <a:latin typeface="Arial" panose="020B0604020202020204" pitchFamily="34" charset="0"/>
                <a:cs typeface="Arial" panose="020B0604020202020204" pitchFamily="34" charset="0"/>
              </a:rPr>
              <a:t>º</a:t>
            </a:r>
            <a:r>
              <a:rPr lang="en-US" dirty="0" smtClean="0">
                <a:solidFill>
                  <a:prstClr val="black"/>
                </a:solidFill>
              </a:rPr>
              <a:t> </a:t>
            </a:r>
            <a:r>
              <a:rPr lang="en-US" dirty="0">
                <a:solidFill>
                  <a:prstClr val="black"/>
                </a:solidFill>
              </a:rPr>
              <a:t>in </a:t>
            </a:r>
            <a:r>
              <a:rPr lang="el-GR" dirty="0">
                <a:solidFill>
                  <a:prstClr val="black"/>
                </a:solidFill>
                <a:cs typeface="Arial" panose="020B0604020202020204" pitchFamily="34" charset="0"/>
              </a:rPr>
              <a:t>φ</a:t>
            </a:r>
            <a:r>
              <a:rPr lang="de-DE" dirty="0">
                <a:solidFill>
                  <a:prstClr val="black"/>
                </a:solidFill>
                <a:cs typeface="Arial" panose="020B0604020202020204" pitchFamily="34" charset="0"/>
              </a:rPr>
              <a:t>, </a:t>
            </a:r>
            <a:r>
              <a:rPr lang="de-DE" i="1" dirty="0">
                <a:solidFill>
                  <a:prstClr val="black"/>
                </a:solidFill>
                <a:cs typeface="Arial" panose="020B0604020202020204" pitchFamily="34" charset="0"/>
              </a:rPr>
              <a:t>full</a:t>
            </a:r>
            <a:r>
              <a:rPr lang="de-DE" dirty="0">
                <a:solidFill>
                  <a:prstClr val="black"/>
                </a:solidFill>
                <a:cs typeface="Arial" panose="020B0604020202020204" pitchFamily="34" charset="0"/>
              </a:rPr>
              <a:t> acceptance in </a:t>
            </a:r>
            <a:r>
              <a:rPr lang="el-GR" dirty="0" smtClean="0">
                <a:solidFill>
                  <a:prstClr val="black"/>
                </a:solidFill>
                <a:latin typeface="Arial" panose="020B0604020202020204" pitchFamily="34" charset="0"/>
                <a:cs typeface="Arial" panose="020B0604020202020204" pitchFamily="34" charset="0"/>
              </a:rPr>
              <a:t>θ</a:t>
            </a:r>
            <a:endParaRPr lang="es-ES" dirty="0" smtClean="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solidFill>
                  <a:prstClr val="black"/>
                </a:solidFill>
              </a:rPr>
              <a:t>PLUME: </a:t>
            </a:r>
            <a:r>
              <a:rPr lang="en-US" dirty="0">
                <a:solidFill>
                  <a:prstClr val="black"/>
                </a:solidFill>
              </a:rPr>
              <a:t>Covering  135</a:t>
            </a:r>
            <a:r>
              <a:rPr lang="en-US" dirty="0">
                <a:solidFill>
                  <a:prstClr val="black"/>
                </a:solidFill>
                <a:latin typeface="Arial" panose="020B0604020202020204" pitchFamily="34" charset="0"/>
                <a:cs typeface="Arial" panose="020B0604020202020204" pitchFamily="34" charset="0"/>
              </a:rPr>
              <a:t>º</a:t>
            </a:r>
            <a:r>
              <a:rPr lang="en-US" dirty="0">
                <a:solidFill>
                  <a:prstClr val="black"/>
                </a:solidFill>
              </a:rPr>
              <a:t> , 225</a:t>
            </a:r>
            <a:r>
              <a:rPr lang="en-US" dirty="0">
                <a:solidFill>
                  <a:prstClr val="black"/>
                </a:solidFill>
                <a:latin typeface="Arial" panose="020B0604020202020204" pitchFamily="34" charset="0"/>
                <a:cs typeface="Arial" panose="020B0604020202020204" pitchFamily="34" charset="0"/>
              </a:rPr>
              <a:t>º</a:t>
            </a:r>
            <a:r>
              <a:rPr lang="en-US" dirty="0">
                <a:solidFill>
                  <a:prstClr val="black"/>
                </a:solidFill>
              </a:rPr>
              <a:t> in </a:t>
            </a:r>
            <a:r>
              <a:rPr lang="el-GR" dirty="0">
                <a:solidFill>
                  <a:prstClr val="black"/>
                </a:solidFill>
                <a:cs typeface="Arial" panose="020B0604020202020204" pitchFamily="34" charset="0"/>
              </a:rPr>
              <a:t>φ</a:t>
            </a:r>
            <a:r>
              <a:rPr lang="de-DE" dirty="0">
                <a:solidFill>
                  <a:prstClr val="black"/>
                </a:solidFill>
                <a:cs typeface="Arial" panose="020B0604020202020204" pitchFamily="34" charset="0"/>
              </a:rPr>
              <a:t>, </a:t>
            </a:r>
            <a:r>
              <a:rPr lang="de-DE" i="1" dirty="0" smtClean="0">
                <a:solidFill>
                  <a:prstClr val="black"/>
                </a:solidFill>
                <a:cs typeface="Arial" panose="020B0604020202020204" pitchFamily="34" charset="0"/>
              </a:rPr>
              <a:t>partial</a:t>
            </a:r>
            <a:r>
              <a:rPr lang="de-DE" dirty="0" smtClean="0">
                <a:solidFill>
                  <a:prstClr val="black"/>
                </a:solidFill>
                <a:cs typeface="Arial" panose="020B0604020202020204" pitchFamily="34" charset="0"/>
              </a:rPr>
              <a:t> </a:t>
            </a:r>
            <a:r>
              <a:rPr lang="de-DE" dirty="0">
                <a:solidFill>
                  <a:prstClr val="black"/>
                </a:solidFill>
                <a:cs typeface="Arial" panose="020B0604020202020204" pitchFamily="34" charset="0"/>
              </a:rPr>
              <a:t>acceptance in </a:t>
            </a:r>
            <a:r>
              <a:rPr lang="el-GR" dirty="0">
                <a:solidFill>
                  <a:prstClr val="black"/>
                </a:solidFill>
                <a:latin typeface="Arial" panose="020B0604020202020204" pitchFamily="34" charset="0"/>
                <a:cs typeface="Arial" panose="020B0604020202020204" pitchFamily="34" charset="0"/>
              </a:rPr>
              <a:t>θ</a:t>
            </a:r>
            <a:endParaRPr lang="es-ES" dirty="0" smtClean="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67401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67350"/>
            <a:ext cx="9144000" cy="5143500"/>
          </a:xfrm>
          <a:prstGeom prst="rect">
            <a:avLst/>
          </a:prstGeom>
        </p:spPr>
      </p:pic>
      <p:sp>
        <p:nvSpPr>
          <p:cNvPr id="3" name="1 Título"/>
          <p:cNvSpPr txBox="1">
            <a:spLocks/>
          </p:cNvSpPr>
          <p:nvPr/>
        </p:nvSpPr>
        <p:spPr bwMode="auto">
          <a:xfrm>
            <a:off x="838742" y="240967"/>
            <a:ext cx="86741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a:solidFill>
                  <a:schemeClr val="accent2">
                    <a:lumMod val="75000"/>
                  </a:schemeClr>
                </a:solidFill>
                <a:latin typeface="+mj-lt"/>
                <a:ea typeface="ＭＳ Ｐゴシック" charset="0"/>
                <a:cs typeface="+mj-cs"/>
              </a:defRPr>
            </a:lvl1pPr>
            <a:lvl2pPr algn="l" rtl="0" eaLnBrk="1" fontAlgn="base" hangingPunct="1">
              <a:spcBef>
                <a:spcPct val="0"/>
              </a:spcBef>
              <a:spcAft>
                <a:spcPct val="0"/>
              </a:spcAft>
              <a:defRPr sz="2800" b="1">
                <a:solidFill>
                  <a:schemeClr val="tx1"/>
                </a:solidFill>
                <a:latin typeface="Calibri" pitchFamily="34" charset="0"/>
                <a:ea typeface="ＭＳ Ｐゴシック" charset="0"/>
              </a:defRPr>
            </a:lvl2pPr>
            <a:lvl3pPr algn="l" rtl="0" eaLnBrk="1" fontAlgn="base" hangingPunct="1">
              <a:spcBef>
                <a:spcPct val="0"/>
              </a:spcBef>
              <a:spcAft>
                <a:spcPct val="0"/>
              </a:spcAft>
              <a:defRPr sz="2800" b="1">
                <a:solidFill>
                  <a:schemeClr val="tx1"/>
                </a:solidFill>
                <a:latin typeface="Calibri" pitchFamily="34" charset="0"/>
                <a:ea typeface="ＭＳ Ｐゴシック" charset="0"/>
              </a:defRPr>
            </a:lvl3pPr>
            <a:lvl4pPr algn="l" rtl="0" eaLnBrk="1" fontAlgn="base" hangingPunct="1">
              <a:spcBef>
                <a:spcPct val="0"/>
              </a:spcBef>
              <a:spcAft>
                <a:spcPct val="0"/>
              </a:spcAft>
              <a:defRPr sz="2800" b="1">
                <a:solidFill>
                  <a:schemeClr val="tx1"/>
                </a:solidFill>
                <a:latin typeface="Calibri" pitchFamily="34" charset="0"/>
                <a:ea typeface="ＭＳ Ｐゴシック" charset="0"/>
              </a:defRPr>
            </a:lvl4pPr>
            <a:lvl5pPr algn="l" rtl="0" eaLnBrk="1" fontAlgn="base" hangingPunct="1">
              <a:spcBef>
                <a:spcPct val="0"/>
              </a:spcBef>
              <a:spcAft>
                <a:spcPct val="0"/>
              </a:spcAft>
              <a:defRPr sz="2800" b="1">
                <a:solidFill>
                  <a:schemeClr val="tx1"/>
                </a:solidFill>
                <a:latin typeface="Calibri" pitchFamily="34" charset="0"/>
                <a:ea typeface="ＭＳ Ｐゴシック" charset="0"/>
              </a:defRPr>
            </a:lvl5pPr>
            <a:lvl6pPr marL="457200" algn="l" rtl="0" eaLnBrk="1" fontAlgn="base" hangingPunct="1">
              <a:spcBef>
                <a:spcPct val="0"/>
              </a:spcBef>
              <a:spcAft>
                <a:spcPct val="0"/>
              </a:spcAft>
              <a:defRPr sz="2800" b="1">
                <a:solidFill>
                  <a:schemeClr val="tx1"/>
                </a:solidFill>
                <a:latin typeface="Calibri" pitchFamily="34" charset="0"/>
              </a:defRPr>
            </a:lvl6pPr>
            <a:lvl7pPr marL="914400" algn="l" rtl="0" eaLnBrk="1" fontAlgn="base" hangingPunct="1">
              <a:spcBef>
                <a:spcPct val="0"/>
              </a:spcBef>
              <a:spcAft>
                <a:spcPct val="0"/>
              </a:spcAft>
              <a:defRPr sz="2800" b="1">
                <a:solidFill>
                  <a:schemeClr val="tx1"/>
                </a:solidFill>
                <a:latin typeface="Calibri" pitchFamily="34" charset="0"/>
              </a:defRPr>
            </a:lvl7pPr>
            <a:lvl8pPr marL="1371600" algn="l" rtl="0" eaLnBrk="1" fontAlgn="base" hangingPunct="1">
              <a:spcBef>
                <a:spcPct val="0"/>
              </a:spcBef>
              <a:spcAft>
                <a:spcPct val="0"/>
              </a:spcAft>
              <a:defRPr sz="2800" b="1">
                <a:solidFill>
                  <a:schemeClr val="tx1"/>
                </a:solidFill>
                <a:latin typeface="Calibri" pitchFamily="34" charset="0"/>
              </a:defRPr>
            </a:lvl8pPr>
            <a:lvl9pPr marL="1828800" algn="l" rtl="0" eaLnBrk="1" fontAlgn="base" hangingPunct="1">
              <a:spcBef>
                <a:spcPct val="0"/>
              </a:spcBef>
              <a:spcAft>
                <a:spcPct val="0"/>
              </a:spcAft>
              <a:defRPr sz="2800" b="1">
                <a:solidFill>
                  <a:schemeClr val="tx1"/>
                </a:solidFill>
                <a:latin typeface="Calibri" pitchFamily="34" charset="0"/>
              </a:defRPr>
            </a:lvl9pPr>
          </a:lstStyle>
          <a:p>
            <a:pPr defTabSz="914400">
              <a:defRPr/>
            </a:pPr>
            <a:r>
              <a:rPr lang="en-US" sz="3200" kern="0" dirty="0" smtClean="0">
                <a:solidFill>
                  <a:srgbClr val="3333CC">
                    <a:lumMod val="75000"/>
                  </a:srgbClr>
                </a:solidFill>
              </a:rPr>
              <a:t>Belle II Detectors in VXD volume</a:t>
            </a:r>
            <a:endParaRPr lang="en-US" sz="3200" kern="0" dirty="0">
              <a:solidFill>
                <a:srgbClr val="3333CC">
                  <a:lumMod val="75000"/>
                </a:srgbClr>
              </a:solidFill>
            </a:endParaRPr>
          </a:p>
        </p:txBody>
      </p:sp>
      <p:sp>
        <p:nvSpPr>
          <p:cNvPr id="8" name="7 Marcador de número de diapositiva"/>
          <p:cNvSpPr>
            <a:spLocks noGrp="1"/>
          </p:cNvSpPr>
          <p:nvPr>
            <p:ph type="sldNum" sz="quarter" idx="12"/>
          </p:nvPr>
        </p:nvSpPr>
        <p:spPr/>
        <p:txBody>
          <a:bodyPr/>
          <a:lstStyle/>
          <a:p>
            <a:fld id="{84E11BAE-CAAF-4D81-966B-A590CCD752B3}" type="slidenum">
              <a:rPr lang="en-US" smtClean="0">
                <a:solidFill>
                  <a:prstClr val="black">
                    <a:tint val="75000"/>
                  </a:prstClr>
                </a:solidFill>
              </a:rPr>
              <a:pPr/>
              <a:t>12</a:t>
            </a:fld>
            <a:endParaRPr lang="en-US" dirty="0">
              <a:solidFill>
                <a:prstClr val="black">
                  <a:tint val="75000"/>
                </a:prstClr>
              </a:solidFill>
            </a:endParaRPr>
          </a:p>
        </p:txBody>
      </p:sp>
      <p:sp>
        <p:nvSpPr>
          <p:cNvPr id="9" name="Textfeld 4"/>
          <p:cNvSpPr txBox="1"/>
          <p:nvPr/>
        </p:nvSpPr>
        <p:spPr>
          <a:xfrm>
            <a:off x="501383" y="1113622"/>
            <a:ext cx="8913440" cy="1631216"/>
          </a:xfrm>
          <a:prstGeom prst="rect">
            <a:avLst/>
          </a:prstGeom>
          <a:noFill/>
        </p:spPr>
        <p:txBody>
          <a:bodyPr wrap="square" rtlCol="0">
            <a:spAutoFit/>
          </a:bodyPr>
          <a:lstStyle/>
          <a:p>
            <a:pPr marL="342900" indent="-342900">
              <a:buFontTx/>
              <a:buChar char="-"/>
            </a:pPr>
            <a:r>
              <a:rPr lang="en-US" sz="2000" dirty="0" smtClean="0">
                <a:solidFill>
                  <a:prstClr val="black"/>
                </a:solidFill>
              </a:rPr>
              <a:t>Two PXD and four SVD </a:t>
            </a:r>
            <a:r>
              <a:rPr lang="en-US" sz="2000" dirty="0" smtClean="0">
                <a:solidFill>
                  <a:prstClr val="black"/>
                </a:solidFill>
              </a:rPr>
              <a:t>layers (“final” arrangement for Belle II)</a:t>
            </a:r>
            <a:endParaRPr lang="en-US" sz="2000" dirty="0">
              <a:solidFill>
                <a:prstClr val="black"/>
              </a:solidFill>
            </a:endParaRPr>
          </a:p>
          <a:p>
            <a:pPr marL="799959" lvl="1" indent="-342900">
              <a:buFontTx/>
              <a:buChar char="-"/>
            </a:pPr>
            <a:r>
              <a:rPr lang="en-US" sz="2000" dirty="0" smtClean="0">
                <a:solidFill>
                  <a:prstClr val="black"/>
                </a:solidFill>
              </a:rPr>
              <a:t>Horizontal plane for highest background </a:t>
            </a:r>
            <a:r>
              <a:rPr lang="en-US" sz="2000" dirty="0">
                <a:solidFill>
                  <a:prstClr val="black"/>
                </a:solidFill>
              </a:rPr>
              <a:t>sensitivity (+X direction</a:t>
            </a:r>
            <a:r>
              <a:rPr lang="en-US" sz="2000" dirty="0" smtClean="0">
                <a:solidFill>
                  <a:prstClr val="black"/>
                </a:solidFill>
              </a:rPr>
              <a:t>)</a:t>
            </a:r>
          </a:p>
          <a:p>
            <a:pPr marL="799959" lvl="1" indent="-342900">
              <a:buFontTx/>
              <a:buChar char="-"/>
            </a:pPr>
            <a:r>
              <a:rPr lang="en-US" sz="2000" dirty="0" smtClean="0">
                <a:solidFill>
                  <a:prstClr val="black"/>
                </a:solidFill>
              </a:rPr>
              <a:t>Fully integrated into the Belle II environment</a:t>
            </a:r>
          </a:p>
          <a:p>
            <a:pPr marL="799959" lvl="1" indent="-342900">
              <a:buFontTx/>
              <a:buChar char="-"/>
            </a:pPr>
            <a:r>
              <a:rPr lang="en-US" sz="2000" dirty="0" smtClean="0">
                <a:solidFill>
                  <a:prstClr val="black"/>
                </a:solidFill>
              </a:rPr>
              <a:t>Occupancies for different machine scenarios at several radii (1/r</a:t>
            </a:r>
            <a:r>
              <a:rPr lang="en-US" sz="2000" baseline="30000" dirty="0" smtClean="0">
                <a:solidFill>
                  <a:prstClr val="black"/>
                </a:solidFill>
              </a:rPr>
              <a:t>2</a:t>
            </a:r>
            <a:r>
              <a:rPr lang="en-US" sz="2000" dirty="0" smtClean="0">
                <a:solidFill>
                  <a:prstClr val="black"/>
                </a:solidFill>
              </a:rPr>
              <a:t>)</a:t>
            </a:r>
          </a:p>
          <a:p>
            <a:pPr marL="799959" lvl="1" indent="-342900">
              <a:buFontTx/>
              <a:buChar char="-"/>
            </a:pPr>
            <a:r>
              <a:rPr lang="en-US" sz="2000" dirty="0" smtClean="0">
                <a:solidFill>
                  <a:prstClr val="black"/>
                </a:solidFill>
              </a:rPr>
              <a:t>ROI, alignment, </a:t>
            </a:r>
            <a:r>
              <a:rPr lang="en-US" sz="2000" dirty="0" smtClean="0">
                <a:solidFill>
                  <a:prstClr val="black"/>
                </a:solidFill>
              </a:rPr>
              <a:t>tracking, </a:t>
            </a:r>
            <a:r>
              <a:rPr lang="en-US" sz="2000" dirty="0" err="1" smtClean="0">
                <a:solidFill>
                  <a:prstClr val="black"/>
                </a:solidFill>
              </a:rPr>
              <a:t>vertexing</a:t>
            </a:r>
            <a:endParaRPr lang="en-US" sz="2000" dirty="0" smtClean="0">
              <a:solidFill>
                <a:prstClr val="black"/>
              </a:solidFill>
            </a:endParaRPr>
          </a:p>
        </p:txBody>
      </p:sp>
      <p:cxnSp>
        <p:nvCxnSpPr>
          <p:cNvPr id="6" name="5 Conector recto de flecha"/>
          <p:cNvCxnSpPr/>
          <p:nvPr/>
        </p:nvCxnSpPr>
        <p:spPr>
          <a:xfrm flipV="1">
            <a:off x="7441198" y="5805264"/>
            <a:ext cx="0" cy="504056"/>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6 CuadroTexto"/>
          <p:cNvSpPr txBox="1"/>
          <p:nvPr/>
        </p:nvSpPr>
        <p:spPr>
          <a:xfrm>
            <a:off x="7532417" y="5943111"/>
            <a:ext cx="792088" cy="369332"/>
          </a:xfrm>
          <a:prstGeom prst="rect">
            <a:avLst/>
          </a:prstGeom>
          <a:noFill/>
        </p:spPr>
        <p:txBody>
          <a:bodyPr wrap="square" rtlCol="0">
            <a:spAutoFit/>
          </a:bodyPr>
          <a:lstStyle/>
          <a:p>
            <a:r>
              <a:rPr lang="en-US" b="1" dirty="0" smtClean="0">
                <a:solidFill>
                  <a:prstClr val="black"/>
                </a:solidFill>
              </a:rPr>
              <a:t>+X</a:t>
            </a:r>
            <a:endParaRPr lang="en-US" b="1" dirty="0">
              <a:solidFill>
                <a:prstClr val="black"/>
              </a:solidFill>
            </a:endParaRPr>
          </a:p>
        </p:txBody>
      </p:sp>
      <p:sp>
        <p:nvSpPr>
          <p:cNvPr id="10" name="Footer Placeholder 3"/>
          <p:cNvSpPr txBox="1">
            <a:spLocks/>
          </p:cNvSpPr>
          <p:nvPr/>
        </p:nvSpPr>
        <p:spPr>
          <a:xfrm>
            <a:off x="166688" y="6516688"/>
            <a:ext cx="7327900" cy="252412"/>
          </a:xfrm>
          <a:prstGeom prst="rect">
            <a:avLst/>
          </a:prstGeom>
          <a:ln/>
        </p:spPr>
        <p:txBody>
          <a:bodyPr/>
          <a:lstStyle>
            <a:defPPr>
              <a:defRPr lang="de-DE"/>
            </a:defPPr>
            <a:lvl1pPr algn="r" rtl="0" fontAlgn="base">
              <a:spcBef>
                <a:spcPct val="0"/>
              </a:spcBef>
              <a:spcAft>
                <a:spcPct val="0"/>
              </a:spcAft>
              <a:defRPr sz="1200" kern="1200">
                <a:solidFill>
                  <a:schemeClr val="tx1"/>
                </a:solidFill>
                <a:latin typeface="Calibri" charset="0"/>
                <a:ea typeface="ＭＳ Ｐゴシック" charset="0"/>
                <a:cs typeface="+mn-cs"/>
              </a:defRPr>
            </a:lvl1pPr>
            <a:lvl2pPr marL="457200" algn="l" rtl="0" fontAlgn="base">
              <a:spcBef>
                <a:spcPct val="0"/>
              </a:spcBef>
              <a:spcAft>
                <a:spcPct val="0"/>
              </a:spcAft>
              <a:defRPr sz="1200" kern="1200">
                <a:solidFill>
                  <a:schemeClr val="tx1"/>
                </a:solidFill>
                <a:latin typeface="Calibri" charset="0"/>
                <a:ea typeface="ＭＳ Ｐゴシック" charset="0"/>
                <a:cs typeface="+mn-cs"/>
              </a:defRPr>
            </a:lvl2pPr>
            <a:lvl3pPr marL="914400" algn="l" rtl="0" fontAlgn="base">
              <a:spcBef>
                <a:spcPct val="0"/>
              </a:spcBef>
              <a:spcAft>
                <a:spcPct val="0"/>
              </a:spcAft>
              <a:defRPr sz="1200" kern="1200">
                <a:solidFill>
                  <a:schemeClr val="tx1"/>
                </a:solidFill>
                <a:latin typeface="Calibri" charset="0"/>
                <a:ea typeface="ＭＳ Ｐゴシック" charset="0"/>
                <a:cs typeface="+mn-cs"/>
              </a:defRPr>
            </a:lvl3pPr>
            <a:lvl4pPr marL="1371600" algn="l" rtl="0" fontAlgn="base">
              <a:spcBef>
                <a:spcPct val="0"/>
              </a:spcBef>
              <a:spcAft>
                <a:spcPct val="0"/>
              </a:spcAft>
              <a:defRPr sz="1200" kern="1200">
                <a:solidFill>
                  <a:schemeClr val="tx1"/>
                </a:solidFill>
                <a:latin typeface="Calibri" charset="0"/>
                <a:ea typeface="ＭＳ Ｐゴシック" charset="0"/>
                <a:cs typeface="+mn-cs"/>
              </a:defRPr>
            </a:lvl4pPr>
            <a:lvl5pPr marL="1828800" algn="l" rtl="0" fontAlgn="base">
              <a:spcBef>
                <a:spcPct val="0"/>
              </a:spcBef>
              <a:spcAft>
                <a:spcPct val="0"/>
              </a:spcAft>
              <a:defRPr sz="1200" kern="1200">
                <a:solidFill>
                  <a:schemeClr val="tx1"/>
                </a:solidFill>
                <a:latin typeface="Calibri" charset="0"/>
                <a:ea typeface="ＭＳ Ｐゴシック" charset="0"/>
                <a:cs typeface="+mn-cs"/>
              </a:defRPr>
            </a:lvl5pPr>
            <a:lvl6pPr marL="2286000" algn="l" defTabSz="457200" rtl="0" eaLnBrk="1" latinLnBrk="0" hangingPunct="1">
              <a:defRPr sz="1200" kern="1200">
                <a:solidFill>
                  <a:schemeClr val="tx1"/>
                </a:solidFill>
                <a:latin typeface="Calibri" charset="0"/>
                <a:ea typeface="ＭＳ Ｐゴシック" charset="0"/>
                <a:cs typeface="+mn-cs"/>
              </a:defRPr>
            </a:lvl6pPr>
            <a:lvl7pPr marL="2743200" algn="l" defTabSz="457200" rtl="0" eaLnBrk="1" latinLnBrk="0" hangingPunct="1">
              <a:defRPr sz="1200" kern="1200">
                <a:solidFill>
                  <a:schemeClr val="tx1"/>
                </a:solidFill>
                <a:latin typeface="Calibri" charset="0"/>
                <a:ea typeface="ＭＳ Ｐゴシック" charset="0"/>
                <a:cs typeface="+mn-cs"/>
              </a:defRPr>
            </a:lvl7pPr>
            <a:lvl8pPr marL="3200400" algn="l" defTabSz="457200" rtl="0" eaLnBrk="1" latinLnBrk="0" hangingPunct="1">
              <a:defRPr sz="1200" kern="1200">
                <a:solidFill>
                  <a:schemeClr val="tx1"/>
                </a:solidFill>
                <a:latin typeface="Calibri" charset="0"/>
                <a:ea typeface="ＭＳ Ｐゴシック" charset="0"/>
                <a:cs typeface="+mn-cs"/>
              </a:defRPr>
            </a:lvl8pPr>
            <a:lvl9pPr marL="3657600" algn="l" defTabSz="457200" rtl="0" eaLnBrk="1" latinLnBrk="0" hangingPunct="1">
              <a:defRPr sz="1200" kern="1200">
                <a:solidFill>
                  <a:schemeClr val="tx1"/>
                </a:solidFill>
                <a:latin typeface="Calibri" charset="0"/>
                <a:ea typeface="ＭＳ Ｐゴシック" charset="0"/>
                <a:cs typeface="+mn-cs"/>
              </a:defRPr>
            </a:lvl9pPr>
          </a:lstStyle>
          <a:p>
            <a:pPr algn="l" defTabSz="914400">
              <a:defRPr/>
            </a:pPr>
            <a:r>
              <a:rPr lang="en-US" dirty="0" smtClean="0">
                <a:solidFill>
                  <a:srgbClr val="000000"/>
                </a:solidFill>
              </a:rPr>
              <a:t>cmarinas@uni-bonn.de</a:t>
            </a:r>
            <a:endParaRPr lang="en-US" dirty="0">
              <a:solidFill>
                <a:srgbClr val="000000"/>
              </a:solidFill>
            </a:endParaRPr>
          </a:p>
        </p:txBody>
      </p:sp>
    </p:spTree>
    <p:extLst>
      <p:ext uri="{BB962C8B-B14F-4D97-AF65-F5344CB8AC3E}">
        <p14:creationId xmlns:p14="http://schemas.microsoft.com/office/powerpoint/2010/main" val="22456680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251" y="24956"/>
            <a:ext cx="8229600" cy="1143000"/>
          </a:xfrm>
        </p:spPr>
        <p:txBody>
          <a:bodyPr>
            <a:normAutofit/>
          </a:bodyPr>
          <a:lstStyle/>
          <a:p>
            <a:r>
              <a:rPr lang="en-US" dirty="0" smtClean="0"/>
              <a:t>Phase-2 SVD Installation</a:t>
            </a:r>
            <a:endParaRPr lang="en-US" dirty="0"/>
          </a:p>
        </p:txBody>
      </p:sp>
      <p:sp>
        <p:nvSpPr>
          <p:cNvPr id="5" name="コンテンツ プレースホルダー 4"/>
          <p:cNvSpPr>
            <a:spLocks noGrp="1"/>
          </p:cNvSpPr>
          <p:nvPr>
            <p:ph idx="1"/>
          </p:nvPr>
        </p:nvSpPr>
        <p:spPr>
          <a:xfrm>
            <a:off x="620224" y="1568747"/>
            <a:ext cx="4187464" cy="2387025"/>
          </a:xfrm>
        </p:spPr>
        <p:txBody>
          <a:bodyPr>
            <a:normAutofit fontScale="55000" lnSpcReduction="20000"/>
          </a:bodyPr>
          <a:lstStyle/>
          <a:p>
            <a:r>
              <a:rPr lang="en-US" altLang="ja-JP" dirty="0" smtClean="0"/>
              <a:t>Same ladders as phase-3</a:t>
            </a:r>
          </a:p>
          <a:p>
            <a:pPr lvl="1"/>
            <a:r>
              <a:rPr lang="en-US" altLang="ja-JP" dirty="0" smtClean="0"/>
              <a:t>B</a:t>
            </a:r>
            <a:r>
              <a:rPr lang="en-US" altLang="ja-JP" dirty="0"/>
              <a:t>-class ladders before mass production will be used</a:t>
            </a:r>
            <a:r>
              <a:rPr lang="en-US" altLang="ja-JP" dirty="0" smtClean="0"/>
              <a:t>.</a:t>
            </a:r>
          </a:p>
          <a:p>
            <a:r>
              <a:rPr lang="en-US" altLang="ja-JP" dirty="0" smtClean="0"/>
              <a:t>1 ladder / 1 layer (L3 - 6)</a:t>
            </a:r>
          </a:p>
          <a:p>
            <a:pPr lvl="1"/>
            <a:r>
              <a:rPr lang="en-US" altLang="ja-JP" dirty="0" smtClean="0"/>
              <a:t>4 ladders in total</a:t>
            </a:r>
          </a:p>
          <a:p>
            <a:r>
              <a:rPr lang="en-US" altLang="ja-JP" dirty="0" smtClean="0"/>
              <a:t>The installation direction is +X</a:t>
            </a:r>
            <a:r>
              <a:rPr lang="en-US" altLang="ja-JP" dirty="0"/>
              <a:t> </a:t>
            </a:r>
            <a:r>
              <a:rPr lang="en-US" altLang="ja-JP" dirty="0" smtClean="0"/>
              <a:t>as well as PXD.</a:t>
            </a:r>
          </a:p>
          <a:p>
            <a:r>
              <a:rPr lang="en-US" altLang="ja-JP" dirty="0" smtClean="0"/>
              <a:t>CO2 cooling will be performed as a study and practice for phase-3.</a:t>
            </a:r>
          </a:p>
          <a:p>
            <a:endParaRPr lang="en-US" altLang="ja-JP" dirty="0" smtClean="0"/>
          </a:p>
          <a:p>
            <a:endParaRPr kumimoji="1" lang="ja-JP" altLang="en-US" dirty="0"/>
          </a:p>
        </p:txBody>
      </p:sp>
      <p:sp>
        <p:nvSpPr>
          <p:cNvPr id="6" name="Content Placeholder 2"/>
          <p:cNvSpPr txBox="1">
            <a:spLocks/>
          </p:cNvSpPr>
          <p:nvPr/>
        </p:nvSpPr>
        <p:spPr bwMode="gray">
          <a:xfrm>
            <a:off x="100005" y="3955773"/>
            <a:ext cx="5105400" cy="25212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lnSpcReduction="10000"/>
          </a:bodyPr>
          <a:lstStyle>
            <a:lvl1pPr marL="342900" indent="-342900" algn="l" rtl="0" eaLnBrk="1" fontAlgn="base" hangingPunct="1">
              <a:spcBef>
                <a:spcPct val="20000"/>
              </a:spcBef>
              <a:spcAft>
                <a:spcPct val="0"/>
              </a:spcAft>
              <a:buClr>
                <a:schemeClr val="folHlink"/>
              </a:buClr>
              <a:buSzPct val="50000"/>
              <a:buFont typeface="Wingdings" pitchFamily="2" charset="2"/>
              <a:buChar char="n"/>
              <a:defRPr kumimoji="1"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000">
                <a:solidFill>
                  <a:schemeClr val="tx1"/>
                </a:solidFill>
                <a:latin typeface="+mn-lt"/>
                <a:ea typeface="+mn-ea"/>
              </a:defRPr>
            </a:lvl2pPr>
            <a:lvl3pPr marL="1143000" indent="-228600" algn="l" rtl="0" eaLnBrk="1" fontAlgn="base" hangingPunct="1">
              <a:spcBef>
                <a:spcPct val="20000"/>
              </a:spcBef>
              <a:spcAft>
                <a:spcPct val="0"/>
              </a:spcAft>
              <a:buClr>
                <a:schemeClr val="hlink"/>
              </a:buClr>
              <a:buSzPct val="60000"/>
              <a:buFont typeface="Wingdings" pitchFamily="2" charset="2"/>
              <a:buChar char="n"/>
              <a:defRPr kumimoji="1">
                <a:solidFill>
                  <a:schemeClr val="tx1"/>
                </a:solidFill>
                <a:latin typeface="+mn-lt"/>
                <a:ea typeface="+mn-ea"/>
              </a:defRPr>
            </a:lvl3pPr>
            <a:lvl4pPr marL="1600200" indent="-228600" algn="l" rtl="0" eaLnBrk="1" fontAlgn="base" hangingPunct="1">
              <a:spcBef>
                <a:spcPct val="20000"/>
              </a:spcBef>
              <a:spcAft>
                <a:spcPct val="0"/>
              </a:spcAft>
              <a:buChar char="–"/>
              <a:defRPr kumimoji="1">
                <a:solidFill>
                  <a:schemeClr val="tx1"/>
                </a:solidFill>
                <a:latin typeface="+mn-lt"/>
                <a:ea typeface="+mn-ea"/>
              </a:defRPr>
            </a:lvl4pPr>
            <a:lvl5pPr marL="2057400" indent="-228600" algn="l" rtl="0" eaLnBrk="1" fontAlgn="base" hangingPunct="1">
              <a:spcBef>
                <a:spcPct val="20000"/>
              </a:spcBef>
              <a:spcAft>
                <a:spcPct val="0"/>
              </a:spcAft>
              <a:buChar char="•"/>
              <a:defRPr kumimoji="1">
                <a:solidFill>
                  <a:schemeClr val="tx1"/>
                </a:solidFill>
                <a:latin typeface="+mn-lt"/>
                <a:ea typeface="+mn-ea"/>
              </a:defRPr>
            </a:lvl5pPr>
            <a:lvl6pPr marL="2514600" indent="-228600" algn="l" rtl="0" eaLnBrk="1" fontAlgn="base" hangingPunct="1">
              <a:spcBef>
                <a:spcPct val="20000"/>
              </a:spcBef>
              <a:spcAft>
                <a:spcPct val="0"/>
              </a:spcAft>
              <a:buChar char="•"/>
              <a:defRPr kumimoji="1">
                <a:solidFill>
                  <a:schemeClr val="tx1"/>
                </a:solidFill>
                <a:latin typeface="+mn-lt"/>
                <a:ea typeface="+mn-ea"/>
              </a:defRPr>
            </a:lvl6pPr>
            <a:lvl7pPr marL="2971800" indent="-228600" algn="l" rtl="0" eaLnBrk="1" fontAlgn="base" hangingPunct="1">
              <a:spcBef>
                <a:spcPct val="20000"/>
              </a:spcBef>
              <a:spcAft>
                <a:spcPct val="0"/>
              </a:spcAft>
              <a:buChar char="•"/>
              <a:defRPr kumimoji="1">
                <a:solidFill>
                  <a:schemeClr val="tx1"/>
                </a:solidFill>
                <a:latin typeface="+mn-lt"/>
                <a:ea typeface="+mn-ea"/>
              </a:defRPr>
            </a:lvl7pPr>
            <a:lvl8pPr marL="3429000" indent="-228600" algn="l" rtl="0" eaLnBrk="1" fontAlgn="base" hangingPunct="1">
              <a:spcBef>
                <a:spcPct val="20000"/>
              </a:spcBef>
              <a:spcAft>
                <a:spcPct val="0"/>
              </a:spcAft>
              <a:buChar char="•"/>
              <a:defRPr kumimoji="1">
                <a:solidFill>
                  <a:schemeClr val="tx1"/>
                </a:solidFill>
                <a:latin typeface="+mn-lt"/>
                <a:ea typeface="+mn-ea"/>
              </a:defRPr>
            </a:lvl8pPr>
            <a:lvl9pPr marL="3886200" indent="-228600" algn="l" rtl="0" eaLnBrk="1" fontAlgn="base" hangingPunct="1">
              <a:spcBef>
                <a:spcPct val="20000"/>
              </a:spcBef>
              <a:spcAft>
                <a:spcPct val="0"/>
              </a:spcAft>
              <a:buChar char="•"/>
              <a:defRPr kumimoji="1">
                <a:solidFill>
                  <a:schemeClr val="tx1"/>
                </a:solidFill>
                <a:latin typeface="+mn-lt"/>
                <a:ea typeface="+mn-ea"/>
              </a:defRPr>
            </a:lvl9pPr>
          </a:lstStyle>
          <a:p>
            <a:pPr defTabSz="457200">
              <a:buClr>
                <a:srgbClr val="FF0000"/>
              </a:buClr>
            </a:pPr>
            <a:r>
              <a:rPr lang="en-US" kern="0" dirty="0" smtClean="0">
                <a:solidFill>
                  <a:prstClr val="black"/>
                </a:solidFill>
              </a:rPr>
              <a:t>SVD cartridge: a support structure for phase-2 SVD</a:t>
            </a:r>
          </a:p>
          <a:p>
            <a:pPr lvl="1" defTabSz="457200"/>
            <a:r>
              <a:rPr lang="en-US" kern="0" dirty="0" smtClean="0">
                <a:solidFill>
                  <a:prstClr val="black"/>
                </a:solidFill>
              </a:rPr>
              <a:t>Since the locations of the ladders are different from phase-3, we are preparing the different support.</a:t>
            </a:r>
          </a:p>
          <a:p>
            <a:pPr lvl="1" defTabSz="457200"/>
            <a:r>
              <a:rPr lang="en-US" kern="0" dirty="0" smtClean="0">
                <a:solidFill>
                  <a:prstClr val="black"/>
                </a:solidFill>
              </a:rPr>
              <a:t>simple structure and low cost</a:t>
            </a:r>
          </a:p>
          <a:p>
            <a:pPr lvl="1" defTabSz="457200"/>
            <a:r>
              <a:rPr lang="en-US" kern="0" dirty="0" smtClean="0">
                <a:solidFill>
                  <a:prstClr val="black"/>
                </a:solidFill>
              </a:rPr>
              <a:t>easily installed </a:t>
            </a:r>
            <a:r>
              <a:rPr lang="en-US" kern="0" dirty="0" smtClean="0">
                <a:solidFill>
                  <a:prstClr val="black"/>
                </a:solidFill>
              </a:rPr>
              <a:t>in</a:t>
            </a:r>
            <a:r>
              <a:rPr lang="en-US" kern="0" dirty="0" smtClean="0">
                <a:solidFill>
                  <a:prstClr val="black"/>
                </a:solidFill>
              </a:rPr>
              <a:t> </a:t>
            </a:r>
            <a:r>
              <a:rPr lang="en-US" kern="0" dirty="0" smtClean="0">
                <a:solidFill>
                  <a:prstClr val="black"/>
                </a:solidFill>
              </a:rPr>
              <a:t>the VXD volume.</a:t>
            </a:r>
            <a:endParaRPr lang="en-US" kern="0" dirty="0">
              <a:solidFill>
                <a:prstClr val="black"/>
              </a:solidFill>
            </a:endParaRPr>
          </a:p>
        </p:txBody>
      </p:sp>
      <p:pic>
        <p:nvPicPr>
          <p:cNvPr id="2050" name="Picture 2" descr="C:\Users\katsuro\Dropbox\Share\temporary\150123-AssemblyStructure.v1_0.jp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5257059" y="1200792"/>
            <a:ext cx="3467864" cy="255065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177865" y="1107568"/>
            <a:ext cx="1630124" cy="40011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defTabSz="457200"/>
            <a:r>
              <a:rPr kumimoji="1" lang="en-US" sz="2000" dirty="0" smtClean="0">
                <a:solidFill>
                  <a:prstClr val="black"/>
                </a:solidFill>
              </a:rPr>
              <a:t>SVD Cartridge</a:t>
            </a:r>
            <a:endParaRPr kumimoji="1" lang="en-US" sz="2000" dirty="0">
              <a:solidFill>
                <a:prstClr val="black"/>
              </a:solidFill>
            </a:endParaRPr>
          </a:p>
        </p:txBody>
      </p:sp>
      <p:sp>
        <p:nvSpPr>
          <p:cNvPr id="7" name="TextBox 6"/>
          <p:cNvSpPr txBox="1"/>
          <p:nvPr/>
        </p:nvSpPr>
        <p:spPr>
          <a:xfrm>
            <a:off x="6706422" y="3284444"/>
            <a:ext cx="2065151" cy="523220"/>
          </a:xfrm>
          <a:prstGeom prst="rect">
            <a:avLst/>
          </a:prstGeom>
          <a:noFill/>
        </p:spPr>
        <p:txBody>
          <a:bodyPr wrap="none" rtlCol="0">
            <a:spAutoFit/>
          </a:bodyPr>
          <a:lstStyle/>
          <a:p>
            <a:pPr defTabSz="457200"/>
            <a:r>
              <a:rPr kumimoji="1" lang="en-US" sz="1400" dirty="0" smtClean="0">
                <a:solidFill>
                  <a:prstClr val="black"/>
                </a:solidFill>
              </a:rPr>
              <a:t>All 4 ladders are installed</a:t>
            </a:r>
          </a:p>
          <a:p>
            <a:pPr defTabSz="457200"/>
            <a:r>
              <a:rPr kumimoji="1" lang="en-US" sz="1400" dirty="0" smtClean="0">
                <a:solidFill>
                  <a:prstClr val="black"/>
                </a:solidFill>
              </a:rPr>
              <a:t>in this cartridge by hands.</a:t>
            </a:r>
            <a:endParaRPr kumimoji="1" lang="en-US" sz="1400" dirty="0">
              <a:solidFill>
                <a:prstClr val="black"/>
              </a:solidFill>
            </a:endParaRPr>
          </a:p>
        </p:txBody>
      </p:sp>
      <p:sp>
        <p:nvSpPr>
          <p:cNvPr id="11" name="テキスト ボックス 10"/>
          <p:cNvSpPr txBox="1"/>
          <p:nvPr/>
        </p:nvSpPr>
        <p:spPr>
          <a:xfrm>
            <a:off x="7165368" y="2775532"/>
            <a:ext cx="1561345" cy="584776"/>
          </a:xfrm>
          <a:prstGeom prst="rect">
            <a:avLst/>
          </a:prstGeom>
          <a:noFill/>
        </p:spPr>
        <p:txBody>
          <a:bodyPr wrap="none" rtlCol="0">
            <a:spAutoFit/>
          </a:bodyPr>
          <a:lstStyle/>
          <a:p>
            <a:pPr defTabSz="457200"/>
            <a:r>
              <a:rPr kumimoji="1" lang="en-US" altLang="ja-JP" sz="1600" dirty="0" smtClean="0">
                <a:solidFill>
                  <a:srgbClr val="FFC000"/>
                </a:solidFill>
              </a:rPr>
              <a:t>CFRP plate</a:t>
            </a:r>
          </a:p>
          <a:p>
            <a:pPr defTabSz="457200"/>
            <a:r>
              <a:rPr kumimoji="1" lang="en-US" altLang="ja-JP" sz="1600" dirty="0" smtClean="0">
                <a:solidFill>
                  <a:srgbClr val="FFC000"/>
                </a:solidFill>
              </a:rPr>
              <a:t>(1mm thickness)</a:t>
            </a:r>
            <a:endParaRPr kumimoji="1" lang="ja-JP" altLang="en-US" sz="1600" dirty="0">
              <a:solidFill>
                <a:srgbClr val="FFC000"/>
              </a:solidFill>
            </a:endParaRPr>
          </a:p>
        </p:txBody>
      </p:sp>
      <p:sp>
        <p:nvSpPr>
          <p:cNvPr id="12" name="テキスト ボックス 11"/>
          <p:cNvSpPr txBox="1"/>
          <p:nvPr/>
        </p:nvSpPr>
        <p:spPr>
          <a:xfrm>
            <a:off x="5375100" y="1524381"/>
            <a:ext cx="1048785" cy="584776"/>
          </a:xfrm>
          <a:prstGeom prst="rect">
            <a:avLst/>
          </a:prstGeom>
          <a:noFill/>
        </p:spPr>
        <p:txBody>
          <a:bodyPr wrap="none" rtlCol="0">
            <a:spAutoFit/>
          </a:bodyPr>
          <a:lstStyle/>
          <a:p>
            <a:pPr defTabSz="457200"/>
            <a:r>
              <a:rPr kumimoji="1" lang="en-US" altLang="ja-JP" sz="1600" dirty="0" smtClean="0">
                <a:solidFill>
                  <a:srgbClr val="FFC000"/>
                </a:solidFill>
              </a:rPr>
              <a:t>Aluminum</a:t>
            </a:r>
          </a:p>
          <a:p>
            <a:pPr defTabSz="457200"/>
            <a:r>
              <a:rPr kumimoji="1" lang="en-US" altLang="ja-JP" sz="1600" dirty="0" smtClean="0">
                <a:solidFill>
                  <a:srgbClr val="FFC000"/>
                </a:solidFill>
              </a:rPr>
              <a:t>blocks</a:t>
            </a:r>
            <a:endParaRPr kumimoji="1" lang="ja-JP" altLang="en-US" sz="1600" dirty="0">
              <a:solidFill>
                <a:srgbClr val="FFC000"/>
              </a:solidFill>
            </a:endParaRPr>
          </a:p>
        </p:txBody>
      </p:sp>
      <p:cxnSp>
        <p:nvCxnSpPr>
          <p:cNvPr id="14" name="直線矢印コネクタ 13"/>
          <p:cNvCxnSpPr/>
          <p:nvPr/>
        </p:nvCxnSpPr>
        <p:spPr>
          <a:xfrm flipH="1">
            <a:off x="5728568" y="2109157"/>
            <a:ext cx="138091" cy="10090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直線矢印コネクタ 15"/>
          <p:cNvCxnSpPr>
            <a:stCxn id="12" idx="3"/>
          </p:cNvCxnSpPr>
          <p:nvPr/>
        </p:nvCxnSpPr>
        <p:spPr>
          <a:xfrm flipV="1">
            <a:off x="6423885" y="1420717"/>
            <a:ext cx="1831634" cy="3960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直線矢印コネクタ 17"/>
          <p:cNvCxnSpPr>
            <a:stCxn id="11" idx="0"/>
          </p:cNvCxnSpPr>
          <p:nvPr/>
        </p:nvCxnSpPr>
        <p:spPr>
          <a:xfrm flipH="1" flipV="1">
            <a:off x="7555748" y="2405522"/>
            <a:ext cx="390293" cy="3700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テキスト ボックス 18"/>
          <p:cNvSpPr txBox="1"/>
          <p:nvPr/>
        </p:nvSpPr>
        <p:spPr>
          <a:xfrm>
            <a:off x="401721" y="1159750"/>
            <a:ext cx="3237034" cy="461665"/>
          </a:xfrm>
          <a:prstGeom prst="rect">
            <a:avLst/>
          </a:prstGeom>
          <a:noFill/>
        </p:spPr>
        <p:txBody>
          <a:bodyPr wrap="none" rtlCol="0">
            <a:spAutoFit/>
          </a:bodyPr>
          <a:lstStyle/>
          <a:p>
            <a:pPr defTabSz="457200"/>
            <a:r>
              <a:rPr kumimoji="1" lang="en-US" altLang="ja-JP" sz="2400" b="1" dirty="0" smtClean="0">
                <a:solidFill>
                  <a:prstClr val="black"/>
                </a:solidFill>
              </a:rPr>
              <a:t>Concept of phase-2 SVD</a:t>
            </a:r>
            <a:endParaRPr kumimoji="1" lang="ja-JP" altLang="en-US" sz="2400" b="1" dirty="0">
              <a:solidFill>
                <a:prstClr val="black"/>
              </a:solidFill>
            </a:endParaRPr>
          </a:p>
        </p:txBody>
      </p:sp>
      <p:pic>
        <p:nvPicPr>
          <p:cNvPr id="21" name="Picture 2" descr="C:\Users\katsuro\Dropbox\Share\temporary\150204-VXDBeastDesign.jpg"/>
          <p:cNvPicPr>
            <a:picLocks noChangeAspect="1" noChangeArrowheads="1"/>
          </p:cNvPicPr>
          <p:nvPr/>
        </p:nvPicPr>
        <p:blipFill rotWithShape="1">
          <a:blip r:embed="rId3">
            <a:extLst>
              <a:ext uri="{28A0092B-C50C-407E-A947-70E740481C1C}">
                <a14:useLocalDpi xmlns:a14="http://schemas.microsoft.com/office/drawing/2010/main"/>
              </a:ext>
            </a:extLst>
          </a:blip>
          <a:srcRect l="9548" r="11365"/>
          <a:stretch/>
        </p:blipFill>
        <p:spPr bwMode="auto">
          <a:xfrm>
            <a:off x="5263764" y="3850917"/>
            <a:ext cx="3462949" cy="2626082"/>
          </a:xfrm>
          <a:prstGeom prst="rect">
            <a:avLst/>
          </a:prstGeom>
          <a:noFill/>
          <a:extLst>
            <a:ext uri="{909E8E84-426E-40DD-AFC4-6F175D3DCCD1}">
              <a14:hiddenFill xmlns:a14="http://schemas.microsoft.com/office/drawing/2010/main">
                <a:solidFill>
                  <a:srgbClr val="FFFFFF"/>
                </a:solidFill>
              </a14:hiddenFill>
            </a:ext>
          </a:extLst>
        </p:spPr>
      </p:pic>
      <p:sp>
        <p:nvSpPr>
          <p:cNvPr id="20" name="テキスト ボックス 19"/>
          <p:cNvSpPr txBox="1"/>
          <p:nvPr/>
        </p:nvSpPr>
        <p:spPr>
          <a:xfrm>
            <a:off x="5276325" y="3850917"/>
            <a:ext cx="2295120" cy="584776"/>
          </a:xfrm>
          <a:prstGeom prst="rect">
            <a:avLst/>
          </a:prstGeom>
          <a:noFill/>
        </p:spPr>
        <p:txBody>
          <a:bodyPr wrap="none" rtlCol="0">
            <a:spAutoFit/>
          </a:bodyPr>
          <a:lstStyle/>
          <a:p>
            <a:pPr defTabSz="457200"/>
            <a:r>
              <a:rPr kumimoji="1" lang="en-US" altLang="ja-JP" sz="1600" dirty="0" smtClean="0">
                <a:solidFill>
                  <a:srgbClr val="FFC000"/>
                </a:solidFill>
              </a:rPr>
              <a:t>SVD cartridge is directory</a:t>
            </a:r>
          </a:p>
          <a:p>
            <a:pPr defTabSz="457200"/>
            <a:r>
              <a:rPr kumimoji="1" lang="en-US" altLang="ja-JP" sz="1600" dirty="0" smtClean="0">
                <a:solidFill>
                  <a:srgbClr val="FFC000"/>
                </a:solidFill>
              </a:rPr>
              <a:t>mounted</a:t>
            </a:r>
            <a:r>
              <a:rPr kumimoji="1" lang="en-US" altLang="ja-JP" sz="1600" dirty="0">
                <a:solidFill>
                  <a:srgbClr val="FFC000"/>
                </a:solidFill>
              </a:rPr>
              <a:t> </a:t>
            </a:r>
            <a:r>
              <a:rPr kumimoji="1" lang="en-US" altLang="ja-JP" sz="1600" dirty="0" smtClean="0">
                <a:solidFill>
                  <a:srgbClr val="FFC000"/>
                </a:solidFill>
              </a:rPr>
              <a:t>on End-flanges.</a:t>
            </a:r>
            <a:endParaRPr kumimoji="1" lang="ja-JP" altLang="en-US" sz="1600" dirty="0">
              <a:solidFill>
                <a:srgbClr val="FFC000"/>
              </a:solidFill>
            </a:endParaRPr>
          </a:p>
        </p:txBody>
      </p:sp>
      <p:sp>
        <p:nvSpPr>
          <p:cNvPr id="17" name="7 Marcador de número de diapositiva"/>
          <p:cNvSpPr>
            <a:spLocks noGrp="1"/>
          </p:cNvSpPr>
          <p:nvPr>
            <p:ph type="sldNum" sz="quarter" idx="12"/>
          </p:nvPr>
        </p:nvSpPr>
        <p:spPr>
          <a:xfrm>
            <a:off x="6553200" y="6356353"/>
            <a:ext cx="2133600" cy="365125"/>
          </a:xfrm>
        </p:spPr>
        <p:txBody>
          <a:bodyPr/>
          <a:lstStyle/>
          <a:p>
            <a:fld id="{84E11BAE-CAAF-4D81-966B-A590CCD752B3}" type="slidenum">
              <a:rPr lang="en-US" smtClean="0">
                <a:solidFill>
                  <a:prstClr val="black">
                    <a:tint val="75000"/>
                  </a:prstClr>
                </a:solidFill>
              </a:rPr>
              <a:pPr/>
              <a:t>13</a:t>
            </a:fld>
            <a:endParaRPr lang="en-US" dirty="0">
              <a:solidFill>
                <a:prstClr val="black">
                  <a:tint val="75000"/>
                </a:prstClr>
              </a:solidFill>
            </a:endParaRPr>
          </a:p>
        </p:txBody>
      </p:sp>
    </p:spTree>
    <p:extLst>
      <p:ext uri="{BB962C8B-B14F-4D97-AF65-F5344CB8AC3E}">
        <p14:creationId xmlns:p14="http://schemas.microsoft.com/office/powerpoint/2010/main" val="16573758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bwMode="auto">
          <a:xfrm>
            <a:off x="324392" y="183817"/>
            <a:ext cx="86741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a:solidFill>
                  <a:schemeClr val="accent2">
                    <a:lumMod val="75000"/>
                  </a:schemeClr>
                </a:solidFill>
                <a:latin typeface="+mj-lt"/>
                <a:ea typeface="ＭＳ Ｐゴシック" charset="0"/>
                <a:cs typeface="+mj-cs"/>
              </a:defRPr>
            </a:lvl1pPr>
            <a:lvl2pPr algn="l" rtl="0" eaLnBrk="1" fontAlgn="base" hangingPunct="1">
              <a:spcBef>
                <a:spcPct val="0"/>
              </a:spcBef>
              <a:spcAft>
                <a:spcPct val="0"/>
              </a:spcAft>
              <a:defRPr sz="2800" b="1">
                <a:solidFill>
                  <a:schemeClr val="tx1"/>
                </a:solidFill>
                <a:latin typeface="Calibri" pitchFamily="34" charset="0"/>
                <a:ea typeface="ＭＳ Ｐゴシック" charset="0"/>
              </a:defRPr>
            </a:lvl2pPr>
            <a:lvl3pPr algn="l" rtl="0" eaLnBrk="1" fontAlgn="base" hangingPunct="1">
              <a:spcBef>
                <a:spcPct val="0"/>
              </a:spcBef>
              <a:spcAft>
                <a:spcPct val="0"/>
              </a:spcAft>
              <a:defRPr sz="2800" b="1">
                <a:solidFill>
                  <a:schemeClr val="tx1"/>
                </a:solidFill>
                <a:latin typeface="Calibri" pitchFamily="34" charset="0"/>
                <a:ea typeface="ＭＳ Ｐゴシック" charset="0"/>
              </a:defRPr>
            </a:lvl3pPr>
            <a:lvl4pPr algn="l" rtl="0" eaLnBrk="1" fontAlgn="base" hangingPunct="1">
              <a:spcBef>
                <a:spcPct val="0"/>
              </a:spcBef>
              <a:spcAft>
                <a:spcPct val="0"/>
              </a:spcAft>
              <a:defRPr sz="2800" b="1">
                <a:solidFill>
                  <a:schemeClr val="tx1"/>
                </a:solidFill>
                <a:latin typeface="Calibri" pitchFamily="34" charset="0"/>
                <a:ea typeface="ＭＳ Ｐゴシック" charset="0"/>
              </a:defRPr>
            </a:lvl4pPr>
            <a:lvl5pPr algn="l" rtl="0" eaLnBrk="1" fontAlgn="base" hangingPunct="1">
              <a:spcBef>
                <a:spcPct val="0"/>
              </a:spcBef>
              <a:spcAft>
                <a:spcPct val="0"/>
              </a:spcAft>
              <a:defRPr sz="2800" b="1">
                <a:solidFill>
                  <a:schemeClr val="tx1"/>
                </a:solidFill>
                <a:latin typeface="Calibri" pitchFamily="34" charset="0"/>
                <a:ea typeface="ＭＳ Ｐゴシック" charset="0"/>
              </a:defRPr>
            </a:lvl5pPr>
            <a:lvl6pPr marL="457200" algn="l" rtl="0" eaLnBrk="1" fontAlgn="base" hangingPunct="1">
              <a:spcBef>
                <a:spcPct val="0"/>
              </a:spcBef>
              <a:spcAft>
                <a:spcPct val="0"/>
              </a:spcAft>
              <a:defRPr sz="2800" b="1">
                <a:solidFill>
                  <a:schemeClr val="tx1"/>
                </a:solidFill>
                <a:latin typeface="Calibri" pitchFamily="34" charset="0"/>
              </a:defRPr>
            </a:lvl6pPr>
            <a:lvl7pPr marL="914400" algn="l" rtl="0" eaLnBrk="1" fontAlgn="base" hangingPunct="1">
              <a:spcBef>
                <a:spcPct val="0"/>
              </a:spcBef>
              <a:spcAft>
                <a:spcPct val="0"/>
              </a:spcAft>
              <a:defRPr sz="2800" b="1">
                <a:solidFill>
                  <a:schemeClr val="tx1"/>
                </a:solidFill>
                <a:latin typeface="Calibri" pitchFamily="34" charset="0"/>
              </a:defRPr>
            </a:lvl7pPr>
            <a:lvl8pPr marL="1371600" algn="l" rtl="0" eaLnBrk="1" fontAlgn="base" hangingPunct="1">
              <a:spcBef>
                <a:spcPct val="0"/>
              </a:spcBef>
              <a:spcAft>
                <a:spcPct val="0"/>
              </a:spcAft>
              <a:defRPr sz="2800" b="1">
                <a:solidFill>
                  <a:schemeClr val="tx1"/>
                </a:solidFill>
                <a:latin typeface="Calibri" pitchFamily="34" charset="0"/>
              </a:defRPr>
            </a:lvl8pPr>
            <a:lvl9pPr marL="1828800" algn="l" rtl="0" eaLnBrk="1" fontAlgn="base" hangingPunct="1">
              <a:spcBef>
                <a:spcPct val="0"/>
              </a:spcBef>
              <a:spcAft>
                <a:spcPct val="0"/>
              </a:spcAft>
              <a:defRPr sz="2800" b="1">
                <a:solidFill>
                  <a:schemeClr val="tx1"/>
                </a:solidFill>
                <a:latin typeface="Calibri" pitchFamily="34" charset="0"/>
              </a:defRPr>
            </a:lvl9pPr>
          </a:lstStyle>
          <a:p>
            <a:pPr defTabSz="914400">
              <a:defRPr/>
            </a:pPr>
            <a:r>
              <a:rPr lang="en-US" sz="3200" kern="0" dirty="0" smtClean="0">
                <a:solidFill>
                  <a:srgbClr val="3333CC">
                    <a:lumMod val="75000"/>
                  </a:srgbClr>
                </a:solidFill>
              </a:rPr>
              <a:t>FANGS: Sensor system built on ATLAS IBL Pixels</a:t>
            </a:r>
            <a:endParaRPr lang="en-US" sz="3200" kern="0" dirty="0">
              <a:solidFill>
                <a:srgbClr val="3333CC">
                  <a:lumMod val="75000"/>
                </a:srgbClr>
              </a:solidFill>
            </a:endParaRPr>
          </a:p>
        </p:txBody>
      </p:sp>
      <p:sp>
        <p:nvSpPr>
          <p:cNvPr id="5" name="4 Rectángulo"/>
          <p:cNvSpPr/>
          <p:nvPr/>
        </p:nvSpPr>
        <p:spPr>
          <a:xfrm>
            <a:off x="497987" y="1160506"/>
            <a:ext cx="8352100" cy="1015663"/>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171450" indent="-171450">
              <a:buFont typeface="Arial" panose="020B0604020202020204" pitchFamily="34" charset="0"/>
              <a:buChar char="•"/>
            </a:pPr>
            <a:r>
              <a:rPr lang="en-US" sz="2000" b="1" dirty="0">
                <a:solidFill>
                  <a:prstClr val="black"/>
                </a:solidFill>
              </a:rPr>
              <a:t>Background radiation measurements in Phase </a:t>
            </a:r>
            <a:r>
              <a:rPr lang="en-US" sz="2000" b="1" dirty="0" smtClean="0">
                <a:solidFill>
                  <a:prstClr val="black"/>
                </a:solidFill>
              </a:rPr>
              <a:t>2:</a:t>
            </a:r>
            <a:endParaRPr lang="en-US" sz="2000" b="1" dirty="0">
              <a:solidFill>
                <a:prstClr val="black"/>
              </a:solidFill>
            </a:endParaRPr>
          </a:p>
          <a:p>
            <a:pPr marL="628650" lvl="1" indent="-171450">
              <a:buFont typeface="Arial" panose="020B0604020202020204" pitchFamily="34" charset="0"/>
              <a:buChar char="•"/>
            </a:pPr>
            <a:r>
              <a:rPr lang="en-US" sz="2000" dirty="0" smtClean="0">
                <a:solidFill>
                  <a:prstClr val="black"/>
                </a:solidFill>
              </a:rPr>
              <a:t>Sensitive to, and </a:t>
            </a:r>
            <a:r>
              <a:rPr lang="en-US" sz="2000" dirty="0" smtClean="0">
                <a:solidFill>
                  <a:prstClr val="black"/>
                </a:solidFill>
              </a:rPr>
              <a:t>adequate energy resolution </a:t>
            </a:r>
            <a:r>
              <a:rPr lang="en-US" sz="2000" dirty="0" smtClean="0">
                <a:solidFill>
                  <a:prstClr val="black"/>
                </a:solidFill>
              </a:rPr>
              <a:t>for low </a:t>
            </a:r>
            <a:r>
              <a:rPr lang="en-US" sz="2000" dirty="0" err="1">
                <a:solidFill>
                  <a:prstClr val="black"/>
                </a:solidFill>
              </a:rPr>
              <a:t>keV</a:t>
            </a:r>
            <a:r>
              <a:rPr lang="en-US" sz="2000" dirty="0">
                <a:solidFill>
                  <a:prstClr val="black"/>
                </a:solidFill>
              </a:rPr>
              <a:t> </a:t>
            </a:r>
            <a:r>
              <a:rPr lang="en-US" sz="2000" dirty="0" smtClean="0">
                <a:solidFill>
                  <a:prstClr val="black"/>
                </a:solidFill>
              </a:rPr>
              <a:t>X-rays (SR)</a:t>
            </a:r>
          </a:p>
          <a:p>
            <a:pPr marL="628650" lvl="1" indent="-171450">
              <a:buFont typeface="Arial" panose="020B0604020202020204" pitchFamily="34" charset="0"/>
              <a:buChar char="•"/>
            </a:pPr>
            <a:r>
              <a:rPr lang="en-US" sz="2000" dirty="0" smtClean="0">
                <a:solidFill>
                  <a:prstClr val="black"/>
                </a:solidFill>
              </a:rPr>
              <a:t>Ability to measure high particle rates</a:t>
            </a:r>
            <a:endParaRPr lang="en-US" sz="2000" dirty="0">
              <a:solidFill>
                <a:prstClr val="black"/>
              </a:solidFill>
            </a:endParaRPr>
          </a:p>
        </p:txBody>
      </p:sp>
      <p:sp>
        <p:nvSpPr>
          <p:cNvPr id="6" name="Rectangle 3"/>
          <p:cNvSpPr/>
          <p:nvPr/>
        </p:nvSpPr>
        <p:spPr>
          <a:xfrm>
            <a:off x="497986" y="2830176"/>
            <a:ext cx="7962446" cy="3067506"/>
          </a:xfrm>
          <a:prstGeom prst="rect">
            <a:avLst/>
          </a:prstGeom>
        </p:spPr>
        <p:txBody>
          <a:bodyPr wrap="square">
            <a:spAutoFit/>
          </a:bodyPr>
          <a:lstStyle/>
          <a:p>
            <a:pPr marL="342900" indent="-342900">
              <a:buFont typeface="Arial" panose="020B0604020202020204" pitchFamily="34" charset="0"/>
              <a:buChar char="•"/>
            </a:pPr>
            <a:r>
              <a:rPr lang="en-US" sz="2000" dirty="0" smtClean="0">
                <a:solidFill>
                  <a:prstClr val="black"/>
                </a:solidFill>
              </a:rPr>
              <a:t>FE-I4 </a:t>
            </a:r>
            <a:r>
              <a:rPr lang="en-US" sz="2000" dirty="0" smtClean="0">
                <a:solidFill>
                  <a:prstClr val="black"/>
                </a:solidFill>
              </a:rPr>
              <a:t>pixel read </a:t>
            </a:r>
            <a:r>
              <a:rPr lang="en-US" sz="2000" dirty="0" smtClean="0">
                <a:solidFill>
                  <a:prstClr val="black"/>
                </a:solidFill>
              </a:rPr>
              <a:t>out chip</a:t>
            </a:r>
          </a:p>
          <a:p>
            <a:pPr lvl="1"/>
            <a:r>
              <a:rPr lang="en-US" sz="2000" b="1" dirty="0" smtClean="0">
                <a:solidFill>
                  <a:prstClr val="black"/>
                </a:solidFill>
              </a:rPr>
              <a:t>High hit rates </a:t>
            </a:r>
            <a:r>
              <a:rPr lang="en-US" sz="2000" dirty="0" smtClean="0">
                <a:solidFill>
                  <a:prstClr val="black"/>
                </a:solidFill>
              </a:rPr>
              <a:t>(25 ns)</a:t>
            </a:r>
            <a:r>
              <a:rPr lang="en-US" sz="2000" b="1" dirty="0" smtClean="0">
                <a:solidFill>
                  <a:prstClr val="black"/>
                </a:solidFill>
              </a:rPr>
              <a:t> and radiation hard </a:t>
            </a:r>
            <a:r>
              <a:rPr lang="en-US" sz="2000" dirty="0" smtClean="0">
                <a:solidFill>
                  <a:prstClr val="black"/>
                </a:solidFill>
              </a:rPr>
              <a:t>(250 </a:t>
            </a:r>
            <a:r>
              <a:rPr lang="en-US" sz="2000" dirty="0" err="1" smtClean="0">
                <a:solidFill>
                  <a:prstClr val="black"/>
                </a:solidFill>
              </a:rPr>
              <a:t>Mrad</a:t>
            </a:r>
            <a:r>
              <a:rPr lang="en-US" sz="2000" dirty="0" smtClean="0">
                <a:solidFill>
                  <a:prstClr val="black"/>
                </a:solidFill>
              </a:rPr>
              <a:t>, 10</a:t>
            </a:r>
            <a:r>
              <a:rPr lang="en-US" sz="2000" baseline="30000" dirty="0" smtClean="0">
                <a:solidFill>
                  <a:prstClr val="black"/>
                </a:solidFill>
              </a:rPr>
              <a:t>15</a:t>
            </a:r>
            <a:r>
              <a:rPr lang="en-US" sz="2000" dirty="0" smtClean="0">
                <a:solidFill>
                  <a:prstClr val="black"/>
                </a:solidFill>
              </a:rPr>
              <a:t> n</a:t>
            </a:r>
            <a:r>
              <a:rPr lang="en-US" sz="2000" baseline="-25000" dirty="0" smtClean="0">
                <a:solidFill>
                  <a:prstClr val="black"/>
                </a:solidFill>
              </a:rPr>
              <a:t>eq</a:t>
            </a:r>
            <a:r>
              <a:rPr lang="en-US" sz="2000" dirty="0" smtClean="0">
                <a:solidFill>
                  <a:prstClr val="black"/>
                </a:solidFill>
              </a:rPr>
              <a:t>cm</a:t>
            </a:r>
            <a:r>
              <a:rPr lang="en-US" sz="2000" baseline="30000" dirty="0" smtClean="0">
                <a:solidFill>
                  <a:prstClr val="black"/>
                </a:solidFill>
              </a:rPr>
              <a:t>-2</a:t>
            </a:r>
            <a:r>
              <a:rPr lang="en-US" sz="2000" dirty="0" smtClean="0">
                <a:solidFill>
                  <a:prstClr val="black"/>
                </a:solidFill>
              </a:rPr>
              <a:t>)</a:t>
            </a:r>
          </a:p>
          <a:p>
            <a:pPr lvl="1"/>
            <a:r>
              <a:rPr lang="en-US" sz="2000" dirty="0" smtClean="0">
                <a:solidFill>
                  <a:prstClr val="black"/>
                </a:solidFill>
              </a:rPr>
              <a:t>IBM 130 nm CMOS process</a:t>
            </a:r>
          </a:p>
          <a:p>
            <a:pPr lvl="1"/>
            <a:r>
              <a:rPr lang="en-US" sz="2000" dirty="0" smtClean="0">
                <a:solidFill>
                  <a:prstClr val="black"/>
                </a:solidFill>
              </a:rPr>
              <a:t>Thickness=150 µm</a:t>
            </a:r>
          </a:p>
          <a:p>
            <a:pPr lvl="1"/>
            <a:r>
              <a:rPr lang="en-US" sz="2000" dirty="0" smtClean="0">
                <a:solidFill>
                  <a:prstClr val="black"/>
                </a:solidFill>
              </a:rPr>
              <a:t>Physical size=</a:t>
            </a:r>
            <a:r>
              <a:rPr lang="en-US" sz="2000" b="1" dirty="0" smtClean="0">
                <a:solidFill>
                  <a:prstClr val="black"/>
                </a:solidFill>
              </a:rPr>
              <a:t>21x19 mm</a:t>
            </a:r>
            <a:r>
              <a:rPr lang="en-US" sz="2000" b="1" baseline="30000" dirty="0" smtClean="0">
                <a:solidFill>
                  <a:prstClr val="black"/>
                </a:solidFill>
              </a:rPr>
              <a:t>2</a:t>
            </a:r>
            <a:endParaRPr lang="en-US" sz="2000" b="1" dirty="0">
              <a:solidFill>
                <a:prstClr val="black"/>
              </a:solidFill>
            </a:endParaRPr>
          </a:p>
          <a:p>
            <a:pPr lvl="1"/>
            <a:endParaRPr lang="en-US" sz="2000" baseline="30000" dirty="0" smtClean="0">
              <a:solidFill>
                <a:prstClr val="black"/>
              </a:solidFill>
            </a:endParaRPr>
          </a:p>
          <a:p>
            <a:pPr marL="342900" indent="-342900">
              <a:buFont typeface="Arial" panose="020B0604020202020204" pitchFamily="34" charset="0"/>
              <a:buChar char="•"/>
            </a:pPr>
            <a:r>
              <a:rPr lang="en-US" sz="2000" dirty="0" smtClean="0">
                <a:solidFill>
                  <a:prstClr val="black"/>
                </a:solidFill>
              </a:rPr>
              <a:t>Sensor:</a:t>
            </a:r>
          </a:p>
          <a:p>
            <a:pPr lvl="1"/>
            <a:r>
              <a:rPr lang="en-US" sz="2000" dirty="0" smtClean="0">
                <a:solidFill>
                  <a:prstClr val="black"/>
                </a:solidFill>
              </a:rPr>
              <a:t>n-in-n planar</a:t>
            </a:r>
          </a:p>
          <a:p>
            <a:pPr lvl="1"/>
            <a:r>
              <a:rPr lang="en-US" sz="2000" dirty="0" smtClean="0">
                <a:solidFill>
                  <a:prstClr val="black"/>
                </a:solidFill>
              </a:rPr>
              <a:t>Pitch=</a:t>
            </a:r>
            <a:r>
              <a:rPr lang="en-US" sz="2000" b="1" dirty="0" smtClean="0">
                <a:solidFill>
                  <a:prstClr val="black"/>
                </a:solidFill>
              </a:rPr>
              <a:t>50x250 µm</a:t>
            </a:r>
            <a:r>
              <a:rPr lang="en-US" sz="2000" b="1" baseline="30000" dirty="0" smtClean="0">
                <a:solidFill>
                  <a:prstClr val="black"/>
                </a:solidFill>
              </a:rPr>
              <a:t>2</a:t>
            </a:r>
          </a:p>
          <a:p>
            <a:pPr lvl="1"/>
            <a:r>
              <a:rPr lang="en-US" sz="2000" dirty="0" smtClean="0">
                <a:solidFill>
                  <a:prstClr val="black"/>
                </a:solidFill>
              </a:rPr>
              <a:t>Thickness=200 µm</a:t>
            </a:r>
          </a:p>
        </p:txBody>
      </p:sp>
      <p:pic>
        <p:nvPicPr>
          <p:cNvPr id="7" name="6 Imagen"/>
          <p:cNvPicPr>
            <a:picLocks noChangeAspect="1"/>
          </p:cNvPicPr>
          <p:nvPr/>
        </p:nvPicPr>
        <p:blipFill rotWithShape="1">
          <a:blip r:embed="rId2" cstate="email">
            <a:extLst>
              <a:ext uri="{28A0092B-C50C-407E-A947-70E740481C1C}">
                <a14:useLocalDpi xmlns:a14="http://schemas.microsoft.com/office/drawing/2010/main" val="0"/>
              </a:ext>
            </a:extLst>
          </a:blip>
          <a:srcRect t="13152" b="32833"/>
          <a:stretch/>
        </p:blipFill>
        <p:spPr>
          <a:xfrm>
            <a:off x="3099311" y="4175549"/>
            <a:ext cx="6201260" cy="1884175"/>
          </a:xfrm>
          <a:prstGeom prst="rect">
            <a:avLst/>
          </a:prstGeom>
        </p:spPr>
      </p:pic>
      <p:sp>
        <p:nvSpPr>
          <p:cNvPr id="8" name="7 Marcador de número de diapositiva"/>
          <p:cNvSpPr>
            <a:spLocks noGrp="1"/>
          </p:cNvSpPr>
          <p:nvPr>
            <p:ph type="sldNum" sz="quarter" idx="12"/>
          </p:nvPr>
        </p:nvSpPr>
        <p:spPr/>
        <p:txBody>
          <a:bodyPr/>
          <a:lstStyle/>
          <a:p>
            <a:fld id="{84E11BAE-CAAF-4D81-966B-A590CCD752B3}" type="slidenum">
              <a:rPr lang="en-US" smtClean="0">
                <a:solidFill>
                  <a:prstClr val="black">
                    <a:tint val="75000"/>
                  </a:prstClr>
                </a:solidFill>
              </a:rPr>
              <a:pPr/>
              <a:t>14</a:t>
            </a:fld>
            <a:endParaRPr lang="en-US">
              <a:solidFill>
                <a:prstClr val="black">
                  <a:tint val="75000"/>
                </a:prstClr>
              </a:solidFill>
            </a:endParaRPr>
          </a:p>
        </p:txBody>
      </p:sp>
    </p:spTree>
    <p:extLst>
      <p:ext uri="{BB962C8B-B14F-4D97-AF65-F5344CB8AC3E}">
        <p14:creationId xmlns:p14="http://schemas.microsoft.com/office/powerpoint/2010/main" val="8496613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bwMode="auto">
          <a:xfrm>
            <a:off x="838742" y="240967"/>
            <a:ext cx="86741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a:solidFill>
                  <a:schemeClr val="accent2">
                    <a:lumMod val="75000"/>
                  </a:schemeClr>
                </a:solidFill>
                <a:latin typeface="+mj-lt"/>
                <a:ea typeface="ＭＳ Ｐゴシック" charset="0"/>
                <a:cs typeface="+mj-cs"/>
              </a:defRPr>
            </a:lvl1pPr>
            <a:lvl2pPr algn="l" rtl="0" eaLnBrk="1" fontAlgn="base" hangingPunct="1">
              <a:spcBef>
                <a:spcPct val="0"/>
              </a:spcBef>
              <a:spcAft>
                <a:spcPct val="0"/>
              </a:spcAft>
              <a:defRPr sz="2800" b="1">
                <a:solidFill>
                  <a:schemeClr val="tx1"/>
                </a:solidFill>
                <a:latin typeface="Calibri" pitchFamily="34" charset="0"/>
                <a:ea typeface="ＭＳ Ｐゴシック" charset="0"/>
              </a:defRPr>
            </a:lvl2pPr>
            <a:lvl3pPr algn="l" rtl="0" eaLnBrk="1" fontAlgn="base" hangingPunct="1">
              <a:spcBef>
                <a:spcPct val="0"/>
              </a:spcBef>
              <a:spcAft>
                <a:spcPct val="0"/>
              </a:spcAft>
              <a:defRPr sz="2800" b="1">
                <a:solidFill>
                  <a:schemeClr val="tx1"/>
                </a:solidFill>
                <a:latin typeface="Calibri" pitchFamily="34" charset="0"/>
                <a:ea typeface="ＭＳ Ｐゴシック" charset="0"/>
              </a:defRPr>
            </a:lvl3pPr>
            <a:lvl4pPr algn="l" rtl="0" eaLnBrk="1" fontAlgn="base" hangingPunct="1">
              <a:spcBef>
                <a:spcPct val="0"/>
              </a:spcBef>
              <a:spcAft>
                <a:spcPct val="0"/>
              </a:spcAft>
              <a:defRPr sz="2800" b="1">
                <a:solidFill>
                  <a:schemeClr val="tx1"/>
                </a:solidFill>
                <a:latin typeface="Calibri" pitchFamily="34" charset="0"/>
                <a:ea typeface="ＭＳ Ｐゴシック" charset="0"/>
              </a:defRPr>
            </a:lvl4pPr>
            <a:lvl5pPr algn="l" rtl="0" eaLnBrk="1" fontAlgn="base" hangingPunct="1">
              <a:spcBef>
                <a:spcPct val="0"/>
              </a:spcBef>
              <a:spcAft>
                <a:spcPct val="0"/>
              </a:spcAft>
              <a:defRPr sz="2800" b="1">
                <a:solidFill>
                  <a:schemeClr val="tx1"/>
                </a:solidFill>
                <a:latin typeface="Calibri" pitchFamily="34" charset="0"/>
                <a:ea typeface="ＭＳ Ｐゴシック" charset="0"/>
              </a:defRPr>
            </a:lvl5pPr>
            <a:lvl6pPr marL="457200" algn="l" rtl="0" eaLnBrk="1" fontAlgn="base" hangingPunct="1">
              <a:spcBef>
                <a:spcPct val="0"/>
              </a:spcBef>
              <a:spcAft>
                <a:spcPct val="0"/>
              </a:spcAft>
              <a:defRPr sz="2800" b="1">
                <a:solidFill>
                  <a:schemeClr val="tx1"/>
                </a:solidFill>
                <a:latin typeface="Calibri" pitchFamily="34" charset="0"/>
              </a:defRPr>
            </a:lvl6pPr>
            <a:lvl7pPr marL="914400" algn="l" rtl="0" eaLnBrk="1" fontAlgn="base" hangingPunct="1">
              <a:spcBef>
                <a:spcPct val="0"/>
              </a:spcBef>
              <a:spcAft>
                <a:spcPct val="0"/>
              </a:spcAft>
              <a:defRPr sz="2800" b="1">
                <a:solidFill>
                  <a:schemeClr val="tx1"/>
                </a:solidFill>
                <a:latin typeface="Calibri" pitchFamily="34" charset="0"/>
              </a:defRPr>
            </a:lvl7pPr>
            <a:lvl8pPr marL="1371600" algn="l" rtl="0" eaLnBrk="1" fontAlgn="base" hangingPunct="1">
              <a:spcBef>
                <a:spcPct val="0"/>
              </a:spcBef>
              <a:spcAft>
                <a:spcPct val="0"/>
              </a:spcAft>
              <a:defRPr sz="2800" b="1">
                <a:solidFill>
                  <a:schemeClr val="tx1"/>
                </a:solidFill>
                <a:latin typeface="Calibri" pitchFamily="34" charset="0"/>
              </a:defRPr>
            </a:lvl8pPr>
            <a:lvl9pPr marL="1828800" algn="l" rtl="0" eaLnBrk="1" fontAlgn="base" hangingPunct="1">
              <a:spcBef>
                <a:spcPct val="0"/>
              </a:spcBef>
              <a:spcAft>
                <a:spcPct val="0"/>
              </a:spcAft>
              <a:defRPr sz="2800" b="1">
                <a:solidFill>
                  <a:schemeClr val="tx1"/>
                </a:solidFill>
                <a:latin typeface="Calibri" pitchFamily="34" charset="0"/>
              </a:defRPr>
            </a:lvl9pPr>
          </a:lstStyle>
          <a:p>
            <a:pPr defTabSz="914400">
              <a:defRPr/>
            </a:pPr>
            <a:r>
              <a:rPr lang="en-US" sz="3200" kern="0" dirty="0" smtClean="0">
                <a:solidFill>
                  <a:srgbClr val="3333CC">
                    <a:lumMod val="75000"/>
                  </a:srgbClr>
                </a:solidFill>
              </a:rPr>
              <a:t>FANGS</a:t>
            </a:r>
            <a:endParaRPr lang="en-US" sz="3200" kern="0" dirty="0">
              <a:solidFill>
                <a:srgbClr val="3333CC">
                  <a:lumMod val="75000"/>
                </a:srgbClr>
              </a:solidFill>
            </a:endParaRPr>
          </a:p>
        </p:txBody>
      </p:sp>
      <p:sp>
        <p:nvSpPr>
          <p:cNvPr id="6" name="Rectangle 3"/>
          <p:cNvSpPr/>
          <p:nvPr/>
        </p:nvSpPr>
        <p:spPr>
          <a:xfrm>
            <a:off x="727866" y="1268760"/>
            <a:ext cx="7686238" cy="4708981"/>
          </a:xfrm>
          <a:prstGeom prst="rect">
            <a:avLst/>
          </a:prstGeom>
        </p:spPr>
        <p:txBody>
          <a:bodyPr wrap="square">
            <a:spAutoFit/>
          </a:bodyPr>
          <a:lstStyle/>
          <a:p>
            <a:pPr marL="342900" indent="-342900" algn="just">
              <a:buFont typeface="Arial" panose="020B0604020202020204" pitchFamily="34" charset="0"/>
              <a:buChar char="•"/>
            </a:pPr>
            <a:r>
              <a:rPr lang="en-US" sz="2000" dirty="0" smtClean="0">
                <a:solidFill>
                  <a:prstClr val="black"/>
                </a:solidFill>
              </a:rPr>
              <a:t>Three compact and portable staves with 5 FE-I4 each</a:t>
            </a:r>
          </a:p>
          <a:p>
            <a:pPr marL="342900" indent="-342900" algn="just">
              <a:buFont typeface="Arial" panose="020B0604020202020204" pitchFamily="34" charset="0"/>
              <a:buChar char="•"/>
            </a:pPr>
            <a:r>
              <a:rPr lang="en-US" sz="2000" dirty="0" smtClean="0">
                <a:solidFill>
                  <a:prstClr val="black"/>
                </a:solidFill>
              </a:rPr>
              <a:t>Independent DAQ system and online monitoring (rates and hit maps)</a:t>
            </a:r>
          </a:p>
          <a:p>
            <a:pPr marL="342900" indent="-342900" algn="just">
              <a:buFont typeface="Arial" panose="020B0604020202020204" pitchFamily="34" charset="0"/>
              <a:buChar char="•"/>
            </a:pPr>
            <a:r>
              <a:rPr lang="en-US" sz="2000" dirty="0" smtClean="0">
                <a:solidFill>
                  <a:prstClr val="black"/>
                </a:solidFill>
              </a:rPr>
              <a:t>Installation independent of other subsystems: Only PXD SCBs needed</a:t>
            </a:r>
          </a:p>
          <a:p>
            <a:pPr marL="342900" indent="-342900" algn="just">
              <a:buFont typeface="Arial" panose="020B0604020202020204" pitchFamily="34" charset="0"/>
              <a:buChar char="•"/>
            </a:pPr>
            <a:r>
              <a:rPr lang="en-US" sz="2000" dirty="0" smtClean="0">
                <a:solidFill>
                  <a:prstClr val="black"/>
                </a:solidFill>
              </a:rPr>
              <a:t>Final </a:t>
            </a:r>
            <a:r>
              <a:rPr lang="en-US" sz="2000" dirty="0" smtClean="0">
                <a:solidFill>
                  <a:prstClr val="black"/>
                </a:solidFill>
              </a:rPr>
              <a:t>geometry and mechanical integration into the PXD SCB ready</a:t>
            </a:r>
          </a:p>
          <a:p>
            <a:pPr marL="342900" indent="-342900" algn="just">
              <a:buFont typeface="Arial" panose="020B0604020202020204" pitchFamily="34" charset="0"/>
              <a:buChar char="•"/>
            </a:pPr>
            <a:endParaRPr lang="en-US" sz="2000" dirty="0" smtClean="0">
              <a:solidFill>
                <a:prstClr val="black"/>
              </a:solidFill>
            </a:endParaRPr>
          </a:p>
          <a:p>
            <a:pPr marL="342900" indent="-342900" algn="just">
              <a:buFont typeface="Arial" panose="020B0604020202020204" pitchFamily="34" charset="0"/>
              <a:buChar char="•"/>
            </a:pPr>
            <a:r>
              <a:rPr lang="en-US" sz="2000" dirty="0" smtClean="0">
                <a:solidFill>
                  <a:prstClr val="black"/>
                </a:solidFill>
              </a:rPr>
              <a:t>Radiation hard, pixelated and fast detectors with energy resolution, covering the volume left by the VXD</a:t>
            </a:r>
          </a:p>
          <a:p>
            <a:pPr algn="just"/>
            <a:endParaRPr lang="en-US" sz="2000" dirty="0" smtClean="0">
              <a:solidFill>
                <a:prstClr val="black"/>
              </a:solidFill>
            </a:endParaRPr>
          </a:p>
          <a:p>
            <a:pPr algn="just"/>
            <a:endParaRPr lang="en-US" sz="2000" dirty="0">
              <a:solidFill>
                <a:prstClr val="black"/>
              </a:solidFill>
            </a:endParaRPr>
          </a:p>
          <a:p>
            <a:pPr algn="just"/>
            <a:r>
              <a:rPr lang="en-US" sz="2400" b="1" dirty="0">
                <a:solidFill>
                  <a:prstClr val="black"/>
                </a:solidFill>
              </a:rPr>
              <a:t>FANGS</a:t>
            </a:r>
            <a:r>
              <a:rPr lang="en-US" sz="2400" dirty="0">
                <a:solidFill>
                  <a:prstClr val="black"/>
                </a:solidFill>
              </a:rPr>
              <a:t> can measure particle rates, angular distributions and background energy spectra for the </a:t>
            </a:r>
            <a:r>
              <a:rPr lang="en-US" sz="2400" dirty="0" smtClean="0">
                <a:solidFill>
                  <a:prstClr val="black"/>
                </a:solidFill>
              </a:rPr>
              <a:t>different </a:t>
            </a:r>
            <a:r>
              <a:rPr lang="en-US" sz="2400" dirty="0">
                <a:solidFill>
                  <a:prstClr val="black"/>
                </a:solidFill>
              </a:rPr>
              <a:t>accelerator commissioning </a:t>
            </a:r>
            <a:r>
              <a:rPr lang="en-US" sz="2400" dirty="0" smtClean="0">
                <a:solidFill>
                  <a:prstClr val="black"/>
                </a:solidFill>
              </a:rPr>
              <a:t>steps at three positions of the outermost PXD </a:t>
            </a:r>
            <a:r>
              <a:rPr lang="en-US" sz="2400" dirty="0" smtClean="0">
                <a:solidFill>
                  <a:prstClr val="black"/>
                </a:solidFill>
              </a:rPr>
              <a:t>layer, almost covering the solid angle not yet instrumented with PXD/SVD ladders in phase 2</a:t>
            </a:r>
            <a:endParaRPr lang="en-US" sz="2000" dirty="0" smtClean="0">
              <a:solidFill>
                <a:prstClr val="black"/>
              </a:solidFill>
            </a:endParaRPr>
          </a:p>
        </p:txBody>
      </p:sp>
      <p:sp>
        <p:nvSpPr>
          <p:cNvPr id="2" name="1 Marcador de número de diapositiva"/>
          <p:cNvSpPr>
            <a:spLocks noGrp="1"/>
          </p:cNvSpPr>
          <p:nvPr>
            <p:ph type="sldNum" sz="quarter" idx="12"/>
          </p:nvPr>
        </p:nvSpPr>
        <p:spPr/>
        <p:txBody>
          <a:bodyPr/>
          <a:lstStyle/>
          <a:p>
            <a:fld id="{84E11BAE-CAAF-4D81-966B-A590CCD752B3}" type="slidenum">
              <a:rPr lang="en-US" smtClean="0">
                <a:solidFill>
                  <a:prstClr val="black">
                    <a:tint val="75000"/>
                  </a:prstClr>
                </a:solidFill>
              </a:rPr>
              <a:pPr/>
              <a:t>15</a:t>
            </a:fld>
            <a:endParaRPr lang="en-US" dirty="0">
              <a:solidFill>
                <a:prstClr val="black">
                  <a:tint val="75000"/>
                </a:prstClr>
              </a:solidFill>
            </a:endParaRPr>
          </a:p>
        </p:txBody>
      </p:sp>
    </p:spTree>
    <p:extLst>
      <p:ext uri="{BB962C8B-B14F-4D97-AF65-F5344CB8AC3E}">
        <p14:creationId xmlns:p14="http://schemas.microsoft.com/office/powerpoint/2010/main" val="16839904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FANGS Synchrotron </a:t>
            </a:r>
            <a:r>
              <a:rPr lang="en-US" dirty="0" smtClean="0"/>
              <a:t>Radiation Measurements</a:t>
            </a:r>
            <a:endParaRPr lang="en-US" dirty="0"/>
          </a:p>
        </p:txBody>
      </p:sp>
      <p:sp>
        <p:nvSpPr>
          <p:cNvPr id="9" name="TextBox 8"/>
          <p:cNvSpPr txBox="1"/>
          <p:nvPr/>
        </p:nvSpPr>
        <p:spPr>
          <a:xfrm>
            <a:off x="529839" y="4507676"/>
            <a:ext cx="609600" cy="215444"/>
          </a:xfrm>
          <a:prstGeom prst="rect">
            <a:avLst/>
          </a:prstGeom>
          <a:noFill/>
        </p:spPr>
        <p:txBody>
          <a:bodyPr wrap="square" rtlCol="0">
            <a:spAutoFit/>
          </a:bodyPr>
          <a:lstStyle/>
          <a:p>
            <a:pPr defTabSz="914400" fontAlgn="base">
              <a:spcBef>
                <a:spcPct val="0"/>
              </a:spcBef>
              <a:spcAft>
                <a:spcPct val="0"/>
              </a:spcAft>
            </a:pPr>
            <a:endParaRPr lang="en-US" sz="800" i="1" dirty="0">
              <a:solidFill>
                <a:srgbClr val="000000"/>
              </a:solidFill>
              <a:latin typeface="Times New Roman" panose="02020603050405020304" pitchFamily="18" charset="0"/>
              <a:ea typeface="ＭＳ Ｐゴシック" charset="0"/>
              <a:cs typeface="Times New Roman" panose="02020603050405020304" pitchFamily="18" charset="0"/>
            </a:endParaRPr>
          </a:p>
        </p:txBody>
      </p:sp>
      <p:sp>
        <p:nvSpPr>
          <p:cNvPr id="11" name="TextBox 10"/>
          <p:cNvSpPr txBox="1"/>
          <p:nvPr/>
        </p:nvSpPr>
        <p:spPr>
          <a:xfrm>
            <a:off x="4967111" y="5278367"/>
            <a:ext cx="3882683" cy="1200329"/>
          </a:xfrm>
          <a:prstGeom prst="rect">
            <a:avLst/>
          </a:prstGeom>
          <a:noFill/>
        </p:spPr>
        <p:txBody>
          <a:bodyPr wrap="square" rtlCol="0">
            <a:spAutoFit/>
          </a:bodyPr>
          <a:lstStyle/>
          <a:p>
            <a:pPr marL="285750" indent="-285750" defTabSz="914400" fontAlgn="base">
              <a:spcBef>
                <a:spcPct val="0"/>
              </a:spcBef>
              <a:spcAft>
                <a:spcPct val="0"/>
              </a:spcAft>
              <a:buFont typeface="Arial" panose="020B0604020202020204" pitchFamily="34" charset="0"/>
              <a:buChar char="•"/>
            </a:pPr>
            <a:r>
              <a:rPr lang="en-US" dirty="0">
                <a:solidFill>
                  <a:srgbClr val="000000"/>
                </a:solidFill>
                <a:ea typeface="ＭＳ Ｐゴシック" charset="0"/>
              </a:rPr>
              <a:t>D</a:t>
            </a:r>
            <a:r>
              <a:rPr lang="en-US" dirty="0" smtClean="0">
                <a:solidFill>
                  <a:srgbClr val="000000"/>
                </a:solidFill>
                <a:ea typeface="ＭＳ Ｐゴシック" charset="0"/>
              </a:rPr>
              <a:t>ynamic range 6-60 </a:t>
            </a:r>
            <a:r>
              <a:rPr lang="en-US" dirty="0" err="1" smtClean="0">
                <a:solidFill>
                  <a:srgbClr val="000000"/>
                </a:solidFill>
                <a:ea typeface="ＭＳ Ｐゴシック" charset="0"/>
              </a:rPr>
              <a:t>keV</a:t>
            </a:r>
            <a:r>
              <a:rPr lang="en-US" dirty="0" smtClean="0">
                <a:solidFill>
                  <a:srgbClr val="000000"/>
                </a:solidFill>
                <a:ea typeface="ＭＳ Ｐゴシック" charset="0"/>
              </a:rPr>
              <a:t> (wider also possible)</a:t>
            </a:r>
            <a:endParaRPr lang="en-US" dirty="0">
              <a:solidFill>
                <a:srgbClr val="000000"/>
              </a:solidFill>
              <a:ea typeface="ＭＳ Ｐゴシック" charset="0"/>
            </a:endParaRPr>
          </a:p>
          <a:p>
            <a:pPr marL="285750" indent="-285750" defTabSz="914400" fontAlgn="base">
              <a:spcBef>
                <a:spcPct val="0"/>
              </a:spcBef>
              <a:spcAft>
                <a:spcPct val="0"/>
              </a:spcAft>
              <a:buFont typeface="Arial" panose="020B0604020202020204" pitchFamily="34" charset="0"/>
              <a:buChar char="•"/>
            </a:pPr>
            <a:r>
              <a:rPr lang="en-US" dirty="0" smtClean="0">
                <a:solidFill>
                  <a:srgbClr val="000000"/>
                </a:solidFill>
                <a:ea typeface="ＭＳ Ｐゴシック" charset="0"/>
              </a:rPr>
              <a:t>Covering the SR dynamic range expected in Phase 2 (6.6 µm Au)</a:t>
            </a:r>
          </a:p>
        </p:txBody>
      </p:sp>
      <p:pic>
        <p:nvPicPr>
          <p:cNvPr id="1026" name="Picture 2" descr="C:\Users\student\calibrated.pn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4876" t="2204" r="5124" b="3026"/>
          <a:stretch/>
        </p:blipFill>
        <p:spPr bwMode="auto">
          <a:xfrm>
            <a:off x="4403187" y="1311812"/>
            <a:ext cx="4601070" cy="396913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C:\Users\student\resolution.png"/>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4973" r="6631" b="2082"/>
          <a:stretch/>
        </p:blipFill>
        <p:spPr bwMode="auto">
          <a:xfrm>
            <a:off x="113583" y="1177133"/>
            <a:ext cx="4069862" cy="388872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4" name="13 CuadroTexto"/>
          <p:cNvSpPr txBox="1"/>
          <p:nvPr/>
        </p:nvSpPr>
        <p:spPr>
          <a:xfrm>
            <a:off x="576775" y="5290646"/>
            <a:ext cx="4290646" cy="646331"/>
          </a:xfrm>
          <a:prstGeom prst="rect">
            <a:avLst/>
          </a:prstGeom>
          <a:noFill/>
        </p:spPr>
        <p:txBody>
          <a:bodyPr wrap="square" rtlCol="0">
            <a:spAutoFit/>
          </a:bodyPr>
          <a:lstStyle/>
          <a:p>
            <a:pPr marL="285750" indent="-285750" defTabSz="914400" fontAlgn="base">
              <a:spcBef>
                <a:spcPct val="0"/>
              </a:spcBef>
              <a:spcAft>
                <a:spcPct val="0"/>
              </a:spcAft>
              <a:buFont typeface="Arial" pitchFamily="34" charset="0"/>
              <a:buChar char="•"/>
            </a:pPr>
            <a:r>
              <a:rPr lang="en-US" dirty="0" smtClean="0">
                <a:solidFill>
                  <a:srgbClr val="000000"/>
                </a:solidFill>
                <a:ea typeface="ＭＳ Ｐゴシック" charset="0"/>
              </a:rPr>
              <a:t>Adequate photon energy resolution</a:t>
            </a:r>
          </a:p>
          <a:p>
            <a:pPr defTabSz="914400" fontAlgn="base">
              <a:spcBef>
                <a:spcPct val="0"/>
              </a:spcBef>
              <a:spcAft>
                <a:spcPct val="0"/>
              </a:spcAft>
              <a:buFont typeface="Arial" pitchFamily="34" charset="0"/>
              <a:buChar char="•"/>
            </a:pPr>
            <a:r>
              <a:rPr lang="en-US" dirty="0" smtClean="0">
                <a:solidFill>
                  <a:srgbClr val="000000"/>
                </a:solidFill>
                <a:ea typeface="ＭＳ Ｐゴシック" charset="0"/>
              </a:rPr>
              <a:t>    Better than 15 % above 10 </a:t>
            </a:r>
            <a:r>
              <a:rPr lang="en-US" dirty="0" err="1" smtClean="0">
                <a:solidFill>
                  <a:srgbClr val="000000"/>
                </a:solidFill>
                <a:ea typeface="ＭＳ Ｐゴシック" charset="0"/>
              </a:rPr>
              <a:t>keV</a:t>
            </a:r>
            <a:endParaRPr lang="en-US" dirty="0">
              <a:solidFill>
                <a:srgbClr val="000000"/>
              </a:solidFill>
              <a:ea typeface="ＭＳ Ｐゴシック" charset="0"/>
            </a:endParaRPr>
          </a:p>
        </p:txBody>
      </p:sp>
      <p:sp>
        <p:nvSpPr>
          <p:cNvPr id="17" name="1 Marcador de número de diapositiva"/>
          <p:cNvSpPr txBox="1">
            <a:spLocks/>
          </p:cNvSpPr>
          <p:nvPr/>
        </p:nvSpPr>
        <p:spPr>
          <a:xfrm>
            <a:off x="6553200" y="6356353"/>
            <a:ext cx="2133600" cy="365125"/>
          </a:xfrm>
          <a:prstGeom prst="rect">
            <a:avLst/>
          </a:prstGeom>
        </p:spPr>
        <p:txBody>
          <a:bodyPr vert="horz" lIns="91410" tIns="45706" rIns="91410" bIns="45706" rtlCol="0" anchor="ctr"/>
          <a:lstStyle>
            <a:defPPr>
              <a:defRPr lang="en-US"/>
            </a:defPPr>
            <a:lvl1pPr marL="0" algn="r" defTabSz="914116" rtl="0" eaLnBrk="1" latinLnBrk="0" hangingPunct="1">
              <a:defRPr sz="1200" kern="1200">
                <a:solidFill>
                  <a:schemeClr val="tx1">
                    <a:tint val="75000"/>
                  </a:schemeClr>
                </a:solidFill>
                <a:latin typeface="+mn-lt"/>
                <a:ea typeface="+mn-ea"/>
                <a:cs typeface="+mn-cs"/>
              </a:defRPr>
            </a:lvl1pPr>
            <a:lvl2pPr marL="457059" algn="l" defTabSz="914116" rtl="0" eaLnBrk="1" latinLnBrk="0" hangingPunct="1">
              <a:defRPr sz="1800" kern="1200">
                <a:solidFill>
                  <a:schemeClr val="tx1"/>
                </a:solidFill>
                <a:latin typeface="+mn-lt"/>
                <a:ea typeface="+mn-ea"/>
                <a:cs typeface="+mn-cs"/>
              </a:defRPr>
            </a:lvl2pPr>
            <a:lvl3pPr marL="914116" algn="l" defTabSz="914116" rtl="0" eaLnBrk="1" latinLnBrk="0" hangingPunct="1">
              <a:defRPr sz="1800" kern="1200">
                <a:solidFill>
                  <a:schemeClr val="tx1"/>
                </a:solidFill>
                <a:latin typeface="+mn-lt"/>
                <a:ea typeface="+mn-ea"/>
                <a:cs typeface="+mn-cs"/>
              </a:defRPr>
            </a:lvl3pPr>
            <a:lvl4pPr marL="1371174" algn="l" defTabSz="914116" rtl="0" eaLnBrk="1" latinLnBrk="0" hangingPunct="1">
              <a:defRPr sz="1800" kern="1200">
                <a:solidFill>
                  <a:schemeClr val="tx1"/>
                </a:solidFill>
                <a:latin typeface="+mn-lt"/>
                <a:ea typeface="+mn-ea"/>
                <a:cs typeface="+mn-cs"/>
              </a:defRPr>
            </a:lvl4pPr>
            <a:lvl5pPr marL="1828231" algn="l" defTabSz="914116" rtl="0" eaLnBrk="1" latinLnBrk="0" hangingPunct="1">
              <a:defRPr sz="1800" kern="1200">
                <a:solidFill>
                  <a:schemeClr val="tx1"/>
                </a:solidFill>
                <a:latin typeface="+mn-lt"/>
                <a:ea typeface="+mn-ea"/>
                <a:cs typeface="+mn-cs"/>
              </a:defRPr>
            </a:lvl5pPr>
            <a:lvl6pPr marL="2285289" algn="l" defTabSz="914116" rtl="0" eaLnBrk="1" latinLnBrk="0" hangingPunct="1">
              <a:defRPr sz="1800" kern="1200">
                <a:solidFill>
                  <a:schemeClr val="tx1"/>
                </a:solidFill>
                <a:latin typeface="+mn-lt"/>
                <a:ea typeface="+mn-ea"/>
                <a:cs typeface="+mn-cs"/>
              </a:defRPr>
            </a:lvl6pPr>
            <a:lvl7pPr marL="2742346" algn="l" defTabSz="914116" rtl="0" eaLnBrk="1" latinLnBrk="0" hangingPunct="1">
              <a:defRPr sz="1800" kern="1200">
                <a:solidFill>
                  <a:schemeClr val="tx1"/>
                </a:solidFill>
                <a:latin typeface="+mn-lt"/>
                <a:ea typeface="+mn-ea"/>
                <a:cs typeface="+mn-cs"/>
              </a:defRPr>
            </a:lvl7pPr>
            <a:lvl8pPr marL="3199404" algn="l" defTabSz="914116" rtl="0" eaLnBrk="1" latinLnBrk="0" hangingPunct="1">
              <a:defRPr sz="1800" kern="1200">
                <a:solidFill>
                  <a:schemeClr val="tx1"/>
                </a:solidFill>
                <a:latin typeface="+mn-lt"/>
                <a:ea typeface="+mn-ea"/>
                <a:cs typeface="+mn-cs"/>
              </a:defRPr>
            </a:lvl8pPr>
            <a:lvl9pPr marL="3656462" algn="l" defTabSz="914116" rtl="0" eaLnBrk="1" latinLnBrk="0" hangingPunct="1">
              <a:defRPr sz="1800" kern="1200">
                <a:solidFill>
                  <a:schemeClr val="tx1"/>
                </a:solidFill>
                <a:latin typeface="+mn-lt"/>
                <a:ea typeface="+mn-ea"/>
                <a:cs typeface="+mn-cs"/>
              </a:defRPr>
            </a:lvl9pPr>
          </a:lstStyle>
          <a:p>
            <a:pPr marL="0" marR="0" lvl="0" indent="0" algn="r" defTabSz="914116" rtl="0" eaLnBrk="1" fontAlgn="auto" latinLnBrk="0" hangingPunct="1">
              <a:lnSpc>
                <a:spcPct val="100000"/>
              </a:lnSpc>
              <a:spcBef>
                <a:spcPts val="0"/>
              </a:spcBef>
              <a:spcAft>
                <a:spcPts val="0"/>
              </a:spcAft>
              <a:buClrTx/>
              <a:buSzTx/>
              <a:buFontTx/>
              <a:buNone/>
              <a:tabLst/>
              <a:defRPr/>
            </a:pPr>
            <a:fld id="{84E11BAE-CAAF-4D81-966B-A590CCD752B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116"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365694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bwMode="auto">
          <a:xfrm>
            <a:off x="838742" y="240967"/>
            <a:ext cx="86741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a:solidFill>
                  <a:schemeClr val="accent2">
                    <a:lumMod val="75000"/>
                  </a:schemeClr>
                </a:solidFill>
                <a:latin typeface="+mj-lt"/>
                <a:ea typeface="ＭＳ Ｐゴシック" charset="0"/>
                <a:cs typeface="+mj-cs"/>
              </a:defRPr>
            </a:lvl1pPr>
            <a:lvl2pPr algn="l" rtl="0" eaLnBrk="1" fontAlgn="base" hangingPunct="1">
              <a:spcBef>
                <a:spcPct val="0"/>
              </a:spcBef>
              <a:spcAft>
                <a:spcPct val="0"/>
              </a:spcAft>
              <a:defRPr sz="2800" b="1">
                <a:solidFill>
                  <a:schemeClr val="tx1"/>
                </a:solidFill>
                <a:latin typeface="Calibri" pitchFamily="34" charset="0"/>
                <a:ea typeface="ＭＳ Ｐゴシック" charset="0"/>
              </a:defRPr>
            </a:lvl2pPr>
            <a:lvl3pPr algn="l" rtl="0" eaLnBrk="1" fontAlgn="base" hangingPunct="1">
              <a:spcBef>
                <a:spcPct val="0"/>
              </a:spcBef>
              <a:spcAft>
                <a:spcPct val="0"/>
              </a:spcAft>
              <a:defRPr sz="2800" b="1">
                <a:solidFill>
                  <a:schemeClr val="tx1"/>
                </a:solidFill>
                <a:latin typeface="Calibri" pitchFamily="34" charset="0"/>
                <a:ea typeface="ＭＳ Ｐゴシック" charset="0"/>
              </a:defRPr>
            </a:lvl3pPr>
            <a:lvl4pPr algn="l" rtl="0" eaLnBrk="1" fontAlgn="base" hangingPunct="1">
              <a:spcBef>
                <a:spcPct val="0"/>
              </a:spcBef>
              <a:spcAft>
                <a:spcPct val="0"/>
              </a:spcAft>
              <a:defRPr sz="2800" b="1">
                <a:solidFill>
                  <a:schemeClr val="tx1"/>
                </a:solidFill>
                <a:latin typeface="Calibri" pitchFamily="34" charset="0"/>
                <a:ea typeface="ＭＳ Ｐゴシック" charset="0"/>
              </a:defRPr>
            </a:lvl4pPr>
            <a:lvl5pPr algn="l" rtl="0" eaLnBrk="1" fontAlgn="base" hangingPunct="1">
              <a:spcBef>
                <a:spcPct val="0"/>
              </a:spcBef>
              <a:spcAft>
                <a:spcPct val="0"/>
              </a:spcAft>
              <a:defRPr sz="2800" b="1">
                <a:solidFill>
                  <a:schemeClr val="tx1"/>
                </a:solidFill>
                <a:latin typeface="Calibri" pitchFamily="34" charset="0"/>
                <a:ea typeface="ＭＳ Ｐゴシック" charset="0"/>
              </a:defRPr>
            </a:lvl5pPr>
            <a:lvl6pPr marL="457200" algn="l" rtl="0" eaLnBrk="1" fontAlgn="base" hangingPunct="1">
              <a:spcBef>
                <a:spcPct val="0"/>
              </a:spcBef>
              <a:spcAft>
                <a:spcPct val="0"/>
              </a:spcAft>
              <a:defRPr sz="2800" b="1">
                <a:solidFill>
                  <a:schemeClr val="tx1"/>
                </a:solidFill>
                <a:latin typeface="Calibri" pitchFamily="34" charset="0"/>
              </a:defRPr>
            </a:lvl6pPr>
            <a:lvl7pPr marL="914400" algn="l" rtl="0" eaLnBrk="1" fontAlgn="base" hangingPunct="1">
              <a:spcBef>
                <a:spcPct val="0"/>
              </a:spcBef>
              <a:spcAft>
                <a:spcPct val="0"/>
              </a:spcAft>
              <a:defRPr sz="2800" b="1">
                <a:solidFill>
                  <a:schemeClr val="tx1"/>
                </a:solidFill>
                <a:latin typeface="Calibri" pitchFamily="34" charset="0"/>
              </a:defRPr>
            </a:lvl7pPr>
            <a:lvl8pPr marL="1371600" algn="l" rtl="0" eaLnBrk="1" fontAlgn="base" hangingPunct="1">
              <a:spcBef>
                <a:spcPct val="0"/>
              </a:spcBef>
              <a:spcAft>
                <a:spcPct val="0"/>
              </a:spcAft>
              <a:defRPr sz="2800" b="1">
                <a:solidFill>
                  <a:schemeClr val="tx1"/>
                </a:solidFill>
                <a:latin typeface="Calibri" pitchFamily="34" charset="0"/>
              </a:defRPr>
            </a:lvl8pPr>
            <a:lvl9pPr marL="1828800" algn="l" rtl="0" eaLnBrk="1" fontAlgn="base" hangingPunct="1">
              <a:spcBef>
                <a:spcPct val="0"/>
              </a:spcBef>
              <a:spcAft>
                <a:spcPct val="0"/>
              </a:spcAft>
              <a:defRPr sz="2800" b="1">
                <a:solidFill>
                  <a:schemeClr val="tx1"/>
                </a:solidFill>
                <a:latin typeface="Calibri" pitchFamily="34" charset="0"/>
              </a:defRPr>
            </a:lvl9pPr>
          </a:lstStyle>
          <a:p>
            <a:pPr defTabSz="914400">
              <a:defRPr/>
            </a:pPr>
            <a:r>
              <a:rPr lang="en-US" sz="3200" kern="0" dirty="0" smtClean="0">
                <a:solidFill>
                  <a:srgbClr val="3333CC">
                    <a:lumMod val="75000"/>
                  </a:srgbClr>
                </a:solidFill>
              </a:rPr>
              <a:t>CLAWS Goals &amp; Motivations</a:t>
            </a:r>
            <a:endParaRPr lang="en-US" sz="3200" kern="0" dirty="0">
              <a:solidFill>
                <a:srgbClr val="3333CC">
                  <a:lumMod val="75000"/>
                </a:srgbClr>
              </a:solidFill>
            </a:endParaRPr>
          </a:p>
        </p:txBody>
      </p:sp>
      <p:sp>
        <p:nvSpPr>
          <p:cNvPr id="8" name="7 Marcador de número de diapositiva"/>
          <p:cNvSpPr>
            <a:spLocks noGrp="1"/>
          </p:cNvSpPr>
          <p:nvPr>
            <p:ph type="sldNum" sz="quarter" idx="12"/>
          </p:nvPr>
        </p:nvSpPr>
        <p:spPr/>
        <p:txBody>
          <a:bodyPr/>
          <a:lstStyle/>
          <a:p>
            <a:fld id="{84E11BAE-CAAF-4D81-966B-A590CCD752B3}" type="slidenum">
              <a:rPr lang="en-US" smtClean="0">
                <a:solidFill>
                  <a:prstClr val="black">
                    <a:tint val="75000"/>
                  </a:prstClr>
                </a:solidFill>
              </a:rPr>
              <a:pPr/>
              <a:t>17</a:t>
            </a:fld>
            <a:endParaRPr lang="en-US">
              <a:solidFill>
                <a:prstClr val="black">
                  <a:tint val="75000"/>
                </a:prstClr>
              </a:solidFill>
            </a:endParaRPr>
          </a:p>
        </p:txBody>
      </p:sp>
      <p:sp>
        <p:nvSpPr>
          <p:cNvPr id="12" name="Rectangle 3"/>
          <p:cNvSpPr/>
          <p:nvPr/>
        </p:nvSpPr>
        <p:spPr>
          <a:xfrm>
            <a:off x="511842" y="980728"/>
            <a:ext cx="8136904" cy="2246769"/>
          </a:xfrm>
          <a:prstGeom prst="rect">
            <a:avLst/>
          </a:prstGeom>
        </p:spPr>
        <p:txBody>
          <a:bodyPr wrap="square">
            <a:spAutoFit/>
          </a:bodyPr>
          <a:lstStyle/>
          <a:p>
            <a:pPr marL="342900" indent="-342900" algn="just">
              <a:buFont typeface="Arial" panose="020B0604020202020204" pitchFamily="34" charset="0"/>
              <a:buChar char="•"/>
            </a:pPr>
            <a:r>
              <a:rPr lang="en-US" sz="2000" b="1" dirty="0" smtClean="0">
                <a:solidFill>
                  <a:prstClr val="black"/>
                </a:solidFill>
              </a:rPr>
              <a:t>CLAWS</a:t>
            </a:r>
            <a:r>
              <a:rPr lang="en-US" sz="2000" dirty="0" smtClean="0">
                <a:solidFill>
                  <a:prstClr val="black"/>
                </a:solidFill>
              </a:rPr>
              <a:t> can measure the time evolution of the injection background in the IP region - Primarily by being sensitive to charged particles</a:t>
            </a:r>
          </a:p>
          <a:p>
            <a:pPr marL="342900" indent="-342900" algn="just">
              <a:buFont typeface="Arial" panose="020B0604020202020204" pitchFamily="34" charset="0"/>
              <a:buChar char="•"/>
            </a:pPr>
            <a:r>
              <a:rPr lang="en-US" sz="2000" dirty="0" smtClean="0">
                <a:solidFill>
                  <a:prstClr val="black"/>
                </a:solidFill>
              </a:rPr>
              <a:t>Continuous monitoring of injection cycle (20 </a:t>
            </a:r>
            <a:r>
              <a:rPr lang="en-US" sz="2000" dirty="0" err="1" smtClean="0">
                <a:solidFill>
                  <a:prstClr val="black"/>
                </a:solidFill>
              </a:rPr>
              <a:t>ms</a:t>
            </a:r>
            <a:r>
              <a:rPr lang="en-US" sz="2000" dirty="0" smtClean="0">
                <a:solidFill>
                  <a:prstClr val="black"/>
                </a:solidFill>
              </a:rPr>
              <a:t>) with 0.8 ns sampling rate</a:t>
            </a:r>
          </a:p>
          <a:p>
            <a:pPr marL="342900" indent="-342900" algn="just">
              <a:buFont typeface="Arial" panose="020B0604020202020204" pitchFamily="34" charset="0"/>
              <a:buChar char="•"/>
            </a:pPr>
            <a:r>
              <a:rPr lang="en-US" sz="2000" dirty="0" smtClean="0">
                <a:solidFill>
                  <a:prstClr val="black"/>
                </a:solidFill>
              </a:rPr>
              <a:t>Single particle time resolution &lt;1 ns → Unambiguous linking of particles to </a:t>
            </a:r>
            <a:r>
              <a:rPr lang="en-US" sz="2000" dirty="0" err="1" smtClean="0">
                <a:solidFill>
                  <a:prstClr val="black"/>
                </a:solidFill>
              </a:rPr>
              <a:t>SuperKEKB</a:t>
            </a:r>
            <a:r>
              <a:rPr lang="en-US" sz="2000" dirty="0" smtClean="0">
                <a:solidFill>
                  <a:prstClr val="black"/>
                </a:solidFill>
              </a:rPr>
              <a:t> bunches</a:t>
            </a:r>
          </a:p>
          <a:p>
            <a:pPr marL="342900" indent="-342900" algn="just">
              <a:buFont typeface="Arial" panose="020B0604020202020204" pitchFamily="34" charset="0"/>
              <a:buChar char="•"/>
            </a:pPr>
            <a:r>
              <a:rPr lang="en-US" sz="2000" dirty="0" smtClean="0">
                <a:solidFill>
                  <a:prstClr val="black"/>
                </a:solidFill>
              </a:rPr>
              <a:t>Fast feedback for machine background close to IP</a:t>
            </a:r>
          </a:p>
        </p:txBody>
      </p:sp>
      <p:pic>
        <p:nvPicPr>
          <p:cNvPr id="13" name="CLAWS_Images_20151017_220152_1~2_2.jpg"/>
          <p:cNvPicPr>
            <a:picLocks noChangeAspect="1"/>
          </p:cNvPicPr>
          <p:nvPr/>
        </p:nvPicPr>
        <p:blipFill rotWithShape="1">
          <a:blip r:embed="rId2">
            <a:extLst/>
          </a:blip>
          <a:srcRect l="10361" t="13541"/>
          <a:stretch/>
        </p:blipFill>
        <p:spPr>
          <a:xfrm>
            <a:off x="168390" y="3326585"/>
            <a:ext cx="4648505" cy="3082453"/>
          </a:xfrm>
          <a:prstGeom prst="rect">
            <a:avLst/>
          </a:prstGeom>
          <a:ln w="12700"/>
        </p:spPr>
      </p:pic>
      <p:sp>
        <p:nvSpPr>
          <p:cNvPr id="14" name="Rectangle 3"/>
          <p:cNvSpPr/>
          <p:nvPr/>
        </p:nvSpPr>
        <p:spPr>
          <a:xfrm>
            <a:off x="4469454" y="3489886"/>
            <a:ext cx="4456202" cy="2862322"/>
          </a:xfrm>
          <a:prstGeom prst="rect">
            <a:avLst/>
          </a:prstGeom>
        </p:spPr>
        <p:txBody>
          <a:bodyPr wrap="square">
            <a:spAutoFit/>
          </a:bodyPr>
          <a:lstStyle/>
          <a:p>
            <a:pPr marL="342900" indent="-342900" algn="just">
              <a:buFont typeface="Calibri" panose="020F0502020204030204" pitchFamily="34" charset="0"/>
              <a:buChar char="-"/>
            </a:pPr>
            <a:r>
              <a:rPr lang="en-US" sz="2000" dirty="0" smtClean="0">
                <a:solidFill>
                  <a:prstClr val="black"/>
                </a:solidFill>
              </a:rPr>
              <a:t>Independent DAQ system</a:t>
            </a:r>
          </a:p>
          <a:p>
            <a:pPr marL="342900" indent="-342900" algn="just">
              <a:buFont typeface="Calibri" panose="020F0502020204030204" pitchFamily="34" charset="0"/>
              <a:buChar char="-"/>
            </a:pPr>
            <a:r>
              <a:rPr lang="en-US" sz="2000" dirty="0" smtClean="0">
                <a:solidFill>
                  <a:prstClr val="black"/>
                </a:solidFill>
              </a:rPr>
              <a:t>Set up to provide fast analysis of injection bunches and other machine backgrounds</a:t>
            </a:r>
          </a:p>
          <a:p>
            <a:pPr marL="342900" indent="-342900" algn="just">
              <a:buFont typeface="Calibri" panose="020F0502020204030204" pitchFamily="34" charset="0"/>
              <a:buChar char="-"/>
            </a:pPr>
            <a:r>
              <a:rPr lang="en-US" sz="2000" dirty="0" smtClean="0">
                <a:solidFill>
                  <a:prstClr val="black"/>
                </a:solidFill>
              </a:rPr>
              <a:t>PVs transmitted via EPICS</a:t>
            </a:r>
          </a:p>
          <a:p>
            <a:pPr marL="342900" indent="-342900" algn="just">
              <a:buFont typeface="Calibri" panose="020F0502020204030204" pitchFamily="34" charset="0"/>
              <a:buChar char="-"/>
            </a:pPr>
            <a:r>
              <a:rPr lang="en-US" sz="2000" dirty="0" smtClean="0">
                <a:solidFill>
                  <a:prstClr val="black"/>
                </a:solidFill>
              </a:rPr>
              <a:t>Permanent online display in machine control room</a:t>
            </a:r>
          </a:p>
          <a:p>
            <a:pPr marL="342900" indent="-342900" algn="just">
              <a:buFont typeface="Calibri" panose="020F0502020204030204" pitchFamily="34" charset="0"/>
              <a:buChar char="-"/>
            </a:pPr>
            <a:r>
              <a:rPr lang="en-US" sz="2000" dirty="0" smtClean="0">
                <a:solidFill>
                  <a:prstClr val="black"/>
                </a:solidFill>
              </a:rPr>
              <a:t>Direct feedback to machine with sub-second delay</a:t>
            </a:r>
          </a:p>
        </p:txBody>
      </p:sp>
    </p:spTree>
    <p:extLst>
      <p:ext uri="{BB962C8B-B14F-4D97-AF65-F5344CB8AC3E}">
        <p14:creationId xmlns:p14="http://schemas.microsoft.com/office/powerpoint/2010/main" val="39057552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bwMode="auto">
          <a:xfrm>
            <a:off x="838742" y="240967"/>
            <a:ext cx="86741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a:solidFill>
                  <a:schemeClr val="accent2">
                    <a:lumMod val="75000"/>
                  </a:schemeClr>
                </a:solidFill>
                <a:latin typeface="+mj-lt"/>
                <a:ea typeface="ＭＳ Ｐゴシック" charset="0"/>
                <a:cs typeface="+mj-cs"/>
              </a:defRPr>
            </a:lvl1pPr>
            <a:lvl2pPr algn="l" rtl="0" eaLnBrk="1" fontAlgn="base" hangingPunct="1">
              <a:spcBef>
                <a:spcPct val="0"/>
              </a:spcBef>
              <a:spcAft>
                <a:spcPct val="0"/>
              </a:spcAft>
              <a:defRPr sz="2800" b="1">
                <a:solidFill>
                  <a:schemeClr val="tx1"/>
                </a:solidFill>
                <a:latin typeface="Calibri" pitchFamily="34" charset="0"/>
                <a:ea typeface="ＭＳ Ｐゴシック" charset="0"/>
              </a:defRPr>
            </a:lvl2pPr>
            <a:lvl3pPr algn="l" rtl="0" eaLnBrk="1" fontAlgn="base" hangingPunct="1">
              <a:spcBef>
                <a:spcPct val="0"/>
              </a:spcBef>
              <a:spcAft>
                <a:spcPct val="0"/>
              </a:spcAft>
              <a:defRPr sz="2800" b="1">
                <a:solidFill>
                  <a:schemeClr val="tx1"/>
                </a:solidFill>
                <a:latin typeface="Calibri" pitchFamily="34" charset="0"/>
                <a:ea typeface="ＭＳ Ｐゴシック" charset="0"/>
              </a:defRPr>
            </a:lvl3pPr>
            <a:lvl4pPr algn="l" rtl="0" eaLnBrk="1" fontAlgn="base" hangingPunct="1">
              <a:spcBef>
                <a:spcPct val="0"/>
              </a:spcBef>
              <a:spcAft>
                <a:spcPct val="0"/>
              </a:spcAft>
              <a:defRPr sz="2800" b="1">
                <a:solidFill>
                  <a:schemeClr val="tx1"/>
                </a:solidFill>
                <a:latin typeface="Calibri" pitchFamily="34" charset="0"/>
                <a:ea typeface="ＭＳ Ｐゴシック" charset="0"/>
              </a:defRPr>
            </a:lvl4pPr>
            <a:lvl5pPr algn="l" rtl="0" eaLnBrk="1" fontAlgn="base" hangingPunct="1">
              <a:spcBef>
                <a:spcPct val="0"/>
              </a:spcBef>
              <a:spcAft>
                <a:spcPct val="0"/>
              </a:spcAft>
              <a:defRPr sz="2800" b="1">
                <a:solidFill>
                  <a:schemeClr val="tx1"/>
                </a:solidFill>
                <a:latin typeface="Calibri" pitchFamily="34" charset="0"/>
                <a:ea typeface="ＭＳ Ｐゴシック" charset="0"/>
              </a:defRPr>
            </a:lvl5pPr>
            <a:lvl6pPr marL="457200" algn="l" rtl="0" eaLnBrk="1" fontAlgn="base" hangingPunct="1">
              <a:spcBef>
                <a:spcPct val="0"/>
              </a:spcBef>
              <a:spcAft>
                <a:spcPct val="0"/>
              </a:spcAft>
              <a:defRPr sz="2800" b="1">
                <a:solidFill>
                  <a:schemeClr val="tx1"/>
                </a:solidFill>
                <a:latin typeface="Calibri" pitchFamily="34" charset="0"/>
              </a:defRPr>
            </a:lvl6pPr>
            <a:lvl7pPr marL="914400" algn="l" rtl="0" eaLnBrk="1" fontAlgn="base" hangingPunct="1">
              <a:spcBef>
                <a:spcPct val="0"/>
              </a:spcBef>
              <a:spcAft>
                <a:spcPct val="0"/>
              </a:spcAft>
              <a:defRPr sz="2800" b="1">
                <a:solidFill>
                  <a:schemeClr val="tx1"/>
                </a:solidFill>
                <a:latin typeface="Calibri" pitchFamily="34" charset="0"/>
              </a:defRPr>
            </a:lvl7pPr>
            <a:lvl8pPr marL="1371600" algn="l" rtl="0" eaLnBrk="1" fontAlgn="base" hangingPunct="1">
              <a:spcBef>
                <a:spcPct val="0"/>
              </a:spcBef>
              <a:spcAft>
                <a:spcPct val="0"/>
              </a:spcAft>
              <a:defRPr sz="2800" b="1">
                <a:solidFill>
                  <a:schemeClr val="tx1"/>
                </a:solidFill>
                <a:latin typeface="Calibri" pitchFamily="34" charset="0"/>
              </a:defRPr>
            </a:lvl8pPr>
            <a:lvl9pPr marL="1828800" algn="l" rtl="0" eaLnBrk="1" fontAlgn="base" hangingPunct="1">
              <a:spcBef>
                <a:spcPct val="0"/>
              </a:spcBef>
              <a:spcAft>
                <a:spcPct val="0"/>
              </a:spcAft>
              <a:defRPr sz="2800" b="1">
                <a:solidFill>
                  <a:schemeClr val="tx1"/>
                </a:solidFill>
                <a:latin typeface="Calibri" pitchFamily="34" charset="0"/>
              </a:defRPr>
            </a:lvl9pPr>
          </a:lstStyle>
          <a:p>
            <a:pPr defTabSz="914400">
              <a:defRPr/>
            </a:pPr>
            <a:r>
              <a:rPr lang="en-US" sz="3200" kern="0" dirty="0" smtClean="0">
                <a:solidFill>
                  <a:srgbClr val="3333CC">
                    <a:lumMod val="75000"/>
                  </a:srgbClr>
                </a:solidFill>
              </a:rPr>
              <a:t>CLAWS</a:t>
            </a:r>
            <a:endParaRPr lang="en-US" sz="3200" kern="0" dirty="0">
              <a:solidFill>
                <a:srgbClr val="3333CC">
                  <a:lumMod val="75000"/>
                </a:srgbClr>
              </a:solidFill>
            </a:endParaRPr>
          </a:p>
        </p:txBody>
      </p:sp>
      <p:sp>
        <p:nvSpPr>
          <p:cNvPr id="8" name="7 Marcador de número de diapositiva"/>
          <p:cNvSpPr>
            <a:spLocks noGrp="1"/>
          </p:cNvSpPr>
          <p:nvPr>
            <p:ph type="sldNum" sz="quarter" idx="12"/>
          </p:nvPr>
        </p:nvSpPr>
        <p:spPr/>
        <p:txBody>
          <a:bodyPr/>
          <a:lstStyle/>
          <a:p>
            <a:fld id="{84E11BAE-CAAF-4D81-966B-A590CCD752B3}" type="slidenum">
              <a:rPr lang="en-US" smtClean="0">
                <a:solidFill>
                  <a:prstClr val="black">
                    <a:tint val="75000"/>
                  </a:prstClr>
                </a:solidFill>
              </a:rPr>
              <a:pPr/>
              <a:t>18</a:t>
            </a:fld>
            <a:endParaRPr lang="en-US">
              <a:solidFill>
                <a:prstClr val="black">
                  <a:tint val="75000"/>
                </a:prstClr>
              </a:solidFill>
            </a:endParaRPr>
          </a:p>
        </p:txBody>
      </p:sp>
      <p:sp>
        <p:nvSpPr>
          <p:cNvPr id="12" name="Rectangle 3"/>
          <p:cNvSpPr/>
          <p:nvPr/>
        </p:nvSpPr>
        <p:spPr>
          <a:xfrm>
            <a:off x="497987" y="1052736"/>
            <a:ext cx="8136904" cy="5016758"/>
          </a:xfrm>
          <a:prstGeom prst="rect">
            <a:avLst/>
          </a:prstGeom>
        </p:spPr>
        <p:txBody>
          <a:bodyPr wrap="square">
            <a:spAutoFit/>
          </a:bodyPr>
          <a:lstStyle/>
          <a:p>
            <a:pPr marL="342900" indent="-342900" algn="just">
              <a:buFont typeface="Arial" panose="020B0604020202020204" pitchFamily="34" charset="0"/>
              <a:buChar char="•"/>
            </a:pPr>
            <a:r>
              <a:rPr lang="en-US" sz="2000" b="1" dirty="0" smtClean="0">
                <a:solidFill>
                  <a:prstClr val="black"/>
                </a:solidFill>
              </a:rPr>
              <a:t>CLAWS</a:t>
            </a:r>
            <a:r>
              <a:rPr lang="en-US" sz="2000" dirty="0" smtClean="0">
                <a:solidFill>
                  <a:prstClr val="black"/>
                </a:solidFill>
              </a:rPr>
              <a:t> detector: Concrete sensor layout and design being established</a:t>
            </a:r>
          </a:p>
          <a:p>
            <a:pPr marL="342900" indent="-342900" algn="just">
              <a:buFont typeface="Arial" panose="020B0604020202020204" pitchFamily="34" charset="0"/>
              <a:buChar char="•"/>
            </a:pPr>
            <a:endParaRPr lang="en-US" sz="2000" dirty="0" smtClean="0">
              <a:solidFill>
                <a:prstClr val="black"/>
              </a:solidFill>
            </a:endParaRPr>
          </a:p>
          <a:p>
            <a:pPr marL="800100" lvl="1" indent="-342900" algn="just">
              <a:buFont typeface="Arial" panose="020B0604020202020204" pitchFamily="34" charset="0"/>
              <a:buChar char="•"/>
            </a:pPr>
            <a:r>
              <a:rPr lang="en-US" sz="2000" dirty="0" smtClean="0">
                <a:solidFill>
                  <a:prstClr val="black"/>
                </a:solidFill>
              </a:rPr>
              <a:t>2 ladders, each with 6-8 scintillator cells read out by </a:t>
            </a:r>
            <a:r>
              <a:rPr lang="en-US" sz="2000" dirty="0" err="1" smtClean="0">
                <a:solidFill>
                  <a:prstClr val="black"/>
                </a:solidFill>
              </a:rPr>
              <a:t>SiPMs</a:t>
            </a:r>
            <a:endParaRPr lang="en-US" sz="2000" dirty="0" smtClean="0">
              <a:solidFill>
                <a:prstClr val="black"/>
              </a:solidFill>
            </a:endParaRPr>
          </a:p>
          <a:p>
            <a:pPr marL="1257300" lvl="2" indent="-342900" algn="just">
              <a:buFont typeface="Arial" panose="020B0604020202020204" pitchFamily="34" charset="0"/>
              <a:buChar char="•"/>
            </a:pPr>
            <a:r>
              <a:rPr lang="en-US" sz="2000" dirty="0" smtClean="0">
                <a:solidFill>
                  <a:prstClr val="black"/>
                </a:solidFill>
              </a:rPr>
              <a:t>Photon sensor MPPC S13360-1325PE – Radiation hardness of this generation stablished to &gt; 1 Grad (rad hardness of 2 </a:t>
            </a:r>
            <a:r>
              <a:rPr lang="en-US" sz="2000" dirty="0" err="1" smtClean="0">
                <a:solidFill>
                  <a:prstClr val="black"/>
                </a:solidFill>
              </a:rPr>
              <a:t>Mrad</a:t>
            </a:r>
            <a:r>
              <a:rPr lang="en-US" sz="2000" dirty="0" smtClean="0">
                <a:solidFill>
                  <a:prstClr val="black"/>
                </a:solidFill>
              </a:rPr>
              <a:t> required)</a:t>
            </a:r>
          </a:p>
          <a:p>
            <a:pPr marL="1257300" lvl="2" indent="-342900" algn="just">
              <a:buFont typeface="Arial" panose="020B0604020202020204" pitchFamily="34" charset="0"/>
              <a:buChar char="•"/>
            </a:pPr>
            <a:r>
              <a:rPr lang="en-US" sz="2000" dirty="0" smtClean="0">
                <a:solidFill>
                  <a:prstClr val="black"/>
                </a:solidFill>
              </a:rPr>
              <a:t>Scintillators: Investigating options – PVT – based scintillator available, but radiation hardness most likely ≤ 1 </a:t>
            </a:r>
            <a:r>
              <a:rPr lang="en-US" sz="2000" dirty="0" err="1" smtClean="0">
                <a:solidFill>
                  <a:prstClr val="black"/>
                </a:solidFill>
              </a:rPr>
              <a:t>Mrad</a:t>
            </a:r>
            <a:r>
              <a:rPr lang="en-US" sz="2000" dirty="0" smtClean="0">
                <a:solidFill>
                  <a:prstClr val="black"/>
                </a:solidFill>
              </a:rPr>
              <a:t>, at </a:t>
            </a:r>
            <a:r>
              <a:rPr lang="en-US" sz="2000" dirty="0" smtClean="0">
                <a:solidFill>
                  <a:prstClr val="black"/>
                </a:solidFill>
              </a:rPr>
              <a:t>the limit of requirement</a:t>
            </a:r>
          </a:p>
          <a:p>
            <a:pPr marL="1257300" lvl="2" indent="-342900" algn="just">
              <a:buFont typeface="Arial" panose="020B0604020202020204" pitchFamily="34" charset="0"/>
              <a:buChar char="•"/>
            </a:pPr>
            <a:r>
              <a:rPr lang="en-US" sz="2000" dirty="0" smtClean="0">
                <a:solidFill>
                  <a:prstClr val="black"/>
                </a:solidFill>
              </a:rPr>
              <a:t>Polystyrene based scintillator can be obtained, with radiation hardness &gt; 1 </a:t>
            </a:r>
            <a:r>
              <a:rPr lang="en-US" sz="2000" dirty="0" err="1" smtClean="0">
                <a:solidFill>
                  <a:prstClr val="black"/>
                </a:solidFill>
              </a:rPr>
              <a:t>Mrad</a:t>
            </a:r>
            <a:r>
              <a:rPr lang="en-US" sz="2000" dirty="0" smtClean="0">
                <a:solidFill>
                  <a:prstClr val="black"/>
                </a:solidFill>
              </a:rPr>
              <a:t>, also looking for other alternatives</a:t>
            </a:r>
          </a:p>
          <a:p>
            <a:pPr marL="1257300" lvl="2" indent="-342900" algn="just">
              <a:buFont typeface="Arial" panose="020B0604020202020204" pitchFamily="34" charset="0"/>
              <a:buChar char="•"/>
            </a:pPr>
            <a:endParaRPr lang="en-US" sz="2000" dirty="0" smtClean="0">
              <a:solidFill>
                <a:prstClr val="black"/>
              </a:solidFill>
            </a:endParaRPr>
          </a:p>
          <a:p>
            <a:pPr marL="342900" indent="-342900" algn="just">
              <a:buFont typeface="Arial" panose="020B0604020202020204" pitchFamily="34" charset="0"/>
              <a:buChar char="•"/>
            </a:pPr>
            <a:r>
              <a:rPr lang="en-US" sz="2000" dirty="0" smtClean="0">
                <a:solidFill>
                  <a:prstClr val="black"/>
                </a:solidFill>
              </a:rPr>
              <a:t>Size and number of cells depend on expected particle rates – Default size 2 x 2 cm</a:t>
            </a:r>
            <a:r>
              <a:rPr lang="en-US" sz="2000" baseline="30000" dirty="0" smtClean="0">
                <a:solidFill>
                  <a:prstClr val="black"/>
                </a:solidFill>
              </a:rPr>
              <a:t>2</a:t>
            </a:r>
            <a:r>
              <a:rPr lang="en-US" sz="2000" dirty="0" smtClean="0">
                <a:solidFill>
                  <a:prstClr val="black"/>
                </a:solidFill>
              </a:rPr>
              <a:t>; easy to modify also relatively late in the design process.</a:t>
            </a:r>
          </a:p>
          <a:p>
            <a:pPr marL="342900" indent="-342900" algn="just">
              <a:buFont typeface="Arial" panose="020B0604020202020204" pitchFamily="34" charset="0"/>
              <a:buChar char="•"/>
            </a:pPr>
            <a:endParaRPr lang="en-US" sz="2000" dirty="0" smtClean="0">
              <a:solidFill>
                <a:prstClr val="black"/>
              </a:solidFill>
            </a:endParaRPr>
          </a:p>
          <a:p>
            <a:pPr marL="342900" indent="-342900" algn="just">
              <a:buFont typeface="Arial" panose="020B0604020202020204" pitchFamily="34" charset="0"/>
              <a:buChar char="•"/>
            </a:pPr>
            <a:r>
              <a:rPr lang="en-US" sz="2000" dirty="0" smtClean="0">
                <a:solidFill>
                  <a:prstClr val="black"/>
                </a:solidFill>
              </a:rPr>
              <a:t>Mechanical support finalized (fixation points established)</a:t>
            </a:r>
          </a:p>
        </p:txBody>
      </p:sp>
    </p:spTree>
    <p:extLst>
      <p:ext uri="{BB962C8B-B14F-4D97-AF65-F5344CB8AC3E}">
        <p14:creationId xmlns:p14="http://schemas.microsoft.com/office/powerpoint/2010/main" val="1667253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5" y="266700"/>
            <a:ext cx="8439150" cy="632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DF4DA850-954C-3548-9DCF-4AAB40D050A9}" type="slidenum">
              <a:rPr lang="ja-JP" altLang="en-US" smtClean="0">
                <a:solidFill>
                  <a:prstClr val="black">
                    <a:tint val="75000"/>
                  </a:prstClr>
                </a:solidFill>
              </a:rPr>
              <a:pPr/>
              <a:t>19</a:t>
            </a:fld>
            <a:endParaRPr lang="ja-JP" altLang="en-US">
              <a:solidFill>
                <a:prstClr val="black">
                  <a:tint val="75000"/>
                </a:prstClr>
              </a:solidFill>
            </a:endParaRPr>
          </a:p>
        </p:txBody>
      </p:sp>
    </p:spTree>
    <p:extLst>
      <p:ext uri="{BB962C8B-B14F-4D97-AF65-F5344CB8AC3E}">
        <p14:creationId xmlns:p14="http://schemas.microsoft.com/office/powerpoint/2010/main" val="38923137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idx="1"/>
          </p:nvPr>
        </p:nvSpPr>
        <p:spPr/>
        <p:txBody>
          <a:bodyPr>
            <a:normAutofit/>
          </a:bodyPr>
          <a:lstStyle/>
          <a:p>
            <a:r>
              <a:rPr lang="en-US" dirty="0" smtClean="0"/>
              <a:t>Executive </a:t>
            </a:r>
            <a:r>
              <a:rPr lang="en-US" dirty="0" smtClean="0"/>
              <a:t>summary (p. 3-6)</a:t>
            </a:r>
            <a:endParaRPr lang="en-US" dirty="0" smtClean="0"/>
          </a:p>
          <a:p>
            <a:pPr lvl="1"/>
            <a:r>
              <a:rPr lang="en-US" dirty="0" smtClean="0"/>
              <a:t>Definition of Commissioning Phase 2</a:t>
            </a:r>
          </a:p>
          <a:p>
            <a:pPr lvl="1"/>
            <a:r>
              <a:rPr lang="en-US" dirty="0" smtClean="0"/>
              <a:t>Required Background (BG) Measurements</a:t>
            </a:r>
          </a:p>
          <a:p>
            <a:pPr lvl="1"/>
            <a:r>
              <a:rPr lang="en-US" dirty="0" smtClean="0"/>
              <a:t>Detectors to perform those measurements</a:t>
            </a:r>
          </a:p>
          <a:p>
            <a:r>
              <a:rPr lang="en-US" dirty="0" smtClean="0"/>
              <a:t>More </a:t>
            </a:r>
            <a:r>
              <a:rPr lang="en-US" dirty="0" smtClean="0"/>
              <a:t>details on </a:t>
            </a:r>
            <a:r>
              <a:rPr lang="en-US" dirty="0" smtClean="0"/>
              <a:t>the main </a:t>
            </a:r>
            <a:r>
              <a:rPr lang="en-US" dirty="0" smtClean="0"/>
              <a:t>BG measurements tasks and detectors that will perform </a:t>
            </a:r>
            <a:r>
              <a:rPr lang="en-US" dirty="0" smtClean="0"/>
              <a:t>them</a:t>
            </a:r>
          </a:p>
          <a:p>
            <a:pPr lvl="1"/>
            <a:r>
              <a:rPr lang="en-US" dirty="0"/>
              <a:t>VXD BG Measurements (p. </a:t>
            </a:r>
            <a:r>
              <a:rPr lang="en-US" dirty="0" smtClean="0"/>
              <a:t>7-23</a:t>
            </a:r>
            <a:r>
              <a:rPr lang="en-US" dirty="0"/>
              <a:t>)</a:t>
            </a:r>
          </a:p>
          <a:p>
            <a:pPr lvl="1"/>
            <a:r>
              <a:rPr lang="en-US" dirty="0" smtClean="0"/>
              <a:t>Other Measurements (p. 24-44)</a:t>
            </a:r>
            <a:endParaRPr lang="en-US" dirty="0" smtClean="0"/>
          </a:p>
        </p:txBody>
      </p:sp>
      <p:sp>
        <p:nvSpPr>
          <p:cNvPr id="5" name="Slide Number Placeholder 4"/>
          <p:cNvSpPr>
            <a:spLocks noGrp="1"/>
          </p:cNvSpPr>
          <p:nvPr>
            <p:ph type="sldNum" sz="quarter" idx="12"/>
          </p:nvPr>
        </p:nvSpPr>
        <p:spPr>
          <a:xfrm>
            <a:off x="6553200" y="6356353"/>
            <a:ext cx="2133600" cy="365125"/>
          </a:xfrm>
        </p:spPr>
        <p:txBody>
          <a:bodyPr/>
          <a:lstStyle/>
          <a:p>
            <a:fld id="{889D7741-4694-4E3D-959A-6EBF0D95AFE6}" type="slidenum">
              <a:rPr lang="en-US" smtClean="0"/>
              <a:t>2</a:t>
            </a:fld>
            <a:endParaRPr lang="en-US" dirty="0"/>
          </a:p>
        </p:txBody>
      </p:sp>
    </p:spTree>
    <p:extLst>
      <p:ext uri="{BB962C8B-B14F-4D97-AF65-F5344CB8AC3E}">
        <p14:creationId xmlns:p14="http://schemas.microsoft.com/office/powerpoint/2010/main" val="16950402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DF4DA850-954C-3548-9DCF-4AAB40D050A9}" type="slidenum">
              <a:rPr lang="ja-JP" altLang="en-US" smtClean="0">
                <a:solidFill>
                  <a:prstClr val="black">
                    <a:tint val="75000"/>
                  </a:prstClr>
                </a:solidFill>
              </a:rPr>
              <a:pPr/>
              <a:t>20</a:t>
            </a:fld>
            <a:endParaRPr lang="ja-JP" altLang="en-US">
              <a:solidFill>
                <a:prstClr val="black">
                  <a:tint val="75000"/>
                </a:prstClr>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5" y="266700"/>
            <a:ext cx="8439150" cy="632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3"/>
          <p:cNvSpPr txBox="1">
            <a:spLocks/>
          </p:cNvSpPr>
          <p:nvPr/>
        </p:nvSpPr>
        <p:spPr>
          <a:xfrm>
            <a:off x="6705600" y="6508753"/>
            <a:ext cx="2133600" cy="365125"/>
          </a:xfrm>
          <a:prstGeom prst="rect">
            <a:avLst/>
          </a:prstGeom>
        </p:spPr>
        <p:txBody>
          <a:bodyPr vert="horz" lIns="91410" tIns="45706" rIns="91410" bIns="45706" rtlCol="0" anchor="ctr"/>
          <a:lstStyle>
            <a:defPPr>
              <a:defRPr lang="en-US"/>
            </a:defPPr>
            <a:lvl1pPr marL="0" algn="r" defTabSz="914116" rtl="0" eaLnBrk="1" latinLnBrk="0" hangingPunct="1">
              <a:defRPr sz="1200" kern="1200">
                <a:solidFill>
                  <a:schemeClr val="tx1">
                    <a:tint val="75000"/>
                  </a:schemeClr>
                </a:solidFill>
                <a:latin typeface="+mn-lt"/>
                <a:ea typeface="+mn-ea"/>
                <a:cs typeface="+mn-cs"/>
              </a:defRPr>
            </a:lvl1pPr>
            <a:lvl2pPr marL="457059" algn="l" defTabSz="914116" rtl="0" eaLnBrk="1" latinLnBrk="0" hangingPunct="1">
              <a:defRPr sz="1800" kern="1200">
                <a:solidFill>
                  <a:schemeClr val="tx1"/>
                </a:solidFill>
                <a:latin typeface="+mn-lt"/>
                <a:ea typeface="+mn-ea"/>
                <a:cs typeface="+mn-cs"/>
              </a:defRPr>
            </a:lvl2pPr>
            <a:lvl3pPr marL="914116" algn="l" defTabSz="914116" rtl="0" eaLnBrk="1" latinLnBrk="0" hangingPunct="1">
              <a:defRPr sz="1800" kern="1200">
                <a:solidFill>
                  <a:schemeClr val="tx1"/>
                </a:solidFill>
                <a:latin typeface="+mn-lt"/>
                <a:ea typeface="+mn-ea"/>
                <a:cs typeface="+mn-cs"/>
              </a:defRPr>
            </a:lvl3pPr>
            <a:lvl4pPr marL="1371174" algn="l" defTabSz="914116" rtl="0" eaLnBrk="1" latinLnBrk="0" hangingPunct="1">
              <a:defRPr sz="1800" kern="1200">
                <a:solidFill>
                  <a:schemeClr val="tx1"/>
                </a:solidFill>
                <a:latin typeface="+mn-lt"/>
                <a:ea typeface="+mn-ea"/>
                <a:cs typeface="+mn-cs"/>
              </a:defRPr>
            </a:lvl4pPr>
            <a:lvl5pPr marL="1828231" algn="l" defTabSz="914116" rtl="0" eaLnBrk="1" latinLnBrk="0" hangingPunct="1">
              <a:defRPr sz="1800" kern="1200">
                <a:solidFill>
                  <a:schemeClr val="tx1"/>
                </a:solidFill>
                <a:latin typeface="+mn-lt"/>
                <a:ea typeface="+mn-ea"/>
                <a:cs typeface="+mn-cs"/>
              </a:defRPr>
            </a:lvl5pPr>
            <a:lvl6pPr marL="2285289" algn="l" defTabSz="914116" rtl="0" eaLnBrk="1" latinLnBrk="0" hangingPunct="1">
              <a:defRPr sz="1800" kern="1200">
                <a:solidFill>
                  <a:schemeClr val="tx1"/>
                </a:solidFill>
                <a:latin typeface="+mn-lt"/>
                <a:ea typeface="+mn-ea"/>
                <a:cs typeface="+mn-cs"/>
              </a:defRPr>
            </a:lvl6pPr>
            <a:lvl7pPr marL="2742346" algn="l" defTabSz="914116" rtl="0" eaLnBrk="1" latinLnBrk="0" hangingPunct="1">
              <a:defRPr sz="1800" kern="1200">
                <a:solidFill>
                  <a:schemeClr val="tx1"/>
                </a:solidFill>
                <a:latin typeface="+mn-lt"/>
                <a:ea typeface="+mn-ea"/>
                <a:cs typeface="+mn-cs"/>
              </a:defRPr>
            </a:lvl7pPr>
            <a:lvl8pPr marL="3199404" algn="l" defTabSz="914116" rtl="0" eaLnBrk="1" latinLnBrk="0" hangingPunct="1">
              <a:defRPr sz="1800" kern="1200">
                <a:solidFill>
                  <a:schemeClr val="tx1"/>
                </a:solidFill>
                <a:latin typeface="+mn-lt"/>
                <a:ea typeface="+mn-ea"/>
                <a:cs typeface="+mn-cs"/>
              </a:defRPr>
            </a:lvl8pPr>
            <a:lvl9pPr marL="3656462" algn="l" defTabSz="914116" rtl="0" eaLnBrk="1" latinLnBrk="0" hangingPunct="1">
              <a:defRPr sz="1800" kern="1200">
                <a:solidFill>
                  <a:schemeClr val="tx1"/>
                </a:solidFill>
                <a:latin typeface="+mn-lt"/>
                <a:ea typeface="+mn-ea"/>
                <a:cs typeface="+mn-cs"/>
              </a:defRPr>
            </a:lvl9pPr>
          </a:lstStyle>
          <a:p>
            <a:fld id="{DF4DA850-954C-3548-9DCF-4AAB40D050A9}" type="slidenum">
              <a:rPr lang="ja-JP" altLang="en-US" smtClean="0">
                <a:solidFill>
                  <a:prstClr val="black">
                    <a:tint val="75000"/>
                  </a:prstClr>
                </a:solidFill>
              </a:rPr>
              <a:pPr/>
              <a:t>20</a:t>
            </a:fld>
            <a:endParaRPr lang="ja-JP" altLang="en-US" dirty="0">
              <a:solidFill>
                <a:prstClr val="black">
                  <a:tint val="75000"/>
                </a:prstClr>
              </a:solidFill>
            </a:endParaRPr>
          </a:p>
        </p:txBody>
      </p:sp>
    </p:spTree>
    <p:extLst>
      <p:ext uri="{BB962C8B-B14F-4D97-AF65-F5344CB8AC3E}">
        <p14:creationId xmlns:p14="http://schemas.microsoft.com/office/powerpoint/2010/main" val="20690892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086"/>
            <a:ext cx="8229600" cy="1143000"/>
          </a:xfrm>
        </p:spPr>
        <p:txBody>
          <a:bodyPr>
            <a:normAutofit/>
          </a:bodyPr>
          <a:lstStyle/>
          <a:p>
            <a:r>
              <a:rPr lang="en-US" dirty="0" smtClean="0"/>
              <a:t>Diamond Sensor – Beam Abort</a:t>
            </a:r>
            <a:endParaRPr lang="en-US" dirty="0"/>
          </a:p>
        </p:txBody>
      </p:sp>
      <p:sp>
        <p:nvSpPr>
          <p:cNvPr id="4" name="Slide Number Placeholder 3"/>
          <p:cNvSpPr>
            <a:spLocks noGrp="1"/>
          </p:cNvSpPr>
          <p:nvPr>
            <p:ph type="sldNum" sz="quarter" idx="12"/>
          </p:nvPr>
        </p:nvSpPr>
        <p:spPr/>
        <p:txBody>
          <a:bodyPr/>
          <a:lstStyle/>
          <a:p>
            <a:fld id="{DF4DA850-954C-3548-9DCF-4AAB40D050A9}" type="slidenum">
              <a:rPr lang="ja-JP" altLang="en-US" smtClean="0">
                <a:solidFill>
                  <a:prstClr val="black">
                    <a:tint val="75000"/>
                  </a:prstClr>
                </a:solidFill>
              </a:rPr>
              <a:pPr/>
              <a:t>21</a:t>
            </a:fld>
            <a:endParaRPr lang="ja-JP" altLang="en-US">
              <a:solidFill>
                <a:prstClr val="black">
                  <a:tint val="75000"/>
                </a:prstClr>
              </a:solidFill>
            </a:endParaRPr>
          </a:p>
        </p:txBody>
      </p:sp>
      <p:sp>
        <p:nvSpPr>
          <p:cNvPr id="5" name="Content Placeholder 2"/>
          <p:cNvSpPr txBox="1">
            <a:spLocks/>
          </p:cNvSpPr>
          <p:nvPr/>
        </p:nvSpPr>
        <p:spPr>
          <a:xfrm>
            <a:off x="317195" y="1240971"/>
            <a:ext cx="8753325" cy="4988379"/>
          </a:xfrm>
          <a:prstGeom prst="rect">
            <a:avLst/>
          </a:prstGeom>
        </p:spPr>
        <p:txBody>
          <a:bodyPr vert="horz" lIns="91410" tIns="45706" rIns="91410" bIns="45706" rtlCol="0">
            <a:normAutofit fontScale="55000" lnSpcReduction="2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en-US" b="1" dirty="0">
                <a:solidFill>
                  <a:prstClr val="black"/>
                </a:solidFill>
              </a:rPr>
              <a:t>s</a:t>
            </a:r>
            <a:r>
              <a:rPr lang="en-US" b="1" dirty="0" smtClean="0">
                <a:solidFill>
                  <a:prstClr val="black"/>
                </a:solidFill>
              </a:rPr>
              <a:t>ame sensor arrangement close to the beam pipe as in phase 3</a:t>
            </a:r>
            <a:endParaRPr lang="en-US" dirty="0" smtClean="0">
              <a:solidFill>
                <a:srgbClr val="FF0000"/>
              </a:solidFill>
            </a:endParaRPr>
          </a:p>
          <a:p>
            <a:r>
              <a:rPr lang="en-US" b="1" dirty="0" smtClean="0">
                <a:solidFill>
                  <a:prstClr val="black"/>
                </a:solidFill>
              </a:rPr>
              <a:t>motivation and brief analysis plan</a:t>
            </a:r>
          </a:p>
          <a:p>
            <a:pPr lvl="1"/>
            <a:r>
              <a:rPr lang="en-US" dirty="0" smtClean="0">
                <a:solidFill>
                  <a:prstClr val="black"/>
                </a:solidFill>
              </a:rPr>
              <a:t>Instantaneous and </a:t>
            </a:r>
            <a:r>
              <a:rPr lang="en-US" dirty="0">
                <a:solidFill>
                  <a:prstClr val="black"/>
                </a:solidFill>
              </a:rPr>
              <a:t>a</a:t>
            </a:r>
            <a:r>
              <a:rPr lang="en-US" dirty="0" smtClean="0">
                <a:solidFill>
                  <a:prstClr val="black"/>
                </a:solidFill>
              </a:rPr>
              <a:t>ccumulated </a:t>
            </a:r>
            <a:r>
              <a:rPr lang="en-US" dirty="0">
                <a:solidFill>
                  <a:prstClr val="black"/>
                </a:solidFill>
              </a:rPr>
              <a:t>radiation </a:t>
            </a:r>
            <a:r>
              <a:rPr lang="en-US" dirty="0" smtClean="0">
                <a:solidFill>
                  <a:prstClr val="black"/>
                </a:solidFill>
              </a:rPr>
              <a:t>dose </a:t>
            </a:r>
          </a:p>
          <a:p>
            <a:pPr lvl="1"/>
            <a:r>
              <a:rPr lang="en-US" dirty="0">
                <a:solidFill>
                  <a:prstClr val="black"/>
                </a:solidFill>
              </a:rPr>
              <a:t>I</a:t>
            </a:r>
            <a:r>
              <a:rPr lang="en-US" dirty="0" smtClean="0">
                <a:solidFill>
                  <a:prstClr val="black"/>
                </a:solidFill>
              </a:rPr>
              <a:t>nterlock system test</a:t>
            </a:r>
          </a:p>
          <a:p>
            <a:pPr lvl="1"/>
            <a:r>
              <a:rPr lang="en-US" dirty="0" smtClean="0">
                <a:solidFill>
                  <a:prstClr val="black"/>
                </a:solidFill>
              </a:rPr>
              <a:t>Correlations </a:t>
            </a:r>
            <a:r>
              <a:rPr lang="en-US" dirty="0">
                <a:solidFill>
                  <a:prstClr val="black"/>
                </a:solidFill>
              </a:rPr>
              <a:t>with </a:t>
            </a:r>
            <a:r>
              <a:rPr lang="en-US" dirty="0" smtClean="0">
                <a:solidFill>
                  <a:prstClr val="black"/>
                </a:solidFill>
              </a:rPr>
              <a:t>PIN diodes</a:t>
            </a:r>
            <a:endParaRPr lang="en-US" dirty="0">
              <a:solidFill>
                <a:prstClr val="black"/>
              </a:solidFill>
            </a:endParaRPr>
          </a:p>
          <a:p>
            <a:pPr lvl="1"/>
            <a:r>
              <a:rPr lang="en-US" dirty="0" smtClean="0">
                <a:solidFill>
                  <a:prstClr val="black"/>
                </a:solidFill>
              </a:rPr>
              <a:t>Correlations </a:t>
            </a:r>
            <a:r>
              <a:rPr lang="en-US" dirty="0">
                <a:solidFill>
                  <a:prstClr val="black"/>
                </a:solidFill>
              </a:rPr>
              <a:t>with PXD and </a:t>
            </a:r>
            <a:r>
              <a:rPr lang="en-US" dirty="0" smtClean="0">
                <a:solidFill>
                  <a:prstClr val="black"/>
                </a:solidFill>
              </a:rPr>
              <a:t>SVD</a:t>
            </a:r>
          </a:p>
          <a:p>
            <a:r>
              <a:rPr lang="en-US" b="1" dirty="0" smtClean="0">
                <a:solidFill>
                  <a:prstClr val="black"/>
                </a:solidFill>
              </a:rPr>
              <a:t>what kind of data to be stored on DAQ</a:t>
            </a:r>
          </a:p>
          <a:p>
            <a:pPr lvl="1"/>
            <a:r>
              <a:rPr lang="en-US" dirty="0" smtClean="0">
                <a:solidFill>
                  <a:prstClr val="black"/>
                </a:solidFill>
              </a:rPr>
              <a:t>Total ionizing radiation dose normally @ 1-10Hz, </a:t>
            </a:r>
          </a:p>
          <a:p>
            <a:pPr lvl="1"/>
            <a:r>
              <a:rPr lang="en-US" dirty="0">
                <a:solidFill>
                  <a:prstClr val="black"/>
                </a:solidFill>
              </a:rPr>
              <a:t>I</a:t>
            </a:r>
            <a:r>
              <a:rPr lang="en-US" dirty="0" smtClean="0">
                <a:solidFill>
                  <a:prstClr val="black"/>
                </a:solidFill>
              </a:rPr>
              <a:t>n case of Beam Abort 600ms buffer @ 10us sampling </a:t>
            </a:r>
            <a:r>
              <a:rPr lang="en-US" dirty="0" smtClean="0">
                <a:solidFill>
                  <a:srgbClr val="FF0000"/>
                </a:solidFill>
              </a:rPr>
              <a:t> </a:t>
            </a:r>
          </a:p>
          <a:p>
            <a:r>
              <a:rPr lang="en-US" b="1" dirty="0" smtClean="0">
                <a:solidFill>
                  <a:prstClr val="black"/>
                </a:solidFill>
              </a:rPr>
              <a:t>designs of sensor/package/support</a:t>
            </a:r>
          </a:p>
          <a:p>
            <a:pPr lvl="1"/>
            <a:r>
              <a:rPr lang="en-US" dirty="0" smtClean="0">
                <a:solidFill>
                  <a:prstClr val="black"/>
                </a:solidFill>
              </a:rPr>
              <a:t>~ 17 </a:t>
            </a:r>
            <a:r>
              <a:rPr lang="en-US" dirty="0">
                <a:solidFill>
                  <a:prstClr val="black"/>
                </a:solidFill>
              </a:rPr>
              <a:t>x 1</a:t>
            </a:r>
            <a:r>
              <a:rPr lang="en-US" dirty="0" smtClean="0">
                <a:solidFill>
                  <a:prstClr val="black"/>
                </a:solidFill>
              </a:rPr>
              <a:t>0 </a:t>
            </a:r>
            <a:r>
              <a:rPr lang="en-US" dirty="0">
                <a:solidFill>
                  <a:prstClr val="black"/>
                </a:solidFill>
              </a:rPr>
              <a:t>x </a:t>
            </a:r>
            <a:r>
              <a:rPr lang="en-US" dirty="0" smtClean="0">
                <a:solidFill>
                  <a:prstClr val="black"/>
                </a:solidFill>
              </a:rPr>
              <a:t>3.3 </a:t>
            </a:r>
            <a:r>
              <a:rPr lang="en-US" dirty="0">
                <a:solidFill>
                  <a:prstClr val="black"/>
                </a:solidFill>
              </a:rPr>
              <a:t>mm</a:t>
            </a:r>
            <a:r>
              <a:rPr lang="en-US" baseline="30000" dirty="0">
                <a:solidFill>
                  <a:prstClr val="black"/>
                </a:solidFill>
              </a:rPr>
              <a:t>3 </a:t>
            </a:r>
            <a:endParaRPr lang="en-US" dirty="0" smtClean="0">
              <a:solidFill>
                <a:prstClr val="black"/>
              </a:solidFill>
            </a:endParaRPr>
          </a:p>
          <a:p>
            <a:r>
              <a:rPr lang="en-US" b="1" dirty="0" smtClean="0">
                <a:solidFill>
                  <a:prstClr val="black"/>
                </a:solidFill>
              </a:rPr>
              <a:t>number and locations</a:t>
            </a:r>
          </a:p>
          <a:p>
            <a:pPr lvl="1"/>
            <a:r>
              <a:rPr lang="en-US" dirty="0" smtClean="0">
                <a:solidFill>
                  <a:prstClr val="black"/>
                </a:solidFill>
              </a:rPr>
              <a:t>Phase 2: 8 in PXD volume </a:t>
            </a:r>
          </a:p>
          <a:p>
            <a:pPr lvl="1"/>
            <a:r>
              <a:rPr lang="en-US" dirty="0" smtClean="0">
                <a:solidFill>
                  <a:prstClr val="black"/>
                </a:solidFill>
              </a:rPr>
              <a:t>Phase 3: 8 in PXD volume, 12 in VXD volume</a:t>
            </a:r>
          </a:p>
          <a:p>
            <a:r>
              <a:rPr lang="en-US" b="1" dirty="0" smtClean="0">
                <a:solidFill>
                  <a:prstClr val="black"/>
                </a:solidFill>
              </a:rPr>
              <a:t>cables </a:t>
            </a:r>
            <a:r>
              <a:rPr lang="en-US" b="1" dirty="0">
                <a:solidFill>
                  <a:prstClr val="black"/>
                </a:solidFill>
              </a:rPr>
              <a:t>and </a:t>
            </a:r>
            <a:r>
              <a:rPr lang="en-US" b="1" dirty="0" smtClean="0">
                <a:solidFill>
                  <a:prstClr val="black"/>
                </a:solidFill>
              </a:rPr>
              <a:t>space for service</a:t>
            </a:r>
          </a:p>
          <a:p>
            <a:pPr lvl="1"/>
            <a:r>
              <a:rPr lang="en-US" dirty="0" smtClean="0">
                <a:solidFill>
                  <a:prstClr val="black"/>
                </a:solidFill>
              </a:rPr>
              <a:t>2 cables for each sensor. </a:t>
            </a:r>
          </a:p>
          <a:p>
            <a:pPr lvl="1"/>
            <a:r>
              <a:rPr lang="en-US" dirty="0" smtClean="0">
                <a:solidFill>
                  <a:prstClr val="black"/>
                </a:solidFill>
              </a:rPr>
              <a:t>3m coaxial thin (HS SM47LSFH) from sensors to DOCKs + ~22m HS S_04162-B60, double shield</a:t>
            </a:r>
          </a:p>
          <a:p>
            <a:r>
              <a:rPr lang="en-US" b="1" dirty="0" smtClean="0">
                <a:solidFill>
                  <a:prstClr val="black"/>
                </a:solidFill>
              </a:rPr>
              <a:t>readout system and DAQ</a:t>
            </a:r>
          </a:p>
          <a:p>
            <a:pPr lvl="1"/>
            <a:r>
              <a:rPr lang="en-US" dirty="0" smtClean="0">
                <a:solidFill>
                  <a:prstClr val="black"/>
                </a:solidFill>
              </a:rPr>
              <a:t>AH501 for test readout in phase 1. A new electronics with FPGA will be tested already in phase 1 and the final prototype in phase 2. In E-HUT F2. Data will be stored in Belle II VXD EPICS DB</a:t>
            </a:r>
            <a:r>
              <a:rPr lang="en-US" dirty="0" smtClean="0">
                <a:solidFill>
                  <a:prstClr val="black"/>
                </a:solidFill>
              </a:rPr>
              <a:t>.</a:t>
            </a:r>
            <a:endParaRPr lang="en-US" dirty="0" smtClean="0">
              <a:solidFill>
                <a:prstClr val="black"/>
              </a:solidFill>
            </a:endParaRPr>
          </a:p>
        </p:txBody>
      </p:sp>
      <p:pic>
        <p:nvPicPr>
          <p:cNvPr id="14" name="Picture 3"/>
          <p:cNvPicPr>
            <a:picLocks noChangeAspect="1" noChangeArrowheads="1"/>
          </p:cNvPicPr>
          <p:nvPr/>
        </p:nvPicPr>
        <p:blipFill>
          <a:blip r:embed="rId2"/>
          <a:srcRect/>
          <a:stretch>
            <a:fillRect/>
          </a:stretch>
        </p:blipFill>
        <p:spPr bwMode="auto">
          <a:xfrm>
            <a:off x="6169082" y="3105530"/>
            <a:ext cx="2151337" cy="1526905"/>
          </a:xfrm>
          <a:prstGeom prst="rect">
            <a:avLst/>
          </a:prstGeom>
          <a:noFill/>
          <a:ln w="9525">
            <a:noFill/>
            <a:miter lim="800000"/>
            <a:headEnd/>
            <a:tailEnd/>
          </a:ln>
        </p:spPr>
      </p:pic>
      <p:pic>
        <p:nvPicPr>
          <p:cNvPr id="15" name="Picture 14" descr="Screen Shot 2014-06-02 at 20.07.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5584" y="1808822"/>
            <a:ext cx="2484276" cy="1164504"/>
          </a:xfrm>
          <a:prstGeom prst="rect">
            <a:avLst/>
          </a:prstGeom>
        </p:spPr>
      </p:pic>
      <p:pic>
        <p:nvPicPr>
          <p:cNvPr id="16" name="Picture 15" descr="PcbPackage2cables.pdf"/>
          <p:cNvPicPr>
            <a:picLocks noChangeAspect="1"/>
          </p:cNvPicPr>
          <p:nvPr/>
        </p:nvPicPr>
        <p:blipFill rotWithShape="1">
          <a:blip r:embed="rId4" cstate="print">
            <a:extLst>
              <a:ext uri="{28A0092B-C50C-407E-A947-70E740481C1C}">
                <a14:useLocalDpi xmlns:a14="http://schemas.microsoft.com/office/drawing/2010/main" val="0"/>
              </a:ext>
            </a:extLst>
          </a:blip>
          <a:srcRect l="17960" t="21434" r="8402" b="34816"/>
          <a:stretch/>
        </p:blipFill>
        <p:spPr>
          <a:xfrm rot="16200000">
            <a:off x="4926878" y="1710813"/>
            <a:ext cx="1620181" cy="1360526"/>
          </a:xfrm>
          <a:prstGeom prst="rect">
            <a:avLst/>
          </a:prstGeom>
        </p:spPr>
      </p:pic>
      <p:sp>
        <p:nvSpPr>
          <p:cNvPr id="8" name="Slide Number Placeholder 3"/>
          <p:cNvSpPr txBox="1">
            <a:spLocks/>
          </p:cNvSpPr>
          <p:nvPr/>
        </p:nvSpPr>
        <p:spPr>
          <a:xfrm>
            <a:off x="6705600" y="6508753"/>
            <a:ext cx="2133600" cy="365125"/>
          </a:xfrm>
          <a:prstGeom prst="rect">
            <a:avLst/>
          </a:prstGeom>
        </p:spPr>
        <p:txBody>
          <a:bodyPr vert="horz" lIns="91410" tIns="45706" rIns="91410" bIns="45706" rtlCol="0" anchor="ctr"/>
          <a:lstStyle>
            <a:defPPr>
              <a:defRPr lang="en-US"/>
            </a:defPPr>
            <a:lvl1pPr marL="0" algn="r" defTabSz="914116" rtl="0" eaLnBrk="1" latinLnBrk="0" hangingPunct="1">
              <a:defRPr sz="1200" kern="1200">
                <a:solidFill>
                  <a:schemeClr val="tx1">
                    <a:tint val="75000"/>
                  </a:schemeClr>
                </a:solidFill>
                <a:latin typeface="+mn-lt"/>
                <a:ea typeface="+mn-ea"/>
                <a:cs typeface="+mn-cs"/>
              </a:defRPr>
            </a:lvl1pPr>
            <a:lvl2pPr marL="457059" algn="l" defTabSz="914116" rtl="0" eaLnBrk="1" latinLnBrk="0" hangingPunct="1">
              <a:defRPr sz="1800" kern="1200">
                <a:solidFill>
                  <a:schemeClr val="tx1"/>
                </a:solidFill>
                <a:latin typeface="+mn-lt"/>
                <a:ea typeface="+mn-ea"/>
                <a:cs typeface="+mn-cs"/>
              </a:defRPr>
            </a:lvl2pPr>
            <a:lvl3pPr marL="914116" algn="l" defTabSz="914116" rtl="0" eaLnBrk="1" latinLnBrk="0" hangingPunct="1">
              <a:defRPr sz="1800" kern="1200">
                <a:solidFill>
                  <a:schemeClr val="tx1"/>
                </a:solidFill>
                <a:latin typeface="+mn-lt"/>
                <a:ea typeface="+mn-ea"/>
                <a:cs typeface="+mn-cs"/>
              </a:defRPr>
            </a:lvl3pPr>
            <a:lvl4pPr marL="1371174" algn="l" defTabSz="914116" rtl="0" eaLnBrk="1" latinLnBrk="0" hangingPunct="1">
              <a:defRPr sz="1800" kern="1200">
                <a:solidFill>
                  <a:schemeClr val="tx1"/>
                </a:solidFill>
                <a:latin typeface="+mn-lt"/>
                <a:ea typeface="+mn-ea"/>
                <a:cs typeface="+mn-cs"/>
              </a:defRPr>
            </a:lvl4pPr>
            <a:lvl5pPr marL="1828231" algn="l" defTabSz="914116" rtl="0" eaLnBrk="1" latinLnBrk="0" hangingPunct="1">
              <a:defRPr sz="1800" kern="1200">
                <a:solidFill>
                  <a:schemeClr val="tx1"/>
                </a:solidFill>
                <a:latin typeface="+mn-lt"/>
                <a:ea typeface="+mn-ea"/>
                <a:cs typeface="+mn-cs"/>
              </a:defRPr>
            </a:lvl5pPr>
            <a:lvl6pPr marL="2285289" algn="l" defTabSz="914116" rtl="0" eaLnBrk="1" latinLnBrk="0" hangingPunct="1">
              <a:defRPr sz="1800" kern="1200">
                <a:solidFill>
                  <a:schemeClr val="tx1"/>
                </a:solidFill>
                <a:latin typeface="+mn-lt"/>
                <a:ea typeface="+mn-ea"/>
                <a:cs typeface="+mn-cs"/>
              </a:defRPr>
            </a:lvl6pPr>
            <a:lvl7pPr marL="2742346" algn="l" defTabSz="914116" rtl="0" eaLnBrk="1" latinLnBrk="0" hangingPunct="1">
              <a:defRPr sz="1800" kern="1200">
                <a:solidFill>
                  <a:schemeClr val="tx1"/>
                </a:solidFill>
                <a:latin typeface="+mn-lt"/>
                <a:ea typeface="+mn-ea"/>
                <a:cs typeface="+mn-cs"/>
              </a:defRPr>
            </a:lvl7pPr>
            <a:lvl8pPr marL="3199404" algn="l" defTabSz="914116" rtl="0" eaLnBrk="1" latinLnBrk="0" hangingPunct="1">
              <a:defRPr sz="1800" kern="1200">
                <a:solidFill>
                  <a:schemeClr val="tx1"/>
                </a:solidFill>
                <a:latin typeface="+mn-lt"/>
                <a:ea typeface="+mn-ea"/>
                <a:cs typeface="+mn-cs"/>
              </a:defRPr>
            </a:lvl8pPr>
            <a:lvl9pPr marL="3656462" algn="l" defTabSz="914116" rtl="0" eaLnBrk="1" latinLnBrk="0" hangingPunct="1">
              <a:defRPr sz="1800" kern="1200">
                <a:solidFill>
                  <a:schemeClr val="tx1"/>
                </a:solidFill>
                <a:latin typeface="+mn-lt"/>
                <a:ea typeface="+mn-ea"/>
                <a:cs typeface="+mn-cs"/>
              </a:defRPr>
            </a:lvl9pPr>
          </a:lstStyle>
          <a:p>
            <a:fld id="{DF4DA850-954C-3548-9DCF-4AAB40D050A9}" type="slidenum">
              <a:rPr lang="ja-JP" altLang="en-US" smtClean="0">
                <a:solidFill>
                  <a:prstClr val="black">
                    <a:tint val="75000"/>
                  </a:prstClr>
                </a:solidFill>
              </a:rPr>
              <a:pPr/>
              <a:t>21</a:t>
            </a:fld>
            <a:endParaRPr lang="ja-JP" altLang="en-US" dirty="0">
              <a:solidFill>
                <a:prstClr val="black">
                  <a:tint val="75000"/>
                </a:prstClr>
              </a:solidFill>
            </a:endParaRPr>
          </a:p>
        </p:txBody>
      </p:sp>
    </p:spTree>
    <p:extLst>
      <p:ext uri="{BB962C8B-B14F-4D97-AF65-F5344CB8AC3E}">
        <p14:creationId xmlns:p14="http://schemas.microsoft.com/office/powerpoint/2010/main" val="6375285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221" y="597949"/>
            <a:ext cx="8166100" cy="6115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6"/>
          <p:cNvSpPr>
            <a:spLocks noGrp="1"/>
          </p:cNvSpPr>
          <p:nvPr>
            <p:ph type="title"/>
          </p:nvPr>
        </p:nvSpPr>
        <p:spPr>
          <a:xfrm>
            <a:off x="0" y="59108"/>
            <a:ext cx="9144000" cy="816428"/>
          </a:xfrm>
        </p:spPr>
        <p:txBody>
          <a:bodyPr>
            <a:normAutofit fontScale="90000"/>
          </a:bodyPr>
          <a:lstStyle/>
          <a:p>
            <a:r>
              <a:rPr lang="en-US" sz="3200" dirty="0"/>
              <a:t>Simulation </a:t>
            </a:r>
            <a:r>
              <a:rPr lang="en-US" sz="3200" dirty="0" smtClean="0"/>
              <a:t>of </a:t>
            </a:r>
            <a:r>
              <a:rPr lang="en-US" sz="3200" dirty="0"/>
              <a:t>VXD </a:t>
            </a:r>
            <a:r>
              <a:rPr lang="en-US" sz="3200" dirty="0" smtClean="0"/>
              <a:t>BG to optimize abort sensor </a:t>
            </a:r>
            <a:r>
              <a:rPr lang="en-US" sz="3200" dirty="0"/>
              <a:t>positions </a:t>
            </a:r>
            <a:endParaRPr lang="en-US" sz="3200" dirty="0"/>
          </a:p>
        </p:txBody>
      </p:sp>
      <p:sp>
        <p:nvSpPr>
          <p:cNvPr id="6" name="Slide Number Placeholder 3"/>
          <p:cNvSpPr txBox="1">
            <a:spLocks/>
          </p:cNvSpPr>
          <p:nvPr/>
        </p:nvSpPr>
        <p:spPr>
          <a:xfrm>
            <a:off x="6705600" y="6508753"/>
            <a:ext cx="2133600" cy="365125"/>
          </a:xfrm>
          <a:prstGeom prst="rect">
            <a:avLst/>
          </a:prstGeom>
        </p:spPr>
        <p:txBody>
          <a:bodyPr vert="horz" lIns="91410" tIns="45706" rIns="91410" bIns="45706" rtlCol="0" anchor="ctr"/>
          <a:lstStyle>
            <a:defPPr>
              <a:defRPr lang="en-US"/>
            </a:defPPr>
            <a:lvl1pPr marL="0" algn="r" defTabSz="914116" rtl="0" eaLnBrk="1" latinLnBrk="0" hangingPunct="1">
              <a:defRPr sz="1200" kern="1200">
                <a:solidFill>
                  <a:schemeClr val="tx1">
                    <a:tint val="75000"/>
                  </a:schemeClr>
                </a:solidFill>
                <a:latin typeface="+mn-lt"/>
                <a:ea typeface="+mn-ea"/>
                <a:cs typeface="+mn-cs"/>
              </a:defRPr>
            </a:lvl1pPr>
            <a:lvl2pPr marL="457059" algn="l" defTabSz="914116" rtl="0" eaLnBrk="1" latinLnBrk="0" hangingPunct="1">
              <a:defRPr sz="1800" kern="1200">
                <a:solidFill>
                  <a:schemeClr val="tx1"/>
                </a:solidFill>
                <a:latin typeface="+mn-lt"/>
                <a:ea typeface="+mn-ea"/>
                <a:cs typeface="+mn-cs"/>
              </a:defRPr>
            </a:lvl2pPr>
            <a:lvl3pPr marL="914116" algn="l" defTabSz="914116" rtl="0" eaLnBrk="1" latinLnBrk="0" hangingPunct="1">
              <a:defRPr sz="1800" kern="1200">
                <a:solidFill>
                  <a:schemeClr val="tx1"/>
                </a:solidFill>
                <a:latin typeface="+mn-lt"/>
                <a:ea typeface="+mn-ea"/>
                <a:cs typeface="+mn-cs"/>
              </a:defRPr>
            </a:lvl3pPr>
            <a:lvl4pPr marL="1371174" algn="l" defTabSz="914116" rtl="0" eaLnBrk="1" latinLnBrk="0" hangingPunct="1">
              <a:defRPr sz="1800" kern="1200">
                <a:solidFill>
                  <a:schemeClr val="tx1"/>
                </a:solidFill>
                <a:latin typeface="+mn-lt"/>
                <a:ea typeface="+mn-ea"/>
                <a:cs typeface="+mn-cs"/>
              </a:defRPr>
            </a:lvl4pPr>
            <a:lvl5pPr marL="1828231" algn="l" defTabSz="914116" rtl="0" eaLnBrk="1" latinLnBrk="0" hangingPunct="1">
              <a:defRPr sz="1800" kern="1200">
                <a:solidFill>
                  <a:schemeClr val="tx1"/>
                </a:solidFill>
                <a:latin typeface="+mn-lt"/>
                <a:ea typeface="+mn-ea"/>
                <a:cs typeface="+mn-cs"/>
              </a:defRPr>
            </a:lvl5pPr>
            <a:lvl6pPr marL="2285289" algn="l" defTabSz="914116" rtl="0" eaLnBrk="1" latinLnBrk="0" hangingPunct="1">
              <a:defRPr sz="1800" kern="1200">
                <a:solidFill>
                  <a:schemeClr val="tx1"/>
                </a:solidFill>
                <a:latin typeface="+mn-lt"/>
                <a:ea typeface="+mn-ea"/>
                <a:cs typeface="+mn-cs"/>
              </a:defRPr>
            </a:lvl6pPr>
            <a:lvl7pPr marL="2742346" algn="l" defTabSz="914116" rtl="0" eaLnBrk="1" latinLnBrk="0" hangingPunct="1">
              <a:defRPr sz="1800" kern="1200">
                <a:solidFill>
                  <a:schemeClr val="tx1"/>
                </a:solidFill>
                <a:latin typeface="+mn-lt"/>
                <a:ea typeface="+mn-ea"/>
                <a:cs typeface="+mn-cs"/>
              </a:defRPr>
            </a:lvl7pPr>
            <a:lvl8pPr marL="3199404" algn="l" defTabSz="914116" rtl="0" eaLnBrk="1" latinLnBrk="0" hangingPunct="1">
              <a:defRPr sz="1800" kern="1200">
                <a:solidFill>
                  <a:schemeClr val="tx1"/>
                </a:solidFill>
                <a:latin typeface="+mn-lt"/>
                <a:ea typeface="+mn-ea"/>
                <a:cs typeface="+mn-cs"/>
              </a:defRPr>
            </a:lvl8pPr>
            <a:lvl9pPr marL="3656462" algn="l" defTabSz="914116" rtl="0" eaLnBrk="1" latinLnBrk="0" hangingPunct="1">
              <a:defRPr sz="1800" kern="1200">
                <a:solidFill>
                  <a:schemeClr val="tx1"/>
                </a:solidFill>
                <a:latin typeface="+mn-lt"/>
                <a:ea typeface="+mn-ea"/>
                <a:cs typeface="+mn-cs"/>
              </a:defRPr>
            </a:lvl9pPr>
          </a:lstStyle>
          <a:p>
            <a:fld id="{DF4DA850-954C-3548-9DCF-4AAB40D050A9}" type="slidenum">
              <a:rPr lang="ja-JP" altLang="en-US" smtClean="0">
                <a:solidFill>
                  <a:prstClr val="black">
                    <a:tint val="75000"/>
                  </a:prstClr>
                </a:solidFill>
              </a:rPr>
              <a:pPr/>
              <a:t>22</a:t>
            </a:fld>
            <a:endParaRPr lang="ja-JP" altLang="en-US" dirty="0">
              <a:solidFill>
                <a:prstClr val="black">
                  <a:tint val="75000"/>
                </a:prstClr>
              </a:solidFill>
            </a:endParaRPr>
          </a:p>
        </p:txBody>
      </p:sp>
    </p:spTree>
    <p:extLst>
      <p:ext uri="{BB962C8B-B14F-4D97-AF65-F5344CB8AC3E}">
        <p14:creationId xmlns:p14="http://schemas.microsoft.com/office/powerpoint/2010/main" val="10444016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 y="540952"/>
            <a:ext cx="8119252" cy="6080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3"/>
          <p:cNvSpPr txBox="1">
            <a:spLocks/>
          </p:cNvSpPr>
          <p:nvPr/>
        </p:nvSpPr>
        <p:spPr>
          <a:xfrm>
            <a:off x="6705600" y="6508753"/>
            <a:ext cx="2133600" cy="365125"/>
          </a:xfrm>
          <a:prstGeom prst="rect">
            <a:avLst/>
          </a:prstGeom>
        </p:spPr>
        <p:txBody>
          <a:bodyPr vert="horz" lIns="91410" tIns="45706" rIns="91410" bIns="45706" rtlCol="0" anchor="ctr"/>
          <a:lstStyle>
            <a:defPPr>
              <a:defRPr lang="en-US"/>
            </a:defPPr>
            <a:lvl1pPr marL="0" algn="r" defTabSz="914116" rtl="0" eaLnBrk="1" latinLnBrk="0" hangingPunct="1">
              <a:defRPr sz="1200" kern="1200">
                <a:solidFill>
                  <a:schemeClr val="tx1">
                    <a:tint val="75000"/>
                  </a:schemeClr>
                </a:solidFill>
                <a:latin typeface="+mn-lt"/>
                <a:ea typeface="+mn-ea"/>
                <a:cs typeface="+mn-cs"/>
              </a:defRPr>
            </a:lvl1pPr>
            <a:lvl2pPr marL="457059" algn="l" defTabSz="914116" rtl="0" eaLnBrk="1" latinLnBrk="0" hangingPunct="1">
              <a:defRPr sz="1800" kern="1200">
                <a:solidFill>
                  <a:schemeClr val="tx1"/>
                </a:solidFill>
                <a:latin typeface="+mn-lt"/>
                <a:ea typeface="+mn-ea"/>
                <a:cs typeface="+mn-cs"/>
              </a:defRPr>
            </a:lvl2pPr>
            <a:lvl3pPr marL="914116" algn="l" defTabSz="914116" rtl="0" eaLnBrk="1" latinLnBrk="0" hangingPunct="1">
              <a:defRPr sz="1800" kern="1200">
                <a:solidFill>
                  <a:schemeClr val="tx1"/>
                </a:solidFill>
                <a:latin typeface="+mn-lt"/>
                <a:ea typeface="+mn-ea"/>
                <a:cs typeface="+mn-cs"/>
              </a:defRPr>
            </a:lvl3pPr>
            <a:lvl4pPr marL="1371174" algn="l" defTabSz="914116" rtl="0" eaLnBrk="1" latinLnBrk="0" hangingPunct="1">
              <a:defRPr sz="1800" kern="1200">
                <a:solidFill>
                  <a:schemeClr val="tx1"/>
                </a:solidFill>
                <a:latin typeface="+mn-lt"/>
                <a:ea typeface="+mn-ea"/>
                <a:cs typeface="+mn-cs"/>
              </a:defRPr>
            </a:lvl4pPr>
            <a:lvl5pPr marL="1828231" algn="l" defTabSz="914116" rtl="0" eaLnBrk="1" latinLnBrk="0" hangingPunct="1">
              <a:defRPr sz="1800" kern="1200">
                <a:solidFill>
                  <a:schemeClr val="tx1"/>
                </a:solidFill>
                <a:latin typeface="+mn-lt"/>
                <a:ea typeface="+mn-ea"/>
                <a:cs typeface="+mn-cs"/>
              </a:defRPr>
            </a:lvl5pPr>
            <a:lvl6pPr marL="2285289" algn="l" defTabSz="914116" rtl="0" eaLnBrk="1" latinLnBrk="0" hangingPunct="1">
              <a:defRPr sz="1800" kern="1200">
                <a:solidFill>
                  <a:schemeClr val="tx1"/>
                </a:solidFill>
                <a:latin typeface="+mn-lt"/>
                <a:ea typeface="+mn-ea"/>
                <a:cs typeface="+mn-cs"/>
              </a:defRPr>
            </a:lvl6pPr>
            <a:lvl7pPr marL="2742346" algn="l" defTabSz="914116" rtl="0" eaLnBrk="1" latinLnBrk="0" hangingPunct="1">
              <a:defRPr sz="1800" kern="1200">
                <a:solidFill>
                  <a:schemeClr val="tx1"/>
                </a:solidFill>
                <a:latin typeface="+mn-lt"/>
                <a:ea typeface="+mn-ea"/>
                <a:cs typeface="+mn-cs"/>
              </a:defRPr>
            </a:lvl7pPr>
            <a:lvl8pPr marL="3199404" algn="l" defTabSz="914116" rtl="0" eaLnBrk="1" latinLnBrk="0" hangingPunct="1">
              <a:defRPr sz="1800" kern="1200">
                <a:solidFill>
                  <a:schemeClr val="tx1"/>
                </a:solidFill>
                <a:latin typeface="+mn-lt"/>
                <a:ea typeface="+mn-ea"/>
                <a:cs typeface="+mn-cs"/>
              </a:defRPr>
            </a:lvl8pPr>
            <a:lvl9pPr marL="3656462" algn="l" defTabSz="914116" rtl="0" eaLnBrk="1" latinLnBrk="0" hangingPunct="1">
              <a:defRPr sz="1800" kern="1200">
                <a:solidFill>
                  <a:schemeClr val="tx1"/>
                </a:solidFill>
                <a:latin typeface="+mn-lt"/>
                <a:ea typeface="+mn-ea"/>
                <a:cs typeface="+mn-cs"/>
              </a:defRPr>
            </a:lvl9pPr>
          </a:lstStyle>
          <a:p>
            <a:fld id="{DF4DA850-954C-3548-9DCF-4AAB40D050A9}" type="slidenum">
              <a:rPr lang="ja-JP" altLang="en-US" smtClean="0">
                <a:solidFill>
                  <a:prstClr val="black">
                    <a:tint val="75000"/>
                  </a:prstClr>
                </a:solidFill>
              </a:rPr>
              <a:pPr/>
              <a:t>23</a:t>
            </a:fld>
            <a:endParaRPr lang="ja-JP" altLang="en-US" dirty="0">
              <a:solidFill>
                <a:prstClr val="black">
                  <a:tint val="75000"/>
                </a:prst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15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49250" y="4825093"/>
            <a:ext cx="8489950" cy="506186"/>
          </a:xfrm>
          <a:prstGeom prst="rect">
            <a:avLst/>
          </a:prstGeom>
          <a:solidFill>
            <a:schemeClr val="bg1"/>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9375192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6" name="Text Placeholder 5"/>
          <p:cNvSpPr>
            <a:spLocks noGrp="1"/>
          </p:cNvSpPr>
          <p:nvPr>
            <p:ph type="body" idx="1"/>
          </p:nvPr>
        </p:nvSpPr>
        <p:spPr>
          <a:xfrm>
            <a:off x="722313" y="2420941"/>
            <a:ext cx="7772400" cy="1500187"/>
          </a:xfrm>
        </p:spPr>
        <p:txBody>
          <a:bodyPr anchor="ctr">
            <a:normAutofit/>
          </a:bodyPr>
          <a:lstStyle/>
          <a:p>
            <a:pPr algn="ctr"/>
            <a:r>
              <a:rPr lang="en-US" sz="4000" dirty="0"/>
              <a:t>Providing real-time BG levels to </a:t>
            </a:r>
            <a:r>
              <a:rPr lang="en-US" sz="4000" dirty="0" err="1"/>
              <a:t>SuperKEKB</a:t>
            </a:r>
            <a:r>
              <a:rPr lang="en-US" sz="4000" dirty="0"/>
              <a:t> control room</a:t>
            </a:r>
          </a:p>
        </p:txBody>
      </p:sp>
      <p:sp>
        <p:nvSpPr>
          <p:cNvPr id="4" name="Slide Number Placeholder 3"/>
          <p:cNvSpPr>
            <a:spLocks noGrp="1"/>
          </p:cNvSpPr>
          <p:nvPr>
            <p:ph type="sldNum" sz="quarter" idx="12"/>
          </p:nvPr>
        </p:nvSpPr>
        <p:spPr/>
        <p:txBody>
          <a:bodyPr/>
          <a:lstStyle/>
          <a:p>
            <a:fld id="{DF4DA850-954C-3548-9DCF-4AAB40D050A9}" type="slidenum">
              <a:rPr lang="ja-JP" altLang="en-US" smtClean="0">
                <a:solidFill>
                  <a:prstClr val="black">
                    <a:tint val="75000"/>
                  </a:prstClr>
                </a:solidFill>
              </a:rPr>
              <a:pPr/>
              <a:t>24</a:t>
            </a:fld>
            <a:endParaRPr lang="ja-JP" altLang="en-US" dirty="0">
              <a:solidFill>
                <a:prstClr val="black">
                  <a:tint val="75000"/>
                </a:prstClr>
              </a:solidFill>
            </a:endParaRPr>
          </a:p>
        </p:txBody>
      </p:sp>
    </p:spTree>
    <p:extLst>
      <p:ext uri="{BB962C8B-B14F-4D97-AF65-F5344CB8AC3E}">
        <p14:creationId xmlns:p14="http://schemas.microsoft.com/office/powerpoint/2010/main" val="38236144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122"/>
            <a:ext cx="9144000" cy="1143000"/>
          </a:xfrm>
        </p:spPr>
        <p:txBody>
          <a:bodyPr>
            <a:normAutofit fontScale="90000"/>
          </a:bodyPr>
          <a:lstStyle/>
          <a:p>
            <a:r>
              <a:rPr lang="en-US" dirty="0" smtClean="0"/>
              <a:t>DAQ and communication w/ </a:t>
            </a:r>
            <a:r>
              <a:rPr lang="en-US" dirty="0" err="1" smtClean="0"/>
              <a:t>SuperKEKB</a:t>
            </a:r>
            <a:endParaRPr lang="en-US" dirty="0"/>
          </a:p>
        </p:txBody>
      </p:sp>
      <p:sp>
        <p:nvSpPr>
          <p:cNvPr id="6" name="Slide Number Placeholder 5"/>
          <p:cNvSpPr>
            <a:spLocks noGrp="1"/>
          </p:cNvSpPr>
          <p:nvPr>
            <p:ph type="sldNum" sz="quarter" idx="12"/>
          </p:nvPr>
        </p:nvSpPr>
        <p:spPr/>
        <p:txBody>
          <a:bodyPr/>
          <a:lstStyle/>
          <a:p>
            <a:fld id="{A4B26C64-BB4A-44D2-AF17-F87068BDD866}" type="slidenum">
              <a:rPr lang="en-US" smtClean="0">
                <a:solidFill>
                  <a:prstClr val="black">
                    <a:tint val="75000"/>
                  </a:prstClr>
                </a:solidFill>
              </a:rPr>
              <a:pPr/>
              <a:t>25</a:t>
            </a:fld>
            <a:endParaRPr lang="en-US">
              <a:solidFill>
                <a:prstClr val="black">
                  <a:tint val="75000"/>
                </a:prstClr>
              </a:solidFill>
            </a:endParaRPr>
          </a:p>
        </p:txBody>
      </p:sp>
      <p:pic>
        <p:nvPicPr>
          <p:cNvPr id="7170" name="Picture 2" descr="C:\Users\Sven\AppData\Local\Temp\Archiving_networ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151" y="1127135"/>
            <a:ext cx="5539689" cy="4165146"/>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a:spLocks noGrp="1"/>
          </p:cNvSpPr>
          <p:nvPr>
            <p:ph sz="half" idx="1"/>
          </p:nvPr>
        </p:nvSpPr>
        <p:spPr>
          <a:xfrm>
            <a:off x="108860" y="5852433"/>
            <a:ext cx="8953500" cy="742950"/>
          </a:xfrm>
        </p:spPr>
        <p:style>
          <a:lnRef idx="2">
            <a:schemeClr val="accent5"/>
          </a:lnRef>
          <a:fillRef idx="1">
            <a:schemeClr val="lt1"/>
          </a:fillRef>
          <a:effectRef idx="0">
            <a:schemeClr val="accent5"/>
          </a:effectRef>
          <a:fontRef idx="minor">
            <a:schemeClr val="dk1"/>
          </a:fontRef>
        </p:style>
        <p:txBody>
          <a:bodyPr>
            <a:normAutofit fontScale="77500" lnSpcReduction="20000"/>
          </a:bodyPr>
          <a:lstStyle/>
          <a:p>
            <a:pPr marL="0" indent="0">
              <a:buNone/>
            </a:pPr>
            <a:r>
              <a:rPr lang="en-US" dirty="0" smtClean="0"/>
              <a:t>All BG sensors that are not part of the final Belle II are controlled by and read out through a dedicated, BEAST II EPICs system</a:t>
            </a:r>
          </a:p>
        </p:txBody>
      </p:sp>
      <p:sp>
        <p:nvSpPr>
          <p:cNvPr id="3" name="TextBox 2"/>
          <p:cNvSpPr txBox="1"/>
          <p:nvPr/>
        </p:nvSpPr>
        <p:spPr>
          <a:xfrm>
            <a:off x="4739368" y="1248745"/>
            <a:ext cx="904287" cy="369332"/>
          </a:xfrm>
          <a:prstGeom prst="rect">
            <a:avLst/>
          </a:prstGeom>
          <a:noFill/>
        </p:spPr>
        <p:txBody>
          <a:bodyPr wrap="none" rtlCol="0">
            <a:spAutoFit/>
          </a:bodyPr>
          <a:lstStyle/>
          <a:p>
            <a:r>
              <a:rPr lang="en-US" dirty="0" smtClean="0">
                <a:solidFill>
                  <a:prstClr val="black"/>
                </a:solidFill>
              </a:rPr>
              <a:t>P. Lewis</a:t>
            </a:r>
            <a:endParaRPr lang="en-US" dirty="0">
              <a:solidFill>
                <a:prstClr val="black"/>
              </a:solidFill>
            </a:endParaRPr>
          </a:p>
        </p:txBody>
      </p:sp>
      <p:sp>
        <p:nvSpPr>
          <p:cNvPr id="5" name="TextBox 4"/>
          <p:cNvSpPr txBox="1"/>
          <p:nvPr/>
        </p:nvSpPr>
        <p:spPr>
          <a:xfrm>
            <a:off x="6025243" y="856859"/>
            <a:ext cx="3037113" cy="5262979"/>
          </a:xfrm>
          <a:prstGeom prst="rect">
            <a:avLst/>
          </a:prstGeom>
          <a:noFill/>
        </p:spPr>
        <p:txBody>
          <a:bodyPr wrap="square" rtlCol="0">
            <a:spAutoFit/>
          </a:bodyPr>
          <a:lstStyle/>
          <a:p>
            <a:pPr marL="342900" indent="-342900">
              <a:buSzPct val="100000"/>
              <a:buFont typeface="Arial" panose="020B0604020202020204" pitchFamily="34" charset="0"/>
              <a:buChar char="•"/>
            </a:pPr>
            <a:r>
              <a:rPr lang="en-US" sz="1600" dirty="0">
                <a:solidFill>
                  <a:prstClr val="black"/>
                </a:solidFill>
              </a:rPr>
              <a:t>BEAST EPICS scalars (PVs) hosted on a </a:t>
            </a:r>
            <a:r>
              <a:rPr lang="en-US" sz="1600" b="1" dirty="0">
                <a:solidFill>
                  <a:prstClr val="black"/>
                </a:solidFill>
              </a:rPr>
              <a:t>dedicated GigE private network</a:t>
            </a:r>
            <a:r>
              <a:rPr lang="en-US" sz="1600" dirty="0">
                <a:solidFill>
                  <a:prstClr val="black"/>
                </a:solidFill>
              </a:rPr>
              <a:t>: </a:t>
            </a:r>
            <a:r>
              <a:rPr lang="en-US" sz="1600" i="1" dirty="0" err="1">
                <a:solidFill>
                  <a:prstClr val="black"/>
                </a:solidFill>
              </a:rPr>
              <a:t>beast_epics</a:t>
            </a:r>
            <a:endParaRPr lang="en-US" sz="1600" dirty="0">
              <a:solidFill>
                <a:prstClr val="black"/>
              </a:solidFill>
            </a:endParaRPr>
          </a:p>
          <a:p>
            <a:pPr marL="342900" indent="-342900">
              <a:buSzPct val="100000"/>
              <a:buFont typeface="Arial" panose="020B0604020202020204" pitchFamily="34" charset="0"/>
              <a:buChar char="•"/>
            </a:pPr>
            <a:r>
              <a:rPr lang="en-US" sz="1600" dirty="0" err="1">
                <a:solidFill>
                  <a:prstClr val="black"/>
                </a:solidFill>
              </a:rPr>
              <a:t>SuperKEKB</a:t>
            </a:r>
            <a:r>
              <a:rPr lang="en-US" sz="1600" dirty="0">
                <a:solidFill>
                  <a:prstClr val="black"/>
                </a:solidFill>
              </a:rPr>
              <a:t> PVs hosted on </a:t>
            </a:r>
            <a:r>
              <a:rPr lang="en-US" sz="1600" i="1" dirty="0">
                <a:solidFill>
                  <a:prstClr val="black"/>
                </a:solidFill>
              </a:rPr>
              <a:t>b2epics</a:t>
            </a:r>
            <a:r>
              <a:rPr lang="en-US" sz="1600" dirty="0">
                <a:solidFill>
                  <a:prstClr val="black"/>
                </a:solidFill>
              </a:rPr>
              <a:t> network</a:t>
            </a:r>
          </a:p>
          <a:p>
            <a:pPr marL="342900" indent="-342900">
              <a:buSzPct val="100000"/>
              <a:buFont typeface="Arial" panose="020B0604020202020204" pitchFamily="34" charset="0"/>
              <a:buChar char="•"/>
            </a:pPr>
            <a:r>
              <a:rPr lang="en-US" sz="1600" dirty="0">
                <a:solidFill>
                  <a:prstClr val="black"/>
                </a:solidFill>
              </a:rPr>
              <a:t>One of the BEAST computers acts as a “channel access” gateway between these two networks</a:t>
            </a:r>
          </a:p>
          <a:p>
            <a:pPr marL="799959" lvl="1" indent="-342900">
              <a:buSzPct val="100000"/>
              <a:buFont typeface="Arial" panose="020B0604020202020204" pitchFamily="34" charset="0"/>
              <a:buChar char="•"/>
            </a:pPr>
            <a:r>
              <a:rPr lang="en-US" sz="1600" b="1" dirty="0" err="1" smtClean="0">
                <a:solidFill>
                  <a:prstClr val="black"/>
                </a:solidFill>
              </a:rPr>
              <a:t>SuperKEKB</a:t>
            </a:r>
            <a:r>
              <a:rPr lang="en-US" sz="1600" b="1" dirty="0" smtClean="0">
                <a:solidFill>
                  <a:prstClr val="black"/>
                </a:solidFill>
              </a:rPr>
              <a:t> </a:t>
            </a:r>
            <a:r>
              <a:rPr lang="en-US" sz="1600" b="1" dirty="0">
                <a:solidFill>
                  <a:prstClr val="black"/>
                </a:solidFill>
              </a:rPr>
              <a:t>PVs </a:t>
            </a:r>
            <a:r>
              <a:rPr lang="en-US" sz="1600" b="1" dirty="0" smtClean="0">
                <a:solidFill>
                  <a:prstClr val="black"/>
                </a:solidFill>
              </a:rPr>
              <a:t>and </a:t>
            </a:r>
            <a:r>
              <a:rPr lang="en-US" sz="1600" b="1" dirty="0">
                <a:solidFill>
                  <a:prstClr val="black"/>
                </a:solidFill>
              </a:rPr>
              <a:t>BEAST </a:t>
            </a:r>
            <a:r>
              <a:rPr lang="en-US" sz="1600" b="1" dirty="0" smtClean="0">
                <a:solidFill>
                  <a:prstClr val="black"/>
                </a:solidFill>
              </a:rPr>
              <a:t>PVs all accessible </a:t>
            </a:r>
            <a:r>
              <a:rPr lang="en-US" sz="1600" b="1" dirty="0">
                <a:solidFill>
                  <a:prstClr val="black"/>
                </a:solidFill>
              </a:rPr>
              <a:t>from both networks</a:t>
            </a:r>
            <a:endParaRPr lang="en-US" sz="1600" dirty="0">
              <a:solidFill>
                <a:prstClr val="black"/>
              </a:solidFill>
            </a:endParaRPr>
          </a:p>
          <a:p>
            <a:pPr marL="799959" lvl="1" indent="-342900">
              <a:buSzPct val="100000"/>
              <a:buFont typeface="Arial" panose="020B0604020202020204" pitchFamily="34" charset="0"/>
              <a:buChar char="•"/>
            </a:pPr>
            <a:r>
              <a:rPr lang="en-US" sz="1600" b="1" dirty="0">
                <a:solidFill>
                  <a:prstClr val="black"/>
                </a:solidFill>
              </a:rPr>
              <a:t>Near real-time monitoring (~20Hz) of key BEAST scalars by </a:t>
            </a:r>
            <a:r>
              <a:rPr lang="en-US" sz="1600" b="1" dirty="0" err="1">
                <a:solidFill>
                  <a:prstClr val="black"/>
                </a:solidFill>
              </a:rPr>
              <a:t>SuperKEKB</a:t>
            </a:r>
            <a:r>
              <a:rPr lang="en-US" sz="1600" b="1" dirty="0">
                <a:solidFill>
                  <a:prstClr val="black"/>
                </a:solidFill>
              </a:rPr>
              <a:t> group planned (not yet tested</a:t>
            </a:r>
            <a:r>
              <a:rPr lang="en-US" sz="1600" b="1" dirty="0" smtClean="0">
                <a:solidFill>
                  <a:prstClr val="black"/>
                </a:solidFill>
              </a:rPr>
              <a:t>)</a:t>
            </a:r>
          </a:p>
          <a:p>
            <a:pPr marL="799959" lvl="1" indent="-342900">
              <a:buSzPct val="100000"/>
              <a:buFont typeface="Arial" panose="020B0604020202020204" pitchFamily="34" charset="0"/>
              <a:buChar char="•"/>
            </a:pPr>
            <a:r>
              <a:rPr lang="en-US" sz="1600" b="1" dirty="0" smtClean="0">
                <a:solidFill>
                  <a:prstClr val="black"/>
                </a:solidFill>
              </a:rPr>
              <a:t>EPICs PVs also provided to beam collimator control panel /operator</a:t>
            </a:r>
            <a:endParaRPr lang="en-US" sz="1600" dirty="0">
              <a:solidFill>
                <a:prstClr val="black"/>
              </a:solidFill>
            </a:endParaRPr>
          </a:p>
          <a:p>
            <a:pPr marL="342900" indent="-342900">
              <a:buSzPct val="100000"/>
              <a:buFont typeface="Arial" panose="020B0604020202020204" pitchFamily="34" charset="0"/>
              <a:buChar char="•"/>
            </a:pPr>
            <a:endParaRPr lang="en-US" sz="1600" dirty="0">
              <a:solidFill>
                <a:prstClr val="black"/>
              </a:solidFill>
            </a:endParaRPr>
          </a:p>
        </p:txBody>
      </p:sp>
      <p:sp>
        <p:nvSpPr>
          <p:cNvPr id="8" name="Slide Number Placeholder 3"/>
          <p:cNvSpPr txBox="1">
            <a:spLocks/>
          </p:cNvSpPr>
          <p:nvPr/>
        </p:nvSpPr>
        <p:spPr>
          <a:xfrm>
            <a:off x="6705600" y="6508753"/>
            <a:ext cx="2133600" cy="365125"/>
          </a:xfrm>
          <a:prstGeom prst="rect">
            <a:avLst/>
          </a:prstGeom>
        </p:spPr>
        <p:txBody>
          <a:bodyPr vert="horz" lIns="91410" tIns="45706" rIns="91410" bIns="45706" rtlCol="0" anchor="ctr"/>
          <a:lstStyle>
            <a:defPPr>
              <a:defRPr lang="en-US"/>
            </a:defPPr>
            <a:lvl1pPr marL="0" algn="r" defTabSz="914116" rtl="0" eaLnBrk="1" latinLnBrk="0" hangingPunct="1">
              <a:defRPr sz="1200" kern="1200">
                <a:solidFill>
                  <a:schemeClr val="tx1">
                    <a:tint val="75000"/>
                  </a:schemeClr>
                </a:solidFill>
                <a:latin typeface="+mn-lt"/>
                <a:ea typeface="+mn-ea"/>
                <a:cs typeface="+mn-cs"/>
              </a:defRPr>
            </a:lvl1pPr>
            <a:lvl2pPr marL="457059" algn="l" defTabSz="914116" rtl="0" eaLnBrk="1" latinLnBrk="0" hangingPunct="1">
              <a:defRPr sz="1800" kern="1200">
                <a:solidFill>
                  <a:schemeClr val="tx1"/>
                </a:solidFill>
                <a:latin typeface="+mn-lt"/>
                <a:ea typeface="+mn-ea"/>
                <a:cs typeface="+mn-cs"/>
              </a:defRPr>
            </a:lvl2pPr>
            <a:lvl3pPr marL="914116" algn="l" defTabSz="914116" rtl="0" eaLnBrk="1" latinLnBrk="0" hangingPunct="1">
              <a:defRPr sz="1800" kern="1200">
                <a:solidFill>
                  <a:schemeClr val="tx1"/>
                </a:solidFill>
                <a:latin typeface="+mn-lt"/>
                <a:ea typeface="+mn-ea"/>
                <a:cs typeface="+mn-cs"/>
              </a:defRPr>
            </a:lvl3pPr>
            <a:lvl4pPr marL="1371174" algn="l" defTabSz="914116" rtl="0" eaLnBrk="1" latinLnBrk="0" hangingPunct="1">
              <a:defRPr sz="1800" kern="1200">
                <a:solidFill>
                  <a:schemeClr val="tx1"/>
                </a:solidFill>
                <a:latin typeface="+mn-lt"/>
                <a:ea typeface="+mn-ea"/>
                <a:cs typeface="+mn-cs"/>
              </a:defRPr>
            </a:lvl4pPr>
            <a:lvl5pPr marL="1828231" algn="l" defTabSz="914116" rtl="0" eaLnBrk="1" latinLnBrk="0" hangingPunct="1">
              <a:defRPr sz="1800" kern="1200">
                <a:solidFill>
                  <a:schemeClr val="tx1"/>
                </a:solidFill>
                <a:latin typeface="+mn-lt"/>
                <a:ea typeface="+mn-ea"/>
                <a:cs typeface="+mn-cs"/>
              </a:defRPr>
            </a:lvl5pPr>
            <a:lvl6pPr marL="2285289" algn="l" defTabSz="914116" rtl="0" eaLnBrk="1" latinLnBrk="0" hangingPunct="1">
              <a:defRPr sz="1800" kern="1200">
                <a:solidFill>
                  <a:schemeClr val="tx1"/>
                </a:solidFill>
                <a:latin typeface="+mn-lt"/>
                <a:ea typeface="+mn-ea"/>
                <a:cs typeface="+mn-cs"/>
              </a:defRPr>
            </a:lvl6pPr>
            <a:lvl7pPr marL="2742346" algn="l" defTabSz="914116" rtl="0" eaLnBrk="1" latinLnBrk="0" hangingPunct="1">
              <a:defRPr sz="1800" kern="1200">
                <a:solidFill>
                  <a:schemeClr val="tx1"/>
                </a:solidFill>
                <a:latin typeface="+mn-lt"/>
                <a:ea typeface="+mn-ea"/>
                <a:cs typeface="+mn-cs"/>
              </a:defRPr>
            </a:lvl7pPr>
            <a:lvl8pPr marL="3199404" algn="l" defTabSz="914116" rtl="0" eaLnBrk="1" latinLnBrk="0" hangingPunct="1">
              <a:defRPr sz="1800" kern="1200">
                <a:solidFill>
                  <a:schemeClr val="tx1"/>
                </a:solidFill>
                <a:latin typeface="+mn-lt"/>
                <a:ea typeface="+mn-ea"/>
                <a:cs typeface="+mn-cs"/>
              </a:defRPr>
            </a:lvl8pPr>
            <a:lvl9pPr marL="3656462" algn="l" defTabSz="914116" rtl="0" eaLnBrk="1" latinLnBrk="0" hangingPunct="1">
              <a:defRPr sz="1800" kern="1200">
                <a:solidFill>
                  <a:schemeClr val="tx1"/>
                </a:solidFill>
                <a:latin typeface="+mn-lt"/>
                <a:ea typeface="+mn-ea"/>
                <a:cs typeface="+mn-cs"/>
              </a:defRPr>
            </a:lvl9pPr>
          </a:lstStyle>
          <a:p>
            <a:fld id="{DF4DA850-954C-3548-9DCF-4AAB40D050A9}" type="slidenum">
              <a:rPr lang="ja-JP" altLang="en-US" smtClean="0">
                <a:solidFill>
                  <a:prstClr val="black">
                    <a:tint val="75000"/>
                  </a:prstClr>
                </a:solidFill>
              </a:rPr>
              <a:pPr/>
              <a:t>25</a:t>
            </a:fld>
            <a:endParaRPr lang="ja-JP" altLang="en-US" dirty="0">
              <a:solidFill>
                <a:prstClr val="black">
                  <a:tint val="75000"/>
                </a:prstClr>
              </a:solidFill>
            </a:endParaRPr>
          </a:p>
        </p:txBody>
      </p:sp>
    </p:spTree>
    <p:extLst>
      <p:ext uri="{BB962C8B-B14F-4D97-AF65-F5344CB8AC3E}">
        <p14:creationId xmlns:p14="http://schemas.microsoft.com/office/powerpoint/2010/main" val="28765100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9748"/>
            <a:ext cx="8229600" cy="1143000"/>
          </a:xfrm>
        </p:spPr>
        <p:txBody>
          <a:bodyPr>
            <a:normAutofit/>
          </a:bodyPr>
          <a:lstStyle/>
          <a:p>
            <a:r>
              <a:rPr lang="en-US" dirty="0"/>
              <a:t>BEAST DAQ Racks (Phase </a:t>
            </a:r>
            <a:r>
              <a:rPr lang="en-US" dirty="0" smtClean="0"/>
              <a:t>1)</a:t>
            </a:r>
            <a:endParaRPr lang="en-US" dirty="0"/>
          </a:p>
        </p:txBody>
      </p:sp>
      <p:sp>
        <p:nvSpPr>
          <p:cNvPr id="3" name="Content Placeholder 2"/>
          <p:cNvSpPr>
            <a:spLocks noGrp="1"/>
          </p:cNvSpPr>
          <p:nvPr>
            <p:ph idx="1"/>
          </p:nvPr>
        </p:nvSpPr>
        <p:spPr/>
        <p:txBody>
          <a:bodyPr/>
          <a:lstStyle/>
          <a:p>
            <a:endParaRPr lang="en-US" dirty="0"/>
          </a:p>
        </p:txBody>
      </p:sp>
      <p:sp>
        <p:nvSpPr>
          <p:cNvPr id="6" name="Slide Number Placeholder 5"/>
          <p:cNvSpPr>
            <a:spLocks noGrp="1"/>
          </p:cNvSpPr>
          <p:nvPr>
            <p:ph type="sldNum" sz="quarter" idx="12"/>
          </p:nvPr>
        </p:nvSpPr>
        <p:spPr/>
        <p:txBody>
          <a:bodyPr/>
          <a:lstStyle/>
          <a:p>
            <a:fld id="{A4B26C64-BB4A-44D2-AF17-F87068BDD866}" type="slidenum">
              <a:rPr lang="en-US" smtClean="0">
                <a:solidFill>
                  <a:prstClr val="black">
                    <a:tint val="75000"/>
                  </a:prstClr>
                </a:solidFill>
              </a:rPr>
              <a:pPr/>
              <a:t>26</a:t>
            </a:fld>
            <a:endParaRPr lang="en-US">
              <a:solidFill>
                <a:prstClr val="black">
                  <a:tint val="75000"/>
                </a:prstClr>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077" y="1181712"/>
            <a:ext cx="3130759" cy="2583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256" y="3889712"/>
            <a:ext cx="2640580" cy="2585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9384" y="1614098"/>
            <a:ext cx="3951668" cy="3022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3526357" y="4936553"/>
            <a:ext cx="5497722" cy="1200329"/>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285750" indent="-285750">
              <a:buFont typeface="Arial" pitchFamily="34" charset="0"/>
              <a:buChar char="•"/>
            </a:pPr>
            <a:r>
              <a:rPr lang="en-US" dirty="0">
                <a:solidFill>
                  <a:prstClr val="black"/>
                </a:solidFill>
              </a:rPr>
              <a:t>BEAST EPICs currently being commissioned – also used in phase 1</a:t>
            </a:r>
          </a:p>
          <a:p>
            <a:pPr marL="285750" indent="-285750">
              <a:buFont typeface="Arial" pitchFamily="34" charset="0"/>
              <a:buChar char="•"/>
            </a:pPr>
            <a:r>
              <a:rPr lang="en-US" dirty="0" smtClean="0">
                <a:solidFill>
                  <a:srgbClr val="FF0000"/>
                </a:solidFill>
              </a:rPr>
              <a:t>Phase 1: 3 racks in </a:t>
            </a:r>
            <a:r>
              <a:rPr lang="en-US" dirty="0" err="1" smtClean="0">
                <a:solidFill>
                  <a:srgbClr val="FF0000"/>
                </a:solidFill>
              </a:rPr>
              <a:t>Tobiyama</a:t>
            </a:r>
            <a:r>
              <a:rPr lang="en-US" dirty="0" smtClean="0">
                <a:solidFill>
                  <a:srgbClr val="FF0000"/>
                </a:solidFill>
              </a:rPr>
              <a:t> Room</a:t>
            </a:r>
          </a:p>
          <a:p>
            <a:pPr marL="285750" indent="-285750">
              <a:buFont typeface="Arial" pitchFamily="34" charset="0"/>
              <a:buChar char="•"/>
            </a:pPr>
            <a:r>
              <a:rPr lang="en-US" dirty="0">
                <a:solidFill>
                  <a:srgbClr val="FF0000"/>
                </a:solidFill>
              </a:rPr>
              <a:t>P</a:t>
            </a:r>
            <a:r>
              <a:rPr lang="en-US" dirty="0" smtClean="0">
                <a:solidFill>
                  <a:srgbClr val="FF0000"/>
                </a:solidFill>
              </a:rPr>
              <a:t>hase 2: 4 racks in Belle II electronics hut</a:t>
            </a:r>
          </a:p>
        </p:txBody>
      </p:sp>
      <p:sp>
        <p:nvSpPr>
          <p:cNvPr id="8" name="Rectangle 7"/>
          <p:cNvSpPr/>
          <p:nvPr/>
        </p:nvSpPr>
        <p:spPr>
          <a:xfrm>
            <a:off x="4030306" y="1364107"/>
            <a:ext cx="1019331" cy="13641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p:cNvSpPr/>
          <p:nvPr/>
        </p:nvSpPr>
        <p:spPr>
          <a:xfrm>
            <a:off x="4812293" y="1314138"/>
            <a:ext cx="1661410" cy="682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p:cNvSpPr/>
          <p:nvPr/>
        </p:nvSpPr>
        <p:spPr>
          <a:xfrm>
            <a:off x="316136" y="3492708"/>
            <a:ext cx="1661410" cy="682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41816318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BEAST EPICs</a:t>
            </a:r>
            <a:endParaRPr lang="en-US" dirty="0"/>
          </a:p>
        </p:txBody>
      </p:sp>
      <p:sp>
        <p:nvSpPr>
          <p:cNvPr id="7" name="Content Placeholder 6"/>
          <p:cNvSpPr>
            <a:spLocks noGrp="1"/>
          </p:cNvSpPr>
          <p:nvPr>
            <p:ph idx="1"/>
          </p:nvPr>
        </p:nvSpPr>
        <p:spPr>
          <a:xfrm>
            <a:off x="457200" y="1222513"/>
            <a:ext cx="8553450" cy="5466522"/>
          </a:xfrm>
        </p:spPr>
        <p:txBody>
          <a:bodyPr>
            <a:normAutofit fontScale="62500" lnSpcReduction="20000"/>
          </a:bodyPr>
          <a:lstStyle/>
          <a:p>
            <a:r>
              <a:rPr lang="en-US" dirty="0" smtClean="0"/>
              <a:t>Simple: </a:t>
            </a:r>
            <a:r>
              <a:rPr lang="en-US" dirty="0"/>
              <a:t>scalars versus </a:t>
            </a:r>
            <a:r>
              <a:rPr lang="en-US" dirty="0" smtClean="0"/>
              <a:t>timestamp, no event building</a:t>
            </a:r>
            <a:endParaRPr lang="en-US" dirty="0"/>
          </a:p>
          <a:p>
            <a:r>
              <a:rPr lang="en-US" dirty="0" smtClean="0"/>
              <a:t>Scalars both for real-time monitoring and offline analysis</a:t>
            </a:r>
          </a:p>
          <a:p>
            <a:r>
              <a:rPr lang="en-US" dirty="0" smtClean="0"/>
              <a:t>Accelerator </a:t>
            </a:r>
            <a:r>
              <a:rPr lang="en-US" dirty="0"/>
              <a:t>group also uses EPICs, simplifying offline correlation studies between </a:t>
            </a:r>
            <a:r>
              <a:rPr lang="en-US" dirty="0" smtClean="0"/>
              <a:t>beam parameters and BGs through timestamps</a:t>
            </a:r>
            <a:endParaRPr lang="en-US" dirty="0"/>
          </a:p>
          <a:p>
            <a:r>
              <a:rPr lang="en-US" dirty="0" smtClean="0"/>
              <a:t>A dedicated screen in </a:t>
            </a:r>
            <a:r>
              <a:rPr lang="en-US" dirty="0"/>
              <a:t>the </a:t>
            </a:r>
            <a:r>
              <a:rPr lang="en-US" dirty="0" err="1"/>
              <a:t>SuperKEKB</a:t>
            </a:r>
            <a:r>
              <a:rPr lang="en-US" dirty="0"/>
              <a:t> control room will display </a:t>
            </a:r>
            <a:r>
              <a:rPr lang="en-US" dirty="0" smtClean="0"/>
              <a:t>scalars </a:t>
            </a:r>
            <a:r>
              <a:rPr lang="en-US" dirty="0"/>
              <a:t>of </a:t>
            </a:r>
            <a:r>
              <a:rPr lang="en-US" dirty="0" smtClean="0"/>
              <a:t>interest </a:t>
            </a:r>
            <a:r>
              <a:rPr lang="en-US" dirty="0"/>
              <a:t>for tuning </a:t>
            </a:r>
            <a:r>
              <a:rPr lang="en-US" dirty="0" smtClean="0"/>
              <a:t>beams (</a:t>
            </a:r>
            <a:r>
              <a:rPr lang="en-US" dirty="0"/>
              <a:t>under discussion with accelerator group)</a:t>
            </a:r>
          </a:p>
          <a:p>
            <a:r>
              <a:rPr lang="en-US" dirty="0"/>
              <a:t>During dedicated background study runs (see later slides), </a:t>
            </a:r>
            <a:r>
              <a:rPr lang="en-US" dirty="0" smtClean="0"/>
              <a:t>one of the two beam </a:t>
            </a:r>
            <a:r>
              <a:rPr lang="en-US" dirty="0"/>
              <a:t>background </a:t>
            </a:r>
            <a:r>
              <a:rPr lang="en-US" dirty="0" smtClean="0"/>
              <a:t>group shifters will be stationed in </a:t>
            </a:r>
            <a:r>
              <a:rPr lang="en-US" dirty="0" err="1" smtClean="0"/>
              <a:t>SuperKEKB</a:t>
            </a:r>
            <a:r>
              <a:rPr lang="en-US" dirty="0" smtClean="0"/>
              <a:t> </a:t>
            </a:r>
            <a:r>
              <a:rPr lang="en-US" dirty="0"/>
              <a:t>control </a:t>
            </a:r>
            <a:r>
              <a:rPr lang="en-US" dirty="0" smtClean="0"/>
              <a:t>room</a:t>
            </a:r>
          </a:p>
          <a:p>
            <a:r>
              <a:rPr lang="en-US" dirty="0" smtClean="0"/>
              <a:t>Update frequencies and synchronization:</a:t>
            </a:r>
            <a:endParaRPr lang="en-US" dirty="0"/>
          </a:p>
          <a:p>
            <a:pPr lvl="1"/>
            <a:r>
              <a:rPr lang="en-US" dirty="0" smtClean="0"/>
              <a:t>write PVs at up to 20Hz (=“real time”), maximum possible. to be determined</a:t>
            </a:r>
          </a:p>
          <a:p>
            <a:pPr lvl="1"/>
            <a:r>
              <a:rPr lang="en-US" dirty="0" err="1" smtClean="0"/>
              <a:t>SuperKEKB</a:t>
            </a:r>
            <a:r>
              <a:rPr lang="en-US" dirty="0" smtClean="0"/>
              <a:t> injection frequency is 50 Hz, </a:t>
            </a:r>
            <a:r>
              <a:rPr lang="en-US" dirty="0" smtClean="0"/>
              <a:t>revolution time 10 µs, bunch spacing 100 ns. </a:t>
            </a:r>
            <a:r>
              <a:rPr lang="en-US" dirty="0" smtClean="0"/>
              <a:t>Fast BEAST detectors (e.g. CLAWS – see later slide, w/ GHz sampling) will be synchronized via </a:t>
            </a:r>
            <a:r>
              <a:rPr lang="en-US" dirty="0" err="1" smtClean="0"/>
              <a:t>SuperKEKB</a:t>
            </a:r>
            <a:r>
              <a:rPr lang="en-US" dirty="0" smtClean="0"/>
              <a:t>-issued injection trigger signal. Multiple-sample sequences and summary data written to disk at each EPICs PV update.</a:t>
            </a:r>
          </a:p>
          <a:p>
            <a:pPr lvl="1"/>
            <a:r>
              <a:rPr lang="en-US" dirty="0" smtClean="0"/>
              <a:t>No direct synchronization between BEAST and Belle II detectors, and no event building with both classes of detectors. During dedicated BG study runs, Belle II will take random trigger data,  </a:t>
            </a:r>
            <a:r>
              <a:rPr lang="en-US" dirty="0"/>
              <a:t>t</a:t>
            </a:r>
            <a:r>
              <a:rPr lang="en-US" dirty="0" smtClean="0"/>
              <a:t>o be correlated with BEAST detectors via timestamp. </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DF4DA850-954C-3548-9DCF-4AAB40D050A9}" type="slidenum">
              <a:rPr lang="ja-JP" altLang="en-US" smtClean="0">
                <a:solidFill>
                  <a:prstClr val="black">
                    <a:tint val="75000"/>
                  </a:prstClr>
                </a:solidFill>
              </a:rPr>
              <a:pPr/>
              <a:t>27</a:t>
            </a:fld>
            <a:endParaRPr lang="ja-JP" altLang="en-US">
              <a:solidFill>
                <a:prstClr val="black">
                  <a:tint val="75000"/>
                </a:prstClr>
              </a:solidFill>
            </a:endParaRPr>
          </a:p>
        </p:txBody>
      </p:sp>
    </p:spTree>
    <p:extLst>
      <p:ext uri="{BB962C8B-B14F-4D97-AF65-F5344CB8AC3E}">
        <p14:creationId xmlns:p14="http://schemas.microsoft.com/office/powerpoint/2010/main" val="4060553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6" name="Text Placeholder 5"/>
          <p:cNvSpPr>
            <a:spLocks noGrp="1"/>
          </p:cNvSpPr>
          <p:nvPr>
            <p:ph type="body" idx="1"/>
          </p:nvPr>
        </p:nvSpPr>
        <p:spPr>
          <a:xfrm>
            <a:off x="722313" y="2420941"/>
            <a:ext cx="7772400" cy="1500187"/>
          </a:xfrm>
        </p:spPr>
        <p:txBody>
          <a:bodyPr anchor="ctr">
            <a:normAutofit/>
          </a:bodyPr>
          <a:lstStyle/>
          <a:p>
            <a:r>
              <a:rPr lang="en-US" sz="4000" dirty="0" smtClean="0"/>
              <a:t>Measuring </a:t>
            </a:r>
            <a:r>
              <a:rPr lang="en-US" sz="4000" dirty="0"/>
              <a:t>individual beam background </a:t>
            </a:r>
            <a:r>
              <a:rPr lang="en-US" sz="4000" dirty="0" smtClean="0"/>
              <a:t>components</a:t>
            </a:r>
            <a:endParaRPr lang="en-US" sz="4000" dirty="0"/>
          </a:p>
        </p:txBody>
      </p:sp>
      <p:sp>
        <p:nvSpPr>
          <p:cNvPr id="4" name="Slide Number Placeholder 3"/>
          <p:cNvSpPr>
            <a:spLocks noGrp="1"/>
          </p:cNvSpPr>
          <p:nvPr>
            <p:ph type="sldNum" sz="quarter" idx="12"/>
          </p:nvPr>
        </p:nvSpPr>
        <p:spPr/>
        <p:txBody>
          <a:bodyPr/>
          <a:lstStyle/>
          <a:p>
            <a:fld id="{DF4DA850-954C-3548-9DCF-4AAB40D050A9}" type="slidenum">
              <a:rPr lang="ja-JP" altLang="en-US" smtClean="0">
                <a:solidFill>
                  <a:prstClr val="black">
                    <a:tint val="75000"/>
                  </a:prstClr>
                </a:solidFill>
              </a:rPr>
              <a:pPr/>
              <a:t>28</a:t>
            </a:fld>
            <a:endParaRPr lang="ja-JP" altLang="en-US">
              <a:solidFill>
                <a:prstClr val="black">
                  <a:tint val="75000"/>
                </a:prstClr>
              </a:solidFill>
            </a:endParaRPr>
          </a:p>
        </p:txBody>
      </p:sp>
    </p:spTree>
    <p:extLst>
      <p:ext uri="{BB962C8B-B14F-4D97-AF65-F5344CB8AC3E}">
        <p14:creationId xmlns:p14="http://schemas.microsoft.com/office/powerpoint/2010/main" val="38010914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en-US" altLang="ja-JP" dirty="0" smtClean="0"/>
              <a:t>Beam BG machine studies</a:t>
            </a:r>
            <a:endParaRPr kumimoji="1" lang="ja-JP" altLang="en-US" dirty="0"/>
          </a:p>
        </p:txBody>
      </p:sp>
      <p:sp>
        <p:nvSpPr>
          <p:cNvPr id="6" name="コンテンツ プレースホルダー 5"/>
          <p:cNvSpPr>
            <a:spLocks noGrp="1"/>
          </p:cNvSpPr>
          <p:nvPr>
            <p:ph idx="1"/>
          </p:nvPr>
        </p:nvSpPr>
        <p:spPr>
          <a:xfrm>
            <a:off x="251519" y="1314450"/>
            <a:ext cx="8696537" cy="4525963"/>
          </a:xfrm>
        </p:spPr>
        <p:txBody>
          <a:bodyPr>
            <a:noAutofit/>
          </a:bodyPr>
          <a:lstStyle/>
          <a:p>
            <a:r>
              <a:rPr lang="en-US" altLang="ja-JP" sz="2400" b="1" dirty="0"/>
              <a:t>Phase2 is most similar to </a:t>
            </a:r>
            <a:r>
              <a:rPr lang="en-US" altLang="ja-JP" sz="2400" b="1" dirty="0" smtClean="0"/>
              <a:t>phase3 full-</a:t>
            </a:r>
            <a:r>
              <a:rPr lang="en-US" altLang="ja-JP" sz="2400" b="1" dirty="0" err="1" smtClean="0"/>
              <a:t>lumi</a:t>
            </a:r>
            <a:r>
              <a:rPr lang="en-US" altLang="ja-JP" sz="2400" b="1" dirty="0" smtClean="0"/>
              <a:t>, </a:t>
            </a:r>
            <a:r>
              <a:rPr lang="en-US" altLang="ja-JP" sz="2400" b="1" dirty="0"/>
              <a:t>but still different</a:t>
            </a:r>
          </a:p>
          <a:p>
            <a:pPr marL="457200" lvl="1" indent="0">
              <a:buNone/>
            </a:pPr>
            <a:r>
              <a:rPr lang="en-US" altLang="ja-JP" sz="1800" dirty="0"/>
              <a:t>1. “Detuned” optics with smaller IR beta </a:t>
            </a:r>
            <a:r>
              <a:rPr lang="en-US" altLang="ja-JP" sz="1800" dirty="0" smtClean="0"/>
              <a:t>functions </a:t>
            </a:r>
            <a:r>
              <a:rPr lang="en-US" altLang="ja-JP" sz="1800" dirty="0"/>
              <a:t>(less </a:t>
            </a:r>
            <a:r>
              <a:rPr lang="en-US" altLang="ja-JP" sz="1800" dirty="0" smtClean="0"/>
              <a:t>SR, </a:t>
            </a:r>
            <a:r>
              <a:rPr lang="en-US" altLang="ja-JP" sz="1800" dirty="0" err="1" smtClean="0"/>
              <a:t>Toucheck</a:t>
            </a:r>
            <a:r>
              <a:rPr lang="en-US" altLang="ja-JP" sz="1800" dirty="0" smtClean="0"/>
              <a:t>)  </a:t>
            </a:r>
            <a:endParaRPr lang="en-US" altLang="ja-JP" sz="1800" dirty="0"/>
          </a:p>
          <a:p>
            <a:pPr marL="457200" lvl="1" indent="0">
              <a:buNone/>
            </a:pPr>
            <a:r>
              <a:rPr lang="en-US" altLang="ja-JP" sz="1800" dirty="0"/>
              <a:t>2. Worse vacuum level (more Beam-gas</a:t>
            </a:r>
            <a:r>
              <a:rPr lang="en-US" altLang="ja-JP" sz="1800" dirty="0" smtClean="0"/>
              <a:t>)  </a:t>
            </a:r>
            <a:endParaRPr lang="en-US" altLang="ja-JP" sz="1800" dirty="0"/>
          </a:p>
          <a:p>
            <a:pPr marL="457200" lvl="1" indent="0">
              <a:buNone/>
            </a:pPr>
            <a:r>
              <a:rPr lang="en-US" altLang="ja-JP" sz="1800" dirty="0"/>
              <a:t>3. Smaller luminosity (less RBB/2-photon</a:t>
            </a:r>
            <a:r>
              <a:rPr lang="en-US" altLang="ja-JP" sz="1800" dirty="0" smtClean="0"/>
              <a:t>)  </a:t>
            </a:r>
            <a:endParaRPr lang="en-US" altLang="ja-JP" sz="1800" dirty="0"/>
          </a:p>
          <a:p>
            <a:pPr marL="457200" lvl="1" indent="0">
              <a:buNone/>
            </a:pPr>
            <a:r>
              <a:rPr lang="en-US" altLang="ja-JP" sz="1800" dirty="0"/>
              <a:t>4. </a:t>
            </a:r>
            <a:r>
              <a:rPr lang="en-US" altLang="ja-JP" sz="1800" dirty="0" smtClean="0"/>
              <a:t>Phi=0: VXD. Phi</a:t>
            </a:r>
            <a:r>
              <a:rPr lang="ja-JP" altLang="en-US" sz="1800" dirty="0" smtClean="0"/>
              <a:t> </a:t>
            </a:r>
            <a:r>
              <a:rPr lang="ja-JP" altLang="en-US" sz="1800" dirty="0"/>
              <a:t>≠ </a:t>
            </a:r>
            <a:r>
              <a:rPr lang="en-US" altLang="ja-JP" sz="1800" dirty="0" smtClean="0"/>
              <a:t>0: covered by FANGS, CLAWS, PLUME</a:t>
            </a:r>
            <a:endParaRPr lang="en-US" altLang="ja-JP" sz="1800" dirty="0" smtClean="0"/>
          </a:p>
          <a:p>
            <a:r>
              <a:rPr lang="en-US" altLang="ja-JP" sz="2400" b="1" dirty="0"/>
              <a:t>We need some extrapolation</a:t>
            </a:r>
          </a:p>
          <a:p>
            <a:pPr lvl="1"/>
            <a:r>
              <a:rPr lang="en-US" altLang="ja-JP" sz="1800" dirty="0" smtClean="0"/>
              <a:t>For 1, </a:t>
            </a:r>
            <a:r>
              <a:rPr lang="en-US" altLang="ja-JP" sz="1800" dirty="0">
                <a:solidFill>
                  <a:srgbClr val="FF0000"/>
                </a:solidFill>
              </a:rPr>
              <a:t>s</a:t>
            </a:r>
            <a:r>
              <a:rPr lang="en-US" altLang="ja-JP" sz="1800" dirty="0" smtClean="0">
                <a:solidFill>
                  <a:srgbClr val="FF0000"/>
                </a:solidFill>
              </a:rPr>
              <a:t>imulation/measurement comparison at </a:t>
            </a:r>
            <a:r>
              <a:rPr lang="en-US" altLang="ja-JP" sz="1800" dirty="0">
                <a:solidFill>
                  <a:srgbClr val="FF0000"/>
                </a:solidFill>
              </a:rPr>
              <a:t>detuned </a:t>
            </a:r>
            <a:r>
              <a:rPr lang="en-US" altLang="ja-JP" sz="1800" dirty="0" smtClean="0">
                <a:solidFill>
                  <a:srgbClr val="FF0000"/>
                </a:solidFill>
              </a:rPr>
              <a:t>optics</a:t>
            </a:r>
            <a:r>
              <a:rPr lang="en-US" altLang="ja-JP" sz="1800" dirty="0" smtClean="0"/>
              <a:t> </a:t>
            </a:r>
            <a:r>
              <a:rPr lang="en-US" altLang="ja-JP" sz="1800" dirty="0" smtClean="0">
                <a:sym typeface="Wingdings" panose="05000000000000000000" pitchFamily="2" charset="2"/>
              </a:rPr>
              <a:t>tells us how much we can believe simulation at final optics</a:t>
            </a:r>
            <a:r>
              <a:rPr lang="en-US" altLang="ja-JP" sz="1800" dirty="0" smtClean="0"/>
              <a:t> </a:t>
            </a:r>
            <a:endParaRPr lang="en-US" altLang="ja-JP" sz="1800" dirty="0"/>
          </a:p>
          <a:p>
            <a:pPr lvl="2"/>
            <a:r>
              <a:rPr lang="en-US" altLang="ja-JP" sz="1800" dirty="0"/>
              <a:t>Collimator secondary shower effect can be measured at phase2.</a:t>
            </a:r>
          </a:p>
          <a:p>
            <a:pPr lvl="1"/>
            <a:r>
              <a:rPr lang="en-US" altLang="ja-JP" sz="1800" dirty="0" smtClean="0"/>
              <a:t>For 2</a:t>
            </a:r>
            <a:r>
              <a:rPr lang="en-US" altLang="ja-JP" sz="1800" dirty="0"/>
              <a:t>. and 3. </a:t>
            </a:r>
            <a:r>
              <a:rPr lang="en-US" altLang="ja-JP" sz="1800" dirty="0" smtClean="0"/>
              <a:t>extrapolation is </a:t>
            </a:r>
            <a:r>
              <a:rPr lang="en-US" altLang="ja-JP" sz="1800" dirty="0"/>
              <a:t>rather </a:t>
            </a:r>
            <a:r>
              <a:rPr lang="en-US" altLang="ja-JP" sz="1800" dirty="0" smtClean="0"/>
              <a:t>straightforward.  </a:t>
            </a:r>
            <a:endParaRPr lang="en-US" altLang="ja-JP" sz="1800" dirty="0"/>
          </a:p>
          <a:p>
            <a:pPr lvl="1"/>
            <a:r>
              <a:rPr lang="en-US" altLang="ja-JP" sz="1800" dirty="0" smtClean="0"/>
              <a:t>For 4, </a:t>
            </a:r>
            <a:r>
              <a:rPr lang="en-US" altLang="ja-JP" sz="1800" dirty="0" smtClean="0"/>
              <a:t>BEAST</a:t>
            </a:r>
            <a:r>
              <a:rPr lang="en-US" altLang="ja-JP" sz="1800" dirty="0" smtClean="0"/>
              <a:t> sensor (FANGS, CLAWS, PLUME) </a:t>
            </a:r>
            <a:r>
              <a:rPr lang="en-US" altLang="ja-JP" sz="1800" dirty="0" smtClean="0"/>
              <a:t>measurements </a:t>
            </a:r>
            <a:r>
              <a:rPr lang="en-US" altLang="ja-JP" sz="1800" dirty="0" smtClean="0"/>
              <a:t>important</a:t>
            </a:r>
            <a:r>
              <a:rPr lang="en-US" altLang="ja-JP" sz="1800" dirty="0" smtClean="0"/>
              <a:t>.</a:t>
            </a:r>
          </a:p>
          <a:p>
            <a:r>
              <a:rPr lang="en-US" altLang="ja-JP" sz="2000" dirty="0" smtClean="0"/>
              <a:t>It is </a:t>
            </a:r>
            <a:r>
              <a:rPr lang="en-US" altLang="ja-JP" sz="2000" dirty="0"/>
              <a:t>important </a:t>
            </a:r>
            <a:r>
              <a:rPr lang="en-US" altLang="ja-JP" sz="2000" dirty="0" smtClean="0"/>
              <a:t>to </a:t>
            </a:r>
            <a:r>
              <a:rPr lang="en-US" altLang="ja-JP" sz="2400" b="1" u="sng" dirty="0" smtClean="0"/>
              <a:t>disentangle each BG source</a:t>
            </a:r>
            <a:endParaRPr lang="en-US" altLang="ja-JP" sz="2000" b="1" u="sng" dirty="0" smtClean="0"/>
          </a:p>
          <a:p>
            <a:pPr lvl="1"/>
            <a:r>
              <a:rPr lang="en-US" altLang="ja-JP" sz="1800" dirty="0" smtClean="0"/>
              <a:t>Vary </a:t>
            </a:r>
            <a:r>
              <a:rPr lang="en-US" altLang="ja-JP" sz="1800" u="sng" dirty="0"/>
              <a:t>beam size </a:t>
            </a:r>
            <a:r>
              <a:rPr lang="en-US" altLang="ja-JP" sz="1800" dirty="0"/>
              <a:t>, </a:t>
            </a:r>
            <a:r>
              <a:rPr lang="en-US" altLang="ja-JP" sz="1800" u="sng" dirty="0"/>
              <a:t>vacuum level</a:t>
            </a:r>
            <a:r>
              <a:rPr lang="en-US" altLang="ja-JP" sz="1800" dirty="0"/>
              <a:t> , </a:t>
            </a:r>
            <a:r>
              <a:rPr lang="en-US" altLang="ja-JP" sz="1800" u="sng" dirty="0" smtClean="0"/>
              <a:t>luminosity, and beam current</a:t>
            </a:r>
            <a:r>
              <a:rPr lang="en-US" altLang="ja-JP" sz="1800" dirty="0" smtClean="0"/>
              <a:t> </a:t>
            </a:r>
            <a:r>
              <a:rPr lang="en-US" altLang="ja-JP" sz="1800" dirty="0"/>
              <a:t>to </a:t>
            </a:r>
            <a:r>
              <a:rPr lang="en-US" altLang="ja-JP" sz="1800" dirty="0" smtClean="0"/>
              <a:t>measure </a:t>
            </a:r>
            <a:r>
              <a:rPr lang="en-US" altLang="ja-JP" sz="1800" dirty="0"/>
              <a:t>Touschek, </a:t>
            </a:r>
            <a:r>
              <a:rPr lang="en-US" altLang="ja-JP" sz="1800" dirty="0" err="1"/>
              <a:t>BeamGas</a:t>
            </a:r>
            <a:r>
              <a:rPr lang="en-US" altLang="ja-JP" sz="1800" dirty="0"/>
              <a:t>, RBB and 2photon </a:t>
            </a:r>
            <a:r>
              <a:rPr lang="en-US" altLang="ja-JP" sz="1800" dirty="0" smtClean="0"/>
              <a:t> separately (same </a:t>
            </a:r>
            <a:r>
              <a:rPr lang="en-US" altLang="ja-JP" sz="1800" dirty="0"/>
              <a:t>approach </a:t>
            </a:r>
            <a:r>
              <a:rPr lang="en-US" altLang="ja-JP" sz="1800" dirty="0" smtClean="0"/>
              <a:t>as </a:t>
            </a:r>
            <a:r>
              <a:rPr lang="en-US" altLang="ja-JP" sz="1800" dirty="0"/>
              <a:t>2010 BG </a:t>
            </a:r>
            <a:r>
              <a:rPr lang="en-US" altLang="ja-JP" sz="1800" dirty="0" smtClean="0"/>
              <a:t>study)</a:t>
            </a:r>
            <a:endParaRPr lang="en-US" altLang="ja-JP" sz="1800" dirty="0"/>
          </a:p>
          <a:p>
            <a:pPr lvl="1"/>
            <a:r>
              <a:rPr lang="en-US" altLang="ja-JP" sz="1800" dirty="0" smtClean="0"/>
              <a:t>Validate  simulation results with measurement</a:t>
            </a:r>
            <a:endParaRPr lang="en-US" altLang="ja-JP" sz="1800" dirty="0"/>
          </a:p>
          <a:p>
            <a:pPr lvl="1"/>
            <a:endParaRPr lang="en-US" altLang="ja-JP" sz="1800"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pPr/>
              <a:t>29</a:t>
            </a:fld>
            <a:endParaRPr kumimoji="1" lang="ja-JP" altLang="en-US" dirty="0"/>
          </a:p>
        </p:txBody>
      </p:sp>
    </p:spTree>
    <p:extLst>
      <p:ext uri="{BB962C8B-B14F-4D97-AF65-F5344CB8AC3E}">
        <p14:creationId xmlns:p14="http://schemas.microsoft.com/office/powerpoint/2010/main" val="21155992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Definition of Commissioning Phase 2</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a:t>
            </a:r>
            <a:r>
              <a:rPr lang="en-US" dirty="0" err="1" smtClean="0"/>
              <a:t>SuperKEKB</a:t>
            </a:r>
            <a:r>
              <a:rPr lang="en-US" dirty="0" smtClean="0"/>
              <a:t> accelerator will be operating, for the first time, with QCS magnets</a:t>
            </a:r>
          </a:p>
          <a:p>
            <a:pPr lvl="1"/>
            <a:r>
              <a:rPr lang="en-US" dirty="0" smtClean="0"/>
              <a:t>First operation with focused beams</a:t>
            </a:r>
          </a:p>
          <a:p>
            <a:pPr lvl="1"/>
            <a:r>
              <a:rPr lang="en-US" dirty="0" smtClean="0"/>
              <a:t>First beam collisions </a:t>
            </a:r>
          </a:p>
          <a:p>
            <a:r>
              <a:rPr lang="en-US" dirty="0" smtClean="0"/>
              <a:t>The Belle detector, minus the vertex detectors (VXD), will have rolled into the beam line</a:t>
            </a:r>
          </a:p>
          <a:p>
            <a:r>
              <a:rPr lang="en-US" dirty="0" smtClean="0"/>
              <a:t>The end of Phase 2 </a:t>
            </a:r>
          </a:p>
          <a:p>
            <a:pPr lvl="1"/>
            <a:r>
              <a:rPr lang="en-US" dirty="0" smtClean="0"/>
              <a:t>Minimum inst. luminosity of 10</a:t>
            </a:r>
            <a:r>
              <a:rPr lang="en-US" baseline="30000" dirty="0" smtClean="0"/>
              <a:t>34</a:t>
            </a:r>
            <a:r>
              <a:rPr lang="en-US" dirty="0" smtClean="0"/>
              <a:t> cm</a:t>
            </a:r>
            <a:r>
              <a:rPr lang="en-US" baseline="30000" dirty="0" smtClean="0"/>
              <a:t>-2</a:t>
            </a:r>
            <a:r>
              <a:rPr lang="en-US" dirty="0" smtClean="0"/>
              <a:t>s</a:t>
            </a:r>
            <a:r>
              <a:rPr lang="en-US" baseline="30000" dirty="0" smtClean="0"/>
              <a:t>-1</a:t>
            </a:r>
          </a:p>
          <a:p>
            <a:pPr lvl="1"/>
            <a:r>
              <a:rPr lang="en-US" dirty="0" smtClean="0"/>
              <a:t>Desire to integrate &gt; 20 fb</a:t>
            </a:r>
            <a:r>
              <a:rPr lang="en-US" baseline="30000" dirty="0" smtClean="0"/>
              <a:t>-1</a:t>
            </a:r>
          </a:p>
          <a:p>
            <a:pPr lvl="1"/>
            <a:r>
              <a:rPr lang="en-US" dirty="0" smtClean="0"/>
              <a:t>Tolerable beam background levels in the vertex detector (VXD)</a:t>
            </a:r>
          </a:p>
        </p:txBody>
      </p:sp>
      <p:sp>
        <p:nvSpPr>
          <p:cNvPr id="5" name="Slide Number Placeholder 4"/>
          <p:cNvSpPr>
            <a:spLocks noGrp="1"/>
          </p:cNvSpPr>
          <p:nvPr>
            <p:ph type="sldNum" sz="quarter" idx="12"/>
          </p:nvPr>
        </p:nvSpPr>
        <p:spPr/>
        <p:txBody>
          <a:bodyPr/>
          <a:lstStyle/>
          <a:p>
            <a:fld id="{889D7741-4694-4E3D-959A-6EBF0D95AFE6}" type="slidenum">
              <a:rPr lang="en-US" smtClean="0"/>
              <a:t>3</a:t>
            </a:fld>
            <a:endParaRPr lang="en-US" dirty="0"/>
          </a:p>
        </p:txBody>
      </p:sp>
    </p:spTree>
    <p:extLst>
      <p:ext uri="{BB962C8B-B14F-4D97-AF65-F5344CB8AC3E}">
        <p14:creationId xmlns:p14="http://schemas.microsoft.com/office/powerpoint/2010/main" val="745488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4"/>
            <a:ext cx="9144000" cy="1143000"/>
          </a:xfrm>
        </p:spPr>
        <p:txBody>
          <a:bodyPr>
            <a:normAutofit fontScale="90000"/>
          </a:bodyPr>
          <a:lstStyle/>
          <a:p>
            <a:r>
              <a:rPr kumimoji="1" lang="en-US" altLang="ja-JP" dirty="0" smtClean="0"/>
              <a:t>Example: Studying BGs fr</a:t>
            </a:r>
            <a:r>
              <a:rPr lang="en-US" altLang="ja-JP" dirty="0" smtClean="0"/>
              <a:t>om </a:t>
            </a:r>
            <a:r>
              <a:rPr kumimoji="1" lang="en-US" altLang="ja-JP" dirty="0" err="1" smtClean="0"/>
              <a:t>Touschek</a:t>
            </a:r>
            <a:r>
              <a:rPr kumimoji="1" lang="en-US" altLang="ja-JP" dirty="0" smtClean="0"/>
              <a:t> LER</a:t>
            </a:r>
            <a:endParaRPr kumimoji="1" lang="ja-JP" altLang="en-US" dirty="0"/>
          </a:p>
        </p:txBody>
      </p:sp>
      <p:graphicFrame>
        <p:nvGraphicFramePr>
          <p:cNvPr id="4" name="コンテンツ プレースホルダ 3"/>
          <p:cNvGraphicFramePr>
            <a:graphicFrameLocks noGrp="1"/>
          </p:cNvGraphicFramePr>
          <p:nvPr>
            <p:ph idx="1"/>
            <p:extLst>
              <p:ext uri="{D42A27DB-BD31-4B8C-83A1-F6EECF244321}">
                <p14:modId xmlns:p14="http://schemas.microsoft.com/office/powerpoint/2010/main" val="4145842652"/>
              </p:ext>
            </p:extLst>
          </p:nvPr>
        </p:nvGraphicFramePr>
        <p:xfrm>
          <a:off x="214282" y="877578"/>
          <a:ext cx="8286808" cy="5791782"/>
        </p:xfrm>
        <a:graphic>
          <a:graphicData uri="http://schemas.openxmlformats.org/drawingml/2006/table">
            <a:tbl>
              <a:tblPr firstRow="1" firstCol="1">
                <a:tableStyleId>{93296810-A885-4BE3-A3E7-6D5BEEA58F35}</a:tableStyleId>
              </a:tblPr>
              <a:tblGrid>
                <a:gridCol w="1027354"/>
                <a:gridCol w="1472976"/>
                <a:gridCol w="1428760"/>
                <a:gridCol w="1428760"/>
                <a:gridCol w="1428760"/>
                <a:gridCol w="1500198"/>
              </a:tblGrid>
              <a:tr h="678774">
                <a:tc>
                  <a:txBody>
                    <a:bodyPr/>
                    <a:lstStyle/>
                    <a:p>
                      <a:endParaRPr kumimoji="1" lang="ja-JP" altLang="en-US" dirty="0"/>
                    </a:p>
                  </a:txBody>
                  <a:tcPr/>
                </a:tc>
                <a:tc>
                  <a:txBody>
                    <a:bodyPr/>
                    <a:lstStyle/>
                    <a:p>
                      <a:r>
                        <a:rPr kumimoji="1" lang="en-US" altLang="ja-JP" dirty="0" smtClean="0"/>
                        <a:t>Beam size</a:t>
                      </a:r>
                      <a:r>
                        <a:rPr kumimoji="1" lang="ja-JP" altLang="en-US" dirty="0" smtClean="0"/>
                        <a:t>　</a:t>
                      </a:r>
                      <a:r>
                        <a:rPr kumimoji="1" lang="en-US" altLang="ja-JP" dirty="0" smtClean="0"/>
                        <a:t>Max(4.3</a:t>
                      </a:r>
                      <a:r>
                        <a:rPr kumimoji="1" lang="en-US" altLang="ja-JP" dirty="0" smtClean="0">
                          <a:latin typeface="Symbol" pitchFamily="18" charset="2"/>
                        </a:rPr>
                        <a:t>m</a:t>
                      </a:r>
                      <a:r>
                        <a:rPr kumimoji="1" lang="en-US" altLang="ja-JP" dirty="0" smtClean="0"/>
                        <a:t>m)</a:t>
                      </a:r>
                      <a:endParaRPr kumimoji="1" lang="ja-JP" altLang="en-US" dirty="0"/>
                    </a:p>
                  </a:txBody>
                  <a:tcPr/>
                </a:tc>
                <a:tc>
                  <a:txBody>
                    <a:bodyPr/>
                    <a:lstStyle/>
                    <a:p>
                      <a:endParaRPr kumimoji="1" lang="en-US" altLang="ja-JP" dirty="0" smtClean="0"/>
                    </a:p>
                    <a:p>
                      <a:pPr algn="ctr"/>
                      <a:r>
                        <a:rPr kumimoji="1" lang="en-US" altLang="ja-JP" dirty="0" smtClean="0"/>
                        <a:t>3.5</a:t>
                      </a:r>
                      <a:r>
                        <a:rPr kumimoji="1" lang="en-US" altLang="ja-JP" dirty="0" smtClean="0">
                          <a:latin typeface="Symbol" pitchFamily="18" charset="2"/>
                        </a:rPr>
                        <a:t>m</a:t>
                      </a:r>
                      <a:r>
                        <a:rPr kumimoji="1" lang="en-US" altLang="ja-JP" dirty="0" smtClean="0"/>
                        <a:t>m</a:t>
                      </a:r>
                      <a:endParaRPr kumimoji="1" lang="ja-JP" altLang="en-US" dirty="0"/>
                    </a:p>
                  </a:txBody>
                  <a:tcPr/>
                </a:tc>
                <a:tc>
                  <a:txBody>
                    <a:bodyPr/>
                    <a:lstStyle/>
                    <a:p>
                      <a:endParaRPr kumimoji="1" lang="en-US" altLang="ja-JP" dirty="0" smtClean="0"/>
                    </a:p>
                    <a:p>
                      <a:pPr algn="ctr"/>
                      <a:r>
                        <a:rPr kumimoji="1" lang="en-US" altLang="ja-JP" dirty="0" smtClean="0"/>
                        <a:t>2.8</a:t>
                      </a:r>
                      <a:r>
                        <a:rPr kumimoji="1" lang="en-US" altLang="ja-JP" dirty="0" smtClean="0">
                          <a:latin typeface="Symbol" pitchFamily="18" charset="2"/>
                        </a:rPr>
                        <a:t>m</a:t>
                      </a:r>
                      <a:r>
                        <a:rPr kumimoji="1" lang="en-US" altLang="ja-JP" dirty="0" smtClean="0"/>
                        <a:t>m</a:t>
                      </a:r>
                      <a:endParaRPr kumimoji="1" lang="ja-JP" altLang="en-US" dirty="0"/>
                    </a:p>
                  </a:txBody>
                  <a:tcPr/>
                </a:tc>
                <a:tc>
                  <a:txBody>
                    <a:bodyPr/>
                    <a:lstStyle/>
                    <a:p>
                      <a:endParaRPr kumimoji="1" lang="en-US" altLang="ja-JP" dirty="0" smtClean="0"/>
                    </a:p>
                    <a:p>
                      <a:pPr algn="ctr"/>
                      <a:r>
                        <a:rPr kumimoji="1" lang="en-US" altLang="ja-JP" dirty="0" smtClean="0"/>
                        <a:t>2.2</a:t>
                      </a:r>
                      <a:r>
                        <a:rPr kumimoji="1" lang="en-US" altLang="ja-JP" dirty="0" smtClean="0">
                          <a:latin typeface="Symbol" pitchFamily="18" charset="2"/>
                        </a:rPr>
                        <a:t>m</a:t>
                      </a:r>
                      <a:r>
                        <a:rPr kumimoji="1" lang="en-US" altLang="ja-JP" dirty="0" smtClean="0"/>
                        <a:t>m</a:t>
                      </a:r>
                      <a:endParaRPr kumimoji="1" lang="ja-JP"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Beam size</a:t>
                      </a:r>
                      <a:r>
                        <a:rPr kumimoji="1" lang="ja-JP" altLang="en-US" dirty="0" smtClean="0"/>
                        <a:t>　</a:t>
                      </a:r>
                      <a:r>
                        <a:rPr kumimoji="1" lang="en-US" altLang="ja-JP" dirty="0" smtClean="0"/>
                        <a:t>Min(1.3</a:t>
                      </a:r>
                      <a:r>
                        <a:rPr kumimoji="1" lang="en-US" altLang="ja-JP" dirty="0" smtClean="0">
                          <a:latin typeface="Symbol" panose="05050102010706020507" pitchFamily="18" charset="2"/>
                        </a:rPr>
                        <a:t>m</a:t>
                      </a:r>
                      <a:r>
                        <a:rPr kumimoji="1" lang="en-US" altLang="ja-JP" dirty="0" smtClean="0"/>
                        <a:t>m)</a:t>
                      </a:r>
                      <a:endParaRPr kumimoji="1" lang="ja-JP" altLang="en-US" dirty="0" smtClean="0"/>
                    </a:p>
                  </a:txBody>
                  <a:tcPr/>
                </a:tc>
              </a:tr>
              <a:tr h="13420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Current</a:t>
                      </a:r>
                      <a:r>
                        <a:rPr kumimoji="1" lang="en-US" altLang="ja-JP"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smtClean="0"/>
                        <a:t>Max</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aseline="0" dirty="0" smtClean="0"/>
                        <a:t>(1450mA)</a:t>
                      </a:r>
                      <a:endParaRPr kumimoji="1" lang="ja-JP" altLang="en-US" sz="1400" dirty="0" smtClean="0"/>
                    </a:p>
                  </a:txBody>
                  <a:tcPr/>
                </a:tc>
                <a:tc>
                  <a:txBody>
                    <a:bodyPr/>
                    <a:lstStyle/>
                    <a:p>
                      <a:endParaRPr kumimoji="1" lang="ja-JP" altLang="en-US" dirty="0">
                        <a:solidFill>
                          <a:schemeClr val="tx1"/>
                        </a:solidFill>
                      </a:endParaRPr>
                    </a:p>
                  </a:txBody>
                  <a:tcPr/>
                </a:tc>
                <a:tc>
                  <a:txBody>
                    <a:bodyPr/>
                    <a:lstStyle/>
                    <a:p>
                      <a:endParaRPr kumimoji="1" lang="ja-JP" altLang="en-US" dirty="0">
                        <a:solidFill>
                          <a:schemeClr val="tx1"/>
                        </a:solidFill>
                      </a:endParaRPr>
                    </a:p>
                  </a:txBody>
                  <a:tcPr/>
                </a:tc>
                <a:tc>
                  <a:txBody>
                    <a:bodyPr/>
                    <a:lstStyle/>
                    <a:p>
                      <a:endParaRPr kumimoji="1" lang="ja-JP" altLang="en-US" dirty="0">
                        <a:solidFill>
                          <a:schemeClr val="tx1"/>
                        </a:solidFill>
                      </a:endParaRPr>
                    </a:p>
                  </a:txBody>
                  <a:tcPr/>
                </a:tc>
                <a:tc>
                  <a:txBody>
                    <a:bodyPr/>
                    <a:lstStyle/>
                    <a:p>
                      <a:endParaRPr kumimoji="1" lang="ja-JP" altLang="en-US" dirty="0">
                        <a:solidFill>
                          <a:schemeClr val="tx1"/>
                        </a:solidFill>
                      </a:endParaRPr>
                    </a:p>
                  </a:txBody>
                  <a:tcPr/>
                </a:tc>
                <a:tc>
                  <a:txBody>
                    <a:bodyPr/>
                    <a:lstStyle/>
                    <a:p>
                      <a:endParaRPr kumimoji="1" lang="ja-JP" altLang="en-US" dirty="0">
                        <a:solidFill>
                          <a:schemeClr val="tx1"/>
                        </a:solidFill>
                      </a:endParaRPr>
                    </a:p>
                  </a:txBody>
                  <a:tcPr>
                    <a:solidFill>
                      <a:schemeClr val="accent1">
                        <a:lumMod val="40000"/>
                        <a:lumOff val="60000"/>
                      </a:schemeClr>
                    </a:solidFill>
                  </a:tcPr>
                </a:tc>
              </a:tr>
              <a:tr h="892952">
                <a:tc>
                  <a:txBody>
                    <a:bodyPr/>
                    <a:lstStyle/>
                    <a:p>
                      <a:endParaRPr kumimoji="1" lang="en-US" altLang="ja-JP" dirty="0" smtClean="0"/>
                    </a:p>
                    <a:p>
                      <a:r>
                        <a:rPr kumimoji="1" lang="en-US" altLang="ja-JP" dirty="0" smtClean="0"/>
                        <a:t>1100mA</a:t>
                      </a:r>
                    </a:p>
                  </a:txBody>
                  <a:tcPr/>
                </a:tc>
                <a:tc>
                  <a:txBody>
                    <a:bodyPr/>
                    <a:lstStyle/>
                    <a:p>
                      <a:endParaRPr kumimoji="1" lang="ja-JP" altLang="en-US"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solidFill>
                          <a:schemeClr val="tx1"/>
                        </a:solidFill>
                      </a:endParaRPr>
                    </a:p>
                  </a:txBody>
                  <a:tcPr/>
                </a:tc>
                <a:tc>
                  <a:txBody>
                    <a:bodyPr/>
                    <a:lstStyle/>
                    <a:p>
                      <a:endParaRPr kumimoji="1" lang="ja-JP" altLang="en-US" dirty="0">
                        <a:solidFill>
                          <a:schemeClr val="tx1"/>
                        </a:solidFill>
                      </a:endParaRPr>
                    </a:p>
                  </a:txBody>
                  <a:tcPr/>
                </a:tc>
                <a:tc>
                  <a:txBody>
                    <a:bodyPr/>
                    <a:lstStyle/>
                    <a:p>
                      <a:endParaRPr kumimoji="1" lang="ja-JP" altLang="en-US" dirty="0">
                        <a:solidFill>
                          <a:schemeClr val="tx1"/>
                        </a:solidFill>
                      </a:endParaRPr>
                    </a:p>
                  </a:txBody>
                  <a:tcPr/>
                </a:tc>
                <a:tc>
                  <a:txBody>
                    <a:bodyPr/>
                    <a:lstStyle/>
                    <a:p>
                      <a:endParaRPr kumimoji="1" lang="ja-JP" altLang="en-US" dirty="0" smtClean="0">
                        <a:solidFill>
                          <a:schemeClr val="tx1"/>
                        </a:solidFill>
                      </a:endParaRPr>
                    </a:p>
                  </a:txBody>
                  <a:tcPr/>
                </a:tc>
              </a:tr>
              <a:tr h="892998">
                <a:tc>
                  <a:txBody>
                    <a:bodyPr/>
                    <a:lstStyle/>
                    <a:p>
                      <a:endParaRPr kumimoji="1" lang="en-US" altLang="ja-JP" dirty="0" smtClean="0"/>
                    </a:p>
                    <a:p>
                      <a:r>
                        <a:rPr kumimoji="1" lang="en-US" altLang="ja-JP" dirty="0" smtClean="0"/>
                        <a:t>750mA</a:t>
                      </a:r>
                      <a:endParaRPr kumimoji="1" lang="ja-JP"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solidFill>
                          <a:schemeClr val="tx1"/>
                        </a:solidFill>
                      </a:endParaRPr>
                    </a:p>
                  </a:txBody>
                  <a:tcPr/>
                </a:tc>
                <a:tc>
                  <a:txBody>
                    <a:bodyPr/>
                    <a:lstStyle/>
                    <a:p>
                      <a:endParaRPr kumimoji="1" lang="ja-JP" altLang="en-US" dirty="0">
                        <a:solidFill>
                          <a:schemeClr val="tx1"/>
                        </a:solidFill>
                      </a:endParaRPr>
                    </a:p>
                  </a:txBody>
                  <a:tcPr/>
                </a:tc>
                <a:tc>
                  <a:txBody>
                    <a:bodyPr/>
                    <a:lstStyle/>
                    <a:p>
                      <a:endParaRPr kumimoji="1" lang="ja-JP" altLang="en-US" dirty="0">
                        <a:solidFill>
                          <a:schemeClr val="tx1"/>
                        </a:solidFill>
                      </a:endParaRPr>
                    </a:p>
                  </a:txBody>
                  <a:tcPr/>
                </a:tc>
                <a:tc>
                  <a:txBody>
                    <a:bodyPr/>
                    <a:lstStyle/>
                    <a:p>
                      <a:endParaRPr kumimoji="1" lang="ja-JP" altLang="en-US" dirty="0">
                        <a:solidFill>
                          <a:schemeClr val="tx1"/>
                        </a:solidFill>
                      </a:endParaRPr>
                    </a:p>
                  </a:txBody>
                  <a:tcPr/>
                </a:tc>
                <a:tc>
                  <a:txBody>
                    <a:bodyPr/>
                    <a:lstStyle/>
                    <a:p>
                      <a:endParaRPr kumimoji="1" lang="en-US" altLang="ja-JP" dirty="0" smtClean="0">
                        <a:solidFill>
                          <a:schemeClr val="tx1"/>
                        </a:solidFill>
                      </a:endParaRPr>
                    </a:p>
                  </a:txBody>
                  <a:tcPr/>
                </a:tc>
              </a:tr>
              <a:tr h="857256">
                <a:tc>
                  <a:txBody>
                    <a:bodyPr/>
                    <a:lstStyle/>
                    <a:p>
                      <a:endParaRPr kumimoji="1" lang="ja-JP"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solidFill>
                          <a:schemeClr val="tx1"/>
                        </a:solidFill>
                      </a:endParaRPr>
                    </a:p>
                  </a:txBody>
                  <a:tcPr/>
                </a:tc>
                <a:tc>
                  <a:txBody>
                    <a:bodyPr/>
                    <a:lstStyle/>
                    <a:p>
                      <a:endParaRPr kumimoji="1" lang="ja-JP" altLang="en-US" dirty="0">
                        <a:solidFill>
                          <a:schemeClr val="tx1"/>
                        </a:solidFill>
                      </a:endParaRPr>
                    </a:p>
                  </a:txBody>
                  <a:tcPr/>
                </a:tc>
                <a:tc>
                  <a:txBody>
                    <a:bodyPr/>
                    <a:lstStyle/>
                    <a:p>
                      <a:endParaRPr kumimoji="1" lang="ja-JP" altLang="en-US" dirty="0">
                        <a:solidFill>
                          <a:schemeClr val="tx1"/>
                        </a:solidFill>
                      </a:endParaRPr>
                    </a:p>
                  </a:txBody>
                  <a:tcPr/>
                </a:tc>
                <a:tc>
                  <a:txBody>
                    <a:bodyPr/>
                    <a:lstStyle/>
                    <a:p>
                      <a:endParaRPr kumimoji="1" lang="ja-JP" altLang="en-US" dirty="0">
                        <a:solidFill>
                          <a:schemeClr val="tx1"/>
                        </a:solidFill>
                      </a:endParaRPr>
                    </a:p>
                  </a:txBody>
                  <a:tcPr/>
                </a:tc>
                <a:tc>
                  <a:txBody>
                    <a:bodyPr/>
                    <a:lstStyle/>
                    <a:p>
                      <a:endParaRPr kumimoji="1" lang="en-US" altLang="ja-JP" dirty="0" smtClean="0">
                        <a:solidFill>
                          <a:schemeClr val="tx1"/>
                        </a:solidFill>
                      </a:endParaRPr>
                    </a:p>
                  </a:txBody>
                  <a:tcPr/>
                </a:tc>
              </a:tr>
              <a:tr h="9286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Current</a:t>
                      </a:r>
                      <a:r>
                        <a:rPr kumimoji="1" lang="en-US" altLang="ja-JP"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smtClean="0"/>
                        <a:t>Min</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aseline="0" dirty="0" smtClean="0"/>
                        <a:t>(~300mA)</a:t>
                      </a:r>
                      <a:endParaRPr kumimoji="1" lang="ja-JP" alt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solidFill>
                          <a:schemeClr val="tx1"/>
                        </a:solidFill>
                      </a:endParaRPr>
                    </a:p>
                  </a:txBody>
                  <a:tcPr/>
                </a:tc>
                <a:tc>
                  <a:txBody>
                    <a:bodyPr/>
                    <a:lstStyle/>
                    <a:p>
                      <a:endParaRPr kumimoji="1" lang="ja-JP" altLang="en-US" dirty="0">
                        <a:solidFill>
                          <a:schemeClr val="tx1"/>
                        </a:solidFill>
                      </a:endParaRPr>
                    </a:p>
                  </a:txBody>
                  <a:tcPr/>
                </a:tc>
                <a:tc>
                  <a:txBody>
                    <a:bodyPr/>
                    <a:lstStyle/>
                    <a:p>
                      <a:endParaRPr kumimoji="1" lang="ja-JP" altLang="en-US" dirty="0">
                        <a:solidFill>
                          <a:schemeClr val="tx1"/>
                        </a:solidFill>
                      </a:endParaRPr>
                    </a:p>
                  </a:txBody>
                  <a:tcPr/>
                </a:tc>
                <a:tc>
                  <a:txBody>
                    <a:bodyPr/>
                    <a:lstStyle/>
                    <a:p>
                      <a:endParaRPr kumimoji="1" lang="ja-JP" altLang="en-US" dirty="0">
                        <a:solidFill>
                          <a:schemeClr val="tx1"/>
                        </a:solidFill>
                      </a:endParaRPr>
                    </a:p>
                  </a:txBody>
                  <a:tcPr/>
                </a:tc>
                <a:tc>
                  <a:txBody>
                    <a:bodyPr/>
                    <a:lstStyle/>
                    <a:p>
                      <a:endParaRPr kumimoji="1" lang="en-US" altLang="ja-JP" dirty="0" smtClean="0">
                        <a:solidFill>
                          <a:schemeClr val="tx1"/>
                        </a:solidFill>
                      </a:endParaRPr>
                    </a:p>
                  </a:txBody>
                  <a:tcPr/>
                </a:tc>
              </a:tr>
            </a:tbl>
          </a:graphicData>
        </a:graphic>
      </p:graphicFrame>
      <p:cxnSp>
        <p:nvCxnSpPr>
          <p:cNvPr id="10" name="直線矢印コネクタ 9"/>
          <p:cNvCxnSpPr/>
          <p:nvPr/>
        </p:nvCxnSpPr>
        <p:spPr>
          <a:xfrm>
            <a:off x="2000232" y="2512448"/>
            <a:ext cx="5214974" cy="1588"/>
          </a:xfrm>
          <a:prstGeom prst="straightConnector1">
            <a:avLst/>
          </a:prstGeom>
          <a:ln w="38100">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7358082" y="2857496"/>
            <a:ext cx="1000132" cy="923330"/>
          </a:xfrm>
          <a:prstGeom prst="rect">
            <a:avLst/>
          </a:prstGeom>
          <a:noFill/>
        </p:spPr>
        <p:txBody>
          <a:bodyPr wrap="square" rtlCol="0">
            <a:spAutoFit/>
          </a:bodyPr>
          <a:lstStyle/>
          <a:p>
            <a:r>
              <a:rPr kumimoji="1" lang="ja-JP" altLang="en-US" dirty="0" smtClean="0">
                <a:solidFill>
                  <a:srgbClr val="FF0000"/>
                </a:solidFill>
              </a:rPr>
              <a:t>①</a:t>
            </a:r>
            <a:endParaRPr kumimoji="1" lang="en-US" altLang="ja-JP" dirty="0" smtClean="0">
              <a:solidFill>
                <a:srgbClr val="FF0000"/>
              </a:solidFill>
            </a:endParaRPr>
          </a:p>
          <a:p>
            <a:r>
              <a:rPr kumimoji="1" lang="en-US" altLang="ja-JP" dirty="0" smtClean="0">
                <a:solidFill>
                  <a:srgbClr val="FF0000"/>
                </a:solidFill>
              </a:rPr>
              <a:t>Mask</a:t>
            </a:r>
          </a:p>
          <a:p>
            <a:r>
              <a:rPr lang="en-US" altLang="ja-JP" dirty="0" smtClean="0">
                <a:solidFill>
                  <a:srgbClr val="FF0000"/>
                </a:solidFill>
              </a:rPr>
              <a:t>OPEN</a:t>
            </a:r>
            <a:endParaRPr kumimoji="1" lang="en-US" altLang="ja-JP" dirty="0" smtClean="0">
              <a:solidFill>
                <a:srgbClr val="FF0000"/>
              </a:solidFill>
            </a:endParaRPr>
          </a:p>
        </p:txBody>
      </p:sp>
      <p:sp>
        <p:nvSpPr>
          <p:cNvPr id="14" name="テキスト ボックス 13"/>
          <p:cNvSpPr txBox="1"/>
          <p:nvPr/>
        </p:nvSpPr>
        <p:spPr>
          <a:xfrm>
            <a:off x="3357554" y="1571612"/>
            <a:ext cx="2143140" cy="369332"/>
          </a:xfrm>
          <a:prstGeom prst="rect">
            <a:avLst/>
          </a:prstGeom>
          <a:noFill/>
        </p:spPr>
        <p:txBody>
          <a:bodyPr wrap="square" rtlCol="0">
            <a:spAutoFit/>
          </a:bodyPr>
          <a:lstStyle/>
          <a:p>
            <a:r>
              <a:rPr lang="ja-JP" altLang="en-US" dirty="0" smtClean="0"/>
              <a:t>②　（</a:t>
            </a:r>
            <a:r>
              <a:rPr lang="en-US" altLang="ja-JP" dirty="0" smtClean="0"/>
              <a:t>Mask V</a:t>
            </a:r>
            <a:r>
              <a:rPr lang="ja-JP" altLang="en-US" dirty="0" smtClean="0"/>
              <a:t> </a:t>
            </a:r>
            <a:r>
              <a:rPr lang="en-US" altLang="ja-JP" dirty="0" smtClean="0"/>
              <a:t>close</a:t>
            </a:r>
            <a:r>
              <a:rPr lang="ja-JP" altLang="en-US" dirty="0" smtClean="0"/>
              <a:t>）</a:t>
            </a:r>
            <a:endParaRPr kumimoji="1" lang="ja-JP" altLang="en-US" dirty="0"/>
          </a:p>
        </p:txBody>
      </p:sp>
      <p:cxnSp>
        <p:nvCxnSpPr>
          <p:cNvPr id="24" name="直線矢印コネクタ 23"/>
          <p:cNvCxnSpPr/>
          <p:nvPr/>
        </p:nvCxnSpPr>
        <p:spPr>
          <a:xfrm rot="5400000">
            <a:off x="5394331" y="4106867"/>
            <a:ext cx="3786214" cy="1588"/>
          </a:xfrm>
          <a:prstGeom prst="straightConnector1">
            <a:avLst/>
          </a:prstGeom>
          <a:ln w="3810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rot="5400000">
            <a:off x="7929586" y="1643050"/>
            <a:ext cx="428628"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8202368" y="764704"/>
            <a:ext cx="1050151" cy="923330"/>
          </a:xfrm>
          <a:prstGeom prst="rect">
            <a:avLst/>
          </a:prstGeom>
          <a:noFill/>
        </p:spPr>
        <p:txBody>
          <a:bodyPr wrap="square" rtlCol="0">
            <a:spAutoFit/>
          </a:bodyPr>
          <a:lstStyle/>
          <a:p>
            <a:r>
              <a:rPr kumimoji="1" lang="ja-JP" altLang="en-US" b="1" dirty="0" smtClean="0">
                <a:solidFill>
                  <a:srgbClr val="0070C0"/>
                </a:solidFill>
              </a:rPr>
              <a:t>⓪</a:t>
            </a:r>
            <a:endParaRPr kumimoji="1" lang="en-US" altLang="ja-JP" b="1" dirty="0" smtClean="0">
              <a:solidFill>
                <a:srgbClr val="0070C0"/>
              </a:solidFill>
            </a:endParaRPr>
          </a:p>
          <a:p>
            <a:r>
              <a:rPr kumimoji="1" lang="en-US" altLang="ja-JP" b="1" dirty="0" smtClean="0">
                <a:solidFill>
                  <a:srgbClr val="0070C0"/>
                </a:solidFill>
              </a:rPr>
              <a:t>Optimize</a:t>
            </a:r>
          </a:p>
          <a:p>
            <a:r>
              <a:rPr kumimoji="1" lang="en-US" altLang="ja-JP" b="1" dirty="0" smtClean="0">
                <a:solidFill>
                  <a:srgbClr val="0070C0"/>
                </a:solidFill>
              </a:rPr>
              <a:t>Mask</a:t>
            </a:r>
            <a:endParaRPr lang="en-US" altLang="ja-JP" b="1" dirty="0">
              <a:solidFill>
                <a:srgbClr val="0070C0"/>
              </a:solidFill>
            </a:endParaRPr>
          </a:p>
        </p:txBody>
      </p:sp>
      <p:cxnSp>
        <p:nvCxnSpPr>
          <p:cNvPr id="26" name="直線矢印コネクタ 25"/>
          <p:cNvCxnSpPr/>
          <p:nvPr/>
        </p:nvCxnSpPr>
        <p:spPr>
          <a:xfrm>
            <a:off x="1928794" y="2226696"/>
            <a:ext cx="5214974" cy="1588"/>
          </a:xfrm>
          <a:prstGeom prst="straightConnector1">
            <a:avLst/>
          </a:prstGeom>
          <a:ln w="38100">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a:off x="1928794" y="1869506"/>
            <a:ext cx="5286412" cy="1588"/>
          </a:xfrm>
          <a:prstGeom prst="straightConnector1">
            <a:avLst/>
          </a:prstGeom>
          <a:ln w="38100">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2" name="テキスト ボックス 51"/>
          <p:cNvSpPr txBox="1"/>
          <p:nvPr/>
        </p:nvSpPr>
        <p:spPr>
          <a:xfrm>
            <a:off x="3357553" y="1928802"/>
            <a:ext cx="2354877" cy="369332"/>
          </a:xfrm>
          <a:prstGeom prst="rect">
            <a:avLst/>
          </a:prstGeom>
          <a:noFill/>
        </p:spPr>
        <p:txBody>
          <a:bodyPr wrap="square" rtlCol="0">
            <a:spAutoFit/>
          </a:bodyPr>
          <a:lstStyle/>
          <a:p>
            <a:r>
              <a:rPr lang="ja-JP" altLang="en-US" dirty="0" smtClean="0"/>
              <a:t>③　（</a:t>
            </a:r>
            <a:r>
              <a:rPr lang="en-US" altLang="ja-JP" dirty="0" smtClean="0"/>
              <a:t>Mask OPEN</a:t>
            </a:r>
            <a:r>
              <a:rPr lang="ja-JP" altLang="en-US" dirty="0" smtClean="0"/>
              <a:t>）</a:t>
            </a:r>
            <a:endParaRPr kumimoji="1" lang="ja-JP" altLang="en-US" dirty="0"/>
          </a:p>
        </p:txBody>
      </p:sp>
      <p:sp>
        <p:nvSpPr>
          <p:cNvPr id="53" name="テキスト ボックス 52"/>
          <p:cNvSpPr txBox="1"/>
          <p:nvPr/>
        </p:nvSpPr>
        <p:spPr>
          <a:xfrm>
            <a:off x="3357554" y="2226696"/>
            <a:ext cx="2143140" cy="369332"/>
          </a:xfrm>
          <a:prstGeom prst="rect">
            <a:avLst/>
          </a:prstGeom>
          <a:noFill/>
        </p:spPr>
        <p:txBody>
          <a:bodyPr wrap="square" rtlCol="0">
            <a:spAutoFit/>
          </a:bodyPr>
          <a:lstStyle/>
          <a:p>
            <a:r>
              <a:rPr lang="ja-JP" altLang="en-US" dirty="0" smtClean="0"/>
              <a:t>④　（</a:t>
            </a:r>
            <a:r>
              <a:rPr lang="en-US" altLang="ja-JP" dirty="0" smtClean="0"/>
              <a:t>Mask H close</a:t>
            </a:r>
            <a:r>
              <a:rPr lang="ja-JP" altLang="en-US" dirty="0" smtClean="0"/>
              <a:t>）</a:t>
            </a:r>
            <a:endParaRPr kumimoji="1" lang="ja-JP" altLang="en-US" dirty="0"/>
          </a:p>
        </p:txBody>
      </p:sp>
      <p:cxnSp>
        <p:nvCxnSpPr>
          <p:cNvPr id="57" name="直線矢印コネクタ 56"/>
          <p:cNvCxnSpPr/>
          <p:nvPr/>
        </p:nvCxnSpPr>
        <p:spPr>
          <a:xfrm>
            <a:off x="2000232" y="3521333"/>
            <a:ext cx="5214974" cy="1588"/>
          </a:xfrm>
          <a:prstGeom prst="straightConnector1">
            <a:avLst/>
          </a:prstGeom>
          <a:ln w="38100">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8" name="テキスト ボックス 57"/>
          <p:cNvSpPr txBox="1"/>
          <p:nvPr/>
        </p:nvSpPr>
        <p:spPr>
          <a:xfrm>
            <a:off x="3428992" y="3152001"/>
            <a:ext cx="2143140" cy="369332"/>
          </a:xfrm>
          <a:prstGeom prst="rect">
            <a:avLst/>
          </a:prstGeom>
          <a:noFill/>
        </p:spPr>
        <p:txBody>
          <a:bodyPr wrap="square" rtlCol="0">
            <a:spAutoFit/>
          </a:bodyPr>
          <a:lstStyle/>
          <a:p>
            <a:r>
              <a:rPr lang="ja-JP" altLang="en-US" dirty="0" smtClean="0"/>
              <a:t>⑥　（</a:t>
            </a:r>
            <a:r>
              <a:rPr lang="en-US" altLang="ja-JP" dirty="0" smtClean="0"/>
              <a:t>Mask OPEN</a:t>
            </a:r>
            <a:r>
              <a:rPr lang="ja-JP" altLang="en-US" dirty="0" smtClean="0"/>
              <a:t>）</a:t>
            </a:r>
            <a:endParaRPr kumimoji="1" lang="ja-JP" altLang="en-US" dirty="0"/>
          </a:p>
        </p:txBody>
      </p:sp>
      <p:cxnSp>
        <p:nvCxnSpPr>
          <p:cNvPr id="59" name="直線矢印コネクタ 58"/>
          <p:cNvCxnSpPr/>
          <p:nvPr/>
        </p:nvCxnSpPr>
        <p:spPr>
          <a:xfrm>
            <a:off x="2000232" y="4356106"/>
            <a:ext cx="5214974" cy="1588"/>
          </a:xfrm>
          <a:prstGeom prst="straightConnector1">
            <a:avLst/>
          </a:prstGeom>
          <a:ln w="38100">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60" name="テキスト ボックス 59"/>
          <p:cNvSpPr txBox="1"/>
          <p:nvPr/>
        </p:nvSpPr>
        <p:spPr>
          <a:xfrm>
            <a:off x="3428992" y="3986774"/>
            <a:ext cx="2143140" cy="369332"/>
          </a:xfrm>
          <a:prstGeom prst="rect">
            <a:avLst/>
          </a:prstGeom>
          <a:noFill/>
        </p:spPr>
        <p:txBody>
          <a:bodyPr wrap="square" rtlCol="0">
            <a:spAutoFit/>
          </a:bodyPr>
          <a:lstStyle/>
          <a:p>
            <a:r>
              <a:rPr lang="ja-JP" altLang="en-US" dirty="0" smtClean="0"/>
              <a:t>⑤　（</a:t>
            </a:r>
            <a:r>
              <a:rPr lang="en-US" altLang="ja-JP" dirty="0" smtClean="0"/>
              <a:t>Mask OPEN</a:t>
            </a:r>
            <a:r>
              <a:rPr lang="ja-JP" altLang="en-US" dirty="0" smtClean="0"/>
              <a:t>）</a:t>
            </a:r>
            <a:endParaRPr kumimoji="1" lang="ja-JP" altLang="en-US" dirty="0"/>
          </a:p>
        </p:txBody>
      </p:sp>
      <p:sp>
        <p:nvSpPr>
          <p:cNvPr id="61" name="正方形/長方形 60"/>
          <p:cNvSpPr/>
          <p:nvPr/>
        </p:nvSpPr>
        <p:spPr>
          <a:xfrm>
            <a:off x="6286512" y="3294877"/>
            <a:ext cx="1135247" cy="276999"/>
          </a:xfrm>
          <a:prstGeom prst="rect">
            <a:avLst/>
          </a:prstGeom>
        </p:spPr>
        <p:txBody>
          <a:bodyPr wrap="none">
            <a:spAutoFit/>
          </a:bodyPr>
          <a:lstStyle/>
          <a:p>
            <a:pPr algn="ctr"/>
            <a:r>
              <a:rPr lang="en-US" altLang="ja-JP" sz="1200" dirty="0" smtClean="0"/>
              <a:t>1.6</a:t>
            </a:r>
            <a:r>
              <a:rPr lang="en-US" altLang="ja-JP" sz="1200" dirty="0" smtClean="0">
                <a:latin typeface="Symbol" pitchFamily="18" charset="2"/>
              </a:rPr>
              <a:t>m</a:t>
            </a:r>
            <a:r>
              <a:rPr lang="en-US" altLang="ja-JP" sz="1200" dirty="0" smtClean="0"/>
              <a:t>m</a:t>
            </a:r>
            <a:r>
              <a:rPr lang="ja-JP" altLang="en-US" sz="1200" dirty="0" smtClean="0"/>
              <a:t>も取った</a:t>
            </a:r>
            <a:endParaRPr lang="ja-JP" altLang="en-US" sz="1200" dirty="0"/>
          </a:p>
        </p:txBody>
      </p:sp>
      <p:sp>
        <p:nvSpPr>
          <p:cNvPr id="62" name="正方形/長方形 61"/>
          <p:cNvSpPr/>
          <p:nvPr/>
        </p:nvSpPr>
        <p:spPr>
          <a:xfrm>
            <a:off x="6286512" y="4058212"/>
            <a:ext cx="1135247" cy="276999"/>
          </a:xfrm>
          <a:prstGeom prst="rect">
            <a:avLst/>
          </a:prstGeom>
        </p:spPr>
        <p:txBody>
          <a:bodyPr wrap="none">
            <a:spAutoFit/>
          </a:bodyPr>
          <a:lstStyle/>
          <a:p>
            <a:pPr algn="ctr"/>
            <a:r>
              <a:rPr lang="en-US" altLang="ja-JP" sz="1200" dirty="0" smtClean="0"/>
              <a:t>1.6</a:t>
            </a:r>
            <a:r>
              <a:rPr lang="en-US" altLang="ja-JP" sz="1200" dirty="0" smtClean="0">
                <a:latin typeface="Symbol" pitchFamily="18" charset="2"/>
              </a:rPr>
              <a:t>m</a:t>
            </a:r>
            <a:r>
              <a:rPr lang="en-US" altLang="ja-JP" sz="1200" dirty="0" smtClean="0"/>
              <a:t>m</a:t>
            </a:r>
            <a:r>
              <a:rPr lang="ja-JP" altLang="en-US" sz="1200" dirty="0" smtClean="0"/>
              <a:t>も取った</a:t>
            </a:r>
            <a:endParaRPr lang="ja-JP" altLang="en-US" sz="1200" dirty="0"/>
          </a:p>
        </p:txBody>
      </p:sp>
      <p:sp>
        <p:nvSpPr>
          <p:cNvPr id="63" name="テキスト ボックス 62"/>
          <p:cNvSpPr txBox="1"/>
          <p:nvPr/>
        </p:nvSpPr>
        <p:spPr>
          <a:xfrm>
            <a:off x="7286676" y="5143512"/>
            <a:ext cx="1785918" cy="1323439"/>
          </a:xfrm>
          <a:prstGeom prst="rect">
            <a:avLst/>
          </a:prstGeom>
          <a:noFill/>
        </p:spPr>
        <p:txBody>
          <a:bodyPr wrap="square" rtlCol="0">
            <a:spAutoFit/>
          </a:bodyPr>
          <a:lstStyle/>
          <a:p>
            <a:r>
              <a:rPr kumimoji="1" lang="en-US" altLang="ja-JP" sz="1600" dirty="0" smtClean="0">
                <a:solidFill>
                  <a:srgbClr val="FF0000"/>
                </a:solidFill>
              </a:rPr>
              <a:t>When we varied beam current, </a:t>
            </a:r>
            <a:r>
              <a:rPr lang="en-US" altLang="ja-JP" sz="1600" dirty="0">
                <a:solidFill>
                  <a:srgbClr val="FF0000"/>
                </a:solidFill>
              </a:rPr>
              <a:t>b</a:t>
            </a:r>
            <a:r>
              <a:rPr kumimoji="1" lang="en-US" altLang="ja-JP" sz="1600" dirty="0" smtClean="0">
                <a:solidFill>
                  <a:srgbClr val="FF0000"/>
                </a:solidFill>
              </a:rPr>
              <a:t>eam size also changed  accordingly</a:t>
            </a:r>
            <a:endParaRPr kumimoji="1" lang="ja-JP" altLang="en-US" sz="1600" dirty="0">
              <a:solidFill>
                <a:srgbClr val="FF0000"/>
              </a:solidFill>
            </a:endParaRPr>
          </a:p>
        </p:txBody>
      </p:sp>
      <p:cxnSp>
        <p:nvCxnSpPr>
          <p:cNvPr id="64" name="直線矢印コネクタ 63"/>
          <p:cNvCxnSpPr/>
          <p:nvPr/>
        </p:nvCxnSpPr>
        <p:spPr>
          <a:xfrm rot="16200000" flipV="1">
            <a:off x="7929586" y="2226696"/>
            <a:ext cx="214314"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6" name="テキスト ボックス 65"/>
          <p:cNvSpPr txBox="1"/>
          <p:nvPr/>
        </p:nvSpPr>
        <p:spPr>
          <a:xfrm>
            <a:off x="8072462" y="2285992"/>
            <a:ext cx="1143008" cy="646331"/>
          </a:xfrm>
          <a:prstGeom prst="rect">
            <a:avLst/>
          </a:prstGeom>
          <a:noFill/>
        </p:spPr>
        <p:txBody>
          <a:bodyPr wrap="square" rtlCol="0">
            <a:spAutoFit/>
          </a:bodyPr>
          <a:lstStyle/>
          <a:p>
            <a:r>
              <a:rPr lang="ja-JP" altLang="en-US" b="1" dirty="0" smtClean="0">
                <a:solidFill>
                  <a:srgbClr val="0070C0"/>
                </a:solidFill>
              </a:rPr>
              <a:t>⑧</a:t>
            </a:r>
            <a:endParaRPr lang="en-US" altLang="ja-JP" b="1" dirty="0" smtClean="0">
              <a:solidFill>
                <a:srgbClr val="0070C0"/>
              </a:solidFill>
            </a:endParaRPr>
          </a:p>
          <a:p>
            <a:r>
              <a:rPr lang="ja-JP" altLang="en-US" b="1" dirty="0" smtClean="0">
                <a:solidFill>
                  <a:srgbClr val="0070C0"/>
                </a:solidFill>
              </a:rPr>
              <a:t> </a:t>
            </a:r>
            <a:r>
              <a:rPr lang="en-US" altLang="ja-JP" b="1" dirty="0" smtClean="0">
                <a:solidFill>
                  <a:srgbClr val="0070C0"/>
                </a:solidFill>
              </a:rPr>
              <a:t>vary</a:t>
            </a:r>
            <a:r>
              <a:rPr lang="en-US" altLang="ja-JP" b="1" dirty="0">
                <a:solidFill>
                  <a:srgbClr val="0070C0"/>
                </a:solidFill>
              </a:rPr>
              <a:t> </a:t>
            </a:r>
            <a:r>
              <a:rPr lang="en-US" altLang="ja-JP" b="1" dirty="0" err="1" smtClean="0">
                <a:solidFill>
                  <a:srgbClr val="0070C0"/>
                </a:solidFill>
                <a:latin typeface="Symbol" pitchFamily="18" charset="2"/>
              </a:rPr>
              <a:t>x</a:t>
            </a:r>
            <a:r>
              <a:rPr lang="en-US" altLang="ja-JP" baseline="-25000" dirty="0" err="1" smtClean="0">
                <a:solidFill>
                  <a:srgbClr val="0070C0"/>
                </a:solidFill>
              </a:rPr>
              <a:t>y</a:t>
            </a:r>
            <a:endParaRPr kumimoji="1" lang="ja-JP" altLang="en-US" b="1" dirty="0">
              <a:solidFill>
                <a:srgbClr val="0070C0"/>
              </a:solidFill>
              <a:latin typeface="Symbol" pitchFamily="18" charset="2"/>
            </a:endParaRPr>
          </a:p>
        </p:txBody>
      </p:sp>
      <p:cxnSp>
        <p:nvCxnSpPr>
          <p:cNvPr id="68" name="直線矢印コネクタ 67"/>
          <p:cNvCxnSpPr/>
          <p:nvPr/>
        </p:nvCxnSpPr>
        <p:spPr>
          <a:xfrm>
            <a:off x="1928794" y="2869638"/>
            <a:ext cx="5214974" cy="1588"/>
          </a:xfrm>
          <a:prstGeom prst="straightConnector1">
            <a:avLst/>
          </a:prstGeom>
          <a:ln w="38100">
            <a:solidFill>
              <a:schemeClr val="accent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69" name="テキスト ボックス 68"/>
          <p:cNvSpPr txBox="1"/>
          <p:nvPr/>
        </p:nvSpPr>
        <p:spPr>
          <a:xfrm>
            <a:off x="2722652" y="2528780"/>
            <a:ext cx="3492422" cy="369332"/>
          </a:xfrm>
          <a:prstGeom prst="rect">
            <a:avLst/>
          </a:prstGeom>
          <a:noFill/>
        </p:spPr>
        <p:txBody>
          <a:bodyPr wrap="square" rtlCol="0">
            <a:spAutoFit/>
          </a:bodyPr>
          <a:lstStyle/>
          <a:p>
            <a:r>
              <a:rPr lang="ja-JP" altLang="en-US" dirty="0" smtClean="0">
                <a:solidFill>
                  <a:srgbClr val="0070C0"/>
                </a:solidFill>
              </a:rPr>
              <a:t>⑦　（</a:t>
            </a:r>
            <a:r>
              <a:rPr lang="en-US" altLang="ja-JP" dirty="0" smtClean="0">
                <a:solidFill>
                  <a:srgbClr val="0070C0"/>
                </a:solidFill>
              </a:rPr>
              <a:t>Mask both open, </a:t>
            </a:r>
            <a:r>
              <a:rPr lang="en-US" altLang="ja-JP" dirty="0" err="1" smtClean="0">
                <a:solidFill>
                  <a:srgbClr val="0070C0"/>
                </a:solidFill>
              </a:rPr>
              <a:t>varyN</a:t>
            </a:r>
            <a:r>
              <a:rPr lang="en-US" altLang="ja-JP" baseline="-25000" dirty="0" err="1" smtClean="0">
                <a:solidFill>
                  <a:srgbClr val="0070C0"/>
                </a:solidFill>
              </a:rPr>
              <a:t>bunch</a:t>
            </a:r>
            <a:r>
              <a:rPr lang="en-US" altLang="ja-JP" dirty="0" smtClean="0">
                <a:solidFill>
                  <a:srgbClr val="0070C0"/>
                </a:solidFill>
              </a:rPr>
              <a:t> </a:t>
            </a:r>
            <a:r>
              <a:rPr lang="ja-JP" altLang="en-US" dirty="0" smtClean="0">
                <a:solidFill>
                  <a:srgbClr val="0070C0"/>
                </a:solidFill>
              </a:rPr>
              <a:t>）</a:t>
            </a:r>
            <a:endParaRPr kumimoji="1" lang="ja-JP" altLang="en-US" dirty="0">
              <a:solidFill>
                <a:srgbClr val="0070C0"/>
              </a:solidFill>
            </a:endParaRPr>
          </a:p>
        </p:txBody>
      </p:sp>
      <p:sp>
        <p:nvSpPr>
          <p:cNvPr id="70" name="正方形/長方形 69"/>
          <p:cNvSpPr/>
          <p:nvPr/>
        </p:nvSpPr>
        <p:spPr>
          <a:xfrm>
            <a:off x="6232453" y="2643182"/>
            <a:ext cx="1125629" cy="276999"/>
          </a:xfrm>
          <a:prstGeom prst="rect">
            <a:avLst/>
          </a:prstGeom>
        </p:spPr>
        <p:txBody>
          <a:bodyPr wrap="none">
            <a:spAutoFit/>
          </a:bodyPr>
          <a:lstStyle/>
          <a:p>
            <a:pPr algn="ctr"/>
            <a:r>
              <a:rPr lang="en-US" altLang="ja-JP" sz="1200" dirty="0" smtClean="0"/>
              <a:t>3</a:t>
            </a:r>
            <a:r>
              <a:rPr lang="ja-JP" altLang="en-US" sz="1200" dirty="0" smtClean="0"/>
              <a:t>点だけ取った</a:t>
            </a:r>
            <a:endParaRPr lang="ja-JP" altLang="en-US" sz="1200" dirty="0"/>
          </a:p>
        </p:txBody>
      </p:sp>
      <p:sp>
        <p:nvSpPr>
          <p:cNvPr id="29" name="テキスト ボックス 28"/>
          <p:cNvSpPr txBox="1"/>
          <p:nvPr/>
        </p:nvSpPr>
        <p:spPr>
          <a:xfrm>
            <a:off x="3643306" y="4857760"/>
            <a:ext cx="2143140"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kumimoji="1" lang="en-US" altLang="ja-JP" dirty="0" smtClean="0"/>
              <a:t>Beam size sweep by changing </a:t>
            </a:r>
            <a:r>
              <a:rPr kumimoji="1" lang="en-US" altLang="ja-JP" dirty="0" err="1" smtClean="0"/>
              <a:t>isize</a:t>
            </a:r>
            <a:r>
              <a:rPr lang="en-US" altLang="ja-JP" dirty="0" err="1" smtClean="0"/>
              <a:t>Bump</a:t>
            </a:r>
            <a:endParaRPr kumimoji="1" lang="ja-JP" altLang="en-US" dirty="0"/>
          </a:p>
        </p:txBody>
      </p:sp>
      <p:sp>
        <p:nvSpPr>
          <p:cNvPr id="31" name="スライド番号プレースホルダ 30"/>
          <p:cNvSpPr>
            <a:spLocks noGrp="1"/>
          </p:cNvSpPr>
          <p:nvPr>
            <p:ph type="sldNum" sz="quarter" idx="12"/>
          </p:nvPr>
        </p:nvSpPr>
        <p:spPr/>
        <p:txBody>
          <a:bodyPr/>
          <a:lstStyle/>
          <a:p>
            <a:fld id="{D2D8002D-B5B0-4BAC-B1F6-782DDCCE6D9C}" type="slidenum">
              <a:rPr kumimoji="1" lang="ja-JP" altLang="en-US" smtClean="0"/>
              <a:pPr/>
              <a:t>30</a:t>
            </a:fld>
            <a:endParaRPr kumimoji="1" lang="ja-JP" altLang="en-US"/>
          </a:p>
        </p:txBody>
      </p:sp>
      <p:sp>
        <p:nvSpPr>
          <p:cNvPr id="3" name="テキスト ボックス 2"/>
          <p:cNvSpPr txBox="1"/>
          <p:nvPr/>
        </p:nvSpPr>
        <p:spPr>
          <a:xfrm>
            <a:off x="2915816" y="6165304"/>
            <a:ext cx="3096344" cy="40011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kumimoji="1" lang="en-US" altLang="ja-JP" sz="2000" dirty="0" smtClean="0"/>
              <a:t>~30 minutes for each run</a:t>
            </a:r>
            <a:endParaRPr kumimoji="1" lang="ja-JP" altLang="en-US" sz="2000" dirty="0"/>
          </a:p>
        </p:txBody>
      </p:sp>
      <p:sp>
        <p:nvSpPr>
          <p:cNvPr id="5" name="テキスト ボックス 4"/>
          <p:cNvSpPr txBox="1"/>
          <p:nvPr/>
        </p:nvSpPr>
        <p:spPr>
          <a:xfrm>
            <a:off x="7236296" y="0"/>
            <a:ext cx="1656184" cy="369332"/>
          </a:xfrm>
          <a:prstGeom prst="rect">
            <a:avLst/>
          </a:prstGeom>
          <a:noFill/>
        </p:spPr>
        <p:txBody>
          <a:bodyPr wrap="square" rtlCol="0">
            <a:spAutoFit/>
          </a:bodyPr>
          <a:lstStyle/>
          <a:p>
            <a:r>
              <a:rPr kumimoji="1" lang="en-US" altLang="ja-JP" dirty="0" smtClean="0"/>
              <a:t>At KEKB, 2010</a:t>
            </a:r>
          </a:p>
        </p:txBody>
      </p:sp>
    </p:spTree>
    <p:extLst>
      <p:ext uri="{BB962C8B-B14F-4D97-AF65-F5344CB8AC3E}">
        <p14:creationId xmlns:p14="http://schemas.microsoft.com/office/powerpoint/2010/main" val="12404090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Collimator studies</a:t>
            </a:r>
            <a:endParaRPr kumimoji="1" lang="ja-JP" altLang="en-US"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31</a:t>
            </a:fld>
            <a:endParaRPr kumimoji="1" lang="ja-JP" altLang="en-US"/>
          </a:p>
        </p:txBody>
      </p:sp>
      <p:sp>
        <p:nvSpPr>
          <p:cNvPr id="6" name="コンテンツ プレースホルダー 5"/>
          <p:cNvSpPr>
            <a:spLocks noGrp="1"/>
          </p:cNvSpPr>
          <p:nvPr>
            <p:ph idx="1"/>
          </p:nvPr>
        </p:nvSpPr>
        <p:spPr>
          <a:xfrm>
            <a:off x="457200" y="1600200"/>
            <a:ext cx="8229600" cy="4781128"/>
          </a:xfrm>
        </p:spPr>
        <p:txBody>
          <a:bodyPr>
            <a:normAutofit lnSpcReduction="10000"/>
          </a:bodyPr>
          <a:lstStyle/>
          <a:p>
            <a:r>
              <a:rPr lang="en-US" altLang="ja-JP" sz="2400" b="1" dirty="0"/>
              <a:t>In this study, we </a:t>
            </a:r>
            <a:r>
              <a:rPr lang="en-US" altLang="ja-JP" sz="2400" b="1" dirty="0" smtClean="0"/>
              <a:t>measure following </a:t>
            </a:r>
            <a:r>
              <a:rPr lang="en-US" altLang="ja-JP" sz="2400" b="1" dirty="0"/>
              <a:t>data with several collimator </a:t>
            </a:r>
            <a:r>
              <a:rPr lang="en-US" altLang="ja-JP" sz="2400" b="1" dirty="0" smtClean="0"/>
              <a:t>settings:</a:t>
            </a:r>
            <a:endParaRPr lang="en-US" altLang="ja-JP" sz="2400" b="1" dirty="0"/>
          </a:p>
          <a:p>
            <a:pPr lvl="1"/>
            <a:r>
              <a:rPr lang="en-US" altLang="ja-JP" sz="2000" dirty="0"/>
              <a:t>acc. loss monitor rates placed along the ring </a:t>
            </a:r>
          </a:p>
          <a:p>
            <a:pPr lvl="1"/>
            <a:r>
              <a:rPr lang="en-US" altLang="ja-JP" sz="2000" dirty="0"/>
              <a:t>BEAST sensors</a:t>
            </a:r>
          </a:p>
          <a:p>
            <a:pPr lvl="1"/>
            <a:r>
              <a:rPr lang="en-US" altLang="ja-JP" sz="2000" dirty="0"/>
              <a:t>Belle outer detectors (phase2)</a:t>
            </a:r>
          </a:p>
          <a:p>
            <a:r>
              <a:rPr lang="en-US" altLang="ja-JP" sz="2400" b="1" dirty="0" smtClean="0"/>
              <a:t>To confirm simulation </a:t>
            </a:r>
          </a:p>
          <a:p>
            <a:pPr lvl="1"/>
            <a:r>
              <a:rPr lang="en-US" altLang="ja-JP" sz="2000" dirty="0" smtClean="0"/>
              <a:t>tip-scattering on collimator head is very difficult to simulate</a:t>
            </a:r>
          </a:p>
          <a:p>
            <a:pPr lvl="1"/>
            <a:r>
              <a:rPr lang="en-US" altLang="ja-JP" sz="2000" dirty="0" smtClean="0"/>
              <a:t>We observed BG increase when we closed some collimators at KEKB</a:t>
            </a:r>
          </a:p>
          <a:p>
            <a:r>
              <a:rPr lang="en-US" altLang="ja-JP" sz="2400" b="1" dirty="0" smtClean="0"/>
              <a:t>To confirm collimator control system</a:t>
            </a:r>
          </a:p>
          <a:p>
            <a:pPr lvl="1"/>
            <a:r>
              <a:rPr lang="en-US" altLang="ja-JP" sz="2000" dirty="0" smtClean="0"/>
              <a:t>EPICS controls, GUIs, BPMs, backlash, etc..</a:t>
            </a:r>
            <a:endParaRPr lang="en-US" altLang="ja-JP" sz="2000" dirty="0"/>
          </a:p>
          <a:p>
            <a:pPr lvl="1"/>
            <a:r>
              <a:rPr lang="en-US" altLang="ja-JP" sz="2000" dirty="0" smtClean="0"/>
              <a:t>Semi-automatic (fail-safe) control using BELLE/BEAST BG info</a:t>
            </a:r>
          </a:p>
          <a:p>
            <a:r>
              <a:rPr lang="en-US" altLang="ja-JP" sz="2400" b="1" dirty="0" smtClean="0"/>
              <a:t>To develop collimator optimization strategy</a:t>
            </a:r>
          </a:p>
          <a:p>
            <a:pPr lvl="1"/>
            <a:r>
              <a:rPr lang="en-US" altLang="ja-JP" sz="2000" dirty="0" smtClean="0"/>
              <a:t>Vertical collimators are especially sensitive and difficult to optimize</a:t>
            </a:r>
            <a:endParaRPr lang="en-US" altLang="ja-JP" sz="2000" b="1" dirty="0" smtClean="0"/>
          </a:p>
          <a:p>
            <a:pPr marL="0" indent="0">
              <a:buNone/>
            </a:pPr>
            <a:endParaRPr kumimoji="1" lang="ja-JP" altLang="en-US" sz="2400" dirty="0"/>
          </a:p>
        </p:txBody>
      </p:sp>
    </p:spTree>
    <p:extLst>
      <p:ext uri="{BB962C8B-B14F-4D97-AF65-F5344CB8AC3E}">
        <p14:creationId xmlns:p14="http://schemas.microsoft.com/office/powerpoint/2010/main" val="37822565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タイトル 1"/>
          <p:cNvSpPr txBox="1">
            <a:spLocks/>
          </p:cNvSpPr>
          <p:nvPr/>
        </p:nvSpPr>
        <p:spPr>
          <a:xfrm>
            <a:off x="162168" y="29122"/>
            <a:ext cx="8784976" cy="735582"/>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b="1" dirty="0" smtClean="0">
                <a:solidFill>
                  <a:srgbClr val="FFC000"/>
                </a:solidFill>
              </a:rPr>
              <a:t>Collimator Installation schedule</a:t>
            </a:r>
            <a:endParaRPr lang="ja-JP" altLang="en-US" b="1" dirty="0">
              <a:solidFill>
                <a:srgbClr val="FFC000"/>
              </a:solidFill>
            </a:endParaRPr>
          </a:p>
        </p:txBody>
      </p:sp>
      <p:pic>
        <p:nvPicPr>
          <p:cNvPr id="104" name="pasted-image.pdf"/>
          <p:cNvPicPr>
            <a:picLocks noChangeAspect="1"/>
          </p:cNvPicPr>
          <p:nvPr/>
        </p:nvPicPr>
        <p:blipFill>
          <a:blip r:embed="rId3">
            <a:extLst/>
          </a:blip>
          <a:stretch>
            <a:fillRect/>
          </a:stretch>
        </p:blipFill>
        <p:spPr>
          <a:xfrm>
            <a:off x="4953678" y="2747430"/>
            <a:ext cx="3611201" cy="3520108"/>
          </a:xfrm>
          <a:prstGeom prst="rect">
            <a:avLst/>
          </a:prstGeom>
          <a:ln w="12700">
            <a:miter lim="400000"/>
          </a:ln>
        </p:spPr>
      </p:pic>
      <p:sp>
        <p:nvSpPr>
          <p:cNvPr id="75" name="Shape 40"/>
          <p:cNvSpPr/>
          <p:nvPr/>
        </p:nvSpPr>
        <p:spPr>
          <a:xfrm>
            <a:off x="7013490" y="3078617"/>
            <a:ext cx="386033" cy="184666"/>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a:defRPr sz="1800">
                <a:solidFill>
                  <a:srgbClr val="FF6251"/>
                </a:solidFill>
                <a:latin typeface="Arial"/>
                <a:ea typeface="Arial"/>
                <a:cs typeface="Arial"/>
                <a:sym typeface="Arial"/>
              </a:defRPr>
            </a:lvl1pPr>
          </a:lstStyle>
          <a:p>
            <a:pPr lvl="0">
              <a:defRPr>
                <a:solidFill>
                  <a:srgbClr val="000000"/>
                </a:solidFill>
              </a:defRPr>
            </a:pPr>
            <a:r>
              <a:rPr sz="1200" dirty="0">
                <a:solidFill>
                  <a:schemeClr val="tx1"/>
                </a:solidFill>
              </a:rPr>
              <a:t>D02</a:t>
            </a:r>
          </a:p>
        </p:txBody>
      </p:sp>
      <p:sp>
        <p:nvSpPr>
          <p:cNvPr id="76" name="Shape 41"/>
          <p:cNvSpPr/>
          <p:nvPr/>
        </p:nvSpPr>
        <p:spPr>
          <a:xfrm>
            <a:off x="7616970" y="3383277"/>
            <a:ext cx="386033" cy="184666"/>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a:defRPr sz="1800">
                <a:solidFill>
                  <a:srgbClr val="FF6251"/>
                </a:solidFill>
                <a:latin typeface="Arial"/>
                <a:ea typeface="Arial"/>
                <a:cs typeface="Arial"/>
                <a:sym typeface="Arial"/>
              </a:defRPr>
            </a:lvl1pPr>
          </a:lstStyle>
          <a:p>
            <a:pPr lvl="0">
              <a:defRPr>
                <a:solidFill>
                  <a:srgbClr val="000000"/>
                </a:solidFill>
              </a:defRPr>
            </a:pPr>
            <a:r>
              <a:rPr sz="1200" dirty="0">
                <a:solidFill>
                  <a:schemeClr val="tx1"/>
                </a:solidFill>
              </a:rPr>
              <a:t>D03</a:t>
            </a:r>
          </a:p>
        </p:txBody>
      </p:sp>
      <p:sp>
        <p:nvSpPr>
          <p:cNvPr id="77" name="Shape 42"/>
          <p:cNvSpPr/>
          <p:nvPr/>
        </p:nvSpPr>
        <p:spPr>
          <a:xfrm>
            <a:off x="7872812" y="4063055"/>
            <a:ext cx="386033" cy="184666"/>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a:defRPr sz="1800">
                <a:solidFill>
                  <a:srgbClr val="FF6251"/>
                </a:solidFill>
                <a:latin typeface="Arial"/>
                <a:ea typeface="Arial"/>
                <a:cs typeface="Arial"/>
                <a:sym typeface="Arial"/>
              </a:defRPr>
            </a:lvl1pPr>
          </a:lstStyle>
          <a:p>
            <a:pPr lvl="0">
              <a:defRPr>
                <a:solidFill>
                  <a:srgbClr val="000000"/>
                </a:solidFill>
              </a:defRPr>
            </a:pPr>
            <a:r>
              <a:rPr sz="1200" dirty="0">
                <a:solidFill>
                  <a:schemeClr val="tx1"/>
                </a:solidFill>
              </a:rPr>
              <a:t>D04</a:t>
            </a:r>
          </a:p>
        </p:txBody>
      </p:sp>
      <p:sp>
        <p:nvSpPr>
          <p:cNvPr id="78" name="Shape 43"/>
          <p:cNvSpPr/>
          <p:nvPr/>
        </p:nvSpPr>
        <p:spPr>
          <a:xfrm>
            <a:off x="7872812" y="4705728"/>
            <a:ext cx="386033" cy="184666"/>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a:defRPr sz="1800">
                <a:solidFill>
                  <a:srgbClr val="FF6251"/>
                </a:solidFill>
                <a:latin typeface="Arial"/>
                <a:ea typeface="Arial"/>
                <a:cs typeface="Arial"/>
                <a:sym typeface="Arial"/>
              </a:defRPr>
            </a:lvl1pPr>
          </a:lstStyle>
          <a:p>
            <a:pPr lvl="0">
              <a:defRPr>
                <a:solidFill>
                  <a:srgbClr val="000000"/>
                </a:solidFill>
              </a:defRPr>
            </a:pPr>
            <a:r>
              <a:rPr sz="1200" dirty="0">
                <a:solidFill>
                  <a:schemeClr val="tx1"/>
                </a:solidFill>
              </a:rPr>
              <a:t>D05</a:t>
            </a:r>
          </a:p>
        </p:txBody>
      </p:sp>
      <p:sp>
        <p:nvSpPr>
          <p:cNvPr id="79" name="Shape 44"/>
          <p:cNvSpPr/>
          <p:nvPr/>
        </p:nvSpPr>
        <p:spPr>
          <a:xfrm>
            <a:off x="7689191" y="5506875"/>
            <a:ext cx="386033" cy="184666"/>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a:defRPr sz="1800">
                <a:solidFill>
                  <a:srgbClr val="FF6251"/>
                </a:solidFill>
                <a:latin typeface="Arial"/>
                <a:ea typeface="Arial"/>
                <a:cs typeface="Arial"/>
                <a:sym typeface="Arial"/>
              </a:defRPr>
            </a:lvl1pPr>
          </a:lstStyle>
          <a:p>
            <a:pPr lvl="0">
              <a:defRPr>
                <a:solidFill>
                  <a:srgbClr val="000000"/>
                </a:solidFill>
              </a:defRPr>
            </a:pPr>
            <a:r>
              <a:rPr sz="1200" dirty="0">
                <a:solidFill>
                  <a:schemeClr val="tx1"/>
                </a:solidFill>
              </a:rPr>
              <a:t>D06</a:t>
            </a:r>
          </a:p>
        </p:txBody>
      </p:sp>
      <p:sp>
        <p:nvSpPr>
          <p:cNvPr id="80" name="Shape 45"/>
          <p:cNvSpPr/>
          <p:nvPr/>
        </p:nvSpPr>
        <p:spPr>
          <a:xfrm>
            <a:off x="6928393" y="5663841"/>
            <a:ext cx="386033" cy="184666"/>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a:defRPr sz="1800">
                <a:solidFill>
                  <a:srgbClr val="FF6251"/>
                </a:solidFill>
                <a:latin typeface="Arial"/>
                <a:ea typeface="Arial"/>
                <a:cs typeface="Arial"/>
                <a:sym typeface="Arial"/>
              </a:defRPr>
            </a:lvl1pPr>
          </a:lstStyle>
          <a:p>
            <a:pPr lvl="0">
              <a:defRPr>
                <a:solidFill>
                  <a:srgbClr val="000000"/>
                </a:solidFill>
              </a:defRPr>
            </a:pPr>
            <a:r>
              <a:rPr sz="1200" dirty="0">
                <a:solidFill>
                  <a:schemeClr val="tx1"/>
                </a:solidFill>
              </a:rPr>
              <a:t>D07</a:t>
            </a:r>
          </a:p>
        </p:txBody>
      </p:sp>
      <p:sp>
        <p:nvSpPr>
          <p:cNvPr id="81" name="Shape 46"/>
          <p:cNvSpPr/>
          <p:nvPr/>
        </p:nvSpPr>
        <p:spPr>
          <a:xfrm>
            <a:off x="6281047" y="5663841"/>
            <a:ext cx="386033" cy="184666"/>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a:defRPr sz="1800">
                <a:solidFill>
                  <a:srgbClr val="FF6251"/>
                </a:solidFill>
                <a:latin typeface="Arial"/>
                <a:ea typeface="Arial"/>
                <a:cs typeface="Arial"/>
                <a:sym typeface="Arial"/>
              </a:defRPr>
            </a:lvl1pPr>
          </a:lstStyle>
          <a:p>
            <a:pPr lvl="0">
              <a:defRPr>
                <a:solidFill>
                  <a:srgbClr val="000000"/>
                </a:solidFill>
              </a:defRPr>
            </a:pPr>
            <a:r>
              <a:rPr sz="1200" dirty="0">
                <a:solidFill>
                  <a:schemeClr val="tx1"/>
                </a:solidFill>
              </a:rPr>
              <a:t>D08</a:t>
            </a:r>
          </a:p>
        </p:txBody>
      </p:sp>
      <p:sp>
        <p:nvSpPr>
          <p:cNvPr id="82" name="Shape 47"/>
          <p:cNvSpPr/>
          <p:nvPr/>
        </p:nvSpPr>
        <p:spPr>
          <a:xfrm>
            <a:off x="5551240" y="5445668"/>
            <a:ext cx="386033" cy="184666"/>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a:defRPr sz="1800">
                <a:solidFill>
                  <a:srgbClr val="FF6251"/>
                </a:solidFill>
                <a:latin typeface="Arial"/>
                <a:ea typeface="Arial"/>
                <a:cs typeface="Arial"/>
                <a:sym typeface="Arial"/>
              </a:defRPr>
            </a:lvl1pPr>
          </a:lstStyle>
          <a:p>
            <a:pPr lvl="0">
              <a:defRPr>
                <a:solidFill>
                  <a:srgbClr val="000000"/>
                </a:solidFill>
              </a:defRPr>
            </a:pPr>
            <a:r>
              <a:rPr sz="1200" dirty="0">
                <a:solidFill>
                  <a:schemeClr val="tx1"/>
                </a:solidFill>
              </a:rPr>
              <a:t>D09</a:t>
            </a:r>
          </a:p>
        </p:txBody>
      </p:sp>
      <p:sp>
        <p:nvSpPr>
          <p:cNvPr id="83" name="Shape 48"/>
          <p:cNvSpPr/>
          <p:nvPr/>
        </p:nvSpPr>
        <p:spPr>
          <a:xfrm>
            <a:off x="5358224" y="4708867"/>
            <a:ext cx="386033" cy="184666"/>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a:defRPr sz="1800">
                <a:solidFill>
                  <a:srgbClr val="FF6251"/>
                </a:solidFill>
                <a:latin typeface="Arial"/>
                <a:ea typeface="Arial"/>
                <a:cs typeface="Arial"/>
                <a:sym typeface="Arial"/>
              </a:defRPr>
            </a:lvl1pPr>
          </a:lstStyle>
          <a:p>
            <a:pPr lvl="0">
              <a:defRPr>
                <a:solidFill>
                  <a:srgbClr val="000000"/>
                </a:solidFill>
              </a:defRPr>
            </a:pPr>
            <a:r>
              <a:rPr sz="1200" dirty="0">
                <a:solidFill>
                  <a:schemeClr val="tx1"/>
                </a:solidFill>
              </a:rPr>
              <a:t>D10</a:t>
            </a:r>
          </a:p>
        </p:txBody>
      </p:sp>
      <p:sp>
        <p:nvSpPr>
          <p:cNvPr id="84" name="Shape 49"/>
          <p:cNvSpPr/>
          <p:nvPr/>
        </p:nvSpPr>
        <p:spPr>
          <a:xfrm>
            <a:off x="5358225" y="4106163"/>
            <a:ext cx="386033" cy="184666"/>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a:defRPr sz="1800">
                <a:solidFill>
                  <a:srgbClr val="FF6251"/>
                </a:solidFill>
                <a:latin typeface="Arial"/>
                <a:ea typeface="Arial"/>
                <a:cs typeface="Arial"/>
                <a:sym typeface="Arial"/>
              </a:defRPr>
            </a:lvl1pPr>
          </a:lstStyle>
          <a:p>
            <a:pPr lvl="0">
              <a:defRPr>
                <a:solidFill>
                  <a:srgbClr val="000000"/>
                </a:solidFill>
              </a:defRPr>
            </a:pPr>
            <a:r>
              <a:rPr sz="1200" dirty="0">
                <a:solidFill>
                  <a:schemeClr val="tx1"/>
                </a:solidFill>
              </a:rPr>
              <a:t>D11</a:t>
            </a:r>
          </a:p>
        </p:txBody>
      </p:sp>
      <p:sp>
        <p:nvSpPr>
          <p:cNvPr id="85" name="Shape 50"/>
          <p:cNvSpPr/>
          <p:nvPr/>
        </p:nvSpPr>
        <p:spPr>
          <a:xfrm>
            <a:off x="5551240" y="3411970"/>
            <a:ext cx="386033" cy="184666"/>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a:defRPr sz="1800">
                <a:solidFill>
                  <a:srgbClr val="FF6251"/>
                </a:solidFill>
                <a:latin typeface="Arial"/>
                <a:ea typeface="Arial"/>
                <a:cs typeface="Arial"/>
                <a:sym typeface="Arial"/>
              </a:defRPr>
            </a:lvl1pPr>
          </a:lstStyle>
          <a:p>
            <a:pPr lvl="0">
              <a:defRPr>
                <a:solidFill>
                  <a:srgbClr val="000000"/>
                </a:solidFill>
              </a:defRPr>
            </a:pPr>
            <a:r>
              <a:rPr sz="1200" dirty="0">
                <a:solidFill>
                  <a:schemeClr val="tx1"/>
                </a:solidFill>
              </a:rPr>
              <a:t>D12</a:t>
            </a:r>
          </a:p>
        </p:txBody>
      </p:sp>
      <p:sp>
        <p:nvSpPr>
          <p:cNvPr id="86" name="Shape 51"/>
          <p:cNvSpPr/>
          <p:nvPr/>
        </p:nvSpPr>
        <p:spPr>
          <a:xfrm>
            <a:off x="6281053" y="3078617"/>
            <a:ext cx="386033" cy="184666"/>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a:defRPr sz="1800">
                <a:solidFill>
                  <a:srgbClr val="FF6251"/>
                </a:solidFill>
                <a:latin typeface="Arial"/>
                <a:ea typeface="Arial"/>
                <a:cs typeface="Arial"/>
                <a:sym typeface="Arial"/>
              </a:defRPr>
            </a:lvl1pPr>
          </a:lstStyle>
          <a:p>
            <a:pPr lvl="0">
              <a:defRPr>
                <a:solidFill>
                  <a:srgbClr val="000000"/>
                </a:solidFill>
              </a:defRPr>
            </a:pPr>
            <a:r>
              <a:rPr sz="1200" dirty="0">
                <a:solidFill>
                  <a:schemeClr val="tx1"/>
                </a:solidFill>
              </a:rPr>
              <a:t>D01</a:t>
            </a:r>
          </a:p>
        </p:txBody>
      </p:sp>
      <p:grpSp>
        <p:nvGrpSpPr>
          <p:cNvPr id="87" name="グループ化 86"/>
          <p:cNvGrpSpPr>
            <a:grpSpLocks noChangeAspect="1"/>
          </p:cNvGrpSpPr>
          <p:nvPr/>
        </p:nvGrpSpPr>
        <p:grpSpPr>
          <a:xfrm>
            <a:off x="409131" y="2765527"/>
            <a:ext cx="3728589" cy="3475945"/>
            <a:chOff x="6743283" y="2885476"/>
            <a:chExt cx="5848767" cy="5452462"/>
          </a:xfrm>
        </p:grpSpPr>
        <p:pic>
          <p:nvPicPr>
            <p:cNvPr id="88" name="MR.pdf"/>
            <p:cNvPicPr/>
            <p:nvPr/>
          </p:nvPicPr>
          <p:blipFill rotWithShape="1">
            <a:blip r:embed="rId4">
              <a:extLst/>
            </a:blip>
            <a:srcRect l="15166" t="5606" r="17531" b="5606"/>
            <a:stretch/>
          </p:blipFill>
          <p:spPr>
            <a:xfrm>
              <a:off x="6743283" y="2885476"/>
              <a:ext cx="5848767" cy="5452462"/>
            </a:xfrm>
            <a:prstGeom prst="rect">
              <a:avLst/>
            </a:prstGeom>
            <a:ln w="12700">
              <a:miter lim="400000"/>
            </a:ln>
          </p:spPr>
        </p:pic>
        <p:sp>
          <p:nvSpPr>
            <p:cNvPr id="89" name="Shape 40"/>
            <p:cNvSpPr/>
            <p:nvPr/>
          </p:nvSpPr>
          <p:spPr>
            <a:xfrm>
              <a:off x="10062488" y="3396864"/>
              <a:ext cx="605544" cy="289672"/>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a:defRPr sz="1800">
                  <a:solidFill>
                    <a:srgbClr val="FF6251"/>
                  </a:solidFill>
                  <a:latin typeface="Arial"/>
                  <a:ea typeface="Arial"/>
                  <a:cs typeface="Arial"/>
                  <a:sym typeface="Arial"/>
                </a:defRPr>
              </a:lvl1pPr>
            </a:lstStyle>
            <a:p>
              <a:pPr lvl="0">
                <a:defRPr>
                  <a:solidFill>
                    <a:srgbClr val="000000"/>
                  </a:solidFill>
                </a:defRPr>
              </a:pPr>
              <a:r>
                <a:rPr sz="1200" dirty="0">
                  <a:solidFill>
                    <a:schemeClr val="tx1"/>
                  </a:solidFill>
                </a:rPr>
                <a:t>D02</a:t>
              </a:r>
            </a:p>
          </p:txBody>
        </p:sp>
        <p:sp>
          <p:nvSpPr>
            <p:cNvPr id="90" name="Shape 41"/>
            <p:cNvSpPr/>
            <p:nvPr/>
          </p:nvSpPr>
          <p:spPr>
            <a:xfrm>
              <a:off x="11218422" y="3874762"/>
              <a:ext cx="605544" cy="289672"/>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a:defRPr sz="1800">
                  <a:solidFill>
                    <a:srgbClr val="FF6251"/>
                  </a:solidFill>
                  <a:latin typeface="Arial"/>
                  <a:ea typeface="Arial"/>
                  <a:cs typeface="Arial"/>
                  <a:sym typeface="Arial"/>
                </a:defRPr>
              </a:lvl1pPr>
            </a:lstStyle>
            <a:p>
              <a:pPr lvl="0">
                <a:defRPr>
                  <a:solidFill>
                    <a:srgbClr val="000000"/>
                  </a:solidFill>
                </a:defRPr>
              </a:pPr>
              <a:r>
                <a:rPr sz="1200" dirty="0">
                  <a:solidFill>
                    <a:schemeClr val="tx1"/>
                  </a:solidFill>
                </a:rPr>
                <a:t>D03</a:t>
              </a:r>
            </a:p>
          </p:txBody>
        </p:sp>
        <p:sp>
          <p:nvSpPr>
            <p:cNvPr id="91" name="Shape 42"/>
            <p:cNvSpPr/>
            <p:nvPr/>
          </p:nvSpPr>
          <p:spPr>
            <a:xfrm>
              <a:off x="11535932" y="4941080"/>
              <a:ext cx="605544" cy="289672"/>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a:defRPr sz="1800">
                  <a:solidFill>
                    <a:srgbClr val="FF6251"/>
                  </a:solidFill>
                  <a:latin typeface="Arial"/>
                  <a:ea typeface="Arial"/>
                  <a:cs typeface="Arial"/>
                  <a:sym typeface="Arial"/>
                </a:defRPr>
              </a:lvl1pPr>
            </a:lstStyle>
            <a:p>
              <a:pPr lvl="0">
                <a:defRPr>
                  <a:solidFill>
                    <a:srgbClr val="000000"/>
                  </a:solidFill>
                </a:defRPr>
              </a:pPr>
              <a:r>
                <a:rPr sz="1200" dirty="0">
                  <a:solidFill>
                    <a:schemeClr val="tx1"/>
                  </a:solidFill>
                </a:rPr>
                <a:t>D04</a:t>
              </a:r>
            </a:p>
          </p:txBody>
        </p:sp>
        <p:sp>
          <p:nvSpPr>
            <p:cNvPr id="92" name="Shape 43"/>
            <p:cNvSpPr/>
            <p:nvPr/>
          </p:nvSpPr>
          <p:spPr>
            <a:xfrm>
              <a:off x="11535932" y="5949195"/>
              <a:ext cx="605544" cy="289672"/>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a:defRPr sz="1800">
                  <a:solidFill>
                    <a:srgbClr val="FF6251"/>
                  </a:solidFill>
                  <a:latin typeface="Arial"/>
                  <a:ea typeface="Arial"/>
                  <a:cs typeface="Arial"/>
                  <a:sym typeface="Arial"/>
                </a:defRPr>
              </a:lvl1pPr>
            </a:lstStyle>
            <a:p>
              <a:pPr lvl="0">
                <a:defRPr>
                  <a:solidFill>
                    <a:srgbClr val="000000"/>
                  </a:solidFill>
                </a:defRPr>
              </a:pPr>
              <a:r>
                <a:rPr sz="1200" dirty="0">
                  <a:solidFill>
                    <a:schemeClr val="tx1"/>
                  </a:solidFill>
                </a:rPr>
                <a:t>D05</a:t>
              </a:r>
            </a:p>
          </p:txBody>
        </p:sp>
        <p:sp>
          <p:nvSpPr>
            <p:cNvPr id="93" name="Shape 44"/>
            <p:cNvSpPr/>
            <p:nvPr/>
          </p:nvSpPr>
          <p:spPr>
            <a:xfrm>
              <a:off x="11218422" y="7130029"/>
              <a:ext cx="605544" cy="289672"/>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a:defRPr sz="1800">
                  <a:solidFill>
                    <a:srgbClr val="FF6251"/>
                  </a:solidFill>
                  <a:latin typeface="Arial"/>
                  <a:ea typeface="Arial"/>
                  <a:cs typeface="Arial"/>
                  <a:sym typeface="Arial"/>
                </a:defRPr>
              </a:lvl1pPr>
            </a:lstStyle>
            <a:p>
              <a:pPr lvl="0">
                <a:defRPr>
                  <a:solidFill>
                    <a:srgbClr val="000000"/>
                  </a:solidFill>
                </a:defRPr>
              </a:pPr>
              <a:r>
                <a:rPr sz="1200" dirty="0">
                  <a:solidFill>
                    <a:schemeClr val="tx1"/>
                  </a:solidFill>
                </a:rPr>
                <a:t>D06</a:t>
              </a:r>
            </a:p>
          </p:txBody>
        </p:sp>
        <p:sp>
          <p:nvSpPr>
            <p:cNvPr id="94" name="Shape 45"/>
            <p:cNvSpPr/>
            <p:nvPr/>
          </p:nvSpPr>
          <p:spPr>
            <a:xfrm>
              <a:off x="10066295" y="7332060"/>
              <a:ext cx="605544" cy="289672"/>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a:defRPr sz="1800">
                  <a:solidFill>
                    <a:srgbClr val="FF6251"/>
                  </a:solidFill>
                  <a:latin typeface="Arial"/>
                  <a:ea typeface="Arial"/>
                  <a:cs typeface="Arial"/>
                  <a:sym typeface="Arial"/>
                </a:defRPr>
              </a:lvl1pPr>
            </a:lstStyle>
            <a:p>
              <a:pPr lvl="0">
                <a:defRPr>
                  <a:solidFill>
                    <a:srgbClr val="000000"/>
                  </a:solidFill>
                </a:defRPr>
              </a:pPr>
              <a:r>
                <a:rPr sz="1200" dirty="0">
                  <a:solidFill>
                    <a:schemeClr val="tx1"/>
                  </a:solidFill>
                </a:rPr>
                <a:t>D07</a:t>
              </a:r>
            </a:p>
          </p:txBody>
        </p:sp>
        <p:sp>
          <p:nvSpPr>
            <p:cNvPr id="95" name="Shape 46"/>
            <p:cNvSpPr/>
            <p:nvPr/>
          </p:nvSpPr>
          <p:spPr>
            <a:xfrm>
              <a:off x="8913559" y="7332060"/>
              <a:ext cx="605544" cy="289672"/>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a:defRPr sz="1800">
                  <a:solidFill>
                    <a:srgbClr val="FF6251"/>
                  </a:solidFill>
                  <a:latin typeface="Arial"/>
                  <a:ea typeface="Arial"/>
                  <a:cs typeface="Arial"/>
                  <a:sym typeface="Arial"/>
                </a:defRPr>
              </a:lvl1pPr>
            </a:lstStyle>
            <a:p>
              <a:pPr lvl="0">
                <a:defRPr>
                  <a:solidFill>
                    <a:srgbClr val="000000"/>
                  </a:solidFill>
                </a:defRPr>
              </a:pPr>
              <a:r>
                <a:rPr sz="1200" dirty="0">
                  <a:solidFill>
                    <a:schemeClr val="tx1"/>
                  </a:solidFill>
                </a:rPr>
                <a:t>D08</a:t>
              </a:r>
            </a:p>
          </p:txBody>
        </p:sp>
        <p:sp>
          <p:nvSpPr>
            <p:cNvPr id="96" name="Shape 47"/>
            <p:cNvSpPr/>
            <p:nvPr/>
          </p:nvSpPr>
          <p:spPr>
            <a:xfrm>
              <a:off x="7768764" y="7130029"/>
              <a:ext cx="605544" cy="289672"/>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a:defRPr sz="1800">
                  <a:solidFill>
                    <a:srgbClr val="FF6251"/>
                  </a:solidFill>
                  <a:latin typeface="Arial"/>
                  <a:ea typeface="Arial"/>
                  <a:cs typeface="Arial"/>
                  <a:sym typeface="Arial"/>
                </a:defRPr>
              </a:lvl1pPr>
            </a:lstStyle>
            <a:p>
              <a:pPr lvl="0">
                <a:defRPr>
                  <a:solidFill>
                    <a:srgbClr val="000000"/>
                  </a:solidFill>
                </a:defRPr>
              </a:pPr>
              <a:r>
                <a:rPr sz="1200" dirty="0">
                  <a:solidFill>
                    <a:schemeClr val="tx1"/>
                  </a:solidFill>
                </a:rPr>
                <a:t>D09</a:t>
              </a:r>
            </a:p>
          </p:txBody>
        </p:sp>
        <p:sp>
          <p:nvSpPr>
            <p:cNvPr id="97" name="Shape 48"/>
            <p:cNvSpPr/>
            <p:nvPr/>
          </p:nvSpPr>
          <p:spPr>
            <a:xfrm>
              <a:off x="7474006" y="5949195"/>
              <a:ext cx="605544" cy="289672"/>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a:defRPr sz="1800">
                  <a:solidFill>
                    <a:srgbClr val="FF6251"/>
                  </a:solidFill>
                  <a:latin typeface="Arial"/>
                  <a:ea typeface="Arial"/>
                  <a:cs typeface="Arial"/>
                  <a:sym typeface="Arial"/>
                </a:defRPr>
              </a:lvl1pPr>
            </a:lstStyle>
            <a:p>
              <a:pPr lvl="0">
                <a:defRPr>
                  <a:solidFill>
                    <a:srgbClr val="000000"/>
                  </a:solidFill>
                </a:defRPr>
              </a:pPr>
              <a:r>
                <a:rPr sz="1200" dirty="0">
                  <a:solidFill>
                    <a:schemeClr val="tx1"/>
                  </a:solidFill>
                </a:rPr>
                <a:t>D10</a:t>
              </a:r>
            </a:p>
          </p:txBody>
        </p:sp>
        <p:sp>
          <p:nvSpPr>
            <p:cNvPr id="98" name="Shape 49"/>
            <p:cNvSpPr/>
            <p:nvPr/>
          </p:nvSpPr>
          <p:spPr>
            <a:xfrm>
              <a:off x="7474006" y="4941080"/>
              <a:ext cx="605544" cy="289672"/>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a:defRPr sz="1800">
                  <a:solidFill>
                    <a:srgbClr val="FF6251"/>
                  </a:solidFill>
                  <a:latin typeface="Arial"/>
                  <a:ea typeface="Arial"/>
                  <a:cs typeface="Arial"/>
                  <a:sym typeface="Arial"/>
                </a:defRPr>
              </a:lvl1pPr>
            </a:lstStyle>
            <a:p>
              <a:pPr lvl="0">
                <a:defRPr>
                  <a:solidFill>
                    <a:srgbClr val="000000"/>
                  </a:solidFill>
                </a:defRPr>
              </a:pPr>
              <a:r>
                <a:rPr sz="1200" dirty="0">
                  <a:solidFill>
                    <a:schemeClr val="tx1"/>
                  </a:solidFill>
                </a:rPr>
                <a:t>D11</a:t>
              </a:r>
            </a:p>
          </p:txBody>
        </p:sp>
        <p:sp>
          <p:nvSpPr>
            <p:cNvPr id="99" name="Shape 50"/>
            <p:cNvSpPr/>
            <p:nvPr/>
          </p:nvSpPr>
          <p:spPr>
            <a:xfrm>
              <a:off x="7768764" y="3919769"/>
              <a:ext cx="605544" cy="289672"/>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a:defRPr sz="1800">
                  <a:solidFill>
                    <a:srgbClr val="FF6251"/>
                  </a:solidFill>
                  <a:latin typeface="Arial"/>
                  <a:ea typeface="Arial"/>
                  <a:cs typeface="Arial"/>
                  <a:sym typeface="Arial"/>
                </a:defRPr>
              </a:lvl1pPr>
            </a:lstStyle>
            <a:p>
              <a:pPr lvl="0">
                <a:defRPr>
                  <a:solidFill>
                    <a:srgbClr val="000000"/>
                  </a:solidFill>
                </a:defRPr>
              </a:pPr>
              <a:r>
                <a:rPr sz="1200" dirty="0">
                  <a:solidFill>
                    <a:schemeClr val="tx1"/>
                  </a:solidFill>
                </a:rPr>
                <a:t>D12</a:t>
              </a:r>
            </a:p>
          </p:txBody>
        </p:sp>
        <p:sp>
          <p:nvSpPr>
            <p:cNvPr id="100" name="Shape 51"/>
            <p:cNvSpPr/>
            <p:nvPr/>
          </p:nvSpPr>
          <p:spPr>
            <a:xfrm>
              <a:off x="8913559" y="3396864"/>
              <a:ext cx="605544" cy="289672"/>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a:defRPr sz="1800">
                  <a:solidFill>
                    <a:srgbClr val="FF6251"/>
                  </a:solidFill>
                  <a:latin typeface="Arial"/>
                  <a:ea typeface="Arial"/>
                  <a:cs typeface="Arial"/>
                  <a:sym typeface="Arial"/>
                </a:defRPr>
              </a:lvl1pPr>
            </a:lstStyle>
            <a:p>
              <a:pPr lvl="0">
                <a:defRPr>
                  <a:solidFill>
                    <a:srgbClr val="000000"/>
                  </a:solidFill>
                </a:defRPr>
              </a:pPr>
              <a:r>
                <a:rPr sz="1200" dirty="0">
                  <a:solidFill>
                    <a:schemeClr val="tx1"/>
                  </a:solidFill>
                </a:rPr>
                <a:t>D01</a:t>
              </a:r>
            </a:p>
          </p:txBody>
        </p:sp>
      </p:grpSp>
      <p:sp>
        <p:nvSpPr>
          <p:cNvPr id="101" name="Shape 37"/>
          <p:cNvSpPr/>
          <p:nvPr/>
        </p:nvSpPr>
        <p:spPr>
          <a:xfrm>
            <a:off x="874967" y="3628538"/>
            <a:ext cx="1718784" cy="47089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p>
            <a:pPr lvl="0" algn="l">
              <a:defRPr sz="1800"/>
            </a:pPr>
            <a:r>
              <a:rPr sz="1200" dirty="0">
                <a:solidFill>
                  <a:srgbClr val="728FBC"/>
                </a:solidFill>
                <a:latin typeface="Arial"/>
                <a:ea typeface="Arial"/>
                <a:cs typeface="Arial"/>
                <a:sym typeface="Arial"/>
              </a:rPr>
              <a:t>HER</a:t>
            </a:r>
          </a:p>
          <a:p>
            <a:pPr lvl="0" algn="l">
              <a:defRPr sz="1800"/>
            </a:pPr>
            <a:r>
              <a:rPr sz="1200" dirty="0">
                <a:solidFill>
                  <a:srgbClr val="728FBC"/>
                </a:solidFill>
                <a:latin typeface="Arial"/>
                <a:ea typeface="Arial"/>
                <a:cs typeface="Arial"/>
                <a:sym typeface="Arial"/>
              </a:rPr>
              <a:t>D12: H1, H2, H3, H4</a:t>
            </a:r>
          </a:p>
          <a:p>
            <a:pPr lvl="0" algn="l">
              <a:defRPr sz="1800"/>
            </a:pPr>
            <a:r>
              <a:rPr lang="en-US" sz="1200" dirty="0">
                <a:solidFill>
                  <a:srgbClr val="728FBC"/>
                </a:solidFill>
                <a:latin typeface="Arial"/>
                <a:ea typeface="Arial"/>
                <a:cs typeface="Arial"/>
                <a:sym typeface="Arial"/>
              </a:rPr>
              <a:t>         </a:t>
            </a:r>
            <a:r>
              <a:rPr sz="1200" dirty="0">
                <a:solidFill>
                  <a:srgbClr val="728FBC"/>
                </a:solidFill>
                <a:latin typeface="Arial"/>
                <a:ea typeface="Arial"/>
                <a:cs typeface="Arial"/>
                <a:sym typeface="Arial"/>
              </a:rPr>
              <a:t>V1, V2, V3, V4</a:t>
            </a:r>
          </a:p>
        </p:txBody>
      </p:sp>
      <p:sp>
        <p:nvSpPr>
          <p:cNvPr id="102" name="Shape 38"/>
          <p:cNvSpPr/>
          <p:nvPr/>
        </p:nvSpPr>
        <p:spPr>
          <a:xfrm>
            <a:off x="251520" y="5861388"/>
            <a:ext cx="1701031" cy="47089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p>
            <a:pPr lvl="0" algn="l">
              <a:defRPr sz="1800"/>
            </a:pPr>
            <a:r>
              <a:rPr sz="1200" dirty="0">
                <a:solidFill>
                  <a:srgbClr val="728FBC"/>
                </a:solidFill>
                <a:latin typeface="Arial"/>
                <a:ea typeface="Arial"/>
                <a:cs typeface="Arial"/>
                <a:sym typeface="Arial"/>
              </a:rPr>
              <a:t>HER</a:t>
            </a:r>
          </a:p>
          <a:p>
            <a:pPr lvl="0" algn="l">
              <a:defRPr sz="1800"/>
            </a:pPr>
            <a:r>
              <a:rPr sz="1200" dirty="0">
                <a:solidFill>
                  <a:srgbClr val="728FBC"/>
                </a:solidFill>
                <a:latin typeface="Arial"/>
                <a:ea typeface="Arial"/>
                <a:cs typeface="Arial"/>
                <a:sym typeface="Arial"/>
              </a:rPr>
              <a:t>D09: H1, H2, H3, H4</a:t>
            </a:r>
          </a:p>
          <a:p>
            <a:pPr lvl="0" algn="l">
              <a:defRPr sz="1800"/>
            </a:pPr>
            <a:r>
              <a:rPr lang="en-US" sz="1200" dirty="0">
                <a:solidFill>
                  <a:srgbClr val="728FBC"/>
                </a:solidFill>
                <a:latin typeface="Arial"/>
                <a:ea typeface="Arial"/>
                <a:cs typeface="Arial"/>
                <a:sym typeface="Arial"/>
              </a:rPr>
              <a:t>         </a:t>
            </a:r>
            <a:r>
              <a:rPr sz="1200" dirty="0">
                <a:solidFill>
                  <a:srgbClr val="728FBC"/>
                </a:solidFill>
                <a:latin typeface="Arial"/>
                <a:ea typeface="Arial"/>
                <a:cs typeface="Arial"/>
                <a:sym typeface="Arial"/>
              </a:rPr>
              <a:t>V1, V2, V3, V4</a:t>
            </a:r>
          </a:p>
        </p:txBody>
      </p:sp>
      <p:sp>
        <p:nvSpPr>
          <p:cNvPr id="103" name="Shape 39"/>
          <p:cNvSpPr/>
          <p:nvPr/>
        </p:nvSpPr>
        <p:spPr>
          <a:xfrm>
            <a:off x="3322475" y="5999760"/>
            <a:ext cx="1056007" cy="313932"/>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p>
            <a:pPr lvl="0" algn="l">
              <a:defRPr sz="1800"/>
            </a:pPr>
            <a:r>
              <a:rPr sz="1200" dirty="0">
                <a:solidFill>
                  <a:srgbClr val="C82506"/>
                </a:solidFill>
                <a:latin typeface="Arial"/>
                <a:ea typeface="Arial"/>
                <a:cs typeface="Arial"/>
                <a:sym typeface="Arial"/>
              </a:rPr>
              <a:t>LER</a:t>
            </a:r>
          </a:p>
          <a:p>
            <a:pPr lvl="0" algn="l">
              <a:defRPr sz="1800"/>
            </a:pPr>
            <a:r>
              <a:rPr sz="1200" dirty="0">
                <a:solidFill>
                  <a:srgbClr val="C82506"/>
                </a:solidFill>
                <a:latin typeface="Arial"/>
                <a:ea typeface="Arial"/>
                <a:cs typeface="Arial"/>
                <a:sym typeface="Arial"/>
              </a:rPr>
              <a:t>D06: H3, H4</a:t>
            </a:r>
          </a:p>
        </p:txBody>
      </p:sp>
      <p:sp>
        <p:nvSpPr>
          <p:cNvPr id="107" name="Shape 60"/>
          <p:cNvSpPr/>
          <p:nvPr/>
        </p:nvSpPr>
        <p:spPr>
          <a:xfrm>
            <a:off x="5364088" y="3667090"/>
            <a:ext cx="1467890" cy="55399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p>
            <a:pPr lvl="0" algn="l">
              <a:defRPr sz="1800"/>
            </a:pPr>
            <a:r>
              <a:rPr sz="1200" dirty="0">
                <a:solidFill>
                  <a:srgbClr val="728FBC"/>
                </a:solidFill>
                <a:latin typeface="Arial"/>
                <a:ea typeface="Arial"/>
                <a:cs typeface="Arial"/>
                <a:sym typeface="Arial"/>
              </a:rPr>
              <a:t>HER</a:t>
            </a:r>
          </a:p>
          <a:p>
            <a:pPr lvl="0" algn="l">
              <a:defRPr sz="1800"/>
            </a:pPr>
            <a:r>
              <a:rPr sz="1200" dirty="0">
                <a:solidFill>
                  <a:srgbClr val="728FBC"/>
                </a:solidFill>
                <a:latin typeface="Arial"/>
                <a:ea typeface="Arial"/>
                <a:cs typeface="Arial"/>
                <a:sym typeface="Arial"/>
              </a:rPr>
              <a:t>D12: H1, H2, H3, </a:t>
            </a:r>
            <a:r>
              <a:rPr sz="1200" dirty="0" smtClean="0">
                <a:solidFill>
                  <a:srgbClr val="728FBC"/>
                </a:solidFill>
                <a:latin typeface="Arial"/>
                <a:ea typeface="Arial"/>
                <a:cs typeface="Arial"/>
                <a:sym typeface="Arial"/>
              </a:rPr>
              <a:t>H4</a:t>
            </a:r>
            <a:endParaRPr lang="en-US" sz="1200" dirty="0" smtClean="0">
              <a:solidFill>
                <a:srgbClr val="728FBC"/>
              </a:solidFill>
              <a:latin typeface="Arial"/>
              <a:ea typeface="Arial"/>
              <a:cs typeface="Arial"/>
              <a:sym typeface="Arial"/>
            </a:endParaRPr>
          </a:p>
          <a:p>
            <a:pPr lvl="0" algn="l">
              <a:defRPr sz="1800"/>
            </a:pPr>
            <a:r>
              <a:rPr lang="en-US" sz="1200" dirty="0">
                <a:solidFill>
                  <a:srgbClr val="728FBC"/>
                </a:solidFill>
                <a:latin typeface="Arial"/>
                <a:ea typeface="Arial"/>
                <a:cs typeface="Arial"/>
                <a:sym typeface="Arial"/>
              </a:rPr>
              <a:t> </a:t>
            </a:r>
            <a:r>
              <a:rPr lang="en-US" sz="1200" dirty="0" smtClean="0">
                <a:solidFill>
                  <a:srgbClr val="728FBC"/>
                </a:solidFill>
                <a:latin typeface="Arial"/>
                <a:ea typeface="Arial"/>
                <a:cs typeface="Arial"/>
                <a:sym typeface="Arial"/>
              </a:rPr>
              <a:t>       </a:t>
            </a:r>
            <a:r>
              <a:rPr sz="1200" dirty="0" smtClean="0">
                <a:solidFill>
                  <a:srgbClr val="728FBC"/>
                </a:solidFill>
                <a:latin typeface="Arial"/>
                <a:ea typeface="Arial"/>
                <a:cs typeface="Arial"/>
                <a:sym typeface="Arial"/>
              </a:rPr>
              <a:t>V1</a:t>
            </a:r>
            <a:r>
              <a:rPr sz="1200" dirty="0">
                <a:solidFill>
                  <a:srgbClr val="728FBC"/>
                </a:solidFill>
                <a:latin typeface="Arial"/>
                <a:ea typeface="Arial"/>
                <a:cs typeface="Arial"/>
                <a:sym typeface="Arial"/>
              </a:rPr>
              <a:t>, V2, V3, V4</a:t>
            </a:r>
          </a:p>
        </p:txBody>
      </p:sp>
      <p:sp>
        <p:nvSpPr>
          <p:cNvPr id="108" name="Shape 61"/>
          <p:cNvSpPr/>
          <p:nvPr/>
        </p:nvSpPr>
        <p:spPr>
          <a:xfrm>
            <a:off x="4853183" y="5755322"/>
            <a:ext cx="1879057" cy="55399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p>
            <a:pPr lvl="0" algn="l">
              <a:defRPr sz="1800"/>
            </a:pPr>
            <a:r>
              <a:rPr sz="1200" dirty="0">
                <a:solidFill>
                  <a:srgbClr val="728FBC"/>
                </a:solidFill>
                <a:latin typeface="Arial"/>
                <a:ea typeface="Arial"/>
                <a:cs typeface="Arial"/>
                <a:sym typeface="Arial"/>
              </a:rPr>
              <a:t>HER</a:t>
            </a:r>
          </a:p>
          <a:p>
            <a:pPr lvl="0" algn="l">
              <a:defRPr sz="1800"/>
            </a:pPr>
            <a:r>
              <a:rPr sz="1200" dirty="0">
                <a:solidFill>
                  <a:srgbClr val="728FBC"/>
                </a:solidFill>
                <a:latin typeface="Arial"/>
                <a:ea typeface="Arial"/>
                <a:cs typeface="Arial"/>
                <a:sym typeface="Arial"/>
              </a:rPr>
              <a:t>D09: H1, H2, H3, </a:t>
            </a:r>
            <a:r>
              <a:rPr sz="1200" dirty="0" smtClean="0">
                <a:solidFill>
                  <a:srgbClr val="728FBC"/>
                </a:solidFill>
                <a:latin typeface="Arial"/>
                <a:ea typeface="Arial"/>
                <a:cs typeface="Arial"/>
                <a:sym typeface="Arial"/>
              </a:rPr>
              <a:t>H4</a:t>
            </a:r>
            <a:endParaRPr lang="en-US" sz="1200" dirty="0" smtClean="0">
              <a:solidFill>
                <a:srgbClr val="728FBC"/>
              </a:solidFill>
              <a:latin typeface="Arial"/>
              <a:ea typeface="Arial"/>
              <a:cs typeface="Arial"/>
              <a:sym typeface="Arial"/>
            </a:endParaRPr>
          </a:p>
          <a:p>
            <a:pPr lvl="0" algn="l">
              <a:defRPr sz="1800"/>
            </a:pPr>
            <a:r>
              <a:rPr lang="en-US" sz="1200" dirty="0">
                <a:solidFill>
                  <a:srgbClr val="728FBC"/>
                </a:solidFill>
                <a:latin typeface="Arial"/>
                <a:ea typeface="Arial"/>
                <a:cs typeface="Arial"/>
                <a:sym typeface="Arial"/>
              </a:rPr>
              <a:t> </a:t>
            </a:r>
            <a:r>
              <a:rPr lang="en-US" sz="1200" dirty="0" smtClean="0">
                <a:solidFill>
                  <a:srgbClr val="728FBC"/>
                </a:solidFill>
                <a:latin typeface="Arial"/>
                <a:ea typeface="Arial"/>
                <a:cs typeface="Arial"/>
                <a:sym typeface="Arial"/>
              </a:rPr>
              <a:t>        </a:t>
            </a:r>
            <a:r>
              <a:rPr sz="1200" dirty="0" smtClean="0">
                <a:solidFill>
                  <a:srgbClr val="728FBC"/>
                </a:solidFill>
                <a:latin typeface="Arial"/>
                <a:ea typeface="Arial"/>
                <a:cs typeface="Arial"/>
                <a:sym typeface="Arial"/>
              </a:rPr>
              <a:t>V1</a:t>
            </a:r>
            <a:r>
              <a:rPr sz="1200" dirty="0">
                <a:solidFill>
                  <a:srgbClr val="728FBC"/>
                </a:solidFill>
                <a:latin typeface="Arial"/>
                <a:ea typeface="Arial"/>
                <a:cs typeface="Arial"/>
                <a:sym typeface="Arial"/>
              </a:rPr>
              <a:t>, V2, V3, V4</a:t>
            </a:r>
          </a:p>
        </p:txBody>
      </p:sp>
      <p:sp>
        <p:nvSpPr>
          <p:cNvPr id="109" name="Shape 62"/>
          <p:cNvSpPr/>
          <p:nvPr/>
        </p:nvSpPr>
        <p:spPr>
          <a:xfrm>
            <a:off x="7596336" y="6011996"/>
            <a:ext cx="1547664" cy="369332"/>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p>
            <a:pPr lvl="0" algn="l">
              <a:defRPr sz="1800"/>
            </a:pPr>
            <a:r>
              <a:rPr sz="1200" dirty="0">
                <a:solidFill>
                  <a:srgbClr val="C82506"/>
                </a:solidFill>
                <a:latin typeface="Arial"/>
                <a:ea typeface="Arial"/>
                <a:cs typeface="Arial"/>
                <a:sym typeface="Arial"/>
              </a:rPr>
              <a:t>LER</a:t>
            </a:r>
          </a:p>
          <a:p>
            <a:pPr lvl="0" algn="l">
              <a:defRPr sz="1800"/>
            </a:pPr>
            <a:r>
              <a:rPr sz="1200" dirty="0">
                <a:solidFill>
                  <a:srgbClr val="C82506"/>
                </a:solidFill>
                <a:latin typeface="Arial"/>
                <a:ea typeface="Arial"/>
                <a:cs typeface="Arial"/>
                <a:sym typeface="Arial"/>
              </a:rPr>
              <a:t>D06: H1, H2, H3, H4</a:t>
            </a:r>
          </a:p>
        </p:txBody>
      </p:sp>
      <p:sp>
        <p:nvSpPr>
          <p:cNvPr id="110" name="Shape 75"/>
          <p:cNvSpPr/>
          <p:nvPr/>
        </p:nvSpPr>
        <p:spPr>
          <a:xfrm>
            <a:off x="8112089" y="2963224"/>
            <a:ext cx="1031911" cy="55399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p>
            <a:pPr lvl="0" algn="l">
              <a:defRPr sz="1800"/>
            </a:pPr>
            <a:r>
              <a:rPr sz="1200" dirty="0">
                <a:solidFill>
                  <a:srgbClr val="C82506"/>
                </a:solidFill>
                <a:latin typeface="Arial"/>
                <a:ea typeface="Arial"/>
                <a:cs typeface="Arial"/>
                <a:sym typeface="Arial"/>
              </a:rPr>
              <a:t>LER</a:t>
            </a:r>
          </a:p>
          <a:p>
            <a:pPr lvl="0" algn="l">
              <a:defRPr sz="1800"/>
            </a:pPr>
            <a:r>
              <a:rPr sz="1200" dirty="0">
                <a:solidFill>
                  <a:srgbClr val="C82506"/>
                </a:solidFill>
                <a:latin typeface="Arial"/>
                <a:ea typeface="Arial"/>
                <a:cs typeface="Arial"/>
                <a:sym typeface="Arial"/>
              </a:rPr>
              <a:t>D03: H1, H2</a:t>
            </a:r>
          </a:p>
          <a:p>
            <a:pPr lvl="0" algn="l">
              <a:defRPr sz="1800"/>
            </a:pPr>
            <a:r>
              <a:rPr sz="1200" dirty="0">
                <a:solidFill>
                  <a:srgbClr val="C82506"/>
                </a:solidFill>
                <a:latin typeface="Arial"/>
                <a:ea typeface="Arial"/>
                <a:cs typeface="Arial"/>
                <a:sym typeface="Arial"/>
              </a:rPr>
              <a:t>         V1, V2</a:t>
            </a:r>
          </a:p>
        </p:txBody>
      </p:sp>
      <p:sp>
        <p:nvSpPr>
          <p:cNvPr id="111" name="Shape 76"/>
          <p:cNvSpPr/>
          <p:nvPr/>
        </p:nvSpPr>
        <p:spPr>
          <a:xfrm>
            <a:off x="4992710" y="2420888"/>
            <a:ext cx="1754240" cy="55399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p>
            <a:pPr lvl="0" algn="l">
              <a:defRPr sz="1800"/>
            </a:pPr>
            <a:r>
              <a:rPr sz="1200" dirty="0">
                <a:solidFill>
                  <a:srgbClr val="728FBC"/>
                </a:solidFill>
                <a:latin typeface="Arial"/>
                <a:ea typeface="Arial"/>
                <a:cs typeface="Arial"/>
                <a:sym typeface="Arial"/>
              </a:rPr>
              <a:t>HER</a:t>
            </a:r>
          </a:p>
          <a:p>
            <a:pPr lvl="0" algn="l">
              <a:defRPr sz="1800"/>
            </a:pPr>
            <a:r>
              <a:rPr sz="1200" dirty="0">
                <a:solidFill>
                  <a:srgbClr val="728FBC"/>
                </a:solidFill>
                <a:latin typeface="Arial"/>
                <a:ea typeface="Arial"/>
                <a:cs typeface="Arial"/>
                <a:sym typeface="Arial"/>
              </a:rPr>
              <a:t>D01: H1, H2, H3, H4, </a:t>
            </a:r>
            <a:r>
              <a:rPr sz="1200" dirty="0" smtClean="0">
                <a:solidFill>
                  <a:srgbClr val="728FBC"/>
                </a:solidFill>
                <a:latin typeface="Arial"/>
                <a:ea typeface="Arial"/>
                <a:cs typeface="Arial"/>
                <a:sym typeface="Arial"/>
              </a:rPr>
              <a:t>H5</a:t>
            </a:r>
            <a:endParaRPr lang="en-US" sz="1200" dirty="0" smtClean="0">
              <a:solidFill>
                <a:srgbClr val="728FBC"/>
              </a:solidFill>
              <a:latin typeface="Arial"/>
              <a:ea typeface="Arial"/>
              <a:cs typeface="Arial"/>
              <a:sym typeface="Arial"/>
            </a:endParaRPr>
          </a:p>
          <a:p>
            <a:pPr lvl="0" algn="l">
              <a:defRPr sz="1800"/>
            </a:pPr>
            <a:r>
              <a:rPr lang="en-US" sz="1200" dirty="0">
                <a:solidFill>
                  <a:srgbClr val="728FBC"/>
                </a:solidFill>
                <a:latin typeface="Arial"/>
                <a:ea typeface="Arial"/>
                <a:cs typeface="Arial"/>
                <a:sym typeface="Arial"/>
              </a:rPr>
              <a:t> </a:t>
            </a:r>
            <a:r>
              <a:rPr lang="en-US" sz="1200" dirty="0" smtClean="0">
                <a:solidFill>
                  <a:srgbClr val="728FBC"/>
                </a:solidFill>
                <a:latin typeface="Arial"/>
                <a:ea typeface="Arial"/>
                <a:cs typeface="Arial"/>
                <a:sym typeface="Arial"/>
              </a:rPr>
              <a:t>        </a:t>
            </a:r>
            <a:r>
              <a:rPr sz="1200" dirty="0" smtClean="0">
                <a:solidFill>
                  <a:srgbClr val="728FBC"/>
                </a:solidFill>
                <a:latin typeface="Arial"/>
                <a:ea typeface="Arial"/>
                <a:cs typeface="Arial"/>
                <a:sym typeface="Arial"/>
              </a:rPr>
              <a:t>V1</a:t>
            </a:r>
            <a:endParaRPr sz="1200" dirty="0">
              <a:solidFill>
                <a:srgbClr val="728FBC"/>
              </a:solidFill>
              <a:latin typeface="Arial"/>
              <a:ea typeface="Arial"/>
              <a:cs typeface="Arial"/>
              <a:sym typeface="Arial"/>
            </a:endParaRPr>
          </a:p>
        </p:txBody>
      </p:sp>
      <p:sp>
        <p:nvSpPr>
          <p:cNvPr id="112" name="Shape 77"/>
          <p:cNvSpPr/>
          <p:nvPr/>
        </p:nvSpPr>
        <p:spPr>
          <a:xfrm>
            <a:off x="7184530" y="2470431"/>
            <a:ext cx="1627054" cy="55399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p>
            <a:pPr lvl="0" algn="l">
              <a:defRPr sz="1800"/>
            </a:pPr>
            <a:r>
              <a:rPr sz="1200" dirty="0">
                <a:solidFill>
                  <a:srgbClr val="C82506"/>
                </a:solidFill>
                <a:latin typeface="Arial"/>
                <a:ea typeface="Arial"/>
                <a:cs typeface="Arial"/>
                <a:sym typeface="Arial"/>
              </a:rPr>
              <a:t>LER</a:t>
            </a:r>
          </a:p>
          <a:p>
            <a:pPr lvl="0" algn="l">
              <a:defRPr sz="1800"/>
            </a:pPr>
            <a:r>
              <a:rPr sz="1200" dirty="0">
                <a:solidFill>
                  <a:srgbClr val="C82506"/>
                </a:solidFill>
                <a:latin typeface="Arial"/>
                <a:ea typeface="Arial"/>
                <a:cs typeface="Arial"/>
                <a:sym typeface="Arial"/>
              </a:rPr>
              <a:t>D02: H1, H2, H3, H4</a:t>
            </a:r>
          </a:p>
          <a:p>
            <a:pPr lvl="0" algn="l">
              <a:defRPr sz="1800"/>
            </a:pPr>
            <a:r>
              <a:rPr sz="1200" dirty="0">
                <a:solidFill>
                  <a:srgbClr val="C82506"/>
                </a:solidFill>
                <a:latin typeface="Arial"/>
                <a:ea typeface="Arial"/>
                <a:cs typeface="Arial"/>
                <a:sym typeface="Arial"/>
              </a:rPr>
              <a:t>         V1</a:t>
            </a:r>
          </a:p>
        </p:txBody>
      </p:sp>
      <p:sp>
        <p:nvSpPr>
          <p:cNvPr id="7" name="角丸四角形 6"/>
          <p:cNvSpPr/>
          <p:nvPr/>
        </p:nvSpPr>
        <p:spPr>
          <a:xfrm>
            <a:off x="32018" y="2420888"/>
            <a:ext cx="4395966" cy="3945174"/>
          </a:xfrm>
          <a:prstGeom prst="roundRect">
            <a:avLst>
              <a:gd name="adj" fmla="val 5955"/>
            </a:avLst>
          </a:prstGeom>
          <a:noFill/>
          <a:ln w="28575">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テキスト ボックス 113"/>
          <p:cNvSpPr txBox="1"/>
          <p:nvPr/>
        </p:nvSpPr>
        <p:spPr>
          <a:xfrm>
            <a:off x="279212" y="2285765"/>
            <a:ext cx="822823" cy="307777"/>
          </a:xfrm>
          <a:prstGeom prst="rect">
            <a:avLst/>
          </a:prstGeom>
          <a:solidFill>
            <a:schemeClr val="bg1"/>
          </a:solidFill>
        </p:spPr>
        <p:txBody>
          <a:bodyPr wrap="square" rtlCol="0">
            <a:spAutoFit/>
          </a:bodyPr>
          <a:lstStyle/>
          <a:p>
            <a:pPr algn="ctr"/>
            <a:r>
              <a:rPr lang="en-US" altLang="ja-JP" sz="1400" dirty="0" smtClean="0">
                <a:solidFill>
                  <a:schemeClr val="accent6">
                    <a:lumMod val="75000"/>
                  </a:schemeClr>
                </a:solidFill>
              </a:rPr>
              <a:t>Phase-I</a:t>
            </a:r>
            <a:endParaRPr kumimoji="1" lang="ja-JP" altLang="en-US" sz="1400" dirty="0">
              <a:solidFill>
                <a:schemeClr val="accent6">
                  <a:lumMod val="75000"/>
                </a:schemeClr>
              </a:solidFill>
            </a:endParaRPr>
          </a:p>
        </p:txBody>
      </p:sp>
      <p:sp>
        <p:nvSpPr>
          <p:cNvPr id="115" name="コンテンツ プレースホルダ 43"/>
          <p:cNvSpPr>
            <a:spLocks noGrp="1"/>
          </p:cNvSpPr>
          <p:nvPr>
            <p:ph idx="1"/>
          </p:nvPr>
        </p:nvSpPr>
        <p:spPr>
          <a:xfrm>
            <a:off x="184172" y="1021378"/>
            <a:ext cx="8775655" cy="1255494"/>
          </a:xfrm>
        </p:spPr>
        <p:txBody>
          <a:bodyPr>
            <a:noAutofit/>
          </a:bodyPr>
          <a:lstStyle/>
          <a:p>
            <a:r>
              <a:rPr lang="en-US" altLang="ja-JP" sz="1800" dirty="0" smtClean="0">
                <a:solidFill>
                  <a:srgbClr val="002060"/>
                </a:solidFill>
              </a:rPr>
              <a:t>Plan and Location</a:t>
            </a:r>
          </a:p>
          <a:p>
            <a:pPr lvl="1"/>
            <a:r>
              <a:rPr lang="en-US" altLang="ja-JP" sz="1600" dirty="0" smtClean="0"/>
              <a:t>Phase-I : 2 new models (horizontal type) for LER. (Conventional collimators are reused in HER.) </a:t>
            </a:r>
            <a:endParaRPr lang="en-US" altLang="ja-JP" sz="1600" dirty="0"/>
          </a:p>
          <a:p>
            <a:pPr lvl="1"/>
            <a:r>
              <a:rPr lang="en-US" altLang="ja-JP" sz="1600" dirty="0" smtClean="0"/>
              <a:t>Phase-II :  Only install 3 more for LER</a:t>
            </a:r>
            <a:r>
              <a:rPr lang="en-US" altLang="ja-JP" sz="1600" dirty="0"/>
              <a:t> </a:t>
            </a:r>
            <a:r>
              <a:rPr lang="en-US" altLang="ja-JP" sz="1600" dirty="0" smtClean="0"/>
              <a:t> and 3 more for HER (due to budgetary limitation)</a:t>
            </a:r>
          </a:p>
          <a:p>
            <a:pPr lvl="1"/>
            <a:r>
              <a:rPr lang="en-US" altLang="ja-JP" sz="1600" dirty="0" smtClean="0"/>
              <a:t>Phase-III : more collimators for LER and HER (how many to be decided)</a:t>
            </a:r>
            <a:endParaRPr lang="en-US" altLang="ja-JP" sz="1600" dirty="0"/>
          </a:p>
        </p:txBody>
      </p:sp>
      <p:sp>
        <p:nvSpPr>
          <p:cNvPr id="116" name="角丸四角形 115"/>
          <p:cNvSpPr/>
          <p:nvPr/>
        </p:nvSpPr>
        <p:spPr>
          <a:xfrm>
            <a:off x="4666907" y="2420888"/>
            <a:ext cx="4441598" cy="3974270"/>
          </a:xfrm>
          <a:prstGeom prst="roundRect">
            <a:avLst>
              <a:gd name="adj" fmla="val 5955"/>
            </a:avLst>
          </a:prstGeom>
          <a:noFill/>
          <a:ln w="28575">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テキスト ボックス 116"/>
          <p:cNvSpPr txBox="1"/>
          <p:nvPr/>
        </p:nvSpPr>
        <p:spPr>
          <a:xfrm>
            <a:off x="8050201" y="2285765"/>
            <a:ext cx="793060" cy="307777"/>
          </a:xfrm>
          <a:prstGeom prst="rect">
            <a:avLst/>
          </a:prstGeom>
          <a:solidFill>
            <a:schemeClr val="bg1"/>
          </a:solidFill>
        </p:spPr>
        <p:txBody>
          <a:bodyPr wrap="square" rtlCol="0">
            <a:spAutoFit/>
          </a:bodyPr>
          <a:lstStyle/>
          <a:p>
            <a:pPr algn="ctr"/>
            <a:r>
              <a:rPr lang="en-US" altLang="ja-JP" sz="1400" dirty="0" smtClean="0">
                <a:solidFill>
                  <a:schemeClr val="accent5">
                    <a:lumMod val="50000"/>
                  </a:schemeClr>
                </a:solidFill>
              </a:rPr>
              <a:t>Phase-II</a:t>
            </a:r>
            <a:endParaRPr kumimoji="1" lang="ja-JP" altLang="en-US" sz="1400" dirty="0">
              <a:solidFill>
                <a:schemeClr val="accent5">
                  <a:lumMod val="50000"/>
                </a:schemeClr>
              </a:solidFill>
            </a:endParaRPr>
          </a:p>
        </p:txBody>
      </p:sp>
      <p:sp>
        <p:nvSpPr>
          <p:cNvPr id="122" name="円/楕円 121"/>
          <p:cNvSpPr/>
          <p:nvPr/>
        </p:nvSpPr>
        <p:spPr>
          <a:xfrm>
            <a:off x="6357257" y="2833769"/>
            <a:ext cx="375254" cy="185202"/>
          </a:xfrm>
          <a:prstGeom prst="ellipse">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円/楕円 122"/>
          <p:cNvSpPr/>
          <p:nvPr/>
        </p:nvSpPr>
        <p:spPr>
          <a:xfrm>
            <a:off x="6835154" y="2833768"/>
            <a:ext cx="451017" cy="2287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円/楕円 125"/>
          <p:cNvSpPr/>
          <p:nvPr/>
        </p:nvSpPr>
        <p:spPr>
          <a:xfrm rot="19389336">
            <a:off x="3143354" y="5733377"/>
            <a:ext cx="497919" cy="1682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テキスト ボックス 126"/>
          <p:cNvSpPr txBox="1"/>
          <p:nvPr/>
        </p:nvSpPr>
        <p:spPr>
          <a:xfrm>
            <a:off x="3537226" y="5598800"/>
            <a:ext cx="626506" cy="430887"/>
          </a:xfrm>
          <a:prstGeom prst="rect">
            <a:avLst/>
          </a:prstGeom>
          <a:noFill/>
        </p:spPr>
        <p:txBody>
          <a:bodyPr wrap="square" rtlCol="0">
            <a:spAutoFit/>
          </a:bodyPr>
          <a:lstStyle/>
          <a:p>
            <a:r>
              <a:rPr kumimoji="1" lang="en-US" altLang="ja-JP" sz="1100" dirty="0" smtClean="0">
                <a:solidFill>
                  <a:srgbClr val="FF0000"/>
                </a:solidFill>
              </a:rPr>
              <a:t>New in phase1</a:t>
            </a:r>
            <a:endParaRPr kumimoji="1" lang="ja-JP" altLang="en-US" sz="1100" dirty="0">
              <a:solidFill>
                <a:srgbClr val="FF0000"/>
              </a:solidFill>
            </a:endParaRPr>
          </a:p>
        </p:txBody>
      </p:sp>
      <p:sp>
        <p:nvSpPr>
          <p:cNvPr id="129" name="テキスト ボックス 128"/>
          <p:cNvSpPr txBox="1"/>
          <p:nvPr/>
        </p:nvSpPr>
        <p:spPr>
          <a:xfrm>
            <a:off x="7034678" y="3350413"/>
            <a:ext cx="626506" cy="430887"/>
          </a:xfrm>
          <a:prstGeom prst="rect">
            <a:avLst/>
          </a:prstGeom>
          <a:noFill/>
        </p:spPr>
        <p:txBody>
          <a:bodyPr wrap="square" rtlCol="0">
            <a:spAutoFit/>
          </a:bodyPr>
          <a:lstStyle/>
          <a:p>
            <a:r>
              <a:rPr kumimoji="1" lang="en-US" altLang="ja-JP" sz="1100" dirty="0" smtClean="0">
                <a:solidFill>
                  <a:srgbClr val="FF0000"/>
                </a:solidFill>
              </a:rPr>
              <a:t>New in phase2</a:t>
            </a:r>
            <a:endParaRPr kumimoji="1" lang="ja-JP" altLang="en-US" sz="1100" dirty="0">
              <a:solidFill>
                <a:srgbClr val="FF0000"/>
              </a:solidFill>
            </a:endParaRPr>
          </a:p>
        </p:txBody>
      </p:sp>
      <p:cxnSp>
        <p:nvCxnSpPr>
          <p:cNvPr id="131" name="直線コネクタ 130"/>
          <p:cNvCxnSpPr/>
          <p:nvPr/>
        </p:nvCxnSpPr>
        <p:spPr>
          <a:xfrm>
            <a:off x="6588224" y="3024429"/>
            <a:ext cx="596306" cy="38561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a:stCxn id="123" idx="4"/>
          </p:cNvCxnSpPr>
          <p:nvPr/>
        </p:nvCxnSpPr>
        <p:spPr>
          <a:xfrm>
            <a:off x="7060663" y="3062514"/>
            <a:ext cx="145843" cy="33461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7941862" y="6266340"/>
            <a:ext cx="50405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a:off x="5329290" y="2681312"/>
            <a:ext cx="808060" cy="1657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7605486" y="2718327"/>
            <a:ext cx="418722" cy="858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8120743" y="3219070"/>
            <a:ext cx="87811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8265886" y="3393241"/>
            <a:ext cx="87811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7515225" y="5772150"/>
            <a:ext cx="161925" cy="369332"/>
          </a:xfrm>
          <a:prstGeom prst="rect">
            <a:avLst/>
          </a:prstGeom>
          <a:noFill/>
        </p:spPr>
        <p:txBody>
          <a:bodyPr wrap="square" rtlCol="0">
            <a:spAutoFit/>
          </a:bodyPr>
          <a:lstStyle/>
          <a:p>
            <a:r>
              <a:rPr kumimoji="1" lang="en-US" altLang="ja-JP" dirty="0" smtClean="0"/>
              <a:t>x</a:t>
            </a:r>
            <a:endParaRPr kumimoji="1" lang="ja-JP" altLang="en-US" dirty="0"/>
          </a:p>
        </p:txBody>
      </p:sp>
      <p:sp>
        <p:nvSpPr>
          <p:cNvPr id="57" name="テキスト ボックス 56"/>
          <p:cNvSpPr txBox="1"/>
          <p:nvPr/>
        </p:nvSpPr>
        <p:spPr>
          <a:xfrm>
            <a:off x="7381875" y="5800725"/>
            <a:ext cx="161925" cy="369332"/>
          </a:xfrm>
          <a:prstGeom prst="rect">
            <a:avLst/>
          </a:prstGeom>
          <a:noFill/>
        </p:spPr>
        <p:txBody>
          <a:bodyPr wrap="square" rtlCol="0">
            <a:spAutoFit/>
          </a:bodyPr>
          <a:lstStyle/>
          <a:p>
            <a:r>
              <a:rPr kumimoji="1" lang="en-US" altLang="ja-JP" dirty="0" smtClean="0"/>
              <a:t>x</a:t>
            </a:r>
            <a:endParaRPr kumimoji="1" lang="ja-JP" altLang="en-US" dirty="0"/>
          </a:p>
        </p:txBody>
      </p:sp>
      <p:sp>
        <p:nvSpPr>
          <p:cNvPr id="58" name="テキスト ボックス 57"/>
          <p:cNvSpPr txBox="1"/>
          <p:nvPr/>
        </p:nvSpPr>
        <p:spPr>
          <a:xfrm>
            <a:off x="7943850" y="3171825"/>
            <a:ext cx="161925" cy="369332"/>
          </a:xfrm>
          <a:prstGeom prst="rect">
            <a:avLst/>
          </a:prstGeom>
          <a:noFill/>
        </p:spPr>
        <p:txBody>
          <a:bodyPr wrap="square" rtlCol="0">
            <a:spAutoFit/>
          </a:bodyPr>
          <a:lstStyle/>
          <a:p>
            <a:r>
              <a:rPr kumimoji="1" lang="en-US" altLang="ja-JP" dirty="0" smtClean="0"/>
              <a:t>x</a:t>
            </a:r>
            <a:endParaRPr kumimoji="1" lang="ja-JP" altLang="en-US" dirty="0"/>
          </a:p>
        </p:txBody>
      </p:sp>
      <p:sp>
        <p:nvSpPr>
          <p:cNvPr id="59" name="テキスト ボックス 58"/>
          <p:cNvSpPr txBox="1"/>
          <p:nvPr/>
        </p:nvSpPr>
        <p:spPr>
          <a:xfrm>
            <a:off x="7705725" y="2924175"/>
            <a:ext cx="161925" cy="369332"/>
          </a:xfrm>
          <a:prstGeom prst="rect">
            <a:avLst/>
          </a:prstGeom>
          <a:noFill/>
        </p:spPr>
        <p:txBody>
          <a:bodyPr wrap="square" rtlCol="0">
            <a:spAutoFit/>
          </a:bodyPr>
          <a:lstStyle/>
          <a:p>
            <a:r>
              <a:rPr kumimoji="1" lang="en-US" altLang="ja-JP" dirty="0" smtClean="0"/>
              <a:t>x</a:t>
            </a:r>
            <a:endParaRPr kumimoji="1" lang="ja-JP" altLang="en-US" dirty="0"/>
          </a:p>
        </p:txBody>
      </p:sp>
      <p:sp>
        <p:nvSpPr>
          <p:cNvPr id="60" name="テキスト ボックス 59"/>
          <p:cNvSpPr txBox="1"/>
          <p:nvPr/>
        </p:nvSpPr>
        <p:spPr>
          <a:xfrm>
            <a:off x="7858125" y="3076575"/>
            <a:ext cx="161925" cy="369332"/>
          </a:xfrm>
          <a:prstGeom prst="rect">
            <a:avLst/>
          </a:prstGeom>
          <a:noFill/>
        </p:spPr>
        <p:txBody>
          <a:bodyPr wrap="square" rtlCol="0">
            <a:spAutoFit/>
          </a:bodyPr>
          <a:lstStyle/>
          <a:p>
            <a:r>
              <a:rPr kumimoji="1" lang="en-US" altLang="ja-JP" dirty="0" smtClean="0"/>
              <a:t>x</a:t>
            </a:r>
            <a:endParaRPr kumimoji="1" lang="ja-JP" altLang="en-US" dirty="0"/>
          </a:p>
        </p:txBody>
      </p:sp>
      <p:sp>
        <p:nvSpPr>
          <p:cNvPr id="61" name="テキスト ボックス 60"/>
          <p:cNvSpPr txBox="1"/>
          <p:nvPr/>
        </p:nvSpPr>
        <p:spPr>
          <a:xfrm>
            <a:off x="7591425" y="2867025"/>
            <a:ext cx="161925" cy="369332"/>
          </a:xfrm>
          <a:prstGeom prst="rect">
            <a:avLst/>
          </a:prstGeom>
          <a:noFill/>
        </p:spPr>
        <p:txBody>
          <a:bodyPr wrap="square" rtlCol="0">
            <a:spAutoFit/>
          </a:bodyPr>
          <a:lstStyle/>
          <a:p>
            <a:r>
              <a:rPr kumimoji="1" lang="en-US" altLang="ja-JP" dirty="0" smtClean="0"/>
              <a:t>x</a:t>
            </a:r>
            <a:endParaRPr kumimoji="1" lang="ja-JP" altLang="en-US" dirty="0"/>
          </a:p>
        </p:txBody>
      </p:sp>
      <p:sp>
        <p:nvSpPr>
          <p:cNvPr id="62" name="テキスト ボックス 61"/>
          <p:cNvSpPr txBox="1"/>
          <p:nvPr/>
        </p:nvSpPr>
        <p:spPr>
          <a:xfrm>
            <a:off x="7191375" y="2724150"/>
            <a:ext cx="161925" cy="369332"/>
          </a:xfrm>
          <a:prstGeom prst="rect">
            <a:avLst/>
          </a:prstGeom>
          <a:noFill/>
        </p:spPr>
        <p:txBody>
          <a:bodyPr wrap="square" rtlCol="0">
            <a:spAutoFit/>
          </a:bodyPr>
          <a:lstStyle/>
          <a:p>
            <a:r>
              <a:rPr kumimoji="1" lang="en-US" altLang="ja-JP" dirty="0" smtClean="0"/>
              <a:t>x</a:t>
            </a:r>
            <a:endParaRPr kumimoji="1" lang="ja-JP" altLang="en-US" dirty="0"/>
          </a:p>
        </p:txBody>
      </p:sp>
      <p:sp>
        <p:nvSpPr>
          <p:cNvPr id="63" name="テキスト ボックス 62"/>
          <p:cNvSpPr txBox="1"/>
          <p:nvPr/>
        </p:nvSpPr>
        <p:spPr>
          <a:xfrm>
            <a:off x="7305675" y="2752725"/>
            <a:ext cx="161925" cy="369332"/>
          </a:xfrm>
          <a:prstGeom prst="rect">
            <a:avLst/>
          </a:prstGeom>
          <a:noFill/>
        </p:spPr>
        <p:txBody>
          <a:bodyPr wrap="square" rtlCol="0">
            <a:spAutoFit/>
          </a:bodyPr>
          <a:lstStyle/>
          <a:p>
            <a:r>
              <a:rPr kumimoji="1" lang="en-US" altLang="ja-JP" dirty="0" smtClean="0"/>
              <a:t>x</a:t>
            </a:r>
            <a:endParaRPr kumimoji="1" lang="ja-JP" altLang="en-US" dirty="0"/>
          </a:p>
        </p:txBody>
      </p:sp>
      <p:sp>
        <p:nvSpPr>
          <p:cNvPr id="64" name="テキスト ボックス 63"/>
          <p:cNvSpPr txBox="1"/>
          <p:nvPr/>
        </p:nvSpPr>
        <p:spPr>
          <a:xfrm>
            <a:off x="6181725" y="2733675"/>
            <a:ext cx="161925" cy="369332"/>
          </a:xfrm>
          <a:prstGeom prst="rect">
            <a:avLst/>
          </a:prstGeom>
          <a:noFill/>
        </p:spPr>
        <p:txBody>
          <a:bodyPr wrap="square" rtlCol="0">
            <a:spAutoFit/>
          </a:bodyPr>
          <a:lstStyle/>
          <a:p>
            <a:r>
              <a:rPr kumimoji="1" lang="en-US" altLang="ja-JP" dirty="0" smtClean="0"/>
              <a:t>x</a:t>
            </a:r>
            <a:endParaRPr kumimoji="1" lang="ja-JP" altLang="en-US" dirty="0"/>
          </a:p>
        </p:txBody>
      </p:sp>
      <p:sp>
        <p:nvSpPr>
          <p:cNvPr id="65" name="テキスト ボックス 64"/>
          <p:cNvSpPr txBox="1"/>
          <p:nvPr/>
        </p:nvSpPr>
        <p:spPr>
          <a:xfrm>
            <a:off x="6115050" y="2733675"/>
            <a:ext cx="161925" cy="369332"/>
          </a:xfrm>
          <a:prstGeom prst="rect">
            <a:avLst/>
          </a:prstGeom>
          <a:noFill/>
        </p:spPr>
        <p:txBody>
          <a:bodyPr wrap="square" rtlCol="0">
            <a:spAutoFit/>
          </a:bodyPr>
          <a:lstStyle/>
          <a:p>
            <a:r>
              <a:rPr kumimoji="1" lang="en-US" altLang="ja-JP" dirty="0" smtClean="0"/>
              <a:t>x</a:t>
            </a:r>
            <a:endParaRPr kumimoji="1" lang="ja-JP" altLang="en-US" dirty="0"/>
          </a:p>
        </p:txBody>
      </p:sp>
      <p:sp>
        <p:nvSpPr>
          <p:cNvPr id="66" name="テキスト ボックス 65"/>
          <p:cNvSpPr txBox="1"/>
          <p:nvPr/>
        </p:nvSpPr>
        <p:spPr>
          <a:xfrm>
            <a:off x="5991225" y="2762250"/>
            <a:ext cx="161925" cy="369332"/>
          </a:xfrm>
          <a:prstGeom prst="rect">
            <a:avLst/>
          </a:prstGeom>
          <a:noFill/>
        </p:spPr>
        <p:txBody>
          <a:bodyPr wrap="square" rtlCol="0">
            <a:spAutoFit/>
          </a:bodyPr>
          <a:lstStyle/>
          <a:p>
            <a:r>
              <a:rPr kumimoji="1" lang="en-US" altLang="ja-JP" dirty="0" smtClean="0"/>
              <a:t>x</a:t>
            </a:r>
            <a:endParaRPr kumimoji="1" lang="ja-JP" altLang="en-US" dirty="0"/>
          </a:p>
        </p:txBody>
      </p:sp>
      <p:sp>
        <p:nvSpPr>
          <p:cNvPr id="4" name="Slide Number Placeholder 3"/>
          <p:cNvSpPr>
            <a:spLocks noGrp="1"/>
          </p:cNvSpPr>
          <p:nvPr>
            <p:ph type="sldNum" sz="quarter" idx="12"/>
          </p:nvPr>
        </p:nvSpPr>
        <p:spPr/>
        <p:txBody>
          <a:bodyPr/>
          <a:lstStyle/>
          <a:p>
            <a:fld id="{DF4DA850-954C-3548-9DCF-4AAB40D050A9}" type="slidenum">
              <a:rPr lang="ja-JP" altLang="en-US" smtClean="0">
                <a:solidFill>
                  <a:prstClr val="black">
                    <a:tint val="75000"/>
                  </a:prstClr>
                </a:solidFill>
              </a:rPr>
              <a:pPr/>
              <a:t>32</a:t>
            </a:fld>
            <a:endParaRPr lang="ja-JP" altLang="en-US">
              <a:solidFill>
                <a:prstClr val="black">
                  <a:tint val="75000"/>
                </a:prstClr>
              </a:solidFill>
            </a:endParaRPr>
          </a:p>
        </p:txBody>
      </p:sp>
    </p:spTree>
    <p:extLst>
      <p:ext uri="{BB962C8B-B14F-4D97-AF65-F5344CB8AC3E}">
        <p14:creationId xmlns:p14="http://schemas.microsoft.com/office/powerpoint/2010/main" val="10387957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Machine time request in phase2</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en-US" altLang="ja-JP" sz="2000" dirty="0" smtClean="0"/>
              <a:t>For these machine studies, we have requested 2-3 week in total. </a:t>
            </a:r>
          </a:p>
          <a:p>
            <a:pPr lvl="1"/>
            <a:r>
              <a:rPr lang="en-US" altLang="ja-JP" sz="1800" dirty="0" smtClean="0"/>
              <a:t>For example, 3days x 4~5 times with </a:t>
            </a:r>
            <a:r>
              <a:rPr lang="en-US" altLang="ja-JP" sz="1800" dirty="0"/>
              <a:t>1 week </a:t>
            </a:r>
            <a:r>
              <a:rPr lang="en-US" altLang="ja-JP" sz="1800" dirty="0" smtClean="0"/>
              <a:t>intervals</a:t>
            </a:r>
            <a:endParaRPr lang="en-US" altLang="ja-JP" sz="1800" dirty="0"/>
          </a:p>
          <a:p>
            <a:pPr lvl="1"/>
            <a:r>
              <a:rPr lang="en-US" altLang="ja-JP" sz="1800" dirty="0" smtClean="0"/>
              <a:t>We prefer closer to the end </a:t>
            </a:r>
            <a:r>
              <a:rPr lang="en-US" altLang="ja-JP" sz="1800" dirty="0"/>
              <a:t>of </a:t>
            </a:r>
            <a:r>
              <a:rPr lang="en-US" altLang="ja-JP" sz="1800" dirty="0" smtClean="0"/>
              <a:t>phase2</a:t>
            </a:r>
            <a:endParaRPr lang="ja-JP" altLang="en-US" sz="1800" dirty="0"/>
          </a:p>
          <a:p>
            <a:pPr lvl="1"/>
            <a:r>
              <a:rPr lang="en-US" altLang="ja-JP" sz="1800" dirty="0" smtClean="0"/>
              <a:t>Which do accelerator group prefer, day or night?</a:t>
            </a:r>
          </a:p>
        </p:txBody>
      </p:sp>
      <p:graphicFrame>
        <p:nvGraphicFramePr>
          <p:cNvPr id="5" name="表 4"/>
          <p:cNvGraphicFramePr>
            <a:graphicFrameLocks noGrp="1"/>
          </p:cNvGraphicFramePr>
          <p:nvPr>
            <p:extLst>
              <p:ext uri="{D42A27DB-BD31-4B8C-83A1-F6EECF244321}">
                <p14:modId xmlns:p14="http://schemas.microsoft.com/office/powerpoint/2010/main" val="1760673551"/>
              </p:ext>
            </p:extLst>
          </p:nvPr>
        </p:nvGraphicFramePr>
        <p:xfrm>
          <a:off x="323528" y="3284984"/>
          <a:ext cx="8640960" cy="2565400"/>
        </p:xfrm>
        <a:graphic>
          <a:graphicData uri="http://schemas.openxmlformats.org/drawingml/2006/table">
            <a:tbl>
              <a:tblPr firstRow="1" bandRow="1">
                <a:tableStyleId>{5C22544A-7EE6-4342-B048-85BDC9FD1C3A}</a:tableStyleId>
              </a:tblPr>
              <a:tblGrid>
                <a:gridCol w="2232248"/>
                <a:gridCol w="4248472"/>
                <a:gridCol w="2160240"/>
              </a:tblGrid>
              <a:tr h="370840">
                <a:tc>
                  <a:txBody>
                    <a:bodyPr/>
                    <a:lstStyle/>
                    <a:p>
                      <a:endParaRPr kumimoji="1" lang="ja-JP" altLang="en-US" dirty="0"/>
                    </a:p>
                  </a:txBody>
                  <a:tcPr/>
                </a:tc>
                <a:tc>
                  <a:txBody>
                    <a:bodyPr/>
                    <a:lstStyle/>
                    <a:p>
                      <a:r>
                        <a:rPr kumimoji="1" lang="en-US" altLang="ja-JP" dirty="0" smtClean="0"/>
                        <a:t>SuperKEKB</a:t>
                      </a:r>
                      <a:endParaRPr kumimoji="1" lang="ja-JP" altLang="en-US" dirty="0"/>
                    </a:p>
                  </a:txBody>
                  <a:tcPr/>
                </a:tc>
                <a:tc>
                  <a:txBody>
                    <a:bodyPr/>
                    <a:lstStyle/>
                    <a:p>
                      <a:r>
                        <a:rPr kumimoji="1" lang="en-US" altLang="ja-JP" dirty="0" smtClean="0"/>
                        <a:t>Belle DAQ</a:t>
                      </a:r>
                      <a:endParaRPr kumimoji="1" lang="ja-JP" altLang="en-US" dirty="0"/>
                    </a:p>
                  </a:txBody>
                  <a:tcPr/>
                </a:tc>
              </a:tr>
              <a:tr h="370840">
                <a:tc>
                  <a:txBody>
                    <a:bodyPr/>
                    <a:lstStyle/>
                    <a:p>
                      <a:r>
                        <a:rPr kumimoji="1" lang="en-US" altLang="ja-JP" dirty="0" smtClean="0"/>
                        <a:t>Collimator study</a:t>
                      </a:r>
                      <a:endParaRPr kumimoji="1" lang="ja-JP" altLang="en-US" dirty="0"/>
                    </a:p>
                  </a:txBody>
                  <a:tcPr/>
                </a:tc>
                <a:tc>
                  <a:txBody>
                    <a:bodyPr/>
                    <a:lstStyle/>
                    <a:p>
                      <a:r>
                        <a:rPr kumimoji="1" lang="en-US" altLang="ja-JP" dirty="0" smtClean="0"/>
                        <a:t>Allow us to lose beam by playing</a:t>
                      </a:r>
                      <a:r>
                        <a:rPr kumimoji="1" lang="en-US" altLang="ja-JP" baseline="0" dirty="0" smtClean="0"/>
                        <a:t> with</a:t>
                      </a:r>
                      <a:r>
                        <a:rPr kumimoji="1" lang="en-US" altLang="ja-JP" dirty="0" smtClean="0"/>
                        <a:t> collimator (for ~1</a:t>
                      </a:r>
                      <a:r>
                        <a:rPr kumimoji="1" lang="en-US" altLang="ja-JP" baseline="0" dirty="0" smtClean="0"/>
                        <a:t> week</a:t>
                      </a:r>
                      <a:r>
                        <a:rPr kumimoji="1" lang="en-US" altLang="ja-JP" dirty="0" smtClean="0"/>
                        <a:t> in total)</a:t>
                      </a:r>
                      <a:endParaRPr kumimoji="1" lang="ja-JP" altLang="en-US" dirty="0"/>
                    </a:p>
                  </a:txBody>
                  <a:tcPr/>
                </a:tc>
                <a:tc>
                  <a:txBody>
                    <a:bodyPr/>
                    <a:lstStyle/>
                    <a:p>
                      <a:r>
                        <a:rPr kumimoji="1" lang="en-US" altLang="ja-JP" dirty="0" smtClean="0"/>
                        <a:t>Please take data with random trigger</a:t>
                      </a:r>
                      <a:endParaRPr kumimoji="1" lang="ja-JP" altLang="en-US" dirty="0"/>
                    </a:p>
                  </a:txBody>
                  <a:tcPr/>
                </a:tc>
              </a:tr>
              <a:tr h="370840">
                <a:tc>
                  <a:txBody>
                    <a:bodyPr/>
                    <a:lstStyle/>
                    <a:p>
                      <a:r>
                        <a:rPr kumimoji="1" lang="en-US" altLang="ja-JP" dirty="0" smtClean="0"/>
                        <a:t>BG machine study</a:t>
                      </a:r>
                    </a:p>
                    <a:p>
                      <a:r>
                        <a:rPr kumimoji="1" lang="en-US" altLang="ja-JP" dirty="0" smtClean="0"/>
                        <a:t>(Touschek/Coulomb/Luminosity</a:t>
                      </a:r>
                      <a:r>
                        <a:rPr kumimoji="1" lang="en-US" altLang="ja-JP" baseline="0" dirty="0" smtClean="0"/>
                        <a:t> term</a:t>
                      </a:r>
                      <a:r>
                        <a:rPr kumimoji="1" lang="en-US" altLang="ja-JP" dirty="0" smtClean="0"/>
                        <a:t>)</a:t>
                      </a:r>
                      <a:endParaRPr kumimoji="1" lang="ja-JP" altLang="en-US" dirty="0"/>
                    </a:p>
                  </a:txBody>
                  <a:tcPr/>
                </a:tc>
                <a:tc>
                  <a:txBody>
                    <a:bodyPr/>
                    <a:lstStyle/>
                    <a:p>
                      <a:r>
                        <a:rPr kumimoji="1" lang="en-US" altLang="ja-JP" baseline="0" dirty="0" smtClean="0"/>
                        <a:t>Please change machine parameters for our study </a:t>
                      </a:r>
                      <a:r>
                        <a:rPr kumimoji="1" lang="en-US" altLang="ja-JP" dirty="0" smtClean="0"/>
                        <a:t>(</a:t>
                      </a:r>
                      <a:r>
                        <a:rPr kumimoji="1" lang="en-US" altLang="ja-JP" baseline="0" dirty="0" smtClean="0"/>
                        <a:t>3 days x 4~5) </a:t>
                      </a:r>
                      <a:endParaRPr kumimoji="1" lang="ja-JP" altLang="en-US" dirty="0"/>
                    </a:p>
                  </a:txBody>
                  <a:tcPr/>
                </a:tc>
                <a:tc>
                  <a:txBody>
                    <a:bodyPr/>
                    <a:lstStyle/>
                    <a:p>
                      <a:r>
                        <a:rPr kumimoji="1" lang="en-US" altLang="ja-JP" dirty="0" smtClean="0"/>
                        <a:t>Please take data with random trigger</a:t>
                      </a:r>
                      <a:endParaRPr kumimoji="1" lang="ja-JP" altLang="en-US" dirty="0"/>
                    </a:p>
                  </a:txBody>
                  <a:tcPr/>
                </a:tc>
              </a:tr>
              <a:tr h="370840">
                <a:tc>
                  <a:txBody>
                    <a:bodyPr/>
                    <a:lstStyle/>
                    <a:p>
                      <a:r>
                        <a:rPr kumimoji="1" lang="en-US" altLang="ja-JP" dirty="0" smtClean="0"/>
                        <a:t>Injection</a:t>
                      </a:r>
                      <a:r>
                        <a:rPr kumimoji="1" lang="en-US" altLang="ja-JP" baseline="0" dirty="0" smtClean="0"/>
                        <a:t> BG measurement</a:t>
                      </a:r>
                    </a:p>
                  </a:txBody>
                  <a:tcPr/>
                </a:tc>
                <a:tc>
                  <a:txBody>
                    <a:bodyPr/>
                    <a:lstStyle/>
                    <a:p>
                      <a:r>
                        <a:rPr kumimoji="1" lang="en-US" altLang="ja-JP" dirty="0" smtClean="0"/>
                        <a:t>Need few days to work</a:t>
                      </a:r>
                      <a:r>
                        <a:rPr kumimoji="1" lang="en-US" altLang="ja-JP" baseline="0" dirty="0" smtClean="0"/>
                        <a:t> together for machine tuning with better injection BG?</a:t>
                      </a:r>
                      <a:endParaRPr kumimoji="1" lang="en-US" altLang="ja-JP" dirty="0" smtClean="0"/>
                    </a:p>
                  </a:txBody>
                  <a:tcPr/>
                </a:tc>
                <a:tc>
                  <a:txBody>
                    <a:bodyPr/>
                    <a:lstStyle/>
                    <a:p>
                      <a:r>
                        <a:rPr kumimoji="1" lang="en-US" altLang="ja-JP" dirty="0" smtClean="0"/>
                        <a:t>No special requests</a:t>
                      </a:r>
                      <a:r>
                        <a:rPr kumimoji="1" lang="en-US" altLang="ja-JP" baseline="0" dirty="0" smtClean="0"/>
                        <a:t> to outer detectors</a:t>
                      </a:r>
                      <a:endParaRPr kumimoji="1" lang="ja-JP" altLang="en-US" dirty="0"/>
                    </a:p>
                  </a:txBody>
                  <a:tcPr/>
                </a:tc>
              </a:tr>
            </a:tbl>
          </a:graphicData>
        </a:graphic>
      </p:graphicFrame>
      <p:sp>
        <p:nvSpPr>
          <p:cNvPr id="6" name="テキスト ボックス 5"/>
          <p:cNvSpPr txBox="1"/>
          <p:nvPr/>
        </p:nvSpPr>
        <p:spPr>
          <a:xfrm>
            <a:off x="1763688" y="6021288"/>
            <a:ext cx="5544616"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ja-JP" sz="2000" dirty="0" smtClean="0"/>
              <a:t>If physics need non-Y(4S) run, it should not overlap with BG machine studies and collimator study.</a:t>
            </a:r>
            <a:endParaRPr kumimoji="1" lang="ja-JP" altLang="en-US" sz="2000"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33</a:t>
            </a:fld>
            <a:endParaRPr kumimoji="1" lang="ja-JP" altLang="en-US"/>
          </a:p>
        </p:txBody>
      </p:sp>
    </p:spTree>
    <p:extLst>
      <p:ext uri="{BB962C8B-B14F-4D97-AF65-F5344CB8AC3E}">
        <p14:creationId xmlns:p14="http://schemas.microsoft.com/office/powerpoint/2010/main" val="4709533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6" name="Text Placeholder 5"/>
          <p:cNvSpPr>
            <a:spLocks noGrp="1"/>
          </p:cNvSpPr>
          <p:nvPr>
            <p:ph type="body" idx="1"/>
          </p:nvPr>
        </p:nvSpPr>
        <p:spPr>
          <a:xfrm>
            <a:off x="722313" y="2420941"/>
            <a:ext cx="7772400" cy="1500187"/>
          </a:xfrm>
        </p:spPr>
        <p:txBody>
          <a:bodyPr anchor="ctr">
            <a:normAutofit fontScale="92500" lnSpcReduction="20000"/>
          </a:bodyPr>
          <a:lstStyle/>
          <a:p>
            <a:r>
              <a:rPr lang="en-US" sz="4000" dirty="0" smtClean="0"/>
              <a:t>Commissioning </a:t>
            </a:r>
            <a:r>
              <a:rPr lang="en-US" sz="4000" dirty="0"/>
              <a:t>BG sensors that will be used for mask adjustment in both phases 2 and 3</a:t>
            </a:r>
          </a:p>
        </p:txBody>
      </p:sp>
      <p:sp>
        <p:nvSpPr>
          <p:cNvPr id="4" name="Slide Number Placeholder 3"/>
          <p:cNvSpPr>
            <a:spLocks noGrp="1"/>
          </p:cNvSpPr>
          <p:nvPr>
            <p:ph type="sldNum" sz="quarter" idx="12"/>
          </p:nvPr>
        </p:nvSpPr>
        <p:spPr/>
        <p:txBody>
          <a:bodyPr/>
          <a:lstStyle/>
          <a:p>
            <a:fld id="{DF4DA850-954C-3548-9DCF-4AAB40D050A9}" type="slidenum">
              <a:rPr lang="ja-JP" altLang="en-US" smtClean="0">
                <a:solidFill>
                  <a:prstClr val="black">
                    <a:tint val="75000"/>
                  </a:prstClr>
                </a:solidFill>
              </a:rPr>
              <a:pPr/>
              <a:t>34</a:t>
            </a:fld>
            <a:endParaRPr lang="ja-JP" altLang="en-US">
              <a:solidFill>
                <a:prstClr val="black">
                  <a:tint val="75000"/>
                </a:prstClr>
              </a:solidFill>
            </a:endParaRPr>
          </a:p>
        </p:txBody>
      </p:sp>
    </p:spTree>
    <p:extLst>
      <p:ext uri="{BB962C8B-B14F-4D97-AF65-F5344CB8AC3E}">
        <p14:creationId xmlns:p14="http://schemas.microsoft.com/office/powerpoint/2010/main" val="38010914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3600" dirty="0" smtClean="0"/>
              <a:t>Motivation for BG monitors around QCS</a:t>
            </a:r>
            <a:endParaRPr kumimoji="1" lang="ja-JP" altLang="en-US" sz="3600" dirty="0"/>
          </a:p>
        </p:txBody>
      </p:sp>
      <p:sp>
        <p:nvSpPr>
          <p:cNvPr id="3" name="コンテンツ プレースホルダー 2"/>
          <p:cNvSpPr>
            <a:spLocks noGrp="1"/>
          </p:cNvSpPr>
          <p:nvPr>
            <p:ph idx="1"/>
          </p:nvPr>
        </p:nvSpPr>
        <p:spPr/>
        <p:txBody>
          <a:bodyPr>
            <a:normAutofit/>
          </a:bodyPr>
          <a:lstStyle/>
          <a:p>
            <a:r>
              <a:rPr lang="en-US" altLang="ja-JP" sz="2400" dirty="0" smtClean="0"/>
              <a:t>BG monitor for VXD is only installed around IP</a:t>
            </a:r>
          </a:p>
          <a:p>
            <a:r>
              <a:rPr lang="en-US" altLang="ja-JP" sz="2400" dirty="0" smtClean="0"/>
              <a:t>It is useful to install other BG monitors at </a:t>
            </a:r>
            <a:r>
              <a:rPr kumimoji="1" lang="en-US" altLang="ja-JP" sz="2400" dirty="0" smtClean="0"/>
              <a:t>|z|&gt;60cm, around QCS surface, to see BG distribution in </a:t>
            </a:r>
            <a:r>
              <a:rPr lang="en-US" altLang="ja-JP" sz="2400" dirty="0" smtClean="0"/>
              <a:t>broader</a:t>
            </a:r>
            <a:r>
              <a:rPr kumimoji="1" lang="en-US" altLang="ja-JP" sz="2400" dirty="0" smtClean="0"/>
              <a:t> area</a:t>
            </a:r>
          </a:p>
          <a:p>
            <a:r>
              <a:rPr lang="en-US" altLang="ja-JP" sz="2400" dirty="0"/>
              <a:t>BG loss distributions are different for each BG sources  </a:t>
            </a:r>
          </a:p>
          <a:p>
            <a:pPr lvl="1"/>
            <a:r>
              <a:rPr lang="en-US" altLang="ja-JP" sz="2000" dirty="0" smtClean="0"/>
              <a:t>Next page, you can find hit distributions </a:t>
            </a:r>
            <a:r>
              <a:rPr lang="en-US" altLang="ja-JP" sz="2000" dirty="0"/>
              <a:t>on beam </a:t>
            </a:r>
            <a:r>
              <a:rPr lang="en-US" altLang="ja-JP" sz="2000" dirty="0" smtClean="0"/>
              <a:t>pipe </a:t>
            </a:r>
            <a:endParaRPr lang="en-US" altLang="ja-JP" sz="2000" dirty="0"/>
          </a:p>
          <a:p>
            <a:pPr lvl="1"/>
            <a:r>
              <a:rPr lang="en-US" altLang="ja-JP" sz="2000" dirty="0" smtClean="0"/>
              <a:t>Note that BG distributions </a:t>
            </a:r>
            <a:r>
              <a:rPr lang="en-US" altLang="ja-JP" sz="2000" dirty="0"/>
              <a:t>are </a:t>
            </a:r>
            <a:r>
              <a:rPr lang="en-US" altLang="ja-JP" sz="2000" dirty="0" smtClean="0"/>
              <a:t>more smeared at QCS surface</a:t>
            </a:r>
          </a:p>
          <a:p>
            <a:r>
              <a:rPr lang="en-US" altLang="ja-JP" sz="2400" dirty="0" smtClean="0"/>
              <a:t>With these sensors, it might be possible to distinguish which BG source is responsible when BG level increases. Once you know which BG source, you know which movable collimator to adjust.</a:t>
            </a:r>
            <a:endParaRPr lang="en-US" altLang="ja-JP" sz="2800" dirty="0" smtClean="0"/>
          </a:p>
        </p:txBody>
      </p:sp>
      <p:sp>
        <p:nvSpPr>
          <p:cNvPr id="5" name="Slide Number Placeholder 4"/>
          <p:cNvSpPr>
            <a:spLocks noGrp="1"/>
          </p:cNvSpPr>
          <p:nvPr>
            <p:ph type="sldNum" sz="quarter" idx="12"/>
          </p:nvPr>
        </p:nvSpPr>
        <p:spPr/>
        <p:txBody>
          <a:bodyPr/>
          <a:lstStyle/>
          <a:p>
            <a:fld id="{273781EA-3F9D-4FCE-874F-4C2BB7B61920}" type="slidenum">
              <a:rPr lang="ja-JP" altLang="en-US" smtClean="0">
                <a:solidFill>
                  <a:prstClr val="black">
                    <a:tint val="75000"/>
                  </a:prstClr>
                </a:solidFill>
              </a:rPr>
              <a:pPr/>
              <a:t>35</a:t>
            </a:fld>
            <a:endParaRPr lang="ja-JP" altLang="en-US">
              <a:solidFill>
                <a:prstClr val="black">
                  <a:tint val="75000"/>
                </a:prstClr>
              </a:solidFill>
            </a:endParaRPr>
          </a:p>
        </p:txBody>
      </p:sp>
    </p:spTree>
    <p:extLst>
      <p:ext uri="{BB962C8B-B14F-4D97-AF65-F5344CB8AC3E}">
        <p14:creationId xmlns:p14="http://schemas.microsoft.com/office/powerpoint/2010/main" val="2927095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6663" y="2396359"/>
            <a:ext cx="6589713" cy="2763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表 4"/>
          <p:cNvGraphicFramePr>
            <a:graphicFrameLocks noGrp="1"/>
          </p:cNvGraphicFramePr>
          <p:nvPr>
            <p:extLst>
              <p:ext uri="{D42A27DB-BD31-4B8C-83A1-F6EECF244321}">
                <p14:modId xmlns:p14="http://schemas.microsoft.com/office/powerpoint/2010/main" val="3177620234"/>
              </p:ext>
            </p:extLst>
          </p:nvPr>
        </p:nvGraphicFramePr>
        <p:xfrm>
          <a:off x="1462777" y="5139048"/>
          <a:ext cx="5867921" cy="1483360"/>
        </p:xfrm>
        <a:graphic>
          <a:graphicData uri="http://schemas.openxmlformats.org/drawingml/2006/table">
            <a:tbl>
              <a:tblPr firstRow="1" bandRow="1">
                <a:tableStyleId>{5C22544A-7EE6-4342-B048-85BDC9FD1C3A}</a:tableStyleId>
              </a:tblPr>
              <a:tblGrid>
                <a:gridCol w="1445978"/>
                <a:gridCol w="2200137"/>
                <a:gridCol w="2221806"/>
              </a:tblGrid>
              <a:tr h="370840">
                <a:tc>
                  <a:txBody>
                    <a:bodyPr/>
                    <a:lstStyle/>
                    <a:p>
                      <a:endParaRPr kumimoji="1" lang="ja-JP" altLang="en-US" dirty="0"/>
                    </a:p>
                  </a:txBody>
                  <a:tcPr/>
                </a:tc>
                <a:tc>
                  <a:txBody>
                    <a:bodyPr/>
                    <a:lstStyle/>
                    <a:p>
                      <a:r>
                        <a:rPr kumimoji="1" lang="en-US" altLang="ja-JP" dirty="0" smtClean="0"/>
                        <a:t>LER (4GeV e+)</a:t>
                      </a:r>
                      <a:endParaRPr kumimoji="1" lang="ja-JP" altLang="en-US" dirty="0"/>
                    </a:p>
                  </a:txBody>
                  <a:tcPr/>
                </a:tc>
                <a:tc>
                  <a:txBody>
                    <a:bodyPr/>
                    <a:lstStyle/>
                    <a:p>
                      <a:r>
                        <a:rPr kumimoji="1" lang="en-US" altLang="ja-JP" dirty="0" smtClean="0"/>
                        <a:t>HER (7GeV</a:t>
                      </a:r>
                      <a:r>
                        <a:rPr kumimoji="1" lang="en-US" altLang="ja-JP" baseline="0" dirty="0" smtClean="0"/>
                        <a:t> e-)</a:t>
                      </a:r>
                      <a:endParaRPr kumimoji="1" lang="ja-JP" altLang="en-US" dirty="0"/>
                    </a:p>
                  </a:txBody>
                  <a:tcPr/>
                </a:tc>
              </a:tr>
              <a:tr h="370840">
                <a:tc>
                  <a:txBody>
                    <a:bodyPr/>
                    <a:lstStyle/>
                    <a:p>
                      <a:r>
                        <a:rPr kumimoji="1" lang="en-US" altLang="ja-JP" dirty="0" smtClean="0"/>
                        <a:t>Rad.</a:t>
                      </a:r>
                      <a:r>
                        <a:rPr kumimoji="1" lang="en-US" altLang="ja-JP" baseline="0" dirty="0" smtClean="0"/>
                        <a:t> Bhabha</a:t>
                      </a:r>
                      <a:endParaRPr kumimoji="1" lang="ja-JP" altLang="en-US" dirty="0"/>
                    </a:p>
                  </a:txBody>
                  <a:tcPr/>
                </a:tc>
                <a:tc>
                  <a:txBody>
                    <a:bodyPr/>
                    <a:lstStyle/>
                    <a:p>
                      <a:r>
                        <a:rPr kumimoji="1" lang="en-US" altLang="ja-JP" dirty="0" smtClean="0">
                          <a:solidFill>
                            <a:schemeClr val="tx1"/>
                          </a:solidFill>
                        </a:rPr>
                        <a:t>0.74 W (eff.</a:t>
                      </a:r>
                      <a:r>
                        <a:rPr kumimoji="1" lang="en-US" altLang="ja-JP" baseline="0" dirty="0" smtClean="0">
                          <a:solidFill>
                            <a:schemeClr val="tx1"/>
                          </a:solidFill>
                        </a:rPr>
                        <a:t> 1.2</a:t>
                      </a:r>
                      <a:r>
                        <a:rPr kumimoji="1" lang="en-US" altLang="ja-JP" dirty="0" smtClean="0">
                          <a:solidFill>
                            <a:schemeClr val="tx1"/>
                          </a:solidFill>
                        </a:rPr>
                        <a:t>GHz)</a:t>
                      </a:r>
                      <a:endParaRPr kumimoji="1" lang="ja-JP" altLang="en-US" dirty="0">
                        <a:solidFill>
                          <a:schemeClr val="tx1"/>
                        </a:solidFill>
                      </a:endParaRPr>
                    </a:p>
                  </a:txBody>
                  <a:tcPr/>
                </a:tc>
                <a:tc>
                  <a:txBody>
                    <a:bodyPr/>
                    <a:lstStyle/>
                    <a:p>
                      <a:r>
                        <a:rPr kumimoji="1" lang="en-US" altLang="ja-JP" dirty="0" smtClean="0">
                          <a:solidFill>
                            <a:schemeClr val="tx1"/>
                          </a:solidFill>
                        </a:rPr>
                        <a:t>0.59W</a:t>
                      </a:r>
                      <a:r>
                        <a:rPr kumimoji="1" lang="en-US" altLang="ja-JP" baseline="0" dirty="0" smtClean="0">
                          <a:solidFill>
                            <a:schemeClr val="tx1"/>
                          </a:solidFill>
                        </a:rPr>
                        <a:t> (eff. 0.52GHz)</a:t>
                      </a:r>
                      <a:endParaRPr kumimoji="1" lang="ja-JP" altLang="en-US" dirty="0">
                        <a:solidFill>
                          <a:schemeClr val="tx1"/>
                        </a:solidFill>
                      </a:endParaRPr>
                    </a:p>
                  </a:txBody>
                  <a:tcPr/>
                </a:tc>
              </a:tr>
              <a:tr h="370840">
                <a:tc>
                  <a:txBody>
                    <a:bodyPr/>
                    <a:lstStyle/>
                    <a:p>
                      <a:r>
                        <a:rPr kumimoji="1" lang="en-US" altLang="ja-JP" dirty="0" smtClean="0"/>
                        <a:t>Touschek</a:t>
                      </a:r>
                      <a:endParaRPr kumimoji="1" lang="ja-JP" altLang="en-US" dirty="0"/>
                    </a:p>
                  </a:txBody>
                  <a:tcPr/>
                </a:tc>
                <a:tc>
                  <a:txBody>
                    <a:bodyPr/>
                    <a:lstStyle/>
                    <a:p>
                      <a:r>
                        <a:rPr kumimoji="1" lang="en-US" altLang="ja-JP" dirty="0" smtClean="0">
                          <a:solidFill>
                            <a:srgbClr val="FF0000"/>
                          </a:solidFill>
                        </a:rPr>
                        <a:t>0.05 W (0.08GHz)</a:t>
                      </a:r>
                      <a:endParaRPr kumimoji="1" lang="ja-JP" altLang="en-US" dirty="0">
                        <a:solidFill>
                          <a:srgbClr val="FF0000"/>
                        </a:solidFill>
                      </a:endParaRPr>
                    </a:p>
                  </a:txBody>
                  <a:tcPr/>
                </a:tc>
                <a:tc>
                  <a:txBody>
                    <a:bodyPr/>
                    <a:lstStyle/>
                    <a:p>
                      <a:r>
                        <a:rPr lang="en-US" altLang="ja-JP" dirty="0" smtClean="0"/>
                        <a:t>0.02 W (0.02 GHz)</a:t>
                      </a:r>
                      <a:endParaRPr lang="ja-JP" altLang="en-US" dirty="0"/>
                    </a:p>
                  </a:txBody>
                  <a:tcPr/>
                </a:tc>
              </a:tr>
              <a:tr h="370840">
                <a:tc>
                  <a:txBody>
                    <a:bodyPr/>
                    <a:lstStyle/>
                    <a:p>
                      <a:r>
                        <a:rPr kumimoji="1" lang="en-US" altLang="ja-JP" dirty="0" smtClean="0"/>
                        <a:t>Coulomb</a:t>
                      </a:r>
                      <a:endParaRPr kumimoji="1" lang="ja-JP" altLang="en-US" dirty="0"/>
                    </a:p>
                  </a:txBody>
                  <a:tcPr/>
                </a:tc>
                <a:tc>
                  <a:txBody>
                    <a:bodyPr/>
                    <a:lstStyle/>
                    <a:p>
                      <a:r>
                        <a:rPr kumimoji="1" lang="en-US" altLang="ja-JP" dirty="0" smtClean="0">
                          <a:solidFill>
                            <a:srgbClr val="FF0000"/>
                          </a:solidFill>
                        </a:rPr>
                        <a:t>0.10 W (0.16GHz)</a:t>
                      </a:r>
                      <a:endParaRPr kumimoji="1" lang="ja-JP" altLang="en-US" dirty="0">
                        <a:solidFill>
                          <a:srgbClr val="FF0000"/>
                        </a:solidFill>
                      </a:endParaRPr>
                    </a:p>
                  </a:txBody>
                  <a:tcPr/>
                </a:tc>
                <a:tc>
                  <a:txBody>
                    <a:bodyPr/>
                    <a:lstStyle/>
                    <a:p>
                      <a:r>
                        <a:rPr kumimoji="1" lang="en-US" altLang="ja-JP" dirty="0" smtClean="0"/>
                        <a:t>0.001W (0.001GHz)</a:t>
                      </a:r>
                      <a:endParaRPr kumimoji="1" lang="ja-JP" altLang="en-US" dirty="0"/>
                    </a:p>
                  </a:txBody>
                  <a:tcPr/>
                </a:tc>
              </a:tr>
            </a:tbl>
          </a:graphicData>
        </a:graphic>
      </p:graphicFrame>
      <p:sp>
        <p:nvSpPr>
          <p:cNvPr id="6" name="テキスト ボックス 5"/>
          <p:cNvSpPr txBox="1"/>
          <p:nvPr/>
        </p:nvSpPr>
        <p:spPr>
          <a:xfrm>
            <a:off x="684852" y="304800"/>
            <a:ext cx="8136904" cy="830997"/>
          </a:xfrm>
          <a:prstGeom prst="rect">
            <a:avLst/>
          </a:prstGeom>
          <a:noFill/>
        </p:spPr>
        <p:txBody>
          <a:bodyPr wrap="square" rtlCol="0">
            <a:spAutoFit/>
          </a:bodyPr>
          <a:lstStyle/>
          <a:p>
            <a:pPr algn="ctr" defTabSz="914400"/>
            <a:r>
              <a:rPr kumimoji="1" lang="en-US" altLang="ja-JP" sz="4800" dirty="0" smtClean="0">
                <a:solidFill>
                  <a:prstClr val="black"/>
                </a:solidFill>
              </a:rPr>
              <a:t>BG loss distribution</a:t>
            </a:r>
            <a:endParaRPr kumimoji="1" lang="ja-JP" altLang="en-US" sz="3600" dirty="0">
              <a:solidFill>
                <a:prstClr val="black"/>
              </a:solidFill>
            </a:endParaRPr>
          </a:p>
        </p:txBody>
      </p:sp>
      <p:sp>
        <p:nvSpPr>
          <p:cNvPr id="7" name="テキスト ボックス 6"/>
          <p:cNvSpPr txBox="1"/>
          <p:nvPr/>
        </p:nvSpPr>
        <p:spPr>
          <a:xfrm>
            <a:off x="7703840" y="4621948"/>
            <a:ext cx="1440160" cy="646331"/>
          </a:xfrm>
          <a:prstGeom prst="rect">
            <a:avLst/>
          </a:prstGeom>
          <a:noFill/>
        </p:spPr>
        <p:txBody>
          <a:bodyPr wrap="square" rtlCol="0">
            <a:spAutoFit/>
          </a:bodyPr>
          <a:lstStyle/>
          <a:p>
            <a:pPr defTabSz="914400"/>
            <a:r>
              <a:rPr kumimoji="1" lang="en-US" altLang="ja-JP" dirty="0" smtClean="0">
                <a:solidFill>
                  <a:prstClr val="black"/>
                </a:solidFill>
              </a:rPr>
              <a:t>1GeV ,1GHz</a:t>
            </a:r>
          </a:p>
          <a:p>
            <a:pPr defTabSz="914400"/>
            <a:r>
              <a:rPr kumimoji="1" lang="en-US" altLang="ja-JP" dirty="0" smtClean="0">
                <a:solidFill>
                  <a:prstClr val="black"/>
                </a:solidFill>
              </a:rPr>
              <a:t> </a:t>
            </a:r>
            <a:r>
              <a:rPr kumimoji="1" lang="en-US" altLang="ja-JP" dirty="0" smtClean="0">
                <a:solidFill>
                  <a:prstClr val="black"/>
                </a:solidFill>
                <a:sym typeface="Wingdings" pitchFamily="2" charset="2"/>
              </a:rPr>
              <a:t>= 0.16W</a:t>
            </a:r>
            <a:endParaRPr kumimoji="1" lang="ja-JP" altLang="en-US" dirty="0">
              <a:solidFill>
                <a:prstClr val="black"/>
              </a:solidFill>
            </a:endParaRPr>
          </a:p>
        </p:txBody>
      </p:sp>
      <p:grpSp>
        <p:nvGrpSpPr>
          <p:cNvPr id="2" name="グループ化 15"/>
          <p:cNvGrpSpPr/>
          <p:nvPr/>
        </p:nvGrpSpPr>
        <p:grpSpPr>
          <a:xfrm>
            <a:off x="601421" y="3216867"/>
            <a:ext cx="7770069" cy="1202733"/>
            <a:chOff x="464408" y="2879491"/>
            <a:chExt cx="8380191" cy="1662306"/>
          </a:xfrm>
        </p:grpSpPr>
        <p:cxnSp>
          <p:nvCxnSpPr>
            <p:cNvPr id="9" name="直線矢印コネクタ 8"/>
            <p:cNvCxnSpPr/>
            <p:nvPr/>
          </p:nvCxnSpPr>
          <p:spPr>
            <a:xfrm flipH="1">
              <a:off x="3242178" y="4509104"/>
              <a:ext cx="834682" cy="28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a:off x="5981974" y="4116922"/>
              <a:ext cx="1512168" cy="0"/>
            </a:xfrm>
            <a:prstGeom prst="straightConnector1">
              <a:avLst/>
            </a:prstGeom>
            <a:ln w="28575">
              <a:solidFill>
                <a:srgbClr val="FF33CC"/>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flipH="1">
              <a:off x="5253314" y="4252842"/>
              <a:ext cx="36004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6765519" y="3484569"/>
              <a:ext cx="576063" cy="0"/>
            </a:xfrm>
            <a:prstGeom prst="straightConnector1">
              <a:avLst/>
            </a:prstGeom>
            <a:ln w="28575">
              <a:solidFill>
                <a:srgbClr val="00FFFF"/>
              </a:solidFill>
              <a:tailEnd type="arrow"/>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464408" y="2967703"/>
              <a:ext cx="720080" cy="893299"/>
            </a:xfrm>
            <a:prstGeom prst="rect">
              <a:avLst/>
            </a:prstGeom>
            <a:noFill/>
          </p:spPr>
          <p:txBody>
            <a:bodyPr wrap="square" rtlCol="0">
              <a:spAutoFit/>
            </a:bodyPr>
            <a:lstStyle/>
            <a:p>
              <a:pPr defTabSz="914400"/>
              <a:r>
                <a:rPr kumimoji="1" lang="en-US" altLang="ja-JP" dirty="0">
                  <a:solidFill>
                    <a:prstClr val="black"/>
                  </a:solidFill>
                </a:rPr>
                <a:t>H</a:t>
              </a:r>
              <a:r>
                <a:rPr kumimoji="1" lang="en-US" altLang="ja-JP" dirty="0" smtClean="0">
                  <a:solidFill>
                    <a:prstClr val="black"/>
                  </a:solidFill>
                </a:rPr>
                <a:t>ER</a:t>
              </a:r>
            </a:p>
            <a:p>
              <a:pPr defTabSz="914400"/>
              <a:r>
                <a:rPr kumimoji="1" lang="en-US" altLang="ja-JP" dirty="0">
                  <a:solidFill>
                    <a:prstClr val="black"/>
                  </a:solidFill>
                </a:rPr>
                <a:t>(</a:t>
              </a:r>
              <a:r>
                <a:rPr kumimoji="1" lang="en-US" altLang="ja-JP" dirty="0" smtClean="0">
                  <a:solidFill>
                    <a:prstClr val="black"/>
                  </a:solidFill>
                </a:rPr>
                <a:t>e</a:t>
              </a:r>
              <a:r>
                <a:rPr kumimoji="1" lang="en-US" altLang="ja-JP" dirty="0">
                  <a:solidFill>
                    <a:prstClr val="black"/>
                  </a:solidFill>
                </a:rPr>
                <a:t>-</a:t>
              </a:r>
              <a:r>
                <a:rPr kumimoji="1" lang="en-US" altLang="ja-JP" dirty="0" smtClean="0">
                  <a:solidFill>
                    <a:prstClr val="black"/>
                  </a:solidFill>
                </a:rPr>
                <a:t>)</a:t>
              </a:r>
              <a:endParaRPr kumimoji="1" lang="ja-JP" altLang="en-US" dirty="0">
                <a:solidFill>
                  <a:prstClr val="black"/>
                </a:solidFill>
              </a:endParaRPr>
            </a:p>
          </p:txBody>
        </p:sp>
        <p:sp>
          <p:nvSpPr>
            <p:cNvPr id="23" name="テキスト ボックス 22"/>
            <p:cNvSpPr txBox="1"/>
            <p:nvPr/>
          </p:nvSpPr>
          <p:spPr>
            <a:xfrm>
              <a:off x="8233453" y="2879491"/>
              <a:ext cx="611146" cy="893299"/>
            </a:xfrm>
            <a:prstGeom prst="rect">
              <a:avLst/>
            </a:prstGeom>
            <a:noFill/>
          </p:spPr>
          <p:txBody>
            <a:bodyPr wrap="square" rtlCol="0">
              <a:spAutoFit/>
            </a:bodyPr>
            <a:lstStyle/>
            <a:p>
              <a:pPr defTabSz="914400"/>
              <a:r>
                <a:rPr kumimoji="1" lang="en-US" altLang="ja-JP" dirty="0" smtClean="0">
                  <a:solidFill>
                    <a:prstClr val="black"/>
                  </a:solidFill>
                </a:rPr>
                <a:t>LER(e</a:t>
              </a:r>
              <a:r>
                <a:rPr kumimoji="1" lang="en-US" altLang="ja-JP" dirty="0">
                  <a:solidFill>
                    <a:prstClr val="black"/>
                  </a:solidFill>
                </a:rPr>
                <a:t>+</a:t>
              </a:r>
              <a:r>
                <a:rPr kumimoji="1" lang="en-US" altLang="ja-JP" dirty="0" smtClean="0">
                  <a:solidFill>
                    <a:prstClr val="black"/>
                  </a:solidFill>
                </a:rPr>
                <a:t>)</a:t>
              </a:r>
              <a:endParaRPr kumimoji="1" lang="ja-JP" altLang="en-US" dirty="0">
                <a:solidFill>
                  <a:prstClr val="black"/>
                </a:solidFill>
              </a:endParaRPr>
            </a:p>
          </p:txBody>
        </p:sp>
        <p:cxnSp>
          <p:nvCxnSpPr>
            <p:cNvPr id="24" name="直線矢印コネクタ 23"/>
            <p:cNvCxnSpPr/>
            <p:nvPr/>
          </p:nvCxnSpPr>
          <p:spPr>
            <a:xfrm flipH="1">
              <a:off x="5307816" y="3353287"/>
              <a:ext cx="648072" cy="0"/>
            </a:xfrm>
            <a:prstGeom prst="straightConnector1">
              <a:avLst/>
            </a:prstGeom>
            <a:ln w="28575">
              <a:solidFill>
                <a:srgbClr val="00FF00"/>
              </a:solidFill>
              <a:tailEnd type="arrow"/>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flipH="1">
              <a:off x="1585866" y="4541510"/>
              <a:ext cx="834682" cy="28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pic>
        <p:nvPicPr>
          <p:cNvPr id="4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t="35408" b="36922"/>
          <a:stretch>
            <a:fillRect/>
          </a:stretch>
        </p:blipFill>
        <p:spPr bwMode="auto">
          <a:xfrm>
            <a:off x="2380168" y="1119883"/>
            <a:ext cx="4979490" cy="102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2" name="直線コネクタ 41"/>
          <p:cNvCxnSpPr/>
          <p:nvPr/>
        </p:nvCxnSpPr>
        <p:spPr>
          <a:xfrm>
            <a:off x="4637060" y="1645190"/>
            <a:ext cx="0" cy="3007014"/>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p:nvPr/>
        </p:nvCxnSpPr>
        <p:spPr>
          <a:xfrm>
            <a:off x="6216198" y="4431127"/>
            <a:ext cx="805925" cy="0"/>
          </a:xfrm>
          <a:prstGeom prst="straightConnector1">
            <a:avLst/>
          </a:prstGeom>
          <a:ln w="28575">
            <a:solidFill>
              <a:srgbClr val="FF33CC"/>
            </a:solidFill>
            <a:tailEnd type="arrow"/>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0" y="494876"/>
            <a:ext cx="2254102" cy="646331"/>
          </a:xfrm>
          <a:prstGeom prst="rect">
            <a:avLst/>
          </a:prstGeom>
          <a:noFill/>
        </p:spPr>
        <p:txBody>
          <a:bodyPr wrap="square" rtlCol="0">
            <a:spAutoFit/>
          </a:bodyPr>
          <a:lstStyle/>
          <a:p>
            <a:pPr defTabSz="914400"/>
            <a:r>
              <a:rPr kumimoji="1" lang="en-US" altLang="ja-JP" dirty="0" smtClean="0">
                <a:solidFill>
                  <a:prstClr val="black"/>
                </a:solidFill>
              </a:rPr>
              <a:t>Ver. 2015.1.30</a:t>
            </a:r>
          </a:p>
          <a:p>
            <a:pPr defTabSz="914400"/>
            <a:r>
              <a:rPr kumimoji="1" lang="en-US" altLang="ja-JP" dirty="0" smtClean="0">
                <a:solidFill>
                  <a:prstClr val="black"/>
                </a:solidFill>
              </a:rPr>
              <a:t>(11</a:t>
            </a:r>
            <a:r>
              <a:rPr kumimoji="1" lang="en-US" altLang="ja-JP" baseline="30000" dirty="0" smtClean="0">
                <a:solidFill>
                  <a:prstClr val="black"/>
                </a:solidFill>
              </a:rPr>
              <a:t>th</a:t>
            </a:r>
            <a:r>
              <a:rPr kumimoji="1" lang="en-US" altLang="ja-JP" dirty="0" smtClean="0">
                <a:solidFill>
                  <a:prstClr val="black"/>
                </a:solidFill>
              </a:rPr>
              <a:t>  campaign)</a:t>
            </a:r>
            <a:endParaRPr kumimoji="1" lang="ja-JP" altLang="en-US" dirty="0">
              <a:solidFill>
                <a:prstClr val="black"/>
              </a:solidFill>
            </a:endParaRPr>
          </a:p>
        </p:txBody>
      </p:sp>
      <p:sp>
        <p:nvSpPr>
          <p:cNvPr id="27" name="テキスト ボックス 26"/>
          <p:cNvSpPr txBox="1"/>
          <p:nvPr/>
        </p:nvSpPr>
        <p:spPr>
          <a:xfrm>
            <a:off x="95543" y="1298624"/>
            <a:ext cx="2180492" cy="73866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defTabSz="914400"/>
            <a:r>
              <a:rPr kumimoji="1" lang="en-US" altLang="ja-JP" sz="1400" dirty="0" smtClean="0">
                <a:solidFill>
                  <a:prstClr val="black"/>
                </a:solidFill>
              </a:rPr>
              <a:t>Loss wattage</a:t>
            </a:r>
          </a:p>
          <a:p>
            <a:pPr defTabSz="914400"/>
            <a:r>
              <a:rPr kumimoji="1" lang="en-US" altLang="ja-JP" sz="1400" dirty="0" smtClean="0">
                <a:solidFill>
                  <a:prstClr val="black"/>
                </a:solidFill>
              </a:rPr>
              <a:t>= loss rate </a:t>
            </a:r>
          </a:p>
          <a:p>
            <a:pPr defTabSz="914400"/>
            <a:r>
              <a:rPr kumimoji="1" lang="en-US" altLang="ja-JP" sz="1400" dirty="0">
                <a:solidFill>
                  <a:prstClr val="black"/>
                </a:solidFill>
              </a:rPr>
              <a:t> </a:t>
            </a:r>
            <a:r>
              <a:rPr kumimoji="1" lang="en-US" altLang="ja-JP" sz="1400" dirty="0" smtClean="0">
                <a:solidFill>
                  <a:prstClr val="black"/>
                </a:solidFill>
              </a:rPr>
              <a:t>   * energy of loss particle</a:t>
            </a:r>
            <a:endParaRPr kumimoji="1" lang="ja-JP" altLang="en-US" sz="1400" dirty="0">
              <a:solidFill>
                <a:prstClr val="black"/>
              </a:solidFill>
            </a:endParaRPr>
          </a:p>
        </p:txBody>
      </p:sp>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05214" y="1120140"/>
            <a:ext cx="5236096" cy="1038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直線矢印コネクタ 3"/>
          <p:cNvCxnSpPr/>
          <p:nvPr/>
        </p:nvCxnSpPr>
        <p:spPr>
          <a:xfrm flipH="1">
            <a:off x="7693572" y="3121572"/>
            <a:ext cx="52026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直線矢印コネクタ 30"/>
          <p:cNvCxnSpPr/>
          <p:nvPr/>
        </p:nvCxnSpPr>
        <p:spPr>
          <a:xfrm>
            <a:off x="583324" y="3184634"/>
            <a:ext cx="47296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直線矢印コネクタ 27"/>
          <p:cNvCxnSpPr/>
          <p:nvPr/>
        </p:nvCxnSpPr>
        <p:spPr>
          <a:xfrm flipH="1">
            <a:off x="3377873" y="3613118"/>
            <a:ext cx="600889" cy="0"/>
          </a:xfrm>
          <a:prstGeom prst="straightConnector1">
            <a:avLst/>
          </a:prstGeom>
          <a:ln w="28575">
            <a:solidFill>
              <a:srgbClr val="00FF00"/>
            </a:solidFill>
            <a:tailEnd type="arrow"/>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fld id="{273781EA-3F9D-4FCE-874F-4C2BB7B61920}" type="slidenum">
              <a:rPr lang="ja-JP" altLang="en-US" smtClean="0">
                <a:solidFill>
                  <a:prstClr val="black">
                    <a:tint val="75000"/>
                  </a:prstClr>
                </a:solidFill>
              </a:rPr>
              <a:pPr/>
              <a:t>36</a:t>
            </a:fld>
            <a:endParaRPr lang="ja-JP" altLang="en-US">
              <a:solidFill>
                <a:prstClr val="black">
                  <a:tint val="75000"/>
                </a:prstClr>
              </a:solidFill>
            </a:endParaRPr>
          </a:p>
        </p:txBody>
      </p:sp>
    </p:spTree>
    <p:extLst>
      <p:ext uri="{BB962C8B-B14F-4D97-AF65-F5344CB8AC3E}">
        <p14:creationId xmlns:p14="http://schemas.microsoft.com/office/powerpoint/2010/main" val="42723149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5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0" y="1209362"/>
            <a:ext cx="9134475" cy="3380158"/>
          </a:xfrm>
          <a:prstGeom prst="rect">
            <a:avLst/>
          </a:prstGeom>
          <a:solidFill>
            <a:schemeClr val="accent1"/>
          </a:solidFill>
          <a:ln>
            <a:noFill/>
          </a:ln>
          <a:extLst/>
        </p:spPr>
      </p:pic>
      <p:pic>
        <p:nvPicPr>
          <p:cNvPr id="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53312"/>
          <a:stretch/>
        </p:blipFill>
        <p:spPr bwMode="auto">
          <a:xfrm>
            <a:off x="219075" y="4800495"/>
            <a:ext cx="8601075" cy="1290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063" name="グループ化 2062"/>
          <p:cNvGrpSpPr/>
          <p:nvPr/>
        </p:nvGrpSpPr>
        <p:grpSpPr>
          <a:xfrm>
            <a:off x="1585912" y="3998969"/>
            <a:ext cx="914400" cy="895350"/>
            <a:chOff x="1852612" y="3829049"/>
            <a:chExt cx="914400" cy="895350"/>
          </a:xfrm>
        </p:grpSpPr>
        <p:sp>
          <p:nvSpPr>
            <p:cNvPr id="15" name="正方形/長方形 14"/>
            <p:cNvSpPr/>
            <p:nvPr/>
          </p:nvSpPr>
          <p:spPr>
            <a:xfrm>
              <a:off x="2228850" y="3829049"/>
              <a:ext cx="133350" cy="66675"/>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defTabSz="914400"/>
              <a:endParaRPr kumimoji="1" lang="ja-JP" altLang="en-US">
                <a:solidFill>
                  <a:prstClr val="black"/>
                </a:solidFill>
              </a:endParaRPr>
            </a:p>
          </p:txBody>
        </p:sp>
        <p:sp>
          <p:nvSpPr>
            <p:cNvPr id="5" name="円/楕円 4"/>
            <p:cNvSpPr/>
            <p:nvPr/>
          </p:nvSpPr>
          <p:spPr>
            <a:xfrm>
              <a:off x="1914525" y="3905250"/>
              <a:ext cx="771525" cy="733425"/>
            </a:xfrm>
            <a:prstGeom prst="ellipse">
              <a:avLst/>
            </a:prstGeom>
            <a:solidFill>
              <a:schemeClr val="bg1"/>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ja-JP" altLang="en-US">
                <a:solidFill>
                  <a:prstClr val="white"/>
                </a:solidFill>
              </a:endParaRPr>
            </a:p>
          </p:txBody>
        </p:sp>
        <p:sp>
          <p:nvSpPr>
            <p:cNvPr id="21" name="正方形/長方形 20"/>
            <p:cNvSpPr/>
            <p:nvPr/>
          </p:nvSpPr>
          <p:spPr>
            <a:xfrm>
              <a:off x="2228850" y="4657724"/>
              <a:ext cx="133350" cy="66675"/>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defTabSz="914400"/>
              <a:endParaRPr kumimoji="1" lang="ja-JP" altLang="en-US">
                <a:solidFill>
                  <a:prstClr val="black"/>
                </a:solidFill>
              </a:endParaRPr>
            </a:p>
          </p:txBody>
        </p:sp>
        <p:sp>
          <p:nvSpPr>
            <p:cNvPr id="22" name="正方形/長方形 21"/>
            <p:cNvSpPr/>
            <p:nvPr/>
          </p:nvSpPr>
          <p:spPr>
            <a:xfrm rot="5400000">
              <a:off x="2667000" y="4229099"/>
              <a:ext cx="133350" cy="66675"/>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defTabSz="914400"/>
              <a:endParaRPr kumimoji="1" lang="ja-JP" altLang="en-US">
                <a:solidFill>
                  <a:prstClr val="black"/>
                </a:solidFill>
              </a:endParaRPr>
            </a:p>
          </p:txBody>
        </p:sp>
        <p:sp>
          <p:nvSpPr>
            <p:cNvPr id="23" name="正方形/長方形 22"/>
            <p:cNvSpPr/>
            <p:nvPr/>
          </p:nvSpPr>
          <p:spPr>
            <a:xfrm rot="5400000">
              <a:off x="1819275" y="4219575"/>
              <a:ext cx="133350" cy="66675"/>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defTabSz="914400"/>
              <a:endParaRPr kumimoji="1" lang="ja-JP" altLang="en-US">
                <a:solidFill>
                  <a:prstClr val="black"/>
                </a:solidFill>
              </a:endParaRPr>
            </a:p>
          </p:txBody>
        </p:sp>
      </p:grpSp>
      <p:sp>
        <p:nvSpPr>
          <p:cNvPr id="28" name="テキスト ボックス 27"/>
          <p:cNvSpPr txBox="1"/>
          <p:nvPr/>
        </p:nvSpPr>
        <p:spPr>
          <a:xfrm>
            <a:off x="1123950" y="4913370"/>
            <a:ext cx="1752600" cy="430887"/>
          </a:xfrm>
          <a:prstGeom prst="rect">
            <a:avLst/>
          </a:prstGeom>
          <a:noFill/>
        </p:spPr>
        <p:txBody>
          <a:bodyPr wrap="square" rtlCol="0">
            <a:spAutoFit/>
          </a:bodyPr>
          <a:lstStyle/>
          <a:p>
            <a:pPr defTabSz="914400"/>
            <a:r>
              <a:rPr kumimoji="1" lang="en-US" altLang="ja-JP" sz="1100" dirty="0" smtClean="0">
                <a:solidFill>
                  <a:prstClr val="black"/>
                </a:solidFill>
              </a:rPr>
              <a:t>At least 4 sensors in phi</a:t>
            </a:r>
          </a:p>
          <a:p>
            <a:pPr defTabSz="914400"/>
            <a:r>
              <a:rPr kumimoji="1" lang="en-US" altLang="ja-JP" sz="1100" dirty="0" smtClean="0">
                <a:solidFill>
                  <a:prstClr val="black"/>
                </a:solidFill>
              </a:rPr>
              <a:t>(hopefully 8 sensors)</a:t>
            </a:r>
            <a:endParaRPr kumimoji="1" lang="ja-JP" altLang="en-US" sz="1100" dirty="0">
              <a:solidFill>
                <a:prstClr val="black"/>
              </a:solidFill>
            </a:endParaRPr>
          </a:p>
        </p:txBody>
      </p:sp>
      <p:cxnSp>
        <p:nvCxnSpPr>
          <p:cNvPr id="2065" name="直線矢印コネクタ 2064"/>
          <p:cNvCxnSpPr/>
          <p:nvPr/>
        </p:nvCxnSpPr>
        <p:spPr>
          <a:xfrm flipV="1">
            <a:off x="2771775" y="2541646"/>
            <a:ext cx="0" cy="38480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p:nvPr/>
        </p:nvCxnSpPr>
        <p:spPr>
          <a:xfrm flipV="1">
            <a:off x="3638550" y="2455921"/>
            <a:ext cx="0" cy="39433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flipV="1">
            <a:off x="4714875" y="2427346"/>
            <a:ext cx="0" cy="39909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flipV="1">
            <a:off x="6162675" y="2341621"/>
            <a:ext cx="0" cy="40481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p:nvPr/>
        </p:nvCxnSpPr>
        <p:spPr>
          <a:xfrm flipV="1">
            <a:off x="7524750" y="2332096"/>
            <a:ext cx="0" cy="40290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タイトル 2"/>
          <p:cNvSpPr>
            <a:spLocks noGrp="1"/>
          </p:cNvSpPr>
          <p:nvPr>
            <p:ph type="title"/>
          </p:nvPr>
        </p:nvSpPr>
        <p:spPr>
          <a:xfrm>
            <a:off x="407773" y="0"/>
            <a:ext cx="8229600" cy="1143000"/>
          </a:xfrm>
        </p:spPr>
        <p:txBody>
          <a:bodyPr>
            <a:normAutofit/>
          </a:bodyPr>
          <a:lstStyle/>
          <a:p>
            <a:r>
              <a:rPr lang="en-US" altLang="ja-JP" sz="4800" baseline="-25000" dirty="0" smtClean="0"/>
              <a:t>Sensor locations</a:t>
            </a:r>
            <a:endParaRPr kumimoji="1" lang="ja-JP" altLang="en-US" sz="4800" baseline="-25000" dirty="0"/>
          </a:p>
        </p:txBody>
      </p:sp>
      <p:sp>
        <p:nvSpPr>
          <p:cNvPr id="6" name="テキスト ボックス 5"/>
          <p:cNvSpPr txBox="1"/>
          <p:nvPr/>
        </p:nvSpPr>
        <p:spPr>
          <a:xfrm>
            <a:off x="1017639" y="6164827"/>
            <a:ext cx="7742903" cy="368709"/>
          </a:xfrm>
          <a:prstGeom prst="rect">
            <a:avLst/>
          </a:prstGeom>
          <a:noFill/>
        </p:spPr>
        <p:txBody>
          <a:bodyPr wrap="square" rtlCol="0">
            <a:spAutoFit/>
          </a:bodyPr>
          <a:lstStyle/>
          <a:p>
            <a:pPr defTabSz="914400"/>
            <a:r>
              <a:rPr kumimoji="1" lang="en-US" altLang="ja-JP" dirty="0" smtClean="0">
                <a:solidFill>
                  <a:prstClr val="black"/>
                </a:solidFill>
              </a:rPr>
              <a:t>10 z positions </a:t>
            </a:r>
            <a:r>
              <a:rPr kumimoji="1" lang="ja-JP" altLang="en-US" dirty="0" smtClean="0">
                <a:solidFill>
                  <a:prstClr val="black"/>
                </a:solidFill>
              </a:rPr>
              <a:t>（</a:t>
            </a:r>
            <a:r>
              <a:rPr kumimoji="1" lang="en-US" altLang="ja-JP" dirty="0" smtClean="0">
                <a:solidFill>
                  <a:prstClr val="black"/>
                </a:solidFill>
              </a:rPr>
              <a:t>L-side</a:t>
            </a:r>
            <a:r>
              <a:rPr kumimoji="1" lang="ja-JP" altLang="en-US" dirty="0">
                <a:solidFill>
                  <a:prstClr val="black"/>
                </a:solidFill>
              </a:rPr>
              <a:t> </a:t>
            </a:r>
            <a:r>
              <a:rPr kumimoji="1" lang="en-US" altLang="ja-JP" dirty="0" smtClean="0">
                <a:solidFill>
                  <a:prstClr val="black"/>
                </a:solidFill>
              </a:rPr>
              <a:t>x5</a:t>
            </a:r>
            <a:r>
              <a:rPr kumimoji="1" lang="ja-JP" altLang="en-US" dirty="0" err="1" smtClean="0">
                <a:solidFill>
                  <a:prstClr val="black"/>
                </a:solidFill>
              </a:rPr>
              <a:t>、</a:t>
            </a:r>
            <a:r>
              <a:rPr kumimoji="1" lang="en-US" altLang="ja-JP" dirty="0" smtClean="0">
                <a:solidFill>
                  <a:prstClr val="black"/>
                </a:solidFill>
              </a:rPr>
              <a:t>R-side</a:t>
            </a:r>
            <a:r>
              <a:rPr kumimoji="1" lang="ja-JP" altLang="en-US" dirty="0">
                <a:solidFill>
                  <a:prstClr val="black"/>
                </a:solidFill>
              </a:rPr>
              <a:t> </a:t>
            </a:r>
            <a:r>
              <a:rPr kumimoji="1" lang="en-US" altLang="ja-JP" dirty="0" smtClean="0">
                <a:solidFill>
                  <a:prstClr val="black"/>
                </a:solidFill>
              </a:rPr>
              <a:t>x</a:t>
            </a:r>
            <a:r>
              <a:rPr kumimoji="1" lang="en-US" altLang="ja-JP" dirty="0">
                <a:solidFill>
                  <a:prstClr val="black"/>
                </a:solidFill>
              </a:rPr>
              <a:t>5</a:t>
            </a:r>
            <a:r>
              <a:rPr kumimoji="1" lang="ja-JP" altLang="en-US" dirty="0" smtClean="0">
                <a:solidFill>
                  <a:prstClr val="black"/>
                </a:solidFill>
              </a:rPr>
              <a:t>）</a:t>
            </a:r>
            <a:r>
              <a:rPr kumimoji="1" lang="en-US" altLang="ja-JP" dirty="0" smtClean="0">
                <a:solidFill>
                  <a:prstClr val="black"/>
                </a:solidFill>
              </a:rPr>
              <a:t>,  4 phi positions at each z position </a:t>
            </a:r>
            <a:endParaRPr kumimoji="1" lang="ja-JP" altLang="en-US" dirty="0">
              <a:solidFill>
                <a:prstClr val="black"/>
              </a:solidFill>
            </a:endParaRPr>
          </a:p>
        </p:txBody>
      </p:sp>
      <p:sp>
        <p:nvSpPr>
          <p:cNvPr id="10" name="正方形/長方形 9"/>
          <p:cNvSpPr/>
          <p:nvPr/>
        </p:nvSpPr>
        <p:spPr>
          <a:xfrm>
            <a:off x="3562350" y="2360669"/>
            <a:ext cx="152400" cy="66675"/>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defTabSz="914400"/>
            <a:endParaRPr kumimoji="1" lang="ja-JP" altLang="en-US">
              <a:solidFill>
                <a:prstClr val="black"/>
              </a:solidFill>
            </a:endParaRPr>
          </a:p>
        </p:txBody>
      </p:sp>
      <p:sp>
        <p:nvSpPr>
          <p:cNvPr id="16" name="正方形/長方形 15"/>
          <p:cNvSpPr/>
          <p:nvPr/>
        </p:nvSpPr>
        <p:spPr>
          <a:xfrm>
            <a:off x="4629150" y="2360670"/>
            <a:ext cx="133350" cy="57150"/>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defTabSz="914400"/>
            <a:endParaRPr kumimoji="1" lang="ja-JP" altLang="en-US">
              <a:solidFill>
                <a:prstClr val="black"/>
              </a:solidFill>
            </a:endParaRPr>
          </a:p>
        </p:txBody>
      </p:sp>
      <p:sp>
        <p:nvSpPr>
          <p:cNvPr id="17" name="正方形/長方形 16"/>
          <p:cNvSpPr/>
          <p:nvPr/>
        </p:nvSpPr>
        <p:spPr>
          <a:xfrm>
            <a:off x="7467600" y="2236844"/>
            <a:ext cx="133350" cy="66675"/>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defTabSz="914400"/>
            <a:endParaRPr kumimoji="1" lang="ja-JP" altLang="en-US">
              <a:solidFill>
                <a:prstClr val="black"/>
              </a:solidFill>
            </a:endParaRPr>
          </a:p>
        </p:txBody>
      </p:sp>
      <p:sp>
        <p:nvSpPr>
          <p:cNvPr id="18" name="正方形/長方形 17"/>
          <p:cNvSpPr/>
          <p:nvPr/>
        </p:nvSpPr>
        <p:spPr>
          <a:xfrm>
            <a:off x="6105525" y="2265419"/>
            <a:ext cx="133350" cy="66675"/>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defTabSz="914400"/>
            <a:endParaRPr kumimoji="1" lang="ja-JP" altLang="en-US">
              <a:solidFill>
                <a:prstClr val="black"/>
              </a:solidFill>
            </a:endParaRPr>
          </a:p>
        </p:txBody>
      </p:sp>
      <p:sp>
        <p:nvSpPr>
          <p:cNvPr id="20" name="正方形/長方形 19"/>
          <p:cNvSpPr/>
          <p:nvPr/>
        </p:nvSpPr>
        <p:spPr>
          <a:xfrm>
            <a:off x="2724150" y="2417819"/>
            <a:ext cx="133350" cy="66675"/>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defTabSz="914400"/>
            <a:endParaRPr kumimoji="1" lang="ja-JP" altLang="en-US">
              <a:solidFill>
                <a:prstClr val="black"/>
              </a:solidFill>
            </a:endParaRPr>
          </a:p>
        </p:txBody>
      </p:sp>
      <p:sp>
        <p:nvSpPr>
          <p:cNvPr id="4" name="フリーフォーム 3"/>
          <p:cNvSpPr/>
          <p:nvPr/>
        </p:nvSpPr>
        <p:spPr>
          <a:xfrm>
            <a:off x="2825087" y="2401996"/>
            <a:ext cx="791570" cy="27305"/>
          </a:xfrm>
          <a:custGeom>
            <a:avLst/>
            <a:gdLst>
              <a:gd name="connsiteX0" fmla="*/ 0 w 791570"/>
              <a:gd name="connsiteY0" fmla="*/ 10 h 27305"/>
              <a:gd name="connsiteX1" fmla="*/ 382137 w 791570"/>
              <a:gd name="connsiteY1" fmla="*/ 13658 h 27305"/>
              <a:gd name="connsiteX2" fmla="*/ 423080 w 791570"/>
              <a:gd name="connsiteY2" fmla="*/ 27305 h 27305"/>
              <a:gd name="connsiteX3" fmla="*/ 709683 w 791570"/>
              <a:gd name="connsiteY3" fmla="*/ 13658 h 27305"/>
              <a:gd name="connsiteX4" fmla="*/ 791570 w 791570"/>
              <a:gd name="connsiteY4" fmla="*/ 10 h 27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570" h="27305">
                <a:moveTo>
                  <a:pt x="0" y="10"/>
                </a:moveTo>
                <a:cubicBezTo>
                  <a:pt x="127379" y="4559"/>
                  <a:pt x="254941" y="5452"/>
                  <a:pt x="382137" y="13658"/>
                </a:cubicBezTo>
                <a:cubicBezTo>
                  <a:pt x="396493" y="14584"/>
                  <a:pt x="408694" y="27305"/>
                  <a:pt x="423080" y="27305"/>
                </a:cubicBezTo>
                <a:cubicBezTo>
                  <a:pt x="518723" y="27305"/>
                  <a:pt x="614149" y="18207"/>
                  <a:pt x="709683" y="13658"/>
                </a:cubicBezTo>
                <a:cubicBezTo>
                  <a:pt x="782383" y="-882"/>
                  <a:pt x="754725" y="10"/>
                  <a:pt x="791570" y="1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ja-JP" altLang="en-US">
              <a:solidFill>
                <a:prstClr val="white"/>
              </a:solidFill>
            </a:endParaRPr>
          </a:p>
        </p:txBody>
      </p:sp>
      <p:sp>
        <p:nvSpPr>
          <p:cNvPr id="7" name="フリーフォーム 6"/>
          <p:cNvSpPr/>
          <p:nvPr/>
        </p:nvSpPr>
        <p:spPr>
          <a:xfrm>
            <a:off x="3698543" y="2324099"/>
            <a:ext cx="1023582" cy="64259"/>
          </a:xfrm>
          <a:custGeom>
            <a:avLst/>
            <a:gdLst>
              <a:gd name="connsiteX0" fmla="*/ 0 w 1023582"/>
              <a:gd name="connsiteY0" fmla="*/ 64259 h 64259"/>
              <a:gd name="connsiteX1" fmla="*/ 272956 w 1023582"/>
              <a:gd name="connsiteY1" fmla="*/ 50611 h 64259"/>
              <a:gd name="connsiteX2" fmla="*/ 354842 w 1023582"/>
              <a:gd name="connsiteY2" fmla="*/ 36964 h 64259"/>
              <a:gd name="connsiteX3" fmla="*/ 464024 w 1023582"/>
              <a:gd name="connsiteY3" fmla="*/ 9668 h 64259"/>
              <a:gd name="connsiteX4" fmla="*/ 996287 w 1023582"/>
              <a:gd name="connsiteY4" fmla="*/ 36964 h 64259"/>
              <a:gd name="connsiteX5" fmla="*/ 1023582 w 1023582"/>
              <a:gd name="connsiteY5" fmla="*/ 50611 h 6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3582" h="64259">
                <a:moveTo>
                  <a:pt x="0" y="64259"/>
                </a:moveTo>
                <a:cubicBezTo>
                  <a:pt x="90985" y="59710"/>
                  <a:pt x="182125" y="57598"/>
                  <a:pt x="272956" y="50611"/>
                </a:cubicBezTo>
                <a:cubicBezTo>
                  <a:pt x="300546" y="48489"/>
                  <a:pt x="327617" y="41914"/>
                  <a:pt x="354842" y="36964"/>
                </a:cubicBezTo>
                <a:cubicBezTo>
                  <a:pt x="427304" y="23789"/>
                  <a:pt x="407204" y="28608"/>
                  <a:pt x="464024" y="9668"/>
                </a:cubicBezTo>
                <a:cubicBezTo>
                  <a:pt x="569237" y="12591"/>
                  <a:pt x="835081" y="-27518"/>
                  <a:pt x="996287" y="36964"/>
                </a:cubicBezTo>
                <a:cubicBezTo>
                  <a:pt x="1005732" y="40742"/>
                  <a:pt x="1014484" y="46062"/>
                  <a:pt x="1023582" y="50611"/>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ja-JP" altLang="en-US">
              <a:solidFill>
                <a:prstClr val="white"/>
              </a:solidFill>
            </a:endParaRPr>
          </a:p>
        </p:txBody>
      </p:sp>
      <p:sp>
        <p:nvSpPr>
          <p:cNvPr id="8" name="フリーフォーム 7"/>
          <p:cNvSpPr/>
          <p:nvPr/>
        </p:nvSpPr>
        <p:spPr>
          <a:xfrm>
            <a:off x="4708478" y="2224585"/>
            <a:ext cx="1473958" cy="136478"/>
          </a:xfrm>
          <a:custGeom>
            <a:avLst/>
            <a:gdLst>
              <a:gd name="connsiteX0" fmla="*/ 0 w 1473958"/>
              <a:gd name="connsiteY0" fmla="*/ 136478 h 136478"/>
              <a:gd name="connsiteX1" fmla="*/ 450376 w 1473958"/>
              <a:gd name="connsiteY1" fmla="*/ 122830 h 136478"/>
              <a:gd name="connsiteX2" fmla="*/ 559558 w 1473958"/>
              <a:gd name="connsiteY2" fmla="*/ 109182 h 136478"/>
              <a:gd name="connsiteX3" fmla="*/ 641444 w 1473958"/>
              <a:gd name="connsiteY3" fmla="*/ 81887 h 136478"/>
              <a:gd name="connsiteX4" fmla="*/ 764274 w 1473958"/>
              <a:gd name="connsiteY4" fmla="*/ 27296 h 136478"/>
              <a:gd name="connsiteX5" fmla="*/ 955343 w 1473958"/>
              <a:gd name="connsiteY5" fmla="*/ 0 h 136478"/>
              <a:gd name="connsiteX6" fmla="*/ 1146412 w 1473958"/>
              <a:gd name="connsiteY6" fmla="*/ 13648 h 136478"/>
              <a:gd name="connsiteX7" fmla="*/ 1187355 w 1473958"/>
              <a:gd name="connsiteY7" fmla="*/ 27296 h 136478"/>
              <a:gd name="connsiteX8" fmla="*/ 1241946 w 1473958"/>
              <a:gd name="connsiteY8" fmla="*/ 40943 h 136478"/>
              <a:gd name="connsiteX9" fmla="*/ 1323832 w 1473958"/>
              <a:gd name="connsiteY9" fmla="*/ 68239 h 136478"/>
              <a:gd name="connsiteX10" fmla="*/ 1378423 w 1473958"/>
              <a:gd name="connsiteY10" fmla="*/ 81887 h 136478"/>
              <a:gd name="connsiteX11" fmla="*/ 1419367 w 1473958"/>
              <a:gd name="connsiteY11" fmla="*/ 95534 h 136478"/>
              <a:gd name="connsiteX12" fmla="*/ 1473958 w 1473958"/>
              <a:gd name="connsiteY12" fmla="*/ 95534 h 13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73958" h="136478">
                <a:moveTo>
                  <a:pt x="0" y="136478"/>
                </a:moveTo>
                <a:lnTo>
                  <a:pt x="450376" y="122830"/>
                </a:lnTo>
                <a:cubicBezTo>
                  <a:pt x="487010" y="121043"/>
                  <a:pt x="523695" y="116867"/>
                  <a:pt x="559558" y="109182"/>
                </a:cubicBezTo>
                <a:cubicBezTo>
                  <a:pt x="587691" y="103153"/>
                  <a:pt x="641444" y="81887"/>
                  <a:pt x="641444" y="81887"/>
                </a:cubicBezTo>
                <a:cubicBezTo>
                  <a:pt x="686126" y="52099"/>
                  <a:pt x="702261" y="36155"/>
                  <a:pt x="764274" y="27296"/>
                </a:cubicBezTo>
                <a:lnTo>
                  <a:pt x="955343" y="0"/>
                </a:lnTo>
                <a:cubicBezTo>
                  <a:pt x="1019033" y="4549"/>
                  <a:pt x="1082997" y="6187"/>
                  <a:pt x="1146412" y="13648"/>
                </a:cubicBezTo>
                <a:cubicBezTo>
                  <a:pt x="1160699" y="15329"/>
                  <a:pt x="1173523" y="23344"/>
                  <a:pt x="1187355" y="27296"/>
                </a:cubicBezTo>
                <a:cubicBezTo>
                  <a:pt x="1205390" y="32449"/>
                  <a:pt x="1223980" y="35553"/>
                  <a:pt x="1241946" y="40943"/>
                </a:cubicBezTo>
                <a:cubicBezTo>
                  <a:pt x="1269504" y="49211"/>
                  <a:pt x="1295919" y="61261"/>
                  <a:pt x="1323832" y="68239"/>
                </a:cubicBezTo>
                <a:cubicBezTo>
                  <a:pt x="1342029" y="72788"/>
                  <a:pt x="1360388" y="76734"/>
                  <a:pt x="1378423" y="81887"/>
                </a:cubicBezTo>
                <a:cubicBezTo>
                  <a:pt x="1392256" y="85839"/>
                  <a:pt x="1405125" y="93500"/>
                  <a:pt x="1419367" y="95534"/>
                </a:cubicBezTo>
                <a:cubicBezTo>
                  <a:pt x="1437381" y="98107"/>
                  <a:pt x="1455761" y="95534"/>
                  <a:pt x="1473958" y="95534"/>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ja-JP" altLang="en-US">
              <a:solidFill>
                <a:prstClr val="white"/>
              </a:solidFill>
            </a:endParaRPr>
          </a:p>
        </p:txBody>
      </p:sp>
      <p:sp>
        <p:nvSpPr>
          <p:cNvPr id="11" name="フリーフォーム 10"/>
          <p:cNvSpPr/>
          <p:nvPr/>
        </p:nvSpPr>
        <p:spPr>
          <a:xfrm>
            <a:off x="6209731" y="1733266"/>
            <a:ext cx="1883443" cy="641444"/>
          </a:xfrm>
          <a:custGeom>
            <a:avLst/>
            <a:gdLst>
              <a:gd name="connsiteX0" fmla="*/ 0 w 1883443"/>
              <a:gd name="connsiteY0" fmla="*/ 559558 h 641444"/>
              <a:gd name="connsiteX1" fmla="*/ 150126 w 1883443"/>
              <a:gd name="connsiteY1" fmla="*/ 573206 h 641444"/>
              <a:gd name="connsiteX2" fmla="*/ 218365 w 1883443"/>
              <a:gd name="connsiteY2" fmla="*/ 586853 h 641444"/>
              <a:gd name="connsiteX3" fmla="*/ 313899 w 1883443"/>
              <a:gd name="connsiteY3" fmla="*/ 600501 h 641444"/>
              <a:gd name="connsiteX4" fmla="*/ 354842 w 1883443"/>
              <a:gd name="connsiteY4" fmla="*/ 614149 h 641444"/>
              <a:gd name="connsiteX5" fmla="*/ 559559 w 1883443"/>
              <a:gd name="connsiteY5" fmla="*/ 641444 h 641444"/>
              <a:gd name="connsiteX6" fmla="*/ 1160060 w 1883443"/>
              <a:gd name="connsiteY6" fmla="*/ 627797 h 641444"/>
              <a:gd name="connsiteX7" fmla="*/ 1228299 w 1883443"/>
              <a:gd name="connsiteY7" fmla="*/ 614149 h 641444"/>
              <a:gd name="connsiteX8" fmla="*/ 1282890 w 1883443"/>
              <a:gd name="connsiteY8" fmla="*/ 600501 h 641444"/>
              <a:gd name="connsiteX9" fmla="*/ 1419368 w 1883443"/>
              <a:gd name="connsiteY9" fmla="*/ 518615 h 641444"/>
              <a:gd name="connsiteX10" fmla="*/ 1460311 w 1883443"/>
              <a:gd name="connsiteY10" fmla="*/ 491319 h 641444"/>
              <a:gd name="connsiteX11" fmla="*/ 1501254 w 1883443"/>
              <a:gd name="connsiteY11" fmla="*/ 450376 h 641444"/>
              <a:gd name="connsiteX12" fmla="*/ 1555845 w 1883443"/>
              <a:gd name="connsiteY12" fmla="*/ 423080 h 641444"/>
              <a:gd name="connsiteX13" fmla="*/ 1651379 w 1883443"/>
              <a:gd name="connsiteY13" fmla="*/ 327546 h 641444"/>
              <a:gd name="connsiteX14" fmla="*/ 1692323 w 1883443"/>
              <a:gd name="connsiteY14" fmla="*/ 300250 h 641444"/>
              <a:gd name="connsiteX15" fmla="*/ 1787857 w 1883443"/>
              <a:gd name="connsiteY15" fmla="*/ 177421 h 641444"/>
              <a:gd name="connsiteX16" fmla="*/ 1842448 w 1883443"/>
              <a:gd name="connsiteY16" fmla="*/ 95534 h 641444"/>
              <a:gd name="connsiteX17" fmla="*/ 1856096 w 1883443"/>
              <a:gd name="connsiteY17" fmla="*/ 54591 h 641444"/>
              <a:gd name="connsiteX18" fmla="*/ 1883391 w 1883443"/>
              <a:gd name="connsiteY18" fmla="*/ 0 h 64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83443" h="641444">
                <a:moveTo>
                  <a:pt x="0" y="559558"/>
                </a:moveTo>
                <a:cubicBezTo>
                  <a:pt x="50042" y="564107"/>
                  <a:pt x="100266" y="566974"/>
                  <a:pt x="150126" y="573206"/>
                </a:cubicBezTo>
                <a:cubicBezTo>
                  <a:pt x="173144" y="576083"/>
                  <a:pt x="195484" y="583040"/>
                  <a:pt x="218365" y="586853"/>
                </a:cubicBezTo>
                <a:cubicBezTo>
                  <a:pt x="250095" y="592141"/>
                  <a:pt x="282054" y="595952"/>
                  <a:pt x="313899" y="600501"/>
                </a:cubicBezTo>
                <a:cubicBezTo>
                  <a:pt x="327547" y="605050"/>
                  <a:pt x="340582" y="612248"/>
                  <a:pt x="354842" y="614149"/>
                </a:cubicBezTo>
                <a:cubicBezTo>
                  <a:pt x="577486" y="643835"/>
                  <a:pt x="454950" y="606577"/>
                  <a:pt x="559559" y="641444"/>
                </a:cubicBezTo>
                <a:lnTo>
                  <a:pt x="1160060" y="627797"/>
                </a:lnTo>
                <a:cubicBezTo>
                  <a:pt x="1183238" y="626851"/>
                  <a:pt x="1205655" y="619181"/>
                  <a:pt x="1228299" y="614149"/>
                </a:cubicBezTo>
                <a:cubicBezTo>
                  <a:pt x="1246609" y="610080"/>
                  <a:pt x="1265327" y="607087"/>
                  <a:pt x="1282890" y="600501"/>
                </a:cubicBezTo>
                <a:cubicBezTo>
                  <a:pt x="1330853" y="582515"/>
                  <a:pt x="1378554" y="545825"/>
                  <a:pt x="1419368" y="518615"/>
                </a:cubicBezTo>
                <a:cubicBezTo>
                  <a:pt x="1433016" y="509516"/>
                  <a:pt x="1448713" y="502917"/>
                  <a:pt x="1460311" y="491319"/>
                </a:cubicBezTo>
                <a:cubicBezTo>
                  <a:pt x="1473959" y="477671"/>
                  <a:pt x="1485548" y="461594"/>
                  <a:pt x="1501254" y="450376"/>
                </a:cubicBezTo>
                <a:cubicBezTo>
                  <a:pt x="1517809" y="438551"/>
                  <a:pt x="1540099" y="435963"/>
                  <a:pt x="1555845" y="423080"/>
                </a:cubicBezTo>
                <a:cubicBezTo>
                  <a:pt x="1590700" y="394562"/>
                  <a:pt x="1613907" y="352527"/>
                  <a:pt x="1651379" y="327546"/>
                </a:cubicBezTo>
                <a:cubicBezTo>
                  <a:pt x="1665027" y="318447"/>
                  <a:pt x="1679722" y="310751"/>
                  <a:pt x="1692323" y="300250"/>
                </a:cubicBezTo>
                <a:cubicBezTo>
                  <a:pt x="1740427" y="260163"/>
                  <a:pt x="1749815" y="234484"/>
                  <a:pt x="1787857" y="177421"/>
                </a:cubicBezTo>
                <a:lnTo>
                  <a:pt x="1842448" y="95534"/>
                </a:lnTo>
                <a:cubicBezTo>
                  <a:pt x="1846997" y="81886"/>
                  <a:pt x="1849662" y="67458"/>
                  <a:pt x="1856096" y="54591"/>
                </a:cubicBezTo>
                <a:cubicBezTo>
                  <a:pt x="1885914" y="-5046"/>
                  <a:pt x="1883391" y="34184"/>
                  <a:pt x="1883391" y="0"/>
                </a:cubicBezTo>
              </a:path>
            </a:pathLst>
          </a:custGeom>
          <a:noFill/>
          <a:ln w="28575">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ja-JP" altLang="en-US">
              <a:solidFill>
                <a:prstClr val="white"/>
              </a:solidFill>
            </a:endParaRPr>
          </a:p>
        </p:txBody>
      </p:sp>
      <p:sp>
        <p:nvSpPr>
          <p:cNvPr id="12" name="テキスト ボックス 11"/>
          <p:cNvSpPr txBox="1"/>
          <p:nvPr/>
        </p:nvSpPr>
        <p:spPr>
          <a:xfrm>
            <a:off x="6960359" y="723331"/>
            <a:ext cx="1978925" cy="461665"/>
          </a:xfrm>
          <a:prstGeom prst="rect">
            <a:avLst/>
          </a:prstGeom>
          <a:noFill/>
        </p:spPr>
        <p:txBody>
          <a:bodyPr wrap="square" rtlCol="0">
            <a:spAutoFit/>
          </a:bodyPr>
          <a:lstStyle/>
          <a:p>
            <a:pPr defTabSz="914400"/>
            <a:r>
              <a:rPr kumimoji="1" lang="en-US" altLang="ja-JP" sz="1200" dirty="0" smtClean="0">
                <a:solidFill>
                  <a:prstClr val="black"/>
                </a:solidFill>
              </a:rPr>
              <a:t>This is R-side picture, but we also put sensors on L-side</a:t>
            </a:r>
            <a:endParaRPr kumimoji="1" lang="ja-JP" altLang="en-US" sz="1200" dirty="0">
              <a:solidFill>
                <a:prstClr val="black"/>
              </a:solidFill>
            </a:endParaRPr>
          </a:p>
        </p:txBody>
      </p:sp>
      <p:sp>
        <p:nvSpPr>
          <p:cNvPr id="13" name="Slide Number Placeholder 12"/>
          <p:cNvSpPr>
            <a:spLocks noGrp="1"/>
          </p:cNvSpPr>
          <p:nvPr>
            <p:ph type="sldNum" sz="quarter" idx="12"/>
          </p:nvPr>
        </p:nvSpPr>
        <p:spPr/>
        <p:txBody>
          <a:bodyPr/>
          <a:lstStyle/>
          <a:p>
            <a:fld id="{273781EA-3F9D-4FCE-874F-4C2BB7B61920}" type="slidenum">
              <a:rPr lang="ja-JP" altLang="en-US" smtClean="0">
                <a:solidFill>
                  <a:prstClr val="black">
                    <a:tint val="75000"/>
                  </a:prstClr>
                </a:solidFill>
              </a:rPr>
              <a:pPr/>
              <a:t>37</a:t>
            </a:fld>
            <a:endParaRPr lang="ja-JP" altLang="en-US">
              <a:solidFill>
                <a:prstClr val="black">
                  <a:tint val="75000"/>
                </a:prstClr>
              </a:solidFill>
            </a:endParaRPr>
          </a:p>
        </p:txBody>
      </p:sp>
    </p:spTree>
    <p:extLst>
      <p:ext uri="{BB962C8B-B14F-4D97-AF65-F5344CB8AC3E}">
        <p14:creationId xmlns:p14="http://schemas.microsoft.com/office/powerpoint/2010/main" val="19307886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Sensor R&amp;D</a:t>
            </a:r>
            <a:endParaRPr kumimoji="1" lang="ja-JP" altLang="en-US" dirty="0"/>
          </a:p>
        </p:txBody>
      </p:sp>
      <p:sp>
        <p:nvSpPr>
          <p:cNvPr id="3" name="コンテンツ プレースホルダー 2"/>
          <p:cNvSpPr>
            <a:spLocks noGrp="1"/>
          </p:cNvSpPr>
          <p:nvPr>
            <p:ph idx="1"/>
          </p:nvPr>
        </p:nvSpPr>
        <p:spPr/>
        <p:txBody>
          <a:bodyPr>
            <a:noAutofit/>
          </a:bodyPr>
          <a:lstStyle/>
          <a:p>
            <a:r>
              <a:rPr kumimoji="1" lang="en-US" altLang="ja-JP" sz="2000" dirty="0" smtClean="0"/>
              <a:t>Plastic scintillator + WLS fibers (x40)</a:t>
            </a:r>
          </a:p>
          <a:p>
            <a:pPr lvl="1"/>
            <a:r>
              <a:rPr lang="en-US" altLang="ja-JP" sz="1800" dirty="0" smtClean="0"/>
              <a:t>Rate measurement</a:t>
            </a:r>
          </a:p>
          <a:p>
            <a:pPr lvl="1"/>
            <a:r>
              <a:rPr lang="en-US" altLang="ja-JP" sz="1800" dirty="0" smtClean="0"/>
              <a:t>WLS fibers and MPPC</a:t>
            </a:r>
            <a:r>
              <a:rPr lang="ja-JP" altLang="en-US" sz="1800" dirty="0" smtClean="0"/>
              <a:t>（</a:t>
            </a:r>
            <a:r>
              <a:rPr lang="en-US" altLang="ja-JP" sz="1800" dirty="0" smtClean="0"/>
              <a:t>3mm</a:t>
            </a:r>
            <a:r>
              <a:rPr lang="ja-JP" altLang="en-US" sz="1800" dirty="0" smtClean="0"/>
              <a:t>□、</a:t>
            </a:r>
            <a:r>
              <a:rPr lang="en-US" altLang="ja-JP" sz="1800" dirty="0" smtClean="0"/>
              <a:t>S12572-025C</a:t>
            </a:r>
            <a:r>
              <a:rPr lang="ja-JP" altLang="en-US" sz="1800" dirty="0" smtClean="0"/>
              <a:t>）</a:t>
            </a:r>
            <a:endParaRPr lang="en-US" altLang="ja-JP" sz="1800" dirty="0" smtClean="0"/>
          </a:p>
          <a:p>
            <a:pPr lvl="1"/>
            <a:r>
              <a:rPr lang="en-US" altLang="ja-JP" sz="1800" dirty="0" smtClean="0"/>
              <a:t>EASIROC module </a:t>
            </a:r>
            <a:r>
              <a:rPr lang="ja-JP" altLang="en-US" sz="1800" dirty="0" smtClean="0"/>
              <a:t>（</a:t>
            </a:r>
            <a:r>
              <a:rPr lang="en-US" altLang="ja-JP" sz="1800" dirty="0" smtClean="0"/>
              <a:t>bias supply + readout for 64 </a:t>
            </a:r>
            <a:r>
              <a:rPr lang="en-US" altLang="ja-JP" sz="1800" dirty="0" err="1" smtClean="0"/>
              <a:t>ch</a:t>
            </a:r>
            <a:r>
              <a:rPr lang="en-US" altLang="ja-JP" sz="1800" dirty="0" smtClean="0"/>
              <a:t>/module</a:t>
            </a:r>
            <a:r>
              <a:rPr lang="ja-JP" altLang="en-US" sz="1800" dirty="0" smtClean="0"/>
              <a:t>）</a:t>
            </a:r>
            <a:endParaRPr lang="en-US" altLang="ja-JP" sz="1400" dirty="0" smtClean="0"/>
          </a:p>
          <a:p>
            <a:endParaRPr kumimoji="1" lang="en-US" altLang="ja-JP" sz="2000" dirty="0" smtClean="0"/>
          </a:p>
          <a:p>
            <a:endParaRPr lang="en-US" altLang="ja-JP" sz="2000" dirty="0" smtClean="0"/>
          </a:p>
          <a:p>
            <a:endParaRPr lang="en-US" altLang="ja-JP" sz="2000" dirty="0"/>
          </a:p>
          <a:p>
            <a:endParaRPr lang="en-US" altLang="ja-JP" sz="2000" dirty="0"/>
          </a:p>
          <a:p>
            <a:endParaRPr kumimoji="1" lang="en-US" altLang="ja-JP" sz="2000" dirty="0" smtClean="0"/>
          </a:p>
          <a:p>
            <a:r>
              <a:rPr kumimoji="1" lang="en-US" altLang="ja-JP" sz="2000" dirty="0" smtClean="0"/>
              <a:t>PIN diodes (x40)</a:t>
            </a:r>
          </a:p>
          <a:p>
            <a:pPr lvl="1"/>
            <a:r>
              <a:rPr lang="en-US" altLang="ja-JP" sz="1800" dirty="0" smtClean="0"/>
              <a:t>Current measurement</a:t>
            </a:r>
          </a:p>
          <a:p>
            <a:pPr lvl="1"/>
            <a:r>
              <a:rPr lang="en-US" altLang="ja-JP" sz="1800" dirty="0" smtClean="0"/>
              <a:t>No real activity yet, plan to reuse phase1 PIN diode system for phase2/3</a:t>
            </a:r>
          </a:p>
          <a:p>
            <a:pPr lvl="1"/>
            <a:r>
              <a:rPr lang="en-US" altLang="ja-JP" sz="1800" dirty="0" smtClean="0"/>
              <a:t>Still need to consider:  readout, cable space, grounding, packaging, etc..</a:t>
            </a:r>
          </a:p>
          <a:p>
            <a:pPr lvl="1"/>
            <a:endParaRPr lang="en-US" altLang="ja-JP" sz="1800" dirty="0" smtClean="0"/>
          </a:p>
        </p:txBody>
      </p:sp>
      <p:grpSp>
        <p:nvGrpSpPr>
          <p:cNvPr id="53" name="グループ化 52"/>
          <p:cNvGrpSpPr/>
          <p:nvPr/>
        </p:nvGrpSpPr>
        <p:grpSpPr>
          <a:xfrm>
            <a:off x="1310185" y="2920621"/>
            <a:ext cx="2647665" cy="1555845"/>
            <a:chOff x="5908639" y="1173707"/>
            <a:chExt cx="3671018" cy="1825138"/>
          </a:xfrm>
        </p:grpSpPr>
        <p:sp>
          <p:nvSpPr>
            <p:cNvPr id="5" name="正方形/長方形 4"/>
            <p:cNvSpPr/>
            <p:nvPr/>
          </p:nvSpPr>
          <p:spPr>
            <a:xfrm>
              <a:off x="6420120" y="1523498"/>
              <a:ext cx="2196441" cy="102942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ja-JP" altLang="en-US" dirty="0">
                <a:solidFill>
                  <a:prstClr val="white"/>
                </a:solidFill>
              </a:endParaRPr>
            </a:p>
          </p:txBody>
        </p:sp>
        <p:sp>
          <p:nvSpPr>
            <p:cNvPr id="6" name="正方形/長方形 5"/>
            <p:cNvSpPr/>
            <p:nvPr/>
          </p:nvSpPr>
          <p:spPr>
            <a:xfrm>
              <a:off x="8616561" y="1523498"/>
              <a:ext cx="173403" cy="102942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ja-JP" altLang="en-US">
                <a:solidFill>
                  <a:prstClr val="white"/>
                </a:solidFill>
              </a:endParaRPr>
            </a:p>
          </p:txBody>
        </p:sp>
        <p:cxnSp>
          <p:nvCxnSpPr>
            <p:cNvPr id="7" name="直線コネクタ 6"/>
            <p:cNvCxnSpPr/>
            <p:nvPr/>
          </p:nvCxnSpPr>
          <p:spPr>
            <a:xfrm>
              <a:off x="6420120" y="1695070"/>
              <a:ext cx="2162791" cy="2491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線コネクタ 7"/>
            <p:cNvCxnSpPr>
              <a:stCxn id="5" idx="1"/>
              <a:endCxn id="6" idx="1"/>
            </p:cNvCxnSpPr>
            <p:nvPr/>
          </p:nvCxnSpPr>
          <p:spPr>
            <a:xfrm>
              <a:off x="6420120" y="2038212"/>
              <a:ext cx="21964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flipH="1">
              <a:off x="6420120" y="2131318"/>
              <a:ext cx="2162791" cy="250037"/>
            </a:xfrm>
            <a:prstGeom prst="line">
              <a:avLst/>
            </a:prstGeom>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5909481" y="1523499"/>
              <a:ext cx="171062" cy="104228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ja-JP" altLang="en-US">
                <a:solidFill>
                  <a:prstClr val="white"/>
                </a:solidFill>
              </a:endParaRPr>
            </a:p>
          </p:txBody>
        </p:sp>
        <p:sp>
          <p:nvSpPr>
            <p:cNvPr id="11" name="円/楕円 10"/>
            <p:cNvSpPr/>
            <p:nvPr/>
          </p:nvSpPr>
          <p:spPr>
            <a:xfrm>
              <a:off x="6022742" y="1695070"/>
              <a:ext cx="57801" cy="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ja-JP" altLang="en-US">
                <a:solidFill>
                  <a:prstClr val="white"/>
                </a:solidFill>
              </a:endParaRPr>
            </a:p>
          </p:txBody>
        </p:sp>
        <p:sp>
          <p:nvSpPr>
            <p:cNvPr id="12" name="円/楕円 11"/>
            <p:cNvSpPr/>
            <p:nvPr/>
          </p:nvSpPr>
          <p:spPr>
            <a:xfrm>
              <a:off x="6022742" y="2381355"/>
              <a:ext cx="57801" cy="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ja-JP" altLang="en-US">
                <a:solidFill>
                  <a:prstClr val="white"/>
                </a:solidFill>
              </a:endParaRPr>
            </a:p>
          </p:txBody>
        </p:sp>
        <p:sp>
          <p:nvSpPr>
            <p:cNvPr id="13" name="円/楕円 12"/>
            <p:cNvSpPr/>
            <p:nvPr/>
          </p:nvSpPr>
          <p:spPr>
            <a:xfrm>
              <a:off x="5964941" y="2038212"/>
              <a:ext cx="57801" cy="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ja-JP" altLang="en-US">
                <a:solidFill>
                  <a:prstClr val="white"/>
                </a:solidFill>
              </a:endParaRPr>
            </a:p>
          </p:txBody>
        </p:sp>
        <p:sp>
          <p:nvSpPr>
            <p:cNvPr id="14" name="正方形/長方形 13"/>
            <p:cNvSpPr/>
            <p:nvPr/>
          </p:nvSpPr>
          <p:spPr>
            <a:xfrm>
              <a:off x="8789964" y="1523498"/>
              <a:ext cx="173403" cy="1029428"/>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ja-JP" altLang="en-US">
                <a:solidFill>
                  <a:prstClr val="white"/>
                </a:solidFill>
              </a:endParaRPr>
            </a:p>
          </p:txBody>
        </p:sp>
        <p:sp>
          <p:nvSpPr>
            <p:cNvPr id="15" name="正方形/長方形 14"/>
            <p:cNvSpPr/>
            <p:nvPr/>
          </p:nvSpPr>
          <p:spPr>
            <a:xfrm>
              <a:off x="8789964" y="1923831"/>
              <a:ext cx="57801" cy="228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ja-JP" altLang="en-US">
                <a:solidFill>
                  <a:prstClr val="white"/>
                </a:solidFill>
              </a:endParaRPr>
            </a:p>
          </p:txBody>
        </p:sp>
        <p:sp>
          <p:nvSpPr>
            <p:cNvPr id="16" name="正方形/長方形 15"/>
            <p:cNvSpPr/>
            <p:nvPr/>
          </p:nvSpPr>
          <p:spPr>
            <a:xfrm>
              <a:off x="8963367" y="2324165"/>
              <a:ext cx="57801" cy="1715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ja-JP" altLang="en-US">
                <a:solidFill>
                  <a:prstClr val="white"/>
                </a:solidFill>
              </a:endParaRPr>
            </a:p>
          </p:txBody>
        </p:sp>
        <p:sp>
          <p:nvSpPr>
            <p:cNvPr id="17" name="正方形/長方形 16"/>
            <p:cNvSpPr/>
            <p:nvPr/>
          </p:nvSpPr>
          <p:spPr>
            <a:xfrm>
              <a:off x="8674362" y="2381355"/>
              <a:ext cx="289005" cy="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ja-JP" altLang="en-US">
                <a:solidFill>
                  <a:prstClr val="white"/>
                </a:solidFill>
              </a:endParaRPr>
            </a:p>
          </p:txBody>
        </p:sp>
        <p:sp>
          <p:nvSpPr>
            <p:cNvPr id="18" name="正方形/長方形 17"/>
            <p:cNvSpPr/>
            <p:nvPr/>
          </p:nvSpPr>
          <p:spPr>
            <a:xfrm>
              <a:off x="8963367" y="1580689"/>
              <a:ext cx="57801" cy="1715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ja-JP" altLang="en-US">
                <a:solidFill>
                  <a:prstClr val="white"/>
                </a:solidFill>
              </a:endParaRPr>
            </a:p>
          </p:txBody>
        </p:sp>
        <p:sp>
          <p:nvSpPr>
            <p:cNvPr id="19" name="正方形/長方形 18"/>
            <p:cNvSpPr/>
            <p:nvPr/>
          </p:nvSpPr>
          <p:spPr>
            <a:xfrm>
              <a:off x="8674362" y="1637879"/>
              <a:ext cx="289005" cy="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ja-JP" altLang="en-US">
                <a:solidFill>
                  <a:prstClr val="white"/>
                </a:solidFill>
              </a:endParaRPr>
            </a:p>
          </p:txBody>
        </p:sp>
        <p:sp>
          <p:nvSpPr>
            <p:cNvPr id="20" name="台形 19"/>
            <p:cNvSpPr/>
            <p:nvPr/>
          </p:nvSpPr>
          <p:spPr>
            <a:xfrm rot="5400000">
              <a:off x="8596407" y="1953229"/>
              <a:ext cx="213707" cy="173404"/>
            </a:xfrm>
            <a:prstGeom prst="trapezoid">
              <a:avLst>
                <a:gd name="adj" fmla="val 114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ja-JP" altLang="en-US">
                <a:solidFill>
                  <a:prstClr val="white"/>
                </a:solidFill>
              </a:endParaRPr>
            </a:p>
          </p:txBody>
        </p:sp>
        <p:cxnSp>
          <p:nvCxnSpPr>
            <p:cNvPr id="21" name="直線矢印コネクタ 20"/>
            <p:cNvCxnSpPr/>
            <p:nvPr/>
          </p:nvCxnSpPr>
          <p:spPr>
            <a:xfrm>
              <a:off x="6427223" y="1389616"/>
              <a:ext cx="217222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6962839" y="1173707"/>
              <a:ext cx="1299364" cy="244444"/>
            </a:xfrm>
            <a:prstGeom prst="rect">
              <a:avLst/>
            </a:prstGeom>
            <a:noFill/>
          </p:spPr>
          <p:txBody>
            <a:bodyPr wrap="square" rtlCol="0">
              <a:spAutoFit/>
            </a:bodyPr>
            <a:lstStyle/>
            <a:p>
              <a:pPr defTabSz="914400"/>
              <a:r>
                <a:rPr kumimoji="1" lang="en-US" altLang="ja-JP" sz="1400" dirty="0" smtClean="0">
                  <a:solidFill>
                    <a:prstClr val="black"/>
                  </a:solidFill>
                </a:rPr>
                <a:t>5cm or 10cm</a:t>
              </a:r>
              <a:endParaRPr kumimoji="1" lang="ja-JP" altLang="en-US" sz="1400" dirty="0">
                <a:solidFill>
                  <a:prstClr val="black"/>
                </a:solidFill>
              </a:endParaRPr>
            </a:p>
          </p:txBody>
        </p:sp>
        <p:cxnSp>
          <p:nvCxnSpPr>
            <p:cNvPr id="23" name="直線矢印コネクタ 22"/>
            <p:cNvCxnSpPr/>
            <p:nvPr/>
          </p:nvCxnSpPr>
          <p:spPr>
            <a:xfrm flipH="1">
              <a:off x="6328034" y="1540097"/>
              <a:ext cx="3306" cy="102720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4" name="正方形/長方形 23"/>
            <p:cNvSpPr/>
            <p:nvPr/>
          </p:nvSpPr>
          <p:spPr>
            <a:xfrm>
              <a:off x="6236390" y="2003537"/>
              <a:ext cx="363117" cy="219999"/>
            </a:xfrm>
            <a:prstGeom prst="rect">
              <a:avLst/>
            </a:prstGeom>
          </p:spPr>
          <p:txBody>
            <a:bodyPr wrap="none">
              <a:spAutoFit/>
            </a:bodyPr>
            <a:lstStyle/>
            <a:p>
              <a:pPr defTabSz="914400"/>
              <a:r>
                <a:rPr kumimoji="1" lang="en-US" altLang="ja-JP" sz="1200" dirty="0" smtClean="0">
                  <a:solidFill>
                    <a:prstClr val="black"/>
                  </a:solidFill>
                </a:rPr>
                <a:t>4cm</a:t>
              </a:r>
              <a:endParaRPr kumimoji="1" lang="ja-JP" altLang="en-US" sz="1200" dirty="0">
                <a:solidFill>
                  <a:prstClr val="black"/>
                </a:solidFill>
              </a:endParaRPr>
            </a:p>
          </p:txBody>
        </p:sp>
        <p:cxnSp>
          <p:nvCxnSpPr>
            <p:cNvPr id="25" name="直線矢印コネクタ 24"/>
            <p:cNvCxnSpPr/>
            <p:nvPr/>
          </p:nvCxnSpPr>
          <p:spPr>
            <a:xfrm>
              <a:off x="5908639" y="2727595"/>
              <a:ext cx="185151"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6" name="正方形/長方形 25"/>
            <p:cNvSpPr/>
            <p:nvPr/>
          </p:nvSpPr>
          <p:spPr>
            <a:xfrm>
              <a:off x="5928907" y="2778846"/>
              <a:ext cx="363117" cy="219999"/>
            </a:xfrm>
            <a:prstGeom prst="rect">
              <a:avLst/>
            </a:prstGeom>
          </p:spPr>
          <p:txBody>
            <a:bodyPr wrap="none">
              <a:spAutoFit/>
            </a:bodyPr>
            <a:lstStyle/>
            <a:p>
              <a:pPr defTabSz="914400"/>
              <a:r>
                <a:rPr kumimoji="1" lang="en-US" altLang="ja-JP" sz="1200" dirty="0">
                  <a:solidFill>
                    <a:prstClr val="black"/>
                  </a:solidFill>
                </a:rPr>
                <a:t>1</a:t>
              </a:r>
              <a:r>
                <a:rPr kumimoji="1" lang="en-US" altLang="ja-JP" sz="1200" dirty="0" smtClean="0">
                  <a:solidFill>
                    <a:prstClr val="black"/>
                  </a:solidFill>
                </a:rPr>
                <a:t>cm</a:t>
              </a:r>
              <a:endParaRPr kumimoji="1" lang="ja-JP" altLang="en-US" sz="1200" dirty="0">
                <a:solidFill>
                  <a:prstClr val="black"/>
                </a:solidFill>
              </a:endParaRPr>
            </a:p>
          </p:txBody>
        </p:sp>
        <p:sp>
          <p:nvSpPr>
            <p:cNvPr id="50" name="正方形/長方形 49"/>
            <p:cNvSpPr/>
            <p:nvPr/>
          </p:nvSpPr>
          <p:spPr>
            <a:xfrm>
              <a:off x="8461610" y="2182336"/>
              <a:ext cx="1118047" cy="324943"/>
            </a:xfrm>
            <a:prstGeom prst="rect">
              <a:avLst/>
            </a:prstGeom>
          </p:spPr>
          <p:txBody>
            <a:bodyPr wrap="square">
              <a:spAutoFit/>
            </a:bodyPr>
            <a:lstStyle/>
            <a:p>
              <a:pPr defTabSz="914400"/>
              <a:r>
                <a:rPr kumimoji="1" lang="en-US" altLang="ja-JP" sz="1200" dirty="0" smtClean="0">
                  <a:solidFill>
                    <a:prstClr val="black"/>
                  </a:solidFill>
                </a:rPr>
                <a:t>MPPC</a:t>
              </a:r>
              <a:endParaRPr kumimoji="1" lang="ja-JP" altLang="en-US" sz="1200" dirty="0">
                <a:solidFill>
                  <a:prstClr val="black"/>
                </a:solidFill>
              </a:endParaRPr>
            </a:p>
          </p:txBody>
        </p:sp>
      </p:grpSp>
      <p:pic>
        <p:nvPicPr>
          <p:cNvPr id="51"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907" r="6754" b="16529"/>
          <a:stretch/>
        </p:blipFill>
        <p:spPr bwMode="auto">
          <a:xfrm>
            <a:off x="3889612" y="3118193"/>
            <a:ext cx="1842447" cy="1453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9605" y="3079244"/>
            <a:ext cx="2478565" cy="1850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 name="図 54" descr="0827d_3500.eps"/>
          <p:cNvPicPr>
            <a:picLocks noChangeAspect="1"/>
          </p:cNvPicPr>
          <p:nvPr/>
        </p:nvPicPr>
        <p:blipFill>
          <a:blip r:embed="rId4" cstate="print"/>
          <a:stretch>
            <a:fillRect/>
          </a:stretch>
        </p:blipFill>
        <p:spPr>
          <a:xfrm>
            <a:off x="6420196" y="1624083"/>
            <a:ext cx="2710156" cy="888621"/>
          </a:xfrm>
          <a:prstGeom prst="rect">
            <a:avLst/>
          </a:prstGeom>
        </p:spPr>
      </p:pic>
      <p:sp>
        <p:nvSpPr>
          <p:cNvPr id="56" name="テキスト ボックス 162"/>
          <p:cNvSpPr txBox="1"/>
          <p:nvPr/>
        </p:nvSpPr>
        <p:spPr>
          <a:xfrm>
            <a:off x="7772635" y="1313623"/>
            <a:ext cx="931794" cy="307777"/>
          </a:xfrm>
          <a:prstGeom prst="rect">
            <a:avLst/>
          </a:prstGeom>
          <a:noFill/>
        </p:spPr>
        <p:txBody>
          <a:bodyPr wrap="square" rtlCol="0">
            <a:spAutoFit/>
          </a:bodyPr>
          <a:lstStyle>
            <a:defPPr>
              <a:defRPr lang="ja-JP"/>
            </a:defPPr>
            <a:lvl1pPr marL="0" algn="l" defTabSz="2951775" rtl="0" eaLnBrk="1" latinLnBrk="0" hangingPunct="1">
              <a:defRPr kumimoji="1" sz="5800" kern="1200">
                <a:solidFill>
                  <a:schemeClr val="tx1"/>
                </a:solidFill>
                <a:latin typeface="+mn-lt"/>
                <a:ea typeface="+mn-ea"/>
                <a:cs typeface="+mn-cs"/>
              </a:defRPr>
            </a:lvl1pPr>
            <a:lvl2pPr marL="1475887" algn="l" defTabSz="2951775" rtl="0" eaLnBrk="1" latinLnBrk="0" hangingPunct="1">
              <a:defRPr kumimoji="1" sz="5800" kern="1200">
                <a:solidFill>
                  <a:schemeClr val="tx1"/>
                </a:solidFill>
                <a:latin typeface="+mn-lt"/>
                <a:ea typeface="+mn-ea"/>
                <a:cs typeface="+mn-cs"/>
              </a:defRPr>
            </a:lvl2pPr>
            <a:lvl3pPr marL="2951775" algn="l" defTabSz="2951775" rtl="0" eaLnBrk="1" latinLnBrk="0" hangingPunct="1">
              <a:defRPr kumimoji="1" sz="5800" kern="1200">
                <a:solidFill>
                  <a:schemeClr val="tx1"/>
                </a:solidFill>
                <a:latin typeface="+mn-lt"/>
                <a:ea typeface="+mn-ea"/>
                <a:cs typeface="+mn-cs"/>
              </a:defRPr>
            </a:lvl3pPr>
            <a:lvl4pPr marL="4427660" algn="l" defTabSz="2951775" rtl="0" eaLnBrk="1" latinLnBrk="0" hangingPunct="1">
              <a:defRPr kumimoji="1" sz="5800" kern="1200">
                <a:solidFill>
                  <a:schemeClr val="tx1"/>
                </a:solidFill>
                <a:latin typeface="+mn-lt"/>
                <a:ea typeface="+mn-ea"/>
                <a:cs typeface="+mn-cs"/>
              </a:defRPr>
            </a:lvl4pPr>
            <a:lvl5pPr marL="5903545" algn="l" defTabSz="2951775" rtl="0" eaLnBrk="1" latinLnBrk="0" hangingPunct="1">
              <a:defRPr kumimoji="1" sz="5800" kern="1200">
                <a:solidFill>
                  <a:schemeClr val="tx1"/>
                </a:solidFill>
                <a:latin typeface="+mn-lt"/>
                <a:ea typeface="+mn-ea"/>
                <a:cs typeface="+mn-cs"/>
              </a:defRPr>
            </a:lvl5pPr>
            <a:lvl6pPr marL="7379429" algn="l" defTabSz="2951775" rtl="0" eaLnBrk="1" latinLnBrk="0" hangingPunct="1">
              <a:defRPr kumimoji="1" sz="5800" kern="1200">
                <a:solidFill>
                  <a:schemeClr val="tx1"/>
                </a:solidFill>
                <a:latin typeface="+mn-lt"/>
                <a:ea typeface="+mn-ea"/>
                <a:cs typeface="+mn-cs"/>
              </a:defRPr>
            </a:lvl6pPr>
            <a:lvl7pPr marL="8855317" algn="l" defTabSz="2951775" rtl="0" eaLnBrk="1" latinLnBrk="0" hangingPunct="1">
              <a:defRPr kumimoji="1" sz="5800" kern="1200">
                <a:solidFill>
                  <a:schemeClr val="tx1"/>
                </a:solidFill>
                <a:latin typeface="+mn-lt"/>
                <a:ea typeface="+mn-ea"/>
                <a:cs typeface="+mn-cs"/>
              </a:defRPr>
            </a:lvl7pPr>
            <a:lvl8pPr marL="10331204" algn="l" defTabSz="2951775" rtl="0" eaLnBrk="1" latinLnBrk="0" hangingPunct="1">
              <a:defRPr kumimoji="1" sz="5800" kern="1200">
                <a:solidFill>
                  <a:schemeClr val="tx1"/>
                </a:solidFill>
                <a:latin typeface="+mn-lt"/>
                <a:ea typeface="+mn-ea"/>
                <a:cs typeface="+mn-cs"/>
              </a:defRPr>
            </a:lvl8pPr>
            <a:lvl9pPr marL="11807091" algn="l" defTabSz="2951775" rtl="0" eaLnBrk="1" latinLnBrk="0" hangingPunct="1">
              <a:defRPr kumimoji="1" sz="5800" kern="1200">
                <a:solidFill>
                  <a:schemeClr val="tx1"/>
                </a:solidFill>
                <a:latin typeface="+mn-lt"/>
                <a:ea typeface="+mn-ea"/>
                <a:cs typeface="+mn-cs"/>
              </a:defRPr>
            </a:lvl9pPr>
          </a:lstStyle>
          <a:p>
            <a:r>
              <a:rPr lang="en-US" altLang="ja-JP" sz="1400" dirty="0" smtClean="0">
                <a:solidFill>
                  <a:prstClr val="black"/>
                </a:solidFill>
              </a:rPr>
              <a:t>β(Sr-90)</a:t>
            </a:r>
            <a:endParaRPr lang="ja-JP" altLang="en-US" sz="1400" dirty="0">
              <a:solidFill>
                <a:prstClr val="black"/>
              </a:solidFill>
            </a:endParaRPr>
          </a:p>
        </p:txBody>
      </p:sp>
      <p:cxnSp>
        <p:nvCxnSpPr>
          <p:cNvPr id="57" name="直線矢印コネクタ 56"/>
          <p:cNvCxnSpPr/>
          <p:nvPr/>
        </p:nvCxnSpPr>
        <p:spPr>
          <a:xfrm flipH="1">
            <a:off x="7613714" y="1516417"/>
            <a:ext cx="214415" cy="22062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Slide Number Placeholder 26"/>
          <p:cNvSpPr>
            <a:spLocks noGrp="1"/>
          </p:cNvSpPr>
          <p:nvPr>
            <p:ph type="sldNum" sz="quarter" idx="12"/>
          </p:nvPr>
        </p:nvSpPr>
        <p:spPr/>
        <p:txBody>
          <a:bodyPr/>
          <a:lstStyle/>
          <a:p>
            <a:fld id="{273781EA-3F9D-4FCE-874F-4C2BB7B61920}" type="slidenum">
              <a:rPr lang="ja-JP" altLang="en-US" smtClean="0">
                <a:solidFill>
                  <a:prstClr val="black">
                    <a:tint val="75000"/>
                  </a:prstClr>
                </a:solidFill>
              </a:rPr>
              <a:pPr/>
              <a:t>38</a:t>
            </a:fld>
            <a:endParaRPr lang="ja-JP" altLang="en-US">
              <a:solidFill>
                <a:prstClr val="black">
                  <a:tint val="75000"/>
                </a:prstClr>
              </a:solidFill>
            </a:endParaRPr>
          </a:p>
        </p:txBody>
      </p:sp>
    </p:spTree>
    <p:extLst>
      <p:ext uri="{BB962C8B-B14F-4D97-AF65-F5344CB8AC3E}">
        <p14:creationId xmlns:p14="http://schemas.microsoft.com/office/powerpoint/2010/main" val="38894869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6" name="Text Placeholder 5"/>
          <p:cNvSpPr>
            <a:spLocks noGrp="1"/>
          </p:cNvSpPr>
          <p:nvPr>
            <p:ph type="body" idx="1"/>
          </p:nvPr>
        </p:nvSpPr>
        <p:spPr>
          <a:xfrm>
            <a:off x="722313" y="2420941"/>
            <a:ext cx="7772400" cy="1500187"/>
          </a:xfrm>
        </p:spPr>
        <p:txBody>
          <a:bodyPr anchor="ctr">
            <a:normAutofit fontScale="92500" lnSpcReduction="20000"/>
          </a:bodyPr>
          <a:lstStyle/>
          <a:p>
            <a:r>
              <a:rPr lang="en-US" sz="4000" dirty="0" smtClean="0"/>
              <a:t>Measuring </a:t>
            </a:r>
            <a:r>
              <a:rPr lang="en-US" sz="4000" dirty="0"/>
              <a:t>specific backgrounds that led to problems in the past (i.e. in Belle, </a:t>
            </a:r>
            <a:r>
              <a:rPr lang="en-US" sz="4000" dirty="0" err="1"/>
              <a:t>BaBar</a:t>
            </a:r>
            <a:r>
              <a:rPr lang="en-US" sz="4000" dirty="0"/>
              <a:t>)</a:t>
            </a:r>
          </a:p>
        </p:txBody>
      </p:sp>
      <p:sp>
        <p:nvSpPr>
          <p:cNvPr id="4" name="Slide Number Placeholder 3"/>
          <p:cNvSpPr>
            <a:spLocks noGrp="1"/>
          </p:cNvSpPr>
          <p:nvPr>
            <p:ph type="sldNum" sz="quarter" idx="12"/>
          </p:nvPr>
        </p:nvSpPr>
        <p:spPr/>
        <p:txBody>
          <a:bodyPr/>
          <a:lstStyle/>
          <a:p>
            <a:fld id="{DF4DA850-954C-3548-9DCF-4AAB40D050A9}" type="slidenum">
              <a:rPr lang="ja-JP" altLang="en-US" smtClean="0">
                <a:solidFill>
                  <a:prstClr val="black">
                    <a:tint val="75000"/>
                  </a:prstClr>
                </a:solidFill>
              </a:rPr>
              <a:pPr/>
              <a:t>39</a:t>
            </a:fld>
            <a:endParaRPr lang="ja-JP" altLang="en-US">
              <a:solidFill>
                <a:prstClr val="black">
                  <a:tint val="75000"/>
                </a:prstClr>
              </a:solidFill>
            </a:endParaRPr>
          </a:p>
        </p:txBody>
      </p:sp>
    </p:spTree>
    <p:extLst>
      <p:ext uri="{BB962C8B-B14F-4D97-AF65-F5344CB8AC3E}">
        <p14:creationId xmlns:p14="http://schemas.microsoft.com/office/powerpoint/2010/main" val="38010914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Mandate </a:t>
            </a:r>
            <a:r>
              <a:rPr lang="en-US" dirty="0"/>
              <a:t>of </a:t>
            </a:r>
            <a:r>
              <a:rPr lang="en-US" dirty="0" smtClean="0"/>
              <a:t>the Beam </a:t>
            </a:r>
            <a:r>
              <a:rPr lang="en-US" dirty="0"/>
              <a:t>Background </a:t>
            </a:r>
            <a:r>
              <a:rPr lang="en-US" dirty="0" smtClean="0"/>
              <a:t>Group</a:t>
            </a:r>
            <a:endParaRPr lang="en-US" dirty="0"/>
          </a:p>
        </p:txBody>
      </p:sp>
      <p:sp>
        <p:nvSpPr>
          <p:cNvPr id="3" name="Content Placeholder 2"/>
          <p:cNvSpPr>
            <a:spLocks noGrp="1"/>
          </p:cNvSpPr>
          <p:nvPr>
            <p:ph idx="1"/>
          </p:nvPr>
        </p:nvSpPr>
        <p:spPr/>
        <p:txBody>
          <a:bodyPr>
            <a:normAutofit fontScale="70000" lnSpcReduction="20000"/>
          </a:bodyPr>
          <a:lstStyle/>
          <a:p>
            <a:pPr marL="57096" indent="0">
              <a:buNone/>
            </a:pPr>
            <a:r>
              <a:rPr lang="en-US" b="1" u="sng" dirty="0" smtClean="0"/>
              <a:t>Estimate</a:t>
            </a:r>
            <a:r>
              <a:rPr lang="en-US" b="1" u="sng" dirty="0"/>
              <a:t>, measure, mitigate, and protect against </a:t>
            </a:r>
            <a:r>
              <a:rPr lang="en-US" u="sng" dirty="0"/>
              <a:t>beam backgrounds</a:t>
            </a:r>
          </a:p>
          <a:p>
            <a:pPr marL="399889"/>
            <a:r>
              <a:rPr lang="en-US" dirty="0"/>
              <a:t>Background sources</a:t>
            </a:r>
          </a:p>
          <a:p>
            <a:pPr marL="970645" lvl="1" indent="-513870"/>
            <a:r>
              <a:rPr lang="en-US" dirty="0" err="1" smtClean="0"/>
              <a:t>Touschek</a:t>
            </a:r>
            <a:r>
              <a:rPr lang="en-US" dirty="0" smtClean="0"/>
              <a:t> </a:t>
            </a:r>
            <a:r>
              <a:rPr lang="en-US" dirty="0"/>
              <a:t>effect (Beam size and energy)</a:t>
            </a:r>
          </a:p>
          <a:p>
            <a:pPr marL="970645" lvl="1" indent="-513870"/>
            <a:r>
              <a:rPr lang="en-US" dirty="0"/>
              <a:t>Beam-gas interactions (current, pressure)</a:t>
            </a:r>
          </a:p>
          <a:p>
            <a:pPr marL="970645" lvl="1" indent="-513870"/>
            <a:r>
              <a:rPr lang="en-US" dirty="0" smtClean="0"/>
              <a:t>Radiative </a:t>
            </a:r>
            <a:r>
              <a:rPr lang="en-US" dirty="0" err="1"/>
              <a:t>Bhabha</a:t>
            </a:r>
            <a:r>
              <a:rPr lang="en-US" dirty="0"/>
              <a:t> scattering (</a:t>
            </a:r>
            <a:r>
              <a:rPr lang="en-US" dirty="0" err="1"/>
              <a:t>Lum</a:t>
            </a:r>
            <a:r>
              <a:rPr lang="en-US" dirty="0" smtClean="0"/>
              <a:t>.)</a:t>
            </a:r>
          </a:p>
          <a:p>
            <a:pPr marL="970645" lvl="1" indent="-513870"/>
            <a:r>
              <a:rPr lang="en-US" dirty="0"/>
              <a:t>4-fermion final state QED process (</a:t>
            </a:r>
            <a:r>
              <a:rPr lang="en-US" dirty="0" err="1"/>
              <a:t>Lum</a:t>
            </a:r>
            <a:r>
              <a:rPr lang="en-US" dirty="0" smtClean="0"/>
              <a:t>.)</a:t>
            </a:r>
            <a:endParaRPr lang="en-US" dirty="0"/>
          </a:p>
          <a:p>
            <a:pPr marL="970645" lvl="1" indent="-513870"/>
            <a:r>
              <a:rPr lang="en-US" dirty="0"/>
              <a:t>Synchrotron radiation </a:t>
            </a:r>
          </a:p>
          <a:p>
            <a:pPr marL="970645" lvl="1" indent="-513870"/>
            <a:r>
              <a:rPr lang="en-US" dirty="0" smtClean="0"/>
              <a:t>Injection </a:t>
            </a:r>
            <a:r>
              <a:rPr lang="en-US" dirty="0"/>
              <a:t>BG</a:t>
            </a:r>
          </a:p>
          <a:p>
            <a:pPr marL="570967" indent="-513870"/>
            <a:r>
              <a:rPr lang="en-US" dirty="0"/>
              <a:t>Can result in instantaneous damage, long term damage, or excess occupancy in Belle II</a:t>
            </a:r>
          </a:p>
          <a:p>
            <a:pPr marL="570967" indent="-513870"/>
            <a:r>
              <a:rPr lang="en-US" dirty="0"/>
              <a:t>Want to measure all </a:t>
            </a:r>
            <a:r>
              <a:rPr lang="en-US" dirty="0" smtClean="0"/>
              <a:t>backgrounds individually</a:t>
            </a:r>
          </a:p>
          <a:p>
            <a:pPr marL="970893" lvl="1" indent="-513870"/>
            <a:r>
              <a:rPr lang="en-US" b="1" dirty="0"/>
              <a:t>V</a:t>
            </a:r>
            <a:r>
              <a:rPr lang="en-US" b="1" dirty="0" smtClean="0"/>
              <a:t>alidate </a:t>
            </a:r>
            <a:r>
              <a:rPr lang="en-US" b="1" dirty="0"/>
              <a:t>MC primarily during phase </a:t>
            </a:r>
            <a:r>
              <a:rPr lang="en-US" b="1" dirty="0" smtClean="0"/>
              <a:t>2</a:t>
            </a:r>
            <a:endParaRPr lang="en-US" dirty="0"/>
          </a:p>
          <a:p>
            <a:pPr marL="970893" lvl="1" indent="-513870"/>
            <a:r>
              <a:rPr lang="en-US" dirty="0"/>
              <a:t>U</a:t>
            </a:r>
            <a:r>
              <a:rPr lang="en-US" dirty="0" smtClean="0"/>
              <a:t>se </a:t>
            </a:r>
            <a:r>
              <a:rPr lang="en-US" dirty="0"/>
              <a:t>MC to extrapolate to phase </a:t>
            </a:r>
            <a:r>
              <a:rPr lang="en-US" dirty="0" smtClean="0"/>
              <a:t>3</a:t>
            </a:r>
            <a:endParaRPr lang="pt-BR" dirty="0"/>
          </a:p>
          <a:p>
            <a:pPr marL="970645" lvl="1" indent="-513870"/>
            <a:endParaRPr lang="en-US" dirty="0"/>
          </a:p>
        </p:txBody>
      </p:sp>
      <p:sp>
        <p:nvSpPr>
          <p:cNvPr id="5" name="Slide Number Placeholder 4"/>
          <p:cNvSpPr>
            <a:spLocks noGrp="1"/>
          </p:cNvSpPr>
          <p:nvPr>
            <p:ph type="sldNum" sz="quarter" idx="12"/>
          </p:nvPr>
        </p:nvSpPr>
        <p:spPr/>
        <p:txBody>
          <a:bodyPr/>
          <a:lstStyle/>
          <a:p>
            <a:fld id="{889D7741-4694-4E3D-959A-6EBF0D95AFE6}" type="slidenum">
              <a:rPr lang="en-US" smtClean="0"/>
              <a:t>4</a:t>
            </a:fld>
            <a:endParaRPr lang="en-US"/>
          </a:p>
        </p:txBody>
      </p:sp>
    </p:spTree>
    <p:extLst>
      <p:ext uri="{BB962C8B-B14F-4D97-AF65-F5344CB8AC3E}">
        <p14:creationId xmlns:p14="http://schemas.microsoft.com/office/powerpoint/2010/main" val="1911940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SR X-rays and Neutrons</a:t>
            </a:r>
            <a:endParaRPr lang="en-US" dirty="0"/>
          </a:p>
        </p:txBody>
      </p:sp>
      <p:sp>
        <p:nvSpPr>
          <p:cNvPr id="7" name="Content Placeholder 6"/>
          <p:cNvSpPr>
            <a:spLocks noGrp="1"/>
          </p:cNvSpPr>
          <p:nvPr>
            <p:ph idx="1"/>
          </p:nvPr>
        </p:nvSpPr>
        <p:spPr>
          <a:xfrm>
            <a:off x="465364" y="1306286"/>
            <a:ext cx="8229600" cy="5339443"/>
          </a:xfrm>
        </p:spPr>
        <p:txBody>
          <a:bodyPr>
            <a:normAutofit fontScale="70000" lnSpcReduction="20000"/>
          </a:bodyPr>
          <a:lstStyle/>
          <a:p>
            <a:r>
              <a:rPr lang="en-US" dirty="0" smtClean="0"/>
              <a:t>Not well measured during Belle I commissioning</a:t>
            </a:r>
          </a:p>
          <a:p>
            <a:pPr lvl="1"/>
            <a:r>
              <a:rPr lang="en-US" dirty="0" smtClean="0"/>
              <a:t>Unexpected, large </a:t>
            </a:r>
            <a:r>
              <a:rPr lang="en-US" dirty="0"/>
              <a:t>synchrotron </a:t>
            </a:r>
            <a:r>
              <a:rPr lang="en-US" dirty="0" smtClean="0"/>
              <a:t>radiation (SR) flux </a:t>
            </a:r>
          </a:p>
          <a:p>
            <a:pPr lvl="2"/>
            <a:r>
              <a:rPr lang="en-US" dirty="0" smtClean="0"/>
              <a:t>hole in </a:t>
            </a:r>
            <a:r>
              <a:rPr lang="en-US" dirty="0"/>
              <a:t>the </a:t>
            </a:r>
            <a:r>
              <a:rPr lang="en-US" dirty="0" smtClean="0"/>
              <a:t>first Belle beam pipe</a:t>
            </a:r>
          </a:p>
          <a:p>
            <a:pPr lvl="2"/>
            <a:r>
              <a:rPr lang="en-US" dirty="0" smtClean="0"/>
              <a:t>radiation damage to </a:t>
            </a:r>
            <a:r>
              <a:rPr lang="en-US" dirty="0"/>
              <a:t>the initial Belle </a:t>
            </a:r>
            <a:r>
              <a:rPr lang="en-US" dirty="0" smtClean="0"/>
              <a:t>SVD, necessitating early replacement</a:t>
            </a:r>
          </a:p>
          <a:p>
            <a:pPr lvl="1"/>
            <a:r>
              <a:rPr lang="en-US" dirty="0"/>
              <a:t>n</a:t>
            </a:r>
            <a:r>
              <a:rPr lang="en-US" dirty="0" smtClean="0"/>
              <a:t>eutrons led to unexpectedly </a:t>
            </a:r>
            <a:r>
              <a:rPr lang="en-US" dirty="0"/>
              <a:t>large backgrounds in the </a:t>
            </a:r>
            <a:r>
              <a:rPr lang="en-US" dirty="0" smtClean="0"/>
              <a:t>Belle KLM</a:t>
            </a:r>
          </a:p>
          <a:p>
            <a:pPr lvl="1"/>
            <a:r>
              <a:rPr lang="en-US" dirty="0"/>
              <a:t>n</a:t>
            </a:r>
            <a:r>
              <a:rPr lang="en-US" dirty="0" smtClean="0"/>
              <a:t>eutrons </a:t>
            </a:r>
            <a:r>
              <a:rPr lang="en-US" dirty="0"/>
              <a:t>also </a:t>
            </a:r>
            <a:r>
              <a:rPr lang="en-US" dirty="0" smtClean="0"/>
              <a:t>an important, </a:t>
            </a:r>
            <a:r>
              <a:rPr lang="en-US" dirty="0"/>
              <a:t>unexpected background in the </a:t>
            </a:r>
            <a:r>
              <a:rPr lang="en-US" dirty="0" err="1" smtClean="0"/>
              <a:t>BaBar</a:t>
            </a:r>
            <a:r>
              <a:rPr lang="en-US" dirty="0"/>
              <a:t> </a:t>
            </a:r>
            <a:r>
              <a:rPr lang="en-US" dirty="0" smtClean="0"/>
              <a:t>DIRC</a:t>
            </a:r>
          </a:p>
          <a:p>
            <a:pPr lvl="1"/>
            <a:r>
              <a:rPr lang="en-US" dirty="0"/>
              <a:t>n</a:t>
            </a:r>
            <a:r>
              <a:rPr lang="en-US" dirty="0" smtClean="0"/>
              <a:t>eutrons fluxes and spectra are notoriously difficult </a:t>
            </a:r>
            <a:r>
              <a:rPr lang="en-US" dirty="0"/>
              <a:t>to </a:t>
            </a:r>
            <a:r>
              <a:rPr lang="en-US" dirty="0" smtClean="0"/>
              <a:t>simulate and measure accurately</a:t>
            </a:r>
            <a:endParaRPr lang="en-US" dirty="0"/>
          </a:p>
          <a:p>
            <a:r>
              <a:rPr lang="en-US" dirty="0" smtClean="0"/>
              <a:t>Synchrotron x-ray rates will be measured with shielded/unshielded PIN diode pairs in BEAST phase 1 (not covered here), and in more detail with the FANGs detector (see earlier slides) in phase 2</a:t>
            </a:r>
          </a:p>
          <a:p>
            <a:r>
              <a:rPr lang="en-US" dirty="0" smtClean="0"/>
              <a:t>We plan to measure neutrons in the VXD dock space, where there is space for additional instrumentation in phase 2. </a:t>
            </a:r>
          </a:p>
          <a:p>
            <a:pPr lvl="1"/>
            <a:r>
              <a:rPr lang="en-US" dirty="0" smtClean="0"/>
              <a:t>The dock space is a good location, as the beam-loss distribution peaks in the QCS magnets just inside of the dock space, leading to a large flux of neutrons through the dock and into the Belle II ECL and KLM.</a:t>
            </a:r>
          </a:p>
        </p:txBody>
      </p:sp>
      <p:sp>
        <p:nvSpPr>
          <p:cNvPr id="4" name="Slide Number Placeholder 3"/>
          <p:cNvSpPr>
            <a:spLocks noGrp="1"/>
          </p:cNvSpPr>
          <p:nvPr>
            <p:ph type="sldNum" sz="quarter" idx="12"/>
          </p:nvPr>
        </p:nvSpPr>
        <p:spPr/>
        <p:txBody>
          <a:bodyPr/>
          <a:lstStyle/>
          <a:p>
            <a:fld id="{DF4DA850-954C-3548-9DCF-4AAB40D050A9}" type="slidenum">
              <a:rPr lang="ja-JP" altLang="en-US" smtClean="0">
                <a:solidFill>
                  <a:prstClr val="black">
                    <a:tint val="75000"/>
                  </a:prstClr>
                </a:solidFill>
              </a:rPr>
              <a:pPr/>
              <a:t>40</a:t>
            </a:fld>
            <a:endParaRPr lang="ja-JP" altLang="en-US">
              <a:solidFill>
                <a:prstClr val="black">
                  <a:tint val="75000"/>
                </a:prstClr>
              </a:solidFill>
            </a:endParaRPr>
          </a:p>
        </p:txBody>
      </p:sp>
    </p:spTree>
    <p:extLst>
      <p:ext uri="{BB962C8B-B14F-4D97-AF65-F5344CB8AC3E}">
        <p14:creationId xmlns:p14="http://schemas.microsoft.com/office/powerpoint/2010/main" val="5068491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195" y="2411388"/>
            <a:ext cx="7905356" cy="3807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sz="half" idx="2"/>
          </p:nvPr>
        </p:nvSpPr>
        <p:spPr/>
        <p:txBody>
          <a:bodyPr/>
          <a:lstStyle/>
          <a:p>
            <a:endParaRPr lang="en-US" dirty="0"/>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401" y="3"/>
            <a:ext cx="6995230" cy="238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p:cNvSpPr>
            <a:spLocks noGrp="1"/>
          </p:cNvSpPr>
          <p:nvPr>
            <p:ph type="title"/>
          </p:nvPr>
        </p:nvSpPr>
        <p:spPr>
          <a:xfrm>
            <a:off x="882401" y="0"/>
            <a:ext cx="6995230" cy="868998"/>
          </a:xfrm>
          <a:solidFill>
            <a:schemeClr val="bg1"/>
          </a:solidFill>
        </p:spPr>
        <p:txBody>
          <a:bodyPr/>
          <a:lstStyle/>
          <a:p>
            <a:r>
              <a:rPr lang="en-US" dirty="0" smtClean="0"/>
              <a:t>Phase-2 Neutron Detectors</a:t>
            </a:r>
            <a:endParaRPr lang="en-US" dirty="0"/>
          </a:p>
        </p:txBody>
      </p:sp>
      <p:sp>
        <p:nvSpPr>
          <p:cNvPr id="10" name="TextBox 9"/>
          <p:cNvSpPr txBox="1"/>
          <p:nvPr/>
        </p:nvSpPr>
        <p:spPr>
          <a:xfrm>
            <a:off x="723375" y="6104717"/>
            <a:ext cx="7747701" cy="338526"/>
          </a:xfrm>
          <a:prstGeom prst="rect">
            <a:avLst/>
          </a:prstGeom>
        </p:spPr>
        <p:style>
          <a:lnRef idx="2">
            <a:schemeClr val="accent5"/>
          </a:lnRef>
          <a:fillRef idx="1">
            <a:schemeClr val="lt1"/>
          </a:fillRef>
          <a:effectRef idx="0">
            <a:schemeClr val="accent5"/>
          </a:effectRef>
          <a:fontRef idx="minor">
            <a:schemeClr val="dk1"/>
          </a:fontRef>
        </p:style>
        <p:txBody>
          <a:bodyPr wrap="none" lIns="91410" tIns="45706" rIns="91410" bIns="45706" rtlCol="0">
            <a:spAutoFit/>
          </a:bodyPr>
          <a:lstStyle/>
          <a:p>
            <a:r>
              <a:rPr lang="en-US" sz="1600" dirty="0" smtClean="0">
                <a:solidFill>
                  <a:prstClr val="black"/>
                </a:solidFill>
              </a:rPr>
              <a:t>Fast and thermal neutron </a:t>
            </a:r>
            <a:r>
              <a:rPr lang="en-US" sz="1600" dirty="0">
                <a:solidFill>
                  <a:prstClr val="black"/>
                </a:solidFill>
              </a:rPr>
              <a:t>detectors in dock space will provide complimentary information. </a:t>
            </a:r>
          </a:p>
        </p:txBody>
      </p:sp>
      <p:sp>
        <p:nvSpPr>
          <p:cNvPr id="2" name="TextBox 1"/>
          <p:cNvSpPr txBox="1"/>
          <p:nvPr/>
        </p:nvSpPr>
        <p:spPr>
          <a:xfrm>
            <a:off x="256391" y="2026813"/>
            <a:ext cx="2594878" cy="369332"/>
          </a:xfrm>
          <a:prstGeom prst="rect">
            <a:avLst/>
          </a:prstGeom>
        </p:spPr>
        <p:style>
          <a:lnRef idx="2">
            <a:schemeClr val="accent3"/>
          </a:lnRef>
          <a:fillRef idx="1">
            <a:schemeClr val="lt1"/>
          </a:fillRef>
          <a:effectRef idx="0">
            <a:schemeClr val="accent3"/>
          </a:effectRef>
          <a:fontRef idx="minor">
            <a:schemeClr val="dk1"/>
          </a:fontRef>
        </p:style>
        <p:txBody>
          <a:bodyPr wrap="none" lIns="91410" tIns="45706" rIns="91410" bIns="45706" rtlCol="0">
            <a:spAutoFit/>
          </a:bodyPr>
          <a:lstStyle/>
          <a:p>
            <a:r>
              <a:rPr lang="en-US" dirty="0" smtClean="0"/>
              <a:t>TPC fast neutron detector</a:t>
            </a:r>
            <a:endParaRPr lang="en-US" dirty="0"/>
          </a:p>
        </p:txBody>
      </p:sp>
      <p:sp>
        <p:nvSpPr>
          <p:cNvPr id="12" name="TextBox 11"/>
          <p:cNvSpPr txBox="1"/>
          <p:nvPr/>
        </p:nvSpPr>
        <p:spPr>
          <a:xfrm>
            <a:off x="5952035" y="2226719"/>
            <a:ext cx="3175036" cy="369332"/>
          </a:xfrm>
          <a:prstGeom prst="rect">
            <a:avLst/>
          </a:prstGeom>
        </p:spPr>
        <p:style>
          <a:lnRef idx="2">
            <a:schemeClr val="accent3"/>
          </a:lnRef>
          <a:fillRef idx="1">
            <a:schemeClr val="lt1"/>
          </a:fillRef>
          <a:effectRef idx="0">
            <a:schemeClr val="accent3"/>
          </a:effectRef>
          <a:fontRef idx="minor">
            <a:schemeClr val="dk1"/>
          </a:fontRef>
        </p:style>
        <p:txBody>
          <a:bodyPr wrap="none" lIns="91410" tIns="45706" rIns="91410" bIns="45706" rtlCol="0">
            <a:spAutoFit/>
          </a:bodyPr>
          <a:lstStyle/>
          <a:p>
            <a:r>
              <a:rPr lang="en-US" dirty="0" smtClean="0"/>
              <a:t>He-3 thermal neutron detectors</a:t>
            </a:r>
            <a:endParaRPr lang="en-US" dirty="0"/>
          </a:p>
        </p:txBody>
      </p:sp>
      <p:sp>
        <p:nvSpPr>
          <p:cNvPr id="11" name="Slide Number Placeholder 10"/>
          <p:cNvSpPr>
            <a:spLocks noGrp="1"/>
          </p:cNvSpPr>
          <p:nvPr>
            <p:ph type="sldNum" sz="quarter" idx="12"/>
          </p:nvPr>
        </p:nvSpPr>
        <p:spPr/>
        <p:txBody>
          <a:bodyPr/>
          <a:lstStyle/>
          <a:p>
            <a:fld id="{DF4DA850-954C-3548-9DCF-4AAB40D050A9}" type="slidenum">
              <a:rPr lang="ja-JP" altLang="en-US" smtClean="0">
                <a:solidFill>
                  <a:prstClr val="black">
                    <a:tint val="75000"/>
                  </a:prstClr>
                </a:solidFill>
              </a:rPr>
              <a:pPr/>
              <a:t>41</a:t>
            </a:fld>
            <a:endParaRPr lang="ja-JP" altLang="en-US" dirty="0">
              <a:solidFill>
                <a:prstClr val="black">
                  <a:tint val="75000"/>
                </a:prstClr>
              </a:solidFill>
            </a:endParaRPr>
          </a:p>
        </p:txBody>
      </p:sp>
    </p:spTree>
    <p:extLst>
      <p:ext uri="{BB962C8B-B14F-4D97-AF65-F5344CB8AC3E}">
        <p14:creationId xmlns:p14="http://schemas.microsoft.com/office/powerpoint/2010/main" val="1491318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1"/>
          <p:cNvSpPr txBox="1">
            <a:spLocks noChangeArrowheads="1"/>
          </p:cNvSpPr>
          <p:nvPr/>
        </p:nvSpPr>
        <p:spPr bwMode="auto">
          <a:xfrm>
            <a:off x="660401" y="541338"/>
            <a:ext cx="8229600" cy="917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10" tIns="45706" rIns="91410" bIns="45706"/>
          <a:lstStyle>
            <a:lvl1pPr marL="431800" indent="-32385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charset="0"/>
                <a:ea typeface="AR PL UMing HK" charset="0"/>
                <a:cs typeface="AR PL UMing HK" charset="0"/>
              </a:defRPr>
            </a:lvl1pPr>
            <a:lvl2pPr marL="863600" indent="-32385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charset="0"/>
                <a:ea typeface="AR PL UMing HK" charset="0"/>
                <a:cs typeface="AR PL UMing HK"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charset="0"/>
                <a:ea typeface="AR PL UMing HK" charset="0"/>
                <a:cs typeface="AR PL UMing HK"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charset="0"/>
                <a:ea typeface="AR PL UMing HK" charset="0"/>
                <a:cs typeface="AR PL UMing HK"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charset="0"/>
                <a:ea typeface="AR PL UMing HK" charset="0"/>
                <a:cs typeface="AR PL UMing HK"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charset="0"/>
                <a:ea typeface="AR PL UMing HK" charset="0"/>
                <a:cs typeface="AR PL UMing HK"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charset="0"/>
                <a:ea typeface="AR PL UMing HK" charset="0"/>
                <a:cs typeface="AR PL UMing HK"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charset="0"/>
                <a:ea typeface="AR PL UMing HK" charset="0"/>
                <a:cs typeface="AR PL UMing HK"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charset="0"/>
                <a:ea typeface="AR PL UMing HK" charset="0"/>
                <a:cs typeface="AR PL UMing HK" charset="0"/>
              </a:defRPr>
            </a:lvl9pPr>
          </a:lstStyle>
          <a:p>
            <a:pPr lvl="1" defTabSz="457059" fontAlgn="base">
              <a:spcBef>
                <a:spcPct val="0"/>
              </a:spcBef>
              <a:spcAft>
                <a:spcPts val="1138"/>
              </a:spcAft>
              <a:buClr>
                <a:srgbClr val="000000"/>
              </a:buClr>
              <a:buSzPct val="45000"/>
            </a:pPr>
            <a:endParaRPr lang="en-US" sz="1400" dirty="0">
              <a:latin typeface="Calibri" charset="0"/>
            </a:endParaRPr>
          </a:p>
          <a:p>
            <a:pPr defTabSz="457059" fontAlgn="base">
              <a:spcBef>
                <a:spcPct val="0"/>
              </a:spcBef>
              <a:spcAft>
                <a:spcPts val="1425"/>
              </a:spcAft>
            </a:pPr>
            <a:endParaRPr lang="en-US" sz="1400" dirty="0">
              <a:latin typeface="Calibri" charset="0"/>
            </a:endParaRPr>
          </a:p>
        </p:txBody>
      </p:sp>
      <p:sp>
        <p:nvSpPr>
          <p:cNvPr id="9218" name="Text Box 2"/>
          <p:cNvSpPr txBox="1">
            <a:spLocks noChangeArrowheads="1"/>
          </p:cNvSpPr>
          <p:nvPr/>
        </p:nvSpPr>
        <p:spPr bwMode="auto">
          <a:xfrm>
            <a:off x="6553200" y="6356353"/>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10" tIns="45706" rIns="91410" bIns="45706" anchor="ctr"/>
          <a:lstStyle>
            <a:lvl1pPr>
              <a:tabLst>
                <a:tab pos="457200" algn="l"/>
                <a:tab pos="914400" algn="l"/>
                <a:tab pos="1371600" algn="l"/>
                <a:tab pos="1828800" algn="l"/>
              </a:tabLst>
              <a:defRPr>
                <a:solidFill>
                  <a:srgbClr val="000000"/>
                </a:solidFill>
                <a:latin typeface="Arial" charset="0"/>
                <a:ea typeface="AR PL UMing HK" charset="0"/>
                <a:cs typeface="AR PL UMing HK" charset="0"/>
              </a:defRPr>
            </a:lvl1pPr>
            <a:lvl2pPr>
              <a:tabLst>
                <a:tab pos="457200" algn="l"/>
                <a:tab pos="914400" algn="l"/>
                <a:tab pos="1371600" algn="l"/>
                <a:tab pos="1828800" algn="l"/>
              </a:tabLst>
              <a:defRPr>
                <a:solidFill>
                  <a:srgbClr val="000000"/>
                </a:solidFill>
                <a:latin typeface="Arial" charset="0"/>
                <a:ea typeface="AR PL UMing HK" charset="0"/>
                <a:cs typeface="AR PL UMing HK" charset="0"/>
              </a:defRPr>
            </a:lvl2pPr>
            <a:lvl3pPr>
              <a:tabLst>
                <a:tab pos="457200" algn="l"/>
                <a:tab pos="914400" algn="l"/>
                <a:tab pos="1371600" algn="l"/>
                <a:tab pos="1828800" algn="l"/>
              </a:tabLst>
              <a:defRPr>
                <a:solidFill>
                  <a:srgbClr val="000000"/>
                </a:solidFill>
                <a:latin typeface="Arial" charset="0"/>
                <a:ea typeface="AR PL UMing HK" charset="0"/>
                <a:cs typeface="AR PL UMing HK" charset="0"/>
              </a:defRPr>
            </a:lvl3pPr>
            <a:lvl4pPr>
              <a:tabLst>
                <a:tab pos="457200" algn="l"/>
                <a:tab pos="914400" algn="l"/>
                <a:tab pos="1371600" algn="l"/>
                <a:tab pos="1828800" algn="l"/>
              </a:tabLst>
              <a:defRPr>
                <a:solidFill>
                  <a:srgbClr val="000000"/>
                </a:solidFill>
                <a:latin typeface="Arial" charset="0"/>
                <a:ea typeface="AR PL UMing HK" charset="0"/>
                <a:cs typeface="AR PL UMing HK" charset="0"/>
              </a:defRPr>
            </a:lvl4pPr>
            <a:lvl5pPr>
              <a:tabLst>
                <a:tab pos="457200" algn="l"/>
                <a:tab pos="914400" algn="l"/>
                <a:tab pos="1371600" algn="l"/>
                <a:tab pos="1828800" algn="l"/>
              </a:tabLst>
              <a:defRPr>
                <a:solidFill>
                  <a:srgbClr val="000000"/>
                </a:solidFill>
                <a:latin typeface="Arial" charset="0"/>
                <a:ea typeface="AR PL UMing HK" charset="0"/>
                <a:cs typeface="AR PL UMing HK"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Lst>
              <a:defRPr>
                <a:solidFill>
                  <a:srgbClr val="000000"/>
                </a:solidFill>
                <a:latin typeface="Arial" charset="0"/>
                <a:ea typeface="AR PL UMing HK" charset="0"/>
                <a:cs typeface="AR PL UMing HK"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Lst>
              <a:defRPr>
                <a:solidFill>
                  <a:srgbClr val="000000"/>
                </a:solidFill>
                <a:latin typeface="Arial" charset="0"/>
                <a:ea typeface="AR PL UMing HK" charset="0"/>
                <a:cs typeface="AR PL UMing HK"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Lst>
              <a:defRPr>
                <a:solidFill>
                  <a:srgbClr val="000000"/>
                </a:solidFill>
                <a:latin typeface="Arial" charset="0"/>
                <a:ea typeface="AR PL UMing HK" charset="0"/>
                <a:cs typeface="AR PL UMing HK"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Lst>
              <a:defRPr>
                <a:solidFill>
                  <a:srgbClr val="000000"/>
                </a:solidFill>
                <a:latin typeface="Arial" charset="0"/>
                <a:ea typeface="AR PL UMing HK" charset="0"/>
                <a:cs typeface="AR PL UMing HK" charset="0"/>
              </a:defRPr>
            </a:lvl9pPr>
          </a:lstStyle>
          <a:p>
            <a:pPr algn="r" defTabSz="457059" fontAlgn="base">
              <a:spcBef>
                <a:spcPct val="0"/>
              </a:spcBef>
              <a:spcAft>
                <a:spcPct val="0"/>
              </a:spcAft>
              <a:buClr>
                <a:srgbClr val="000000"/>
              </a:buClr>
              <a:buSzPct val="100000"/>
            </a:pPr>
            <a:fld id="{7FEB4885-4751-4967-901A-319B2BAA12F2}" type="slidenum">
              <a:rPr lang="en-US" sz="1200">
                <a:solidFill>
                  <a:srgbClr val="8B8B8B"/>
                </a:solidFill>
                <a:latin typeface="Calibri" charset="0"/>
                <a:ea typeface="DejaVu Sans" charset="0"/>
                <a:cs typeface="DejaVu Sans" charset="0"/>
              </a:rPr>
              <a:pPr algn="r" defTabSz="457059" fontAlgn="base">
                <a:spcBef>
                  <a:spcPct val="0"/>
                </a:spcBef>
                <a:spcAft>
                  <a:spcPct val="0"/>
                </a:spcAft>
                <a:buClr>
                  <a:srgbClr val="000000"/>
                </a:buClr>
                <a:buSzPct val="100000"/>
              </a:pPr>
              <a:t>42</a:t>
            </a:fld>
            <a:endParaRPr lang="en-US" sz="1200">
              <a:solidFill>
                <a:srgbClr val="8B8B8B"/>
              </a:solidFill>
              <a:latin typeface="Calibri" charset="0"/>
              <a:ea typeface="DejaVu Sans" charset="0"/>
              <a:cs typeface="DejaVu Sans" charset="0"/>
            </a:endParaRPr>
          </a:p>
        </p:txBody>
      </p:sp>
      <p:sp>
        <p:nvSpPr>
          <p:cNvPr id="9219" name="Text Box 3"/>
          <p:cNvSpPr txBox="1">
            <a:spLocks noChangeArrowheads="1"/>
          </p:cNvSpPr>
          <p:nvPr/>
        </p:nvSpPr>
        <p:spPr bwMode="auto">
          <a:xfrm>
            <a:off x="-122461" y="-30162"/>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10" tIns="45706" rIns="91410" bIns="45706" anchor="ct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charset="0"/>
                <a:ea typeface="AR PL UMing HK" charset="0"/>
                <a:cs typeface="AR PL UMing HK"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charset="0"/>
                <a:ea typeface="AR PL UMing HK" charset="0"/>
                <a:cs typeface="AR PL UMing HK"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charset="0"/>
                <a:ea typeface="AR PL UMing HK" charset="0"/>
                <a:cs typeface="AR PL UMing HK"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charset="0"/>
                <a:ea typeface="AR PL UMing HK" charset="0"/>
                <a:cs typeface="AR PL UMing HK"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charset="0"/>
                <a:ea typeface="AR PL UMing HK" charset="0"/>
                <a:cs typeface="AR PL UMing HK"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charset="0"/>
                <a:ea typeface="AR PL UMing HK" charset="0"/>
                <a:cs typeface="AR PL UMing HK"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charset="0"/>
                <a:ea typeface="AR PL UMing HK" charset="0"/>
                <a:cs typeface="AR PL UMing HK"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charset="0"/>
                <a:ea typeface="AR PL UMing HK" charset="0"/>
                <a:cs typeface="AR PL UMing HK"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charset="0"/>
                <a:ea typeface="AR PL UMing HK" charset="0"/>
                <a:cs typeface="AR PL UMing HK" charset="0"/>
              </a:defRPr>
            </a:lvl9pPr>
          </a:lstStyle>
          <a:p>
            <a:pPr algn="ctr" defTabSz="457059" fontAlgn="base">
              <a:spcBef>
                <a:spcPct val="0"/>
              </a:spcBef>
              <a:spcAft>
                <a:spcPct val="0"/>
              </a:spcAft>
              <a:buClr>
                <a:srgbClr val="000000"/>
              </a:buClr>
              <a:buSzPct val="100000"/>
            </a:pPr>
            <a:r>
              <a:rPr lang="en-US" sz="4400" dirty="0">
                <a:latin typeface="Calibri" charset="0"/>
              </a:rPr>
              <a:t>He-3 Tube</a:t>
            </a:r>
          </a:p>
        </p:txBody>
      </p:sp>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1180" t="15274"/>
          <a:stretch/>
        </p:blipFill>
        <p:spPr bwMode="auto">
          <a:xfrm>
            <a:off x="6126015" y="0"/>
            <a:ext cx="2815464" cy="1665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sz="half" idx="1"/>
          </p:nvPr>
        </p:nvSpPr>
        <p:spPr>
          <a:xfrm>
            <a:off x="449036" y="1193786"/>
            <a:ext cx="4038600" cy="2486024"/>
          </a:xfrm>
        </p:spPr>
        <p:txBody>
          <a:bodyPr>
            <a:normAutofit fontScale="92500" lnSpcReduction="10000"/>
          </a:bodyPr>
          <a:lstStyle/>
          <a:p>
            <a:pPr>
              <a:lnSpc>
                <a:spcPct val="120000"/>
              </a:lnSpc>
              <a:buSzPct val="45000"/>
              <a:buFont typeface="StarSymbol" charset="0"/>
              <a:buChar char="●"/>
            </a:pPr>
            <a:r>
              <a:rPr lang="en-US" sz="1400" dirty="0">
                <a:latin typeface="Calibri" charset="0"/>
              </a:rPr>
              <a:t>Contact Person: Sam de Jong (Victoria) Number of Channels: 4 in phase 1 and 2</a:t>
            </a:r>
          </a:p>
          <a:p>
            <a:pPr>
              <a:lnSpc>
                <a:spcPct val="120000"/>
              </a:lnSpc>
              <a:buSzPct val="45000"/>
              <a:buFont typeface="StarSymbol" charset="0"/>
              <a:buChar char="●"/>
            </a:pPr>
            <a:r>
              <a:rPr lang="en-US" sz="1400" dirty="0">
                <a:latin typeface="Calibri" charset="0"/>
              </a:rPr>
              <a:t>Space allocation for services: four NIM slots, two VME slots in BEAST DAQ rack</a:t>
            </a:r>
          </a:p>
          <a:p>
            <a:pPr>
              <a:lnSpc>
                <a:spcPct val="120000"/>
              </a:lnSpc>
              <a:buSzPct val="45000"/>
              <a:buFont typeface="StarSymbol" charset="0"/>
              <a:buChar char="●"/>
            </a:pPr>
            <a:r>
              <a:rPr lang="en-US" sz="1400" dirty="0">
                <a:latin typeface="Calibri" charset="0"/>
              </a:rPr>
              <a:t>Data output:</a:t>
            </a:r>
          </a:p>
          <a:p>
            <a:pPr lvl="1">
              <a:lnSpc>
                <a:spcPct val="120000"/>
              </a:lnSpc>
              <a:buSzPct val="75000"/>
              <a:buFont typeface="StarSymbol" charset="0"/>
              <a:buChar char="–"/>
            </a:pPr>
            <a:r>
              <a:rPr lang="en-US" sz="1400" dirty="0">
                <a:latin typeface="Calibri" charset="0"/>
              </a:rPr>
              <a:t>BEAST DAQ: pulse height from each tube, tube #, timestamp</a:t>
            </a:r>
          </a:p>
          <a:p>
            <a:pPr lvl="1">
              <a:lnSpc>
                <a:spcPct val="120000"/>
              </a:lnSpc>
              <a:buSzPct val="75000"/>
              <a:buFont typeface="StarSymbol" charset="0"/>
              <a:buChar char="–"/>
            </a:pPr>
            <a:r>
              <a:rPr lang="en-US" sz="1400" dirty="0">
                <a:latin typeface="Calibri" charset="0"/>
              </a:rPr>
              <a:t>KEKB control room: Running histogram of number of hits vs time in each tube</a:t>
            </a:r>
          </a:p>
          <a:p>
            <a:pPr lvl="1">
              <a:lnSpc>
                <a:spcPct val="120000"/>
              </a:lnSpc>
              <a:buSzPct val="75000"/>
              <a:buFont typeface="StarSymbol" charset="0"/>
              <a:buChar char="–"/>
            </a:pPr>
            <a:r>
              <a:rPr lang="en-US" sz="1400" dirty="0">
                <a:latin typeface="Calibri" charset="0"/>
              </a:rPr>
              <a:t>Belle II control room: same</a:t>
            </a:r>
          </a:p>
          <a:p>
            <a:pPr>
              <a:lnSpc>
                <a:spcPct val="120000"/>
              </a:lnSpc>
            </a:pPr>
            <a:endParaRPr lang="en-US" dirty="0"/>
          </a:p>
          <a:p>
            <a:pPr>
              <a:lnSpc>
                <a:spcPct val="120000"/>
              </a:lnSpc>
            </a:pPr>
            <a:endParaRPr lang="en-US" dirty="0"/>
          </a:p>
        </p:txBody>
      </p:sp>
      <p:sp>
        <p:nvSpPr>
          <p:cNvPr id="4" name="Content Placeholder 3"/>
          <p:cNvSpPr>
            <a:spLocks noGrp="1"/>
          </p:cNvSpPr>
          <p:nvPr>
            <p:ph sz="half" idx="2"/>
          </p:nvPr>
        </p:nvSpPr>
        <p:spPr>
          <a:xfrm>
            <a:off x="4648200" y="1616528"/>
            <a:ext cx="4038600" cy="4558620"/>
          </a:xfrm>
        </p:spPr>
        <p:txBody>
          <a:bodyPr>
            <a:normAutofit fontScale="92500" lnSpcReduction="10000"/>
          </a:bodyPr>
          <a:lstStyle/>
          <a:p>
            <a:pPr>
              <a:buSzPct val="45000"/>
              <a:buFont typeface="StarSymbol" charset="0"/>
              <a:buChar char="●"/>
            </a:pPr>
            <a:r>
              <a:rPr lang="en-US" sz="1600" dirty="0">
                <a:latin typeface="Calibri" charset="0"/>
              </a:rPr>
              <a:t>Required Input: Injection time, timestamp</a:t>
            </a:r>
          </a:p>
          <a:p>
            <a:pPr>
              <a:buSzPct val="45000"/>
              <a:buFont typeface="StarSymbol" charset="0"/>
              <a:buChar char="●"/>
            </a:pPr>
            <a:r>
              <a:rPr lang="en-US" sz="1600" dirty="0">
                <a:latin typeface="Calibri" charset="0"/>
              </a:rPr>
              <a:t>The He-3 tubes will measure the thermal neutron flux at their location</a:t>
            </a:r>
          </a:p>
          <a:p>
            <a:pPr>
              <a:buSzPct val="45000"/>
              <a:buFont typeface="StarSymbol" charset="0"/>
              <a:buChar char="●"/>
            </a:pPr>
            <a:r>
              <a:rPr lang="en-US" sz="1600" dirty="0">
                <a:latin typeface="Calibri" charset="0"/>
              </a:rPr>
              <a:t>The data will be used to verify the robustness of the Monte Carlo simulations</a:t>
            </a:r>
          </a:p>
          <a:p>
            <a:pPr>
              <a:buSzPct val="45000"/>
              <a:buFont typeface="StarSymbol" charset="0"/>
              <a:buChar char="●"/>
            </a:pPr>
            <a:r>
              <a:rPr lang="en-US" sz="1600" dirty="0">
                <a:latin typeface="Calibri" charset="0"/>
              </a:rPr>
              <a:t>He3tubes will be near ECL endcaps – Shown here is data from 11</a:t>
            </a:r>
            <a:r>
              <a:rPr lang="en-US" sz="1600" baseline="33000" dirty="0">
                <a:latin typeface="Calibri" charset="0"/>
              </a:rPr>
              <a:t>th</a:t>
            </a:r>
            <a:r>
              <a:rPr lang="en-US" sz="1600" dirty="0">
                <a:latin typeface="Calibri" charset="0"/>
              </a:rPr>
              <a:t> background campaign ECL studies</a:t>
            </a:r>
          </a:p>
          <a:p>
            <a:pPr lvl="1">
              <a:buSzPct val="75000"/>
              <a:buFont typeface="StarSymbol" charset="0"/>
              <a:buChar char="–"/>
            </a:pPr>
            <a:r>
              <a:rPr lang="en-US" sz="1600" dirty="0">
                <a:latin typeface="Calibri" charset="0"/>
              </a:rPr>
              <a:t>No phase II simulation on He3tubes has been done yet</a:t>
            </a:r>
          </a:p>
          <a:p>
            <a:endParaRPr lang="en-US" dirty="0"/>
          </a:p>
        </p:txBody>
      </p:sp>
      <p:sp>
        <p:nvSpPr>
          <p:cNvPr id="10" name="Text Box 2"/>
          <p:cNvSpPr txBox="1">
            <a:spLocks noChangeArrowheads="1"/>
          </p:cNvSpPr>
          <p:nvPr/>
        </p:nvSpPr>
        <p:spPr bwMode="auto">
          <a:xfrm>
            <a:off x="6594020" y="6367448"/>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10" tIns="45706" rIns="91410" bIns="45706" anchor="ctr"/>
          <a:lstStyle>
            <a:lvl1pPr>
              <a:tabLst>
                <a:tab pos="457200" algn="l"/>
                <a:tab pos="914400" algn="l"/>
                <a:tab pos="1371600" algn="l"/>
                <a:tab pos="1828800" algn="l"/>
              </a:tabLst>
              <a:defRPr>
                <a:solidFill>
                  <a:srgbClr val="000000"/>
                </a:solidFill>
                <a:latin typeface="Arial" charset="0"/>
                <a:ea typeface="AR PL UMing HK" charset="0"/>
                <a:cs typeface="AR PL UMing HK" charset="0"/>
              </a:defRPr>
            </a:lvl1pPr>
            <a:lvl2pPr>
              <a:tabLst>
                <a:tab pos="457200" algn="l"/>
                <a:tab pos="914400" algn="l"/>
                <a:tab pos="1371600" algn="l"/>
                <a:tab pos="1828800" algn="l"/>
              </a:tabLst>
              <a:defRPr>
                <a:solidFill>
                  <a:srgbClr val="000000"/>
                </a:solidFill>
                <a:latin typeface="Arial" charset="0"/>
                <a:ea typeface="AR PL UMing HK" charset="0"/>
                <a:cs typeface="AR PL UMing HK" charset="0"/>
              </a:defRPr>
            </a:lvl2pPr>
            <a:lvl3pPr>
              <a:tabLst>
                <a:tab pos="457200" algn="l"/>
                <a:tab pos="914400" algn="l"/>
                <a:tab pos="1371600" algn="l"/>
                <a:tab pos="1828800" algn="l"/>
              </a:tabLst>
              <a:defRPr>
                <a:solidFill>
                  <a:srgbClr val="000000"/>
                </a:solidFill>
                <a:latin typeface="Arial" charset="0"/>
                <a:ea typeface="AR PL UMing HK" charset="0"/>
                <a:cs typeface="AR PL UMing HK" charset="0"/>
              </a:defRPr>
            </a:lvl3pPr>
            <a:lvl4pPr>
              <a:tabLst>
                <a:tab pos="457200" algn="l"/>
                <a:tab pos="914400" algn="l"/>
                <a:tab pos="1371600" algn="l"/>
                <a:tab pos="1828800" algn="l"/>
              </a:tabLst>
              <a:defRPr>
                <a:solidFill>
                  <a:srgbClr val="000000"/>
                </a:solidFill>
                <a:latin typeface="Arial" charset="0"/>
                <a:ea typeface="AR PL UMing HK" charset="0"/>
                <a:cs typeface="AR PL UMing HK" charset="0"/>
              </a:defRPr>
            </a:lvl4pPr>
            <a:lvl5pPr>
              <a:tabLst>
                <a:tab pos="457200" algn="l"/>
                <a:tab pos="914400" algn="l"/>
                <a:tab pos="1371600" algn="l"/>
                <a:tab pos="1828800" algn="l"/>
              </a:tabLst>
              <a:defRPr>
                <a:solidFill>
                  <a:srgbClr val="000000"/>
                </a:solidFill>
                <a:latin typeface="Arial" charset="0"/>
                <a:ea typeface="AR PL UMing HK" charset="0"/>
                <a:cs typeface="AR PL UMing HK"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Lst>
              <a:defRPr>
                <a:solidFill>
                  <a:srgbClr val="000000"/>
                </a:solidFill>
                <a:latin typeface="Arial" charset="0"/>
                <a:ea typeface="AR PL UMing HK" charset="0"/>
                <a:cs typeface="AR PL UMing HK"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Lst>
              <a:defRPr>
                <a:solidFill>
                  <a:srgbClr val="000000"/>
                </a:solidFill>
                <a:latin typeface="Arial" charset="0"/>
                <a:ea typeface="AR PL UMing HK" charset="0"/>
                <a:cs typeface="AR PL UMing HK"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Lst>
              <a:defRPr>
                <a:solidFill>
                  <a:srgbClr val="000000"/>
                </a:solidFill>
                <a:latin typeface="Arial" charset="0"/>
                <a:ea typeface="AR PL UMing HK" charset="0"/>
                <a:cs typeface="AR PL UMing HK"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Lst>
              <a:defRPr>
                <a:solidFill>
                  <a:srgbClr val="000000"/>
                </a:solidFill>
                <a:latin typeface="Arial" charset="0"/>
                <a:ea typeface="AR PL UMing HK" charset="0"/>
                <a:cs typeface="AR PL UMing HK" charset="0"/>
              </a:defRPr>
            </a:lvl9pPr>
          </a:lstStyle>
          <a:p>
            <a:pPr algn="r" defTabSz="457059" fontAlgn="base">
              <a:spcBef>
                <a:spcPct val="0"/>
              </a:spcBef>
              <a:spcAft>
                <a:spcPct val="0"/>
              </a:spcAft>
              <a:buClr>
                <a:srgbClr val="000000"/>
              </a:buClr>
              <a:buSzPct val="100000"/>
            </a:pPr>
            <a:fld id="{8A855C90-FBD0-429F-BB46-B753F71ED221}" type="slidenum">
              <a:rPr lang="en-US" sz="1200">
                <a:solidFill>
                  <a:srgbClr val="8B8B8B"/>
                </a:solidFill>
                <a:latin typeface="Calibri" charset="0"/>
                <a:ea typeface="DejaVu Sans" charset="0"/>
                <a:cs typeface="DejaVu Sans" charset="0"/>
              </a:rPr>
              <a:pPr algn="r" defTabSz="457059" fontAlgn="base">
                <a:spcBef>
                  <a:spcPct val="0"/>
                </a:spcBef>
                <a:spcAft>
                  <a:spcPct val="0"/>
                </a:spcAft>
                <a:buClr>
                  <a:srgbClr val="000000"/>
                </a:buClr>
                <a:buSzPct val="100000"/>
              </a:pPr>
              <a:t>42</a:t>
            </a:fld>
            <a:endParaRPr lang="en-US" sz="1200">
              <a:solidFill>
                <a:srgbClr val="8B8B8B"/>
              </a:solidFill>
              <a:latin typeface="Calibri" charset="0"/>
              <a:ea typeface="DejaVu Sans" charset="0"/>
              <a:cs typeface="DejaVu Sans" charset="0"/>
            </a:endParaRPr>
          </a:p>
        </p:txBody>
      </p:sp>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20" y="3782313"/>
            <a:ext cx="4572000" cy="3117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2820" y="3782313"/>
            <a:ext cx="4572000" cy="3117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 name="Text Box 6"/>
          <p:cNvSpPr txBox="1">
            <a:spLocks noChangeArrowheads="1"/>
          </p:cNvSpPr>
          <p:nvPr/>
        </p:nvSpPr>
        <p:spPr bwMode="auto">
          <a:xfrm>
            <a:off x="723447" y="5734032"/>
            <a:ext cx="2344738"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73" tIns="55567" rIns="89973" bIns="44987"/>
          <a:lstStyle>
            <a:lvl1pPr>
              <a:tabLst>
                <a:tab pos="457200" algn="l"/>
                <a:tab pos="914400" algn="l"/>
                <a:tab pos="1371600" algn="l"/>
                <a:tab pos="1828800" algn="l"/>
                <a:tab pos="2286000" algn="l"/>
              </a:tabLst>
              <a:defRPr>
                <a:solidFill>
                  <a:srgbClr val="000000"/>
                </a:solidFill>
                <a:latin typeface="Arial" charset="0"/>
                <a:ea typeface="AR PL UMing HK" charset="0"/>
                <a:cs typeface="AR PL UMing HK" charset="0"/>
              </a:defRPr>
            </a:lvl1pPr>
            <a:lvl2pPr>
              <a:tabLst>
                <a:tab pos="457200" algn="l"/>
                <a:tab pos="914400" algn="l"/>
                <a:tab pos="1371600" algn="l"/>
                <a:tab pos="1828800" algn="l"/>
                <a:tab pos="2286000" algn="l"/>
              </a:tabLst>
              <a:defRPr>
                <a:solidFill>
                  <a:srgbClr val="000000"/>
                </a:solidFill>
                <a:latin typeface="Arial" charset="0"/>
                <a:ea typeface="AR PL UMing HK" charset="0"/>
                <a:cs typeface="AR PL UMing HK" charset="0"/>
              </a:defRPr>
            </a:lvl2pPr>
            <a:lvl3pPr>
              <a:tabLst>
                <a:tab pos="457200" algn="l"/>
                <a:tab pos="914400" algn="l"/>
                <a:tab pos="1371600" algn="l"/>
                <a:tab pos="1828800" algn="l"/>
                <a:tab pos="2286000" algn="l"/>
              </a:tabLst>
              <a:defRPr>
                <a:solidFill>
                  <a:srgbClr val="000000"/>
                </a:solidFill>
                <a:latin typeface="Arial" charset="0"/>
                <a:ea typeface="AR PL UMing HK" charset="0"/>
                <a:cs typeface="AR PL UMing HK" charset="0"/>
              </a:defRPr>
            </a:lvl3pPr>
            <a:lvl4pPr>
              <a:tabLst>
                <a:tab pos="457200" algn="l"/>
                <a:tab pos="914400" algn="l"/>
                <a:tab pos="1371600" algn="l"/>
                <a:tab pos="1828800" algn="l"/>
                <a:tab pos="2286000" algn="l"/>
              </a:tabLst>
              <a:defRPr>
                <a:solidFill>
                  <a:srgbClr val="000000"/>
                </a:solidFill>
                <a:latin typeface="Arial" charset="0"/>
                <a:ea typeface="AR PL UMing HK" charset="0"/>
                <a:cs typeface="AR PL UMing HK" charset="0"/>
              </a:defRPr>
            </a:lvl4pPr>
            <a:lvl5pPr>
              <a:tabLst>
                <a:tab pos="457200" algn="l"/>
                <a:tab pos="914400" algn="l"/>
                <a:tab pos="1371600" algn="l"/>
                <a:tab pos="1828800" algn="l"/>
                <a:tab pos="2286000" algn="l"/>
              </a:tabLst>
              <a:defRPr>
                <a:solidFill>
                  <a:srgbClr val="000000"/>
                </a:solidFill>
                <a:latin typeface="Arial" charset="0"/>
                <a:ea typeface="AR PL UMing HK" charset="0"/>
                <a:cs typeface="AR PL UMing HK"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Lst>
              <a:defRPr>
                <a:solidFill>
                  <a:srgbClr val="000000"/>
                </a:solidFill>
                <a:latin typeface="Arial" charset="0"/>
                <a:ea typeface="AR PL UMing HK" charset="0"/>
                <a:cs typeface="AR PL UMing HK"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Lst>
              <a:defRPr>
                <a:solidFill>
                  <a:srgbClr val="000000"/>
                </a:solidFill>
                <a:latin typeface="Arial" charset="0"/>
                <a:ea typeface="AR PL UMing HK" charset="0"/>
                <a:cs typeface="AR PL UMing HK"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Lst>
              <a:defRPr>
                <a:solidFill>
                  <a:srgbClr val="000000"/>
                </a:solidFill>
                <a:latin typeface="Arial" charset="0"/>
                <a:ea typeface="AR PL UMing HK" charset="0"/>
                <a:cs typeface="AR PL UMing HK"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Lst>
              <a:defRPr>
                <a:solidFill>
                  <a:srgbClr val="000000"/>
                </a:solidFill>
                <a:latin typeface="Arial" charset="0"/>
                <a:ea typeface="AR PL UMing HK" charset="0"/>
                <a:cs typeface="AR PL UMing HK" charset="0"/>
              </a:defRPr>
            </a:lvl9pPr>
          </a:lstStyle>
          <a:p>
            <a:pPr defTabSz="457059" fontAlgn="base" hangingPunct="0">
              <a:lnSpc>
                <a:spcPct val="93000"/>
              </a:lnSpc>
              <a:spcBef>
                <a:spcPct val="0"/>
              </a:spcBef>
              <a:spcAft>
                <a:spcPct val="0"/>
              </a:spcAft>
              <a:buClr>
                <a:srgbClr val="000000"/>
              </a:buClr>
              <a:buSzPct val="100000"/>
            </a:pPr>
            <a:r>
              <a:rPr lang="en-US" sz="1200"/>
              <a:t>Thermal Neutrons</a:t>
            </a:r>
          </a:p>
        </p:txBody>
      </p:sp>
      <p:sp>
        <p:nvSpPr>
          <p:cNvPr id="14" name="Line 7"/>
          <p:cNvSpPr>
            <a:spLocks noChangeShapeType="1"/>
          </p:cNvSpPr>
          <p:nvPr/>
        </p:nvSpPr>
        <p:spPr bwMode="auto">
          <a:xfrm flipH="1">
            <a:off x="1328283" y="5995973"/>
            <a:ext cx="96837" cy="430212"/>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10" tIns="45706" rIns="91410" bIns="45706"/>
          <a:lstStyle/>
          <a:p>
            <a:pPr defTabSz="457059" fontAlgn="base" hangingPunct="0">
              <a:lnSpc>
                <a:spcPct val="93000"/>
              </a:lnSpc>
              <a:spcBef>
                <a:spcPct val="0"/>
              </a:spcBef>
              <a:spcAft>
                <a:spcPct val="0"/>
              </a:spcAft>
              <a:buClr>
                <a:srgbClr val="000000"/>
              </a:buClr>
              <a:buSzPct val="100000"/>
            </a:pPr>
            <a:endParaRPr lang="en-US">
              <a:solidFill>
                <a:srgbClr val="000000"/>
              </a:solidFill>
              <a:latin typeface="Arial" charset="0"/>
            </a:endParaRPr>
          </a:p>
        </p:txBody>
      </p:sp>
      <p:sp>
        <p:nvSpPr>
          <p:cNvPr id="15" name="Rectangle 9"/>
          <p:cNvSpPr>
            <a:spLocks noChangeArrowheads="1"/>
          </p:cNvSpPr>
          <p:nvPr/>
        </p:nvSpPr>
        <p:spPr bwMode="auto">
          <a:xfrm>
            <a:off x="5465311" y="3679807"/>
            <a:ext cx="2847975" cy="346075"/>
          </a:xfrm>
          <a:prstGeom prst="rect">
            <a:avLst/>
          </a:prstGeom>
          <a:solidFill>
            <a:srgbClr val="FFFFFF"/>
          </a:solidFill>
          <a:ln w="9525"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73" tIns="55567" rIns="89973" bIns="44987" anchor="ctr"/>
          <a:lstStyle/>
          <a:p>
            <a:pPr algn="ctr" defTabSz="457059" fontAlgn="base" hangingPunct="0">
              <a:lnSpc>
                <a:spcPct val="93000"/>
              </a:lnSpc>
              <a:spcBef>
                <a:spcPct val="0"/>
              </a:spcBef>
              <a:spcAft>
                <a:spcPct val="0"/>
              </a:spcAft>
              <a:buClr>
                <a:srgbClr val="000000"/>
              </a:buClr>
              <a:buSzPct val="100000"/>
              <a:tabLst>
                <a:tab pos="457059" algn="l"/>
                <a:tab pos="914116" algn="l"/>
                <a:tab pos="1371174" algn="l"/>
                <a:tab pos="1828231" algn="l"/>
                <a:tab pos="2285289" algn="l"/>
                <a:tab pos="2742346" algn="l"/>
              </a:tabLst>
            </a:pPr>
            <a:r>
              <a:rPr lang="en-US" sz="1200">
                <a:solidFill>
                  <a:srgbClr val="000000"/>
                </a:solidFill>
                <a:latin typeface="Arial" charset="0"/>
              </a:rPr>
              <a:t>Neutron flux in ECL diodes</a:t>
            </a:r>
          </a:p>
        </p:txBody>
      </p:sp>
      <p:sp>
        <p:nvSpPr>
          <p:cNvPr id="16" name="Rectangle 10"/>
          <p:cNvSpPr>
            <a:spLocks noChangeArrowheads="1"/>
          </p:cNvSpPr>
          <p:nvPr/>
        </p:nvSpPr>
        <p:spPr bwMode="auto">
          <a:xfrm>
            <a:off x="1106036" y="3652823"/>
            <a:ext cx="2595562" cy="317500"/>
          </a:xfrm>
          <a:prstGeom prst="rect">
            <a:avLst/>
          </a:prstGeom>
          <a:solidFill>
            <a:srgbClr val="FFFFFF"/>
          </a:solidFill>
          <a:ln w="9525"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10" tIns="45706" rIns="91410" bIns="45706" anchor="ctr"/>
          <a:lstStyle/>
          <a:p>
            <a:pPr defTabSz="457059" fontAlgn="base" hangingPunct="0">
              <a:lnSpc>
                <a:spcPct val="93000"/>
              </a:lnSpc>
              <a:spcBef>
                <a:spcPct val="0"/>
              </a:spcBef>
              <a:spcAft>
                <a:spcPct val="0"/>
              </a:spcAft>
              <a:buClr>
                <a:srgbClr val="000000"/>
              </a:buClr>
              <a:buSzPct val="100000"/>
            </a:pPr>
            <a:endParaRPr lang="en-US">
              <a:solidFill>
                <a:srgbClr val="000000"/>
              </a:solidFill>
              <a:latin typeface="Arial" charset="0"/>
            </a:endParaRPr>
          </a:p>
        </p:txBody>
      </p:sp>
      <p:sp>
        <p:nvSpPr>
          <p:cNvPr id="17" name="Text Box 11"/>
          <p:cNvSpPr txBox="1">
            <a:spLocks noChangeArrowheads="1"/>
          </p:cNvSpPr>
          <p:nvPr/>
        </p:nvSpPr>
        <p:spPr bwMode="auto">
          <a:xfrm>
            <a:off x="1171123" y="3749657"/>
            <a:ext cx="2138363"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73" tIns="55567" rIns="89973" bIns="44987"/>
          <a:lstStyle>
            <a:lvl1pPr>
              <a:tabLst>
                <a:tab pos="457200" algn="l"/>
                <a:tab pos="914400" algn="l"/>
                <a:tab pos="1371600" algn="l"/>
                <a:tab pos="1828800" algn="l"/>
              </a:tabLst>
              <a:defRPr>
                <a:solidFill>
                  <a:srgbClr val="000000"/>
                </a:solidFill>
                <a:latin typeface="Arial" charset="0"/>
                <a:ea typeface="AR PL UMing HK" charset="0"/>
                <a:cs typeface="AR PL UMing HK" charset="0"/>
              </a:defRPr>
            </a:lvl1pPr>
            <a:lvl2pPr>
              <a:tabLst>
                <a:tab pos="457200" algn="l"/>
                <a:tab pos="914400" algn="l"/>
                <a:tab pos="1371600" algn="l"/>
                <a:tab pos="1828800" algn="l"/>
              </a:tabLst>
              <a:defRPr>
                <a:solidFill>
                  <a:srgbClr val="000000"/>
                </a:solidFill>
                <a:latin typeface="Arial" charset="0"/>
                <a:ea typeface="AR PL UMing HK" charset="0"/>
                <a:cs typeface="AR PL UMing HK" charset="0"/>
              </a:defRPr>
            </a:lvl2pPr>
            <a:lvl3pPr>
              <a:tabLst>
                <a:tab pos="457200" algn="l"/>
                <a:tab pos="914400" algn="l"/>
                <a:tab pos="1371600" algn="l"/>
                <a:tab pos="1828800" algn="l"/>
              </a:tabLst>
              <a:defRPr>
                <a:solidFill>
                  <a:srgbClr val="000000"/>
                </a:solidFill>
                <a:latin typeface="Arial" charset="0"/>
                <a:ea typeface="AR PL UMing HK" charset="0"/>
                <a:cs typeface="AR PL UMing HK" charset="0"/>
              </a:defRPr>
            </a:lvl3pPr>
            <a:lvl4pPr>
              <a:tabLst>
                <a:tab pos="457200" algn="l"/>
                <a:tab pos="914400" algn="l"/>
                <a:tab pos="1371600" algn="l"/>
                <a:tab pos="1828800" algn="l"/>
              </a:tabLst>
              <a:defRPr>
                <a:solidFill>
                  <a:srgbClr val="000000"/>
                </a:solidFill>
                <a:latin typeface="Arial" charset="0"/>
                <a:ea typeface="AR PL UMing HK" charset="0"/>
                <a:cs typeface="AR PL UMing HK" charset="0"/>
              </a:defRPr>
            </a:lvl4pPr>
            <a:lvl5pPr>
              <a:tabLst>
                <a:tab pos="457200" algn="l"/>
                <a:tab pos="914400" algn="l"/>
                <a:tab pos="1371600" algn="l"/>
                <a:tab pos="1828800" algn="l"/>
              </a:tabLst>
              <a:defRPr>
                <a:solidFill>
                  <a:srgbClr val="000000"/>
                </a:solidFill>
                <a:latin typeface="Arial" charset="0"/>
                <a:ea typeface="AR PL UMing HK" charset="0"/>
                <a:cs typeface="AR PL UMing HK"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Lst>
              <a:defRPr>
                <a:solidFill>
                  <a:srgbClr val="000000"/>
                </a:solidFill>
                <a:latin typeface="Arial" charset="0"/>
                <a:ea typeface="AR PL UMing HK" charset="0"/>
                <a:cs typeface="AR PL UMing HK"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Lst>
              <a:defRPr>
                <a:solidFill>
                  <a:srgbClr val="000000"/>
                </a:solidFill>
                <a:latin typeface="Arial" charset="0"/>
                <a:ea typeface="AR PL UMing HK" charset="0"/>
                <a:cs typeface="AR PL UMing HK"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Lst>
              <a:defRPr>
                <a:solidFill>
                  <a:srgbClr val="000000"/>
                </a:solidFill>
                <a:latin typeface="Arial" charset="0"/>
                <a:ea typeface="AR PL UMing HK" charset="0"/>
                <a:cs typeface="AR PL UMing HK"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Lst>
              <a:defRPr>
                <a:solidFill>
                  <a:srgbClr val="000000"/>
                </a:solidFill>
                <a:latin typeface="Arial" charset="0"/>
                <a:ea typeface="AR PL UMing HK" charset="0"/>
                <a:cs typeface="AR PL UMing HK" charset="0"/>
              </a:defRPr>
            </a:lvl9pPr>
          </a:lstStyle>
          <a:p>
            <a:pPr defTabSz="457059" fontAlgn="base" hangingPunct="0">
              <a:lnSpc>
                <a:spcPct val="93000"/>
              </a:lnSpc>
              <a:spcBef>
                <a:spcPct val="0"/>
              </a:spcBef>
              <a:spcAft>
                <a:spcPct val="0"/>
              </a:spcAft>
              <a:buClr>
                <a:srgbClr val="000000"/>
              </a:buClr>
              <a:buSzPct val="100000"/>
            </a:pPr>
            <a:r>
              <a:rPr lang="en-US" sz="1200"/>
              <a:t>Neutron spectrum in ECL</a:t>
            </a:r>
          </a:p>
        </p:txBody>
      </p:sp>
      <p:sp>
        <p:nvSpPr>
          <p:cNvPr id="18" name="Text Box 12"/>
          <p:cNvSpPr txBox="1">
            <a:spLocks noChangeArrowheads="1"/>
          </p:cNvSpPr>
          <p:nvPr/>
        </p:nvSpPr>
        <p:spPr bwMode="auto">
          <a:xfrm>
            <a:off x="5409748" y="4483082"/>
            <a:ext cx="1484313"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73" tIns="55567" rIns="89973" bIns="44987"/>
          <a:lstStyle>
            <a:lvl1pPr>
              <a:tabLst>
                <a:tab pos="457200" algn="l"/>
                <a:tab pos="914400" algn="l"/>
                <a:tab pos="1371600" algn="l"/>
              </a:tabLst>
              <a:defRPr>
                <a:solidFill>
                  <a:srgbClr val="000000"/>
                </a:solidFill>
                <a:latin typeface="Arial" charset="0"/>
                <a:ea typeface="AR PL UMing HK" charset="0"/>
                <a:cs typeface="AR PL UMing HK" charset="0"/>
              </a:defRPr>
            </a:lvl1pPr>
            <a:lvl2pPr>
              <a:tabLst>
                <a:tab pos="457200" algn="l"/>
                <a:tab pos="914400" algn="l"/>
                <a:tab pos="1371600" algn="l"/>
              </a:tabLst>
              <a:defRPr>
                <a:solidFill>
                  <a:srgbClr val="000000"/>
                </a:solidFill>
                <a:latin typeface="Arial" charset="0"/>
                <a:ea typeface="AR PL UMing HK" charset="0"/>
                <a:cs typeface="AR PL UMing HK" charset="0"/>
              </a:defRPr>
            </a:lvl2pPr>
            <a:lvl3pPr>
              <a:tabLst>
                <a:tab pos="457200" algn="l"/>
                <a:tab pos="914400" algn="l"/>
                <a:tab pos="1371600" algn="l"/>
              </a:tabLst>
              <a:defRPr>
                <a:solidFill>
                  <a:srgbClr val="000000"/>
                </a:solidFill>
                <a:latin typeface="Arial" charset="0"/>
                <a:ea typeface="AR PL UMing HK" charset="0"/>
                <a:cs typeface="AR PL UMing HK" charset="0"/>
              </a:defRPr>
            </a:lvl3pPr>
            <a:lvl4pPr>
              <a:tabLst>
                <a:tab pos="457200" algn="l"/>
                <a:tab pos="914400" algn="l"/>
                <a:tab pos="1371600" algn="l"/>
              </a:tabLst>
              <a:defRPr>
                <a:solidFill>
                  <a:srgbClr val="000000"/>
                </a:solidFill>
                <a:latin typeface="Arial" charset="0"/>
                <a:ea typeface="AR PL UMing HK" charset="0"/>
                <a:cs typeface="AR PL UMing HK" charset="0"/>
              </a:defRPr>
            </a:lvl4pPr>
            <a:lvl5pPr>
              <a:tabLst>
                <a:tab pos="457200" algn="l"/>
                <a:tab pos="914400" algn="l"/>
                <a:tab pos="1371600" algn="l"/>
              </a:tabLst>
              <a:defRPr>
                <a:solidFill>
                  <a:srgbClr val="000000"/>
                </a:solidFill>
                <a:latin typeface="Arial" charset="0"/>
                <a:ea typeface="AR PL UMing HK" charset="0"/>
                <a:cs typeface="AR PL UMing HK"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Lst>
              <a:defRPr>
                <a:solidFill>
                  <a:srgbClr val="000000"/>
                </a:solidFill>
                <a:latin typeface="Arial" charset="0"/>
                <a:ea typeface="AR PL UMing HK" charset="0"/>
                <a:cs typeface="AR PL UMing HK"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Lst>
              <a:defRPr>
                <a:solidFill>
                  <a:srgbClr val="000000"/>
                </a:solidFill>
                <a:latin typeface="Arial" charset="0"/>
                <a:ea typeface="AR PL UMing HK" charset="0"/>
                <a:cs typeface="AR PL UMing HK"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Lst>
              <a:defRPr>
                <a:solidFill>
                  <a:srgbClr val="000000"/>
                </a:solidFill>
                <a:latin typeface="Arial" charset="0"/>
                <a:ea typeface="AR PL UMing HK" charset="0"/>
                <a:cs typeface="AR PL UMing HK"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Lst>
              <a:defRPr>
                <a:solidFill>
                  <a:srgbClr val="000000"/>
                </a:solidFill>
                <a:latin typeface="Arial" charset="0"/>
                <a:ea typeface="AR PL UMing HK" charset="0"/>
                <a:cs typeface="AR PL UMing HK" charset="0"/>
              </a:defRPr>
            </a:lvl9pPr>
          </a:lstStyle>
          <a:p>
            <a:pPr defTabSz="457059" fontAlgn="base" hangingPunct="0">
              <a:lnSpc>
                <a:spcPct val="93000"/>
              </a:lnSpc>
              <a:spcBef>
                <a:spcPct val="0"/>
              </a:spcBef>
              <a:spcAft>
                <a:spcPct val="0"/>
              </a:spcAft>
              <a:buClr>
                <a:srgbClr val="000000"/>
              </a:buClr>
              <a:buSzPct val="100000"/>
            </a:pPr>
            <a:r>
              <a:rPr lang="en-US" sz="1200"/>
              <a:t>Forward endcap</a:t>
            </a:r>
          </a:p>
        </p:txBody>
      </p:sp>
      <p:sp>
        <p:nvSpPr>
          <p:cNvPr id="19" name="Line 13"/>
          <p:cNvSpPr>
            <a:spLocks noChangeShapeType="1"/>
          </p:cNvSpPr>
          <p:nvPr/>
        </p:nvSpPr>
        <p:spPr bwMode="auto">
          <a:xfrm flipH="1">
            <a:off x="5230361" y="4743432"/>
            <a:ext cx="731837" cy="1009650"/>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10" tIns="45706" rIns="91410" bIns="45706"/>
          <a:lstStyle/>
          <a:p>
            <a:pPr defTabSz="457059" fontAlgn="base" hangingPunct="0">
              <a:lnSpc>
                <a:spcPct val="93000"/>
              </a:lnSpc>
              <a:spcBef>
                <a:spcPct val="0"/>
              </a:spcBef>
              <a:spcAft>
                <a:spcPct val="0"/>
              </a:spcAft>
              <a:buClr>
                <a:srgbClr val="000000"/>
              </a:buClr>
              <a:buSzPct val="100000"/>
            </a:pPr>
            <a:endParaRPr lang="en-US">
              <a:solidFill>
                <a:srgbClr val="000000"/>
              </a:solidFill>
              <a:latin typeface="Arial" charset="0"/>
            </a:endParaRPr>
          </a:p>
        </p:txBody>
      </p:sp>
      <p:sp>
        <p:nvSpPr>
          <p:cNvPr id="20" name="Text Box 14"/>
          <p:cNvSpPr txBox="1">
            <a:spLocks noChangeArrowheads="1"/>
          </p:cNvSpPr>
          <p:nvPr/>
        </p:nvSpPr>
        <p:spPr bwMode="auto">
          <a:xfrm>
            <a:off x="7249658" y="5033945"/>
            <a:ext cx="14097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73" tIns="55567" rIns="89973" bIns="44987"/>
          <a:lstStyle>
            <a:lvl1pPr>
              <a:tabLst>
                <a:tab pos="457200" algn="l"/>
                <a:tab pos="914400" algn="l"/>
                <a:tab pos="1371600" algn="l"/>
              </a:tabLst>
              <a:defRPr>
                <a:solidFill>
                  <a:srgbClr val="000000"/>
                </a:solidFill>
                <a:latin typeface="Arial" charset="0"/>
                <a:ea typeface="AR PL UMing HK" charset="0"/>
                <a:cs typeface="AR PL UMing HK" charset="0"/>
              </a:defRPr>
            </a:lvl1pPr>
            <a:lvl2pPr>
              <a:tabLst>
                <a:tab pos="457200" algn="l"/>
                <a:tab pos="914400" algn="l"/>
                <a:tab pos="1371600" algn="l"/>
              </a:tabLst>
              <a:defRPr>
                <a:solidFill>
                  <a:srgbClr val="000000"/>
                </a:solidFill>
                <a:latin typeface="Arial" charset="0"/>
                <a:ea typeface="AR PL UMing HK" charset="0"/>
                <a:cs typeface="AR PL UMing HK" charset="0"/>
              </a:defRPr>
            </a:lvl2pPr>
            <a:lvl3pPr>
              <a:tabLst>
                <a:tab pos="457200" algn="l"/>
                <a:tab pos="914400" algn="l"/>
                <a:tab pos="1371600" algn="l"/>
              </a:tabLst>
              <a:defRPr>
                <a:solidFill>
                  <a:srgbClr val="000000"/>
                </a:solidFill>
                <a:latin typeface="Arial" charset="0"/>
                <a:ea typeface="AR PL UMing HK" charset="0"/>
                <a:cs typeface="AR PL UMing HK" charset="0"/>
              </a:defRPr>
            </a:lvl3pPr>
            <a:lvl4pPr>
              <a:tabLst>
                <a:tab pos="457200" algn="l"/>
                <a:tab pos="914400" algn="l"/>
                <a:tab pos="1371600" algn="l"/>
              </a:tabLst>
              <a:defRPr>
                <a:solidFill>
                  <a:srgbClr val="000000"/>
                </a:solidFill>
                <a:latin typeface="Arial" charset="0"/>
                <a:ea typeface="AR PL UMing HK" charset="0"/>
                <a:cs typeface="AR PL UMing HK" charset="0"/>
              </a:defRPr>
            </a:lvl4pPr>
            <a:lvl5pPr>
              <a:tabLst>
                <a:tab pos="457200" algn="l"/>
                <a:tab pos="914400" algn="l"/>
                <a:tab pos="1371600" algn="l"/>
              </a:tabLst>
              <a:defRPr>
                <a:solidFill>
                  <a:srgbClr val="000000"/>
                </a:solidFill>
                <a:latin typeface="Arial" charset="0"/>
                <a:ea typeface="AR PL UMing HK" charset="0"/>
                <a:cs typeface="AR PL UMing HK"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Lst>
              <a:defRPr>
                <a:solidFill>
                  <a:srgbClr val="000000"/>
                </a:solidFill>
                <a:latin typeface="Arial" charset="0"/>
                <a:ea typeface="AR PL UMing HK" charset="0"/>
                <a:cs typeface="AR PL UMing HK"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Lst>
              <a:defRPr>
                <a:solidFill>
                  <a:srgbClr val="000000"/>
                </a:solidFill>
                <a:latin typeface="Arial" charset="0"/>
                <a:ea typeface="AR PL UMing HK" charset="0"/>
                <a:cs typeface="AR PL UMing HK"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Lst>
              <a:defRPr>
                <a:solidFill>
                  <a:srgbClr val="000000"/>
                </a:solidFill>
                <a:latin typeface="Arial" charset="0"/>
                <a:ea typeface="AR PL UMing HK" charset="0"/>
                <a:cs typeface="AR PL UMing HK"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Lst>
              <a:defRPr>
                <a:solidFill>
                  <a:srgbClr val="000000"/>
                </a:solidFill>
                <a:latin typeface="Arial" charset="0"/>
                <a:ea typeface="AR PL UMing HK" charset="0"/>
                <a:cs typeface="AR PL UMing HK" charset="0"/>
              </a:defRPr>
            </a:lvl9pPr>
          </a:lstStyle>
          <a:p>
            <a:pPr defTabSz="457059" fontAlgn="base" hangingPunct="0">
              <a:lnSpc>
                <a:spcPct val="93000"/>
              </a:lnSpc>
              <a:spcBef>
                <a:spcPct val="0"/>
              </a:spcBef>
              <a:spcAft>
                <a:spcPct val="0"/>
              </a:spcAft>
              <a:buClr>
                <a:srgbClr val="000000"/>
              </a:buClr>
              <a:buSzPct val="100000"/>
            </a:pPr>
            <a:r>
              <a:rPr lang="en-US" sz="1200"/>
              <a:t>Backward endcap</a:t>
            </a:r>
          </a:p>
        </p:txBody>
      </p:sp>
      <p:sp>
        <p:nvSpPr>
          <p:cNvPr id="21" name="Line 15"/>
          <p:cNvSpPr>
            <a:spLocks noChangeShapeType="1"/>
          </p:cNvSpPr>
          <p:nvPr/>
        </p:nvSpPr>
        <p:spPr bwMode="auto">
          <a:xfrm>
            <a:off x="7997370" y="5294295"/>
            <a:ext cx="514350" cy="850900"/>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10" tIns="45706" rIns="91410" bIns="45706"/>
          <a:lstStyle/>
          <a:p>
            <a:pPr defTabSz="457059" fontAlgn="base" hangingPunct="0">
              <a:lnSpc>
                <a:spcPct val="93000"/>
              </a:lnSpc>
              <a:spcBef>
                <a:spcPct val="0"/>
              </a:spcBef>
              <a:spcAft>
                <a:spcPct val="0"/>
              </a:spcAft>
              <a:buClr>
                <a:srgbClr val="000000"/>
              </a:buClr>
              <a:buSzPct val="100000"/>
            </a:pPr>
            <a:endParaRPr lang="en-US">
              <a:solidFill>
                <a:srgbClr val="000000"/>
              </a:solidFill>
              <a:latin typeface="Arial" charset="0"/>
            </a:endParaRPr>
          </a:p>
        </p:txBody>
      </p:sp>
      <p:sp>
        <p:nvSpPr>
          <p:cNvPr id="6" name="Slide Number Placeholder 5"/>
          <p:cNvSpPr>
            <a:spLocks noGrp="1"/>
          </p:cNvSpPr>
          <p:nvPr>
            <p:ph type="sldNum" sz="quarter" idx="12"/>
          </p:nvPr>
        </p:nvSpPr>
        <p:spPr/>
        <p:txBody>
          <a:bodyPr/>
          <a:lstStyle/>
          <a:p>
            <a:fld id="{DF4DA850-954C-3548-9DCF-4AAB40D050A9}" type="slidenum">
              <a:rPr lang="ja-JP" altLang="en-US" smtClean="0">
                <a:solidFill>
                  <a:prstClr val="black">
                    <a:tint val="75000"/>
                  </a:prstClr>
                </a:solidFill>
              </a:rPr>
              <a:pPr/>
              <a:t>42</a:t>
            </a:fld>
            <a:endParaRPr lang="ja-JP" altLang="en-US">
              <a:solidFill>
                <a:prstClr val="black">
                  <a:tint val="75000"/>
                </a:prstClr>
              </a:solidFill>
            </a:endParaRPr>
          </a:p>
        </p:txBody>
      </p:sp>
    </p:spTree>
    <p:extLst>
      <p:ext uri="{BB962C8B-B14F-4D97-AF65-F5344CB8AC3E}">
        <p14:creationId xmlns:p14="http://schemas.microsoft.com/office/powerpoint/2010/main" val="271615963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758"/>
            <a:ext cx="8229600" cy="1143000"/>
          </a:xfrm>
        </p:spPr>
        <p:txBody>
          <a:bodyPr/>
          <a:lstStyle/>
          <a:p>
            <a:r>
              <a:rPr lang="en-US" dirty="0" smtClean="0"/>
              <a:t>Micro-TPC fast neutron detectors</a:t>
            </a:r>
            <a:endParaRPr lang="en-US" dirty="0"/>
          </a:p>
        </p:txBody>
      </p:sp>
      <p:sp>
        <p:nvSpPr>
          <p:cNvPr id="3" name="Content Placeholder 2"/>
          <p:cNvSpPr>
            <a:spLocks noGrp="1"/>
          </p:cNvSpPr>
          <p:nvPr>
            <p:ph sz="half" idx="1"/>
          </p:nvPr>
        </p:nvSpPr>
        <p:spPr>
          <a:xfrm>
            <a:off x="204107" y="994147"/>
            <a:ext cx="4563836" cy="5733224"/>
          </a:xfrm>
        </p:spPr>
        <p:txBody>
          <a:bodyPr>
            <a:normAutofit fontScale="55000" lnSpcReduction="20000"/>
          </a:bodyPr>
          <a:lstStyle/>
          <a:p>
            <a:r>
              <a:rPr lang="en-US" b="1" dirty="0"/>
              <a:t>contact person</a:t>
            </a:r>
          </a:p>
          <a:p>
            <a:pPr lvl="1"/>
            <a:r>
              <a:rPr lang="en-US" dirty="0" smtClean="0"/>
              <a:t>S. </a:t>
            </a:r>
            <a:r>
              <a:rPr lang="en-US" dirty="0" err="1" smtClean="0"/>
              <a:t>Vahsen</a:t>
            </a:r>
            <a:r>
              <a:rPr lang="en-US" dirty="0" smtClean="0"/>
              <a:t> (Hawaii)</a:t>
            </a:r>
            <a:endParaRPr lang="en-US" dirty="0"/>
          </a:p>
          <a:p>
            <a:r>
              <a:rPr lang="en-US" b="1" dirty="0"/>
              <a:t>motivation and brief analysis plan</a:t>
            </a:r>
          </a:p>
          <a:p>
            <a:pPr lvl="1"/>
            <a:r>
              <a:rPr lang="en-US" dirty="0" smtClean="0"/>
              <a:t>Measure fast neutron rate for </a:t>
            </a:r>
            <a:r>
              <a:rPr lang="en-US" dirty="0" err="1" smtClean="0"/>
              <a:t>K</a:t>
            </a:r>
            <a:r>
              <a:rPr lang="en-US" baseline="-25000" dirty="0" err="1" smtClean="0"/>
              <a:t>n</a:t>
            </a:r>
            <a:r>
              <a:rPr lang="en-US" dirty="0" smtClean="0"/>
              <a:t>&gt; ~500 </a:t>
            </a:r>
            <a:r>
              <a:rPr lang="en-US" dirty="0" err="1" smtClean="0"/>
              <a:t>keV</a:t>
            </a:r>
            <a:endParaRPr lang="en-US" dirty="0" smtClean="0"/>
          </a:p>
          <a:p>
            <a:pPr lvl="1"/>
            <a:r>
              <a:rPr lang="en-US" dirty="0" smtClean="0"/>
              <a:t>Use neutron recoil direction to </a:t>
            </a:r>
          </a:p>
          <a:p>
            <a:pPr lvl="2"/>
            <a:r>
              <a:rPr lang="en-US" dirty="0" smtClean="0"/>
              <a:t>identify neutrons originating from beam pipe</a:t>
            </a:r>
          </a:p>
          <a:p>
            <a:pPr lvl="2"/>
            <a:r>
              <a:rPr lang="en-US" dirty="0" smtClean="0"/>
              <a:t>dis-entangle different types of beam backgrounds</a:t>
            </a:r>
          </a:p>
          <a:p>
            <a:pPr lvl="1"/>
            <a:r>
              <a:rPr lang="en-US" dirty="0" smtClean="0"/>
              <a:t>Also sensitive to</a:t>
            </a:r>
          </a:p>
          <a:p>
            <a:pPr lvl="2"/>
            <a:r>
              <a:rPr lang="en-US" dirty="0"/>
              <a:t>n</a:t>
            </a:r>
            <a:r>
              <a:rPr lang="en-US" dirty="0" smtClean="0"/>
              <a:t>eutron energy spectrum</a:t>
            </a:r>
          </a:p>
          <a:p>
            <a:pPr lvl="2"/>
            <a:r>
              <a:rPr lang="en-US" dirty="0"/>
              <a:t>t</a:t>
            </a:r>
            <a:r>
              <a:rPr lang="en-US" dirty="0" smtClean="0"/>
              <a:t>otal ionization dose</a:t>
            </a:r>
          </a:p>
          <a:p>
            <a:pPr lvl="2"/>
            <a:r>
              <a:rPr lang="en-US" dirty="0"/>
              <a:t>x</a:t>
            </a:r>
            <a:r>
              <a:rPr lang="en-US" dirty="0" smtClean="0"/>
              <a:t>-rays and charged tracks</a:t>
            </a:r>
            <a:endParaRPr lang="en-US" dirty="0"/>
          </a:p>
          <a:p>
            <a:r>
              <a:rPr lang="en-US" b="1" dirty="0"/>
              <a:t>what kind of data to be stored on </a:t>
            </a:r>
            <a:r>
              <a:rPr lang="en-US" b="1" dirty="0" smtClean="0"/>
              <a:t>DAQ</a:t>
            </a:r>
          </a:p>
          <a:p>
            <a:pPr lvl="1"/>
            <a:r>
              <a:rPr lang="en-US" dirty="0" smtClean="0"/>
              <a:t>Nuclear recoils, self-triggered events</a:t>
            </a:r>
          </a:p>
          <a:p>
            <a:pPr lvl="1"/>
            <a:r>
              <a:rPr lang="en-US" dirty="0" smtClean="0"/>
              <a:t>Summary information on neutron flux versus phi, theta for each TPC</a:t>
            </a:r>
            <a:endParaRPr lang="en-US" dirty="0"/>
          </a:p>
          <a:p>
            <a:r>
              <a:rPr lang="en-US" b="1" dirty="0" smtClean="0"/>
              <a:t>designs </a:t>
            </a:r>
            <a:r>
              <a:rPr lang="en-US" b="1" dirty="0"/>
              <a:t>of sensor/package/support</a:t>
            </a:r>
            <a:endParaRPr lang="en-US" b="1" i="1" dirty="0"/>
          </a:p>
          <a:p>
            <a:pPr lvl="1"/>
            <a:r>
              <a:rPr lang="en-US" dirty="0" smtClean="0"/>
              <a:t>completed</a:t>
            </a:r>
          </a:p>
          <a:p>
            <a:r>
              <a:rPr lang="en-US" b="1" dirty="0" smtClean="0"/>
              <a:t>readout </a:t>
            </a:r>
            <a:r>
              <a:rPr lang="en-US" b="1" dirty="0"/>
              <a:t>system and DAQ</a:t>
            </a:r>
          </a:p>
          <a:p>
            <a:pPr lvl="1"/>
            <a:r>
              <a:rPr lang="en-US" dirty="0" smtClean="0"/>
              <a:t>FEI4 </a:t>
            </a:r>
            <a:r>
              <a:rPr lang="en-US" dirty="0" smtClean="0">
                <a:sym typeface="Wingdings" panose="05000000000000000000" pitchFamily="2" charset="2"/>
              </a:rPr>
              <a:t> LVDS  </a:t>
            </a:r>
            <a:r>
              <a:rPr lang="en-US" dirty="0" smtClean="0"/>
              <a:t>USBPix3 DAQ </a:t>
            </a:r>
            <a:r>
              <a:rPr lang="en-US" dirty="0" smtClean="0">
                <a:sym typeface="Wingdings" panose="05000000000000000000" pitchFamily="2" charset="2"/>
              </a:rPr>
              <a:t> </a:t>
            </a:r>
            <a:r>
              <a:rPr lang="en-US" dirty="0" smtClean="0"/>
              <a:t>BEAST EPICS</a:t>
            </a:r>
            <a:endParaRPr lang="en-US" dirty="0"/>
          </a:p>
          <a:p>
            <a:r>
              <a:rPr lang="en-US" b="1" dirty="0" smtClean="0"/>
              <a:t>request </a:t>
            </a:r>
            <a:r>
              <a:rPr lang="en-US" b="1" dirty="0"/>
              <a:t>for Belle II clock, trigger, injection timing</a:t>
            </a:r>
            <a:r>
              <a:rPr lang="en-US" b="1" dirty="0" smtClean="0"/>
              <a:t>?</a:t>
            </a:r>
          </a:p>
          <a:p>
            <a:pPr lvl="1"/>
            <a:r>
              <a:rPr lang="en-US" dirty="0" smtClean="0"/>
              <a:t>No requests</a:t>
            </a:r>
          </a:p>
          <a:p>
            <a:pPr lvl="1"/>
            <a:r>
              <a:rPr lang="en-US" dirty="0" smtClean="0"/>
              <a:t>Not planning careful timing calibration of this system</a:t>
            </a:r>
          </a:p>
          <a:p>
            <a:pPr lvl="1"/>
            <a:r>
              <a:rPr lang="en-US" dirty="0" smtClean="0"/>
              <a:t>Will benefit from Belle II random trigger data to analyze Belle II hit correlation with TPC neutron flux</a:t>
            </a:r>
            <a:endParaRPr lang="en-US" dirty="0"/>
          </a:p>
          <a:p>
            <a:r>
              <a:rPr lang="en-US" b="1" dirty="0"/>
              <a:t>any other requests</a:t>
            </a:r>
          </a:p>
          <a:p>
            <a:pPr lvl="1"/>
            <a:r>
              <a:rPr lang="en-US" dirty="0" smtClean="0"/>
              <a:t>Need CDC endplate holes in all dock space positions</a:t>
            </a:r>
          </a:p>
          <a:p>
            <a:endParaRPr lang="en-US" dirty="0"/>
          </a:p>
          <a:p>
            <a:endParaRPr lang="en-US" dirty="0"/>
          </a:p>
        </p:txBody>
      </p:sp>
      <p:sp>
        <p:nvSpPr>
          <p:cNvPr id="4" name="Slide Number Placeholder 3"/>
          <p:cNvSpPr>
            <a:spLocks noGrp="1"/>
          </p:cNvSpPr>
          <p:nvPr>
            <p:ph type="sldNum" sz="quarter" idx="12"/>
          </p:nvPr>
        </p:nvSpPr>
        <p:spPr/>
        <p:txBody>
          <a:bodyPr/>
          <a:lstStyle/>
          <a:p>
            <a:fld id="{DF4DA850-954C-3548-9DCF-4AAB40D050A9}" type="slidenum">
              <a:rPr lang="ja-JP" altLang="en-US" smtClean="0">
                <a:solidFill>
                  <a:prstClr val="black">
                    <a:tint val="75000"/>
                  </a:prstClr>
                </a:solidFill>
              </a:rPr>
              <a:pPr/>
              <a:t>43</a:t>
            </a:fld>
            <a:endParaRPr lang="ja-JP" altLang="en-US">
              <a:solidFill>
                <a:prstClr val="black">
                  <a:tint val="75000"/>
                </a:prstClr>
              </a:solidFill>
            </a:endParaRPr>
          </a:p>
        </p:txBody>
      </p:sp>
      <p:sp>
        <p:nvSpPr>
          <p:cNvPr id="7" name="TextBox 14"/>
          <p:cNvSpPr txBox="1"/>
          <p:nvPr/>
        </p:nvSpPr>
        <p:spPr>
          <a:xfrm>
            <a:off x="5470070" y="5826469"/>
            <a:ext cx="3208445" cy="646244"/>
          </a:xfrm>
          <a:prstGeom prst="rect">
            <a:avLst/>
          </a:prstGeom>
          <a:noFill/>
        </p:spPr>
        <p:txBody>
          <a:bodyPr wrap="square" lIns="91350" tIns="45677" rIns="91350" bIns="45677" rtlCol="0">
            <a:spAutoFit/>
          </a:bodyPr>
          <a:lstStyle>
            <a:defPPr>
              <a:defRPr lang="en-US"/>
            </a:defPPr>
            <a:lvl1pPr marL="0" algn="l" defTabSz="913832" rtl="0" eaLnBrk="1" latinLnBrk="0" hangingPunct="1">
              <a:defRPr sz="1800" kern="1200">
                <a:solidFill>
                  <a:schemeClr val="tx1"/>
                </a:solidFill>
                <a:latin typeface="+mn-lt"/>
                <a:ea typeface="+mn-ea"/>
                <a:cs typeface="+mn-cs"/>
              </a:defRPr>
            </a:lvl1pPr>
            <a:lvl2pPr marL="456915" algn="l" defTabSz="913832" rtl="0" eaLnBrk="1" latinLnBrk="0" hangingPunct="1">
              <a:defRPr sz="1800" kern="1200">
                <a:solidFill>
                  <a:schemeClr val="tx1"/>
                </a:solidFill>
                <a:latin typeface="+mn-lt"/>
                <a:ea typeface="+mn-ea"/>
                <a:cs typeface="+mn-cs"/>
              </a:defRPr>
            </a:lvl2pPr>
            <a:lvl3pPr marL="913832" algn="l" defTabSz="913832" rtl="0" eaLnBrk="1" latinLnBrk="0" hangingPunct="1">
              <a:defRPr sz="1800" kern="1200">
                <a:solidFill>
                  <a:schemeClr val="tx1"/>
                </a:solidFill>
                <a:latin typeface="+mn-lt"/>
                <a:ea typeface="+mn-ea"/>
                <a:cs typeface="+mn-cs"/>
              </a:defRPr>
            </a:lvl3pPr>
            <a:lvl4pPr marL="1370748" algn="l" defTabSz="913832" rtl="0" eaLnBrk="1" latinLnBrk="0" hangingPunct="1">
              <a:defRPr sz="1800" kern="1200">
                <a:solidFill>
                  <a:schemeClr val="tx1"/>
                </a:solidFill>
                <a:latin typeface="+mn-lt"/>
                <a:ea typeface="+mn-ea"/>
                <a:cs typeface="+mn-cs"/>
              </a:defRPr>
            </a:lvl4pPr>
            <a:lvl5pPr marL="1827662" algn="l" defTabSz="913832" rtl="0" eaLnBrk="1" latinLnBrk="0" hangingPunct="1">
              <a:defRPr sz="1800" kern="1200">
                <a:solidFill>
                  <a:schemeClr val="tx1"/>
                </a:solidFill>
                <a:latin typeface="+mn-lt"/>
                <a:ea typeface="+mn-ea"/>
                <a:cs typeface="+mn-cs"/>
              </a:defRPr>
            </a:lvl5pPr>
            <a:lvl6pPr marL="2284579" algn="l" defTabSz="913832" rtl="0" eaLnBrk="1" latinLnBrk="0" hangingPunct="1">
              <a:defRPr sz="1800" kern="1200">
                <a:solidFill>
                  <a:schemeClr val="tx1"/>
                </a:solidFill>
                <a:latin typeface="+mn-lt"/>
                <a:ea typeface="+mn-ea"/>
                <a:cs typeface="+mn-cs"/>
              </a:defRPr>
            </a:lvl6pPr>
            <a:lvl7pPr marL="2741494" algn="l" defTabSz="913832" rtl="0" eaLnBrk="1" latinLnBrk="0" hangingPunct="1">
              <a:defRPr sz="1800" kern="1200">
                <a:solidFill>
                  <a:schemeClr val="tx1"/>
                </a:solidFill>
                <a:latin typeface="+mn-lt"/>
                <a:ea typeface="+mn-ea"/>
                <a:cs typeface="+mn-cs"/>
              </a:defRPr>
            </a:lvl7pPr>
            <a:lvl8pPr marL="3198408" algn="l" defTabSz="913832" rtl="0" eaLnBrk="1" latinLnBrk="0" hangingPunct="1">
              <a:defRPr sz="1800" kern="1200">
                <a:solidFill>
                  <a:schemeClr val="tx1"/>
                </a:solidFill>
                <a:latin typeface="+mn-lt"/>
                <a:ea typeface="+mn-ea"/>
                <a:cs typeface="+mn-cs"/>
              </a:defRPr>
            </a:lvl8pPr>
            <a:lvl9pPr marL="3655325" algn="l" defTabSz="913832" rtl="0" eaLnBrk="1" latinLnBrk="0" hangingPunct="1">
              <a:defRPr sz="1800" kern="1200">
                <a:solidFill>
                  <a:schemeClr val="tx1"/>
                </a:solidFill>
                <a:latin typeface="+mn-lt"/>
                <a:ea typeface="+mn-ea"/>
                <a:cs typeface="+mn-cs"/>
              </a:defRPr>
            </a:lvl9pPr>
          </a:lstStyle>
          <a:p>
            <a:r>
              <a:rPr lang="en-US" dirty="0" smtClean="0">
                <a:solidFill>
                  <a:prstClr val="black"/>
                </a:solidFill>
              </a:rPr>
              <a:t>Final TPC </a:t>
            </a:r>
            <a:br>
              <a:rPr lang="en-US" dirty="0" smtClean="0">
                <a:solidFill>
                  <a:prstClr val="black"/>
                </a:solidFill>
              </a:rPr>
            </a:br>
            <a:r>
              <a:rPr lang="en-US" dirty="0" smtClean="0">
                <a:solidFill>
                  <a:prstClr val="black"/>
                </a:solidFill>
              </a:rPr>
              <a:t>(without lid)</a:t>
            </a:r>
            <a:endParaRPr lang="en-US" dirty="0">
              <a:solidFill>
                <a:prstClr val="black"/>
              </a:solidFill>
            </a:endParaRPr>
          </a:p>
        </p:txBody>
      </p:sp>
      <p:pic>
        <p:nvPicPr>
          <p:cNvPr id="14" name="Picture 13" descr="Displaying IMG_6901.JPG"/>
          <p:cNvPicPr>
            <a:picLocks noChangeAspect="1" noChangeArrowheads="1"/>
          </p:cNvPicPr>
          <p:nvPr/>
        </p:nvPicPr>
        <p:blipFill rotWithShape="1">
          <a:blip r:embed="rId2">
            <a:extLst>
              <a:ext uri="{28A0092B-C50C-407E-A947-70E740481C1C}">
                <a14:useLocalDpi xmlns:a14="http://schemas.microsoft.com/office/drawing/2010/main" val="0"/>
              </a:ext>
            </a:extLst>
          </a:blip>
          <a:srcRect l="16923" t="15849" r="26290" b="14165"/>
          <a:stretch/>
        </p:blipFill>
        <p:spPr bwMode="auto">
          <a:xfrm>
            <a:off x="5395866" y="979715"/>
            <a:ext cx="2931586" cy="4815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11100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880975"/>
            <a:ext cx="6065520" cy="2834640"/>
          </a:xfrm>
          <a:prstGeom prst="rect">
            <a:avLst/>
          </a:prstGeom>
        </p:spPr>
      </p:pic>
      <p:sp>
        <p:nvSpPr>
          <p:cNvPr id="2" name="Title 1"/>
          <p:cNvSpPr>
            <a:spLocks noGrp="1"/>
          </p:cNvSpPr>
          <p:nvPr>
            <p:ph type="title"/>
          </p:nvPr>
        </p:nvSpPr>
        <p:spPr>
          <a:xfrm>
            <a:off x="0" y="-76200"/>
            <a:ext cx="8017329" cy="1143000"/>
          </a:xfrm>
        </p:spPr>
        <p:txBody>
          <a:bodyPr>
            <a:noAutofit/>
          </a:bodyPr>
          <a:lstStyle/>
          <a:p>
            <a:r>
              <a:rPr lang="en-US" sz="3200" dirty="0" smtClean="0"/>
              <a:t>Measuring Individual Neutron BGs w/ TPCs</a:t>
            </a:r>
            <a:endParaRPr lang="en-US" sz="3200" dirty="0"/>
          </a:p>
        </p:txBody>
      </p:sp>
      <p:sp>
        <p:nvSpPr>
          <p:cNvPr id="9" name="TextBox 8"/>
          <p:cNvSpPr txBox="1"/>
          <p:nvPr/>
        </p:nvSpPr>
        <p:spPr>
          <a:xfrm>
            <a:off x="6587712" y="3666967"/>
            <a:ext cx="2327688" cy="2862322"/>
          </a:xfrm>
          <a:prstGeom prst="rect">
            <a:avLst/>
          </a:prstGeom>
        </p:spPr>
        <p:style>
          <a:lnRef idx="2">
            <a:schemeClr val="accent3"/>
          </a:lnRef>
          <a:fillRef idx="1">
            <a:schemeClr val="lt1"/>
          </a:fillRef>
          <a:effectRef idx="0">
            <a:schemeClr val="accent3"/>
          </a:effectRef>
          <a:fontRef idx="minor">
            <a:schemeClr val="dk1"/>
          </a:fontRef>
        </p:style>
        <p:txBody>
          <a:bodyPr wrap="none" lIns="91380" tIns="45692" rIns="91380" bIns="45692" rtlCol="0">
            <a:spAutoFit/>
          </a:bodyPr>
          <a:lstStyle/>
          <a:p>
            <a:pPr marL="285571" indent="-285571">
              <a:buFont typeface="Arial" pitchFamily="34" charset="0"/>
              <a:buChar char="•"/>
            </a:pPr>
            <a:r>
              <a:rPr lang="en-US" dirty="0">
                <a:solidFill>
                  <a:prstClr val="black"/>
                </a:solidFill>
                <a:sym typeface="Wingdings" pitchFamily="2" charset="2"/>
              </a:rPr>
              <a:t>nominal beams:</a:t>
            </a:r>
            <a:br>
              <a:rPr lang="en-US" dirty="0">
                <a:solidFill>
                  <a:prstClr val="black"/>
                </a:solidFill>
                <a:sym typeface="Wingdings" pitchFamily="2" charset="2"/>
              </a:rPr>
            </a:br>
            <a:r>
              <a:rPr lang="en-US" dirty="0">
                <a:solidFill>
                  <a:prstClr val="black"/>
                </a:solidFill>
              </a:rPr>
              <a:t>RBB </a:t>
            </a:r>
            <a:r>
              <a:rPr lang="en-US" dirty="0" smtClean="0">
                <a:solidFill>
                  <a:prstClr val="black"/>
                </a:solidFill>
              </a:rPr>
              <a:t>HER </a:t>
            </a:r>
            <a:r>
              <a:rPr lang="en-US" dirty="0">
                <a:solidFill>
                  <a:prstClr val="black"/>
                </a:solidFill>
              </a:rPr>
              <a:t>dominates</a:t>
            </a:r>
          </a:p>
          <a:p>
            <a:pPr lvl="1"/>
            <a:r>
              <a:rPr lang="en-US" dirty="0">
                <a:solidFill>
                  <a:prstClr val="black"/>
                </a:solidFill>
                <a:sym typeface="Wingdings" pitchFamily="2" charset="2"/>
              </a:rPr>
              <a:t> measure</a:t>
            </a:r>
          </a:p>
          <a:p>
            <a:pPr marL="285571" indent="-285571">
              <a:buFont typeface="Arial" pitchFamily="34" charset="0"/>
              <a:buChar char="•"/>
            </a:pPr>
            <a:r>
              <a:rPr lang="en-US" dirty="0">
                <a:solidFill>
                  <a:prstClr val="black"/>
                </a:solidFill>
                <a:sym typeface="Wingdings" pitchFamily="2" charset="2"/>
              </a:rPr>
              <a:t>Run single beams</a:t>
            </a:r>
          </a:p>
          <a:p>
            <a:pPr marL="742488" lvl="1" indent="-285571">
              <a:buFont typeface="Arial" pitchFamily="34" charset="0"/>
              <a:buChar char="•"/>
            </a:pPr>
            <a:r>
              <a:rPr lang="en-US" dirty="0">
                <a:solidFill>
                  <a:prstClr val="black"/>
                </a:solidFill>
                <a:sym typeface="Wingdings" pitchFamily="2" charset="2"/>
              </a:rPr>
              <a:t>no RBB </a:t>
            </a:r>
          </a:p>
          <a:p>
            <a:pPr marL="742488" lvl="1" indent="-285571">
              <a:buFont typeface="Arial" pitchFamily="34" charset="0"/>
              <a:buChar char="•"/>
            </a:pPr>
            <a:r>
              <a:rPr lang="en-US" dirty="0">
                <a:solidFill>
                  <a:prstClr val="black"/>
                </a:solidFill>
                <a:sym typeface="Wingdings" pitchFamily="2" charset="2"/>
              </a:rPr>
              <a:t>measure </a:t>
            </a:r>
            <a:br>
              <a:rPr lang="en-US" dirty="0">
                <a:solidFill>
                  <a:prstClr val="black"/>
                </a:solidFill>
                <a:sym typeface="Wingdings" pitchFamily="2" charset="2"/>
              </a:rPr>
            </a:br>
            <a:r>
              <a:rPr lang="en-US" dirty="0" err="1">
                <a:solidFill>
                  <a:prstClr val="black"/>
                </a:solidFill>
                <a:sym typeface="Wingdings" pitchFamily="2" charset="2"/>
              </a:rPr>
              <a:t>Touchek</a:t>
            </a:r>
            <a:endParaRPr lang="en-US" dirty="0">
              <a:solidFill>
                <a:prstClr val="black"/>
              </a:solidFill>
              <a:sym typeface="Wingdings" pitchFamily="2" charset="2"/>
            </a:endParaRPr>
          </a:p>
          <a:p>
            <a:pPr marL="742488" lvl="1" indent="-285571">
              <a:buFont typeface="Arial" pitchFamily="34" charset="0"/>
              <a:buChar char="•"/>
            </a:pPr>
            <a:r>
              <a:rPr lang="en-US" dirty="0">
                <a:solidFill>
                  <a:prstClr val="black"/>
                </a:solidFill>
                <a:sym typeface="Wingdings" pitchFamily="2" charset="2"/>
              </a:rPr>
              <a:t>vacuum bump </a:t>
            </a:r>
            <a:br>
              <a:rPr lang="en-US" dirty="0">
                <a:solidFill>
                  <a:prstClr val="black"/>
                </a:solidFill>
                <a:sym typeface="Wingdings" pitchFamily="2" charset="2"/>
              </a:rPr>
            </a:br>
            <a:r>
              <a:rPr lang="en-US" dirty="0">
                <a:solidFill>
                  <a:prstClr val="black"/>
                </a:solidFill>
                <a:sym typeface="Wingdings" pitchFamily="2" charset="2"/>
              </a:rPr>
              <a:t>	 measure </a:t>
            </a:r>
            <a:br>
              <a:rPr lang="en-US" dirty="0">
                <a:solidFill>
                  <a:prstClr val="black"/>
                </a:solidFill>
                <a:sym typeface="Wingdings" pitchFamily="2" charset="2"/>
              </a:rPr>
            </a:br>
            <a:r>
              <a:rPr lang="en-US" dirty="0">
                <a:solidFill>
                  <a:prstClr val="black"/>
                </a:solidFill>
                <a:sym typeface="Wingdings" pitchFamily="2" charset="2"/>
              </a:rPr>
              <a:t>Coulomb</a:t>
            </a:r>
            <a:endParaRPr lang="en-US" dirty="0">
              <a:solidFill>
                <a:prstClr val="black"/>
              </a:solidFill>
            </a:endParaRPr>
          </a:p>
        </p:txBody>
      </p:sp>
      <p:sp>
        <p:nvSpPr>
          <p:cNvPr id="11" name="TextBox 10"/>
          <p:cNvSpPr txBox="1"/>
          <p:nvPr/>
        </p:nvSpPr>
        <p:spPr>
          <a:xfrm>
            <a:off x="1457185" y="4888468"/>
            <a:ext cx="4458664" cy="369275"/>
          </a:xfrm>
          <a:prstGeom prst="rect">
            <a:avLst/>
          </a:prstGeom>
        </p:spPr>
        <p:style>
          <a:lnRef idx="2">
            <a:schemeClr val="accent1"/>
          </a:lnRef>
          <a:fillRef idx="1">
            <a:schemeClr val="lt1"/>
          </a:fillRef>
          <a:effectRef idx="0">
            <a:schemeClr val="accent1"/>
          </a:effectRef>
          <a:fontRef idx="minor">
            <a:schemeClr val="dk1"/>
          </a:fontRef>
        </p:style>
        <p:txBody>
          <a:bodyPr wrap="none" lIns="91380" tIns="45692" rIns="91380" bIns="45692" rtlCol="0">
            <a:spAutoFit/>
          </a:bodyPr>
          <a:lstStyle/>
          <a:p>
            <a:r>
              <a:rPr lang="en-US" dirty="0" smtClean="0">
                <a:solidFill>
                  <a:schemeClr val="tx1"/>
                </a:solidFill>
              </a:rPr>
              <a:t>(note: Distributions normalized to same area)</a:t>
            </a:r>
            <a:endParaRPr lang="en-US" dirty="0">
              <a:solidFill>
                <a:schemeClr val="tx1"/>
              </a:solidFill>
            </a:endParaRPr>
          </a:p>
        </p:txBody>
      </p:sp>
      <p:sp>
        <p:nvSpPr>
          <p:cNvPr id="5" name="Rectangle 4"/>
          <p:cNvSpPr/>
          <p:nvPr/>
        </p:nvSpPr>
        <p:spPr>
          <a:xfrm>
            <a:off x="6324600" y="1066800"/>
            <a:ext cx="2819400" cy="2308268"/>
          </a:xfrm>
          <a:prstGeom prst="rect">
            <a:avLst/>
          </a:prstGeom>
        </p:spPr>
        <p:style>
          <a:lnRef idx="2">
            <a:schemeClr val="accent1"/>
          </a:lnRef>
          <a:fillRef idx="1">
            <a:schemeClr val="lt1"/>
          </a:fillRef>
          <a:effectRef idx="0">
            <a:schemeClr val="accent1"/>
          </a:effectRef>
          <a:fontRef idx="minor">
            <a:schemeClr val="dk1"/>
          </a:fontRef>
        </p:style>
        <p:txBody>
          <a:bodyPr wrap="square" lIns="91380" tIns="45692" rIns="91380" bIns="45692">
            <a:spAutoFit/>
          </a:bodyPr>
          <a:lstStyle/>
          <a:p>
            <a:r>
              <a:rPr lang="en-US" sz="1600" dirty="0">
                <a:solidFill>
                  <a:prstClr val="black"/>
                </a:solidFill>
              </a:rPr>
              <a:t>Directional detection </a:t>
            </a:r>
          </a:p>
          <a:p>
            <a:r>
              <a:rPr lang="en-US" sz="1600" dirty="0">
                <a:solidFill>
                  <a:prstClr val="black"/>
                </a:solidFill>
              </a:rPr>
              <a:t>motivation</a:t>
            </a:r>
          </a:p>
          <a:p>
            <a:pPr marL="514031" indent="-514031">
              <a:buFont typeface="+mj-lt"/>
              <a:buAutoNum type="arabicPeriod"/>
            </a:pPr>
            <a:r>
              <a:rPr lang="en-US" sz="1600" dirty="0">
                <a:solidFill>
                  <a:prstClr val="black"/>
                </a:solidFill>
              </a:rPr>
              <a:t>Isolate neutrons coming directly from beam lines (rather than re-scattered)</a:t>
            </a:r>
          </a:p>
          <a:p>
            <a:pPr marL="514031" indent="-514031">
              <a:buFont typeface="+mj-lt"/>
              <a:buAutoNum type="arabicPeriod"/>
            </a:pPr>
            <a:r>
              <a:rPr lang="en-US" sz="1600" dirty="0">
                <a:solidFill>
                  <a:prstClr val="black"/>
                </a:solidFill>
              </a:rPr>
              <a:t>Measure neutron flux  versus polar angle (beam line position) </a:t>
            </a:r>
            <a:r>
              <a:rPr lang="en-US" sz="1600" dirty="0">
                <a:solidFill>
                  <a:prstClr val="black"/>
                </a:solidFill>
                <a:sym typeface="Wingdings" pitchFamily="2" charset="2"/>
              </a:rPr>
              <a:t> validate/tune simulation</a:t>
            </a:r>
          </a:p>
        </p:txBody>
      </p:sp>
      <p:sp>
        <p:nvSpPr>
          <p:cNvPr id="12" name="Date Placeholder 3"/>
          <p:cNvSpPr txBox="1">
            <a:spLocks/>
          </p:cNvSpPr>
          <p:nvPr/>
        </p:nvSpPr>
        <p:spPr>
          <a:xfrm>
            <a:off x="457200" y="6550326"/>
            <a:ext cx="2133600" cy="365125"/>
          </a:xfrm>
          <a:prstGeom prst="rect">
            <a:avLst/>
          </a:prstGeom>
        </p:spPr>
        <p:txBody>
          <a:bodyPr vert="horz" lIns="91380" tIns="45692" rIns="91380" bIns="45692" rtlCol="0" anchor="ctr"/>
          <a:lstStyle>
            <a:defPPr>
              <a:defRPr lang="en-US"/>
            </a:defPPr>
            <a:lvl1pPr marL="0" algn="l" defTabSz="913832" rtl="0" eaLnBrk="1" latinLnBrk="0" hangingPunct="1">
              <a:defRPr sz="1200" kern="1200" baseline="0">
                <a:solidFill>
                  <a:schemeClr val="tx1"/>
                </a:solidFill>
                <a:latin typeface="+mn-lt"/>
                <a:ea typeface="+mn-ea"/>
                <a:cs typeface="+mn-cs"/>
              </a:defRPr>
            </a:lvl1pPr>
            <a:lvl2pPr marL="456915" algn="l" defTabSz="913832" rtl="0" eaLnBrk="1" latinLnBrk="0" hangingPunct="1">
              <a:defRPr sz="1800" kern="1200">
                <a:solidFill>
                  <a:schemeClr val="tx1"/>
                </a:solidFill>
                <a:latin typeface="+mn-lt"/>
                <a:ea typeface="+mn-ea"/>
                <a:cs typeface="+mn-cs"/>
              </a:defRPr>
            </a:lvl2pPr>
            <a:lvl3pPr marL="913832" algn="l" defTabSz="913832" rtl="0" eaLnBrk="1" latinLnBrk="0" hangingPunct="1">
              <a:defRPr sz="1800" kern="1200">
                <a:solidFill>
                  <a:schemeClr val="tx1"/>
                </a:solidFill>
                <a:latin typeface="+mn-lt"/>
                <a:ea typeface="+mn-ea"/>
                <a:cs typeface="+mn-cs"/>
              </a:defRPr>
            </a:lvl3pPr>
            <a:lvl4pPr marL="1370748" algn="l" defTabSz="913832" rtl="0" eaLnBrk="1" latinLnBrk="0" hangingPunct="1">
              <a:defRPr sz="1800" kern="1200">
                <a:solidFill>
                  <a:schemeClr val="tx1"/>
                </a:solidFill>
                <a:latin typeface="+mn-lt"/>
                <a:ea typeface="+mn-ea"/>
                <a:cs typeface="+mn-cs"/>
              </a:defRPr>
            </a:lvl4pPr>
            <a:lvl5pPr marL="1827662" algn="l" defTabSz="913832" rtl="0" eaLnBrk="1" latinLnBrk="0" hangingPunct="1">
              <a:defRPr sz="1800" kern="1200">
                <a:solidFill>
                  <a:schemeClr val="tx1"/>
                </a:solidFill>
                <a:latin typeface="+mn-lt"/>
                <a:ea typeface="+mn-ea"/>
                <a:cs typeface="+mn-cs"/>
              </a:defRPr>
            </a:lvl5pPr>
            <a:lvl6pPr marL="2284579" algn="l" defTabSz="913832" rtl="0" eaLnBrk="1" latinLnBrk="0" hangingPunct="1">
              <a:defRPr sz="1800" kern="1200">
                <a:solidFill>
                  <a:schemeClr val="tx1"/>
                </a:solidFill>
                <a:latin typeface="+mn-lt"/>
                <a:ea typeface="+mn-ea"/>
                <a:cs typeface="+mn-cs"/>
              </a:defRPr>
            </a:lvl6pPr>
            <a:lvl7pPr marL="2741494" algn="l" defTabSz="913832" rtl="0" eaLnBrk="1" latinLnBrk="0" hangingPunct="1">
              <a:defRPr sz="1800" kern="1200">
                <a:solidFill>
                  <a:schemeClr val="tx1"/>
                </a:solidFill>
                <a:latin typeface="+mn-lt"/>
                <a:ea typeface="+mn-ea"/>
                <a:cs typeface="+mn-cs"/>
              </a:defRPr>
            </a:lvl7pPr>
            <a:lvl8pPr marL="3198408" algn="l" defTabSz="913832" rtl="0" eaLnBrk="1" latinLnBrk="0" hangingPunct="1">
              <a:defRPr sz="1800" kern="1200">
                <a:solidFill>
                  <a:schemeClr val="tx1"/>
                </a:solidFill>
                <a:latin typeface="+mn-lt"/>
                <a:ea typeface="+mn-ea"/>
                <a:cs typeface="+mn-cs"/>
              </a:defRPr>
            </a:lvl8pPr>
            <a:lvl9pPr marL="3655325" algn="l" defTabSz="913832" rtl="0" eaLnBrk="1" latinLnBrk="0" hangingPunct="1">
              <a:defRPr sz="1800" kern="1200">
                <a:solidFill>
                  <a:schemeClr val="tx1"/>
                </a:solidFill>
                <a:latin typeface="+mn-lt"/>
                <a:ea typeface="+mn-ea"/>
                <a:cs typeface="+mn-cs"/>
              </a:defRPr>
            </a:lvl9pPr>
          </a:lstStyle>
          <a:p>
            <a:pPr marL="0" marR="0" lvl="0" indent="0" algn="l" defTabSz="91383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Calibri"/>
                <a:ea typeface="+mn-ea"/>
                <a:cs typeface="+mn-cs"/>
              </a:rPr>
              <a:t>1/20/2015</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Footer Placeholder 4"/>
          <p:cNvSpPr txBox="1">
            <a:spLocks/>
          </p:cNvSpPr>
          <p:nvPr/>
        </p:nvSpPr>
        <p:spPr>
          <a:xfrm>
            <a:off x="3124200" y="6550326"/>
            <a:ext cx="2895600" cy="365125"/>
          </a:xfrm>
          <a:prstGeom prst="rect">
            <a:avLst/>
          </a:prstGeom>
        </p:spPr>
        <p:txBody>
          <a:bodyPr vert="horz" lIns="91380" tIns="45692" rIns="91380" bIns="45692" rtlCol="0" anchor="ctr"/>
          <a:lstStyle>
            <a:defPPr>
              <a:defRPr lang="en-US"/>
            </a:defPPr>
            <a:lvl1pPr marL="0" algn="ctr" defTabSz="913832" rtl="0" eaLnBrk="1" latinLnBrk="0" hangingPunct="1">
              <a:defRPr sz="1200" kern="1200" baseline="0">
                <a:solidFill>
                  <a:schemeClr val="tx1"/>
                </a:solidFill>
                <a:latin typeface="+mn-lt"/>
                <a:ea typeface="+mn-ea"/>
                <a:cs typeface="+mn-cs"/>
              </a:defRPr>
            </a:lvl1pPr>
            <a:lvl2pPr marL="456915" algn="l" defTabSz="913832" rtl="0" eaLnBrk="1" latinLnBrk="0" hangingPunct="1">
              <a:defRPr sz="1800" kern="1200">
                <a:solidFill>
                  <a:schemeClr val="tx1"/>
                </a:solidFill>
                <a:latin typeface="+mn-lt"/>
                <a:ea typeface="+mn-ea"/>
                <a:cs typeface="+mn-cs"/>
              </a:defRPr>
            </a:lvl2pPr>
            <a:lvl3pPr marL="913832" algn="l" defTabSz="913832" rtl="0" eaLnBrk="1" latinLnBrk="0" hangingPunct="1">
              <a:defRPr sz="1800" kern="1200">
                <a:solidFill>
                  <a:schemeClr val="tx1"/>
                </a:solidFill>
                <a:latin typeface="+mn-lt"/>
                <a:ea typeface="+mn-ea"/>
                <a:cs typeface="+mn-cs"/>
              </a:defRPr>
            </a:lvl3pPr>
            <a:lvl4pPr marL="1370748" algn="l" defTabSz="913832" rtl="0" eaLnBrk="1" latinLnBrk="0" hangingPunct="1">
              <a:defRPr sz="1800" kern="1200">
                <a:solidFill>
                  <a:schemeClr val="tx1"/>
                </a:solidFill>
                <a:latin typeface="+mn-lt"/>
                <a:ea typeface="+mn-ea"/>
                <a:cs typeface="+mn-cs"/>
              </a:defRPr>
            </a:lvl4pPr>
            <a:lvl5pPr marL="1827662" algn="l" defTabSz="913832" rtl="0" eaLnBrk="1" latinLnBrk="0" hangingPunct="1">
              <a:defRPr sz="1800" kern="1200">
                <a:solidFill>
                  <a:schemeClr val="tx1"/>
                </a:solidFill>
                <a:latin typeface="+mn-lt"/>
                <a:ea typeface="+mn-ea"/>
                <a:cs typeface="+mn-cs"/>
              </a:defRPr>
            </a:lvl5pPr>
            <a:lvl6pPr marL="2284579" algn="l" defTabSz="913832" rtl="0" eaLnBrk="1" latinLnBrk="0" hangingPunct="1">
              <a:defRPr sz="1800" kern="1200">
                <a:solidFill>
                  <a:schemeClr val="tx1"/>
                </a:solidFill>
                <a:latin typeface="+mn-lt"/>
                <a:ea typeface="+mn-ea"/>
                <a:cs typeface="+mn-cs"/>
              </a:defRPr>
            </a:lvl6pPr>
            <a:lvl7pPr marL="2741494" algn="l" defTabSz="913832" rtl="0" eaLnBrk="1" latinLnBrk="0" hangingPunct="1">
              <a:defRPr sz="1800" kern="1200">
                <a:solidFill>
                  <a:schemeClr val="tx1"/>
                </a:solidFill>
                <a:latin typeface="+mn-lt"/>
                <a:ea typeface="+mn-ea"/>
                <a:cs typeface="+mn-cs"/>
              </a:defRPr>
            </a:lvl7pPr>
            <a:lvl8pPr marL="3198408" algn="l" defTabSz="913832" rtl="0" eaLnBrk="1" latinLnBrk="0" hangingPunct="1">
              <a:defRPr sz="1800" kern="1200">
                <a:solidFill>
                  <a:schemeClr val="tx1"/>
                </a:solidFill>
                <a:latin typeface="+mn-lt"/>
                <a:ea typeface="+mn-ea"/>
                <a:cs typeface="+mn-cs"/>
              </a:defRPr>
            </a:lvl8pPr>
            <a:lvl9pPr marL="3655325" algn="l" defTabSz="913832" rtl="0" eaLnBrk="1" latinLnBrk="0" hangingPunct="1">
              <a:defRPr sz="1800" kern="1200">
                <a:solidFill>
                  <a:schemeClr val="tx1"/>
                </a:solidFill>
                <a:latin typeface="+mn-lt"/>
                <a:ea typeface="+mn-ea"/>
                <a:cs typeface="+mn-cs"/>
              </a:defRPr>
            </a:lvl9pPr>
          </a:lstStyle>
          <a:p>
            <a:pPr marL="0" marR="0" lvl="0" indent="0" algn="ctr" defTabSz="91383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Calibri"/>
                <a:ea typeface="+mn-ea"/>
                <a:cs typeface="+mn-cs"/>
              </a:rPr>
              <a:t>Sven Vahsen, Strasbourg Workshop</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Slide Number Placeholder 5"/>
          <p:cNvSpPr txBox="1">
            <a:spLocks/>
          </p:cNvSpPr>
          <p:nvPr/>
        </p:nvSpPr>
        <p:spPr>
          <a:xfrm>
            <a:off x="6553200" y="6550326"/>
            <a:ext cx="2133600" cy="365125"/>
          </a:xfrm>
          <a:prstGeom prst="rect">
            <a:avLst/>
          </a:prstGeom>
        </p:spPr>
        <p:txBody>
          <a:bodyPr vert="horz" lIns="91380" tIns="45692" rIns="91380" bIns="45692" rtlCol="0" anchor="ctr"/>
          <a:lstStyle>
            <a:defPPr>
              <a:defRPr lang="en-US"/>
            </a:defPPr>
            <a:lvl1pPr marL="0" algn="r" defTabSz="913832" rtl="0" eaLnBrk="1" latinLnBrk="0" hangingPunct="1">
              <a:defRPr sz="1200" kern="1200" baseline="0">
                <a:solidFill>
                  <a:schemeClr val="tx1"/>
                </a:solidFill>
                <a:latin typeface="+mn-lt"/>
                <a:ea typeface="+mn-ea"/>
                <a:cs typeface="+mn-cs"/>
              </a:defRPr>
            </a:lvl1pPr>
            <a:lvl2pPr marL="456915" algn="l" defTabSz="913832" rtl="0" eaLnBrk="1" latinLnBrk="0" hangingPunct="1">
              <a:defRPr sz="1800" kern="1200">
                <a:solidFill>
                  <a:schemeClr val="tx1"/>
                </a:solidFill>
                <a:latin typeface="+mn-lt"/>
                <a:ea typeface="+mn-ea"/>
                <a:cs typeface="+mn-cs"/>
              </a:defRPr>
            </a:lvl2pPr>
            <a:lvl3pPr marL="913832" algn="l" defTabSz="913832" rtl="0" eaLnBrk="1" latinLnBrk="0" hangingPunct="1">
              <a:defRPr sz="1800" kern="1200">
                <a:solidFill>
                  <a:schemeClr val="tx1"/>
                </a:solidFill>
                <a:latin typeface="+mn-lt"/>
                <a:ea typeface="+mn-ea"/>
                <a:cs typeface="+mn-cs"/>
              </a:defRPr>
            </a:lvl3pPr>
            <a:lvl4pPr marL="1370748" algn="l" defTabSz="913832" rtl="0" eaLnBrk="1" latinLnBrk="0" hangingPunct="1">
              <a:defRPr sz="1800" kern="1200">
                <a:solidFill>
                  <a:schemeClr val="tx1"/>
                </a:solidFill>
                <a:latin typeface="+mn-lt"/>
                <a:ea typeface="+mn-ea"/>
                <a:cs typeface="+mn-cs"/>
              </a:defRPr>
            </a:lvl4pPr>
            <a:lvl5pPr marL="1827662" algn="l" defTabSz="913832" rtl="0" eaLnBrk="1" latinLnBrk="0" hangingPunct="1">
              <a:defRPr sz="1800" kern="1200">
                <a:solidFill>
                  <a:schemeClr val="tx1"/>
                </a:solidFill>
                <a:latin typeface="+mn-lt"/>
                <a:ea typeface="+mn-ea"/>
                <a:cs typeface="+mn-cs"/>
              </a:defRPr>
            </a:lvl5pPr>
            <a:lvl6pPr marL="2284579" algn="l" defTabSz="913832" rtl="0" eaLnBrk="1" latinLnBrk="0" hangingPunct="1">
              <a:defRPr sz="1800" kern="1200">
                <a:solidFill>
                  <a:schemeClr val="tx1"/>
                </a:solidFill>
                <a:latin typeface="+mn-lt"/>
                <a:ea typeface="+mn-ea"/>
                <a:cs typeface="+mn-cs"/>
              </a:defRPr>
            </a:lvl6pPr>
            <a:lvl7pPr marL="2741494" algn="l" defTabSz="913832" rtl="0" eaLnBrk="1" latinLnBrk="0" hangingPunct="1">
              <a:defRPr sz="1800" kern="1200">
                <a:solidFill>
                  <a:schemeClr val="tx1"/>
                </a:solidFill>
                <a:latin typeface="+mn-lt"/>
                <a:ea typeface="+mn-ea"/>
                <a:cs typeface="+mn-cs"/>
              </a:defRPr>
            </a:lvl7pPr>
            <a:lvl8pPr marL="3198408" algn="l" defTabSz="913832" rtl="0" eaLnBrk="1" latinLnBrk="0" hangingPunct="1">
              <a:defRPr sz="1800" kern="1200">
                <a:solidFill>
                  <a:schemeClr val="tx1"/>
                </a:solidFill>
                <a:latin typeface="+mn-lt"/>
                <a:ea typeface="+mn-ea"/>
                <a:cs typeface="+mn-cs"/>
              </a:defRPr>
            </a:lvl8pPr>
            <a:lvl9pPr marL="3655325" algn="l" defTabSz="913832" rtl="0" eaLnBrk="1" latinLnBrk="0" hangingPunct="1">
              <a:defRPr sz="1800" kern="1200">
                <a:solidFill>
                  <a:schemeClr val="tx1"/>
                </a:solidFill>
                <a:latin typeface="+mn-lt"/>
                <a:ea typeface="+mn-ea"/>
                <a:cs typeface="+mn-cs"/>
              </a:defRPr>
            </a:lvl9pPr>
          </a:lstStyle>
          <a:p>
            <a:pPr marL="0" marR="0" lvl="0" indent="0" algn="r" defTabSz="913832" rtl="0" eaLnBrk="1" fontAlgn="auto" latinLnBrk="0" hangingPunct="1">
              <a:lnSpc>
                <a:spcPct val="100000"/>
              </a:lnSpc>
              <a:spcBef>
                <a:spcPts val="0"/>
              </a:spcBef>
              <a:spcAft>
                <a:spcPts val="0"/>
              </a:spcAft>
              <a:buClrTx/>
              <a:buSzTx/>
              <a:buFontTx/>
              <a:buNone/>
              <a:tabLst/>
              <a:defRPr/>
            </a:pPr>
            <a:fld id="{3AAE7B61-1743-4238-A018-9CE8C060A3B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832"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5"/>
          <p:cNvSpPr txBox="1"/>
          <p:nvPr/>
        </p:nvSpPr>
        <p:spPr>
          <a:xfrm>
            <a:off x="4335236" y="1511643"/>
            <a:ext cx="1756250" cy="369332"/>
          </a:xfrm>
          <a:prstGeom prst="rect">
            <a:avLst/>
          </a:prstGeom>
          <a:noFill/>
        </p:spPr>
        <p:txBody>
          <a:bodyPr wrap="none" rtlCol="0">
            <a:spAutoFit/>
          </a:bodyPr>
          <a:lstStyle/>
          <a:p>
            <a:r>
              <a:rPr lang="en-US" dirty="0" smtClean="0"/>
              <a:t>I. Jaegle (Hawaii)</a:t>
            </a:r>
            <a:endParaRPr lang="en-US" dirty="0"/>
          </a:p>
        </p:txBody>
      </p:sp>
      <p:sp>
        <p:nvSpPr>
          <p:cNvPr id="7" name="Slide Number Placeholder 6"/>
          <p:cNvSpPr>
            <a:spLocks noGrp="1"/>
          </p:cNvSpPr>
          <p:nvPr>
            <p:ph type="sldNum" sz="quarter" idx="12"/>
          </p:nvPr>
        </p:nvSpPr>
        <p:spPr/>
        <p:txBody>
          <a:bodyPr/>
          <a:lstStyle/>
          <a:p>
            <a:fld id="{DF4DA850-954C-3548-9DCF-4AAB40D050A9}" type="slidenum">
              <a:rPr lang="ja-JP" altLang="en-US" smtClean="0">
                <a:solidFill>
                  <a:prstClr val="black">
                    <a:tint val="75000"/>
                  </a:prstClr>
                </a:solidFill>
              </a:rPr>
              <a:pPr/>
              <a:t>44</a:t>
            </a:fld>
            <a:endParaRPr lang="ja-JP" altLang="en-US">
              <a:solidFill>
                <a:prstClr val="black">
                  <a:tint val="75000"/>
                </a:prstClr>
              </a:solidFill>
            </a:endParaRPr>
          </a:p>
        </p:txBody>
      </p:sp>
    </p:spTree>
    <p:extLst>
      <p:ext uri="{BB962C8B-B14F-4D97-AF65-F5344CB8AC3E}">
        <p14:creationId xmlns:p14="http://schemas.microsoft.com/office/powerpoint/2010/main" val="9667846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lnSpcReduction="10000"/>
          </a:bodyPr>
          <a:lstStyle/>
          <a:p>
            <a:r>
              <a:rPr lang="en-US" dirty="0" smtClean="0"/>
              <a:t>A set of dedicated “BEAST” detectors in the VXD volume, VXD dock space, and around the QCS will provide BG measurements in phase 2</a:t>
            </a:r>
          </a:p>
          <a:p>
            <a:r>
              <a:rPr lang="en-US" dirty="0" smtClean="0"/>
              <a:t>Each detector contributes a unique measurement or capability</a:t>
            </a:r>
          </a:p>
          <a:p>
            <a:r>
              <a:rPr lang="en-US" dirty="0" smtClean="0"/>
              <a:t>Multiple technologies, some with significantly higher rad-hardness than Belle II detectors will allow VXD volume BG characterization even if PXD/SVD ladders are damaged in phase 2.</a:t>
            </a:r>
            <a:endParaRPr lang="en-US" dirty="0"/>
          </a:p>
        </p:txBody>
      </p:sp>
      <p:sp>
        <p:nvSpPr>
          <p:cNvPr id="4" name="Slide Number Placeholder 3"/>
          <p:cNvSpPr>
            <a:spLocks noGrp="1"/>
          </p:cNvSpPr>
          <p:nvPr>
            <p:ph type="sldNum" sz="quarter" idx="12"/>
          </p:nvPr>
        </p:nvSpPr>
        <p:spPr/>
        <p:txBody>
          <a:bodyPr/>
          <a:lstStyle/>
          <a:p>
            <a:fld id="{DF4DA850-954C-3548-9DCF-4AAB40D050A9}" type="slidenum">
              <a:rPr lang="ja-JP" altLang="en-US" smtClean="0">
                <a:solidFill>
                  <a:prstClr val="black">
                    <a:tint val="75000"/>
                  </a:prstClr>
                </a:solidFill>
              </a:rPr>
              <a:pPr/>
              <a:t>45</a:t>
            </a:fld>
            <a:endParaRPr lang="ja-JP" altLang="en-US">
              <a:solidFill>
                <a:prstClr val="black">
                  <a:tint val="75000"/>
                </a:prstClr>
              </a:solidFill>
            </a:endParaRPr>
          </a:p>
        </p:txBody>
      </p:sp>
    </p:spTree>
    <p:extLst>
      <p:ext uri="{BB962C8B-B14F-4D97-AF65-F5344CB8AC3E}">
        <p14:creationId xmlns:p14="http://schemas.microsoft.com/office/powerpoint/2010/main" val="17402448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Required Measurements &amp; Tasks</a:t>
            </a:r>
            <a:endParaRPr lang="en-US" dirty="0"/>
          </a:p>
        </p:txBody>
      </p:sp>
      <p:sp>
        <p:nvSpPr>
          <p:cNvPr id="3" name="Content Placeholder 2"/>
          <p:cNvSpPr>
            <a:spLocks noGrp="1"/>
          </p:cNvSpPr>
          <p:nvPr>
            <p:ph idx="1"/>
          </p:nvPr>
        </p:nvSpPr>
        <p:spPr>
          <a:xfrm>
            <a:off x="220980" y="1600203"/>
            <a:ext cx="8808720" cy="4525963"/>
          </a:xfrm>
        </p:spPr>
        <p:txBody>
          <a:bodyPr>
            <a:normAutofit fontScale="92500"/>
          </a:bodyPr>
          <a:lstStyle/>
          <a:p>
            <a:pPr marL="514350" indent="-514350">
              <a:buFont typeface="+mj-lt"/>
              <a:buAutoNum type="arabicPeriod"/>
            </a:pPr>
            <a:r>
              <a:rPr lang="en-US" sz="2800" dirty="0" smtClean="0"/>
              <a:t>Ensure </a:t>
            </a:r>
            <a:r>
              <a:rPr lang="en-US" sz="2800" dirty="0"/>
              <a:t>safe BG conditions for VXD</a:t>
            </a:r>
          </a:p>
          <a:p>
            <a:pPr marL="914276" lvl="1" indent="-514350"/>
            <a:r>
              <a:rPr lang="en-US" sz="2400" dirty="0" smtClean="0"/>
              <a:t>Both before </a:t>
            </a:r>
            <a:r>
              <a:rPr lang="en-US" sz="2400" dirty="0"/>
              <a:t>installation &amp; during </a:t>
            </a:r>
            <a:r>
              <a:rPr lang="en-US" sz="2400" dirty="0" smtClean="0"/>
              <a:t>operation</a:t>
            </a:r>
          </a:p>
          <a:p>
            <a:pPr marL="514350" indent="-514350">
              <a:buFont typeface="+mj-lt"/>
              <a:buAutoNum type="arabicPeriod"/>
            </a:pPr>
            <a:r>
              <a:rPr lang="en-US" sz="2800" dirty="0"/>
              <a:t>Provide real-time BG levels to </a:t>
            </a:r>
            <a:r>
              <a:rPr lang="en-US" sz="2800" dirty="0" err="1"/>
              <a:t>SuperKEKB</a:t>
            </a:r>
            <a:r>
              <a:rPr lang="en-US" sz="2800" dirty="0"/>
              <a:t> control room</a:t>
            </a:r>
          </a:p>
          <a:p>
            <a:pPr marL="514350" indent="-514350">
              <a:buFont typeface="+mj-lt"/>
              <a:buAutoNum type="arabicPeriod"/>
            </a:pPr>
            <a:r>
              <a:rPr lang="en-US" sz="2800" dirty="0" smtClean="0"/>
              <a:t>Measure </a:t>
            </a:r>
            <a:r>
              <a:rPr lang="en-US" sz="2800" i="1" dirty="0" smtClean="0"/>
              <a:t>individual</a:t>
            </a:r>
            <a:r>
              <a:rPr lang="en-US" sz="2800" dirty="0" smtClean="0"/>
              <a:t> beam background components (</a:t>
            </a:r>
            <a:r>
              <a:rPr lang="en-US" sz="2800" dirty="0" err="1" smtClean="0"/>
              <a:t>Touschek</a:t>
            </a:r>
            <a:r>
              <a:rPr lang="en-US" sz="2800" dirty="0"/>
              <a:t>, beam-gas, </a:t>
            </a:r>
            <a:r>
              <a:rPr lang="en-US" sz="2800" dirty="0" err="1"/>
              <a:t>Bhabha</a:t>
            </a:r>
            <a:r>
              <a:rPr lang="en-US" sz="2800" dirty="0" smtClean="0"/>
              <a:t>, </a:t>
            </a:r>
            <a:r>
              <a:rPr lang="en-US" sz="2800" dirty="0"/>
              <a:t>4-fermion final state </a:t>
            </a:r>
            <a:r>
              <a:rPr lang="en-US" sz="2800" dirty="0" smtClean="0"/>
              <a:t>QED)</a:t>
            </a:r>
          </a:p>
          <a:p>
            <a:pPr marL="914276" lvl="1" indent="-514350"/>
            <a:r>
              <a:rPr lang="en-US" sz="2400" dirty="0" smtClean="0"/>
              <a:t>Required to validate phase 3 simulation</a:t>
            </a:r>
          </a:p>
          <a:p>
            <a:pPr marL="514350" indent="-514350">
              <a:buFont typeface="+mj-lt"/>
              <a:buAutoNum type="arabicPeriod"/>
            </a:pPr>
            <a:r>
              <a:rPr lang="en-US" sz="2800" dirty="0" smtClean="0"/>
              <a:t>Commission BG sensors that will be used for mask adjustment in both phases 2 and 3</a:t>
            </a:r>
          </a:p>
          <a:p>
            <a:pPr marL="514350" indent="-514350">
              <a:buFont typeface="+mj-lt"/>
              <a:buAutoNum type="arabicPeriod"/>
            </a:pPr>
            <a:r>
              <a:rPr lang="en-US" sz="2800" dirty="0" smtClean="0"/>
              <a:t>Measure specific backgrounds that led to problems in the past (i.e. in Belle, </a:t>
            </a:r>
            <a:r>
              <a:rPr lang="en-US" sz="2800" dirty="0" err="1" smtClean="0"/>
              <a:t>BaBar</a:t>
            </a:r>
            <a:r>
              <a:rPr lang="en-US" sz="2800" dirty="0" smtClean="0"/>
              <a:t>)</a:t>
            </a:r>
          </a:p>
        </p:txBody>
      </p:sp>
      <p:sp>
        <p:nvSpPr>
          <p:cNvPr id="5" name="Slide Number Placeholder 4"/>
          <p:cNvSpPr>
            <a:spLocks noGrp="1"/>
          </p:cNvSpPr>
          <p:nvPr>
            <p:ph type="sldNum" sz="quarter" idx="12"/>
          </p:nvPr>
        </p:nvSpPr>
        <p:spPr/>
        <p:txBody>
          <a:bodyPr/>
          <a:lstStyle/>
          <a:p>
            <a:fld id="{889D7741-4694-4E3D-959A-6EBF0D95AFE6}" type="slidenum">
              <a:rPr lang="en-US" smtClean="0"/>
              <a:t>5</a:t>
            </a:fld>
            <a:endParaRPr lang="en-US"/>
          </a:p>
        </p:txBody>
      </p:sp>
      <p:cxnSp>
        <p:nvCxnSpPr>
          <p:cNvPr id="6" name="Straight Arrow Connector 5"/>
          <p:cNvCxnSpPr/>
          <p:nvPr/>
        </p:nvCxnSpPr>
        <p:spPr>
          <a:xfrm flipH="1" flipV="1">
            <a:off x="416379" y="5584371"/>
            <a:ext cx="89807" cy="75928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10" name="TextBox 9"/>
          <p:cNvSpPr txBox="1"/>
          <p:nvPr/>
        </p:nvSpPr>
        <p:spPr>
          <a:xfrm>
            <a:off x="342903" y="6158985"/>
            <a:ext cx="8190447" cy="369332"/>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smtClean="0"/>
              <a:t>These task numbers are associated with detectors  on slide 6, last column of the </a:t>
            </a:r>
            <a:r>
              <a:rPr lang="en-US" dirty="0" smtClean="0"/>
              <a:t>table</a:t>
            </a:r>
          </a:p>
        </p:txBody>
      </p:sp>
    </p:spTree>
    <p:extLst>
      <p:ext uri="{BB962C8B-B14F-4D97-AF65-F5344CB8AC3E}">
        <p14:creationId xmlns:p14="http://schemas.microsoft.com/office/powerpoint/2010/main" val="6312389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p:cNvGraphicFramePr>
          <p:nvPr>
            <p:extLst>
              <p:ext uri="{D42A27DB-BD31-4B8C-83A1-F6EECF244321}">
                <p14:modId xmlns:p14="http://schemas.microsoft.com/office/powerpoint/2010/main" val="3695224839"/>
              </p:ext>
            </p:extLst>
          </p:nvPr>
        </p:nvGraphicFramePr>
        <p:xfrm>
          <a:off x="122460" y="751422"/>
          <a:ext cx="8881104" cy="5593550"/>
        </p:xfrm>
        <a:graphic>
          <a:graphicData uri="http://schemas.openxmlformats.org/drawingml/2006/table">
            <a:tbl>
              <a:tblPr firstRow="1" bandRow="1">
                <a:gradFill rotWithShape="1">
                  <a:gsLst>
                    <a:gs pos="0">
                      <a:srgbClr val="92D050">
                        <a:tint val="50000"/>
                        <a:shade val="86000"/>
                        <a:satMod val="140000"/>
                      </a:srgbClr>
                    </a:gs>
                    <a:gs pos="45000">
                      <a:srgbClr val="92D050">
                        <a:tint val="48000"/>
                        <a:satMod val="150000"/>
                      </a:srgbClr>
                    </a:gs>
                    <a:gs pos="100000">
                      <a:srgbClr val="92D050">
                        <a:tint val="28000"/>
                        <a:satMod val="160000"/>
                      </a:srgbClr>
                    </a:gs>
                  </a:gsLst>
                  <a:path path="circle">
                    <a:fillToRect l="100000" t="100000" r="100000" b="100000"/>
                  </a:path>
                </a:gradFill>
                <a:effectLst/>
              </a:tblPr>
              <a:tblGrid>
                <a:gridCol w="1445083"/>
                <a:gridCol w="1004207"/>
                <a:gridCol w="918236"/>
                <a:gridCol w="869743"/>
                <a:gridCol w="1355267"/>
                <a:gridCol w="2586439"/>
                <a:gridCol w="702129"/>
              </a:tblGrid>
              <a:tr h="340298">
                <a:tc>
                  <a:txBody>
                    <a:bodyPr/>
                    <a:lstStyle>
                      <a:lvl1pPr marL="0" algn="l" defTabSz="914116" rtl="0" eaLnBrk="1" latinLnBrk="0" hangingPunct="1">
                        <a:defRPr sz="1800" b="1" kern="1200">
                          <a:solidFill>
                            <a:schemeClr val="lt1"/>
                          </a:solidFill>
                          <a:latin typeface="Calibri"/>
                        </a:defRPr>
                      </a:lvl1pPr>
                      <a:lvl2pPr marL="457059" algn="l" defTabSz="914116" rtl="0" eaLnBrk="1" latinLnBrk="0" hangingPunct="1">
                        <a:defRPr sz="1800" b="1" kern="1200">
                          <a:solidFill>
                            <a:schemeClr val="lt1"/>
                          </a:solidFill>
                          <a:latin typeface="Calibri"/>
                        </a:defRPr>
                      </a:lvl2pPr>
                      <a:lvl3pPr marL="914116" algn="l" defTabSz="914116" rtl="0" eaLnBrk="1" latinLnBrk="0" hangingPunct="1">
                        <a:defRPr sz="1800" b="1" kern="1200">
                          <a:solidFill>
                            <a:schemeClr val="lt1"/>
                          </a:solidFill>
                          <a:latin typeface="Calibri"/>
                        </a:defRPr>
                      </a:lvl3pPr>
                      <a:lvl4pPr marL="1371174" algn="l" defTabSz="914116" rtl="0" eaLnBrk="1" latinLnBrk="0" hangingPunct="1">
                        <a:defRPr sz="1800" b="1" kern="1200">
                          <a:solidFill>
                            <a:schemeClr val="lt1"/>
                          </a:solidFill>
                          <a:latin typeface="Calibri"/>
                        </a:defRPr>
                      </a:lvl4pPr>
                      <a:lvl5pPr marL="1828231" algn="l" defTabSz="914116" rtl="0" eaLnBrk="1" latinLnBrk="0" hangingPunct="1">
                        <a:defRPr sz="1800" b="1" kern="1200">
                          <a:solidFill>
                            <a:schemeClr val="lt1"/>
                          </a:solidFill>
                          <a:latin typeface="Calibri"/>
                        </a:defRPr>
                      </a:lvl5pPr>
                      <a:lvl6pPr marL="2285289" algn="l" defTabSz="914116" rtl="0" eaLnBrk="1" latinLnBrk="0" hangingPunct="1">
                        <a:defRPr sz="1800" b="1" kern="1200">
                          <a:solidFill>
                            <a:schemeClr val="lt1"/>
                          </a:solidFill>
                          <a:latin typeface="Calibri"/>
                        </a:defRPr>
                      </a:lvl6pPr>
                      <a:lvl7pPr marL="2742346" algn="l" defTabSz="914116" rtl="0" eaLnBrk="1" latinLnBrk="0" hangingPunct="1">
                        <a:defRPr sz="1800" b="1" kern="1200">
                          <a:solidFill>
                            <a:schemeClr val="lt1"/>
                          </a:solidFill>
                          <a:latin typeface="Calibri"/>
                        </a:defRPr>
                      </a:lvl7pPr>
                      <a:lvl8pPr marL="3199404" algn="l" defTabSz="914116" rtl="0" eaLnBrk="1" latinLnBrk="0" hangingPunct="1">
                        <a:defRPr sz="1800" b="1" kern="1200">
                          <a:solidFill>
                            <a:schemeClr val="lt1"/>
                          </a:solidFill>
                          <a:latin typeface="Calibri"/>
                        </a:defRPr>
                      </a:lvl8pPr>
                      <a:lvl9pPr marL="3656462" algn="l" defTabSz="914116" rtl="0" eaLnBrk="1" latinLnBrk="0" hangingPunct="1">
                        <a:defRPr sz="1800" b="1" kern="1200">
                          <a:solidFill>
                            <a:schemeClr val="lt1"/>
                          </a:solidFill>
                          <a:latin typeface="Calibri"/>
                        </a:defRPr>
                      </a:lvl9pPr>
                    </a:lstStyle>
                    <a:p>
                      <a:pPr algn="ctr"/>
                      <a:r>
                        <a:rPr lang="en-US" sz="1200" dirty="0" smtClean="0">
                          <a:solidFill>
                            <a:schemeClr val="tx1"/>
                          </a:solidFill>
                        </a:rPr>
                        <a:t>sensor</a:t>
                      </a:r>
                      <a:endParaRPr lang="en-US" sz="1200" dirty="0">
                        <a:solidFill>
                          <a:schemeClr val="tx1"/>
                        </a:solidFill>
                      </a:endParaRPr>
                    </a:p>
                  </a:txBody>
                  <a:tcPr>
                    <a:lnL w="9525" cap="flat" cmpd="sng" algn="ctr">
                      <a:solidFill>
                        <a:srgbClr val="92D050"/>
                      </a:solidFill>
                      <a:prstDash val="solid"/>
                    </a:lnL>
                    <a:lnR>
                      <a:noFill/>
                    </a:lnR>
                    <a:lnT w="9525" cap="flat" cmpd="sng" algn="ctr">
                      <a:solidFill>
                        <a:srgbClr val="92D050"/>
                      </a:solidFill>
                      <a:prstDash val="solid"/>
                    </a:lnT>
                    <a:lnB w="26425" cap="flat" cmpd="sng" algn="ctr">
                      <a:solidFill>
                        <a:srgbClr val="FFFFFF"/>
                      </a:solidFill>
                      <a:prstDash val="solid"/>
                    </a:lnB>
                    <a:lnTlToBr w="12700" cmpd="sng">
                      <a:noFill/>
                      <a:prstDash val="solid"/>
                    </a:lnTlToBr>
                    <a:lnBlToTr w="12700" cmpd="sng">
                      <a:noFill/>
                      <a:prstDash val="solid"/>
                    </a:lnBlToTr>
                    <a:solidFill>
                      <a:srgbClr val="92D050"/>
                    </a:solidFill>
                  </a:tcPr>
                </a:tc>
                <a:tc>
                  <a:txBody>
                    <a:bodyPr/>
                    <a:lstStyle>
                      <a:lvl1pPr marL="0" algn="l" defTabSz="914116" rtl="0" eaLnBrk="1" latinLnBrk="0" hangingPunct="1">
                        <a:defRPr sz="1800" b="1" kern="1200">
                          <a:solidFill>
                            <a:schemeClr val="lt1"/>
                          </a:solidFill>
                          <a:latin typeface="Calibri"/>
                        </a:defRPr>
                      </a:lvl1pPr>
                      <a:lvl2pPr marL="457059" algn="l" defTabSz="914116" rtl="0" eaLnBrk="1" latinLnBrk="0" hangingPunct="1">
                        <a:defRPr sz="1800" b="1" kern="1200">
                          <a:solidFill>
                            <a:schemeClr val="lt1"/>
                          </a:solidFill>
                          <a:latin typeface="Calibri"/>
                        </a:defRPr>
                      </a:lvl2pPr>
                      <a:lvl3pPr marL="914116" algn="l" defTabSz="914116" rtl="0" eaLnBrk="1" latinLnBrk="0" hangingPunct="1">
                        <a:defRPr sz="1800" b="1" kern="1200">
                          <a:solidFill>
                            <a:schemeClr val="lt1"/>
                          </a:solidFill>
                          <a:latin typeface="Calibri"/>
                        </a:defRPr>
                      </a:lvl3pPr>
                      <a:lvl4pPr marL="1371174" algn="l" defTabSz="914116" rtl="0" eaLnBrk="1" latinLnBrk="0" hangingPunct="1">
                        <a:defRPr sz="1800" b="1" kern="1200">
                          <a:solidFill>
                            <a:schemeClr val="lt1"/>
                          </a:solidFill>
                          <a:latin typeface="Calibri"/>
                        </a:defRPr>
                      </a:lvl4pPr>
                      <a:lvl5pPr marL="1828231" algn="l" defTabSz="914116" rtl="0" eaLnBrk="1" latinLnBrk="0" hangingPunct="1">
                        <a:defRPr sz="1800" b="1" kern="1200">
                          <a:solidFill>
                            <a:schemeClr val="lt1"/>
                          </a:solidFill>
                          <a:latin typeface="Calibri"/>
                        </a:defRPr>
                      </a:lvl5pPr>
                      <a:lvl6pPr marL="2285289" algn="l" defTabSz="914116" rtl="0" eaLnBrk="1" latinLnBrk="0" hangingPunct="1">
                        <a:defRPr sz="1800" b="1" kern="1200">
                          <a:solidFill>
                            <a:schemeClr val="lt1"/>
                          </a:solidFill>
                          <a:latin typeface="Calibri"/>
                        </a:defRPr>
                      </a:lvl6pPr>
                      <a:lvl7pPr marL="2742346" algn="l" defTabSz="914116" rtl="0" eaLnBrk="1" latinLnBrk="0" hangingPunct="1">
                        <a:defRPr sz="1800" b="1" kern="1200">
                          <a:solidFill>
                            <a:schemeClr val="lt1"/>
                          </a:solidFill>
                          <a:latin typeface="Calibri"/>
                        </a:defRPr>
                      </a:lvl7pPr>
                      <a:lvl8pPr marL="3199404" algn="l" defTabSz="914116" rtl="0" eaLnBrk="1" latinLnBrk="0" hangingPunct="1">
                        <a:defRPr sz="1800" b="1" kern="1200">
                          <a:solidFill>
                            <a:schemeClr val="lt1"/>
                          </a:solidFill>
                          <a:latin typeface="Calibri"/>
                        </a:defRPr>
                      </a:lvl8pPr>
                      <a:lvl9pPr marL="3656462" algn="l" defTabSz="914116" rtl="0" eaLnBrk="1" latinLnBrk="0" hangingPunct="1">
                        <a:defRPr sz="1800" b="1" kern="1200">
                          <a:solidFill>
                            <a:schemeClr val="lt1"/>
                          </a:solidFill>
                          <a:latin typeface="Calibri"/>
                        </a:defRPr>
                      </a:lvl9pPr>
                    </a:lstStyle>
                    <a:p>
                      <a:pPr algn="ctr"/>
                      <a:r>
                        <a:rPr lang="en-US" sz="1200" dirty="0" smtClean="0">
                          <a:solidFill>
                            <a:schemeClr val="tx1"/>
                          </a:solidFill>
                        </a:rPr>
                        <a:t>contact</a:t>
                      </a:r>
                      <a:r>
                        <a:rPr lang="en-US" sz="1200" baseline="0" dirty="0" smtClean="0">
                          <a:solidFill>
                            <a:schemeClr val="tx1"/>
                          </a:solidFill>
                        </a:rPr>
                        <a:t> p. </a:t>
                      </a:r>
                      <a:endParaRPr lang="en-US" sz="1200" dirty="0">
                        <a:solidFill>
                          <a:schemeClr val="tx1"/>
                        </a:solidFill>
                      </a:endParaRPr>
                    </a:p>
                  </a:txBody>
                  <a:tcPr>
                    <a:lnL>
                      <a:noFill/>
                    </a:lnL>
                    <a:lnR>
                      <a:noFill/>
                    </a:lnR>
                    <a:lnT w="9525" cap="flat" cmpd="sng" algn="ctr">
                      <a:solidFill>
                        <a:srgbClr val="92D050"/>
                      </a:solidFill>
                      <a:prstDash val="solid"/>
                    </a:lnT>
                    <a:lnB w="26425" cap="flat" cmpd="sng" algn="ctr">
                      <a:solidFill>
                        <a:srgbClr val="FFFFFF"/>
                      </a:solidFill>
                      <a:prstDash val="solid"/>
                    </a:lnB>
                    <a:lnTlToBr w="12700" cmpd="sng">
                      <a:noFill/>
                      <a:prstDash val="solid"/>
                    </a:lnTlToBr>
                    <a:lnBlToTr w="12700" cmpd="sng">
                      <a:noFill/>
                      <a:prstDash val="solid"/>
                    </a:lnBlToTr>
                    <a:solidFill>
                      <a:srgbClr val="92D050"/>
                    </a:solidFill>
                  </a:tcPr>
                </a:tc>
                <a:tc>
                  <a:txBody>
                    <a:bodyPr/>
                    <a:lstStyle>
                      <a:lvl1pPr marL="0" algn="l" defTabSz="914116" rtl="0" eaLnBrk="1" latinLnBrk="0" hangingPunct="1">
                        <a:defRPr sz="1800" b="1" kern="1200">
                          <a:solidFill>
                            <a:schemeClr val="lt1"/>
                          </a:solidFill>
                          <a:latin typeface="Calibri"/>
                        </a:defRPr>
                      </a:lvl1pPr>
                      <a:lvl2pPr marL="457059" algn="l" defTabSz="914116" rtl="0" eaLnBrk="1" latinLnBrk="0" hangingPunct="1">
                        <a:defRPr sz="1800" b="1" kern="1200">
                          <a:solidFill>
                            <a:schemeClr val="lt1"/>
                          </a:solidFill>
                          <a:latin typeface="Calibri"/>
                        </a:defRPr>
                      </a:lvl2pPr>
                      <a:lvl3pPr marL="914116" algn="l" defTabSz="914116" rtl="0" eaLnBrk="1" latinLnBrk="0" hangingPunct="1">
                        <a:defRPr sz="1800" b="1" kern="1200">
                          <a:solidFill>
                            <a:schemeClr val="lt1"/>
                          </a:solidFill>
                          <a:latin typeface="Calibri"/>
                        </a:defRPr>
                      </a:lvl3pPr>
                      <a:lvl4pPr marL="1371174" algn="l" defTabSz="914116" rtl="0" eaLnBrk="1" latinLnBrk="0" hangingPunct="1">
                        <a:defRPr sz="1800" b="1" kern="1200">
                          <a:solidFill>
                            <a:schemeClr val="lt1"/>
                          </a:solidFill>
                          <a:latin typeface="Calibri"/>
                        </a:defRPr>
                      </a:lvl4pPr>
                      <a:lvl5pPr marL="1828231" algn="l" defTabSz="914116" rtl="0" eaLnBrk="1" latinLnBrk="0" hangingPunct="1">
                        <a:defRPr sz="1800" b="1" kern="1200">
                          <a:solidFill>
                            <a:schemeClr val="lt1"/>
                          </a:solidFill>
                          <a:latin typeface="Calibri"/>
                        </a:defRPr>
                      </a:lvl5pPr>
                      <a:lvl6pPr marL="2285289" algn="l" defTabSz="914116" rtl="0" eaLnBrk="1" latinLnBrk="0" hangingPunct="1">
                        <a:defRPr sz="1800" b="1" kern="1200">
                          <a:solidFill>
                            <a:schemeClr val="lt1"/>
                          </a:solidFill>
                          <a:latin typeface="Calibri"/>
                        </a:defRPr>
                      </a:lvl6pPr>
                      <a:lvl7pPr marL="2742346" algn="l" defTabSz="914116" rtl="0" eaLnBrk="1" latinLnBrk="0" hangingPunct="1">
                        <a:defRPr sz="1800" b="1" kern="1200">
                          <a:solidFill>
                            <a:schemeClr val="lt1"/>
                          </a:solidFill>
                          <a:latin typeface="Calibri"/>
                        </a:defRPr>
                      </a:lvl7pPr>
                      <a:lvl8pPr marL="3199404" algn="l" defTabSz="914116" rtl="0" eaLnBrk="1" latinLnBrk="0" hangingPunct="1">
                        <a:defRPr sz="1800" b="1" kern="1200">
                          <a:solidFill>
                            <a:schemeClr val="lt1"/>
                          </a:solidFill>
                          <a:latin typeface="Calibri"/>
                        </a:defRPr>
                      </a:lvl8pPr>
                      <a:lvl9pPr marL="3656462" algn="l" defTabSz="914116" rtl="0" eaLnBrk="1" latinLnBrk="0" hangingPunct="1">
                        <a:defRPr sz="1800" b="1" kern="1200">
                          <a:solidFill>
                            <a:schemeClr val="lt1"/>
                          </a:solidFill>
                          <a:latin typeface="Calibri"/>
                        </a:defRPr>
                      </a:lvl9pPr>
                    </a:lstStyle>
                    <a:p>
                      <a:pPr algn="ctr"/>
                      <a:r>
                        <a:rPr lang="en-US" sz="1200" dirty="0" smtClean="0">
                          <a:solidFill>
                            <a:schemeClr val="tx1"/>
                          </a:solidFill>
                        </a:rPr>
                        <a:t>number</a:t>
                      </a:r>
                      <a:endParaRPr lang="en-US" sz="1200" dirty="0">
                        <a:solidFill>
                          <a:schemeClr val="tx1"/>
                        </a:solidFill>
                      </a:endParaRPr>
                    </a:p>
                  </a:txBody>
                  <a:tcPr>
                    <a:lnL>
                      <a:noFill/>
                    </a:lnL>
                    <a:lnR>
                      <a:noFill/>
                    </a:lnR>
                    <a:lnT w="9525" cap="flat" cmpd="sng" algn="ctr">
                      <a:solidFill>
                        <a:srgbClr val="92D050"/>
                      </a:solidFill>
                      <a:prstDash val="solid"/>
                    </a:lnT>
                    <a:lnB w="26425" cap="flat" cmpd="sng" algn="ctr">
                      <a:solidFill>
                        <a:srgbClr val="FFFFFF"/>
                      </a:solidFill>
                      <a:prstDash val="solid"/>
                    </a:lnB>
                    <a:lnTlToBr w="12700" cmpd="sng">
                      <a:noFill/>
                      <a:prstDash val="solid"/>
                    </a:lnTlToBr>
                    <a:lnBlToTr w="12700" cmpd="sng">
                      <a:noFill/>
                      <a:prstDash val="solid"/>
                    </a:lnBlToTr>
                    <a:solidFill>
                      <a:srgbClr val="92D050"/>
                    </a:solidFill>
                  </a:tcPr>
                </a:tc>
                <a:tc>
                  <a:txBody>
                    <a:bodyPr/>
                    <a:lstStyle>
                      <a:lvl1pPr marL="0" algn="l" defTabSz="914116" rtl="0" eaLnBrk="1" latinLnBrk="0" hangingPunct="1">
                        <a:defRPr sz="1800" b="1" kern="1200">
                          <a:solidFill>
                            <a:schemeClr val="lt1"/>
                          </a:solidFill>
                          <a:latin typeface="Calibri"/>
                        </a:defRPr>
                      </a:lvl1pPr>
                      <a:lvl2pPr marL="457059" algn="l" defTabSz="914116" rtl="0" eaLnBrk="1" latinLnBrk="0" hangingPunct="1">
                        <a:defRPr sz="1800" b="1" kern="1200">
                          <a:solidFill>
                            <a:schemeClr val="lt1"/>
                          </a:solidFill>
                          <a:latin typeface="Calibri"/>
                        </a:defRPr>
                      </a:lvl2pPr>
                      <a:lvl3pPr marL="914116" algn="l" defTabSz="914116" rtl="0" eaLnBrk="1" latinLnBrk="0" hangingPunct="1">
                        <a:defRPr sz="1800" b="1" kern="1200">
                          <a:solidFill>
                            <a:schemeClr val="lt1"/>
                          </a:solidFill>
                          <a:latin typeface="Calibri"/>
                        </a:defRPr>
                      </a:lvl3pPr>
                      <a:lvl4pPr marL="1371174" algn="l" defTabSz="914116" rtl="0" eaLnBrk="1" latinLnBrk="0" hangingPunct="1">
                        <a:defRPr sz="1800" b="1" kern="1200">
                          <a:solidFill>
                            <a:schemeClr val="lt1"/>
                          </a:solidFill>
                          <a:latin typeface="Calibri"/>
                        </a:defRPr>
                      </a:lvl4pPr>
                      <a:lvl5pPr marL="1828231" algn="l" defTabSz="914116" rtl="0" eaLnBrk="1" latinLnBrk="0" hangingPunct="1">
                        <a:defRPr sz="1800" b="1" kern="1200">
                          <a:solidFill>
                            <a:schemeClr val="lt1"/>
                          </a:solidFill>
                          <a:latin typeface="Calibri"/>
                        </a:defRPr>
                      </a:lvl5pPr>
                      <a:lvl6pPr marL="2285289" algn="l" defTabSz="914116" rtl="0" eaLnBrk="1" latinLnBrk="0" hangingPunct="1">
                        <a:defRPr sz="1800" b="1" kern="1200">
                          <a:solidFill>
                            <a:schemeClr val="lt1"/>
                          </a:solidFill>
                          <a:latin typeface="Calibri"/>
                        </a:defRPr>
                      </a:lvl6pPr>
                      <a:lvl7pPr marL="2742346" algn="l" defTabSz="914116" rtl="0" eaLnBrk="1" latinLnBrk="0" hangingPunct="1">
                        <a:defRPr sz="1800" b="1" kern="1200">
                          <a:solidFill>
                            <a:schemeClr val="lt1"/>
                          </a:solidFill>
                          <a:latin typeface="Calibri"/>
                        </a:defRPr>
                      </a:lvl7pPr>
                      <a:lvl8pPr marL="3199404" algn="l" defTabSz="914116" rtl="0" eaLnBrk="1" latinLnBrk="0" hangingPunct="1">
                        <a:defRPr sz="1800" b="1" kern="1200">
                          <a:solidFill>
                            <a:schemeClr val="lt1"/>
                          </a:solidFill>
                          <a:latin typeface="Calibri"/>
                        </a:defRPr>
                      </a:lvl8pPr>
                      <a:lvl9pPr marL="3656462" algn="l" defTabSz="914116" rtl="0" eaLnBrk="1" latinLnBrk="0" hangingPunct="1">
                        <a:defRPr sz="1800" b="1" kern="1200">
                          <a:solidFill>
                            <a:schemeClr val="lt1"/>
                          </a:solidFill>
                          <a:latin typeface="Calibri"/>
                        </a:defRPr>
                      </a:lvl9pPr>
                    </a:lstStyle>
                    <a:p>
                      <a:pPr algn="ctr"/>
                      <a:r>
                        <a:rPr lang="en-US" sz="1200" dirty="0" smtClean="0">
                          <a:solidFill>
                            <a:schemeClr val="tx1"/>
                          </a:solidFill>
                        </a:rPr>
                        <a:t>location</a:t>
                      </a:r>
                      <a:endParaRPr lang="en-US" sz="1200" dirty="0">
                        <a:solidFill>
                          <a:schemeClr val="tx1"/>
                        </a:solidFill>
                      </a:endParaRPr>
                    </a:p>
                  </a:txBody>
                  <a:tcPr>
                    <a:lnL>
                      <a:noFill/>
                    </a:lnL>
                    <a:lnR>
                      <a:noFill/>
                    </a:lnR>
                    <a:lnT w="9525" cap="flat" cmpd="sng" algn="ctr">
                      <a:solidFill>
                        <a:srgbClr val="92D050"/>
                      </a:solidFill>
                      <a:prstDash val="solid"/>
                    </a:lnT>
                    <a:lnB w="26425" cap="flat" cmpd="sng" algn="ctr">
                      <a:solidFill>
                        <a:srgbClr val="FFFFFF"/>
                      </a:solidFill>
                      <a:prstDash val="solid"/>
                    </a:lnB>
                    <a:lnTlToBr w="12700" cmpd="sng">
                      <a:noFill/>
                      <a:prstDash val="solid"/>
                    </a:lnTlToBr>
                    <a:lnBlToTr w="12700" cmpd="sng">
                      <a:noFill/>
                      <a:prstDash val="solid"/>
                    </a:lnBlToTr>
                    <a:solidFill>
                      <a:srgbClr val="92D050"/>
                    </a:solidFill>
                  </a:tcPr>
                </a:tc>
                <a:tc>
                  <a:txBody>
                    <a:bodyPr/>
                    <a:lstStyle>
                      <a:lvl1pPr marL="0" algn="l" defTabSz="914116" rtl="0" eaLnBrk="1" latinLnBrk="0" hangingPunct="1">
                        <a:defRPr sz="1800" b="1" kern="1200">
                          <a:solidFill>
                            <a:schemeClr val="lt1"/>
                          </a:solidFill>
                          <a:latin typeface="Calibri"/>
                        </a:defRPr>
                      </a:lvl1pPr>
                      <a:lvl2pPr marL="457059" algn="l" defTabSz="914116" rtl="0" eaLnBrk="1" latinLnBrk="0" hangingPunct="1">
                        <a:defRPr sz="1800" b="1" kern="1200">
                          <a:solidFill>
                            <a:schemeClr val="lt1"/>
                          </a:solidFill>
                          <a:latin typeface="Calibri"/>
                        </a:defRPr>
                      </a:lvl2pPr>
                      <a:lvl3pPr marL="914116" algn="l" defTabSz="914116" rtl="0" eaLnBrk="1" latinLnBrk="0" hangingPunct="1">
                        <a:defRPr sz="1800" b="1" kern="1200">
                          <a:solidFill>
                            <a:schemeClr val="lt1"/>
                          </a:solidFill>
                          <a:latin typeface="Calibri"/>
                        </a:defRPr>
                      </a:lvl3pPr>
                      <a:lvl4pPr marL="1371174" algn="l" defTabSz="914116" rtl="0" eaLnBrk="1" latinLnBrk="0" hangingPunct="1">
                        <a:defRPr sz="1800" b="1" kern="1200">
                          <a:solidFill>
                            <a:schemeClr val="lt1"/>
                          </a:solidFill>
                          <a:latin typeface="Calibri"/>
                        </a:defRPr>
                      </a:lvl4pPr>
                      <a:lvl5pPr marL="1828231" algn="l" defTabSz="914116" rtl="0" eaLnBrk="1" latinLnBrk="0" hangingPunct="1">
                        <a:defRPr sz="1800" b="1" kern="1200">
                          <a:solidFill>
                            <a:schemeClr val="lt1"/>
                          </a:solidFill>
                          <a:latin typeface="Calibri"/>
                        </a:defRPr>
                      </a:lvl5pPr>
                      <a:lvl6pPr marL="2285289" algn="l" defTabSz="914116" rtl="0" eaLnBrk="1" latinLnBrk="0" hangingPunct="1">
                        <a:defRPr sz="1800" b="1" kern="1200">
                          <a:solidFill>
                            <a:schemeClr val="lt1"/>
                          </a:solidFill>
                          <a:latin typeface="Calibri"/>
                        </a:defRPr>
                      </a:lvl6pPr>
                      <a:lvl7pPr marL="2742346" algn="l" defTabSz="914116" rtl="0" eaLnBrk="1" latinLnBrk="0" hangingPunct="1">
                        <a:defRPr sz="1800" b="1" kern="1200">
                          <a:solidFill>
                            <a:schemeClr val="lt1"/>
                          </a:solidFill>
                          <a:latin typeface="Calibri"/>
                        </a:defRPr>
                      </a:lvl7pPr>
                      <a:lvl8pPr marL="3199404" algn="l" defTabSz="914116" rtl="0" eaLnBrk="1" latinLnBrk="0" hangingPunct="1">
                        <a:defRPr sz="1800" b="1" kern="1200">
                          <a:solidFill>
                            <a:schemeClr val="lt1"/>
                          </a:solidFill>
                          <a:latin typeface="Calibri"/>
                        </a:defRPr>
                      </a:lvl8pPr>
                      <a:lvl9pPr marL="3656462" algn="l" defTabSz="914116" rtl="0" eaLnBrk="1" latinLnBrk="0" hangingPunct="1">
                        <a:defRPr sz="1800" b="1" kern="1200">
                          <a:solidFill>
                            <a:schemeClr val="lt1"/>
                          </a:solidFill>
                          <a:latin typeface="Calibri"/>
                        </a:defRPr>
                      </a:lvl9pPr>
                    </a:lstStyle>
                    <a:p>
                      <a:pPr algn="ctr"/>
                      <a:r>
                        <a:rPr lang="en-US" sz="1200" dirty="0" smtClean="0">
                          <a:solidFill>
                            <a:schemeClr val="tx1"/>
                          </a:solidFill>
                        </a:rPr>
                        <a:t>DAQ</a:t>
                      </a:r>
                      <a:endParaRPr lang="en-US" sz="1200" dirty="0">
                        <a:solidFill>
                          <a:schemeClr val="tx1"/>
                        </a:solidFill>
                      </a:endParaRPr>
                    </a:p>
                  </a:txBody>
                  <a:tcPr>
                    <a:lnL>
                      <a:noFill/>
                    </a:lnL>
                    <a:lnR>
                      <a:noFill/>
                    </a:lnR>
                    <a:lnT w="9525" cap="flat" cmpd="sng" algn="ctr">
                      <a:solidFill>
                        <a:srgbClr val="92D050"/>
                      </a:solidFill>
                      <a:prstDash val="solid"/>
                    </a:lnT>
                    <a:lnB w="26425" cap="flat" cmpd="sng" algn="ctr">
                      <a:solidFill>
                        <a:srgbClr val="FFFFFF"/>
                      </a:solidFill>
                      <a:prstDash val="solid"/>
                    </a:lnB>
                    <a:lnTlToBr w="12700" cmpd="sng">
                      <a:noFill/>
                      <a:prstDash val="solid"/>
                    </a:lnTlToBr>
                    <a:lnBlToTr w="12700" cmpd="sng">
                      <a:noFill/>
                      <a:prstDash val="solid"/>
                    </a:lnBlToTr>
                    <a:solidFill>
                      <a:srgbClr val="92D050"/>
                    </a:solidFill>
                  </a:tcPr>
                </a:tc>
                <a:tc>
                  <a:txBody>
                    <a:bodyPr/>
                    <a:lstStyle>
                      <a:lvl1pPr marL="0" algn="l" defTabSz="914116" rtl="0" eaLnBrk="1" latinLnBrk="0" hangingPunct="1">
                        <a:defRPr sz="1800" b="1" kern="1200">
                          <a:solidFill>
                            <a:schemeClr val="lt1"/>
                          </a:solidFill>
                          <a:latin typeface="Calibri"/>
                        </a:defRPr>
                      </a:lvl1pPr>
                      <a:lvl2pPr marL="457059" algn="l" defTabSz="914116" rtl="0" eaLnBrk="1" latinLnBrk="0" hangingPunct="1">
                        <a:defRPr sz="1800" b="1" kern="1200">
                          <a:solidFill>
                            <a:schemeClr val="lt1"/>
                          </a:solidFill>
                          <a:latin typeface="Calibri"/>
                        </a:defRPr>
                      </a:lvl2pPr>
                      <a:lvl3pPr marL="914116" algn="l" defTabSz="914116" rtl="0" eaLnBrk="1" latinLnBrk="0" hangingPunct="1">
                        <a:defRPr sz="1800" b="1" kern="1200">
                          <a:solidFill>
                            <a:schemeClr val="lt1"/>
                          </a:solidFill>
                          <a:latin typeface="Calibri"/>
                        </a:defRPr>
                      </a:lvl3pPr>
                      <a:lvl4pPr marL="1371174" algn="l" defTabSz="914116" rtl="0" eaLnBrk="1" latinLnBrk="0" hangingPunct="1">
                        <a:defRPr sz="1800" b="1" kern="1200">
                          <a:solidFill>
                            <a:schemeClr val="lt1"/>
                          </a:solidFill>
                          <a:latin typeface="Calibri"/>
                        </a:defRPr>
                      </a:lvl4pPr>
                      <a:lvl5pPr marL="1828231" algn="l" defTabSz="914116" rtl="0" eaLnBrk="1" latinLnBrk="0" hangingPunct="1">
                        <a:defRPr sz="1800" b="1" kern="1200">
                          <a:solidFill>
                            <a:schemeClr val="lt1"/>
                          </a:solidFill>
                          <a:latin typeface="Calibri"/>
                        </a:defRPr>
                      </a:lvl5pPr>
                      <a:lvl6pPr marL="2285289" algn="l" defTabSz="914116" rtl="0" eaLnBrk="1" latinLnBrk="0" hangingPunct="1">
                        <a:defRPr sz="1800" b="1" kern="1200">
                          <a:solidFill>
                            <a:schemeClr val="lt1"/>
                          </a:solidFill>
                          <a:latin typeface="Calibri"/>
                        </a:defRPr>
                      </a:lvl6pPr>
                      <a:lvl7pPr marL="2742346" algn="l" defTabSz="914116" rtl="0" eaLnBrk="1" latinLnBrk="0" hangingPunct="1">
                        <a:defRPr sz="1800" b="1" kern="1200">
                          <a:solidFill>
                            <a:schemeClr val="lt1"/>
                          </a:solidFill>
                          <a:latin typeface="Calibri"/>
                        </a:defRPr>
                      </a:lvl7pPr>
                      <a:lvl8pPr marL="3199404" algn="l" defTabSz="914116" rtl="0" eaLnBrk="1" latinLnBrk="0" hangingPunct="1">
                        <a:defRPr sz="1800" b="1" kern="1200">
                          <a:solidFill>
                            <a:schemeClr val="lt1"/>
                          </a:solidFill>
                          <a:latin typeface="Calibri"/>
                        </a:defRPr>
                      </a:lvl8pPr>
                      <a:lvl9pPr marL="3656462" algn="l" defTabSz="914116" rtl="0" eaLnBrk="1" latinLnBrk="0" hangingPunct="1">
                        <a:defRPr sz="1800" b="1" kern="1200">
                          <a:solidFill>
                            <a:schemeClr val="lt1"/>
                          </a:solidFill>
                          <a:latin typeface="Calibri"/>
                        </a:defRPr>
                      </a:lvl9pPr>
                    </a:lstStyle>
                    <a:p>
                      <a:pPr algn="ctr"/>
                      <a:r>
                        <a:rPr lang="en-US" sz="1200" dirty="0" smtClean="0">
                          <a:solidFill>
                            <a:schemeClr val="tx1"/>
                          </a:solidFill>
                        </a:rPr>
                        <a:t>unique</a:t>
                      </a:r>
                      <a:r>
                        <a:rPr lang="en-US" sz="1200" baseline="0" dirty="0" smtClean="0">
                          <a:solidFill>
                            <a:schemeClr val="tx1"/>
                          </a:solidFill>
                        </a:rPr>
                        <a:t> m</a:t>
                      </a:r>
                      <a:r>
                        <a:rPr lang="en-US" sz="1200" dirty="0" smtClean="0">
                          <a:solidFill>
                            <a:schemeClr val="tx1"/>
                          </a:solidFill>
                        </a:rPr>
                        <a:t>easurement</a:t>
                      </a:r>
                      <a:endParaRPr lang="en-US" sz="1200" dirty="0">
                        <a:solidFill>
                          <a:schemeClr val="tx1"/>
                        </a:solidFill>
                      </a:endParaRPr>
                    </a:p>
                  </a:txBody>
                  <a:tcPr>
                    <a:lnL>
                      <a:noFill/>
                    </a:lnL>
                    <a:lnR>
                      <a:noFill/>
                    </a:lnR>
                    <a:lnT w="9525" cap="flat" cmpd="sng" algn="ctr">
                      <a:solidFill>
                        <a:srgbClr val="92D050"/>
                      </a:solidFill>
                      <a:prstDash val="solid"/>
                    </a:lnT>
                    <a:lnB w="26425" cap="flat" cmpd="sng" algn="ctr">
                      <a:solidFill>
                        <a:srgbClr val="FFFFFF"/>
                      </a:solidFill>
                      <a:prstDash val="solid"/>
                    </a:lnB>
                    <a:lnTlToBr w="12700" cmpd="sng">
                      <a:noFill/>
                      <a:prstDash val="solid"/>
                    </a:lnTlToBr>
                    <a:lnBlToTr w="12700" cmpd="sng">
                      <a:noFill/>
                      <a:prstDash val="solid"/>
                    </a:lnBlToTr>
                    <a:solidFill>
                      <a:srgbClr val="92D050"/>
                    </a:solidFill>
                  </a:tcPr>
                </a:tc>
                <a:tc>
                  <a:txBody>
                    <a:bodyPr/>
                    <a:lstStyle/>
                    <a:p>
                      <a:pPr algn="ctr"/>
                      <a:r>
                        <a:rPr lang="en-US" sz="1200" b="1" dirty="0" smtClean="0">
                          <a:solidFill>
                            <a:schemeClr val="tx1"/>
                          </a:solidFill>
                        </a:rPr>
                        <a:t>Tasks</a:t>
                      </a:r>
                      <a:endParaRPr lang="en-US" sz="1200" b="1" dirty="0">
                        <a:solidFill>
                          <a:schemeClr val="tx1"/>
                        </a:solidFill>
                      </a:endParaRPr>
                    </a:p>
                  </a:txBody>
                  <a:tcPr>
                    <a:lnL>
                      <a:noFill/>
                    </a:lnL>
                    <a:lnR>
                      <a:noFill/>
                    </a:lnR>
                    <a:lnT w="9525" cap="flat" cmpd="sng" algn="ctr">
                      <a:solidFill>
                        <a:srgbClr val="92D050"/>
                      </a:solidFill>
                      <a:prstDash val="solid"/>
                    </a:lnT>
                    <a:lnB w="264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r>
              <a:tr h="418672">
                <a:tc>
                  <a:txBody>
                    <a:bodyPr/>
                    <a:lstStyle>
                      <a:lvl1pPr marL="0" algn="l" defTabSz="914116" rtl="0" eaLnBrk="1" latinLnBrk="0" hangingPunct="1">
                        <a:defRPr sz="1800" kern="1200">
                          <a:solidFill>
                            <a:schemeClr val="dk1"/>
                          </a:solidFill>
                          <a:latin typeface="Calibri"/>
                        </a:defRPr>
                      </a:lvl1pPr>
                      <a:lvl2pPr marL="457059" algn="l" defTabSz="914116" rtl="0" eaLnBrk="1" latinLnBrk="0" hangingPunct="1">
                        <a:defRPr sz="1800" kern="1200">
                          <a:solidFill>
                            <a:schemeClr val="dk1"/>
                          </a:solidFill>
                          <a:latin typeface="Calibri"/>
                        </a:defRPr>
                      </a:lvl2pPr>
                      <a:lvl3pPr marL="914116" algn="l" defTabSz="914116" rtl="0" eaLnBrk="1" latinLnBrk="0" hangingPunct="1">
                        <a:defRPr sz="1800" kern="1200">
                          <a:solidFill>
                            <a:schemeClr val="dk1"/>
                          </a:solidFill>
                          <a:latin typeface="Calibri"/>
                        </a:defRPr>
                      </a:lvl3pPr>
                      <a:lvl4pPr marL="1371174" algn="l" defTabSz="914116" rtl="0" eaLnBrk="1" latinLnBrk="0" hangingPunct="1">
                        <a:defRPr sz="1800" kern="1200">
                          <a:solidFill>
                            <a:schemeClr val="dk1"/>
                          </a:solidFill>
                          <a:latin typeface="Calibri"/>
                        </a:defRPr>
                      </a:lvl4pPr>
                      <a:lvl5pPr marL="1828231" algn="l" defTabSz="914116" rtl="0" eaLnBrk="1" latinLnBrk="0" hangingPunct="1">
                        <a:defRPr sz="1800" kern="1200">
                          <a:solidFill>
                            <a:schemeClr val="dk1"/>
                          </a:solidFill>
                          <a:latin typeface="Calibri"/>
                        </a:defRPr>
                      </a:lvl5pPr>
                      <a:lvl6pPr marL="2285289" algn="l" defTabSz="914116" rtl="0" eaLnBrk="1" latinLnBrk="0" hangingPunct="1">
                        <a:defRPr sz="1800" kern="1200">
                          <a:solidFill>
                            <a:schemeClr val="dk1"/>
                          </a:solidFill>
                          <a:latin typeface="Calibri"/>
                        </a:defRPr>
                      </a:lvl6pPr>
                      <a:lvl7pPr marL="2742346" algn="l" defTabSz="914116" rtl="0" eaLnBrk="1" latinLnBrk="0" hangingPunct="1">
                        <a:defRPr sz="1800" kern="1200">
                          <a:solidFill>
                            <a:schemeClr val="dk1"/>
                          </a:solidFill>
                          <a:latin typeface="Calibri"/>
                        </a:defRPr>
                      </a:lvl7pPr>
                      <a:lvl8pPr marL="3199404" algn="l" defTabSz="914116" rtl="0" eaLnBrk="1" latinLnBrk="0" hangingPunct="1">
                        <a:defRPr sz="1800" kern="1200">
                          <a:solidFill>
                            <a:schemeClr val="dk1"/>
                          </a:solidFill>
                          <a:latin typeface="Calibri"/>
                        </a:defRPr>
                      </a:lvl8pPr>
                      <a:lvl9pPr marL="3656462" algn="l" defTabSz="914116" rtl="0" eaLnBrk="1" latinLnBrk="0" hangingPunct="1">
                        <a:defRPr sz="1800" kern="1200">
                          <a:solidFill>
                            <a:schemeClr val="dk1"/>
                          </a:solidFill>
                          <a:latin typeface="Calibri"/>
                        </a:defRPr>
                      </a:lvl9pPr>
                    </a:lstStyle>
                    <a:p>
                      <a:pPr algn="ctr"/>
                      <a:r>
                        <a:rPr lang="en-US" sz="1200" baseline="0" dirty="0" smtClean="0">
                          <a:solidFill>
                            <a:schemeClr val="tx1"/>
                          </a:solidFill>
                        </a:rPr>
                        <a:t>Belle II PXD</a:t>
                      </a:r>
                    </a:p>
                  </a:txBody>
                  <a:tcPr anchor="ctr">
                    <a:lnL w="9525" cap="flat" cmpd="sng" algn="ctr">
                      <a:solidFill>
                        <a:srgbClr val="92D050"/>
                      </a:solidFill>
                      <a:prstDash val="solid"/>
                    </a:lnL>
                    <a:lnR w="9525" cap="flat" cmpd="sng" algn="ctr">
                      <a:solidFill>
                        <a:srgbClr val="92D050"/>
                      </a:solidFill>
                      <a:prstDash val="solid"/>
                      <a:round/>
                      <a:headEnd type="none" w="med" len="med"/>
                      <a:tailEnd type="none" w="med" len="med"/>
                    </a:lnR>
                    <a:lnT w="26425" cap="flat" cmpd="sng" algn="ctr">
                      <a:solidFill>
                        <a:srgbClr val="FFFFFF"/>
                      </a:solidFill>
                      <a:prstDash val="solid"/>
                      <a:round/>
                      <a:headEnd type="none" w="med" len="med"/>
                      <a:tailEnd type="none" w="med" len="med"/>
                    </a:lnT>
                    <a:lnB w="9525" cap="flat" cmpd="sng" algn="ctr">
                      <a:solidFill>
                        <a:srgbClr val="92D050"/>
                      </a:solidFill>
                      <a:prstDash val="solid"/>
                    </a:lnB>
                    <a:lnTlToBr w="12700" cmpd="sng">
                      <a:noFill/>
                      <a:prstDash val="solid"/>
                    </a:lnTlToBr>
                    <a:lnBlToTr w="12700" cmpd="sng">
                      <a:noFill/>
                      <a:prstDash val="solid"/>
                    </a:lnBlToTr>
                    <a:solidFill>
                      <a:srgbClr val="92D050">
                        <a:alpha val="40000"/>
                      </a:srgbClr>
                    </a:solidFill>
                  </a:tcPr>
                </a:tc>
                <a:tc>
                  <a:txBody>
                    <a:bodyPr/>
                    <a:lstStyle>
                      <a:lvl1pPr marL="0" algn="l" defTabSz="914116" rtl="0" eaLnBrk="1" latinLnBrk="0" hangingPunct="1">
                        <a:defRPr sz="1800" kern="1200">
                          <a:solidFill>
                            <a:schemeClr val="dk1"/>
                          </a:solidFill>
                          <a:latin typeface="Calibri"/>
                        </a:defRPr>
                      </a:lvl1pPr>
                      <a:lvl2pPr marL="457059" algn="l" defTabSz="914116" rtl="0" eaLnBrk="1" latinLnBrk="0" hangingPunct="1">
                        <a:defRPr sz="1800" kern="1200">
                          <a:solidFill>
                            <a:schemeClr val="dk1"/>
                          </a:solidFill>
                          <a:latin typeface="Calibri"/>
                        </a:defRPr>
                      </a:lvl2pPr>
                      <a:lvl3pPr marL="914116" algn="l" defTabSz="914116" rtl="0" eaLnBrk="1" latinLnBrk="0" hangingPunct="1">
                        <a:defRPr sz="1800" kern="1200">
                          <a:solidFill>
                            <a:schemeClr val="dk1"/>
                          </a:solidFill>
                          <a:latin typeface="Calibri"/>
                        </a:defRPr>
                      </a:lvl3pPr>
                      <a:lvl4pPr marL="1371174" algn="l" defTabSz="914116" rtl="0" eaLnBrk="1" latinLnBrk="0" hangingPunct="1">
                        <a:defRPr sz="1800" kern="1200">
                          <a:solidFill>
                            <a:schemeClr val="dk1"/>
                          </a:solidFill>
                          <a:latin typeface="Calibri"/>
                        </a:defRPr>
                      </a:lvl4pPr>
                      <a:lvl5pPr marL="1828231" algn="l" defTabSz="914116" rtl="0" eaLnBrk="1" latinLnBrk="0" hangingPunct="1">
                        <a:defRPr sz="1800" kern="1200">
                          <a:solidFill>
                            <a:schemeClr val="dk1"/>
                          </a:solidFill>
                          <a:latin typeface="Calibri"/>
                        </a:defRPr>
                      </a:lvl5pPr>
                      <a:lvl6pPr marL="2285289" algn="l" defTabSz="914116" rtl="0" eaLnBrk="1" latinLnBrk="0" hangingPunct="1">
                        <a:defRPr sz="1800" kern="1200">
                          <a:solidFill>
                            <a:schemeClr val="dk1"/>
                          </a:solidFill>
                          <a:latin typeface="Calibri"/>
                        </a:defRPr>
                      </a:lvl6pPr>
                      <a:lvl7pPr marL="2742346" algn="l" defTabSz="914116" rtl="0" eaLnBrk="1" latinLnBrk="0" hangingPunct="1">
                        <a:defRPr sz="1800" kern="1200">
                          <a:solidFill>
                            <a:schemeClr val="dk1"/>
                          </a:solidFill>
                          <a:latin typeface="Calibri"/>
                        </a:defRPr>
                      </a:lvl7pPr>
                      <a:lvl8pPr marL="3199404" algn="l" defTabSz="914116" rtl="0" eaLnBrk="1" latinLnBrk="0" hangingPunct="1">
                        <a:defRPr sz="1800" kern="1200">
                          <a:solidFill>
                            <a:schemeClr val="dk1"/>
                          </a:solidFill>
                          <a:latin typeface="Calibri"/>
                        </a:defRPr>
                      </a:lvl8pPr>
                      <a:lvl9pPr marL="3656462" algn="l" defTabSz="914116" rtl="0" eaLnBrk="1" latinLnBrk="0" hangingPunct="1">
                        <a:defRPr sz="1800" kern="1200">
                          <a:solidFill>
                            <a:schemeClr val="dk1"/>
                          </a:solidFill>
                          <a:latin typeface="Calibri"/>
                        </a:defRPr>
                      </a:lvl9pPr>
                    </a:lstStyle>
                    <a:p>
                      <a:pPr algn="ctr"/>
                      <a:r>
                        <a:rPr lang="en-US" sz="1200" dirty="0" smtClean="0">
                          <a:solidFill>
                            <a:schemeClr val="tx1"/>
                          </a:solidFill>
                        </a:rPr>
                        <a:t>C. Marinas</a:t>
                      </a:r>
                      <a:endParaRPr lang="en-US" sz="1200" dirty="0">
                        <a:solidFill>
                          <a:schemeClr val="tx1"/>
                        </a:solidFill>
                      </a:endParaRPr>
                    </a:p>
                  </a:txBody>
                  <a:tcPr anchor="ctr">
                    <a:lnL w="9525" cap="flat" cmpd="sng" algn="ctr">
                      <a:solidFill>
                        <a:srgbClr val="92D050"/>
                      </a:solidFill>
                      <a:prstDash val="solid"/>
                      <a:round/>
                      <a:headEnd type="none" w="med" len="med"/>
                      <a:tailEnd type="none" w="med" len="med"/>
                    </a:lnL>
                    <a:lnR w="9525" cap="flat" cmpd="sng" algn="ctr">
                      <a:solidFill>
                        <a:srgbClr val="92D050"/>
                      </a:solidFill>
                      <a:prstDash val="solid"/>
                      <a:round/>
                      <a:headEnd type="none" w="med" len="med"/>
                      <a:tailEnd type="none" w="med" len="med"/>
                    </a:lnR>
                    <a:lnT w="26425" cap="flat" cmpd="sng" algn="ctr">
                      <a:solidFill>
                        <a:srgbClr val="FFFFFF"/>
                      </a:solidFill>
                      <a:prstDash val="solid"/>
                      <a:round/>
                      <a:headEnd type="none" w="med" len="med"/>
                      <a:tailEnd type="none" w="med" len="med"/>
                    </a:lnT>
                    <a:lnB w="9525" cap="flat" cmpd="sng" algn="ctr">
                      <a:solidFill>
                        <a:srgbClr val="92D050"/>
                      </a:solidFill>
                      <a:prstDash val="solid"/>
                    </a:lnB>
                    <a:lnTlToBr w="12700" cmpd="sng">
                      <a:noFill/>
                      <a:prstDash val="solid"/>
                    </a:lnTlToBr>
                    <a:lnBlToTr w="12700" cmpd="sng">
                      <a:noFill/>
                      <a:prstDash val="solid"/>
                    </a:lnBlToTr>
                    <a:solidFill>
                      <a:srgbClr val="92D050">
                        <a:alpha val="40000"/>
                      </a:srgbClr>
                    </a:solidFill>
                  </a:tcPr>
                </a:tc>
                <a:tc>
                  <a:txBody>
                    <a:bodyPr/>
                    <a:lstStyle>
                      <a:lvl1pPr marL="0" algn="l" defTabSz="914116" rtl="0" eaLnBrk="1" latinLnBrk="0" hangingPunct="1">
                        <a:defRPr sz="1800" kern="1200">
                          <a:solidFill>
                            <a:schemeClr val="dk1"/>
                          </a:solidFill>
                          <a:latin typeface="Calibri"/>
                        </a:defRPr>
                      </a:lvl1pPr>
                      <a:lvl2pPr marL="457059" algn="l" defTabSz="914116" rtl="0" eaLnBrk="1" latinLnBrk="0" hangingPunct="1">
                        <a:defRPr sz="1800" kern="1200">
                          <a:solidFill>
                            <a:schemeClr val="dk1"/>
                          </a:solidFill>
                          <a:latin typeface="Calibri"/>
                        </a:defRPr>
                      </a:lvl2pPr>
                      <a:lvl3pPr marL="914116" algn="l" defTabSz="914116" rtl="0" eaLnBrk="1" latinLnBrk="0" hangingPunct="1">
                        <a:defRPr sz="1800" kern="1200">
                          <a:solidFill>
                            <a:schemeClr val="dk1"/>
                          </a:solidFill>
                          <a:latin typeface="Calibri"/>
                        </a:defRPr>
                      </a:lvl3pPr>
                      <a:lvl4pPr marL="1371174" algn="l" defTabSz="914116" rtl="0" eaLnBrk="1" latinLnBrk="0" hangingPunct="1">
                        <a:defRPr sz="1800" kern="1200">
                          <a:solidFill>
                            <a:schemeClr val="dk1"/>
                          </a:solidFill>
                          <a:latin typeface="Calibri"/>
                        </a:defRPr>
                      </a:lvl4pPr>
                      <a:lvl5pPr marL="1828231" algn="l" defTabSz="914116" rtl="0" eaLnBrk="1" latinLnBrk="0" hangingPunct="1">
                        <a:defRPr sz="1800" kern="1200">
                          <a:solidFill>
                            <a:schemeClr val="dk1"/>
                          </a:solidFill>
                          <a:latin typeface="Calibri"/>
                        </a:defRPr>
                      </a:lvl5pPr>
                      <a:lvl6pPr marL="2285289" algn="l" defTabSz="914116" rtl="0" eaLnBrk="1" latinLnBrk="0" hangingPunct="1">
                        <a:defRPr sz="1800" kern="1200">
                          <a:solidFill>
                            <a:schemeClr val="dk1"/>
                          </a:solidFill>
                          <a:latin typeface="Calibri"/>
                        </a:defRPr>
                      </a:lvl6pPr>
                      <a:lvl7pPr marL="2742346" algn="l" defTabSz="914116" rtl="0" eaLnBrk="1" latinLnBrk="0" hangingPunct="1">
                        <a:defRPr sz="1800" kern="1200">
                          <a:solidFill>
                            <a:schemeClr val="dk1"/>
                          </a:solidFill>
                          <a:latin typeface="Calibri"/>
                        </a:defRPr>
                      </a:lvl7pPr>
                      <a:lvl8pPr marL="3199404" algn="l" defTabSz="914116" rtl="0" eaLnBrk="1" latinLnBrk="0" hangingPunct="1">
                        <a:defRPr sz="1800" kern="1200">
                          <a:solidFill>
                            <a:schemeClr val="dk1"/>
                          </a:solidFill>
                          <a:latin typeface="Calibri"/>
                        </a:defRPr>
                      </a:lvl8pPr>
                      <a:lvl9pPr marL="3656462" algn="l" defTabSz="914116" rtl="0" eaLnBrk="1" latinLnBrk="0" hangingPunct="1">
                        <a:defRPr sz="1800" kern="1200">
                          <a:solidFill>
                            <a:schemeClr val="dk1"/>
                          </a:solidFill>
                          <a:latin typeface="Calibri"/>
                        </a:defRPr>
                      </a:lvl9pPr>
                    </a:lstStyle>
                    <a:p>
                      <a:pPr algn="ctr"/>
                      <a:r>
                        <a:rPr lang="en-US" sz="1200" dirty="0" smtClean="0">
                          <a:solidFill>
                            <a:schemeClr val="tx1"/>
                          </a:solidFill>
                        </a:rPr>
                        <a:t>2 ladders</a:t>
                      </a:r>
                    </a:p>
                  </a:txBody>
                  <a:tcPr anchor="ctr">
                    <a:lnL w="9525" cap="flat" cmpd="sng" algn="ctr">
                      <a:solidFill>
                        <a:srgbClr val="92D050"/>
                      </a:solidFill>
                      <a:prstDash val="solid"/>
                      <a:round/>
                      <a:headEnd type="none" w="med" len="med"/>
                      <a:tailEnd type="none" w="med" len="med"/>
                    </a:lnL>
                    <a:lnR w="9525" cap="flat" cmpd="sng" algn="ctr">
                      <a:solidFill>
                        <a:srgbClr val="92D050"/>
                      </a:solidFill>
                      <a:prstDash val="solid"/>
                      <a:round/>
                      <a:headEnd type="none" w="med" len="med"/>
                      <a:tailEnd type="none" w="med" len="med"/>
                    </a:lnR>
                    <a:lnT w="26425" cap="flat" cmpd="sng" algn="ctr">
                      <a:solidFill>
                        <a:srgbClr val="FFFFFF"/>
                      </a:solidFill>
                      <a:prstDash val="solid"/>
                      <a:round/>
                      <a:headEnd type="none" w="med" len="med"/>
                      <a:tailEnd type="none" w="med" len="med"/>
                    </a:lnT>
                    <a:lnB w="9525" cap="flat" cmpd="sng" algn="ctr">
                      <a:solidFill>
                        <a:srgbClr val="92D050"/>
                      </a:solidFill>
                      <a:prstDash val="solid"/>
                    </a:lnB>
                    <a:lnTlToBr w="12700" cmpd="sng">
                      <a:noFill/>
                      <a:prstDash val="solid"/>
                    </a:lnTlToBr>
                    <a:lnBlToTr w="12700" cmpd="sng">
                      <a:noFill/>
                      <a:prstDash val="solid"/>
                    </a:lnBlToTr>
                    <a:solidFill>
                      <a:srgbClr val="92D050">
                        <a:alpha val="40000"/>
                      </a:srgbClr>
                    </a:solidFill>
                  </a:tcPr>
                </a:tc>
                <a:tc>
                  <a:txBody>
                    <a:bodyPr/>
                    <a:lstStyle>
                      <a:lvl1pPr marL="0" algn="l" defTabSz="914116" rtl="0" eaLnBrk="1" latinLnBrk="0" hangingPunct="1">
                        <a:defRPr sz="1800" kern="1200">
                          <a:solidFill>
                            <a:schemeClr val="dk1"/>
                          </a:solidFill>
                          <a:latin typeface="Calibri"/>
                        </a:defRPr>
                      </a:lvl1pPr>
                      <a:lvl2pPr marL="457059" algn="l" defTabSz="914116" rtl="0" eaLnBrk="1" latinLnBrk="0" hangingPunct="1">
                        <a:defRPr sz="1800" kern="1200">
                          <a:solidFill>
                            <a:schemeClr val="dk1"/>
                          </a:solidFill>
                          <a:latin typeface="Calibri"/>
                        </a:defRPr>
                      </a:lvl2pPr>
                      <a:lvl3pPr marL="914116" algn="l" defTabSz="914116" rtl="0" eaLnBrk="1" latinLnBrk="0" hangingPunct="1">
                        <a:defRPr sz="1800" kern="1200">
                          <a:solidFill>
                            <a:schemeClr val="dk1"/>
                          </a:solidFill>
                          <a:latin typeface="Calibri"/>
                        </a:defRPr>
                      </a:lvl3pPr>
                      <a:lvl4pPr marL="1371174" algn="l" defTabSz="914116" rtl="0" eaLnBrk="1" latinLnBrk="0" hangingPunct="1">
                        <a:defRPr sz="1800" kern="1200">
                          <a:solidFill>
                            <a:schemeClr val="dk1"/>
                          </a:solidFill>
                          <a:latin typeface="Calibri"/>
                        </a:defRPr>
                      </a:lvl4pPr>
                      <a:lvl5pPr marL="1828231" algn="l" defTabSz="914116" rtl="0" eaLnBrk="1" latinLnBrk="0" hangingPunct="1">
                        <a:defRPr sz="1800" kern="1200">
                          <a:solidFill>
                            <a:schemeClr val="dk1"/>
                          </a:solidFill>
                          <a:latin typeface="Calibri"/>
                        </a:defRPr>
                      </a:lvl5pPr>
                      <a:lvl6pPr marL="2285289" algn="l" defTabSz="914116" rtl="0" eaLnBrk="1" latinLnBrk="0" hangingPunct="1">
                        <a:defRPr sz="1800" kern="1200">
                          <a:solidFill>
                            <a:schemeClr val="dk1"/>
                          </a:solidFill>
                          <a:latin typeface="Calibri"/>
                        </a:defRPr>
                      </a:lvl6pPr>
                      <a:lvl7pPr marL="2742346" algn="l" defTabSz="914116" rtl="0" eaLnBrk="1" latinLnBrk="0" hangingPunct="1">
                        <a:defRPr sz="1800" kern="1200">
                          <a:solidFill>
                            <a:schemeClr val="dk1"/>
                          </a:solidFill>
                          <a:latin typeface="Calibri"/>
                        </a:defRPr>
                      </a:lvl7pPr>
                      <a:lvl8pPr marL="3199404" algn="l" defTabSz="914116" rtl="0" eaLnBrk="1" latinLnBrk="0" hangingPunct="1">
                        <a:defRPr sz="1800" kern="1200">
                          <a:solidFill>
                            <a:schemeClr val="dk1"/>
                          </a:solidFill>
                          <a:latin typeface="Calibri"/>
                        </a:defRPr>
                      </a:lvl8pPr>
                      <a:lvl9pPr marL="3656462" algn="l" defTabSz="914116" rtl="0" eaLnBrk="1" latinLnBrk="0" hangingPunct="1">
                        <a:defRPr sz="1800" kern="1200">
                          <a:solidFill>
                            <a:schemeClr val="dk1"/>
                          </a:solidFill>
                          <a:latin typeface="Calibri"/>
                        </a:defRPr>
                      </a:lvl9pPr>
                    </a:lstStyle>
                    <a:p>
                      <a:pPr algn="ctr"/>
                      <a:r>
                        <a:rPr lang="en-US" sz="1200" dirty="0" smtClean="0">
                          <a:solidFill>
                            <a:schemeClr val="tx1"/>
                          </a:solidFill>
                        </a:rPr>
                        <a:t>VXD</a:t>
                      </a:r>
                    </a:p>
                  </a:txBody>
                  <a:tcPr anchor="ctr">
                    <a:lnL w="9525" cap="flat" cmpd="sng" algn="ctr">
                      <a:solidFill>
                        <a:srgbClr val="92D050"/>
                      </a:solidFill>
                      <a:prstDash val="solid"/>
                      <a:round/>
                      <a:headEnd type="none" w="med" len="med"/>
                      <a:tailEnd type="none" w="med" len="med"/>
                    </a:lnL>
                    <a:lnR w="9525" cap="flat" cmpd="sng" algn="ctr">
                      <a:solidFill>
                        <a:srgbClr val="92D050"/>
                      </a:solidFill>
                      <a:prstDash val="solid"/>
                      <a:round/>
                      <a:headEnd type="none" w="med" len="med"/>
                      <a:tailEnd type="none" w="med" len="med"/>
                    </a:lnR>
                    <a:lnT w="26425" cap="flat" cmpd="sng" algn="ctr">
                      <a:solidFill>
                        <a:srgbClr val="FFFFFF"/>
                      </a:solidFill>
                      <a:prstDash val="solid"/>
                      <a:round/>
                      <a:headEnd type="none" w="med" len="med"/>
                      <a:tailEnd type="none" w="med" len="med"/>
                    </a:lnT>
                    <a:lnB w="9525" cap="flat" cmpd="sng" algn="ctr">
                      <a:solidFill>
                        <a:srgbClr val="92D050"/>
                      </a:solidFill>
                      <a:prstDash val="solid"/>
                    </a:lnB>
                    <a:lnTlToBr w="12700" cmpd="sng">
                      <a:noFill/>
                      <a:prstDash val="solid"/>
                    </a:lnTlToBr>
                    <a:lnBlToTr w="12700" cmpd="sng">
                      <a:noFill/>
                      <a:prstDash val="solid"/>
                    </a:lnBlToTr>
                    <a:solidFill>
                      <a:srgbClr val="92D050">
                        <a:alpha val="40000"/>
                      </a:srgbClr>
                    </a:solidFill>
                  </a:tcPr>
                </a:tc>
                <a:tc>
                  <a:txBody>
                    <a:bodyPr/>
                    <a:lstStyle>
                      <a:lvl1pPr marL="0" algn="l" defTabSz="914116" rtl="0" eaLnBrk="1" latinLnBrk="0" hangingPunct="1">
                        <a:defRPr sz="1800" kern="1200">
                          <a:solidFill>
                            <a:schemeClr val="dk1"/>
                          </a:solidFill>
                          <a:latin typeface="Calibri"/>
                        </a:defRPr>
                      </a:lvl1pPr>
                      <a:lvl2pPr marL="457059" algn="l" defTabSz="914116" rtl="0" eaLnBrk="1" latinLnBrk="0" hangingPunct="1">
                        <a:defRPr sz="1800" kern="1200">
                          <a:solidFill>
                            <a:schemeClr val="dk1"/>
                          </a:solidFill>
                          <a:latin typeface="Calibri"/>
                        </a:defRPr>
                      </a:lvl2pPr>
                      <a:lvl3pPr marL="914116" algn="l" defTabSz="914116" rtl="0" eaLnBrk="1" latinLnBrk="0" hangingPunct="1">
                        <a:defRPr sz="1800" kern="1200">
                          <a:solidFill>
                            <a:schemeClr val="dk1"/>
                          </a:solidFill>
                          <a:latin typeface="Calibri"/>
                        </a:defRPr>
                      </a:lvl3pPr>
                      <a:lvl4pPr marL="1371174" algn="l" defTabSz="914116" rtl="0" eaLnBrk="1" latinLnBrk="0" hangingPunct="1">
                        <a:defRPr sz="1800" kern="1200">
                          <a:solidFill>
                            <a:schemeClr val="dk1"/>
                          </a:solidFill>
                          <a:latin typeface="Calibri"/>
                        </a:defRPr>
                      </a:lvl4pPr>
                      <a:lvl5pPr marL="1828231" algn="l" defTabSz="914116" rtl="0" eaLnBrk="1" latinLnBrk="0" hangingPunct="1">
                        <a:defRPr sz="1800" kern="1200">
                          <a:solidFill>
                            <a:schemeClr val="dk1"/>
                          </a:solidFill>
                          <a:latin typeface="Calibri"/>
                        </a:defRPr>
                      </a:lvl5pPr>
                      <a:lvl6pPr marL="2285289" algn="l" defTabSz="914116" rtl="0" eaLnBrk="1" latinLnBrk="0" hangingPunct="1">
                        <a:defRPr sz="1800" kern="1200">
                          <a:solidFill>
                            <a:schemeClr val="dk1"/>
                          </a:solidFill>
                          <a:latin typeface="Calibri"/>
                        </a:defRPr>
                      </a:lvl6pPr>
                      <a:lvl7pPr marL="2742346" algn="l" defTabSz="914116" rtl="0" eaLnBrk="1" latinLnBrk="0" hangingPunct="1">
                        <a:defRPr sz="1800" kern="1200">
                          <a:solidFill>
                            <a:schemeClr val="dk1"/>
                          </a:solidFill>
                          <a:latin typeface="Calibri"/>
                        </a:defRPr>
                      </a:lvl7pPr>
                      <a:lvl8pPr marL="3199404" algn="l" defTabSz="914116" rtl="0" eaLnBrk="1" latinLnBrk="0" hangingPunct="1">
                        <a:defRPr sz="1800" kern="1200">
                          <a:solidFill>
                            <a:schemeClr val="dk1"/>
                          </a:solidFill>
                          <a:latin typeface="Calibri"/>
                        </a:defRPr>
                      </a:lvl8pPr>
                      <a:lvl9pPr marL="3656462" algn="l" defTabSz="914116"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Belle II / </a:t>
                      </a:r>
                      <a:br>
                        <a:rPr lang="en-US" sz="1200" dirty="0" smtClean="0">
                          <a:solidFill>
                            <a:schemeClr val="tx1"/>
                          </a:solidFill>
                        </a:rPr>
                      </a:br>
                      <a:r>
                        <a:rPr lang="en-US" sz="1200" dirty="0" smtClean="0">
                          <a:solidFill>
                            <a:schemeClr val="tx1"/>
                          </a:solidFill>
                        </a:rPr>
                        <a:t>VXD EPICS</a:t>
                      </a:r>
                    </a:p>
                  </a:txBody>
                  <a:tcPr anchor="ctr">
                    <a:lnL w="9525" cap="flat" cmpd="sng" algn="ctr">
                      <a:solidFill>
                        <a:srgbClr val="92D050"/>
                      </a:solidFill>
                      <a:prstDash val="solid"/>
                      <a:round/>
                      <a:headEnd type="none" w="med" len="med"/>
                      <a:tailEnd type="none" w="med" len="med"/>
                    </a:lnL>
                    <a:lnR w="9525" cap="flat" cmpd="sng" algn="ctr">
                      <a:solidFill>
                        <a:srgbClr val="92D050"/>
                      </a:solidFill>
                      <a:prstDash val="solid"/>
                      <a:round/>
                      <a:headEnd type="none" w="med" len="med"/>
                      <a:tailEnd type="none" w="med" len="med"/>
                    </a:lnR>
                    <a:lnT w="26425" cap="flat" cmpd="sng" algn="ctr">
                      <a:solidFill>
                        <a:srgbClr val="FFFFFF"/>
                      </a:solidFill>
                      <a:prstDash val="solid"/>
                      <a:round/>
                      <a:headEnd type="none" w="med" len="med"/>
                      <a:tailEnd type="none" w="med" len="med"/>
                    </a:lnT>
                    <a:lnB w="9525" cap="flat" cmpd="sng" algn="ctr">
                      <a:solidFill>
                        <a:srgbClr val="92D050"/>
                      </a:solidFill>
                      <a:prstDash val="solid"/>
                    </a:lnB>
                    <a:lnTlToBr w="12700" cmpd="sng">
                      <a:noFill/>
                      <a:prstDash val="solid"/>
                    </a:lnTlToBr>
                    <a:lnBlToTr w="12700" cmpd="sng">
                      <a:noFill/>
                      <a:prstDash val="solid"/>
                    </a:lnBlToTr>
                    <a:solidFill>
                      <a:srgbClr val="92D050">
                        <a:alpha val="40000"/>
                      </a:srgbClr>
                    </a:solidFill>
                  </a:tcPr>
                </a:tc>
                <a:tc rowSpan="2">
                  <a:txBody>
                    <a:bodyPr/>
                    <a:lstStyle>
                      <a:lvl1pPr marL="0" algn="l" defTabSz="914116" rtl="0" eaLnBrk="1" latinLnBrk="0" hangingPunct="1">
                        <a:defRPr sz="1800" kern="1200">
                          <a:solidFill>
                            <a:schemeClr val="dk1"/>
                          </a:solidFill>
                          <a:latin typeface="Calibri"/>
                        </a:defRPr>
                      </a:lvl1pPr>
                      <a:lvl2pPr marL="457059" algn="l" defTabSz="914116" rtl="0" eaLnBrk="1" latinLnBrk="0" hangingPunct="1">
                        <a:defRPr sz="1800" kern="1200">
                          <a:solidFill>
                            <a:schemeClr val="dk1"/>
                          </a:solidFill>
                          <a:latin typeface="Calibri"/>
                        </a:defRPr>
                      </a:lvl2pPr>
                      <a:lvl3pPr marL="914116" algn="l" defTabSz="914116" rtl="0" eaLnBrk="1" latinLnBrk="0" hangingPunct="1">
                        <a:defRPr sz="1800" kern="1200">
                          <a:solidFill>
                            <a:schemeClr val="dk1"/>
                          </a:solidFill>
                          <a:latin typeface="Calibri"/>
                        </a:defRPr>
                      </a:lvl3pPr>
                      <a:lvl4pPr marL="1371174" algn="l" defTabSz="914116" rtl="0" eaLnBrk="1" latinLnBrk="0" hangingPunct="1">
                        <a:defRPr sz="1800" kern="1200">
                          <a:solidFill>
                            <a:schemeClr val="dk1"/>
                          </a:solidFill>
                          <a:latin typeface="Calibri"/>
                        </a:defRPr>
                      </a:lvl4pPr>
                      <a:lvl5pPr marL="1828231" algn="l" defTabSz="914116" rtl="0" eaLnBrk="1" latinLnBrk="0" hangingPunct="1">
                        <a:defRPr sz="1800" kern="1200">
                          <a:solidFill>
                            <a:schemeClr val="dk1"/>
                          </a:solidFill>
                          <a:latin typeface="Calibri"/>
                        </a:defRPr>
                      </a:lvl5pPr>
                      <a:lvl6pPr marL="2285289" algn="l" defTabSz="914116" rtl="0" eaLnBrk="1" latinLnBrk="0" hangingPunct="1">
                        <a:defRPr sz="1800" kern="1200">
                          <a:solidFill>
                            <a:schemeClr val="dk1"/>
                          </a:solidFill>
                          <a:latin typeface="Calibri"/>
                        </a:defRPr>
                      </a:lvl6pPr>
                      <a:lvl7pPr marL="2742346" algn="l" defTabSz="914116" rtl="0" eaLnBrk="1" latinLnBrk="0" hangingPunct="1">
                        <a:defRPr sz="1800" kern="1200">
                          <a:solidFill>
                            <a:schemeClr val="dk1"/>
                          </a:solidFill>
                          <a:latin typeface="Calibri"/>
                        </a:defRPr>
                      </a:lvl7pPr>
                      <a:lvl8pPr marL="3199404" algn="l" defTabSz="914116" rtl="0" eaLnBrk="1" latinLnBrk="0" hangingPunct="1">
                        <a:defRPr sz="1800" kern="1200">
                          <a:solidFill>
                            <a:schemeClr val="dk1"/>
                          </a:solidFill>
                          <a:latin typeface="Calibri"/>
                        </a:defRPr>
                      </a:lvl8pPr>
                      <a:lvl9pPr marL="3656462" algn="l" defTabSz="914116" rtl="0" eaLnBrk="1" latinLnBrk="0" hangingPunct="1">
                        <a:defRPr sz="1800" kern="1200">
                          <a:solidFill>
                            <a:schemeClr val="dk1"/>
                          </a:solidFill>
                          <a:latin typeface="Calibri"/>
                        </a:defRPr>
                      </a:lvl9pPr>
                    </a:lstStyle>
                    <a:p>
                      <a:pPr algn="ctr"/>
                      <a:r>
                        <a:rPr lang="en-US" sz="1200" b="1" dirty="0" smtClean="0">
                          <a:solidFill>
                            <a:schemeClr val="tx1"/>
                          </a:solidFill>
                        </a:rPr>
                        <a:t>in-situ </a:t>
                      </a:r>
                      <a:r>
                        <a:rPr lang="en-US" sz="1200" b="1" dirty="0" smtClean="0">
                          <a:solidFill>
                            <a:schemeClr val="tx1"/>
                          </a:solidFill>
                        </a:rPr>
                        <a:t>occupancy, full Belle II tracking, </a:t>
                      </a:r>
                      <a:r>
                        <a:rPr lang="en-US" sz="1200" b="1" dirty="0" err="1" smtClean="0">
                          <a:solidFill>
                            <a:schemeClr val="tx1"/>
                          </a:solidFill>
                        </a:rPr>
                        <a:t>vertexing</a:t>
                      </a:r>
                      <a:endParaRPr lang="en-US" sz="1200" b="1" dirty="0">
                        <a:solidFill>
                          <a:schemeClr val="tx1"/>
                        </a:solidFill>
                      </a:endParaRPr>
                    </a:p>
                  </a:txBody>
                  <a:tcPr anchor="ctr">
                    <a:lnL w="9525" cap="flat" cmpd="sng" algn="ctr">
                      <a:solidFill>
                        <a:srgbClr val="92D050"/>
                      </a:solidFill>
                      <a:prstDash val="solid"/>
                      <a:round/>
                      <a:headEnd type="none" w="med" len="med"/>
                      <a:tailEnd type="none" w="med" len="med"/>
                    </a:lnL>
                    <a:lnR w="9525" cap="flat" cmpd="sng" algn="ctr">
                      <a:solidFill>
                        <a:srgbClr val="92D050"/>
                      </a:solidFill>
                      <a:prstDash val="solid"/>
                      <a:round/>
                      <a:headEnd type="none" w="med" len="med"/>
                      <a:tailEnd type="none" w="med" len="med"/>
                    </a:lnR>
                    <a:lnT w="26425" cap="flat" cmpd="sng" algn="ctr">
                      <a:solidFill>
                        <a:srgbClr val="FFFFFF"/>
                      </a:solidFill>
                      <a:prstDash val="solid"/>
                      <a:round/>
                      <a:headEnd type="none" w="med" len="med"/>
                      <a:tailEnd type="none" w="med" len="med"/>
                    </a:lnT>
                    <a:lnB w="9525"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92D050">
                        <a:alpha val="40000"/>
                      </a:srgbClr>
                    </a:solidFill>
                  </a:tcPr>
                </a:tc>
                <a:tc rowSpan="2">
                  <a:txBody>
                    <a:bodyPr/>
                    <a:lstStyle/>
                    <a:p>
                      <a:pPr algn="ctr"/>
                      <a:r>
                        <a:rPr lang="en-US" sz="1200" b="1" dirty="0" smtClean="0">
                          <a:solidFill>
                            <a:schemeClr val="tx1"/>
                          </a:solidFill>
                        </a:rPr>
                        <a:t>1,2</a:t>
                      </a:r>
                      <a:r>
                        <a:rPr lang="en-US" sz="1200" b="1" baseline="0" dirty="0" smtClean="0">
                          <a:solidFill>
                            <a:schemeClr val="tx1"/>
                          </a:solidFill>
                        </a:rPr>
                        <a:t> </a:t>
                      </a:r>
                      <a:r>
                        <a:rPr lang="en-US" sz="1200" b="0" baseline="0" dirty="0" smtClean="0">
                          <a:solidFill>
                            <a:schemeClr val="tx1"/>
                          </a:solidFill>
                        </a:rPr>
                        <a:t>(</a:t>
                      </a:r>
                      <a:r>
                        <a:rPr lang="en-US" sz="1200" b="0" dirty="0" smtClean="0">
                          <a:solidFill>
                            <a:schemeClr val="tx1"/>
                          </a:solidFill>
                        </a:rPr>
                        <a:t>3</a:t>
                      </a:r>
                      <a:r>
                        <a:rPr lang="en-US" sz="1200" b="0" dirty="0" smtClean="0">
                          <a:solidFill>
                            <a:schemeClr val="tx1"/>
                          </a:solidFill>
                        </a:rPr>
                        <a:t>)</a:t>
                      </a:r>
                      <a:endParaRPr lang="en-US" sz="1200" b="0" dirty="0">
                        <a:solidFill>
                          <a:schemeClr val="tx1"/>
                        </a:solidFill>
                      </a:endParaRPr>
                    </a:p>
                  </a:txBody>
                  <a:tcPr anchor="ctr">
                    <a:lnL w="9525" cap="flat" cmpd="sng" algn="ctr">
                      <a:solidFill>
                        <a:srgbClr val="92D050"/>
                      </a:solidFill>
                      <a:prstDash val="solid"/>
                      <a:round/>
                      <a:headEnd type="none" w="med" len="med"/>
                      <a:tailEnd type="none" w="med" len="med"/>
                    </a:lnL>
                    <a:lnR w="9525" cap="flat" cmpd="sng" algn="ctr">
                      <a:solidFill>
                        <a:srgbClr val="92D050"/>
                      </a:solidFill>
                      <a:prstDash val="solid"/>
                      <a:round/>
                      <a:headEnd type="none" w="med" len="med"/>
                      <a:tailEnd type="none" w="med" len="med"/>
                    </a:lnR>
                    <a:lnT w="26425" cap="flat" cmpd="sng" algn="ctr">
                      <a:solidFill>
                        <a:srgbClr val="FFFFFF"/>
                      </a:solidFill>
                      <a:prstDash val="solid"/>
                      <a:round/>
                      <a:headEnd type="none" w="med" len="med"/>
                      <a:tailEnd type="none" w="med" len="med"/>
                    </a:lnT>
                    <a:lnB w="9525"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92D050">
                        <a:alpha val="40000"/>
                      </a:srgbClr>
                    </a:solidFill>
                  </a:tcPr>
                </a:tc>
              </a:tr>
              <a:tr h="435000">
                <a:tc>
                  <a:txBody>
                    <a:bodyPr/>
                    <a:lstStyle/>
                    <a:p>
                      <a:pPr algn="ctr"/>
                      <a:r>
                        <a:rPr lang="en-US" sz="1200" baseline="0" dirty="0" smtClean="0">
                          <a:solidFill>
                            <a:schemeClr val="tx1"/>
                          </a:solidFill>
                        </a:rPr>
                        <a:t>Belle II SVD</a:t>
                      </a:r>
                    </a:p>
                  </a:txBody>
                  <a:tcPr anchor="ctr">
                    <a:lnL w="9525" cap="flat" cmpd="sng" algn="ctr">
                      <a:solidFill>
                        <a:srgbClr val="92D050"/>
                      </a:solidFill>
                      <a:prstDash val="solid"/>
                    </a:lnL>
                    <a:lnR w="9525" cap="flat" cmpd="sng" algn="ctr">
                      <a:solidFill>
                        <a:srgbClr val="92D050"/>
                      </a:solidFill>
                      <a:prstDash val="solid"/>
                      <a:round/>
                      <a:headEnd type="none" w="med" len="med"/>
                      <a:tailEnd type="none" w="med" len="med"/>
                    </a:lnR>
                    <a:lnT w="9525" cap="flat" cmpd="sng" algn="ctr">
                      <a:solidFill>
                        <a:srgbClr val="92D050"/>
                      </a:solidFill>
                      <a:prstDash val="solid"/>
                      <a:round/>
                      <a:headEnd type="none" w="med" len="med"/>
                      <a:tailEnd type="none" w="med" len="med"/>
                    </a:lnT>
                    <a:lnB w="9525"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92D050">
                        <a:alpha val="40000"/>
                      </a:srgbClr>
                    </a:solidFill>
                  </a:tcPr>
                </a:tc>
                <a:tc>
                  <a:txBody>
                    <a:bodyPr/>
                    <a:lstStyle/>
                    <a:p>
                      <a:pPr algn="ctr"/>
                      <a:r>
                        <a:rPr lang="en-US" sz="1200" dirty="0" smtClean="0">
                          <a:solidFill>
                            <a:schemeClr val="tx1"/>
                          </a:solidFill>
                        </a:rPr>
                        <a:t>K. Nakamura</a:t>
                      </a:r>
                      <a:endParaRPr lang="en-US" sz="1200" dirty="0">
                        <a:solidFill>
                          <a:schemeClr val="tx1"/>
                        </a:solidFill>
                      </a:endParaRPr>
                    </a:p>
                  </a:txBody>
                  <a:tcPr anchor="ctr">
                    <a:lnL w="9525" cap="flat" cmpd="sng" algn="ctr">
                      <a:solidFill>
                        <a:srgbClr val="92D050"/>
                      </a:solidFill>
                      <a:prstDash val="solid"/>
                      <a:round/>
                      <a:headEnd type="none" w="med" len="med"/>
                      <a:tailEnd type="none" w="med" len="med"/>
                    </a:lnL>
                    <a:lnR w="9525" cap="flat" cmpd="sng" algn="ctr">
                      <a:solidFill>
                        <a:srgbClr val="92D050"/>
                      </a:solidFill>
                      <a:prstDash val="solid"/>
                      <a:round/>
                      <a:headEnd type="none" w="med" len="med"/>
                      <a:tailEnd type="none" w="med" len="med"/>
                    </a:lnR>
                    <a:lnT w="9525" cap="flat" cmpd="sng" algn="ctr">
                      <a:solidFill>
                        <a:srgbClr val="92D050"/>
                      </a:solidFill>
                      <a:prstDash val="solid"/>
                      <a:round/>
                      <a:headEnd type="none" w="med" len="med"/>
                      <a:tailEnd type="none" w="med" len="med"/>
                    </a:lnT>
                    <a:lnB w="9525"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92D050">
                        <a:alpha val="40000"/>
                      </a:srgbClr>
                    </a:solidFill>
                  </a:tcPr>
                </a:tc>
                <a:tc>
                  <a:txBody>
                    <a:bodyPr/>
                    <a:lstStyle/>
                    <a:p>
                      <a:pPr algn="ctr"/>
                      <a:r>
                        <a:rPr lang="en-US" sz="1200" dirty="0" smtClean="0">
                          <a:solidFill>
                            <a:schemeClr val="tx1"/>
                          </a:solidFill>
                        </a:rPr>
                        <a:t>4 ladders</a:t>
                      </a:r>
                    </a:p>
                  </a:txBody>
                  <a:tcPr anchor="ctr">
                    <a:lnL w="9525" cap="flat" cmpd="sng" algn="ctr">
                      <a:solidFill>
                        <a:srgbClr val="92D050"/>
                      </a:solidFill>
                      <a:prstDash val="solid"/>
                      <a:round/>
                      <a:headEnd type="none" w="med" len="med"/>
                      <a:tailEnd type="none" w="med" len="med"/>
                    </a:lnL>
                    <a:lnR w="9525" cap="flat" cmpd="sng" algn="ctr">
                      <a:solidFill>
                        <a:srgbClr val="92D050"/>
                      </a:solidFill>
                      <a:prstDash val="solid"/>
                      <a:round/>
                      <a:headEnd type="none" w="med" len="med"/>
                      <a:tailEnd type="none" w="med" len="med"/>
                    </a:lnR>
                    <a:lnT w="9525" cap="flat" cmpd="sng" algn="ctr">
                      <a:solidFill>
                        <a:srgbClr val="92D050"/>
                      </a:solidFill>
                      <a:prstDash val="solid"/>
                      <a:round/>
                      <a:headEnd type="none" w="med" len="med"/>
                      <a:tailEnd type="none" w="med" len="med"/>
                    </a:lnT>
                    <a:lnB w="9525"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92D050">
                        <a:alpha val="40000"/>
                      </a:srgbClr>
                    </a:solidFill>
                  </a:tcPr>
                </a:tc>
                <a:tc>
                  <a:txBody>
                    <a:bodyPr/>
                    <a:lstStyle/>
                    <a:p>
                      <a:pPr algn="ctr"/>
                      <a:r>
                        <a:rPr lang="en-US" sz="1200" dirty="0" smtClean="0">
                          <a:solidFill>
                            <a:schemeClr val="tx1"/>
                          </a:solidFill>
                        </a:rPr>
                        <a:t>VXD</a:t>
                      </a:r>
                    </a:p>
                  </a:txBody>
                  <a:tcPr anchor="ctr">
                    <a:lnL w="9525" cap="flat" cmpd="sng" algn="ctr">
                      <a:solidFill>
                        <a:srgbClr val="92D050"/>
                      </a:solidFill>
                      <a:prstDash val="solid"/>
                      <a:round/>
                      <a:headEnd type="none" w="med" len="med"/>
                      <a:tailEnd type="none" w="med" len="med"/>
                    </a:lnL>
                    <a:lnR w="9525" cap="flat" cmpd="sng" algn="ctr">
                      <a:solidFill>
                        <a:srgbClr val="92D050"/>
                      </a:solidFill>
                      <a:prstDash val="solid"/>
                      <a:round/>
                      <a:headEnd type="none" w="med" len="med"/>
                      <a:tailEnd type="none" w="med" len="med"/>
                    </a:lnR>
                    <a:lnT w="9525" cap="flat" cmpd="sng" algn="ctr">
                      <a:solidFill>
                        <a:srgbClr val="92D050"/>
                      </a:solidFill>
                      <a:prstDash val="solid"/>
                      <a:round/>
                      <a:headEnd type="none" w="med" len="med"/>
                      <a:tailEnd type="none" w="med" len="med"/>
                    </a:lnT>
                    <a:lnB w="9525"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92D050">
                        <a:alpha val="4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Belle</a:t>
                      </a:r>
                      <a:r>
                        <a:rPr lang="en-US" sz="1200" baseline="0" dirty="0" smtClean="0">
                          <a:solidFill>
                            <a:schemeClr val="tx1"/>
                          </a:solidFill>
                        </a:rPr>
                        <a:t> </a:t>
                      </a:r>
                      <a:r>
                        <a:rPr lang="en-US" sz="1200" dirty="0" smtClean="0">
                          <a:solidFill>
                            <a:schemeClr val="tx1"/>
                          </a:solidFill>
                        </a:rPr>
                        <a:t>II / </a:t>
                      </a:r>
                      <a:br>
                        <a:rPr lang="en-US" sz="1200" dirty="0" smtClean="0">
                          <a:solidFill>
                            <a:schemeClr val="tx1"/>
                          </a:solidFill>
                        </a:rPr>
                      </a:br>
                      <a:r>
                        <a:rPr lang="en-US" sz="1200" dirty="0" smtClean="0">
                          <a:solidFill>
                            <a:schemeClr val="tx1"/>
                          </a:solidFill>
                        </a:rPr>
                        <a:t>VXD EPICS</a:t>
                      </a:r>
                    </a:p>
                  </a:txBody>
                  <a:tcPr anchor="ctr">
                    <a:lnL w="9525" cap="flat" cmpd="sng" algn="ctr">
                      <a:solidFill>
                        <a:srgbClr val="92D050"/>
                      </a:solidFill>
                      <a:prstDash val="solid"/>
                      <a:round/>
                      <a:headEnd type="none" w="med" len="med"/>
                      <a:tailEnd type="none" w="med" len="med"/>
                    </a:lnL>
                    <a:lnR w="9525" cap="flat" cmpd="sng" algn="ctr">
                      <a:solidFill>
                        <a:srgbClr val="92D050"/>
                      </a:solidFill>
                      <a:prstDash val="solid"/>
                      <a:round/>
                      <a:headEnd type="none" w="med" len="med"/>
                      <a:tailEnd type="none" w="med" len="med"/>
                    </a:lnR>
                    <a:lnT w="9525" cap="flat" cmpd="sng" algn="ctr">
                      <a:solidFill>
                        <a:srgbClr val="92D050"/>
                      </a:solidFill>
                      <a:prstDash val="solid"/>
                      <a:round/>
                      <a:headEnd type="none" w="med" len="med"/>
                      <a:tailEnd type="none" w="med" len="med"/>
                    </a:lnT>
                    <a:lnB w="9525"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92D050">
                        <a:alpha val="40000"/>
                      </a:srgbClr>
                    </a:solidFill>
                  </a:tcPr>
                </a:tc>
                <a:tc vMerge="1">
                  <a:txBody>
                    <a:bodyPr/>
                    <a:lstStyle/>
                    <a:p>
                      <a:pPr marL="0" marR="0" indent="0" algn="ctr" defTabSz="914116"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endParaRPr>
                    </a:p>
                  </a:txBody>
                  <a:tcPr anchor="ctr">
                    <a:lnL w="9525" cap="flat" cmpd="sng" algn="ctr">
                      <a:solidFill>
                        <a:srgbClr val="92D050"/>
                      </a:solidFill>
                      <a:prstDash val="solid"/>
                      <a:round/>
                      <a:headEnd type="none" w="med" len="med"/>
                      <a:tailEnd type="none" w="med" len="med"/>
                    </a:lnL>
                    <a:lnR w="9525" cap="flat" cmpd="sng" algn="ctr">
                      <a:solidFill>
                        <a:srgbClr val="92D050"/>
                      </a:solidFill>
                      <a:prstDash val="solid"/>
                      <a:round/>
                      <a:headEnd type="none" w="med" len="med"/>
                      <a:tailEnd type="none" w="med" len="med"/>
                    </a:lnR>
                    <a:lnT w="9525" cap="flat" cmpd="sng" algn="ctr">
                      <a:solidFill>
                        <a:srgbClr val="92D050"/>
                      </a:solidFill>
                      <a:prstDash val="solid"/>
                      <a:round/>
                      <a:headEnd type="none" w="med" len="med"/>
                      <a:tailEnd type="none" w="med" len="med"/>
                    </a:lnT>
                    <a:lnB w="9525"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92D050">
                        <a:alpha val="40000"/>
                      </a:srgbClr>
                    </a:solidFill>
                  </a:tcPr>
                </a:tc>
                <a:tc vMerge="1">
                  <a:txBody>
                    <a:bodyPr/>
                    <a:lstStyle/>
                    <a:p>
                      <a:pPr algn="ctr"/>
                      <a:endParaRPr lang="en-US" sz="1200" b="0" dirty="0">
                        <a:solidFill>
                          <a:schemeClr val="tx1"/>
                        </a:solidFill>
                      </a:endParaRPr>
                    </a:p>
                  </a:txBody>
                  <a:tcPr anchor="ctr">
                    <a:lnL w="9525" cap="flat" cmpd="sng" algn="ctr">
                      <a:solidFill>
                        <a:srgbClr val="92D050"/>
                      </a:solidFill>
                      <a:prstDash val="solid"/>
                      <a:round/>
                      <a:headEnd type="none" w="med" len="med"/>
                      <a:tailEnd type="none" w="med" len="med"/>
                    </a:lnL>
                    <a:lnR w="9525" cap="flat" cmpd="sng" algn="ctr">
                      <a:solidFill>
                        <a:srgbClr val="92D050"/>
                      </a:solidFill>
                      <a:prstDash val="solid"/>
                      <a:round/>
                      <a:headEnd type="none" w="med" len="med"/>
                      <a:tailEnd type="none" w="med" len="med"/>
                    </a:lnR>
                    <a:lnT w="9525" cap="flat" cmpd="sng" algn="ctr">
                      <a:solidFill>
                        <a:srgbClr val="92D050"/>
                      </a:solidFill>
                      <a:prstDash val="solid"/>
                      <a:round/>
                      <a:headEnd type="none" w="med" len="med"/>
                      <a:tailEnd type="none" w="med" len="med"/>
                    </a:lnT>
                    <a:lnB w="9525"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92D050">
                        <a:alpha val="40000"/>
                      </a:srgbClr>
                    </a:solidFill>
                  </a:tcPr>
                </a:tc>
              </a:tr>
              <a:tr h="688093">
                <a:tc>
                  <a:txBody>
                    <a:bodyPr/>
                    <a:lstStyle>
                      <a:lvl1pPr marL="0" algn="l" defTabSz="914116" rtl="0" eaLnBrk="1" latinLnBrk="0" hangingPunct="1">
                        <a:defRPr sz="1800" kern="1200">
                          <a:solidFill>
                            <a:schemeClr val="dk1"/>
                          </a:solidFill>
                          <a:latin typeface="Calibri"/>
                        </a:defRPr>
                      </a:lvl1pPr>
                      <a:lvl2pPr marL="457059" algn="l" defTabSz="914116" rtl="0" eaLnBrk="1" latinLnBrk="0" hangingPunct="1">
                        <a:defRPr sz="1800" kern="1200">
                          <a:solidFill>
                            <a:schemeClr val="dk1"/>
                          </a:solidFill>
                          <a:latin typeface="Calibri"/>
                        </a:defRPr>
                      </a:lvl2pPr>
                      <a:lvl3pPr marL="914116" algn="l" defTabSz="914116" rtl="0" eaLnBrk="1" latinLnBrk="0" hangingPunct="1">
                        <a:defRPr sz="1800" kern="1200">
                          <a:solidFill>
                            <a:schemeClr val="dk1"/>
                          </a:solidFill>
                          <a:latin typeface="Calibri"/>
                        </a:defRPr>
                      </a:lvl3pPr>
                      <a:lvl4pPr marL="1371174" algn="l" defTabSz="914116" rtl="0" eaLnBrk="1" latinLnBrk="0" hangingPunct="1">
                        <a:defRPr sz="1800" kern="1200">
                          <a:solidFill>
                            <a:schemeClr val="dk1"/>
                          </a:solidFill>
                          <a:latin typeface="Calibri"/>
                        </a:defRPr>
                      </a:lvl4pPr>
                      <a:lvl5pPr marL="1828231" algn="l" defTabSz="914116" rtl="0" eaLnBrk="1" latinLnBrk="0" hangingPunct="1">
                        <a:defRPr sz="1800" kern="1200">
                          <a:solidFill>
                            <a:schemeClr val="dk1"/>
                          </a:solidFill>
                          <a:latin typeface="Calibri"/>
                        </a:defRPr>
                      </a:lvl5pPr>
                      <a:lvl6pPr marL="2285289" algn="l" defTabSz="914116" rtl="0" eaLnBrk="1" latinLnBrk="0" hangingPunct="1">
                        <a:defRPr sz="1800" kern="1200">
                          <a:solidFill>
                            <a:schemeClr val="dk1"/>
                          </a:solidFill>
                          <a:latin typeface="Calibri"/>
                        </a:defRPr>
                      </a:lvl6pPr>
                      <a:lvl7pPr marL="2742346" algn="l" defTabSz="914116" rtl="0" eaLnBrk="1" latinLnBrk="0" hangingPunct="1">
                        <a:defRPr sz="1800" kern="1200">
                          <a:solidFill>
                            <a:schemeClr val="dk1"/>
                          </a:solidFill>
                          <a:latin typeface="Calibri"/>
                        </a:defRPr>
                      </a:lvl7pPr>
                      <a:lvl8pPr marL="3199404" algn="l" defTabSz="914116" rtl="0" eaLnBrk="1" latinLnBrk="0" hangingPunct="1">
                        <a:defRPr sz="1800" kern="1200">
                          <a:solidFill>
                            <a:schemeClr val="dk1"/>
                          </a:solidFill>
                          <a:latin typeface="Calibri"/>
                        </a:defRPr>
                      </a:lvl8pPr>
                      <a:lvl9pPr marL="3656462" algn="l" defTabSz="914116" rtl="0" eaLnBrk="1" latinLnBrk="0" hangingPunct="1">
                        <a:defRPr sz="1800" kern="1200">
                          <a:solidFill>
                            <a:schemeClr val="dk1"/>
                          </a:solidFill>
                          <a:latin typeface="Calibri"/>
                        </a:defRPr>
                      </a:lvl9pPr>
                    </a:lstStyle>
                    <a:p>
                      <a:pPr algn="ctr"/>
                      <a:r>
                        <a:rPr lang="en-US" sz="1200" dirty="0" smtClean="0">
                          <a:solidFill>
                            <a:schemeClr val="tx1"/>
                          </a:solidFill>
                        </a:rPr>
                        <a:t>diamond</a:t>
                      </a:r>
                    </a:p>
                    <a:p>
                      <a:pPr algn="ctr"/>
                      <a:r>
                        <a:rPr lang="en-US" sz="1200" baseline="0" dirty="0" smtClean="0">
                          <a:solidFill>
                            <a:schemeClr val="tx1"/>
                          </a:solidFill>
                        </a:rPr>
                        <a:t>sensors</a:t>
                      </a:r>
                    </a:p>
                  </a:txBody>
                  <a:tcPr anchor="ctr">
                    <a:lnL w="9525" cap="flat" cmpd="sng" algn="ctr">
                      <a:solidFill>
                        <a:srgbClr val="92D050"/>
                      </a:solidFill>
                      <a:prstDash val="solid"/>
                    </a:lnL>
                    <a:lnR w="9525" cap="flat" cmpd="sng" algn="ctr">
                      <a:solidFill>
                        <a:srgbClr val="92D050"/>
                      </a:solidFill>
                      <a:prstDash val="solid"/>
                      <a:round/>
                      <a:headEnd type="none" w="med" len="med"/>
                      <a:tailEnd type="none" w="med" len="med"/>
                    </a:lnR>
                    <a:lnT w="9525" cap="flat" cmpd="sng" algn="ctr">
                      <a:solidFill>
                        <a:srgbClr val="92D050"/>
                      </a:solidFill>
                      <a:prstDash val="solid"/>
                      <a:round/>
                      <a:headEnd type="none" w="med" len="med"/>
                      <a:tailEnd type="none" w="med" len="med"/>
                    </a:lnT>
                    <a:lnB w="9525" cap="flat" cmpd="sng" algn="ctr">
                      <a:solidFill>
                        <a:srgbClr val="92D050"/>
                      </a:solidFill>
                      <a:prstDash val="solid"/>
                    </a:lnB>
                    <a:lnTlToBr w="12700" cmpd="sng">
                      <a:noFill/>
                      <a:prstDash val="solid"/>
                    </a:lnTlToBr>
                    <a:lnBlToTr w="12700" cmpd="sng">
                      <a:noFill/>
                      <a:prstDash val="solid"/>
                    </a:lnBlToTr>
                    <a:solidFill>
                      <a:srgbClr val="92D050">
                        <a:alpha val="40000"/>
                      </a:srgbClr>
                    </a:solidFill>
                  </a:tcPr>
                </a:tc>
                <a:tc>
                  <a:txBody>
                    <a:bodyPr/>
                    <a:lstStyle>
                      <a:lvl1pPr marL="0" algn="l" defTabSz="914116" rtl="0" eaLnBrk="1" latinLnBrk="0" hangingPunct="1">
                        <a:defRPr sz="1800" kern="1200">
                          <a:solidFill>
                            <a:schemeClr val="dk1"/>
                          </a:solidFill>
                          <a:latin typeface="Calibri"/>
                        </a:defRPr>
                      </a:lvl1pPr>
                      <a:lvl2pPr marL="457059" algn="l" defTabSz="914116" rtl="0" eaLnBrk="1" latinLnBrk="0" hangingPunct="1">
                        <a:defRPr sz="1800" kern="1200">
                          <a:solidFill>
                            <a:schemeClr val="dk1"/>
                          </a:solidFill>
                          <a:latin typeface="Calibri"/>
                        </a:defRPr>
                      </a:lvl2pPr>
                      <a:lvl3pPr marL="914116" algn="l" defTabSz="914116" rtl="0" eaLnBrk="1" latinLnBrk="0" hangingPunct="1">
                        <a:defRPr sz="1800" kern="1200">
                          <a:solidFill>
                            <a:schemeClr val="dk1"/>
                          </a:solidFill>
                          <a:latin typeface="Calibri"/>
                        </a:defRPr>
                      </a:lvl3pPr>
                      <a:lvl4pPr marL="1371174" algn="l" defTabSz="914116" rtl="0" eaLnBrk="1" latinLnBrk="0" hangingPunct="1">
                        <a:defRPr sz="1800" kern="1200">
                          <a:solidFill>
                            <a:schemeClr val="dk1"/>
                          </a:solidFill>
                          <a:latin typeface="Calibri"/>
                        </a:defRPr>
                      </a:lvl4pPr>
                      <a:lvl5pPr marL="1828231" algn="l" defTabSz="914116" rtl="0" eaLnBrk="1" latinLnBrk="0" hangingPunct="1">
                        <a:defRPr sz="1800" kern="1200">
                          <a:solidFill>
                            <a:schemeClr val="dk1"/>
                          </a:solidFill>
                          <a:latin typeface="Calibri"/>
                        </a:defRPr>
                      </a:lvl5pPr>
                      <a:lvl6pPr marL="2285289" algn="l" defTabSz="914116" rtl="0" eaLnBrk="1" latinLnBrk="0" hangingPunct="1">
                        <a:defRPr sz="1800" kern="1200">
                          <a:solidFill>
                            <a:schemeClr val="dk1"/>
                          </a:solidFill>
                          <a:latin typeface="Calibri"/>
                        </a:defRPr>
                      </a:lvl6pPr>
                      <a:lvl7pPr marL="2742346" algn="l" defTabSz="914116" rtl="0" eaLnBrk="1" latinLnBrk="0" hangingPunct="1">
                        <a:defRPr sz="1800" kern="1200">
                          <a:solidFill>
                            <a:schemeClr val="dk1"/>
                          </a:solidFill>
                          <a:latin typeface="Calibri"/>
                        </a:defRPr>
                      </a:lvl7pPr>
                      <a:lvl8pPr marL="3199404" algn="l" defTabSz="914116" rtl="0" eaLnBrk="1" latinLnBrk="0" hangingPunct="1">
                        <a:defRPr sz="1800" kern="1200">
                          <a:solidFill>
                            <a:schemeClr val="dk1"/>
                          </a:solidFill>
                          <a:latin typeface="Calibri"/>
                        </a:defRPr>
                      </a:lvl8pPr>
                      <a:lvl9pPr marL="3656462" algn="l" defTabSz="914116" rtl="0" eaLnBrk="1" latinLnBrk="0" hangingPunct="1">
                        <a:defRPr sz="1800" kern="1200">
                          <a:solidFill>
                            <a:schemeClr val="dk1"/>
                          </a:solidFill>
                          <a:latin typeface="Calibri"/>
                        </a:defRPr>
                      </a:lvl9pPr>
                    </a:lstStyle>
                    <a:p>
                      <a:pPr algn="ctr"/>
                      <a:r>
                        <a:rPr lang="en-US" sz="1200" dirty="0" smtClean="0">
                          <a:solidFill>
                            <a:schemeClr val="tx1"/>
                          </a:solidFill>
                        </a:rPr>
                        <a:t>L.</a:t>
                      </a:r>
                      <a:r>
                        <a:rPr lang="en-US" sz="1200" baseline="0" dirty="0" smtClean="0">
                          <a:solidFill>
                            <a:schemeClr val="tx1"/>
                          </a:solidFill>
                        </a:rPr>
                        <a:t> Vitale</a:t>
                      </a:r>
                      <a:endParaRPr lang="en-US" sz="1200" dirty="0">
                        <a:solidFill>
                          <a:schemeClr val="tx1"/>
                        </a:solidFill>
                      </a:endParaRPr>
                    </a:p>
                  </a:txBody>
                  <a:tcPr anchor="ctr">
                    <a:lnL w="9525" cap="flat" cmpd="sng" algn="ctr">
                      <a:solidFill>
                        <a:srgbClr val="92D050"/>
                      </a:solidFill>
                      <a:prstDash val="solid"/>
                      <a:round/>
                      <a:headEnd type="none" w="med" len="med"/>
                      <a:tailEnd type="none" w="med" len="med"/>
                    </a:lnL>
                    <a:lnR w="9525" cap="flat" cmpd="sng" algn="ctr">
                      <a:solidFill>
                        <a:srgbClr val="92D050"/>
                      </a:solidFill>
                      <a:prstDash val="solid"/>
                      <a:round/>
                      <a:headEnd type="none" w="med" len="med"/>
                      <a:tailEnd type="none" w="med" len="med"/>
                    </a:lnR>
                    <a:lnT w="9525" cap="flat" cmpd="sng" algn="ctr">
                      <a:solidFill>
                        <a:srgbClr val="92D050"/>
                      </a:solidFill>
                      <a:prstDash val="solid"/>
                      <a:round/>
                      <a:headEnd type="none" w="med" len="med"/>
                      <a:tailEnd type="none" w="med" len="med"/>
                    </a:lnT>
                    <a:lnB w="9525" cap="flat" cmpd="sng" algn="ctr">
                      <a:solidFill>
                        <a:srgbClr val="92D050"/>
                      </a:solidFill>
                      <a:prstDash val="solid"/>
                    </a:lnB>
                    <a:lnTlToBr w="12700" cmpd="sng">
                      <a:noFill/>
                      <a:prstDash val="solid"/>
                    </a:lnTlToBr>
                    <a:lnBlToTr w="12700" cmpd="sng">
                      <a:noFill/>
                      <a:prstDash val="solid"/>
                    </a:lnBlToTr>
                    <a:solidFill>
                      <a:srgbClr val="92D050">
                        <a:alpha val="40000"/>
                      </a:srgbClr>
                    </a:solidFill>
                  </a:tcPr>
                </a:tc>
                <a:tc>
                  <a:txBody>
                    <a:bodyPr/>
                    <a:lstStyle>
                      <a:lvl1pPr marL="0" algn="l" defTabSz="914116" rtl="0" eaLnBrk="1" latinLnBrk="0" hangingPunct="1">
                        <a:defRPr sz="1800" kern="1200">
                          <a:solidFill>
                            <a:schemeClr val="dk1"/>
                          </a:solidFill>
                          <a:latin typeface="Calibri"/>
                        </a:defRPr>
                      </a:lvl1pPr>
                      <a:lvl2pPr marL="457059" algn="l" defTabSz="914116" rtl="0" eaLnBrk="1" latinLnBrk="0" hangingPunct="1">
                        <a:defRPr sz="1800" kern="1200">
                          <a:solidFill>
                            <a:schemeClr val="dk1"/>
                          </a:solidFill>
                          <a:latin typeface="Calibri"/>
                        </a:defRPr>
                      </a:lvl2pPr>
                      <a:lvl3pPr marL="914116" algn="l" defTabSz="914116" rtl="0" eaLnBrk="1" latinLnBrk="0" hangingPunct="1">
                        <a:defRPr sz="1800" kern="1200">
                          <a:solidFill>
                            <a:schemeClr val="dk1"/>
                          </a:solidFill>
                          <a:latin typeface="Calibri"/>
                        </a:defRPr>
                      </a:lvl3pPr>
                      <a:lvl4pPr marL="1371174" algn="l" defTabSz="914116" rtl="0" eaLnBrk="1" latinLnBrk="0" hangingPunct="1">
                        <a:defRPr sz="1800" kern="1200">
                          <a:solidFill>
                            <a:schemeClr val="dk1"/>
                          </a:solidFill>
                          <a:latin typeface="Calibri"/>
                        </a:defRPr>
                      </a:lvl4pPr>
                      <a:lvl5pPr marL="1828231" algn="l" defTabSz="914116" rtl="0" eaLnBrk="1" latinLnBrk="0" hangingPunct="1">
                        <a:defRPr sz="1800" kern="1200">
                          <a:solidFill>
                            <a:schemeClr val="dk1"/>
                          </a:solidFill>
                          <a:latin typeface="Calibri"/>
                        </a:defRPr>
                      </a:lvl5pPr>
                      <a:lvl6pPr marL="2285289" algn="l" defTabSz="914116" rtl="0" eaLnBrk="1" latinLnBrk="0" hangingPunct="1">
                        <a:defRPr sz="1800" kern="1200">
                          <a:solidFill>
                            <a:schemeClr val="dk1"/>
                          </a:solidFill>
                          <a:latin typeface="Calibri"/>
                        </a:defRPr>
                      </a:lvl6pPr>
                      <a:lvl7pPr marL="2742346" algn="l" defTabSz="914116" rtl="0" eaLnBrk="1" latinLnBrk="0" hangingPunct="1">
                        <a:defRPr sz="1800" kern="1200">
                          <a:solidFill>
                            <a:schemeClr val="dk1"/>
                          </a:solidFill>
                          <a:latin typeface="Calibri"/>
                        </a:defRPr>
                      </a:lvl7pPr>
                      <a:lvl8pPr marL="3199404" algn="l" defTabSz="914116" rtl="0" eaLnBrk="1" latinLnBrk="0" hangingPunct="1">
                        <a:defRPr sz="1800" kern="1200">
                          <a:solidFill>
                            <a:schemeClr val="dk1"/>
                          </a:solidFill>
                          <a:latin typeface="Calibri"/>
                        </a:defRPr>
                      </a:lvl8pPr>
                      <a:lvl9pPr marL="3656462" algn="l" defTabSz="914116" rtl="0" eaLnBrk="1" latinLnBrk="0" hangingPunct="1">
                        <a:defRPr sz="1800" kern="1200">
                          <a:solidFill>
                            <a:schemeClr val="dk1"/>
                          </a:solidFill>
                          <a:latin typeface="Calibri"/>
                        </a:defRPr>
                      </a:lvl9pPr>
                    </a:lstStyle>
                    <a:p>
                      <a:pPr algn="ctr"/>
                      <a:r>
                        <a:rPr lang="en-US" sz="1200" dirty="0" smtClean="0">
                          <a:solidFill>
                            <a:schemeClr val="tx1"/>
                          </a:solidFill>
                        </a:rPr>
                        <a:t>8 diamonds</a:t>
                      </a:r>
                    </a:p>
                  </a:txBody>
                  <a:tcPr anchor="ctr">
                    <a:lnL w="9525" cap="flat" cmpd="sng" algn="ctr">
                      <a:solidFill>
                        <a:srgbClr val="92D050"/>
                      </a:solidFill>
                      <a:prstDash val="solid"/>
                      <a:round/>
                      <a:headEnd type="none" w="med" len="med"/>
                      <a:tailEnd type="none" w="med" len="med"/>
                    </a:lnL>
                    <a:lnR w="9525" cap="flat" cmpd="sng" algn="ctr">
                      <a:solidFill>
                        <a:srgbClr val="92D050"/>
                      </a:solidFill>
                      <a:prstDash val="solid"/>
                      <a:round/>
                      <a:headEnd type="none" w="med" len="med"/>
                      <a:tailEnd type="none" w="med" len="med"/>
                    </a:lnR>
                    <a:lnT w="9525" cap="flat" cmpd="sng" algn="ctr">
                      <a:solidFill>
                        <a:srgbClr val="92D050"/>
                      </a:solidFill>
                      <a:prstDash val="solid"/>
                      <a:round/>
                      <a:headEnd type="none" w="med" len="med"/>
                      <a:tailEnd type="none" w="med" len="med"/>
                    </a:lnT>
                    <a:lnB w="9525" cap="flat" cmpd="sng" algn="ctr">
                      <a:solidFill>
                        <a:srgbClr val="92D050"/>
                      </a:solidFill>
                      <a:prstDash val="solid"/>
                    </a:lnB>
                    <a:lnTlToBr w="12700" cmpd="sng">
                      <a:noFill/>
                      <a:prstDash val="solid"/>
                    </a:lnTlToBr>
                    <a:lnBlToTr w="12700" cmpd="sng">
                      <a:noFill/>
                      <a:prstDash val="solid"/>
                    </a:lnBlToTr>
                    <a:solidFill>
                      <a:srgbClr val="92D050">
                        <a:alpha val="40000"/>
                      </a:srgbClr>
                    </a:solidFill>
                  </a:tcPr>
                </a:tc>
                <a:tc>
                  <a:txBody>
                    <a:bodyPr/>
                    <a:lstStyle>
                      <a:lvl1pPr marL="0" algn="l" defTabSz="914116" rtl="0" eaLnBrk="1" latinLnBrk="0" hangingPunct="1">
                        <a:defRPr sz="1800" kern="1200">
                          <a:solidFill>
                            <a:schemeClr val="dk1"/>
                          </a:solidFill>
                          <a:latin typeface="Calibri"/>
                        </a:defRPr>
                      </a:lvl1pPr>
                      <a:lvl2pPr marL="457059" algn="l" defTabSz="914116" rtl="0" eaLnBrk="1" latinLnBrk="0" hangingPunct="1">
                        <a:defRPr sz="1800" kern="1200">
                          <a:solidFill>
                            <a:schemeClr val="dk1"/>
                          </a:solidFill>
                          <a:latin typeface="Calibri"/>
                        </a:defRPr>
                      </a:lvl2pPr>
                      <a:lvl3pPr marL="914116" algn="l" defTabSz="914116" rtl="0" eaLnBrk="1" latinLnBrk="0" hangingPunct="1">
                        <a:defRPr sz="1800" kern="1200">
                          <a:solidFill>
                            <a:schemeClr val="dk1"/>
                          </a:solidFill>
                          <a:latin typeface="Calibri"/>
                        </a:defRPr>
                      </a:lvl3pPr>
                      <a:lvl4pPr marL="1371174" algn="l" defTabSz="914116" rtl="0" eaLnBrk="1" latinLnBrk="0" hangingPunct="1">
                        <a:defRPr sz="1800" kern="1200">
                          <a:solidFill>
                            <a:schemeClr val="dk1"/>
                          </a:solidFill>
                          <a:latin typeface="Calibri"/>
                        </a:defRPr>
                      </a:lvl4pPr>
                      <a:lvl5pPr marL="1828231" algn="l" defTabSz="914116" rtl="0" eaLnBrk="1" latinLnBrk="0" hangingPunct="1">
                        <a:defRPr sz="1800" kern="1200">
                          <a:solidFill>
                            <a:schemeClr val="dk1"/>
                          </a:solidFill>
                          <a:latin typeface="Calibri"/>
                        </a:defRPr>
                      </a:lvl5pPr>
                      <a:lvl6pPr marL="2285289" algn="l" defTabSz="914116" rtl="0" eaLnBrk="1" latinLnBrk="0" hangingPunct="1">
                        <a:defRPr sz="1800" kern="1200">
                          <a:solidFill>
                            <a:schemeClr val="dk1"/>
                          </a:solidFill>
                          <a:latin typeface="Calibri"/>
                        </a:defRPr>
                      </a:lvl6pPr>
                      <a:lvl7pPr marL="2742346" algn="l" defTabSz="914116" rtl="0" eaLnBrk="1" latinLnBrk="0" hangingPunct="1">
                        <a:defRPr sz="1800" kern="1200">
                          <a:solidFill>
                            <a:schemeClr val="dk1"/>
                          </a:solidFill>
                          <a:latin typeface="Calibri"/>
                        </a:defRPr>
                      </a:lvl7pPr>
                      <a:lvl8pPr marL="3199404" algn="l" defTabSz="914116" rtl="0" eaLnBrk="1" latinLnBrk="0" hangingPunct="1">
                        <a:defRPr sz="1800" kern="1200">
                          <a:solidFill>
                            <a:schemeClr val="dk1"/>
                          </a:solidFill>
                          <a:latin typeface="Calibri"/>
                        </a:defRPr>
                      </a:lvl8pPr>
                      <a:lvl9pPr marL="3656462" algn="l" defTabSz="914116" rtl="0" eaLnBrk="1" latinLnBrk="0" hangingPunct="1">
                        <a:defRPr sz="1800" kern="1200">
                          <a:solidFill>
                            <a:schemeClr val="dk1"/>
                          </a:solidFill>
                          <a:latin typeface="Calibri"/>
                        </a:defRPr>
                      </a:lvl9pPr>
                    </a:lstStyle>
                    <a:p>
                      <a:pPr algn="ctr"/>
                      <a:r>
                        <a:rPr lang="en-US" sz="1200" dirty="0" smtClean="0">
                          <a:solidFill>
                            <a:schemeClr val="tx1"/>
                          </a:solidFill>
                        </a:rPr>
                        <a:t>VXD</a:t>
                      </a:r>
                    </a:p>
                  </a:txBody>
                  <a:tcPr anchor="ctr">
                    <a:lnL w="9525" cap="flat" cmpd="sng" algn="ctr">
                      <a:solidFill>
                        <a:srgbClr val="92D050"/>
                      </a:solidFill>
                      <a:prstDash val="solid"/>
                      <a:round/>
                      <a:headEnd type="none" w="med" len="med"/>
                      <a:tailEnd type="none" w="med" len="med"/>
                    </a:lnL>
                    <a:lnR w="9525" cap="flat" cmpd="sng" algn="ctr">
                      <a:solidFill>
                        <a:srgbClr val="92D050"/>
                      </a:solidFill>
                      <a:prstDash val="solid"/>
                      <a:round/>
                      <a:headEnd type="none" w="med" len="med"/>
                      <a:tailEnd type="none" w="med" len="med"/>
                    </a:lnR>
                    <a:lnT w="9525" cap="flat" cmpd="sng" algn="ctr">
                      <a:solidFill>
                        <a:srgbClr val="92D050"/>
                      </a:solidFill>
                      <a:prstDash val="solid"/>
                      <a:round/>
                      <a:headEnd type="none" w="med" len="med"/>
                      <a:tailEnd type="none" w="med" len="med"/>
                    </a:lnT>
                    <a:lnB w="9525" cap="flat" cmpd="sng" algn="ctr">
                      <a:solidFill>
                        <a:srgbClr val="92D050"/>
                      </a:solidFill>
                      <a:prstDash val="solid"/>
                    </a:lnB>
                    <a:lnTlToBr w="12700" cmpd="sng">
                      <a:noFill/>
                      <a:prstDash val="solid"/>
                    </a:lnTlToBr>
                    <a:lnBlToTr w="12700" cmpd="sng">
                      <a:noFill/>
                      <a:prstDash val="solid"/>
                    </a:lnBlToTr>
                    <a:solidFill>
                      <a:srgbClr val="92D050">
                        <a:alpha val="40000"/>
                      </a:srgbClr>
                    </a:solidFill>
                  </a:tcPr>
                </a:tc>
                <a:tc>
                  <a:txBody>
                    <a:bodyPr/>
                    <a:lstStyle>
                      <a:lvl1pPr marL="0" algn="l" defTabSz="914116" rtl="0" eaLnBrk="1" latinLnBrk="0" hangingPunct="1">
                        <a:defRPr sz="1800" kern="1200">
                          <a:solidFill>
                            <a:schemeClr val="dk1"/>
                          </a:solidFill>
                          <a:latin typeface="Calibri"/>
                        </a:defRPr>
                      </a:lvl1pPr>
                      <a:lvl2pPr marL="457059" algn="l" defTabSz="914116" rtl="0" eaLnBrk="1" latinLnBrk="0" hangingPunct="1">
                        <a:defRPr sz="1800" kern="1200">
                          <a:solidFill>
                            <a:schemeClr val="dk1"/>
                          </a:solidFill>
                          <a:latin typeface="Calibri"/>
                        </a:defRPr>
                      </a:lvl2pPr>
                      <a:lvl3pPr marL="914116" algn="l" defTabSz="914116" rtl="0" eaLnBrk="1" latinLnBrk="0" hangingPunct="1">
                        <a:defRPr sz="1800" kern="1200">
                          <a:solidFill>
                            <a:schemeClr val="dk1"/>
                          </a:solidFill>
                          <a:latin typeface="Calibri"/>
                        </a:defRPr>
                      </a:lvl3pPr>
                      <a:lvl4pPr marL="1371174" algn="l" defTabSz="914116" rtl="0" eaLnBrk="1" latinLnBrk="0" hangingPunct="1">
                        <a:defRPr sz="1800" kern="1200">
                          <a:solidFill>
                            <a:schemeClr val="dk1"/>
                          </a:solidFill>
                          <a:latin typeface="Calibri"/>
                        </a:defRPr>
                      </a:lvl4pPr>
                      <a:lvl5pPr marL="1828231" algn="l" defTabSz="914116" rtl="0" eaLnBrk="1" latinLnBrk="0" hangingPunct="1">
                        <a:defRPr sz="1800" kern="1200">
                          <a:solidFill>
                            <a:schemeClr val="dk1"/>
                          </a:solidFill>
                          <a:latin typeface="Calibri"/>
                        </a:defRPr>
                      </a:lvl5pPr>
                      <a:lvl6pPr marL="2285289" algn="l" defTabSz="914116" rtl="0" eaLnBrk="1" latinLnBrk="0" hangingPunct="1">
                        <a:defRPr sz="1800" kern="1200">
                          <a:solidFill>
                            <a:schemeClr val="dk1"/>
                          </a:solidFill>
                          <a:latin typeface="Calibri"/>
                        </a:defRPr>
                      </a:lvl6pPr>
                      <a:lvl7pPr marL="2742346" algn="l" defTabSz="914116" rtl="0" eaLnBrk="1" latinLnBrk="0" hangingPunct="1">
                        <a:defRPr sz="1800" kern="1200">
                          <a:solidFill>
                            <a:schemeClr val="dk1"/>
                          </a:solidFill>
                          <a:latin typeface="Calibri"/>
                        </a:defRPr>
                      </a:lvl7pPr>
                      <a:lvl8pPr marL="3199404" algn="l" defTabSz="914116" rtl="0" eaLnBrk="1" latinLnBrk="0" hangingPunct="1">
                        <a:defRPr sz="1800" kern="1200">
                          <a:solidFill>
                            <a:schemeClr val="dk1"/>
                          </a:solidFill>
                          <a:latin typeface="Calibri"/>
                        </a:defRPr>
                      </a:lvl8pPr>
                      <a:lvl9pPr marL="3656462" algn="l" defTabSz="914116"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Belle II</a:t>
                      </a:r>
                      <a:r>
                        <a:rPr lang="en-US" sz="1200" baseline="0" dirty="0" smtClean="0">
                          <a:solidFill>
                            <a:schemeClr val="tx1"/>
                          </a:solidFill>
                        </a:rPr>
                        <a:t> </a:t>
                      </a:r>
                      <a:r>
                        <a:rPr lang="en-US" sz="1200" dirty="0" smtClean="0">
                          <a:solidFill>
                            <a:schemeClr val="tx1"/>
                          </a:solidFill>
                        </a:rPr>
                        <a:t>monitor DB &amp; BEAST EPICS</a:t>
                      </a:r>
                    </a:p>
                  </a:txBody>
                  <a:tcPr anchor="ctr">
                    <a:lnL w="9525" cap="flat" cmpd="sng" algn="ctr">
                      <a:solidFill>
                        <a:srgbClr val="92D050"/>
                      </a:solidFill>
                      <a:prstDash val="solid"/>
                      <a:round/>
                      <a:headEnd type="none" w="med" len="med"/>
                      <a:tailEnd type="none" w="med" len="med"/>
                    </a:lnL>
                    <a:lnR w="9525" cap="flat" cmpd="sng" algn="ctr">
                      <a:solidFill>
                        <a:srgbClr val="92D050"/>
                      </a:solidFill>
                      <a:prstDash val="solid"/>
                      <a:round/>
                      <a:headEnd type="none" w="med" len="med"/>
                      <a:tailEnd type="none" w="med" len="med"/>
                    </a:lnR>
                    <a:lnT w="9525" cap="flat" cmpd="sng" algn="ctr">
                      <a:solidFill>
                        <a:srgbClr val="92D050"/>
                      </a:solidFill>
                      <a:prstDash val="solid"/>
                      <a:round/>
                      <a:headEnd type="none" w="med" len="med"/>
                      <a:tailEnd type="none" w="med" len="med"/>
                    </a:lnT>
                    <a:lnB w="9525" cap="flat" cmpd="sng" algn="ctr">
                      <a:solidFill>
                        <a:srgbClr val="92D050"/>
                      </a:solidFill>
                      <a:prstDash val="solid"/>
                    </a:lnB>
                    <a:lnTlToBr w="12700" cmpd="sng">
                      <a:noFill/>
                      <a:prstDash val="solid"/>
                    </a:lnTlToBr>
                    <a:lnBlToTr w="12700" cmpd="sng">
                      <a:noFill/>
                      <a:prstDash val="solid"/>
                    </a:lnBlToTr>
                    <a:solidFill>
                      <a:srgbClr val="92D050">
                        <a:alpha val="40000"/>
                      </a:srgbClr>
                    </a:solidFill>
                  </a:tcPr>
                </a:tc>
                <a:tc>
                  <a:txBody>
                    <a:bodyPr/>
                    <a:lstStyle>
                      <a:lvl1pPr marL="0" algn="l" defTabSz="914116" rtl="0" eaLnBrk="1" latinLnBrk="0" hangingPunct="1">
                        <a:defRPr sz="1800" kern="1200">
                          <a:solidFill>
                            <a:schemeClr val="dk1"/>
                          </a:solidFill>
                          <a:latin typeface="Calibri"/>
                        </a:defRPr>
                      </a:lvl1pPr>
                      <a:lvl2pPr marL="457059" algn="l" defTabSz="914116" rtl="0" eaLnBrk="1" latinLnBrk="0" hangingPunct="1">
                        <a:defRPr sz="1800" kern="1200">
                          <a:solidFill>
                            <a:schemeClr val="dk1"/>
                          </a:solidFill>
                          <a:latin typeface="Calibri"/>
                        </a:defRPr>
                      </a:lvl2pPr>
                      <a:lvl3pPr marL="914116" algn="l" defTabSz="914116" rtl="0" eaLnBrk="1" latinLnBrk="0" hangingPunct="1">
                        <a:defRPr sz="1800" kern="1200">
                          <a:solidFill>
                            <a:schemeClr val="dk1"/>
                          </a:solidFill>
                          <a:latin typeface="Calibri"/>
                        </a:defRPr>
                      </a:lvl3pPr>
                      <a:lvl4pPr marL="1371174" algn="l" defTabSz="914116" rtl="0" eaLnBrk="1" latinLnBrk="0" hangingPunct="1">
                        <a:defRPr sz="1800" kern="1200">
                          <a:solidFill>
                            <a:schemeClr val="dk1"/>
                          </a:solidFill>
                          <a:latin typeface="Calibri"/>
                        </a:defRPr>
                      </a:lvl4pPr>
                      <a:lvl5pPr marL="1828231" algn="l" defTabSz="914116" rtl="0" eaLnBrk="1" latinLnBrk="0" hangingPunct="1">
                        <a:defRPr sz="1800" kern="1200">
                          <a:solidFill>
                            <a:schemeClr val="dk1"/>
                          </a:solidFill>
                          <a:latin typeface="Calibri"/>
                        </a:defRPr>
                      </a:lvl5pPr>
                      <a:lvl6pPr marL="2285289" algn="l" defTabSz="914116" rtl="0" eaLnBrk="1" latinLnBrk="0" hangingPunct="1">
                        <a:defRPr sz="1800" kern="1200">
                          <a:solidFill>
                            <a:schemeClr val="dk1"/>
                          </a:solidFill>
                          <a:latin typeface="Calibri"/>
                        </a:defRPr>
                      </a:lvl6pPr>
                      <a:lvl7pPr marL="2742346" algn="l" defTabSz="914116" rtl="0" eaLnBrk="1" latinLnBrk="0" hangingPunct="1">
                        <a:defRPr sz="1800" kern="1200">
                          <a:solidFill>
                            <a:schemeClr val="dk1"/>
                          </a:solidFill>
                          <a:latin typeface="Calibri"/>
                        </a:defRPr>
                      </a:lvl7pPr>
                      <a:lvl8pPr marL="3199404" algn="l" defTabSz="914116" rtl="0" eaLnBrk="1" latinLnBrk="0" hangingPunct="1">
                        <a:defRPr sz="1800" kern="1200">
                          <a:solidFill>
                            <a:schemeClr val="dk1"/>
                          </a:solidFill>
                          <a:latin typeface="Calibri"/>
                        </a:defRPr>
                      </a:lvl8pPr>
                      <a:lvl9pPr marL="3656462" algn="l" defTabSz="914116" rtl="0" eaLnBrk="1" latinLnBrk="0" hangingPunct="1">
                        <a:defRPr sz="1800" kern="1200">
                          <a:solidFill>
                            <a:schemeClr val="dk1"/>
                          </a:solidFill>
                          <a:latin typeface="Calibri"/>
                        </a:defRPr>
                      </a:lvl9pPr>
                    </a:lstStyle>
                    <a:p>
                      <a:pPr algn="ctr"/>
                      <a:r>
                        <a:rPr lang="en-US" sz="1200" dirty="0" smtClean="0">
                          <a:solidFill>
                            <a:schemeClr val="tx1"/>
                          </a:solidFill>
                        </a:rPr>
                        <a:t>ionizing</a:t>
                      </a:r>
                      <a:r>
                        <a:rPr lang="en-US" sz="1200" baseline="0" dirty="0" smtClean="0">
                          <a:solidFill>
                            <a:schemeClr val="tx1"/>
                          </a:solidFill>
                        </a:rPr>
                        <a:t> dose in VXD </a:t>
                      </a:r>
                      <a:br>
                        <a:rPr lang="en-US" sz="1200" baseline="0" dirty="0" smtClean="0">
                          <a:solidFill>
                            <a:schemeClr val="tx1"/>
                          </a:solidFill>
                        </a:rPr>
                      </a:br>
                      <a:r>
                        <a:rPr lang="en-US" sz="1200" baseline="0" dirty="0" smtClean="0">
                          <a:solidFill>
                            <a:schemeClr val="tx1"/>
                          </a:solidFill>
                          <a:sym typeface="Wingdings" pitchFamily="2" charset="2"/>
                        </a:rPr>
                        <a:t> </a:t>
                      </a:r>
                      <a:r>
                        <a:rPr lang="en-US" sz="1200" b="1" baseline="0" dirty="0" smtClean="0">
                          <a:solidFill>
                            <a:schemeClr val="tx1"/>
                          </a:solidFill>
                          <a:sym typeface="Wingdings" pitchFamily="2" charset="2"/>
                        </a:rPr>
                        <a:t>BEAM abort</a:t>
                      </a:r>
                      <a:endParaRPr lang="en-US" sz="1200" b="1" dirty="0">
                        <a:solidFill>
                          <a:schemeClr val="tx1"/>
                        </a:solidFill>
                      </a:endParaRPr>
                    </a:p>
                  </a:txBody>
                  <a:tcPr anchor="ctr">
                    <a:lnL w="9525" cap="flat" cmpd="sng" algn="ctr">
                      <a:solidFill>
                        <a:srgbClr val="92D050"/>
                      </a:solidFill>
                      <a:prstDash val="solid"/>
                      <a:round/>
                      <a:headEnd type="none" w="med" len="med"/>
                      <a:tailEnd type="none" w="med" len="med"/>
                    </a:lnL>
                    <a:lnR w="9525" cap="flat" cmpd="sng" algn="ctr">
                      <a:solidFill>
                        <a:srgbClr val="92D050"/>
                      </a:solidFill>
                      <a:prstDash val="solid"/>
                      <a:round/>
                      <a:headEnd type="none" w="med" len="med"/>
                      <a:tailEnd type="none" w="med" len="med"/>
                    </a:lnR>
                    <a:lnT w="9525" cap="flat" cmpd="sng" algn="ctr">
                      <a:solidFill>
                        <a:srgbClr val="92D050"/>
                      </a:solidFill>
                      <a:prstDash val="solid"/>
                      <a:round/>
                      <a:headEnd type="none" w="med" len="med"/>
                      <a:tailEnd type="none" w="med" len="med"/>
                    </a:lnT>
                    <a:lnB w="9525" cap="flat" cmpd="sng" algn="ctr">
                      <a:solidFill>
                        <a:srgbClr val="92D050"/>
                      </a:solidFill>
                      <a:prstDash val="solid"/>
                    </a:lnB>
                    <a:lnTlToBr w="12700" cmpd="sng">
                      <a:noFill/>
                      <a:prstDash val="solid"/>
                    </a:lnTlToBr>
                    <a:lnBlToTr w="12700" cmpd="sng">
                      <a:noFill/>
                      <a:prstDash val="solid"/>
                    </a:lnBlToTr>
                    <a:solidFill>
                      <a:srgbClr val="92D050">
                        <a:alpha val="40000"/>
                      </a:srgbClr>
                    </a:solidFill>
                  </a:tcPr>
                </a:tc>
                <a:tc>
                  <a:txBody>
                    <a:bodyPr/>
                    <a:lstStyle/>
                    <a:p>
                      <a:pPr algn="ctr"/>
                      <a:r>
                        <a:rPr lang="en-US" sz="1200" b="1" dirty="0" smtClean="0">
                          <a:solidFill>
                            <a:schemeClr val="tx1"/>
                          </a:solidFill>
                        </a:rPr>
                        <a:t>1,2 </a:t>
                      </a:r>
                      <a:r>
                        <a:rPr lang="en-US" sz="1200" b="0" dirty="0" smtClean="0">
                          <a:solidFill>
                            <a:schemeClr val="tx1"/>
                          </a:solidFill>
                        </a:rPr>
                        <a:t>(3)</a:t>
                      </a:r>
                      <a:endParaRPr lang="en-US" sz="1200" b="0" dirty="0">
                        <a:solidFill>
                          <a:schemeClr val="tx1"/>
                        </a:solidFill>
                      </a:endParaRPr>
                    </a:p>
                  </a:txBody>
                  <a:tcPr anchor="ctr">
                    <a:lnL w="9525" cap="flat" cmpd="sng" algn="ctr">
                      <a:solidFill>
                        <a:srgbClr val="92D050"/>
                      </a:solidFill>
                      <a:prstDash val="solid"/>
                      <a:round/>
                      <a:headEnd type="none" w="med" len="med"/>
                      <a:tailEnd type="none" w="med" len="med"/>
                    </a:lnL>
                    <a:lnR w="9525" cap="flat" cmpd="sng" algn="ctr">
                      <a:solidFill>
                        <a:srgbClr val="92D050"/>
                      </a:solidFill>
                      <a:prstDash val="solid"/>
                      <a:round/>
                      <a:headEnd type="none" w="med" len="med"/>
                      <a:tailEnd type="none" w="med" len="med"/>
                    </a:lnR>
                    <a:lnT w="9525" cap="flat" cmpd="sng" algn="ctr">
                      <a:solidFill>
                        <a:srgbClr val="92D050"/>
                      </a:solidFill>
                      <a:prstDash val="solid"/>
                      <a:round/>
                      <a:headEnd type="none" w="med" len="med"/>
                      <a:tailEnd type="none" w="med" len="med"/>
                    </a:lnT>
                    <a:lnB w="9525"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92D050">
                        <a:alpha val="40000"/>
                      </a:srgbClr>
                    </a:solidFill>
                  </a:tcPr>
                </a:tc>
              </a:tr>
              <a:tr h="771369">
                <a:tc>
                  <a:txBody>
                    <a:bodyPr/>
                    <a:lstStyle>
                      <a:lvl1pPr marL="0" algn="l" defTabSz="914116" rtl="0" eaLnBrk="1" latinLnBrk="0" hangingPunct="1">
                        <a:defRPr sz="1800" kern="1200">
                          <a:solidFill>
                            <a:schemeClr val="dk1"/>
                          </a:solidFill>
                          <a:latin typeface="Calibri"/>
                        </a:defRPr>
                      </a:lvl1pPr>
                      <a:lvl2pPr marL="457059" algn="l" defTabSz="914116" rtl="0" eaLnBrk="1" latinLnBrk="0" hangingPunct="1">
                        <a:defRPr sz="1800" kern="1200">
                          <a:solidFill>
                            <a:schemeClr val="dk1"/>
                          </a:solidFill>
                          <a:latin typeface="Calibri"/>
                        </a:defRPr>
                      </a:lvl2pPr>
                      <a:lvl3pPr marL="914116" algn="l" defTabSz="914116" rtl="0" eaLnBrk="1" latinLnBrk="0" hangingPunct="1">
                        <a:defRPr sz="1800" kern="1200">
                          <a:solidFill>
                            <a:schemeClr val="dk1"/>
                          </a:solidFill>
                          <a:latin typeface="Calibri"/>
                        </a:defRPr>
                      </a:lvl3pPr>
                      <a:lvl4pPr marL="1371174" algn="l" defTabSz="914116" rtl="0" eaLnBrk="1" latinLnBrk="0" hangingPunct="1">
                        <a:defRPr sz="1800" kern="1200">
                          <a:solidFill>
                            <a:schemeClr val="dk1"/>
                          </a:solidFill>
                          <a:latin typeface="Calibri"/>
                        </a:defRPr>
                      </a:lvl4pPr>
                      <a:lvl5pPr marL="1828231" algn="l" defTabSz="914116" rtl="0" eaLnBrk="1" latinLnBrk="0" hangingPunct="1">
                        <a:defRPr sz="1800" kern="1200">
                          <a:solidFill>
                            <a:schemeClr val="dk1"/>
                          </a:solidFill>
                          <a:latin typeface="Calibri"/>
                        </a:defRPr>
                      </a:lvl5pPr>
                      <a:lvl6pPr marL="2285289" algn="l" defTabSz="914116" rtl="0" eaLnBrk="1" latinLnBrk="0" hangingPunct="1">
                        <a:defRPr sz="1800" kern="1200">
                          <a:solidFill>
                            <a:schemeClr val="dk1"/>
                          </a:solidFill>
                          <a:latin typeface="Calibri"/>
                        </a:defRPr>
                      </a:lvl6pPr>
                      <a:lvl7pPr marL="2742346" algn="l" defTabSz="914116" rtl="0" eaLnBrk="1" latinLnBrk="0" hangingPunct="1">
                        <a:defRPr sz="1800" kern="1200">
                          <a:solidFill>
                            <a:schemeClr val="dk1"/>
                          </a:solidFill>
                          <a:latin typeface="Calibri"/>
                        </a:defRPr>
                      </a:lvl7pPr>
                      <a:lvl8pPr marL="3199404" algn="l" defTabSz="914116" rtl="0" eaLnBrk="1" latinLnBrk="0" hangingPunct="1">
                        <a:defRPr sz="1800" kern="1200">
                          <a:solidFill>
                            <a:schemeClr val="dk1"/>
                          </a:solidFill>
                          <a:latin typeface="Calibri"/>
                        </a:defRPr>
                      </a:lvl8pPr>
                      <a:lvl9pPr marL="3656462" algn="l" defTabSz="914116" rtl="0" eaLnBrk="1" latinLnBrk="0" hangingPunct="1">
                        <a:defRPr sz="1800" kern="1200">
                          <a:solidFill>
                            <a:schemeClr val="dk1"/>
                          </a:solidFill>
                          <a:latin typeface="Calibri"/>
                        </a:defRPr>
                      </a:lvl9pPr>
                    </a:lstStyle>
                    <a:p>
                      <a:pPr algn="ctr"/>
                      <a:r>
                        <a:rPr lang="en-US" sz="1200" dirty="0" smtClean="0">
                          <a:solidFill>
                            <a:schemeClr val="tx1"/>
                          </a:solidFill>
                        </a:rPr>
                        <a:t>FANGS</a:t>
                      </a:r>
                    </a:p>
                    <a:p>
                      <a:pPr algn="ctr"/>
                      <a:r>
                        <a:rPr lang="en-US" sz="1200" dirty="0" smtClean="0">
                          <a:solidFill>
                            <a:schemeClr val="tx1"/>
                          </a:solidFill>
                        </a:rPr>
                        <a:t>“LHC</a:t>
                      </a:r>
                      <a:r>
                        <a:rPr lang="en-US" sz="1200" baseline="0" dirty="0" smtClean="0">
                          <a:solidFill>
                            <a:schemeClr val="tx1"/>
                          </a:solidFill>
                        </a:rPr>
                        <a:t> style” </a:t>
                      </a:r>
                      <a:r>
                        <a:rPr lang="en-US" sz="1200" dirty="0" smtClean="0">
                          <a:solidFill>
                            <a:schemeClr val="tx1"/>
                          </a:solidFill>
                        </a:rPr>
                        <a:t>silicon pixel</a:t>
                      </a:r>
                      <a:r>
                        <a:rPr lang="en-US" sz="1200" baseline="0" dirty="0" smtClean="0">
                          <a:solidFill>
                            <a:schemeClr val="tx1"/>
                          </a:solidFill>
                        </a:rPr>
                        <a:t> sensors</a:t>
                      </a:r>
                      <a:endParaRPr lang="en-US" sz="1200" dirty="0" smtClean="0">
                        <a:solidFill>
                          <a:schemeClr val="tx1"/>
                        </a:solidFill>
                      </a:endParaRPr>
                    </a:p>
                  </a:txBody>
                  <a:tcPr anchor="ctr">
                    <a:lnL w="9525" cap="flat" cmpd="sng" algn="ctr">
                      <a:solidFill>
                        <a:srgbClr val="92D050"/>
                      </a:solidFill>
                      <a:prstDash val="solid"/>
                    </a:lnL>
                    <a:lnR w="9525" cap="flat" cmpd="sng" algn="ctr">
                      <a:solidFill>
                        <a:srgbClr val="92D050"/>
                      </a:solidFill>
                      <a:prstDash val="solid"/>
                      <a:round/>
                      <a:headEnd type="none" w="med" len="med"/>
                      <a:tailEnd type="none" w="med" len="med"/>
                    </a:lnR>
                    <a:lnT w="9525" cap="flat" cmpd="sng" algn="ctr">
                      <a:solidFill>
                        <a:srgbClr val="92D050"/>
                      </a:solidFill>
                      <a:prstDash val="solid"/>
                      <a:round/>
                      <a:headEnd type="none" w="med" len="med"/>
                      <a:tailEnd type="none" w="med" len="med"/>
                    </a:lnT>
                    <a:lnB w="9525"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92D050">
                        <a:alpha val="40000"/>
                      </a:srgbClr>
                    </a:solidFill>
                  </a:tcPr>
                </a:tc>
                <a:tc>
                  <a:txBody>
                    <a:bodyPr/>
                    <a:lstStyle>
                      <a:lvl1pPr marL="0" algn="l" defTabSz="914116" rtl="0" eaLnBrk="1" latinLnBrk="0" hangingPunct="1">
                        <a:defRPr sz="1800" kern="1200">
                          <a:solidFill>
                            <a:schemeClr val="dk1"/>
                          </a:solidFill>
                          <a:latin typeface="Calibri"/>
                        </a:defRPr>
                      </a:lvl1pPr>
                      <a:lvl2pPr marL="457059" algn="l" defTabSz="914116" rtl="0" eaLnBrk="1" latinLnBrk="0" hangingPunct="1">
                        <a:defRPr sz="1800" kern="1200">
                          <a:solidFill>
                            <a:schemeClr val="dk1"/>
                          </a:solidFill>
                          <a:latin typeface="Calibri"/>
                        </a:defRPr>
                      </a:lvl2pPr>
                      <a:lvl3pPr marL="914116" algn="l" defTabSz="914116" rtl="0" eaLnBrk="1" latinLnBrk="0" hangingPunct="1">
                        <a:defRPr sz="1800" kern="1200">
                          <a:solidFill>
                            <a:schemeClr val="dk1"/>
                          </a:solidFill>
                          <a:latin typeface="Calibri"/>
                        </a:defRPr>
                      </a:lvl3pPr>
                      <a:lvl4pPr marL="1371174" algn="l" defTabSz="914116" rtl="0" eaLnBrk="1" latinLnBrk="0" hangingPunct="1">
                        <a:defRPr sz="1800" kern="1200">
                          <a:solidFill>
                            <a:schemeClr val="dk1"/>
                          </a:solidFill>
                          <a:latin typeface="Calibri"/>
                        </a:defRPr>
                      </a:lvl4pPr>
                      <a:lvl5pPr marL="1828231" algn="l" defTabSz="914116" rtl="0" eaLnBrk="1" latinLnBrk="0" hangingPunct="1">
                        <a:defRPr sz="1800" kern="1200">
                          <a:solidFill>
                            <a:schemeClr val="dk1"/>
                          </a:solidFill>
                          <a:latin typeface="Calibri"/>
                        </a:defRPr>
                      </a:lvl5pPr>
                      <a:lvl6pPr marL="2285289" algn="l" defTabSz="914116" rtl="0" eaLnBrk="1" latinLnBrk="0" hangingPunct="1">
                        <a:defRPr sz="1800" kern="1200">
                          <a:solidFill>
                            <a:schemeClr val="dk1"/>
                          </a:solidFill>
                          <a:latin typeface="Calibri"/>
                        </a:defRPr>
                      </a:lvl6pPr>
                      <a:lvl7pPr marL="2742346" algn="l" defTabSz="914116" rtl="0" eaLnBrk="1" latinLnBrk="0" hangingPunct="1">
                        <a:defRPr sz="1800" kern="1200">
                          <a:solidFill>
                            <a:schemeClr val="dk1"/>
                          </a:solidFill>
                          <a:latin typeface="Calibri"/>
                        </a:defRPr>
                      </a:lvl7pPr>
                      <a:lvl8pPr marL="3199404" algn="l" defTabSz="914116" rtl="0" eaLnBrk="1" latinLnBrk="0" hangingPunct="1">
                        <a:defRPr sz="1800" kern="1200">
                          <a:solidFill>
                            <a:schemeClr val="dk1"/>
                          </a:solidFill>
                          <a:latin typeface="Calibri"/>
                        </a:defRPr>
                      </a:lvl8pPr>
                      <a:lvl9pPr marL="3656462" algn="l" defTabSz="914116" rtl="0" eaLnBrk="1" latinLnBrk="0" hangingPunct="1">
                        <a:defRPr sz="1800" kern="1200">
                          <a:solidFill>
                            <a:schemeClr val="dk1"/>
                          </a:solidFill>
                          <a:latin typeface="Calibri"/>
                        </a:defRPr>
                      </a:lvl9pPr>
                    </a:lstStyle>
                    <a:p>
                      <a:pPr algn="ctr"/>
                      <a:r>
                        <a:rPr lang="en-US" sz="1200" dirty="0" smtClean="0">
                          <a:solidFill>
                            <a:schemeClr val="tx1"/>
                          </a:solidFill>
                        </a:rPr>
                        <a:t>C. Marinas</a:t>
                      </a:r>
                      <a:endParaRPr lang="en-US" sz="1200" dirty="0">
                        <a:solidFill>
                          <a:schemeClr val="tx1"/>
                        </a:solidFill>
                      </a:endParaRPr>
                    </a:p>
                  </a:txBody>
                  <a:tcPr anchor="ctr">
                    <a:lnL w="9525" cap="flat" cmpd="sng" algn="ctr">
                      <a:solidFill>
                        <a:srgbClr val="92D050"/>
                      </a:solidFill>
                      <a:prstDash val="solid"/>
                      <a:round/>
                      <a:headEnd type="none" w="med" len="med"/>
                      <a:tailEnd type="none" w="med" len="med"/>
                    </a:lnL>
                    <a:lnR w="9525" cap="flat" cmpd="sng" algn="ctr">
                      <a:solidFill>
                        <a:srgbClr val="92D050"/>
                      </a:solidFill>
                      <a:prstDash val="solid"/>
                      <a:round/>
                      <a:headEnd type="none" w="med" len="med"/>
                      <a:tailEnd type="none" w="med" len="med"/>
                    </a:lnR>
                    <a:lnT w="9525" cap="flat" cmpd="sng" algn="ctr">
                      <a:solidFill>
                        <a:srgbClr val="92D050"/>
                      </a:solidFill>
                      <a:prstDash val="solid"/>
                      <a:round/>
                      <a:headEnd type="none" w="med" len="med"/>
                      <a:tailEnd type="none" w="med" len="med"/>
                    </a:lnT>
                    <a:lnB w="9525"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92D050">
                        <a:alpha val="40000"/>
                      </a:srgbClr>
                    </a:solidFill>
                  </a:tcPr>
                </a:tc>
                <a:tc>
                  <a:txBody>
                    <a:bodyPr/>
                    <a:lstStyle>
                      <a:lvl1pPr marL="0" algn="l" defTabSz="914116" rtl="0" eaLnBrk="1" latinLnBrk="0" hangingPunct="1">
                        <a:defRPr sz="1800" kern="1200">
                          <a:solidFill>
                            <a:schemeClr val="dk1"/>
                          </a:solidFill>
                          <a:latin typeface="Calibri"/>
                        </a:defRPr>
                      </a:lvl1pPr>
                      <a:lvl2pPr marL="457059" algn="l" defTabSz="914116" rtl="0" eaLnBrk="1" latinLnBrk="0" hangingPunct="1">
                        <a:defRPr sz="1800" kern="1200">
                          <a:solidFill>
                            <a:schemeClr val="dk1"/>
                          </a:solidFill>
                          <a:latin typeface="Calibri"/>
                        </a:defRPr>
                      </a:lvl2pPr>
                      <a:lvl3pPr marL="914116" algn="l" defTabSz="914116" rtl="0" eaLnBrk="1" latinLnBrk="0" hangingPunct="1">
                        <a:defRPr sz="1800" kern="1200">
                          <a:solidFill>
                            <a:schemeClr val="dk1"/>
                          </a:solidFill>
                          <a:latin typeface="Calibri"/>
                        </a:defRPr>
                      </a:lvl3pPr>
                      <a:lvl4pPr marL="1371174" algn="l" defTabSz="914116" rtl="0" eaLnBrk="1" latinLnBrk="0" hangingPunct="1">
                        <a:defRPr sz="1800" kern="1200">
                          <a:solidFill>
                            <a:schemeClr val="dk1"/>
                          </a:solidFill>
                          <a:latin typeface="Calibri"/>
                        </a:defRPr>
                      </a:lvl4pPr>
                      <a:lvl5pPr marL="1828231" algn="l" defTabSz="914116" rtl="0" eaLnBrk="1" latinLnBrk="0" hangingPunct="1">
                        <a:defRPr sz="1800" kern="1200">
                          <a:solidFill>
                            <a:schemeClr val="dk1"/>
                          </a:solidFill>
                          <a:latin typeface="Calibri"/>
                        </a:defRPr>
                      </a:lvl5pPr>
                      <a:lvl6pPr marL="2285289" algn="l" defTabSz="914116" rtl="0" eaLnBrk="1" latinLnBrk="0" hangingPunct="1">
                        <a:defRPr sz="1800" kern="1200">
                          <a:solidFill>
                            <a:schemeClr val="dk1"/>
                          </a:solidFill>
                          <a:latin typeface="Calibri"/>
                        </a:defRPr>
                      </a:lvl6pPr>
                      <a:lvl7pPr marL="2742346" algn="l" defTabSz="914116" rtl="0" eaLnBrk="1" latinLnBrk="0" hangingPunct="1">
                        <a:defRPr sz="1800" kern="1200">
                          <a:solidFill>
                            <a:schemeClr val="dk1"/>
                          </a:solidFill>
                          <a:latin typeface="Calibri"/>
                        </a:defRPr>
                      </a:lvl7pPr>
                      <a:lvl8pPr marL="3199404" algn="l" defTabSz="914116" rtl="0" eaLnBrk="1" latinLnBrk="0" hangingPunct="1">
                        <a:defRPr sz="1800" kern="1200">
                          <a:solidFill>
                            <a:schemeClr val="dk1"/>
                          </a:solidFill>
                          <a:latin typeface="Calibri"/>
                        </a:defRPr>
                      </a:lvl8pPr>
                      <a:lvl9pPr marL="3656462" algn="l" defTabSz="914116" rtl="0" eaLnBrk="1" latinLnBrk="0" hangingPunct="1">
                        <a:defRPr sz="1800" kern="1200">
                          <a:solidFill>
                            <a:schemeClr val="dk1"/>
                          </a:solidFill>
                          <a:latin typeface="Calibri"/>
                        </a:defRPr>
                      </a:lvl9pPr>
                    </a:lstStyle>
                    <a:p>
                      <a:pPr algn="ctr"/>
                      <a:r>
                        <a:rPr lang="en-US" sz="1200" dirty="0" smtClean="0">
                          <a:solidFill>
                            <a:schemeClr val="tx1"/>
                          </a:solidFill>
                        </a:rPr>
                        <a:t>3 arms</a:t>
                      </a:r>
                    </a:p>
                    <a:p>
                      <a:pPr algn="ctr"/>
                      <a:r>
                        <a:rPr lang="en-US" sz="1200" dirty="0" smtClean="0">
                          <a:solidFill>
                            <a:schemeClr val="tx1"/>
                          </a:solidFill>
                        </a:rPr>
                        <a:t>15 chips</a:t>
                      </a:r>
                      <a:endParaRPr lang="en-US" sz="1200" dirty="0">
                        <a:solidFill>
                          <a:schemeClr val="tx1"/>
                        </a:solidFill>
                      </a:endParaRPr>
                    </a:p>
                  </a:txBody>
                  <a:tcPr anchor="ctr">
                    <a:lnL w="9525" cap="flat" cmpd="sng" algn="ctr">
                      <a:solidFill>
                        <a:srgbClr val="92D050"/>
                      </a:solidFill>
                      <a:prstDash val="solid"/>
                      <a:round/>
                      <a:headEnd type="none" w="med" len="med"/>
                      <a:tailEnd type="none" w="med" len="med"/>
                    </a:lnL>
                    <a:lnR w="9525" cap="flat" cmpd="sng" algn="ctr">
                      <a:solidFill>
                        <a:srgbClr val="92D050"/>
                      </a:solidFill>
                      <a:prstDash val="solid"/>
                      <a:round/>
                      <a:headEnd type="none" w="med" len="med"/>
                      <a:tailEnd type="none" w="med" len="med"/>
                    </a:lnR>
                    <a:lnT w="9525" cap="flat" cmpd="sng" algn="ctr">
                      <a:solidFill>
                        <a:srgbClr val="92D050"/>
                      </a:solidFill>
                      <a:prstDash val="solid"/>
                      <a:round/>
                      <a:headEnd type="none" w="med" len="med"/>
                      <a:tailEnd type="none" w="med" len="med"/>
                    </a:lnT>
                    <a:lnB w="9525"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92D050">
                        <a:alpha val="40000"/>
                      </a:srgbClr>
                    </a:solidFill>
                  </a:tcPr>
                </a:tc>
                <a:tc>
                  <a:txBody>
                    <a:bodyPr/>
                    <a:lstStyle>
                      <a:lvl1pPr marL="0" algn="l" defTabSz="914116" rtl="0" eaLnBrk="1" latinLnBrk="0" hangingPunct="1">
                        <a:defRPr sz="1800" kern="1200">
                          <a:solidFill>
                            <a:schemeClr val="dk1"/>
                          </a:solidFill>
                          <a:latin typeface="Calibri"/>
                        </a:defRPr>
                      </a:lvl1pPr>
                      <a:lvl2pPr marL="457059" algn="l" defTabSz="914116" rtl="0" eaLnBrk="1" latinLnBrk="0" hangingPunct="1">
                        <a:defRPr sz="1800" kern="1200">
                          <a:solidFill>
                            <a:schemeClr val="dk1"/>
                          </a:solidFill>
                          <a:latin typeface="Calibri"/>
                        </a:defRPr>
                      </a:lvl2pPr>
                      <a:lvl3pPr marL="914116" algn="l" defTabSz="914116" rtl="0" eaLnBrk="1" latinLnBrk="0" hangingPunct="1">
                        <a:defRPr sz="1800" kern="1200">
                          <a:solidFill>
                            <a:schemeClr val="dk1"/>
                          </a:solidFill>
                          <a:latin typeface="Calibri"/>
                        </a:defRPr>
                      </a:lvl3pPr>
                      <a:lvl4pPr marL="1371174" algn="l" defTabSz="914116" rtl="0" eaLnBrk="1" latinLnBrk="0" hangingPunct="1">
                        <a:defRPr sz="1800" kern="1200">
                          <a:solidFill>
                            <a:schemeClr val="dk1"/>
                          </a:solidFill>
                          <a:latin typeface="Calibri"/>
                        </a:defRPr>
                      </a:lvl4pPr>
                      <a:lvl5pPr marL="1828231" algn="l" defTabSz="914116" rtl="0" eaLnBrk="1" latinLnBrk="0" hangingPunct="1">
                        <a:defRPr sz="1800" kern="1200">
                          <a:solidFill>
                            <a:schemeClr val="dk1"/>
                          </a:solidFill>
                          <a:latin typeface="Calibri"/>
                        </a:defRPr>
                      </a:lvl5pPr>
                      <a:lvl6pPr marL="2285289" algn="l" defTabSz="914116" rtl="0" eaLnBrk="1" latinLnBrk="0" hangingPunct="1">
                        <a:defRPr sz="1800" kern="1200">
                          <a:solidFill>
                            <a:schemeClr val="dk1"/>
                          </a:solidFill>
                          <a:latin typeface="Calibri"/>
                        </a:defRPr>
                      </a:lvl6pPr>
                      <a:lvl7pPr marL="2742346" algn="l" defTabSz="914116" rtl="0" eaLnBrk="1" latinLnBrk="0" hangingPunct="1">
                        <a:defRPr sz="1800" kern="1200">
                          <a:solidFill>
                            <a:schemeClr val="dk1"/>
                          </a:solidFill>
                          <a:latin typeface="Calibri"/>
                        </a:defRPr>
                      </a:lvl7pPr>
                      <a:lvl8pPr marL="3199404" algn="l" defTabSz="914116" rtl="0" eaLnBrk="1" latinLnBrk="0" hangingPunct="1">
                        <a:defRPr sz="1800" kern="1200">
                          <a:solidFill>
                            <a:schemeClr val="dk1"/>
                          </a:solidFill>
                          <a:latin typeface="Calibri"/>
                        </a:defRPr>
                      </a:lvl8pPr>
                      <a:lvl9pPr marL="3656462" algn="l" defTabSz="914116" rtl="0" eaLnBrk="1" latinLnBrk="0" hangingPunct="1">
                        <a:defRPr sz="1800" kern="1200">
                          <a:solidFill>
                            <a:schemeClr val="dk1"/>
                          </a:solidFill>
                          <a:latin typeface="Calibri"/>
                        </a:defRPr>
                      </a:lvl9pPr>
                    </a:lstStyle>
                    <a:p>
                      <a:pPr algn="ctr"/>
                      <a:r>
                        <a:rPr lang="en-US" sz="1200" dirty="0" smtClean="0">
                          <a:solidFill>
                            <a:schemeClr val="tx1"/>
                          </a:solidFill>
                        </a:rPr>
                        <a:t>VXD</a:t>
                      </a:r>
                      <a:endParaRPr lang="en-US" sz="1200" dirty="0">
                        <a:solidFill>
                          <a:schemeClr val="tx1"/>
                        </a:solidFill>
                      </a:endParaRPr>
                    </a:p>
                  </a:txBody>
                  <a:tcPr anchor="ctr">
                    <a:lnL w="9525" cap="flat" cmpd="sng" algn="ctr">
                      <a:solidFill>
                        <a:srgbClr val="92D050"/>
                      </a:solidFill>
                      <a:prstDash val="solid"/>
                      <a:round/>
                      <a:headEnd type="none" w="med" len="med"/>
                      <a:tailEnd type="none" w="med" len="med"/>
                    </a:lnL>
                    <a:lnR w="9525" cap="flat" cmpd="sng" algn="ctr">
                      <a:solidFill>
                        <a:srgbClr val="92D050"/>
                      </a:solidFill>
                      <a:prstDash val="solid"/>
                      <a:round/>
                      <a:headEnd type="none" w="med" len="med"/>
                      <a:tailEnd type="none" w="med" len="med"/>
                    </a:lnR>
                    <a:lnT w="9525" cap="flat" cmpd="sng" algn="ctr">
                      <a:solidFill>
                        <a:srgbClr val="92D050"/>
                      </a:solidFill>
                      <a:prstDash val="solid"/>
                      <a:round/>
                      <a:headEnd type="none" w="med" len="med"/>
                      <a:tailEnd type="none" w="med" len="med"/>
                    </a:lnT>
                    <a:lnB w="9525"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92D050">
                        <a:alpha val="40000"/>
                      </a:srgbClr>
                    </a:solidFill>
                  </a:tcPr>
                </a:tc>
                <a:tc>
                  <a:txBody>
                    <a:bodyPr/>
                    <a:lstStyle>
                      <a:lvl1pPr marL="0" algn="l" defTabSz="914116" rtl="0" eaLnBrk="1" latinLnBrk="0" hangingPunct="1">
                        <a:defRPr sz="1800" kern="1200">
                          <a:solidFill>
                            <a:schemeClr val="dk1"/>
                          </a:solidFill>
                          <a:latin typeface="Calibri"/>
                        </a:defRPr>
                      </a:lvl1pPr>
                      <a:lvl2pPr marL="457059" algn="l" defTabSz="914116" rtl="0" eaLnBrk="1" latinLnBrk="0" hangingPunct="1">
                        <a:defRPr sz="1800" kern="1200">
                          <a:solidFill>
                            <a:schemeClr val="dk1"/>
                          </a:solidFill>
                          <a:latin typeface="Calibri"/>
                        </a:defRPr>
                      </a:lvl2pPr>
                      <a:lvl3pPr marL="914116" algn="l" defTabSz="914116" rtl="0" eaLnBrk="1" latinLnBrk="0" hangingPunct="1">
                        <a:defRPr sz="1800" kern="1200">
                          <a:solidFill>
                            <a:schemeClr val="dk1"/>
                          </a:solidFill>
                          <a:latin typeface="Calibri"/>
                        </a:defRPr>
                      </a:lvl3pPr>
                      <a:lvl4pPr marL="1371174" algn="l" defTabSz="914116" rtl="0" eaLnBrk="1" latinLnBrk="0" hangingPunct="1">
                        <a:defRPr sz="1800" kern="1200">
                          <a:solidFill>
                            <a:schemeClr val="dk1"/>
                          </a:solidFill>
                          <a:latin typeface="Calibri"/>
                        </a:defRPr>
                      </a:lvl4pPr>
                      <a:lvl5pPr marL="1828231" algn="l" defTabSz="914116" rtl="0" eaLnBrk="1" latinLnBrk="0" hangingPunct="1">
                        <a:defRPr sz="1800" kern="1200">
                          <a:solidFill>
                            <a:schemeClr val="dk1"/>
                          </a:solidFill>
                          <a:latin typeface="Calibri"/>
                        </a:defRPr>
                      </a:lvl5pPr>
                      <a:lvl6pPr marL="2285289" algn="l" defTabSz="914116" rtl="0" eaLnBrk="1" latinLnBrk="0" hangingPunct="1">
                        <a:defRPr sz="1800" kern="1200">
                          <a:solidFill>
                            <a:schemeClr val="dk1"/>
                          </a:solidFill>
                          <a:latin typeface="Calibri"/>
                        </a:defRPr>
                      </a:lvl6pPr>
                      <a:lvl7pPr marL="2742346" algn="l" defTabSz="914116" rtl="0" eaLnBrk="1" latinLnBrk="0" hangingPunct="1">
                        <a:defRPr sz="1800" kern="1200">
                          <a:solidFill>
                            <a:schemeClr val="dk1"/>
                          </a:solidFill>
                          <a:latin typeface="Calibri"/>
                        </a:defRPr>
                      </a:lvl7pPr>
                      <a:lvl8pPr marL="3199404" algn="l" defTabSz="914116" rtl="0" eaLnBrk="1" latinLnBrk="0" hangingPunct="1">
                        <a:defRPr sz="1800" kern="1200">
                          <a:solidFill>
                            <a:schemeClr val="dk1"/>
                          </a:solidFill>
                          <a:latin typeface="Calibri"/>
                        </a:defRPr>
                      </a:lvl8pPr>
                      <a:lvl9pPr marL="3656462" algn="l" defTabSz="914116" rtl="0" eaLnBrk="1" latinLnBrk="0" hangingPunct="1">
                        <a:defRPr sz="1800" kern="1200">
                          <a:solidFill>
                            <a:schemeClr val="dk1"/>
                          </a:solidFill>
                          <a:latin typeface="Calibri"/>
                        </a:defRPr>
                      </a:lvl9pPr>
                    </a:lstStyle>
                    <a:p>
                      <a:pPr algn="ctr"/>
                      <a:r>
                        <a:rPr lang="en-US" sz="1200" b="0" dirty="0" smtClean="0">
                          <a:solidFill>
                            <a:schemeClr val="tx1"/>
                          </a:solidFill>
                        </a:rPr>
                        <a:t>BEAST EPICS</a:t>
                      </a:r>
                      <a:endParaRPr lang="en-US" sz="1200" b="0" dirty="0">
                        <a:solidFill>
                          <a:schemeClr val="tx1"/>
                        </a:solidFill>
                      </a:endParaRPr>
                    </a:p>
                  </a:txBody>
                  <a:tcPr anchor="ctr">
                    <a:lnL w="9525" cap="flat" cmpd="sng" algn="ctr">
                      <a:solidFill>
                        <a:srgbClr val="92D050"/>
                      </a:solidFill>
                      <a:prstDash val="solid"/>
                      <a:round/>
                      <a:headEnd type="none" w="med" len="med"/>
                      <a:tailEnd type="none" w="med" len="med"/>
                    </a:lnL>
                    <a:lnR w="9525" cap="flat" cmpd="sng" algn="ctr">
                      <a:solidFill>
                        <a:srgbClr val="92D050"/>
                      </a:solidFill>
                      <a:prstDash val="solid"/>
                      <a:round/>
                      <a:headEnd type="none" w="med" len="med"/>
                      <a:tailEnd type="none" w="med" len="med"/>
                    </a:lnR>
                    <a:lnT w="9525" cap="flat" cmpd="sng" algn="ctr">
                      <a:solidFill>
                        <a:srgbClr val="92D050"/>
                      </a:solidFill>
                      <a:prstDash val="solid"/>
                      <a:round/>
                      <a:headEnd type="none" w="med" len="med"/>
                      <a:tailEnd type="none" w="med" len="med"/>
                    </a:lnT>
                    <a:lnB w="9525"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92D050">
                        <a:alpha val="40000"/>
                      </a:srgbClr>
                    </a:solidFill>
                  </a:tcPr>
                </a:tc>
                <a:tc>
                  <a:txBody>
                    <a:bodyPr/>
                    <a:lstStyle>
                      <a:lvl1pPr marL="0" algn="l" defTabSz="914116" rtl="0" eaLnBrk="1" latinLnBrk="0" hangingPunct="1">
                        <a:defRPr sz="1800" kern="1200">
                          <a:solidFill>
                            <a:schemeClr val="dk1"/>
                          </a:solidFill>
                          <a:latin typeface="Calibri"/>
                        </a:defRPr>
                      </a:lvl1pPr>
                      <a:lvl2pPr marL="457059" algn="l" defTabSz="914116" rtl="0" eaLnBrk="1" latinLnBrk="0" hangingPunct="1">
                        <a:defRPr sz="1800" kern="1200">
                          <a:solidFill>
                            <a:schemeClr val="dk1"/>
                          </a:solidFill>
                          <a:latin typeface="Calibri"/>
                        </a:defRPr>
                      </a:lvl2pPr>
                      <a:lvl3pPr marL="914116" algn="l" defTabSz="914116" rtl="0" eaLnBrk="1" latinLnBrk="0" hangingPunct="1">
                        <a:defRPr sz="1800" kern="1200">
                          <a:solidFill>
                            <a:schemeClr val="dk1"/>
                          </a:solidFill>
                          <a:latin typeface="Calibri"/>
                        </a:defRPr>
                      </a:lvl3pPr>
                      <a:lvl4pPr marL="1371174" algn="l" defTabSz="914116" rtl="0" eaLnBrk="1" latinLnBrk="0" hangingPunct="1">
                        <a:defRPr sz="1800" kern="1200">
                          <a:solidFill>
                            <a:schemeClr val="dk1"/>
                          </a:solidFill>
                          <a:latin typeface="Calibri"/>
                        </a:defRPr>
                      </a:lvl4pPr>
                      <a:lvl5pPr marL="1828231" algn="l" defTabSz="914116" rtl="0" eaLnBrk="1" latinLnBrk="0" hangingPunct="1">
                        <a:defRPr sz="1800" kern="1200">
                          <a:solidFill>
                            <a:schemeClr val="dk1"/>
                          </a:solidFill>
                          <a:latin typeface="Calibri"/>
                        </a:defRPr>
                      </a:lvl5pPr>
                      <a:lvl6pPr marL="2285289" algn="l" defTabSz="914116" rtl="0" eaLnBrk="1" latinLnBrk="0" hangingPunct="1">
                        <a:defRPr sz="1800" kern="1200">
                          <a:solidFill>
                            <a:schemeClr val="dk1"/>
                          </a:solidFill>
                          <a:latin typeface="Calibri"/>
                        </a:defRPr>
                      </a:lvl6pPr>
                      <a:lvl7pPr marL="2742346" algn="l" defTabSz="914116" rtl="0" eaLnBrk="1" latinLnBrk="0" hangingPunct="1">
                        <a:defRPr sz="1800" kern="1200">
                          <a:solidFill>
                            <a:schemeClr val="dk1"/>
                          </a:solidFill>
                          <a:latin typeface="Calibri"/>
                        </a:defRPr>
                      </a:lvl7pPr>
                      <a:lvl8pPr marL="3199404" algn="l" defTabSz="914116" rtl="0" eaLnBrk="1" latinLnBrk="0" hangingPunct="1">
                        <a:defRPr sz="1800" kern="1200">
                          <a:solidFill>
                            <a:schemeClr val="dk1"/>
                          </a:solidFill>
                          <a:latin typeface="Calibri"/>
                        </a:defRPr>
                      </a:lvl8pPr>
                      <a:lvl9pPr marL="3656462" algn="l" defTabSz="914116"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MIPs</a:t>
                      </a:r>
                      <a:r>
                        <a:rPr lang="en-US" sz="1200" baseline="0" dirty="0" smtClean="0">
                          <a:solidFill>
                            <a:schemeClr val="tx1"/>
                          </a:solidFill>
                        </a:rPr>
                        <a:t> &amp;</a:t>
                      </a:r>
                      <a:r>
                        <a:rPr lang="en-US" sz="1200" dirty="0" smtClean="0">
                          <a:solidFill>
                            <a:schemeClr val="tx1"/>
                          </a:solidFill>
                        </a:rPr>
                        <a:t> x-rays &gt; 10</a:t>
                      </a:r>
                      <a:r>
                        <a:rPr lang="en-US" sz="1200" baseline="0" dirty="0" smtClean="0">
                          <a:solidFill>
                            <a:schemeClr val="tx1"/>
                          </a:solidFill>
                        </a:rPr>
                        <a:t> </a:t>
                      </a:r>
                      <a:r>
                        <a:rPr lang="en-US" sz="1200" baseline="0" dirty="0" err="1" smtClean="0">
                          <a:solidFill>
                            <a:schemeClr val="tx1"/>
                          </a:solidFill>
                        </a:rPr>
                        <a:t>keV</a:t>
                      </a:r>
                      <a:r>
                        <a:rPr lang="en-US" sz="1200" baseline="0" dirty="0" smtClean="0">
                          <a:solidFill>
                            <a:schemeClr val="tx1"/>
                          </a:solidFill>
                        </a:rPr>
                        <a:t> @ 40 MHz </a:t>
                      </a:r>
                      <a:r>
                        <a:rPr lang="en-US" sz="1200" baseline="0" dirty="0" smtClean="0">
                          <a:solidFill>
                            <a:schemeClr val="tx1"/>
                          </a:solidFill>
                          <a:sym typeface="Wingdings" pitchFamily="2" charset="2"/>
                        </a:rPr>
                        <a:t> </a:t>
                      </a:r>
                      <a:r>
                        <a:rPr lang="en-US" sz="1200" b="1" baseline="0" dirty="0" smtClean="0">
                          <a:solidFill>
                            <a:schemeClr val="tx1"/>
                          </a:solidFill>
                          <a:sym typeface="Wingdings" pitchFamily="2" charset="2"/>
                        </a:rPr>
                        <a:t>Synchrotron x-ray spectrum</a:t>
                      </a:r>
                      <a:endParaRPr lang="en-US" sz="1200" b="1" dirty="0" smtClean="0">
                        <a:solidFill>
                          <a:schemeClr val="tx1"/>
                        </a:solidFill>
                      </a:endParaRPr>
                    </a:p>
                  </a:txBody>
                  <a:tcPr anchor="ctr">
                    <a:lnL w="9525" cap="flat" cmpd="sng" algn="ctr">
                      <a:solidFill>
                        <a:srgbClr val="92D050"/>
                      </a:solidFill>
                      <a:prstDash val="solid"/>
                      <a:round/>
                      <a:headEnd type="none" w="med" len="med"/>
                      <a:tailEnd type="none" w="med" len="med"/>
                    </a:lnL>
                    <a:lnR w="9525" cap="flat" cmpd="sng" algn="ctr">
                      <a:solidFill>
                        <a:srgbClr val="92D050"/>
                      </a:solidFill>
                      <a:prstDash val="solid"/>
                      <a:round/>
                      <a:headEnd type="none" w="med" len="med"/>
                      <a:tailEnd type="none" w="med" len="med"/>
                    </a:lnR>
                    <a:lnT w="9525" cap="flat" cmpd="sng" algn="ctr">
                      <a:solidFill>
                        <a:srgbClr val="92D050"/>
                      </a:solidFill>
                      <a:prstDash val="solid"/>
                      <a:round/>
                      <a:headEnd type="none" w="med" len="med"/>
                      <a:tailEnd type="none" w="med" len="med"/>
                    </a:lnT>
                    <a:lnB w="9525"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92D050">
                        <a:alpha val="4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1,2,5 </a:t>
                      </a:r>
                      <a:r>
                        <a:rPr lang="en-US" sz="1200" b="0" dirty="0" smtClean="0">
                          <a:solidFill>
                            <a:schemeClr val="tx1"/>
                          </a:solidFill>
                        </a:rPr>
                        <a:t>(3)</a:t>
                      </a:r>
                    </a:p>
                  </a:txBody>
                  <a:tcPr anchor="ctr">
                    <a:lnL w="9525" cap="flat" cmpd="sng" algn="ctr">
                      <a:solidFill>
                        <a:srgbClr val="92D050"/>
                      </a:solidFill>
                      <a:prstDash val="solid"/>
                      <a:round/>
                      <a:headEnd type="none" w="med" len="med"/>
                      <a:tailEnd type="none" w="med" len="med"/>
                    </a:lnL>
                    <a:lnR w="9525" cap="flat" cmpd="sng" algn="ctr">
                      <a:solidFill>
                        <a:srgbClr val="92D050"/>
                      </a:solidFill>
                      <a:prstDash val="solid"/>
                      <a:round/>
                      <a:headEnd type="none" w="med" len="med"/>
                      <a:tailEnd type="none" w="med" len="med"/>
                    </a:lnR>
                    <a:lnT w="9525" cap="flat" cmpd="sng" algn="ctr">
                      <a:solidFill>
                        <a:srgbClr val="92D050"/>
                      </a:solidFill>
                      <a:prstDash val="solid"/>
                      <a:round/>
                      <a:headEnd type="none" w="med" len="med"/>
                      <a:tailEnd type="none" w="med" len="med"/>
                    </a:lnT>
                    <a:lnB w="9525"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92D050">
                        <a:alpha val="40000"/>
                      </a:srgbClr>
                    </a:solidFill>
                  </a:tcPr>
                </a:tc>
              </a:tr>
              <a:tr h="684830">
                <a:tc>
                  <a:txBody>
                    <a:bodyPr/>
                    <a:lstStyle>
                      <a:lvl1pPr marL="0" algn="l" defTabSz="914116" rtl="0" eaLnBrk="1" latinLnBrk="0" hangingPunct="1">
                        <a:defRPr sz="1800" kern="1200">
                          <a:solidFill>
                            <a:schemeClr val="dk1"/>
                          </a:solidFill>
                          <a:latin typeface="Calibri"/>
                        </a:defRPr>
                      </a:lvl1pPr>
                      <a:lvl2pPr marL="457059" algn="l" defTabSz="914116" rtl="0" eaLnBrk="1" latinLnBrk="0" hangingPunct="1">
                        <a:defRPr sz="1800" kern="1200">
                          <a:solidFill>
                            <a:schemeClr val="dk1"/>
                          </a:solidFill>
                          <a:latin typeface="Calibri"/>
                        </a:defRPr>
                      </a:lvl2pPr>
                      <a:lvl3pPr marL="914116" algn="l" defTabSz="914116" rtl="0" eaLnBrk="1" latinLnBrk="0" hangingPunct="1">
                        <a:defRPr sz="1800" kern="1200">
                          <a:solidFill>
                            <a:schemeClr val="dk1"/>
                          </a:solidFill>
                          <a:latin typeface="Calibri"/>
                        </a:defRPr>
                      </a:lvl3pPr>
                      <a:lvl4pPr marL="1371174" algn="l" defTabSz="914116" rtl="0" eaLnBrk="1" latinLnBrk="0" hangingPunct="1">
                        <a:defRPr sz="1800" kern="1200">
                          <a:solidFill>
                            <a:schemeClr val="dk1"/>
                          </a:solidFill>
                          <a:latin typeface="Calibri"/>
                        </a:defRPr>
                      </a:lvl4pPr>
                      <a:lvl5pPr marL="1828231" algn="l" defTabSz="914116" rtl="0" eaLnBrk="1" latinLnBrk="0" hangingPunct="1">
                        <a:defRPr sz="1800" kern="1200">
                          <a:solidFill>
                            <a:schemeClr val="dk1"/>
                          </a:solidFill>
                          <a:latin typeface="Calibri"/>
                        </a:defRPr>
                      </a:lvl5pPr>
                      <a:lvl6pPr marL="2285289" algn="l" defTabSz="914116" rtl="0" eaLnBrk="1" latinLnBrk="0" hangingPunct="1">
                        <a:defRPr sz="1800" kern="1200">
                          <a:solidFill>
                            <a:schemeClr val="dk1"/>
                          </a:solidFill>
                          <a:latin typeface="Calibri"/>
                        </a:defRPr>
                      </a:lvl6pPr>
                      <a:lvl7pPr marL="2742346" algn="l" defTabSz="914116" rtl="0" eaLnBrk="1" latinLnBrk="0" hangingPunct="1">
                        <a:defRPr sz="1800" kern="1200">
                          <a:solidFill>
                            <a:schemeClr val="dk1"/>
                          </a:solidFill>
                          <a:latin typeface="Calibri"/>
                        </a:defRPr>
                      </a:lvl7pPr>
                      <a:lvl8pPr marL="3199404" algn="l" defTabSz="914116" rtl="0" eaLnBrk="1" latinLnBrk="0" hangingPunct="1">
                        <a:defRPr sz="1800" kern="1200">
                          <a:solidFill>
                            <a:schemeClr val="dk1"/>
                          </a:solidFill>
                          <a:latin typeface="Calibri"/>
                        </a:defRPr>
                      </a:lvl8pPr>
                      <a:lvl9pPr marL="3656462" algn="l" defTabSz="914116" rtl="0" eaLnBrk="1" latinLnBrk="0" hangingPunct="1">
                        <a:defRPr sz="1800" kern="1200">
                          <a:solidFill>
                            <a:schemeClr val="dk1"/>
                          </a:solidFill>
                          <a:latin typeface="Calibri"/>
                        </a:defRPr>
                      </a:lvl9pPr>
                    </a:lstStyle>
                    <a:p>
                      <a:pPr algn="ctr"/>
                      <a:r>
                        <a:rPr lang="en-US" sz="1200" dirty="0" smtClean="0">
                          <a:solidFill>
                            <a:schemeClr val="tx1"/>
                          </a:solidFill>
                        </a:rPr>
                        <a:t>CLAWS</a:t>
                      </a:r>
                    </a:p>
                    <a:p>
                      <a:pPr algn="ctr"/>
                      <a:r>
                        <a:rPr lang="en-US" sz="1200" dirty="0" smtClean="0">
                          <a:solidFill>
                            <a:schemeClr val="tx1"/>
                          </a:solidFill>
                        </a:rPr>
                        <a:t>Scintillators w/ </a:t>
                      </a:r>
                      <a:r>
                        <a:rPr lang="en-US" sz="1200" dirty="0" err="1" smtClean="0">
                          <a:solidFill>
                            <a:schemeClr val="tx1"/>
                          </a:solidFill>
                        </a:rPr>
                        <a:t>SiPMTs</a:t>
                      </a:r>
                      <a:endParaRPr lang="en-US" sz="1200" dirty="0" smtClean="0">
                        <a:solidFill>
                          <a:schemeClr val="tx1"/>
                        </a:solidFill>
                      </a:endParaRPr>
                    </a:p>
                  </a:txBody>
                  <a:tcPr anchor="ctr">
                    <a:lnL w="9525" cap="flat" cmpd="sng" algn="ctr">
                      <a:solidFill>
                        <a:srgbClr val="92D050"/>
                      </a:solidFill>
                      <a:prstDash val="solid"/>
                    </a:lnL>
                    <a:lnR w="9525" cap="flat" cmpd="sng" algn="ctr">
                      <a:solidFill>
                        <a:srgbClr val="92D050"/>
                      </a:solidFill>
                      <a:prstDash val="solid"/>
                      <a:round/>
                      <a:headEnd type="none" w="med" len="med"/>
                      <a:tailEnd type="none" w="med" len="med"/>
                    </a:lnR>
                    <a:lnT w="9525" cap="flat" cmpd="sng" algn="ctr">
                      <a:solidFill>
                        <a:srgbClr val="92D050"/>
                      </a:solidFill>
                      <a:prstDash val="solid"/>
                      <a:round/>
                      <a:headEnd type="none" w="med" len="med"/>
                      <a:tailEnd type="none" w="med" len="med"/>
                    </a:lnT>
                    <a:lnB w="9525" cap="flat" cmpd="sng" algn="ctr">
                      <a:solidFill>
                        <a:srgbClr val="92D050"/>
                      </a:solidFill>
                      <a:prstDash val="solid"/>
                    </a:lnB>
                    <a:lnTlToBr w="12700" cmpd="sng">
                      <a:noFill/>
                      <a:prstDash val="solid"/>
                    </a:lnTlToBr>
                    <a:lnBlToTr w="12700" cmpd="sng">
                      <a:noFill/>
                      <a:prstDash val="solid"/>
                    </a:lnBlToTr>
                    <a:solidFill>
                      <a:srgbClr val="92D050">
                        <a:alpha val="40000"/>
                      </a:srgbClr>
                    </a:solidFill>
                  </a:tcPr>
                </a:tc>
                <a:tc>
                  <a:txBody>
                    <a:bodyPr/>
                    <a:lstStyle>
                      <a:lvl1pPr marL="0" algn="l" defTabSz="914116" rtl="0" eaLnBrk="1" latinLnBrk="0" hangingPunct="1">
                        <a:defRPr sz="1800" kern="1200">
                          <a:solidFill>
                            <a:schemeClr val="dk1"/>
                          </a:solidFill>
                          <a:latin typeface="Calibri"/>
                        </a:defRPr>
                      </a:lvl1pPr>
                      <a:lvl2pPr marL="457059" algn="l" defTabSz="914116" rtl="0" eaLnBrk="1" latinLnBrk="0" hangingPunct="1">
                        <a:defRPr sz="1800" kern="1200">
                          <a:solidFill>
                            <a:schemeClr val="dk1"/>
                          </a:solidFill>
                          <a:latin typeface="Calibri"/>
                        </a:defRPr>
                      </a:lvl2pPr>
                      <a:lvl3pPr marL="914116" algn="l" defTabSz="914116" rtl="0" eaLnBrk="1" latinLnBrk="0" hangingPunct="1">
                        <a:defRPr sz="1800" kern="1200">
                          <a:solidFill>
                            <a:schemeClr val="dk1"/>
                          </a:solidFill>
                          <a:latin typeface="Calibri"/>
                        </a:defRPr>
                      </a:lvl3pPr>
                      <a:lvl4pPr marL="1371174" algn="l" defTabSz="914116" rtl="0" eaLnBrk="1" latinLnBrk="0" hangingPunct="1">
                        <a:defRPr sz="1800" kern="1200">
                          <a:solidFill>
                            <a:schemeClr val="dk1"/>
                          </a:solidFill>
                          <a:latin typeface="Calibri"/>
                        </a:defRPr>
                      </a:lvl4pPr>
                      <a:lvl5pPr marL="1828231" algn="l" defTabSz="914116" rtl="0" eaLnBrk="1" latinLnBrk="0" hangingPunct="1">
                        <a:defRPr sz="1800" kern="1200">
                          <a:solidFill>
                            <a:schemeClr val="dk1"/>
                          </a:solidFill>
                          <a:latin typeface="Calibri"/>
                        </a:defRPr>
                      </a:lvl5pPr>
                      <a:lvl6pPr marL="2285289" algn="l" defTabSz="914116" rtl="0" eaLnBrk="1" latinLnBrk="0" hangingPunct="1">
                        <a:defRPr sz="1800" kern="1200">
                          <a:solidFill>
                            <a:schemeClr val="dk1"/>
                          </a:solidFill>
                          <a:latin typeface="Calibri"/>
                        </a:defRPr>
                      </a:lvl6pPr>
                      <a:lvl7pPr marL="2742346" algn="l" defTabSz="914116" rtl="0" eaLnBrk="1" latinLnBrk="0" hangingPunct="1">
                        <a:defRPr sz="1800" kern="1200">
                          <a:solidFill>
                            <a:schemeClr val="dk1"/>
                          </a:solidFill>
                          <a:latin typeface="Calibri"/>
                        </a:defRPr>
                      </a:lvl7pPr>
                      <a:lvl8pPr marL="3199404" algn="l" defTabSz="914116" rtl="0" eaLnBrk="1" latinLnBrk="0" hangingPunct="1">
                        <a:defRPr sz="1800" kern="1200">
                          <a:solidFill>
                            <a:schemeClr val="dk1"/>
                          </a:solidFill>
                          <a:latin typeface="Calibri"/>
                        </a:defRPr>
                      </a:lvl8pPr>
                      <a:lvl9pPr marL="3656462" algn="l" defTabSz="914116" rtl="0" eaLnBrk="1" latinLnBrk="0" hangingPunct="1">
                        <a:defRPr sz="1800" kern="1200">
                          <a:solidFill>
                            <a:schemeClr val="dk1"/>
                          </a:solidFill>
                          <a:latin typeface="Calibri"/>
                        </a:defRPr>
                      </a:lvl9pPr>
                    </a:lstStyle>
                    <a:p>
                      <a:pPr algn="ctr"/>
                      <a:r>
                        <a:rPr lang="en-US" sz="1200" dirty="0" smtClean="0">
                          <a:solidFill>
                            <a:schemeClr val="tx1"/>
                          </a:solidFill>
                        </a:rPr>
                        <a:t>F. Simon</a:t>
                      </a:r>
                      <a:endParaRPr lang="en-US" sz="1200" dirty="0">
                        <a:solidFill>
                          <a:schemeClr val="tx1"/>
                        </a:solidFill>
                      </a:endParaRPr>
                    </a:p>
                  </a:txBody>
                  <a:tcPr anchor="ctr">
                    <a:lnL w="9525" cap="flat" cmpd="sng" algn="ctr">
                      <a:solidFill>
                        <a:srgbClr val="92D050"/>
                      </a:solidFill>
                      <a:prstDash val="solid"/>
                      <a:round/>
                      <a:headEnd type="none" w="med" len="med"/>
                      <a:tailEnd type="none" w="med" len="med"/>
                    </a:lnL>
                    <a:lnR w="9525" cap="flat" cmpd="sng" algn="ctr">
                      <a:solidFill>
                        <a:srgbClr val="92D050"/>
                      </a:solidFill>
                      <a:prstDash val="solid"/>
                      <a:round/>
                      <a:headEnd type="none" w="med" len="med"/>
                      <a:tailEnd type="none" w="med" len="med"/>
                    </a:lnR>
                    <a:lnT w="9525" cap="flat" cmpd="sng" algn="ctr">
                      <a:solidFill>
                        <a:srgbClr val="92D050"/>
                      </a:solidFill>
                      <a:prstDash val="solid"/>
                      <a:round/>
                      <a:headEnd type="none" w="med" len="med"/>
                      <a:tailEnd type="none" w="med" len="med"/>
                    </a:lnT>
                    <a:lnB w="9525" cap="flat" cmpd="sng" algn="ctr">
                      <a:solidFill>
                        <a:srgbClr val="92D050"/>
                      </a:solidFill>
                      <a:prstDash val="solid"/>
                    </a:lnB>
                    <a:lnTlToBr w="12700" cmpd="sng">
                      <a:noFill/>
                      <a:prstDash val="solid"/>
                    </a:lnTlToBr>
                    <a:lnBlToTr w="12700" cmpd="sng">
                      <a:noFill/>
                      <a:prstDash val="solid"/>
                    </a:lnBlToTr>
                    <a:solidFill>
                      <a:srgbClr val="92D050">
                        <a:alpha val="40000"/>
                      </a:srgbClr>
                    </a:solidFill>
                  </a:tcPr>
                </a:tc>
                <a:tc>
                  <a:txBody>
                    <a:bodyPr/>
                    <a:lstStyle>
                      <a:lvl1pPr marL="0" algn="l" defTabSz="914116" rtl="0" eaLnBrk="1" latinLnBrk="0" hangingPunct="1">
                        <a:defRPr sz="1800" kern="1200">
                          <a:solidFill>
                            <a:schemeClr val="dk1"/>
                          </a:solidFill>
                          <a:latin typeface="Calibri"/>
                        </a:defRPr>
                      </a:lvl1pPr>
                      <a:lvl2pPr marL="457059" algn="l" defTabSz="914116" rtl="0" eaLnBrk="1" latinLnBrk="0" hangingPunct="1">
                        <a:defRPr sz="1800" kern="1200">
                          <a:solidFill>
                            <a:schemeClr val="dk1"/>
                          </a:solidFill>
                          <a:latin typeface="Calibri"/>
                        </a:defRPr>
                      </a:lvl2pPr>
                      <a:lvl3pPr marL="914116" algn="l" defTabSz="914116" rtl="0" eaLnBrk="1" latinLnBrk="0" hangingPunct="1">
                        <a:defRPr sz="1800" kern="1200">
                          <a:solidFill>
                            <a:schemeClr val="dk1"/>
                          </a:solidFill>
                          <a:latin typeface="Calibri"/>
                        </a:defRPr>
                      </a:lvl3pPr>
                      <a:lvl4pPr marL="1371174" algn="l" defTabSz="914116" rtl="0" eaLnBrk="1" latinLnBrk="0" hangingPunct="1">
                        <a:defRPr sz="1800" kern="1200">
                          <a:solidFill>
                            <a:schemeClr val="dk1"/>
                          </a:solidFill>
                          <a:latin typeface="Calibri"/>
                        </a:defRPr>
                      </a:lvl4pPr>
                      <a:lvl5pPr marL="1828231" algn="l" defTabSz="914116" rtl="0" eaLnBrk="1" latinLnBrk="0" hangingPunct="1">
                        <a:defRPr sz="1800" kern="1200">
                          <a:solidFill>
                            <a:schemeClr val="dk1"/>
                          </a:solidFill>
                          <a:latin typeface="Calibri"/>
                        </a:defRPr>
                      </a:lvl5pPr>
                      <a:lvl6pPr marL="2285289" algn="l" defTabSz="914116" rtl="0" eaLnBrk="1" latinLnBrk="0" hangingPunct="1">
                        <a:defRPr sz="1800" kern="1200">
                          <a:solidFill>
                            <a:schemeClr val="dk1"/>
                          </a:solidFill>
                          <a:latin typeface="Calibri"/>
                        </a:defRPr>
                      </a:lvl6pPr>
                      <a:lvl7pPr marL="2742346" algn="l" defTabSz="914116" rtl="0" eaLnBrk="1" latinLnBrk="0" hangingPunct="1">
                        <a:defRPr sz="1800" kern="1200">
                          <a:solidFill>
                            <a:schemeClr val="dk1"/>
                          </a:solidFill>
                          <a:latin typeface="Calibri"/>
                        </a:defRPr>
                      </a:lvl7pPr>
                      <a:lvl8pPr marL="3199404" algn="l" defTabSz="914116" rtl="0" eaLnBrk="1" latinLnBrk="0" hangingPunct="1">
                        <a:defRPr sz="1800" kern="1200">
                          <a:solidFill>
                            <a:schemeClr val="dk1"/>
                          </a:solidFill>
                          <a:latin typeface="Calibri"/>
                        </a:defRPr>
                      </a:lvl8pPr>
                      <a:lvl9pPr marL="3656462" algn="l" defTabSz="914116" rtl="0" eaLnBrk="1" latinLnBrk="0" hangingPunct="1">
                        <a:defRPr sz="1800" kern="1200">
                          <a:solidFill>
                            <a:schemeClr val="dk1"/>
                          </a:solidFill>
                          <a:latin typeface="Calibri"/>
                        </a:defRPr>
                      </a:lvl9pPr>
                    </a:lstStyle>
                    <a:p>
                      <a:pPr algn="ctr"/>
                      <a:r>
                        <a:rPr lang="en-US" sz="1200" dirty="0" smtClean="0">
                          <a:solidFill>
                            <a:schemeClr val="tx1"/>
                          </a:solidFill>
                        </a:rPr>
                        <a:t>2</a:t>
                      </a:r>
                      <a:r>
                        <a:rPr lang="en-US" sz="1200" baseline="0" dirty="0" smtClean="0">
                          <a:solidFill>
                            <a:schemeClr val="tx1"/>
                          </a:solidFill>
                        </a:rPr>
                        <a:t> ladders</a:t>
                      </a:r>
                    </a:p>
                  </a:txBody>
                  <a:tcPr anchor="ctr">
                    <a:lnL w="9525" cap="flat" cmpd="sng" algn="ctr">
                      <a:solidFill>
                        <a:srgbClr val="92D050"/>
                      </a:solidFill>
                      <a:prstDash val="solid"/>
                      <a:round/>
                      <a:headEnd type="none" w="med" len="med"/>
                      <a:tailEnd type="none" w="med" len="med"/>
                    </a:lnL>
                    <a:lnR w="9525" cap="flat" cmpd="sng" algn="ctr">
                      <a:solidFill>
                        <a:srgbClr val="92D050"/>
                      </a:solidFill>
                      <a:prstDash val="solid"/>
                      <a:round/>
                      <a:headEnd type="none" w="med" len="med"/>
                      <a:tailEnd type="none" w="med" len="med"/>
                    </a:lnR>
                    <a:lnT w="9525" cap="flat" cmpd="sng" algn="ctr">
                      <a:solidFill>
                        <a:srgbClr val="92D050"/>
                      </a:solidFill>
                      <a:prstDash val="solid"/>
                      <a:round/>
                      <a:headEnd type="none" w="med" len="med"/>
                      <a:tailEnd type="none" w="med" len="med"/>
                    </a:lnT>
                    <a:lnB w="9525" cap="flat" cmpd="sng" algn="ctr">
                      <a:solidFill>
                        <a:srgbClr val="92D050"/>
                      </a:solidFill>
                      <a:prstDash val="solid"/>
                    </a:lnB>
                    <a:lnTlToBr w="12700" cmpd="sng">
                      <a:noFill/>
                      <a:prstDash val="solid"/>
                    </a:lnTlToBr>
                    <a:lnBlToTr w="12700" cmpd="sng">
                      <a:noFill/>
                      <a:prstDash val="solid"/>
                    </a:lnBlToTr>
                    <a:solidFill>
                      <a:srgbClr val="92D050">
                        <a:alpha val="40000"/>
                      </a:srgbClr>
                    </a:solidFill>
                  </a:tcPr>
                </a:tc>
                <a:tc>
                  <a:txBody>
                    <a:bodyPr/>
                    <a:lstStyle>
                      <a:lvl1pPr marL="0" algn="l" defTabSz="914116" rtl="0" eaLnBrk="1" latinLnBrk="0" hangingPunct="1">
                        <a:defRPr sz="1800" kern="1200">
                          <a:solidFill>
                            <a:schemeClr val="dk1"/>
                          </a:solidFill>
                          <a:latin typeface="Calibri"/>
                        </a:defRPr>
                      </a:lvl1pPr>
                      <a:lvl2pPr marL="457059" algn="l" defTabSz="914116" rtl="0" eaLnBrk="1" latinLnBrk="0" hangingPunct="1">
                        <a:defRPr sz="1800" kern="1200">
                          <a:solidFill>
                            <a:schemeClr val="dk1"/>
                          </a:solidFill>
                          <a:latin typeface="Calibri"/>
                        </a:defRPr>
                      </a:lvl2pPr>
                      <a:lvl3pPr marL="914116" algn="l" defTabSz="914116" rtl="0" eaLnBrk="1" latinLnBrk="0" hangingPunct="1">
                        <a:defRPr sz="1800" kern="1200">
                          <a:solidFill>
                            <a:schemeClr val="dk1"/>
                          </a:solidFill>
                          <a:latin typeface="Calibri"/>
                        </a:defRPr>
                      </a:lvl3pPr>
                      <a:lvl4pPr marL="1371174" algn="l" defTabSz="914116" rtl="0" eaLnBrk="1" latinLnBrk="0" hangingPunct="1">
                        <a:defRPr sz="1800" kern="1200">
                          <a:solidFill>
                            <a:schemeClr val="dk1"/>
                          </a:solidFill>
                          <a:latin typeface="Calibri"/>
                        </a:defRPr>
                      </a:lvl4pPr>
                      <a:lvl5pPr marL="1828231" algn="l" defTabSz="914116" rtl="0" eaLnBrk="1" latinLnBrk="0" hangingPunct="1">
                        <a:defRPr sz="1800" kern="1200">
                          <a:solidFill>
                            <a:schemeClr val="dk1"/>
                          </a:solidFill>
                          <a:latin typeface="Calibri"/>
                        </a:defRPr>
                      </a:lvl5pPr>
                      <a:lvl6pPr marL="2285289" algn="l" defTabSz="914116" rtl="0" eaLnBrk="1" latinLnBrk="0" hangingPunct="1">
                        <a:defRPr sz="1800" kern="1200">
                          <a:solidFill>
                            <a:schemeClr val="dk1"/>
                          </a:solidFill>
                          <a:latin typeface="Calibri"/>
                        </a:defRPr>
                      </a:lvl6pPr>
                      <a:lvl7pPr marL="2742346" algn="l" defTabSz="914116" rtl="0" eaLnBrk="1" latinLnBrk="0" hangingPunct="1">
                        <a:defRPr sz="1800" kern="1200">
                          <a:solidFill>
                            <a:schemeClr val="dk1"/>
                          </a:solidFill>
                          <a:latin typeface="Calibri"/>
                        </a:defRPr>
                      </a:lvl7pPr>
                      <a:lvl8pPr marL="3199404" algn="l" defTabSz="914116" rtl="0" eaLnBrk="1" latinLnBrk="0" hangingPunct="1">
                        <a:defRPr sz="1800" kern="1200">
                          <a:solidFill>
                            <a:schemeClr val="dk1"/>
                          </a:solidFill>
                          <a:latin typeface="Calibri"/>
                        </a:defRPr>
                      </a:lvl8pPr>
                      <a:lvl9pPr marL="3656462" algn="l" defTabSz="914116" rtl="0" eaLnBrk="1" latinLnBrk="0" hangingPunct="1">
                        <a:defRPr sz="1800" kern="1200">
                          <a:solidFill>
                            <a:schemeClr val="dk1"/>
                          </a:solidFill>
                          <a:latin typeface="Calibri"/>
                        </a:defRPr>
                      </a:lvl9pPr>
                    </a:lstStyle>
                    <a:p>
                      <a:pPr algn="ctr"/>
                      <a:r>
                        <a:rPr lang="en-US" sz="1200" dirty="0" smtClean="0">
                          <a:solidFill>
                            <a:schemeClr val="tx1"/>
                          </a:solidFill>
                        </a:rPr>
                        <a:t>VXD</a:t>
                      </a:r>
                    </a:p>
                  </a:txBody>
                  <a:tcPr anchor="ctr">
                    <a:lnL w="9525" cap="flat" cmpd="sng" algn="ctr">
                      <a:solidFill>
                        <a:srgbClr val="92D050"/>
                      </a:solidFill>
                      <a:prstDash val="solid"/>
                      <a:round/>
                      <a:headEnd type="none" w="med" len="med"/>
                      <a:tailEnd type="none" w="med" len="med"/>
                    </a:lnL>
                    <a:lnR w="9525" cap="flat" cmpd="sng" algn="ctr">
                      <a:solidFill>
                        <a:srgbClr val="92D050"/>
                      </a:solidFill>
                      <a:prstDash val="solid"/>
                      <a:round/>
                      <a:headEnd type="none" w="med" len="med"/>
                      <a:tailEnd type="none" w="med" len="med"/>
                    </a:lnR>
                    <a:lnT w="9525" cap="flat" cmpd="sng" algn="ctr">
                      <a:solidFill>
                        <a:srgbClr val="92D050"/>
                      </a:solidFill>
                      <a:prstDash val="solid"/>
                      <a:round/>
                      <a:headEnd type="none" w="med" len="med"/>
                      <a:tailEnd type="none" w="med" len="med"/>
                    </a:lnT>
                    <a:lnB w="9525" cap="flat" cmpd="sng" algn="ctr">
                      <a:solidFill>
                        <a:srgbClr val="92D050"/>
                      </a:solidFill>
                      <a:prstDash val="solid"/>
                    </a:lnB>
                    <a:lnTlToBr w="12700" cmpd="sng">
                      <a:noFill/>
                      <a:prstDash val="solid"/>
                    </a:lnTlToBr>
                    <a:lnBlToTr w="12700" cmpd="sng">
                      <a:noFill/>
                      <a:prstDash val="solid"/>
                    </a:lnBlToTr>
                    <a:solidFill>
                      <a:srgbClr val="92D050">
                        <a:alpha val="40000"/>
                      </a:srgbClr>
                    </a:solidFill>
                  </a:tcPr>
                </a:tc>
                <a:tc>
                  <a:txBody>
                    <a:bodyPr/>
                    <a:lstStyle>
                      <a:lvl1pPr marL="0" algn="l" defTabSz="914116" rtl="0" eaLnBrk="1" latinLnBrk="0" hangingPunct="1">
                        <a:defRPr sz="1800" kern="1200">
                          <a:solidFill>
                            <a:schemeClr val="dk1"/>
                          </a:solidFill>
                          <a:latin typeface="Calibri"/>
                        </a:defRPr>
                      </a:lvl1pPr>
                      <a:lvl2pPr marL="457059" algn="l" defTabSz="914116" rtl="0" eaLnBrk="1" latinLnBrk="0" hangingPunct="1">
                        <a:defRPr sz="1800" kern="1200">
                          <a:solidFill>
                            <a:schemeClr val="dk1"/>
                          </a:solidFill>
                          <a:latin typeface="Calibri"/>
                        </a:defRPr>
                      </a:lvl2pPr>
                      <a:lvl3pPr marL="914116" algn="l" defTabSz="914116" rtl="0" eaLnBrk="1" latinLnBrk="0" hangingPunct="1">
                        <a:defRPr sz="1800" kern="1200">
                          <a:solidFill>
                            <a:schemeClr val="dk1"/>
                          </a:solidFill>
                          <a:latin typeface="Calibri"/>
                        </a:defRPr>
                      </a:lvl3pPr>
                      <a:lvl4pPr marL="1371174" algn="l" defTabSz="914116" rtl="0" eaLnBrk="1" latinLnBrk="0" hangingPunct="1">
                        <a:defRPr sz="1800" kern="1200">
                          <a:solidFill>
                            <a:schemeClr val="dk1"/>
                          </a:solidFill>
                          <a:latin typeface="Calibri"/>
                        </a:defRPr>
                      </a:lvl4pPr>
                      <a:lvl5pPr marL="1828231" algn="l" defTabSz="914116" rtl="0" eaLnBrk="1" latinLnBrk="0" hangingPunct="1">
                        <a:defRPr sz="1800" kern="1200">
                          <a:solidFill>
                            <a:schemeClr val="dk1"/>
                          </a:solidFill>
                          <a:latin typeface="Calibri"/>
                        </a:defRPr>
                      </a:lvl5pPr>
                      <a:lvl6pPr marL="2285289" algn="l" defTabSz="914116" rtl="0" eaLnBrk="1" latinLnBrk="0" hangingPunct="1">
                        <a:defRPr sz="1800" kern="1200">
                          <a:solidFill>
                            <a:schemeClr val="dk1"/>
                          </a:solidFill>
                          <a:latin typeface="Calibri"/>
                        </a:defRPr>
                      </a:lvl6pPr>
                      <a:lvl7pPr marL="2742346" algn="l" defTabSz="914116" rtl="0" eaLnBrk="1" latinLnBrk="0" hangingPunct="1">
                        <a:defRPr sz="1800" kern="1200">
                          <a:solidFill>
                            <a:schemeClr val="dk1"/>
                          </a:solidFill>
                          <a:latin typeface="Calibri"/>
                        </a:defRPr>
                      </a:lvl7pPr>
                      <a:lvl8pPr marL="3199404" algn="l" defTabSz="914116" rtl="0" eaLnBrk="1" latinLnBrk="0" hangingPunct="1">
                        <a:defRPr sz="1800" kern="1200">
                          <a:solidFill>
                            <a:schemeClr val="dk1"/>
                          </a:solidFill>
                          <a:latin typeface="Calibri"/>
                        </a:defRPr>
                      </a:lvl8pPr>
                      <a:lvl9pPr marL="3656462" algn="l" defTabSz="914116" rtl="0" eaLnBrk="1" latinLnBrk="0" hangingPunct="1">
                        <a:defRPr sz="1800" kern="1200">
                          <a:solidFill>
                            <a:schemeClr val="dk1"/>
                          </a:solidFill>
                          <a:latin typeface="Calibri"/>
                        </a:defRPr>
                      </a:lvl9pPr>
                    </a:lstStyle>
                    <a:p>
                      <a:pPr algn="ctr"/>
                      <a:r>
                        <a:rPr lang="en-US" sz="1200" b="0" dirty="0" smtClean="0">
                          <a:solidFill>
                            <a:schemeClr val="tx1"/>
                          </a:solidFill>
                        </a:rPr>
                        <a:t>BEAST EPICS</a:t>
                      </a:r>
                      <a:endParaRPr lang="en-US" sz="1200" b="0" dirty="0">
                        <a:solidFill>
                          <a:schemeClr val="tx1"/>
                        </a:solidFill>
                      </a:endParaRPr>
                    </a:p>
                  </a:txBody>
                  <a:tcPr anchor="ctr">
                    <a:lnL w="9525" cap="flat" cmpd="sng" algn="ctr">
                      <a:solidFill>
                        <a:srgbClr val="92D050"/>
                      </a:solidFill>
                      <a:prstDash val="solid"/>
                      <a:round/>
                      <a:headEnd type="none" w="med" len="med"/>
                      <a:tailEnd type="none" w="med" len="med"/>
                    </a:lnL>
                    <a:lnR w="9525" cap="flat" cmpd="sng" algn="ctr">
                      <a:solidFill>
                        <a:srgbClr val="92D050"/>
                      </a:solidFill>
                      <a:prstDash val="solid"/>
                      <a:round/>
                      <a:headEnd type="none" w="med" len="med"/>
                      <a:tailEnd type="none" w="med" len="med"/>
                    </a:lnR>
                    <a:lnT w="9525" cap="flat" cmpd="sng" algn="ctr">
                      <a:solidFill>
                        <a:srgbClr val="92D050"/>
                      </a:solidFill>
                      <a:prstDash val="solid"/>
                      <a:round/>
                      <a:headEnd type="none" w="med" len="med"/>
                      <a:tailEnd type="none" w="med" len="med"/>
                    </a:lnT>
                    <a:lnB w="9525" cap="flat" cmpd="sng" algn="ctr">
                      <a:solidFill>
                        <a:srgbClr val="92D050"/>
                      </a:solidFill>
                      <a:prstDash val="solid"/>
                    </a:lnB>
                    <a:lnTlToBr w="12700" cmpd="sng">
                      <a:noFill/>
                      <a:prstDash val="solid"/>
                    </a:lnTlToBr>
                    <a:lnBlToTr w="12700" cmpd="sng">
                      <a:noFill/>
                      <a:prstDash val="solid"/>
                    </a:lnBlToTr>
                    <a:solidFill>
                      <a:srgbClr val="92D050">
                        <a:alpha val="40000"/>
                      </a:srgbClr>
                    </a:solidFill>
                  </a:tcPr>
                </a:tc>
                <a:tc>
                  <a:txBody>
                    <a:bodyPr/>
                    <a:lstStyle>
                      <a:lvl1pPr marL="0" algn="l" defTabSz="914116" rtl="0" eaLnBrk="1" latinLnBrk="0" hangingPunct="1">
                        <a:defRPr sz="1800" kern="1200">
                          <a:solidFill>
                            <a:schemeClr val="dk1"/>
                          </a:solidFill>
                          <a:latin typeface="Calibri"/>
                        </a:defRPr>
                      </a:lvl1pPr>
                      <a:lvl2pPr marL="457059" algn="l" defTabSz="914116" rtl="0" eaLnBrk="1" latinLnBrk="0" hangingPunct="1">
                        <a:defRPr sz="1800" kern="1200">
                          <a:solidFill>
                            <a:schemeClr val="dk1"/>
                          </a:solidFill>
                          <a:latin typeface="Calibri"/>
                        </a:defRPr>
                      </a:lvl2pPr>
                      <a:lvl3pPr marL="914116" algn="l" defTabSz="914116" rtl="0" eaLnBrk="1" latinLnBrk="0" hangingPunct="1">
                        <a:defRPr sz="1800" kern="1200">
                          <a:solidFill>
                            <a:schemeClr val="dk1"/>
                          </a:solidFill>
                          <a:latin typeface="Calibri"/>
                        </a:defRPr>
                      </a:lvl3pPr>
                      <a:lvl4pPr marL="1371174" algn="l" defTabSz="914116" rtl="0" eaLnBrk="1" latinLnBrk="0" hangingPunct="1">
                        <a:defRPr sz="1800" kern="1200">
                          <a:solidFill>
                            <a:schemeClr val="dk1"/>
                          </a:solidFill>
                          <a:latin typeface="Calibri"/>
                        </a:defRPr>
                      </a:lvl4pPr>
                      <a:lvl5pPr marL="1828231" algn="l" defTabSz="914116" rtl="0" eaLnBrk="1" latinLnBrk="0" hangingPunct="1">
                        <a:defRPr sz="1800" kern="1200">
                          <a:solidFill>
                            <a:schemeClr val="dk1"/>
                          </a:solidFill>
                          <a:latin typeface="Calibri"/>
                        </a:defRPr>
                      </a:lvl5pPr>
                      <a:lvl6pPr marL="2285289" algn="l" defTabSz="914116" rtl="0" eaLnBrk="1" latinLnBrk="0" hangingPunct="1">
                        <a:defRPr sz="1800" kern="1200">
                          <a:solidFill>
                            <a:schemeClr val="dk1"/>
                          </a:solidFill>
                          <a:latin typeface="Calibri"/>
                        </a:defRPr>
                      </a:lvl6pPr>
                      <a:lvl7pPr marL="2742346" algn="l" defTabSz="914116" rtl="0" eaLnBrk="1" latinLnBrk="0" hangingPunct="1">
                        <a:defRPr sz="1800" kern="1200">
                          <a:solidFill>
                            <a:schemeClr val="dk1"/>
                          </a:solidFill>
                          <a:latin typeface="Calibri"/>
                        </a:defRPr>
                      </a:lvl7pPr>
                      <a:lvl8pPr marL="3199404" algn="l" defTabSz="914116" rtl="0" eaLnBrk="1" latinLnBrk="0" hangingPunct="1">
                        <a:defRPr sz="1800" kern="1200">
                          <a:solidFill>
                            <a:schemeClr val="dk1"/>
                          </a:solidFill>
                          <a:latin typeface="Calibri"/>
                        </a:defRPr>
                      </a:lvl8pPr>
                      <a:lvl9pPr marL="3656462" algn="l" defTabSz="914116" rtl="0" eaLnBrk="1" latinLnBrk="0" hangingPunct="1">
                        <a:defRPr sz="1800" kern="1200">
                          <a:solidFill>
                            <a:schemeClr val="dk1"/>
                          </a:solidFill>
                          <a:latin typeface="Calibri"/>
                        </a:defRPr>
                      </a:lvl9pPr>
                    </a:lstStyle>
                    <a:p>
                      <a:pPr algn="ctr"/>
                      <a:r>
                        <a:rPr lang="en-US" sz="1200" dirty="0" smtClean="0">
                          <a:solidFill>
                            <a:schemeClr val="tx1"/>
                          </a:solidFill>
                        </a:rPr>
                        <a:t>X-rays  or track</a:t>
                      </a:r>
                      <a:r>
                        <a:rPr lang="en-US" sz="1200" baseline="0" dirty="0" smtClean="0">
                          <a:solidFill>
                            <a:schemeClr val="tx1"/>
                          </a:solidFill>
                        </a:rPr>
                        <a:t> counting </a:t>
                      </a:r>
                      <a:r>
                        <a:rPr lang="en-US" sz="1200" dirty="0" smtClean="0">
                          <a:solidFill>
                            <a:schemeClr val="tx1"/>
                          </a:solidFill>
                        </a:rPr>
                        <a:t>w/</a:t>
                      </a:r>
                      <a:r>
                        <a:rPr lang="en-US" sz="1200" baseline="0" dirty="0" smtClean="0">
                          <a:solidFill>
                            <a:schemeClr val="tx1"/>
                          </a:solidFill>
                        </a:rPr>
                        <a:t> 1-ns timing </a:t>
                      </a:r>
                      <a:r>
                        <a:rPr lang="en-US" sz="1200" baseline="0" dirty="0" smtClean="0">
                          <a:solidFill>
                            <a:schemeClr val="tx1"/>
                          </a:solidFill>
                          <a:sym typeface="Wingdings" pitchFamily="2" charset="2"/>
                        </a:rPr>
                        <a:t> </a:t>
                      </a:r>
                      <a:r>
                        <a:rPr lang="en-US" sz="1200" b="1" baseline="0" dirty="0" smtClean="0">
                          <a:solidFill>
                            <a:schemeClr val="tx1"/>
                          </a:solidFill>
                          <a:sym typeface="Wingdings" pitchFamily="2" charset="2"/>
                        </a:rPr>
                        <a:t>injection background</a:t>
                      </a:r>
                      <a:endParaRPr lang="en-US" sz="1200" b="1" dirty="0" smtClean="0">
                        <a:solidFill>
                          <a:schemeClr val="tx1"/>
                        </a:solidFill>
                      </a:endParaRPr>
                    </a:p>
                  </a:txBody>
                  <a:tcPr anchor="ctr">
                    <a:lnL w="9525" cap="flat" cmpd="sng" algn="ctr">
                      <a:solidFill>
                        <a:srgbClr val="92D050"/>
                      </a:solidFill>
                      <a:prstDash val="solid"/>
                      <a:round/>
                      <a:headEnd type="none" w="med" len="med"/>
                      <a:tailEnd type="none" w="med" len="med"/>
                    </a:lnL>
                    <a:lnR w="9525" cap="flat" cmpd="sng" algn="ctr">
                      <a:solidFill>
                        <a:srgbClr val="92D050"/>
                      </a:solidFill>
                      <a:prstDash val="solid"/>
                      <a:round/>
                      <a:headEnd type="none" w="med" len="med"/>
                      <a:tailEnd type="none" w="med" len="med"/>
                    </a:lnR>
                    <a:lnT w="9525" cap="flat" cmpd="sng" algn="ctr">
                      <a:solidFill>
                        <a:srgbClr val="92D050"/>
                      </a:solidFill>
                      <a:prstDash val="solid"/>
                      <a:round/>
                      <a:headEnd type="none" w="med" len="med"/>
                      <a:tailEnd type="none" w="med" len="med"/>
                    </a:lnT>
                    <a:lnB w="9525" cap="flat" cmpd="sng" algn="ctr">
                      <a:solidFill>
                        <a:srgbClr val="92D050"/>
                      </a:solidFill>
                      <a:prstDash val="solid"/>
                    </a:lnB>
                    <a:lnTlToBr w="12700" cmpd="sng">
                      <a:noFill/>
                      <a:prstDash val="solid"/>
                    </a:lnTlToBr>
                    <a:lnBlToTr w="12700" cmpd="sng">
                      <a:noFill/>
                      <a:prstDash val="solid"/>
                    </a:lnBlToTr>
                    <a:solidFill>
                      <a:srgbClr val="92D050">
                        <a:alpha val="40000"/>
                      </a:srgbClr>
                    </a:solidFill>
                  </a:tcPr>
                </a:tc>
                <a:tc>
                  <a:txBody>
                    <a:bodyPr/>
                    <a:lstStyle/>
                    <a:p>
                      <a:pPr algn="ctr"/>
                      <a:r>
                        <a:rPr lang="en-US" sz="1200" b="1" dirty="0" smtClean="0">
                          <a:solidFill>
                            <a:schemeClr val="tx1"/>
                          </a:solidFill>
                        </a:rPr>
                        <a:t>1,2 </a:t>
                      </a:r>
                      <a:r>
                        <a:rPr lang="en-US" sz="1200" b="0" dirty="0" smtClean="0">
                          <a:solidFill>
                            <a:schemeClr val="tx1"/>
                          </a:solidFill>
                        </a:rPr>
                        <a:t>(3)</a:t>
                      </a:r>
                    </a:p>
                  </a:txBody>
                  <a:tcPr anchor="ctr">
                    <a:lnL w="9525" cap="flat" cmpd="sng" algn="ctr">
                      <a:solidFill>
                        <a:srgbClr val="92D050"/>
                      </a:solidFill>
                      <a:prstDash val="solid"/>
                      <a:round/>
                      <a:headEnd type="none" w="med" len="med"/>
                      <a:tailEnd type="none" w="med" len="med"/>
                    </a:lnL>
                    <a:lnR w="9525" cap="flat" cmpd="sng" algn="ctr">
                      <a:solidFill>
                        <a:srgbClr val="92D050"/>
                      </a:solidFill>
                      <a:prstDash val="solid"/>
                      <a:round/>
                      <a:headEnd type="none" w="med" len="med"/>
                      <a:tailEnd type="none" w="med" len="med"/>
                    </a:lnR>
                    <a:lnT w="9525" cap="flat" cmpd="sng" algn="ctr">
                      <a:solidFill>
                        <a:srgbClr val="92D050"/>
                      </a:solidFill>
                      <a:prstDash val="solid"/>
                      <a:round/>
                      <a:headEnd type="none" w="med" len="med"/>
                      <a:tailEnd type="none" w="med" len="med"/>
                    </a:lnT>
                    <a:lnB w="9525"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92D050">
                        <a:alpha val="40000"/>
                      </a:srgbClr>
                    </a:solidFill>
                  </a:tcPr>
                </a:tc>
              </a:tr>
              <a:tr h="518160">
                <a:tc>
                  <a:txBody>
                    <a:bodyPr/>
                    <a:lstStyle>
                      <a:lvl1pPr marL="0" algn="l" defTabSz="914116" rtl="0" eaLnBrk="1" latinLnBrk="0" hangingPunct="1">
                        <a:defRPr sz="1800" kern="1200">
                          <a:solidFill>
                            <a:schemeClr val="dk1"/>
                          </a:solidFill>
                          <a:latin typeface="Calibri"/>
                        </a:defRPr>
                      </a:lvl1pPr>
                      <a:lvl2pPr marL="457059" algn="l" defTabSz="914116" rtl="0" eaLnBrk="1" latinLnBrk="0" hangingPunct="1">
                        <a:defRPr sz="1800" kern="1200">
                          <a:solidFill>
                            <a:schemeClr val="dk1"/>
                          </a:solidFill>
                          <a:latin typeface="Calibri"/>
                        </a:defRPr>
                      </a:lvl2pPr>
                      <a:lvl3pPr marL="914116" algn="l" defTabSz="914116" rtl="0" eaLnBrk="1" latinLnBrk="0" hangingPunct="1">
                        <a:defRPr sz="1800" kern="1200">
                          <a:solidFill>
                            <a:schemeClr val="dk1"/>
                          </a:solidFill>
                          <a:latin typeface="Calibri"/>
                        </a:defRPr>
                      </a:lvl3pPr>
                      <a:lvl4pPr marL="1371174" algn="l" defTabSz="914116" rtl="0" eaLnBrk="1" latinLnBrk="0" hangingPunct="1">
                        <a:defRPr sz="1800" kern="1200">
                          <a:solidFill>
                            <a:schemeClr val="dk1"/>
                          </a:solidFill>
                          <a:latin typeface="Calibri"/>
                        </a:defRPr>
                      </a:lvl4pPr>
                      <a:lvl5pPr marL="1828231" algn="l" defTabSz="914116" rtl="0" eaLnBrk="1" latinLnBrk="0" hangingPunct="1">
                        <a:defRPr sz="1800" kern="1200">
                          <a:solidFill>
                            <a:schemeClr val="dk1"/>
                          </a:solidFill>
                          <a:latin typeface="Calibri"/>
                        </a:defRPr>
                      </a:lvl5pPr>
                      <a:lvl6pPr marL="2285289" algn="l" defTabSz="914116" rtl="0" eaLnBrk="1" latinLnBrk="0" hangingPunct="1">
                        <a:defRPr sz="1800" kern="1200">
                          <a:solidFill>
                            <a:schemeClr val="dk1"/>
                          </a:solidFill>
                          <a:latin typeface="Calibri"/>
                        </a:defRPr>
                      </a:lvl6pPr>
                      <a:lvl7pPr marL="2742346" algn="l" defTabSz="914116" rtl="0" eaLnBrk="1" latinLnBrk="0" hangingPunct="1">
                        <a:defRPr sz="1800" kern="1200">
                          <a:solidFill>
                            <a:schemeClr val="dk1"/>
                          </a:solidFill>
                          <a:latin typeface="Calibri"/>
                        </a:defRPr>
                      </a:lvl7pPr>
                      <a:lvl8pPr marL="3199404" algn="l" defTabSz="914116" rtl="0" eaLnBrk="1" latinLnBrk="0" hangingPunct="1">
                        <a:defRPr sz="1800" kern="1200">
                          <a:solidFill>
                            <a:schemeClr val="dk1"/>
                          </a:solidFill>
                          <a:latin typeface="Calibri"/>
                        </a:defRPr>
                      </a:lvl8pPr>
                      <a:lvl9pPr marL="3656462" algn="l" defTabSz="914116" rtl="0" eaLnBrk="1" latinLnBrk="0" hangingPunct="1">
                        <a:defRPr sz="1800" kern="1200">
                          <a:solidFill>
                            <a:schemeClr val="dk1"/>
                          </a:solidFill>
                          <a:latin typeface="Calibri"/>
                        </a:defRPr>
                      </a:lvl9pPr>
                    </a:lstStyle>
                    <a:p>
                      <a:pPr algn="ctr"/>
                      <a:r>
                        <a:rPr lang="en-US" sz="1200" dirty="0" smtClean="0">
                          <a:solidFill>
                            <a:schemeClr val="tx1"/>
                          </a:solidFill>
                        </a:rPr>
                        <a:t>PLUME</a:t>
                      </a:r>
                    </a:p>
                    <a:p>
                      <a:pPr algn="ctr"/>
                      <a:r>
                        <a:rPr lang="en-US" sz="1200" dirty="0" smtClean="0">
                          <a:solidFill>
                            <a:schemeClr val="tx1"/>
                          </a:solidFill>
                        </a:rPr>
                        <a:t>“ILC</a:t>
                      </a:r>
                      <a:r>
                        <a:rPr lang="en-US" sz="1200" baseline="0" dirty="0" smtClean="0">
                          <a:solidFill>
                            <a:schemeClr val="tx1"/>
                          </a:solidFill>
                        </a:rPr>
                        <a:t> style” </a:t>
                      </a:r>
                      <a:r>
                        <a:rPr lang="en-US" sz="1200" dirty="0" smtClean="0">
                          <a:solidFill>
                            <a:schemeClr val="tx1"/>
                          </a:solidFill>
                        </a:rPr>
                        <a:t>silicon pixels sensor</a:t>
                      </a:r>
                    </a:p>
                  </a:txBody>
                  <a:tcPr anchor="ctr">
                    <a:lnL w="9525" cap="flat" cmpd="sng" algn="ctr">
                      <a:solidFill>
                        <a:srgbClr val="92D050"/>
                      </a:solidFill>
                      <a:prstDash val="solid"/>
                    </a:lnL>
                    <a:lnR w="9525" cap="flat" cmpd="sng" algn="ctr">
                      <a:solidFill>
                        <a:srgbClr val="92D050"/>
                      </a:solidFill>
                      <a:prstDash val="solid"/>
                      <a:round/>
                      <a:headEnd type="none" w="med" len="med"/>
                      <a:tailEnd type="none" w="med" len="med"/>
                    </a:lnR>
                    <a:lnT w="9525" cap="flat" cmpd="sng" algn="ctr">
                      <a:solidFill>
                        <a:srgbClr val="92D050"/>
                      </a:solidFill>
                      <a:prstDash val="solid"/>
                      <a:round/>
                      <a:headEnd type="none" w="med" len="med"/>
                      <a:tailEnd type="none" w="med" len="med"/>
                    </a:lnT>
                    <a:lnB w="9525"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92D050">
                        <a:alpha val="40000"/>
                      </a:srgbClr>
                    </a:solidFill>
                  </a:tcPr>
                </a:tc>
                <a:tc>
                  <a:txBody>
                    <a:bodyPr/>
                    <a:lstStyle>
                      <a:lvl1pPr marL="0" algn="l" defTabSz="914116" rtl="0" eaLnBrk="1" latinLnBrk="0" hangingPunct="1">
                        <a:defRPr sz="1800" kern="1200">
                          <a:solidFill>
                            <a:schemeClr val="dk1"/>
                          </a:solidFill>
                          <a:latin typeface="Calibri"/>
                        </a:defRPr>
                      </a:lvl1pPr>
                      <a:lvl2pPr marL="457059" algn="l" defTabSz="914116" rtl="0" eaLnBrk="1" latinLnBrk="0" hangingPunct="1">
                        <a:defRPr sz="1800" kern="1200">
                          <a:solidFill>
                            <a:schemeClr val="dk1"/>
                          </a:solidFill>
                          <a:latin typeface="Calibri"/>
                        </a:defRPr>
                      </a:lvl2pPr>
                      <a:lvl3pPr marL="914116" algn="l" defTabSz="914116" rtl="0" eaLnBrk="1" latinLnBrk="0" hangingPunct="1">
                        <a:defRPr sz="1800" kern="1200">
                          <a:solidFill>
                            <a:schemeClr val="dk1"/>
                          </a:solidFill>
                          <a:latin typeface="Calibri"/>
                        </a:defRPr>
                      </a:lvl3pPr>
                      <a:lvl4pPr marL="1371174" algn="l" defTabSz="914116" rtl="0" eaLnBrk="1" latinLnBrk="0" hangingPunct="1">
                        <a:defRPr sz="1800" kern="1200">
                          <a:solidFill>
                            <a:schemeClr val="dk1"/>
                          </a:solidFill>
                          <a:latin typeface="Calibri"/>
                        </a:defRPr>
                      </a:lvl4pPr>
                      <a:lvl5pPr marL="1828231" algn="l" defTabSz="914116" rtl="0" eaLnBrk="1" latinLnBrk="0" hangingPunct="1">
                        <a:defRPr sz="1800" kern="1200">
                          <a:solidFill>
                            <a:schemeClr val="dk1"/>
                          </a:solidFill>
                          <a:latin typeface="Calibri"/>
                        </a:defRPr>
                      </a:lvl5pPr>
                      <a:lvl6pPr marL="2285289" algn="l" defTabSz="914116" rtl="0" eaLnBrk="1" latinLnBrk="0" hangingPunct="1">
                        <a:defRPr sz="1800" kern="1200">
                          <a:solidFill>
                            <a:schemeClr val="dk1"/>
                          </a:solidFill>
                          <a:latin typeface="Calibri"/>
                        </a:defRPr>
                      </a:lvl6pPr>
                      <a:lvl7pPr marL="2742346" algn="l" defTabSz="914116" rtl="0" eaLnBrk="1" latinLnBrk="0" hangingPunct="1">
                        <a:defRPr sz="1800" kern="1200">
                          <a:solidFill>
                            <a:schemeClr val="dk1"/>
                          </a:solidFill>
                          <a:latin typeface="Calibri"/>
                        </a:defRPr>
                      </a:lvl7pPr>
                      <a:lvl8pPr marL="3199404" algn="l" defTabSz="914116" rtl="0" eaLnBrk="1" latinLnBrk="0" hangingPunct="1">
                        <a:defRPr sz="1800" kern="1200">
                          <a:solidFill>
                            <a:schemeClr val="dk1"/>
                          </a:solidFill>
                          <a:latin typeface="Calibri"/>
                        </a:defRPr>
                      </a:lvl8pPr>
                      <a:lvl9pPr marL="3656462" algn="l" defTabSz="914116" rtl="0" eaLnBrk="1" latinLnBrk="0" hangingPunct="1">
                        <a:defRPr sz="1800" kern="1200">
                          <a:solidFill>
                            <a:schemeClr val="dk1"/>
                          </a:solidFill>
                          <a:latin typeface="Calibri"/>
                        </a:defRPr>
                      </a:lvl9pPr>
                    </a:lstStyle>
                    <a:p>
                      <a:pPr marL="0" indent="0" algn="ctr">
                        <a:buNone/>
                      </a:pPr>
                      <a:r>
                        <a:rPr lang="en-US" sz="1200" dirty="0" smtClean="0">
                          <a:solidFill>
                            <a:schemeClr val="tx1"/>
                          </a:solidFill>
                        </a:rPr>
                        <a:t>I. </a:t>
                      </a:r>
                      <a:r>
                        <a:rPr lang="en-US" sz="1200" dirty="0" err="1" smtClean="0">
                          <a:solidFill>
                            <a:schemeClr val="tx1"/>
                          </a:solidFill>
                        </a:rPr>
                        <a:t>Ripp-Baudot</a:t>
                      </a:r>
                      <a:endParaRPr lang="en-US" sz="1200" dirty="0">
                        <a:solidFill>
                          <a:schemeClr val="tx1"/>
                        </a:solidFill>
                      </a:endParaRPr>
                    </a:p>
                  </a:txBody>
                  <a:tcPr anchor="ctr">
                    <a:lnL w="9525" cap="flat" cmpd="sng" algn="ctr">
                      <a:solidFill>
                        <a:srgbClr val="92D050"/>
                      </a:solidFill>
                      <a:prstDash val="solid"/>
                      <a:round/>
                      <a:headEnd type="none" w="med" len="med"/>
                      <a:tailEnd type="none" w="med" len="med"/>
                    </a:lnL>
                    <a:lnR w="9525" cap="flat" cmpd="sng" algn="ctr">
                      <a:solidFill>
                        <a:srgbClr val="92D050"/>
                      </a:solidFill>
                      <a:prstDash val="solid"/>
                      <a:round/>
                      <a:headEnd type="none" w="med" len="med"/>
                      <a:tailEnd type="none" w="med" len="med"/>
                    </a:lnR>
                    <a:lnT w="9525" cap="flat" cmpd="sng" algn="ctr">
                      <a:solidFill>
                        <a:srgbClr val="92D050"/>
                      </a:solidFill>
                      <a:prstDash val="solid"/>
                      <a:round/>
                      <a:headEnd type="none" w="med" len="med"/>
                      <a:tailEnd type="none" w="med" len="med"/>
                    </a:lnT>
                    <a:lnB w="9525"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92D050">
                        <a:alpha val="40000"/>
                      </a:srgbClr>
                    </a:solidFill>
                  </a:tcPr>
                </a:tc>
                <a:tc>
                  <a:txBody>
                    <a:bodyPr/>
                    <a:lstStyle>
                      <a:lvl1pPr marL="0" algn="l" defTabSz="914116" rtl="0" eaLnBrk="1" latinLnBrk="0" hangingPunct="1">
                        <a:defRPr sz="1800" kern="1200">
                          <a:solidFill>
                            <a:schemeClr val="dk1"/>
                          </a:solidFill>
                          <a:latin typeface="Calibri"/>
                        </a:defRPr>
                      </a:lvl1pPr>
                      <a:lvl2pPr marL="457059" algn="l" defTabSz="914116" rtl="0" eaLnBrk="1" latinLnBrk="0" hangingPunct="1">
                        <a:defRPr sz="1800" kern="1200">
                          <a:solidFill>
                            <a:schemeClr val="dk1"/>
                          </a:solidFill>
                          <a:latin typeface="Calibri"/>
                        </a:defRPr>
                      </a:lvl2pPr>
                      <a:lvl3pPr marL="914116" algn="l" defTabSz="914116" rtl="0" eaLnBrk="1" latinLnBrk="0" hangingPunct="1">
                        <a:defRPr sz="1800" kern="1200">
                          <a:solidFill>
                            <a:schemeClr val="dk1"/>
                          </a:solidFill>
                          <a:latin typeface="Calibri"/>
                        </a:defRPr>
                      </a:lvl3pPr>
                      <a:lvl4pPr marL="1371174" algn="l" defTabSz="914116" rtl="0" eaLnBrk="1" latinLnBrk="0" hangingPunct="1">
                        <a:defRPr sz="1800" kern="1200">
                          <a:solidFill>
                            <a:schemeClr val="dk1"/>
                          </a:solidFill>
                          <a:latin typeface="Calibri"/>
                        </a:defRPr>
                      </a:lvl4pPr>
                      <a:lvl5pPr marL="1828231" algn="l" defTabSz="914116" rtl="0" eaLnBrk="1" latinLnBrk="0" hangingPunct="1">
                        <a:defRPr sz="1800" kern="1200">
                          <a:solidFill>
                            <a:schemeClr val="dk1"/>
                          </a:solidFill>
                          <a:latin typeface="Calibri"/>
                        </a:defRPr>
                      </a:lvl5pPr>
                      <a:lvl6pPr marL="2285289" algn="l" defTabSz="914116" rtl="0" eaLnBrk="1" latinLnBrk="0" hangingPunct="1">
                        <a:defRPr sz="1800" kern="1200">
                          <a:solidFill>
                            <a:schemeClr val="dk1"/>
                          </a:solidFill>
                          <a:latin typeface="Calibri"/>
                        </a:defRPr>
                      </a:lvl6pPr>
                      <a:lvl7pPr marL="2742346" algn="l" defTabSz="914116" rtl="0" eaLnBrk="1" latinLnBrk="0" hangingPunct="1">
                        <a:defRPr sz="1800" kern="1200">
                          <a:solidFill>
                            <a:schemeClr val="dk1"/>
                          </a:solidFill>
                          <a:latin typeface="Calibri"/>
                        </a:defRPr>
                      </a:lvl7pPr>
                      <a:lvl8pPr marL="3199404" algn="l" defTabSz="914116" rtl="0" eaLnBrk="1" latinLnBrk="0" hangingPunct="1">
                        <a:defRPr sz="1800" kern="1200">
                          <a:solidFill>
                            <a:schemeClr val="dk1"/>
                          </a:solidFill>
                          <a:latin typeface="Calibri"/>
                        </a:defRPr>
                      </a:lvl8pPr>
                      <a:lvl9pPr marL="3656462" algn="l" defTabSz="914116" rtl="0" eaLnBrk="1" latinLnBrk="0" hangingPunct="1">
                        <a:defRPr sz="1800" kern="1200">
                          <a:solidFill>
                            <a:schemeClr val="dk1"/>
                          </a:solidFill>
                          <a:latin typeface="Calibri"/>
                        </a:defRPr>
                      </a:lvl9pPr>
                    </a:lstStyle>
                    <a:p>
                      <a:pPr algn="ctr"/>
                      <a:r>
                        <a:rPr lang="en-US" sz="1200" dirty="0" smtClean="0">
                          <a:solidFill>
                            <a:schemeClr val="tx1"/>
                          </a:solidFill>
                        </a:rPr>
                        <a:t>2 ladders </a:t>
                      </a:r>
                      <a:endParaRPr lang="en-US" sz="1200" dirty="0">
                        <a:solidFill>
                          <a:schemeClr val="tx1"/>
                        </a:solidFill>
                      </a:endParaRPr>
                    </a:p>
                  </a:txBody>
                  <a:tcPr anchor="ctr">
                    <a:lnL w="9525" cap="flat" cmpd="sng" algn="ctr">
                      <a:solidFill>
                        <a:srgbClr val="92D050"/>
                      </a:solidFill>
                      <a:prstDash val="solid"/>
                      <a:round/>
                      <a:headEnd type="none" w="med" len="med"/>
                      <a:tailEnd type="none" w="med" len="med"/>
                    </a:lnL>
                    <a:lnR w="9525" cap="flat" cmpd="sng" algn="ctr">
                      <a:solidFill>
                        <a:srgbClr val="92D050"/>
                      </a:solidFill>
                      <a:prstDash val="solid"/>
                      <a:round/>
                      <a:headEnd type="none" w="med" len="med"/>
                      <a:tailEnd type="none" w="med" len="med"/>
                    </a:lnR>
                    <a:lnT w="9525" cap="flat" cmpd="sng" algn="ctr">
                      <a:solidFill>
                        <a:srgbClr val="92D050"/>
                      </a:solidFill>
                      <a:prstDash val="solid"/>
                      <a:round/>
                      <a:headEnd type="none" w="med" len="med"/>
                      <a:tailEnd type="none" w="med" len="med"/>
                    </a:lnT>
                    <a:lnB w="9525"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92D050">
                        <a:alpha val="40000"/>
                      </a:srgbClr>
                    </a:solidFill>
                  </a:tcPr>
                </a:tc>
                <a:tc>
                  <a:txBody>
                    <a:bodyPr/>
                    <a:lstStyle>
                      <a:lvl1pPr marL="0" algn="l" defTabSz="914116" rtl="0" eaLnBrk="1" latinLnBrk="0" hangingPunct="1">
                        <a:defRPr sz="1800" kern="1200">
                          <a:solidFill>
                            <a:schemeClr val="dk1"/>
                          </a:solidFill>
                          <a:latin typeface="Calibri"/>
                        </a:defRPr>
                      </a:lvl1pPr>
                      <a:lvl2pPr marL="457059" algn="l" defTabSz="914116" rtl="0" eaLnBrk="1" latinLnBrk="0" hangingPunct="1">
                        <a:defRPr sz="1800" kern="1200">
                          <a:solidFill>
                            <a:schemeClr val="dk1"/>
                          </a:solidFill>
                          <a:latin typeface="Calibri"/>
                        </a:defRPr>
                      </a:lvl2pPr>
                      <a:lvl3pPr marL="914116" algn="l" defTabSz="914116" rtl="0" eaLnBrk="1" latinLnBrk="0" hangingPunct="1">
                        <a:defRPr sz="1800" kern="1200">
                          <a:solidFill>
                            <a:schemeClr val="dk1"/>
                          </a:solidFill>
                          <a:latin typeface="Calibri"/>
                        </a:defRPr>
                      </a:lvl3pPr>
                      <a:lvl4pPr marL="1371174" algn="l" defTabSz="914116" rtl="0" eaLnBrk="1" latinLnBrk="0" hangingPunct="1">
                        <a:defRPr sz="1800" kern="1200">
                          <a:solidFill>
                            <a:schemeClr val="dk1"/>
                          </a:solidFill>
                          <a:latin typeface="Calibri"/>
                        </a:defRPr>
                      </a:lvl4pPr>
                      <a:lvl5pPr marL="1828231" algn="l" defTabSz="914116" rtl="0" eaLnBrk="1" latinLnBrk="0" hangingPunct="1">
                        <a:defRPr sz="1800" kern="1200">
                          <a:solidFill>
                            <a:schemeClr val="dk1"/>
                          </a:solidFill>
                          <a:latin typeface="Calibri"/>
                        </a:defRPr>
                      </a:lvl5pPr>
                      <a:lvl6pPr marL="2285289" algn="l" defTabSz="914116" rtl="0" eaLnBrk="1" latinLnBrk="0" hangingPunct="1">
                        <a:defRPr sz="1800" kern="1200">
                          <a:solidFill>
                            <a:schemeClr val="dk1"/>
                          </a:solidFill>
                          <a:latin typeface="Calibri"/>
                        </a:defRPr>
                      </a:lvl6pPr>
                      <a:lvl7pPr marL="2742346" algn="l" defTabSz="914116" rtl="0" eaLnBrk="1" latinLnBrk="0" hangingPunct="1">
                        <a:defRPr sz="1800" kern="1200">
                          <a:solidFill>
                            <a:schemeClr val="dk1"/>
                          </a:solidFill>
                          <a:latin typeface="Calibri"/>
                        </a:defRPr>
                      </a:lvl7pPr>
                      <a:lvl8pPr marL="3199404" algn="l" defTabSz="914116" rtl="0" eaLnBrk="1" latinLnBrk="0" hangingPunct="1">
                        <a:defRPr sz="1800" kern="1200">
                          <a:solidFill>
                            <a:schemeClr val="dk1"/>
                          </a:solidFill>
                          <a:latin typeface="Calibri"/>
                        </a:defRPr>
                      </a:lvl8pPr>
                      <a:lvl9pPr marL="3656462" algn="l" defTabSz="914116" rtl="0" eaLnBrk="1" latinLnBrk="0" hangingPunct="1">
                        <a:defRPr sz="1800" kern="1200">
                          <a:solidFill>
                            <a:schemeClr val="dk1"/>
                          </a:solidFill>
                          <a:latin typeface="Calibri"/>
                        </a:defRPr>
                      </a:lvl9pPr>
                    </a:lstStyle>
                    <a:p>
                      <a:pPr algn="ctr"/>
                      <a:r>
                        <a:rPr lang="en-US" sz="1200" dirty="0" smtClean="0">
                          <a:solidFill>
                            <a:schemeClr val="tx1"/>
                          </a:solidFill>
                        </a:rPr>
                        <a:t>VXD</a:t>
                      </a:r>
                      <a:endParaRPr lang="en-US" sz="1200" dirty="0">
                        <a:solidFill>
                          <a:schemeClr val="tx1"/>
                        </a:solidFill>
                      </a:endParaRPr>
                    </a:p>
                  </a:txBody>
                  <a:tcPr anchor="ctr">
                    <a:lnL w="9525" cap="flat" cmpd="sng" algn="ctr">
                      <a:solidFill>
                        <a:srgbClr val="92D050"/>
                      </a:solidFill>
                      <a:prstDash val="solid"/>
                      <a:round/>
                      <a:headEnd type="none" w="med" len="med"/>
                      <a:tailEnd type="none" w="med" len="med"/>
                    </a:lnL>
                    <a:lnR w="9525" cap="flat" cmpd="sng" algn="ctr">
                      <a:solidFill>
                        <a:srgbClr val="92D050"/>
                      </a:solidFill>
                      <a:prstDash val="solid"/>
                      <a:round/>
                      <a:headEnd type="none" w="med" len="med"/>
                      <a:tailEnd type="none" w="med" len="med"/>
                    </a:lnR>
                    <a:lnT w="9525" cap="flat" cmpd="sng" algn="ctr">
                      <a:solidFill>
                        <a:srgbClr val="92D050"/>
                      </a:solidFill>
                      <a:prstDash val="solid"/>
                      <a:round/>
                      <a:headEnd type="none" w="med" len="med"/>
                      <a:tailEnd type="none" w="med" len="med"/>
                    </a:lnT>
                    <a:lnB w="9525"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92D050">
                        <a:alpha val="40000"/>
                      </a:srgbClr>
                    </a:solidFill>
                  </a:tcPr>
                </a:tc>
                <a:tc>
                  <a:txBody>
                    <a:bodyPr/>
                    <a:lstStyle>
                      <a:lvl1pPr marL="0" algn="l" defTabSz="914116" rtl="0" eaLnBrk="1" latinLnBrk="0" hangingPunct="1">
                        <a:defRPr sz="1800" kern="1200">
                          <a:solidFill>
                            <a:schemeClr val="dk1"/>
                          </a:solidFill>
                          <a:latin typeface="Calibri"/>
                        </a:defRPr>
                      </a:lvl1pPr>
                      <a:lvl2pPr marL="457059" algn="l" defTabSz="914116" rtl="0" eaLnBrk="1" latinLnBrk="0" hangingPunct="1">
                        <a:defRPr sz="1800" kern="1200">
                          <a:solidFill>
                            <a:schemeClr val="dk1"/>
                          </a:solidFill>
                          <a:latin typeface="Calibri"/>
                        </a:defRPr>
                      </a:lvl2pPr>
                      <a:lvl3pPr marL="914116" algn="l" defTabSz="914116" rtl="0" eaLnBrk="1" latinLnBrk="0" hangingPunct="1">
                        <a:defRPr sz="1800" kern="1200">
                          <a:solidFill>
                            <a:schemeClr val="dk1"/>
                          </a:solidFill>
                          <a:latin typeface="Calibri"/>
                        </a:defRPr>
                      </a:lvl3pPr>
                      <a:lvl4pPr marL="1371174" algn="l" defTabSz="914116" rtl="0" eaLnBrk="1" latinLnBrk="0" hangingPunct="1">
                        <a:defRPr sz="1800" kern="1200">
                          <a:solidFill>
                            <a:schemeClr val="dk1"/>
                          </a:solidFill>
                          <a:latin typeface="Calibri"/>
                        </a:defRPr>
                      </a:lvl4pPr>
                      <a:lvl5pPr marL="1828231" algn="l" defTabSz="914116" rtl="0" eaLnBrk="1" latinLnBrk="0" hangingPunct="1">
                        <a:defRPr sz="1800" kern="1200">
                          <a:solidFill>
                            <a:schemeClr val="dk1"/>
                          </a:solidFill>
                          <a:latin typeface="Calibri"/>
                        </a:defRPr>
                      </a:lvl5pPr>
                      <a:lvl6pPr marL="2285289" algn="l" defTabSz="914116" rtl="0" eaLnBrk="1" latinLnBrk="0" hangingPunct="1">
                        <a:defRPr sz="1800" kern="1200">
                          <a:solidFill>
                            <a:schemeClr val="dk1"/>
                          </a:solidFill>
                          <a:latin typeface="Calibri"/>
                        </a:defRPr>
                      </a:lvl6pPr>
                      <a:lvl7pPr marL="2742346" algn="l" defTabSz="914116" rtl="0" eaLnBrk="1" latinLnBrk="0" hangingPunct="1">
                        <a:defRPr sz="1800" kern="1200">
                          <a:solidFill>
                            <a:schemeClr val="dk1"/>
                          </a:solidFill>
                          <a:latin typeface="Calibri"/>
                        </a:defRPr>
                      </a:lvl7pPr>
                      <a:lvl8pPr marL="3199404" algn="l" defTabSz="914116" rtl="0" eaLnBrk="1" latinLnBrk="0" hangingPunct="1">
                        <a:defRPr sz="1800" kern="1200">
                          <a:solidFill>
                            <a:schemeClr val="dk1"/>
                          </a:solidFill>
                          <a:latin typeface="Calibri"/>
                        </a:defRPr>
                      </a:lvl8pPr>
                      <a:lvl9pPr marL="3656462" algn="l" defTabSz="914116" rtl="0" eaLnBrk="1" latinLnBrk="0" hangingPunct="1">
                        <a:defRPr sz="1800" kern="1200">
                          <a:solidFill>
                            <a:schemeClr val="dk1"/>
                          </a:solidFill>
                          <a:latin typeface="Calibri"/>
                        </a:defRPr>
                      </a:lvl9pPr>
                    </a:lstStyle>
                    <a:p>
                      <a:pPr algn="ctr"/>
                      <a:r>
                        <a:rPr lang="en-US" sz="1200" b="0" dirty="0" smtClean="0">
                          <a:solidFill>
                            <a:schemeClr val="tx1"/>
                          </a:solidFill>
                        </a:rPr>
                        <a:t>BEAST EPICS</a:t>
                      </a:r>
                      <a:endParaRPr lang="en-US" sz="1200" b="0" dirty="0">
                        <a:solidFill>
                          <a:schemeClr val="tx1"/>
                        </a:solidFill>
                      </a:endParaRPr>
                    </a:p>
                  </a:txBody>
                  <a:tcPr anchor="ctr">
                    <a:lnL w="9525" cap="flat" cmpd="sng" algn="ctr">
                      <a:solidFill>
                        <a:srgbClr val="92D050"/>
                      </a:solidFill>
                      <a:prstDash val="solid"/>
                      <a:round/>
                      <a:headEnd type="none" w="med" len="med"/>
                      <a:tailEnd type="none" w="med" len="med"/>
                    </a:lnL>
                    <a:lnR w="9525" cap="flat" cmpd="sng" algn="ctr">
                      <a:solidFill>
                        <a:srgbClr val="92D050"/>
                      </a:solidFill>
                      <a:prstDash val="solid"/>
                      <a:round/>
                      <a:headEnd type="none" w="med" len="med"/>
                      <a:tailEnd type="none" w="med" len="med"/>
                    </a:lnR>
                    <a:lnT w="9525" cap="flat" cmpd="sng" algn="ctr">
                      <a:solidFill>
                        <a:srgbClr val="92D050"/>
                      </a:solidFill>
                      <a:prstDash val="solid"/>
                      <a:round/>
                      <a:headEnd type="none" w="med" len="med"/>
                      <a:tailEnd type="none" w="med" len="med"/>
                    </a:lnT>
                    <a:lnB w="9525"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92D050">
                        <a:alpha val="40000"/>
                      </a:srgbClr>
                    </a:solidFill>
                  </a:tcPr>
                </a:tc>
                <a:tc>
                  <a:txBody>
                    <a:bodyPr/>
                    <a:lstStyle>
                      <a:lvl1pPr marL="0" algn="l" defTabSz="914116" rtl="0" eaLnBrk="1" latinLnBrk="0" hangingPunct="1">
                        <a:defRPr sz="1800" kern="1200">
                          <a:solidFill>
                            <a:schemeClr val="dk1"/>
                          </a:solidFill>
                          <a:latin typeface="Calibri"/>
                        </a:defRPr>
                      </a:lvl1pPr>
                      <a:lvl2pPr marL="457059" algn="l" defTabSz="914116" rtl="0" eaLnBrk="1" latinLnBrk="0" hangingPunct="1">
                        <a:defRPr sz="1800" kern="1200">
                          <a:solidFill>
                            <a:schemeClr val="dk1"/>
                          </a:solidFill>
                          <a:latin typeface="Calibri"/>
                        </a:defRPr>
                      </a:lvl2pPr>
                      <a:lvl3pPr marL="914116" algn="l" defTabSz="914116" rtl="0" eaLnBrk="1" latinLnBrk="0" hangingPunct="1">
                        <a:defRPr sz="1800" kern="1200">
                          <a:solidFill>
                            <a:schemeClr val="dk1"/>
                          </a:solidFill>
                          <a:latin typeface="Calibri"/>
                        </a:defRPr>
                      </a:lvl3pPr>
                      <a:lvl4pPr marL="1371174" algn="l" defTabSz="914116" rtl="0" eaLnBrk="1" latinLnBrk="0" hangingPunct="1">
                        <a:defRPr sz="1800" kern="1200">
                          <a:solidFill>
                            <a:schemeClr val="dk1"/>
                          </a:solidFill>
                          <a:latin typeface="Calibri"/>
                        </a:defRPr>
                      </a:lvl4pPr>
                      <a:lvl5pPr marL="1828231" algn="l" defTabSz="914116" rtl="0" eaLnBrk="1" latinLnBrk="0" hangingPunct="1">
                        <a:defRPr sz="1800" kern="1200">
                          <a:solidFill>
                            <a:schemeClr val="dk1"/>
                          </a:solidFill>
                          <a:latin typeface="Calibri"/>
                        </a:defRPr>
                      </a:lvl5pPr>
                      <a:lvl6pPr marL="2285289" algn="l" defTabSz="914116" rtl="0" eaLnBrk="1" latinLnBrk="0" hangingPunct="1">
                        <a:defRPr sz="1800" kern="1200">
                          <a:solidFill>
                            <a:schemeClr val="dk1"/>
                          </a:solidFill>
                          <a:latin typeface="Calibri"/>
                        </a:defRPr>
                      </a:lvl6pPr>
                      <a:lvl7pPr marL="2742346" algn="l" defTabSz="914116" rtl="0" eaLnBrk="1" latinLnBrk="0" hangingPunct="1">
                        <a:defRPr sz="1800" kern="1200">
                          <a:solidFill>
                            <a:schemeClr val="dk1"/>
                          </a:solidFill>
                          <a:latin typeface="Calibri"/>
                        </a:defRPr>
                      </a:lvl7pPr>
                      <a:lvl8pPr marL="3199404" algn="l" defTabSz="914116" rtl="0" eaLnBrk="1" latinLnBrk="0" hangingPunct="1">
                        <a:defRPr sz="1800" kern="1200">
                          <a:solidFill>
                            <a:schemeClr val="dk1"/>
                          </a:solidFill>
                          <a:latin typeface="Calibri"/>
                        </a:defRPr>
                      </a:lvl8pPr>
                      <a:lvl9pPr marL="3656462" algn="l" defTabSz="914116" rtl="0" eaLnBrk="1" latinLnBrk="0" hangingPunct="1">
                        <a:defRPr sz="1800" kern="1200">
                          <a:solidFill>
                            <a:schemeClr val="dk1"/>
                          </a:solidFill>
                          <a:latin typeface="Calibri"/>
                        </a:defRPr>
                      </a:lvl9pPr>
                    </a:lstStyle>
                    <a:p>
                      <a:pPr algn="ctr"/>
                      <a:r>
                        <a:rPr lang="en-US" sz="1200" dirty="0" smtClean="0">
                          <a:solidFill>
                            <a:schemeClr val="tx1"/>
                          </a:solidFill>
                        </a:rPr>
                        <a:t>Two-sided silicon pixels</a:t>
                      </a:r>
                      <a:r>
                        <a:rPr lang="en-US" sz="1200" baseline="0" dirty="0" smtClean="0">
                          <a:solidFill>
                            <a:schemeClr val="tx1"/>
                          </a:solidFill>
                        </a:rPr>
                        <a:t> </a:t>
                      </a:r>
                      <a:r>
                        <a:rPr lang="en-US" sz="1200" baseline="0" dirty="0" smtClean="0">
                          <a:solidFill>
                            <a:schemeClr val="tx1"/>
                          </a:solidFill>
                          <a:sym typeface="Wingdings" pitchFamily="2" charset="2"/>
                        </a:rPr>
                        <a:t> </a:t>
                      </a:r>
                      <a:r>
                        <a:rPr lang="en-US" sz="1200" b="1" dirty="0" err="1" smtClean="0">
                          <a:solidFill>
                            <a:schemeClr val="tx1"/>
                          </a:solidFill>
                        </a:rPr>
                        <a:t>tracklets</a:t>
                      </a:r>
                      <a:r>
                        <a:rPr lang="en-US" sz="1200" b="1" dirty="0" smtClean="0">
                          <a:solidFill>
                            <a:schemeClr val="tx1"/>
                          </a:solidFill>
                        </a:rPr>
                        <a:t> w/ pointing</a:t>
                      </a:r>
                      <a:endParaRPr lang="en-US" sz="1200" b="1" dirty="0">
                        <a:solidFill>
                          <a:schemeClr val="tx1"/>
                        </a:solidFill>
                      </a:endParaRPr>
                    </a:p>
                  </a:txBody>
                  <a:tcPr anchor="ctr">
                    <a:lnL w="9525" cap="flat" cmpd="sng" algn="ctr">
                      <a:solidFill>
                        <a:srgbClr val="92D050"/>
                      </a:solidFill>
                      <a:prstDash val="solid"/>
                      <a:round/>
                      <a:headEnd type="none" w="med" len="med"/>
                      <a:tailEnd type="none" w="med" len="med"/>
                    </a:lnL>
                    <a:lnR w="9525" cap="flat" cmpd="sng" algn="ctr">
                      <a:solidFill>
                        <a:srgbClr val="92D050"/>
                      </a:solidFill>
                      <a:prstDash val="solid"/>
                      <a:round/>
                      <a:headEnd type="none" w="med" len="med"/>
                      <a:tailEnd type="none" w="med" len="med"/>
                    </a:lnR>
                    <a:lnT w="9525" cap="flat" cmpd="sng" algn="ctr">
                      <a:solidFill>
                        <a:srgbClr val="92D050"/>
                      </a:solidFill>
                      <a:prstDash val="solid"/>
                      <a:round/>
                      <a:headEnd type="none" w="med" len="med"/>
                      <a:tailEnd type="none" w="med" len="med"/>
                    </a:lnT>
                    <a:lnB w="9525"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92D050">
                        <a:alpha val="40000"/>
                      </a:srgbClr>
                    </a:solidFill>
                  </a:tcPr>
                </a:tc>
                <a:tc>
                  <a:txBody>
                    <a:bodyPr/>
                    <a:lstStyle/>
                    <a:p>
                      <a:pPr algn="ctr"/>
                      <a:r>
                        <a:rPr lang="en-US" sz="1200" b="1" dirty="0" smtClean="0">
                          <a:solidFill>
                            <a:schemeClr val="tx1"/>
                          </a:solidFill>
                        </a:rPr>
                        <a:t>1,2 </a:t>
                      </a:r>
                      <a:r>
                        <a:rPr lang="en-US" sz="1200" b="0" dirty="0" smtClean="0">
                          <a:solidFill>
                            <a:schemeClr val="tx1"/>
                          </a:solidFill>
                        </a:rPr>
                        <a:t>(3)</a:t>
                      </a:r>
                      <a:endParaRPr lang="en-US" sz="1200" b="0" dirty="0">
                        <a:solidFill>
                          <a:schemeClr val="tx1"/>
                        </a:solidFill>
                      </a:endParaRPr>
                    </a:p>
                  </a:txBody>
                  <a:tcPr anchor="ctr">
                    <a:lnL w="9525" cap="flat" cmpd="sng" algn="ctr">
                      <a:solidFill>
                        <a:srgbClr val="92D050"/>
                      </a:solidFill>
                      <a:prstDash val="solid"/>
                      <a:round/>
                      <a:headEnd type="none" w="med" len="med"/>
                      <a:tailEnd type="none" w="med" len="med"/>
                    </a:lnL>
                    <a:lnR w="9525" cap="flat" cmpd="sng" algn="ctr">
                      <a:solidFill>
                        <a:srgbClr val="92D050"/>
                      </a:solidFill>
                      <a:prstDash val="solid"/>
                    </a:lnR>
                    <a:lnT w="9525" cap="flat" cmpd="sng" algn="ctr">
                      <a:solidFill>
                        <a:srgbClr val="92D050"/>
                      </a:solidFill>
                      <a:prstDash val="solid"/>
                      <a:round/>
                      <a:headEnd type="none" w="med" len="med"/>
                      <a:tailEnd type="none" w="med" len="med"/>
                    </a:lnT>
                    <a:lnB w="9525"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92D050">
                        <a:alpha val="40000"/>
                      </a:srgbClr>
                    </a:solidFill>
                  </a:tcPr>
                </a:tc>
              </a:tr>
              <a:tr h="518160">
                <a:tc>
                  <a:txBody>
                    <a:bodyPr/>
                    <a:lstStyle/>
                    <a:p>
                      <a:pPr algn="ctr"/>
                      <a:r>
                        <a:rPr lang="en-US" sz="1200" dirty="0" smtClean="0">
                          <a:solidFill>
                            <a:schemeClr val="tx1"/>
                          </a:solidFill>
                        </a:rPr>
                        <a:t>Scintillators +</a:t>
                      </a:r>
                    </a:p>
                    <a:p>
                      <a:pPr algn="ctr"/>
                      <a:r>
                        <a:rPr lang="en-US" sz="1200" dirty="0" smtClean="0">
                          <a:solidFill>
                            <a:schemeClr val="tx1"/>
                          </a:solidFill>
                        </a:rPr>
                        <a:t>PIN</a:t>
                      </a:r>
                      <a:r>
                        <a:rPr lang="en-US" sz="1200" baseline="0" dirty="0" smtClean="0">
                          <a:solidFill>
                            <a:schemeClr val="tx1"/>
                          </a:solidFill>
                        </a:rPr>
                        <a:t> diodes</a:t>
                      </a:r>
                    </a:p>
                  </a:txBody>
                  <a:tcPr anchor="ctr">
                    <a:lnL w="9525" cap="flat" cmpd="sng" algn="ctr">
                      <a:solidFill>
                        <a:srgbClr val="92D050"/>
                      </a:solidFill>
                      <a:prstDash val="solid"/>
                    </a:lnL>
                    <a:lnR w="9525" cap="flat" cmpd="sng" algn="ctr">
                      <a:solidFill>
                        <a:srgbClr val="92D050"/>
                      </a:solidFill>
                      <a:prstDash val="solid"/>
                      <a:round/>
                      <a:headEnd type="none" w="med" len="med"/>
                      <a:tailEnd type="none" w="med" len="med"/>
                    </a:lnR>
                    <a:lnT w="9525" cap="flat" cmpd="sng" algn="ctr">
                      <a:solidFill>
                        <a:srgbClr val="92D050"/>
                      </a:solidFill>
                      <a:prstDash val="solid"/>
                    </a:lnT>
                    <a:lnB w="9525"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92D050">
                        <a:alpha val="40000"/>
                      </a:srgbClr>
                    </a:solidFill>
                  </a:tcPr>
                </a:tc>
                <a:tc>
                  <a:txBody>
                    <a:bodyPr/>
                    <a:lstStyle/>
                    <a:p>
                      <a:pPr algn="ctr"/>
                      <a:r>
                        <a:rPr lang="en-US" sz="1200" dirty="0" smtClean="0">
                          <a:solidFill>
                            <a:schemeClr val="tx1"/>
                          </a:solidFill>
                        </a:rPr>
                        <a:t>H. Nakayama</a:t>
                      </a:r>
                    </a:p>
                    <a:p>
                      <a:pPr algn="ctr"/>
                      <a:r>
                        <a:rPr lang="en-US" sz="1200" dirty="0" smtClean="0">
                          <a:solidFill>
                            <a:schemeClr val="tx1"/>
                          </a:solidFill>
                        </a:rPr>
                        <a:t>K. Nakamura</a:t>
                      </a:r>
                      <a:endParaRPr lang="en-US" sz="1200" dirty="0">
                        <a:solidFill>
                          <a:schemeClr val="tx1"/>
                        </a:solidFill>
                      </a:endParaRPr>
                    </a:p>
                  </a:txBody>
                  <a:tcPr anchor="ctr">
                    <a:lnL w="9525" cap="flat" cmpd="sng" algn="ctr">
                      <a:solidFill>
                        <a:srgbClr val="92D050"/>
                      </a:solidFill>
                      <a:prstDash val="solid"/>
                      <a:round/>
                      <a:headEnd type="none" w="med" len="med"/>
                      <a:tailEnd type="none" w="med" len="med"/>
                    </a:lnL>
                    <a:lnR w="9525" cap="flat" cmpd="sng" algn="ctr">
                      <a:solidFill>
                        <a:srgbClr val="92D050"/>
                      </a:solidFill>
                      <a:prstDash val="solid"/>
                      <a:round/>
                      <a:headEnd type="none" w="med" len="med"/>
                      <a:tailEnd type="none" w="med" len="med"/>
                    </a:lnR>
                    <a:lnT w="9525" cap="flat" cmpd="sng" algn="ctr">
                      <a:solidFill>
                        <a:srgbClr val="92D050"/>
                      </a:solidFill>
                      <a:prstDash val="solid"/>
                    </a:lnT>
                    <a:lnB w="9525"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92D050">
                        <a:alpha val="40000"/>
                      </a:srgbClr>
                    </a:solidFill>
                  </a:tcPr>
                </a:tc>
                <a:tc>
                  <a:txBody>
                    <a:bodyPr/>
                    <a:lstStyle/>
                    <a:p>
                      <a:pPr algn="ctr"/>
                      <a:r>
                        <a:rPr lang="en-US" sz="1200" dirty="0" smtClean="0">
                          <a:solidFill>
                            <a:schemeClr val="tx1"/>
                          </a:solidFill>
                        </a:rPr>
                        <a:t>40+40</a:t>
                      </a:r>
                    </a:p>
                  </a:txBody>
                  <a:tcPr anchor="ctr">
                    <a:lnL w="9525" cap="flat" cmpd="sng" algn="ctr">
                      <a:solidFill>
                        <a:srgbClr val="92D050"/>
                      </a:solidFill>
                      <a:prstDash val="solid"/>
                      <a:round/>
                      <a:headEnd type="none" w="med" len="med"/>
                      <a:tailEnd type="none" w="med" len="med"/>
                    </a:lnL>
                    <a:lnR w="9525" cap="flat" cmpd="sng" algn="ctr">
                      <a:solidFill>
                        <a:srgbClr val="92D050"/>
                      </a:solidFill>
                      <a:prstDash val="solid"/>
                      <a:round/>
                      <a:headEnd type="none" w="med" len="med"/>
                      <a:tailEnd type="none" w="med" len="med"/>
                    </a:lnR>
                    <a:lnT w="9525" cap="flat" cmpd="sng" algn="ctr">
                      <a:solidFill>
                        <a:srgbClr val="92D050"/>
                      </a:solidFill>
                      <a:prstDash val="solid"/>
                    </a:lnT>
                    <a:lnB w="9525"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92D050">
                        <a:alpha val="40000"/>
                      </a:srgbClr>
                    </a:solidFill>
                  </a:tcPr>
                </a:tc>
                <a:tc>
                  <a:txBody>
                    <a:bodyPr/>
                    <a:lstStyle/>
                    <a:p>
                      <a:pPr algn="ctr"/>
                      <a:r>
                        <a:rPr lang="en-US" sz="1200" dirty="0" smtClean="0">
                          <a:solidFill>
                            <a:schemeClr val="tx1"/>
                          </a:solidFill>
                        </a:rPr>
                        <a:t>around QCS</a:t>
                      </a:r>
                    </a:p>
                  </a:txBody>
                  <a:tcPr anchor="ctr">
                    <a:lnL w="9525" cap="flat" cmpd="sng" algn="ctr">
                      <a:solidFill>
                        <a:srgbClr val="92D050"/>
                      </a:solidFill>
                      <a:prstDash val="solid"/>
                      <a:round/>
                      <a:headEnd type="none" w="med" len="med"/>
                      <a:tailEnd type="none" w="med" len="med"/>
                    </a:lnL>
                    <a:lnR w="9525" cap="flat" cmpd="sng" algn="ctr">
                      <a:solidFill>
                        <a:srgbClr val="92D050"/>
                      </a:solidFill>
                      <a:prstDash val="solid"/>
                      <a:round/>
                      <a:headEnd type="none" w="med" len="med"/>
                      <a:tailEnd type="none" w="med" len="med"/>
                    </a:lnR>
                    <a:lnT w="9525" cap="flat" cmpd="sng" algn="ctr">
                      <a:solidFill>
                        <a:srgbClr val="92D050"/>
                      </a:solidFill>
                      <a:prstDash val="solid"/>
                    </a:lnT>
                    <a:lnB w="9525"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92D050">
                        <a:alpha val="40000"/>
                      </a:srgbClr>
                    </a:solidFill>
                  </a:tcPr>
                </a:tc>
                <a:tc>
                  <a:txBody>
                    <a:bodyPr/>
                    <a:lstStyle/>
                    <a:p>
                      <a:pPr algn="ctr"/>
                      <a:r>
                        <a:rPr lang="en-US" sz="1200" b="0" dirty="0" smtClean="0">
                          <a:solidFill>
                            <a:schemeClr val="tx1"/>
                          </a:solidFill>
                        </a:rPr>
                        <a:t>BEAST EPICS</a:t>
                      </a:r>
                      <a:endParaRPr lang="en-US" sz="1200" b="0" dirty="0">
                        <a:solidFill>
                          <a:schemeClr val="tx1"/>
                        </a:solidFill>
                      </a:endParaRPr>
                    </a:p>
                  </a:txBody>
                  <a:tcPr anchor="ctr">
                    <a:lnL w="9525" cap="flat" cmpd="sng" algn="ctr">
                      <a:solidFill>
                        <a:srgbClr val="92D050"/>
                      </a:solidFill>
                      <a:prstDash val="solid"/>
                      <a:round/>
                      <a:headEnd type="none" w="med" len="med"/>
                      <a:tailEnd type="none" w="med" len="med"/>
                    </a:lnL>
                    <a:lnR w="9525" cap="flat" cmpd="sng" algn="ctr">
                      <a:solidFill>
                        <a:srgbClr val="92D050"/>
                      </a:solidFill>
                      <a:prstDash val="solid"/>
                      <a:round/>
                      <a:headEnd type="none" w="med" len="med"/>
                      <a:tailEnd type="none" w="med" len="med"/>
                    </a:lnR>
                    <a:lnT w="9525" cap="flat" cmpd="sng" algn="ctr">
                      <a:solidFill>
                        <a:srgbClr val="92D050"/>
                      </a:solidFill>
                      <a:prstDash val="solid"/>
                    </a:lnT>
                    <a:lnB w="9525"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92D050">
                        <a:alpha val="40000"/>
                      </a:srgbClr>
                    </a:solidFill>
                  </a:tcPr>
                </a:tc>
                <a:tc>
                  <a:txBody>
                    <a:bodyPr/>
                    <a:lstStyle/>
                    <a:p>
                      <a:pPr marL="0" marR="0" indent="0" algn="ctr" defTabSz="914116"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X-ray and total loss</a:t>
                      </a:r>
                      <a:r>
                        <a:rPr lang="en-US" sz="1200" baseline="0" dirty="0" smtClean="0">
                          <a:solidFill>
                            <a:schemeClr val="tx1"/>
                          </a:solidFill>
                        </a:rPr>
                        <a:t> distribution versus position, </a:t>
                      </a:r>
                      <a:r>
                        <a:rPr lang="en-US" sz="1200" dirty="0" smtClean="0">
                          <a:solidFill>
                            <a:schemeClr val="tx1"/>
                          </a:solidFill>
                          <a:sym typeface="Wingdings" pitchFamily="2" charset="2"/>
                        </a:rPr>
                        <a:t> </a:t>
                      </a:r>
                      <a:r>
                        <a:rPr lang="en-US" sz="1200" b="1" dirty="0" smtClean="0">
                          <a:solidFill>
                            <a:schemeClr val="tx1"/>
                          </a:solidFill>
                          <a:sym typeface="Wingdings" pitchFamily="2" charset="2"/>
                        </a:rPr>
                        <a:t>collimator adjustment</a:t>
                      </a:r>
                      <a:endParaRPr lang="en-US" sz="1200" b="1" dirty="0" smtClean="0">
                        <a:solidFill>
                          <a:schemeClr val="tx1"/>
                        </a:solidFill>
                      </a:endParaRPr>
                    </a:p>
                  </a:txBody>
                  <a:tcPr anchor="ctr">
                    <a:lnL w="9525" cap="flat" cmpd="sng" algn="ctr">
                      <a:solidFill>
                        <a:srgbClr val="92D050"/>
                      </a:solidFill>
                      <a:prstDash val="solid"/>
                      <a:round/>
                      <a:headEnd type="none" w="med" len="med"/>
                      <a:tailEnd type="none" w="med" len="med"/>
                    </a:lnL>
                    <a:lnR w="9525" cap="flat" cmpd="sng" algn="ctr">
                      <a:solidFill>
                        <a:srgbClr val="92D050"/>
                      </a:solidFill>
                      <a:prstDash val="solid"/>
                      <a:round/>
                      <a:headEnd type="none" w="med" len="med"/>
                      <a:tailEnd type="none" w="med" len="med"/>
                    </a:lnR>
                    <a:lnT w="9525" cap="flat" cmpd="sng" algn="ctr">
                      <a:solidFill>
                        <a:srgbClr val="92D050"/>
                      </a:solidFill>
                      <a:prstDash val="solid"/>
                    </a:lnT>
                    <a:lnB w="9525"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92D050">
                        <a:alpha val="40000"/>
                      </a:srgbClr>
                    </a:solidFill>
                  </a:tcPr>
                </a:tc>
                <a:tc>
                  <a:txBody>
                    <a:bodyPr/>
                    <a:lstStyle/>
                    <a:p>
                      <a:pPr marL="0" marR="0" indent="0" algn="ctr" defTabSz="914116"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4 </a:t>
                      </a:r>
                      <a:r>
                        <a:rPr lang="en-US" sz="1200" b="0" dirty="0" smtClean="0">
                          <a:solidFill>
                            <a:schemeClr val="tx1"/>
                          </a:solidFill>
                        </a:rPr>
                        <a:t>(3)</a:t>
                      </a:r>
                    </a:p>
                  </a:txBody>
                  <a:tcPr anchor="ctr">
                    <a:lnL w="9525" cap="flat" cmpd="sng" algn="ctr">
                      <a:solidFill>
                        <a:srgbClr val="92D050"/>
                      </a:solidFill>
                      <a:prstDash val="solid"/>
                      <a:round/>
                      <a:headEnd type="none" w="med" len="med"/>
                      <a:tailEnd type="none" w="med" len="med"/>
                    </a:lnL>
                    <a:lnR w="9525" cap="flat" cmpd="sng" algn="ctr">
                      <a:solidFill>
                        <a:srgbClr val="92D050"/>
                      </a:solidFill>
                      <a:prstDash val="solid"/>
                      <a:round/>
                      <a:headEnd type="none" w="med" len="med"/>
                      <a:tailEnd type="none" w="med" len="med"/>
                    </a:lnR>
                    <a:lnT w="9525" cap="flat" cmpd="sng" algn="ctr">
                      <a:solidFill>
                        <a:srgbClr val="92D050"/>
                      </a:solidFill>
                      <a:prstDash val="solid"/>
                      <a:round/>
                      <a:headEnd type="none" w="med" len="med"/>
                      <a:tailEnd type="none" w="med" len="med"/>
                    </a:lnT>
                    <a:lnB w="9525"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92D050">
                        <a:alpha val="40000"/>
                      </a:srgbClr>
                    </a:solidFill>
                  </a:tcPr>
                </a:tc>
              </a:tr>
              <a:tr h="518160">
                <a:tc>
                  <a:txBody>
                    <a:bodyPr/>
                    <a:lstStyle/>
                    <a:p>
                      <a:pPr algn="ctr"/>
                      <a:r>
                        <a:rPr lang="en-US" sz="1200" dirty="0" smtClean="0">
                          <a:solidFill>
                            <a:schemeClr val="tx1"/>
                          </a:solidFill>
                        </a:rPr>
                        <a:t>Micro-TPC</a:t>
                      </a:r>
                      <a:r>
                        <a:rPr lang="en-US" sz="1200" baseline="0" dirty="0" smtClean="0">
                          <a:solidFill>
                            <a:schemeClr val="tx1"/>
                          </a:solidFill>
                        </a:rPr>
                        <a:t> nuclear recoil detectors</a:t>
                      </a:r>
                      <a:endParaRPr lang="en-US" sz="1200" dirty="0">
                        <a:solidFill>
                          <a:schemeClr val="tx1"/>
                        </a:solidFill>
                      </a:endParaRPr>
                    </a:p>
                  </a:txBody>
                  <a:tcPr marL="142865" marR="142865" anchor="ctr">
                    <a:lnL w="9525" cap="flat" cmpd="sng" algn="ctr">
                      <a:solidFill>
                        <a:srgbClr val="92D050"/>
                      </a:solidFill>
                      <a:prstDash val="solid"/>
                    </a:lnL>
                    <a:lnR w="9525" cap="flat" cmpd="sng" algn="ctr">
                      <a:solidFill>
                        <a:srgbClr val="92D050"/>
                      </a:solidFill>
                      <a:prstDash val="solid"/>
                      <a:round/>
                      <a:headEnd type="none" w="med" len="med"/>
                      <a:tailEnd type="none" w="med" len="med"/>
                    </a:lnR>
                    <a:lnT w="9525" cap="flat" cmpd="sng" algn="ctr">
                      <a:solidFill>
                        <a:srgbClr val="92D050"/>
                      </a:solidFill>
                      <a:prstDash val="solid"/>
                      <a:round/>
                      <a:headEnd type="none" w="med" len="med"/>
                      <a:tailEnd type="none" w="med" len="med"/>
                    </a:lnT>
                    <a:lnB w="9525"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92D050">
                        <a:alpha val="40000"/>
                      </a:srgbClr>
                    </a:solidFill>
                  </a:tcPr>
                </a:tc>
                <a:tc>
                  <a:txBody>
                    <a:bodyPr/>
                    <a:lstStyle/>
                    <a:p>
                      <a:pPr algn="ctr"/>
                      <a:r>
                        <a:rPr lang="en-US" sz="1200" b="0" dirty="0" smtClean="0">
                          <a:solidFill>
                            <a:schemeClr val="tx1"/>
                          </a:solidFill>
                        </a:rPr>
                        <a:t>S. Vahsen</a:t>
                      </a:r>
                      <a:endParaRPr lang="en-US" sz="1200" b="0" dirty="0">
                        <a:solidFill>
                          <a:schemeClr val="tx1"/>
                        </a:solidFill>
                      </a:endParaRPr>
                    </a:p>
                  </a:txBody>
                  <a:tcPr marL="142865" marR="142865" anchor="ctr">
                    <a:lnL w="9525" cap="flat" cmpd="sng" algn="ctr">
                      <a:solidFill>
                        <a:srgbClr val="92D050"/>
                      </a:solidFill>
                      <a:prstDash val="solid"/>
                      <a:round/>
                      <a:headEnd type="none" w="med" len="med"/>
                      <a:tailEnd type="none" w="med" len="med"/>
                    </a:lnL>
                    <a:lnR w="9525" cap="flat" cmpd="sng" algn="ctr">
                      <a:solidFill>
                        <a:srgbClr val="92D050"/>
                      </a:solidFill>
                      <a:prstDash val="solid"/>
                      <a:round/>
                      <a:headEnd type="none" w="med" len="med"/>
                      <a:tailEnd type="none" w="med" len="med"/>
                    </a:lnR>
                    <a:lnT w="9525" cap="flat" cmpd="sng" algn="ctr">
                      <a:solidFill>
                        <a:srgbClr val="92D050"/>
                      </a:solidFill>
                      <a:prstDash val="solid"/>
                      <a:round/>
                      <a:headEnd type="none" w="med" len="med"/>
                      <a:tailEnd type="none" w="med" len="med"/>
                    </a:lnT>
                    <a:lnB w="9525"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92D050">
                        <a:alpha val="40000"/>
                      </a:srgbClr>
                    </a:solidFill>
                  </a:tcPr>
                </a:tc>
                <a:tc>
                  <a:txBody>
                    <a:bodyPr/>
                    <a:lstStyle/>
                    <a:p>
                      <a:pPr algn="ctr"/>
                      <a:r>
                        <a:rPr lang="en-US" sz="1200" b="0" dirty="0" smtClean="0">
                          <a:solidFill>
                            <a:schemeClr val="tx1"/>
                          </a:solidFill>
                        </a:rPr>
                        <a:t>8</a:t>
                      </a:r>
                      <a:endParaRPr lang="en-US" sz="1200" b="0" dirty="0">
                        <a:solidFill>
                          <a:schemeClr val="tx1"/>
                        </a:solidFill>
                      </a:endParaRPr>
                    </a:p>
                  </a:txBody>
                  <a:tcPr marL="142865" marR="142865" anchor="ctr">
                    <a:lnL w="9525" cap="flat" cmpd="sng" algn="ctr">
                      <a:solidFill>
                        <a:srgbClr val="92D050"/>
                      </a:solidFill>
                      <a:prstDash val="solid"/>
                      <a:round/>
                      <a:headEnd type="none" w="med" len="med"/>
                      <a:tailEnd type="none" w="med" len="med"/>
                    </a:lnL>
                    <a:lnR w="9525" cap="flat" cmpd="sng" algn="ctr">
                      <a:solidFill>
                        <a:srgbClr val="92D050"/>
                      </a:solidFill>
                      <a:prstDash val="solid"/>
                      <a:round/>
                      <a:headEnd type="none" w="med" len="med"/>
                      <a:tailEnd type="none" w="med" len="med"/>
                    </a:lnR>
                    <a:lnT w="9525" cap="flat" cmpd="sng" algn="ctr">
                      <a:solidFill>
                        <a:srgbClr val="92D050"/>
                      </a:solidFill>
                      <a:prstDash val="solid"/>
                      <a:round/>
                      <a:headEnd type="none" w="med" len="med"/>
                      <a:tailEnd type="none" w="med" len="med"/>
                    </a:lnT>
                    <a:lnB w="9525"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92D050">
                        <a:alpha val="40000"/>
                      </a:srgbClr>
                    </a:solidFill>
                  </a:tcPr>
                </a:tc>
                <a:tc>
                  <a:txBody>
                    <a:bodyPr/>
                    <a:lstStyle>
                      <a:lvl1pPr marL="0" algn="l" defTabSz="913832" rtl="0" eaLnBrk="1" latinLnBrk="0" hangingPunct="1">
                        <a:defRPr sz="1800" kern="1200">
                          <a:solidFill>
                            <a:schemeClr val="dk1"/>
                          </a:solidFill>
                          <a:latin typeface="Calibri"/>
                        </a:defRPr>
                      </a:lvl1pPr>
                      <a:lvl2pPr marL="456915" algn="l" defTabSz="913832" rtl="0" eaLnBrk="1" latinLnBrk="0" hangingPunct="1">
                        <a:defRPr sz="1800" kern="1200">
                          <a:solidFill>
                            <a:schemeClr val="dk1"/>
                          </a:solidFill>
                          <a:latin typeface="Calibri"/>
                        </a:defRPr>
                      </a:lvl2pPr>
                      <a:lvl3pPr marL="913832" algn="l" defTabSz="913832" rtl="0" eaLnBrk="1" latinLnBrk="0" hangingPunct="1">
                        <a:defRPr sz="1800" kern="1200">
                          <a:solidFill>
                            <a:schemeClr val="dk1"/>
                          </a:solidFill>
                          <a:latin typeface="Calibri"/>
                        </a:defRPr>
                      </a:lvl3pPr>
                      <a:lvl4pPr marL="1370748" algn="l" defTabSz="913832" rtl="0" eaLnBrk="1" latinLnBrk="0" hangingPunct="1">
                        <a:defRPr sz="1800" kern="1200">
                          <a:solidFill>
                            <a:schemeClr val="dk1"/>
                          </a:solidFill>
                          <a:latin typeface="Calibri"/>
                        </a:defRPr>
                      </a:lvl4pPr>
                      <a:lvl5pPr marL="1827662" algn="l" defTabSz="913832" rtl="0" eaLnBrk="1" latinLnBrk="0" hangingPunct="1">
                        <a:defRPr sz="1800" kern="1200">
                          <a:solidFill>
                            <a:schemeClr val="dk1"/>
                          </a:solidFill>
                          <a:latin typeface="Calibri"/>
                        </a:defRPr>
                      </a:lvl5pPr>
                      <a:lvl6pPr marL="2284579" algn="l" defTabSz="913832" rtl="0" eaLnBrk="1" latinLnBrk="0" hangingPunct="1">
                        <a:defRPr sz="1800" kern="1200">
                          <a:solidFill>
                            <a:schemeClr val="dk1"/>
                          </a:solidFill>
                          <a:latin typeface="Calibri"/>
                        </a:defRPr>
                      </a:lvl6pPr>
                      <a:lvl7pPr marL="2741494" algn="l" defTabSz="913832" rtl="0" eaLnBrk="1" latinLnBrk="0" hangingPunct="1">
                        <a:defRPr sz="1800" kern="1200">
                          <a:solidFill>
                            <a:schemeClr val="dk1"/>
                          </a:solidFill>
                          <a:latin typeface="Calibri"/>
                        </a:defRPr>
                      </a:lvl7pPr>
                      <a:lvl8pPr marL="3198408" algn="l" defTabSz="913832" rtl="0" eaLnBrk="1" latinLnBrk="0" hangingPunct="1">
                        <a:defRPr sz="1800" kern="1200">
                          <a:solidFill>
                            <a:schemeClr val="dk1"/>
                          </a:solidFill>
                          <a:latin typeface="Calibri"/>
                        </a:defRPr>
                      </a:lvl8pPr>
                      <a:lvl9pPr marL="3655325" algn="l" defTabSz="913832" rtl="0" eaLnBrk="1" latinLnBrk="0" hangingPunct="1">
                        <a:defRPr sz="1800" kern="1200">
                          <a:solidFill>
                            <a:schemeClr val="dk1"/>
                          </a:solidFill>
                          <a:latin typeface="Calibri"/>
                        </a:defRPr>
                      </a:lvl9pPr>
                    </a:lstStyle>
                    <a:p>
                      <a:pPr algn="ctr"/>
                      <a:r>
                        <a:rPr lang="en-US" sz="1200" dirty="0" smtClean="0">
                          <a:solidFill>
                            <a:schemeClr val="tx1"/>
                          </a:solidFill>
                        </a:rPr>
                        <a:t>VXD dock</a:t>
                      </a:r>
                    </a:p>
                  </a:txBody>
                  <a:tcPr anchor="ctr">
                    <a:lnL w="9525" cap="flat" cmpd="sng" algn="ctr">
                      <a:solidFill>
                        <a:srgbClr val="92D050"/>
                      </a:solidFill>
                      <a:prstDash val="solid"/>
                      <a:round/>
                      <a:headEnd type="none" w="med" len="med"/>
                      <a:tailEnd type="none" w="med" len="med"/>
                    </a:lnL>
                    <a:lnR w="9525" cap="flat" cmpd="sng" algn="ctr">
                      <a:solidFill>
                        <a:srgbClr val="92D050"/>
                      </a:solidFill>
                      <a:prstDash val="solid"/>
                      <a:round/>
                      <a:headEnd type="none" w="med" len="med"/>
                      <a:tailEnd type="none" w="med" len="med"/>
                    </a:lnR>
                    <a:lnT w="9525" cap="flat" cmpd="sng" algn="ctr">
                      <a:solidFill>
                        <a:srgbClr val="92D050"/>
                      </a:solidFill>
                      <a:prstDash val="solid"/>
                      <a:round/>
                      <a:headEnd type="none" w="med" len="med"/>
                      <a:tailEnd type="none" w="med" len="med"/>
                    </a:lnT>
                    <a:lnB w="9525"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92D050">
                        <a:alpha val="40000"/>
                      </a:srgbClr>
                    </a:solidFill>
                  </a:tcPr>
                </a:tc>
                <a:tc>
                  <a:txBody>
                    <a:bodyPr/>
                    <a:lstStyle>
                      <a:lvl1pPr marL="0" algn="l" defTabSz="913832" rtl="0" eaLnBrk="1" latinLnBrk="0" hangingPunct="1">
                        <a:defRPr sz="1800" kern="1200">
                          <a:solidFill>
                            <a:schemeClr val="dk1"/>
                          </a:solidFill>
                          <a:latin typeface="Calibri"/>
                        </a:defRPr>
                      </a:lvl1pPr>
                      <a:lvl2pPr marL="456915" algn="l" defTabSz="913832" rtl="0" eaLnBrk="1" latinLnBrk="0" hangingPunct="1">
                        <a:defRPr sz="1800" kern="1200">
                          <a:solidFill>
                            <a:schemeClr val="dk1"/>
                          </a:solidFill>
                          <a:latin typeface="Calibri"/>
                        </a:defRPr>
                      </a:lvl2pPr>
                      <a:lvl3pPr marL="913832" algn="l" defTabSz="913832" rtl="0" eaLnBrk="1" latinLnBrk="0" hangingPunct="1">
                        <a:defRPr sz="1800" kern="1200">
                          <a:solidFill>
                            <a:schemeClr val="dk1"/>
                          </a:solidFill>
                          <a:latin typeface="Calibri"/>
                        </a:defRPr>
                      </a:lvl3pPr>
                      <a:lvl4pPr marL="1370748" algn="l" defTabSz="913832" rtl="0" eaLnBrk="1" latinLnBrk="0" hangingPunct="1">
                        <a:defRPr sz="1800" kern="1200">
                          <a:solidFill>
                            <a:schemeClr val="dk1"/>
                          </a:solidFill>
                          <a:latin typeface="Calibri"/>
                        </a:defRPr>
                      </a:lvl4pPr>
                      <a:lvl5pPr marL="1827662" algn="l" defTabSz="913832" rtl="0" eaLnBrk="1" latinLnBrk="0" hangingPunct="1">
                        <a:defRPr sz="1800" kern="1200">
                          <a:solidFill>
                            <a:schemeClr val="dk1"/>
                          </a:solidFill>
                          <a:latin typeface="Calibri"/>
                        </a:defRPr>
                      </a:lvl5pPr>
                      <a:lvl6pPr marL="2284579" algn="l" defTabSz="913832" rtl="0" eaLnBrk="1" latinLnBrk="0" hangingPunct="1">
                        <a:defRPr sz="1800" kern="1200">
                          <a:solidFill>
                            <a:schemeClr val="dk1"/>
                          </a:solidFill>
                          <a:latin typeface="Calibri"/>
                        </a:defRPr>
                      </a:lvl6pPr>
                      <a:lvl7pPr marL="2741494" algn="l" defTabSz="913832" rtl="0" eaLnBrk="1" latinLnBrk="0" hangingPunct="1">
                        <a:defRPr sz="1800" kern="1200">
                          <a:solidFill>
                            <a:schemeClr val="dk1"/>
                          </a:solidFill>
                          <a:latin typeface="Calibri"/>
                        </a:defRPr>
                      </a:lvl7pPr>
                      <a:lvl8pPr marL="3198408" algn="l" defTabSz="913832" rtl="0" eaLnBrk="1" latinLnBrk="0" hangingPunct="1">
                        <a:defRPr sz="1800" kern="1200">
                          <a:solidFill>
                            <a:schemeClr val="dk1"/>
                          </a:solidFill>
                          <a:latin typeface="Calibri"/>
                        </a:defRPr>
                      </a:lvl8pPr>
                      <a:lvl9pPr marL="3655325" algn="l" defTabSz="913832" rtl="0" eaLnBrk="1" latinLnBrk="0" hangingPunct="1">
                        <a:defRPr sz="1800" kern="1200">
                          <a:solidFill>
                            <a:schemeClr val="dk1"/>
                          </a:solidFill>
                          <a:latin typeface="Calibri"/>
                        </a:defRPr>
                      </a:lvl9pPr>
                    </a:lstStyle>
                    <a:p>
                      <a:pPr algn="ctr"/>
                      <a:r>
                        <a:rPr lang="en-US" sz="1200" b="0" dirty="0" smtClean="0">
                          <a:solidFill>
                            <a:schemeClr val="tx1"/>
                          </a:solidFill>
                        </a:rPr>
                        <a:t>BEAST EPICS</a:t>
                      </a:r>
                      <a:endParaRPr lang="en-US" sz="1200" b="0" dirty="0">
                        <a:solidFill>
                          <a:schemeClr val="tx1"/>
                        </a:solidFill>
                      </a:endParaRPr>
                    </a:p>
                  </a:txBody>
                  <a:tcPr anchor="ctr">
                    <a:lnL w="9525" cap="flat" cmpd="sng" algn="ctr">
                      <a:solidFill>
                        <a:srgbClr val="92D050"/>
                      </a:solidFill>
                      <a:prstDash val="solid"/>
                      <a:round/>
                      <a:headEnd type="none" w="med" len="med"/>
                      <a:tailEnd type="none" w="med" len="med"/>
                    </a:lnL>
                    <a:lnR w="9525" cap="flat" cmpd="sng" algn="ctr">
                      <a:solidFill>
                        <a:srgbClr val="92D050"/>
                      </a:solidFill>
                      <a:prstDash val="solid"/>
                      <a:round/>
                      <a:headEnd type="none" w="med" len="med"/>
                      <a:tailEnd type="none" w="med" len="med"/>
                    </a:lnR>
                    <a:lnT w="9525" cap="flat" cmpd="sng" algn="ctr">
                      <a:solidFill>
                        <a:srgbClr val="92D050"/>
                      </a:solidFill>
                      <a:prstDash val="solid"/>
                      <a:round/>
                      <a:headEnd type="none" w="med" len="med"/>
                      <a:tailEnd type="none" w="med" len="med"/>
                    </a:lnT>
                    <a:lnB w="9525"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92D050">
                        <a:alpha val="40000"/>
                      </a:srgbClr>
                    </a:solidFill>
                  </a:tcPr>
                </a:tc>
                <a:tc>
                  <a:txBody>
                    <a:bodyPr/>
                    <a:lstStyle>
                      <a:lvl1pPr marL="0" algn="l" defTabSz="913832" rtl="0" eaLnBrk="1" latinLnBrk="0" hangingPunct="1">
                        <a:defRPr sz="1800" kern="1200">
                          <a:solidFill>
                            <a:schemeClr val="dk1"/>
                          </a:solidFill>
                          <a:latin typeface="Calibri"/>
                        </a:defRPr>
                      </a:lvl1pPr>
                      <a:lvl2pPr marL="456915" algn="l" defTabSz="913832" rtl="0" eaLnBrk="1" latinLnBrk="0" hangingPunct="1">
                        <a:defRPr sz="1800" kern="1200">
                          <a:solidFill>
                            <a:schemeClr val="dk1"/>
                          </a:solidFill>
                          <a:latin typeface="Calibri"/>
                        </a:defRPr>
                      </a:lvl2pPr>
                      <a:lvl3pPr marL="913832" algn="l" defTabSz="913832" rtl="0" eaLnBrk="1" latinLnBrk="0" hangingPunct="1">
                        <a:defRPr sz="1800" kern="1200">
                          <a:solidFill>
                            <a:schemeClr val="dk1"/>
                          </a:solidFill>
                          <a:latin typeface="Calibri"/>
                        </a:defRPr>
                      </a:lvl3pPr>
                      <a:lvl4pPr marL="1370748" algn="l" defTabSz="913832" rtl="0" eaLnBrk="1" latinLnBrk="0" hangingPunct="1">
                        <a:defRPr sz="1800" kern="1200">
                          <a:solidFill>
                            <a:schemeClr val="dk1"/>
                          </a:solidFill>
                          <a:latin typeface="Calibri"/>
                        </a:defRPr>
                      </a:lvl4pPr>
                      <a:lvl5pPr marL="1827662" algn="l" defTabSz="913832" rtl="0" eaLnBrk="1" latinLnBrk="0" hangingPunct="1">
                        <a:defRPr sz="1800" kern="1200">
                          <a:solidFill>
                            <a:schemeClr val="dk1"/>
                          </a:solidFill>
                          <a:latin typeface="Calibri"/>
                        </a:defRPr>
                      </a:lvl5pPr>
                      <a:lvl6pPr marL="2284579" algn="l" defTabSz="913832" rtl="0" eaLnBrk="1" latinLnBrk="0" hangingPunct="1">
                        <a:defRPr sz="1800" kern="1200">
                          <a:solidFill>
                            <a:schemeClr val="dk1"/>
                          </a:solidFill>
                          <a:latin typeface="Calibri"/>
                        </a:defRPr>
                      </a:lvl6pPr>
                      <a:lvl7pPr marL="2741494" algn="l" defTabSz="913832" rtl="0" eaLnBrk="1" latinLnBrk="0" hangingPunct="1">
                        <a:defRPr sz="1800" kern="1200">
                          <a:solidFill>
                            <a:schemeClr val="dk1"/>
                          </a:solidFill>
                          <a:latin typeface="Calibri"/>
                        </a:defRPr>
                      </a:lvl7pPr>
                      <a:lvl8pPr marL="3198408" algn="l" defTabSz="913832" rtl="0" eaLnBrk="1" latinLnBrk="0" hangingPunct="1">
                        <a:defRPr sz="1800" kern="1200">
                          <a:solidFill>
                            <a:schemeClr val="dk1"/>
                          </a:solidFill>
                          <a:latin typeface="Calibri"/>
                        </a:defRPr>
                      </a:lvl8pPr>
                      <a:lvl9pPr marL="3655325" algn="l" defTabSz="913832" rtl="0" eaLnBrk="1" latinLnBrk="0" hangingPunct="1">
                        <a:defRPr sz="1800" kern="1200">
                          <a:solidFill>
                            <a:schemeClr val="dk1"/>
                          </a:solidFill>
                          <a:latin typeface="Calibri"/>
                        </a:defRPr>
                      </a:lvl9pPr>
                    </a:lstStyle>
                    <a:p>
                      <a:pPr algn="ctr"/>
                      <a:r>
                        <a:rPr lang="en-US" sz="1200" b="1" dirty="0" smtClean="0">
                          <a:solidFill>
                            <a:schemeClr val="tx1"/>
                          </a:solidFill>
                        </a:rPr>
                        <a:t>fast</a:t>
                      </a:r>
                      <a:r>
                        <a:rPr lang="en-US" sz="1200" b="1" baseline="0" dirty="0" smtClean="0">
                          <a:solidFill>
                            <a:schemeClr val="tx1"/>
                          </a:solidFill>
                        </a:rPr>
                        <a:t> </a:t>
                      </a:r>
                      <a:r>
                        <a:rPr lang="en-US" sz="1200" b="1" dirty="0" smtClean="0">
                          <a:solidFill>
                            <a:schemeClr val="tx1"/>
                          </a:solidFill>
                        </a:rPr>
                        <a:t>neutrons:</a:t>
                      </a:r>
                      <a:r>
                        <a:rPr lang="en-US" sz="1200" b="1" baseline="0" dirty="0" smtClean="0">
                          <a:solidFill>
                            <a:schemeClr val="tx1"/>
                          </a:solidFill>
                        </a:rPr>
                        <a:t> </a:t>
                      </a:r>
                      <a:r>
                        <a:rPr lang="en-US" sz="1200" b="0" dirty="0" smtClean="0">
                          <a:solidFill>
                            <a:schemeClr val="tx1"/>
                          </a:solidFill>
                        </a:rPr>
                        <a:t>rate, directional</a:t>
                      </a:r>
                      <a:r>
                        <a:rPr lang="en-US" sz="1200" b="0" baseline="0" dirty="0" smtClean="0">
                          <a:solidFill>
                            <a:schemeClr val="tx1"/>
                          </a:solidFill>
                        </a:rPr>
                        <a:t> &amp; spectral information</a:t>
                      </a:r>
                      <a:endParaRPr lang="en-US" sz="1200" b="0" dirty="0">
                        <a:solidFill>
                          <a:schemeClr val="tx1"/>
                        </a:solidFill>
                      </a:endParaRPr>
                    </a:p>
                  </a:txBody>
                  <a:tcPr anchor="ctr">
                    <a:lnL w="9525" cap="flat" cmpd="sng" algn="ctr">
                      <a:solidFill>
                        <a:srgbClr val="92D050"/>
                      </a:solidFill>
                      <a:prstDash val="solid"/>
                      <a:round/>
                      <a:headEnd type="none" w="med" len="med"/>
                      <a:tailEnd type="none" w="med" len="med"/>
                    </a:lnL>
                    <a:lnR w="9525" cap="flat" cmpd="sng" algn="ctr">
                      <a:solidFill>
                        <a:srgbClr val="92D050"/>
                      </a:solidFill>
                      <a:prstDash val="solid"/>
                      <a:round/>
                      <a:headEnd type="none" w="med" len="med"/>
                      <a:tailEnd type="none" w="med" len="med"/>
                    </a:lnR>
                    <a:lnT w="9525" cap="flat" cmpd="sng" algn="ctr">
                      <a:solidFill>
                        <a:srgbClr val="92D050"/>
                      </a:solidFill>
                      <a:prstDash val="solid"/>
                      <a:round/>
                      <a:headEnd type="none" w="med" len="med"/>
                      <a:tailEnd type="none" w="med" len="med"/>
                    </a:lnT>
                    <a:lnB w="9525"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92D050">
                        <a:alpha val="40000"/>
                      </a:srgbClr>
                    </a:solidFill>
                  </a:tcPr>
                </a:tc>
                <a:tc>
                  <a:txBody>
                    <a:bodyPr/>
                    <a:lstStyle/>
                    <a:p>
                      <a:pPr algn="ctr"/>
                      <a:r>
                        <a:rPr lang="en-US" sz="1200" b="1" dirty="0" smtClean="0">
                          <a:solidFill>
                            <a:schemeClr val="tx1"/>
                          </a:solidFill>
                        </a:rPr>
                        <a:t>5</a:t>
                      </a:r>
                      <a:r>
                        <a:rPr lang="en-US" sz="1200" b="1" baseline="0" dirty="0" smtClean="0">
                          <a:solidFill>
                            <a:schemeClr val="tx1"/>
                          </a:solidFill>
                        </a:rPr>
                        <a:t> </a:t>
                      </a:r>
                      <a:r>
                        <a:rPr lang="en-US" sz="1200" b="0" baseline="0" dirty="0" smtClean="0">
                          <a:solidFill>
                            <a:schemeClr val="tx1"/>
                          </a:solidFill>
                        </a:rPr>
                        <a:t>(3)</a:t>
                      </a:r>
                      <a:endParaRPr lang="en-US" sz="1200" b="0" dirty="0">
                        <a:solidFill>
                          <a:schemeClr val="tx1"/>
                        </a:solidFill>
                      </a:endParaRPr>
                    </a:p>
                  </a:txBody>
                  <a:tcPr anchor="ctr">
                    <a:lnL w="9525" cap="flat" cmpd="sng" algn="ctr">
                      <a:solidFill>
                        <a:srgbClr val="92D050"/>
                      </a:solidFill>
                      <a:prstDash val="solid"/>
                      <a:round/>
                      <a:headEnd type="none" w="med" len="med"/>
                      <a:tailEnd type="none" w="med" len="med"/>
                    </a:lnL>
                    <a:lnR w="9525" cap="flat" cmpd="sng" algn="ctr">
                      <a:solidFill>
                        <a:srgbClr val="92D050"/>
                      </a:solidFill>
                      <a:prstDash val="solid"/>
                      <a:round/>
                      <a:headEnd type="none" w="med" len="med"/>
                      <a:tailEnd type="none" w="med" len="med"/>
                    </a:lnR>
                    <a:lnT w="9525" cap="flat" cmpd="sng" algn="ctr">
                      <a:solidFill>
                        <a:srgbClr val="92D050"/>
                      </a:solidFill>
                      <a:prstDash val="solid"/>
                      <a:round/>
                      <a:headEnd type="none" w="med" len="med"/>
                      <a:tailEnd type="none" w="med" len="med"/>
                    </a:lnT>
                    <a:lnB w="9525"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92D050">
                        <a:alpha val="40000"/>
                      </a:srgbClr>
                    </a:solidFill>
                  </a:tcPr>
                </a:tc>
              </a:tr>
              <a:tr h="518160">
                <a:tc>
                  <a:txBody>
                    <a:bodyPr/>
                    <a:lstStyle/>
                    <a:p>
                      <a:pPr algn="ctr"/>
                      <a:r>
                        <a:rPr lang="en-US" sz="1200" dirty="0" smtClean="0">
                          <a:solidFill>
                            <a:schemeClr val="tx1"/>
                          </a:solidFill>
                        </a:rPr>
                        <a:t>He-3</a:t>
                      </a:r>
                      <a:r>
                        <a:rPr lang="en-US" sz="1200" baseline="0" dirty="0" smtClean="0">
                          <a:solidFill>
                            <a:schemeClr val="tx1"/>
                          </a:solidFill>
                        </a:rPr>
                        <a:t> tube neutron detectors</a:t>
                      </a:r>
                      <a:endParaRPr lang="en-US" sz="1200" dirty="0">
                        <a:solidFill>
                          <a:schemeClr val="tx1"/>
                        </a:solidFill>
                      </a:endParaRPr>
                    </a:p>
                  </a:txBody>
                  <a:tcPr marL="142865" marR="142865" anchor="ctr">
                    <a:lnL w="9525" cap="flat" cmpd="sng" algn="ctr">
                      <a:solidFill>
                        <a:srgbClr val="92D050"/>
                      </a:solidFill>
                      <a:prstDash val="solid"/>
                    </a:lnL>
                    <a:lnR w="9525" cap="flat" cmpd="sng" algn="ctr">
                      <a:solidFill>
                        <a:srgbClr val="92D050"/>
                      </a:solidFill>
                      <a:prstDash val="solid"/>
                      <a:round/>
                      <a:headEnd type="none" w="med" len="med"/>
                      <a:tailEnd type="none" w="med" len="med"/>
                    </a:lnR>
                    <a:lnT w="9525" cap="flat" cmpd="sng" algn="ctr">
                      <a:solidFill>
                        <a:srgbClr val="92D050"/>
                      </a:solidFill>
                      <a:prstDash val="solid"/>
                    </a:lnT>
                    <a:lnB w="9525"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92D050">
                        <a:alpha val="40000"/>
                      </a:srgbClr>
                    </a:solidFill>
                  </a:tcPr>
                </a:tc>
                <a:tc>
                  <a:txBody>
                    <a:bodyPr/>
                    <a:lstStyle/>
                    <a:p>
                      <a:pPr algn="ctr"/>
                      <a:r>
                        <a:rPr lang="en-US" sz="1200" b="0" dirty="0" smtClean="0">
                          <a:solidFill>
                            <a:schemeClr val="tx1"/>
                          </a:solidFill>
                        </a:rPr>
                        <a:t>S. De Jong</a:t>
                      </a:r>
                      <a:endParaRPr lang="en-US" sz="1200" b="0" dirty="0">
                        <a:solidFill>
                          <a:schemeClr val="tx1"/>
                        </a:solidFill>
                      </a:endParaRPr>
                    </a:p>
                  </a:txBody>
                  <a:tcPr marL="142865" marR="142865" anchor="ctr">
                    <a:lnL w="9525" cap="flat" cmpd="sng" algn="ctr">
                      <a:solidFill>
                        <a:srgbClr val="92D050"/>
                      </a:solidFill>
                      <a:prstDash val="solid"/>
                      <a:round/>
                      <a:headEnd type="none" w="med" len="med"/>
                      <a:tailEnd type="none" w="med" len="med"/>
                    </a:lnL>
                    <a:lnR w="9525" cap="flat" cmpd="sng" algn="ctr">
                      <a:solidFill>
                        <a:srgbClr val="92D050"/>
                      </a:solidFill>
                      <a:prstDash val="solid"/>
                      <a:round/>
                      <a:headEnd type="none" w="med" len="med"/>
                      <a:tailEnd type="none" w="med" len="med"/>
                    </a:lnR>
                    <a:lnT w="9525" cap="flat" cmpd="sng" algn="ctr">
                      <a:solidFill>
                        <a:srgbClr val="92D050"/>
                      </a:solidFill>
                      <a:prstDash val="solid"/>
                    </a:lnT>
                    <a:lnB w="9525"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92D050">
                        <a:alpha val="40000"/>
                      </a:srgbClr>
                    </a:solidFill>
                  </a:tcPr>
                </a:tc>
                <a:tc>
                  <a:txBody>
                    <a:bodyPr/>
                    <a:lstStyle/>
                    <a:p>
                      <a:pPr algn="ctr"/>
                      <a:r>
                        <a:rPr lang="en-US" sz="1200" b="0" dirty="0" smtClean="0">
                          <a:solidFill>
                            <a:schemeClr val="tx1"/>
                          </a:solidFill>
                        </a:rPr>
                        <a:t>4</a:t>
                      </a:r>
                      <a:endParaRPr lang="en-US" sz="1200" b="0" dirty="0">
                        <a:solidFill>
                          <a:schemeClr val="tx1"/>
                        </a:solidFill>
                      </a:endParaRPr>
                    </a:p>
                  </a:txBody>
                  <a:tcPr marL="142865" marR="142865" anchor="ctr">
                    <a:lnL w="9525" cap="flat" cmpd="sng" algn="ctr">
                      <a:solidFill>
                        <a:srgbClr val="92D050"/>
                      </a:solidFill>
                      <a:prstDash val="solid"/>
                      <a:round/>
                      <a:headEnd type="none" w="med" len="med"/>
                      <a:tailEnd type="none" w="med" len="med"/>
                    </a:lnL>
                    <a:lnR w="9525" cap="flat" cmpd="sng" algn="ctr">
                      <a:solidFill>
                        <a:srgbClr val="92D050"/>
                      </a:solidFill>
                      <a:prstDash val="solid"/>
                      <a:round/>
                      <a:headEnd type="none" w="med" len="med"/>
                      <a:tailEnd type="none" w="med" len="med"/>
                    </a:lnR>
                    <a:lnT w="9525" cap="flat" cmpd="sng" algn="ctr">
                      <a:solidFill>
                        <a:srgbClr val="92D050"/>
                      </a:solidFill>
                      <a:prstDash val="solid"/>
                    </a:lnT>
                    <a:lnB w="9525"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92D050">
                        <a:alpha val="40000"/>
                      </a:srgbClr>
                    </a:solidFill>
                  </a:tcPr>
                </a:tc>
                <a:tc>
                  <a:txBody>
                    <a:bodyPr/>
                    <a:lstStyle>
                      <a:lvl1pPr marL="0" algn="l" defTabSz="913832" rtl="0" eaLnBrk="1" latinLnBrk="0" hangingPunct="1">
                        <a:defRPr sz="1800" kern="1200">
                          <a:solidFill>
                            <a:schemeClr val="dk1"/>
                          </a:solidFill>
                          <a:latin typeface="Calibri"/>
                        </a:defRPr>
                      </a:lvl1pPr>
                      <a:lvl2pPr marL="456915" algn="l" defTabSz="913832" rtl="0" eaLnBrk="1" latinLnBrk="0" hangingPunct="1">
                        <a:defRPr sz="1800" kern="1200">
                          <a:solidFill>
                            <a:schemeClr val="dk1"/>
                          </a:solidFill>
                          <a:latin typeface="Calibri"/>
                        </a:defRPr>
                      </a:lvl2pPr>
                      <a:lvl3pPr marL="913832" algn="l" defTabSz="913832" rtl="0" eaLnBrk="1" latinLnBrk="0" hangingPunct="1">
                        <a:defRPr sz="1800" kern="1200">
                          <a:solidFill>
                            <a:schemeClr val="dk1"/>
                          </a:solidFill>
                          <a:latin typeface="Calibri"/>
                        </a:defRPr>
                      </a:lvl3pPr>
                      <a:lvl4pPr marL="1370748" algn="l" defTabSz="913832" rtl="0" eaLnBrk="1" latinLnBrk="0" hangingPunct="1">
                        <a:defRPr sz="1800" kern="1200">
                          <a:solidFill>
                            <a:schemeClr val="dk1"/>
                          </a:solidFill>
                          <a:latin typeface="Calibri"/>
                        </a:defRPr>
                      </a:lvl4pPr>
                      <a:lvl5pPr marL="1827662" algn="l" defTabSz="913832" rtl="0" eaLnBrk="1" latinLnBrk="0" hangingPunct="1">
                        <a:defRPr sz="1800" kern="1200">
                          <a:solidFill>
                            <a:schemeClr val="dk1"/>
                          </a:solidFill>
                          <a:latin typeface="Calibri"/>
                        </a:defRPr>
                      </a:lvl5pPr>
                      <a:lvl6pPr marL="2284579" algn="l" defTabSz="913832" rtl="0" eaLnBrk="1" latinLnBrk="0" hangingPunct="1">
                        <a:defRPr sz="1800" kern="1200">
                          <a:solidFill>
                            <a:schemeClr val="dk1"/>
                          </a:solidFill>
                          <a:latin typeface="Calibri"/>
                        </a:defRPr>
                      </a:lvl6pPr>
                      <a:lvl7pPr marL="2741494" algn="l" defTabSz="913832" rtl="0" eaLnBrk="1" latinLnBrk="0" hangingPunct="1">
                        <a:defRPr sz="1800" kern="1200">
                          <a:solidFill>
                            <a:schemeClr val="dk1"/>
                          </a:solidFill>
                          <a:latin typeface="Calibri"/>
                        </a:defRPr>
                      </a:lvl7pPr>
                      <a:lvl8pPr marL="3198408" algn="l" defTabSz="913832" rtl="0" eaLnBrk="1" latinLnBrk="0" hangingPunct="1">
                        <a:defRPr sz="1800" kern="1200">
                          <a:solidFill>
                            <a:schemeClr val="dk1"/>
                          </a:solidFill>
                          <a:latin typeface="Calibri"/>
                        </a:defRPr>
                      </a:lvl8pPr>
                      <a:lvl9pPr marL="3655325" algn="l" defTabSz="913832" rtl="0" eaLnBrk="1" latinLnBrk="0" hangingPunct="1">
                        <a:defRPr sz="1800" kern="1200">
                          <a:solidFill>
                            <a:schemeClr val="dk1"/>
                          </a:solidFill>
                          <a:latin typeface="Calibri"/>
                        </a:defRPr>
                      </a:lvl9pPr>
                    </a:lstStyle>
                    <a:p>
                      <a:pPr algn="ctr"/>
                      <a:r>
                        <a:rPr lang="en-US" sz="1200" dirty="0" smtClean="0">
                          <a:solidFill>
                            <a:schemeClr val="tx1"/>
                          </a:solidFill>
                        </a:rPr>
                        <a:t>VXD dock</a:t>
                      </a:r>
                    </a:p>
                  </a:txBody>
                  <a:tcPr anchor="ctr">
                    <a:lnL w="9525" cap="flat" cmpd="sng" algn="ctr">
                      <a:solidFill>
                        <a:srgbClr val="92D050"/>
                      </a:solidFill>
                      <a:prstDash val="solid"/>
                      <a:round/>
                      <a:headEnd type="none" w="med" len="med"/>
                      <a:tailEnd type="none" w="med" len="med"/>
                    </a:lnL>
                    <a:lnR w="9525" cap="flat" cmpd="sng" algn="ctr">
                      <a:solidFill>
                        <a:srgbClr val="92D050"/>
                      </a:solidFill>
                      <a:prstDash val="solid"/>
                      <a:round/>
                      <a:headEnd type="none" w="med" len="med"/>
                      <a:tailEnd type="none" w="med" len="med"/>
                    </a:lnR>
                    <a:lnT w="9525" cap="flat" cmpd="sng" algn="ctr">
                      <a:solidFill>
                        <a:srgbClr val="92D050"/>
                      </a:solidFill>
                      <a:prstDash val="solid"/>
                    </a:lnT>
                    <a:lnB w="9525"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92D050">
                        <a:alpha val="40000"/>
                      </a:srgbClr>
                    </a:solidFill>
                  </a:tcPr>
                </a:tc>
                <a:tc>
                  <a:txBody>
                    <a:bodyPr/>
                    <a:lstStyle>
                      <a:lvl1pPr marL="0" algn="l" defTabSz="913832" rtl="0" eaLnBrk="1" latinLnBrk="0" hangingPunct="1">
                        <a:defRPr sz="1800" kern="1200">
                          <a:solidFill>
                            <a:schemeClr val="dk1"/>
                          </a:solidFill>
                          <a:latin typeface="Calibri"/>
                        </a:defRPr>
                      </a:lvl1pPr>
                      <a:lvl2pPr marL="456915" algn="l" defTabSz="913832" rtl="0" eaLnBrk="1" latinLnBrk="0" hangingPunct="1">
                        <a:defRPr sz="1800" kern="1200">
                          <a:solidFill>
                            <a:schemeClr val="dk1"/>
                          </a:solidFill>
                          <a:latin typeface="Calibri"/>
                        </a:defRPr>
                      </a:lvl2pPr>
                      <a:lvl3pPr marL="913832" algn="l" defTabSz="913832" rtl="0" eaLnBrk="1" latinLnBrk="0" hangingPunct="1">
                        <a:defRPr sz="1800" kern="1200">
                          <a:solidFill>
                            <a:schemeClr val="dk1"/>
                          </a:solidFill>
                          <a:latin typeface="Calibri"/>
                        </a:defRPr>
                      </a:lvl3pPr>
                      <a:lvl4pPr marL="1370748" algn="l" defTabSz="913832" rtl="0" eaLnBrk="1" latinLnBrk="0" hangingPunct="1">
                        <a:defRPr sz="1800" kern="1200">
                          <a:solidFill>
                            <a:schemeClr val="dk1"/>
                          </a:solidFill>
                          <a:latin typeface="Calibri"/>
                        </a:defRPr>
                      </a:lvl4pPr>
                      <a:lvl5pPr marL="1827662" algn="l" defTabSz="913832" rtl="0" eaLnBrk="1" latinLnBrk="0" hangingPunct="1">
                        <a:defRPr sz="1800" kern="1200">
                          <a:solidFill>
                            <a:schemeClr val="dk1"/>
                          </a:solidFill>
                          <a:latin typeface="Calibri"/>
                        </a:defRPr>
                      </a:lvl5pPr>
                      <a:lvl6pPr marL="2284579" algn="l" defTabSz="913832" rtl="0" eaLnBrk="1" latinLnBrk="0" hangingPunct="1">
                        <a:defRPr sz="1800" kern="1200">
                          <a:solidFill>
                            <a:schemeClr val="dk1"/>
                          </a:solidFill>
                          <a:latin typeface="Calibri"/>
                        </a:defRPr>
                      </a:lvl6pPr>
                      <a:lvl7pPr marL="2741494" algn="l" defTabSz="913832" rtl="0" eaLnBrk="1" latinLnBrk="0" hangingPunct="1">
                        <a:defRPr sz="1800" kern="1200">
                          <a:solidFill>
                            <a:schemeClr val="dk1"/>
                          </a:solidFill>
                          <a:latin typeface="Calibri"/>
                        </a:defRPr>
                      </a:lvl7pPr>
                      <a:lvl8pPr marL="3198408" algn="l" defTabSz="913832" rtl="0" eaLnBrk="1" latinLnBrk="0" hangingPunct="1">
                        <a:defRPr sz="1800" kern="1200">
                          <a:solidFill>
                            <a:schemeClr val="dk1"/>
                          </a:solidFill>
                          <a:latin typeface="Calibri"/>
                        </a:defRPr>
                      </a:lvl8pPr>
                      <a:lvl9pPr marL="3655325" algn="l" defTabSz="913832" rtl="0" eaLnBrk="1" latinLnBrk="0" hangingPunct="1">
                        <a:defRPr sz="1800" kern="1200">
                          <a:solidFill>
                            <a:schemeClr val="dk1"/>
                          </a:solidFill>
                          <a:latin typeface="Calibri"/>
                        </a:defRPr>
                      </a:lvl9pPr>
                    </a:lstStyle>
                    <a:p>
                      <a:pPr algn="ctr"/>
                      <a:r>
                        <a:rPr lang="en-US" sz="1200" b="0" dirty="0" smtClean="0">
                          <a:solidFill>
                            <a:schemeClr val="tx1"/>
                          </a:solidFill>
                        </a:rPr>
                        <a:t>BEAST EPICS</a:t>
                      </a:r>
                      <a:endParaRPr lang="en-US" sz="1200" b="0" dirty="0">
                        <a:solidFill>
                          <a:schemeClr val="tx1"/>
                        </a:solidFill>
                      </a:endParaRPr>
                    </a:p>
                  </a:txBody>
                  <a:tcPr anchor="ctr">
                    <a:lnL w="9525" cap="flat" cmpd="sng" algn="ctr">
                      <a:solidFill>
                        <a:srgbClr val="92D050"/>
                      </a:solidFill>
                      <a:prstDash val="solid"/>
                      <a:round/>
                      <a:headEnd type="none" w="med" len="med"/>
                      <a:tailEnd type="none" w="med" len="med"/>
                    </a:lnL>
                    <a:lnR w="9525" cap="flat" cmpd="sng" algn="ctr">
                      <a:solidFill>
                        <a:srgbClr val="92D050"/>
                      </a:solidFill>
                      <a:prstDash val="solid"/>
                      <a:round/>
                      <a:headEnd type="none" w="med" len="med"/>
                      <a:tailEnd type="none" w="med" len="med"/>
                    </a:lnR>
                    <a:lnT w="9525" cap="flat" cmpd="sng" algn="ctr">
                      <a:solidFill>
                        <a:srgbClr val="92D050"/>
                      </a:solidFill>
                      <a:prstDash val="solid"/>
                    </a:lnT>
                    <a:lnB w="9525"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92D050">
                        <a:alpha val="40000"/>
                      </a:srgbClr>
                    </a:solidFill>
                  </a:tcPr>
                </a:tc>
                <a:tc>
                  <a:txBody>
                    <a:bodyPr/>
                    <a:lstStyle>
                      <a:lvl1pPr marL="0" algn="l" defTabSz="913832" rtl="0" eaLnBrk="1" latinLnBrk="0" hangingPunct="1">
                        <a:defRPr sz="1800" kern="1200">
                          <a:solidFill>
                            <a:schemeClr val="dk1"/>
                          </a:solidFill>
                          <a:latin typeface="Calibri"/>
                        </a:defRPr>
                      </a:lvl1pPr>
                      <a:lvl2pPr marL="456915" algn="l" defTabSz="913832" rtl="0" eaLnBrk="1" latinLnBrk="0" hangingPunct="1">
                        <a:defRPr sz="1800" kern="1200">
                          <a:solidFill>
                            <a:schemeClr val="dk1"/>
                          </a:solidFill>
                          <a:latin typeface="Calibri"/>
                        </a:defRPr>
                      </a:lvl2pPr>
                      <a:lvl3pPr marL="913832" algn="l" defTabSz="913832" rtl="0" eaLnBrk="1" latinLnBrk="0" hangingPunct="1">
                        <a:defRPr sz="1800" kern="1200">
                          <a:solidFill>
                            <a:schemeClr val="dk1"/>
                          </a:solidFill>
                          <a:latin typeface="Calibri"/>
                        </a:defRPr>
                      </a:lvl3pPr>
                      <a:lvl4pPr marL="1370748" algn="l" defTabSz="913832" rtl="0" eaLnBrk="1" latinLnBrk="0" hangingPunct="1">
                        <a:defRPr sz="1800" kern="1200">
                          <a:solidFill>
                            <a:schemeClr val="dk1"/>
                          </a:solidFill>
                          <a:latin typeface="Calibri"/>
                        </a:defRPr>
                      </a:lvl4pPr>
                      <a:lvl5pPr marL="1827662" algn="l" defTabSz="913832" rtl="0" eaLnBrk="1" latinLnBrk="0" hangingPunct="1">
                        <a:defRPr sz="1800" kern="1200">
                          <a:solidFill>
                            <a:schemeClr val="dk1"/>
                          </a:solidFill>
                          <a:latin typeface="Calibri"/>
                        </a:defRPr>
                      </a:lvl5pPr>
                      <a:lvl6pPr marL="2284579" algn="l" defTabSz="913832" rtl="0" eaLnBrk="1" latinLnBrk="0" hangingPunct="1">
                        <a:defRPr sz="1800" kern="1200">
                          <a:solidFill>
                            <a:schemeClr val="dk1"/>
                          </a:solidFill>
                          <a:latin typeface="Calibri"/>
                        </a:defRPr>
                      </a:lvl6pPr>
                      <a:lvl7pPr marL="2741494" algn="l" defTabSz="913832" rtl="0" eaLnBrk="1" latinLnBrk="0" hangingPunct="1">
                        <a:defRPr sz="1800" kern="1200">
                          <a:solidFill>
                            <a:schemeClr val="dk1"/>
                          </a:solidFill>
                          <a:latin typeface="Calibri"/>
                        </a:defRPr>
                      </a:lvl7pPr>
                      <a:lvl8pPr marL="3198408" algn="l" defTabSz="913832" rtl="0" eaLnBrk="1" latinLnBrk="0" hangingPunct="1">
                        <a:defRPr sz="1800" kern="1200">
                          <a:solidFill>
                            <a:schemeClr val="dk1"/>
                          </a:solidFill>
                          <a:latin typeface="Calibri"/>
                        </a:defRPr>
                      </a:lvl8pPr>
                      <a:lvl9pPr marL="3655325" algn="l" defTabSz="913832" rtl="0" eaLnBrk="1" latinLnBrk="0" hangingPunct="1">
                        <a:defRPr sz="1800" kern="1200">
                          <a:solidFill>
                            <a:schemeClr val="dk1"/>
                          </a:solidFill>
                          <a:latin typeface="Calibri"/>
                        </a:defRPr>
                      </a:lvl9pPr>
                    </a:lstStyle>
                    <a:p>
                      <a:pPr algn="ctr"/>
                      <a:r>
                        <a:rPr lang="en-US" sz="1200" b="1" dirty="0" smtClean="0">
                          <a:solidFill>
                            <a:schemeClr val="tx1"/>
                          </a:solidFill>
                        </a:rPr>
                        <a:t>thermal neutrons:</a:t>
                      </a:r>
                      <a:r>
                        <a:rPr lang="en-US" sz="1200" b="1" baseline="0" dirty="0" smtClean="0">
                          <a:solidFill>
                            <a:schemeClr val="tx1"/>
                          </a:solidFill>
                        </a:rPr>
                        <a:t> </a:t>
                      </a:r>
                      <a:r>
                        <a:rPr lang="en-US" sz="1200" b="0" dirty="0" smtClean="0">
                          <a:solidFill>
                            <a:schemeClr val="tx1"/>
                          </a:solidFill>
                        </a:rPr>
                        <a:t>rate</a:t>
                      </a:r>
                      <a:endParaRPr lang="en-US" sz="1200" b="0" dirty="0">
                        <a:solidFill>
                          <a:schemeClr val="tx1"/>
                        </a:solidFill>
                      </a:endParaRPr>
                    </a:p>
                  </a:txBody>
                  <a:tcPr anchor="ctr">
                    <a:lnL w="9525" cap="flat" cmpd="sng" algn="ctr">
                      <a:solidFill>
                        <a:srgbClr val="92D050"/>
                      </a:solidFill>
                      <a:prstDash val="solid"/>
                      <a:round/>
                      <a:headEnd type="none" w="med" len="med"/>
                      <a:tailEnd type="none" w="med" len="med"/>
                    </a:lnL>
                    <a:lnR w="9525" cap="flat" cmpd="sng" algn="ctr">
                      <a:solidFill>
                        <a:srgbClr val="92D050"/>
                      </a:solidFill>
                      <a:prstDash val="solid"/>
                      <a:round/>
                      <a:headEnd type="none" w="med" len="med"/>
                      <a:tailEnd type="none" w="med" len="med"/>
                    </a:lnR>
                    <a:lnT w="9525" cap="flat" cmpd="sng" algn="ctr">
                      <a:solidFill>
                        <a:srgbClr val="92D050"/>
                      </a:solidFill>
                      <a:prstDash val="solid"/>
                    </a:lnT>
                    <a:lnB w="9525"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92D050">
                        <a:alpha val="40000"/>
                      </a:srgbClr>
                    </a:solidFill>
                  </a:tcPr>
                </a:tc>
                <a:tc>
                  <a:txBody>
                    <a:bodyPr/>
                    <a:lstStyle/>
                    <a:p>
                      <a:pPr algn="ctr"/>
                      <a:r>
                        <a:rPr lang="en-US" sz="1200" b="1" dirty="0" smtClean="0">
                          <a:solidFill>
                            <a:schemeClr val="tx1"/>
                          </a:solidFill>
                        </a:rPr>
                        <a:t>5 </a:t>
                      </a:r>
                      <a:r>
                        <a:rPr lang="en-US" sz="1200" b="0" dirty="0" smtClean="0">
                          <a:solidFill>
                            <a:schemeClr val="tx1"/>
                          </a:solidFill>
                        </a:rPr>
                        <a:t>(3)</a:t>
                      </a:r>
                      <a:endParaRPr lang="en-US" sz="1200" b="0" dirty="0">
                        <a:solidFill>
                          <a:schemeClr val="tx1"/>
                        </a:solidFill>
                      </a:endParaRPr>
                    </a:p>
                  </a:txBody>
                  <a:tcPr anchor="ctr">
                    <a:lnL w="9525" cap="flat" cmpd="sng" algn="ctr">
                      <a:solidFill>
                        <a:srgbClr val="92D050"/>
                      </a:solidFill>
                      <a:prstDash val="solid"/>
                      <a:round/>
                      <a:headEnd type="none" w="med" len="med"/>
                      <a:tailEnd type="none" w="med" len="med"/>
                    </a:lnL>
                    <a:lnR w="9525" cap="flat" cmpd="sng" algn="ctr">
                      <a:solidFill>
                        <a:srgbClr val="92D050"/>
                      </a:solidFill>
                      <a:prstDash val="solid"/>
                      <a:round/>
                      <a:headEnd type="none" w="med" len="med"/>
                      <a:tailEnd type="none" w="med" len="med"/>
                    </a:lnR>
                    <a:lnT w="9525" cap="flat" cmpd="sng" algn="ctr">
                      <a:solidFill>
                        <a:srgbClr val="92D050"/>
                      </a:solidFill>
                      <a:prstDash val="solid"/>
                      <a:round/>
                      <a:headEnd type="none" w="med" len="med"/>
                      <a:tailEnd type="none" w="med" len="med"/>
                    </a:lnT>
                    <a:lnB w="9525"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92D050">
                        <a:alpha val="40000"/>
                      </a:srgbClr>
                    </a:solidFill>
                  </a:tcPr>
                </a:tc>
              </a:tr>
            </a:tbl>
          </a:graphicData>
        </a:graphic>
      </p:graphicFrame>
      <p:sp>
        <p:nvSpPr>
          <p:cNvPr id="2" name="Title 1"/>
          <p:cNvSpPr>
            <a:spLocks noGrp="1"/>
          </p:cNvSpPr>
          <p:nvPr>
            <p:ph type="title"/>
          </p:nvPr>
        </p:nvSpPr>
        <p:spPr>
          <a:xfrm>
            <a:off x="457200" y="-184194"/>
            <a:ext cx="8229600" cy="1143000"/>
          </a:xfrm>
        </p:spPr>
        <p:txBody>
          <a:bodyPr>
            <a:normAutofit/>
          </a:bodyPr>
          <a:lstStyle/>
          <a:p>
            <a:r>
              <a:rPr lang="en-US" dirty="0" smtClean="0"/>
              <a:t>Background Detectors</a:t>
            </a:r>
            <a:endParaRPr lang="en-US" dirty="0"/>
          </a:p>
        </p:txBody>
      </p:sp>
      <p:sp>
        <p:nvSpPr>
          <p:cNvPr id="7" name="Slide Number Placeholder 6"/>
          <p:cNvSpPr>
            <a:spLocks noGrp="1"/>
          </p:cNvSpPr>
          <p:nvPr>
            <p:ph type="sldNum" sz="quarter" idx="12"/>
          </p:nvPr>
        </p:nvSpPr>
        <p:spPr/>
        <p:txBody>
          <a:bodyPr/>
          <a:lstStyle/>
          <a:p>
            <a:fld id="{889D7741-4694-4E3D-959A-6EBF0D95AFE6}" type="slidenum">
              <a:rPr lang="en-US" smtClean="0"/>
              <a:t>6</a:t>
            </a:fld>
            <a:endParaRPr lang="en-US"/>
          </a:p>
        </p:txBody>
      </p:sp>
    </p:spTree>
    <p:extLst>
      <p:ext uri="{BB962C8B-B14F-4D97-AF65-F5344CB8AC3E}">
        <p14:creationId xmlns:p14="http://schemas.microsoft.com/office/powerpoint/2010/main" val="40674745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6" name="Text Placeholder 5"/>
          <p:cNvSpPr>
            <a:spLocks noGrp="1"/>
          </p:cNvSpPr>
          <p:nvPr>
            <p:ph type="body" idx="1"/>
          </p:nvPr>
        </p:nvSpPr>
        <p:spPr>
          <a:xfrm>
            <a:off x="722313" y="2420941"/>
            <a:ext cx="7772400" cy="1500187"/>
          </a:xfrm>
        </p:spPr>
        <p:txBody>
          <a:bodyPr anchor="ctr">
            <a:normAutofit/>
          </a:bodyPr>
          <a:lstStyle/>
          <a:p>
            <a:r>
              <a:rPr lang="en-US" sz="4000" dirty="0" smtClean="0"/>
              <a:t>Ensuring </a:t>
            </a:r>
            <a:r>
              <a:rPr lang="en-US" sz="4000" dirty="0"/>
              <a:t>safe BG conditions for VXD</a:t>
            </a:r>
          </a:p>
        </p:txBody>
      </p:sp>
      <p:sp>
        <p:nvSpPr>
          <p:cNvPr id="4" name="Slide Number Placeholder 3"/>
          <p:cNvSpPr>
            <a:spLocks noGrp="1"/>
          </p:cNvSpPr>
          <p:nvPr>
            <p:ph type="sldNum" sz="quarter" idx="12"/>
          </p:nvPr>
        </p:nvSpPr>
        <p:spPr/>
        <p:txBody>
          <a:bodyPr/>
          <a:lstStyle/>
          <a:p>
            <a:fld id="{DF4DA850-954C-3548-9DCF-4AAB40D050A9}" type="slidenum">
              <a:rPr lang="ja-JP" altLang="en-US" smtClean="0">
                <a:solidFill>
                  <a:prstClr val="black">
                    <a:tint val="75000"/>
                  </a:prstClr>
                </a:solidFill>
              </a:rPr>
              <a:pPr/>
              <a:t>7</a:t>
            </a:fld>
            <a:endParaRPr lang="ja-JP" altLang="en-US">
              <a:solidFill>
                <a:prstClr val="black">
                  <a:tint val="75000"/>
                </a:prstClr>
              </a:solidFill>
            </a:endParaRPr>
          </a:p>
        </p:txBody>
      </p:sp>
    </p:spTree>
    <p:extLst>
      <p:ext uri="{BB962C8B-B14F-4D97-AF65-F5344CB8AC3E}">
        <p14:creationId xmlns:p14="http://schemas.microsoft.com/office/powerpoint/2010/main" val="10541089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Required VXD measurements</a:t>
            </a:r>
            <a:endParaRPr lang="en-US" dirty="0"/>
          </a:p>
        </p:txBody>
      </p:sp>
      <p:sp>
        <p:nvSpPr>
          <p:cNvPr id="6" name="Content Placeholder 5"/>
          <p:cNvSpPr>
            <a:spLocks noGrp="1"/>
          </p:cNvSpPr>
          <p:nvPr>
            <p:ph idx="1"/>
          </p:nvPr>
        </p:nvSpPr>
        <p:spPr>
          <a:xfrm>
            <a:off x="457200" y="1600203"/>
            <a:ext cx="8229600" cy="4808761"/>
          </a:xfrm>
        </p:spPr>
        <p:txBody>
          <a:bodyPr>
            <a:normAutofit fontScale="62500" lnSpcReduction="20000"/>
          </a:bodyPr>
          <a:lstStyle/>
          <a:p>
            <a:r>
              <a:rPr lang="en-US" dirty="0" smtClean="0"/>
              <a:t>Simulations predict largest </a:t>
            </a:r>
            <a:r>
              <a:rPr lang="en-US" dirty="0" smtClean="0"/>
              <a:t>particle</a:t>
            </a:r>
            <a:r>
              <a:rPr lang="en-US" dirty="0" smtClean="0"/>
              <a:t> BGs (from QED) </a:t>
            </a:r>
            <a:r>
              <a:rPr lang="en-US" dirty="0" smtClean="0"/>
              <a:t>in the +x direction (phi=0). We will install </a:t>
            </a:r>
            <a:r>
              <a:rPr lang="en-US" b="1" dirty="0" smtClean="0"/>
              <a:t>PXD and SVD ladders </a:t>
            </a:r>
            <a:r>
              <a:rPr lang="en-US" dirty="0" smtClean="0"/>
              <a:t>there, to measure their in-situ occupancies.</a:t>
            </a:r>
          </a:p>
          <a:p>
            <a:pPr lvl="1"/>
            <a:r>
              <a:rPr lang="en-US" dirty="0" smtClean="0"/>
              <a:t>These detectors are part of Belle II DAQ and event building, and will also allow exercising global tracking and event building</a:t>
            </a:r>
          </a:p>
          <a:p>
            <a:r>
              <a:rPr lang="en-US" dirty="0" smtClean="0"/>
              <a:t>Eight </a:t>
            </a:r>
            <a:r>
              <a:rPr lang="en-US" b="1" dirty="0" smtClean="0"/>
              <a:t>diamond sensors </a:t>
            </a:r>
            <a:r>
              <a:rPr lang="en-US" dirty="0" smtClean="0"/>
              <a:t>monitor dose rate in VXD volume. </a:t>
            </a:r>
          </a:p>
          <a:p>
            <a:pPr lvl="1"/>
            <a:r>
              <a:rPr lang="en-US" dirty="0" smtClean="0"/>
              <a:t>To be calibrated in phase 1 against PIN diodes. In phase 2, diamond output can be compared against PXD / SVD occupancies, to further fine-tune the beam abort threshold.</a:t>
            </a:r>
          </a:p>
          <a:p>
            <a:r>
              <a:rPr lang="en-US" dirty="0" smtClean="0"/>
              <a:t>In other phi directions, detectors to perform critical, specialized measurements and/or </a:t>
            </a:r>
            <a:r>
              <a:rPr lang="en-US" dirty="0"/>
              <a:t>increase </a:t>
            </a:r>
            <a:r>
              <a:rPr lang="en-US" dirty="0" smtClean="0"/>
              <a:t>acceptance/redundancy</a:t>
            </a:r>
          </a:p>
          <a:p>
            <a:pPr lvl="1"/>
            <a:r>
              <a:rPr lang="en-US" b="1" dirty="0" smtClean="0"/>
              <a:t>FANGs</a:t>
            </a:r>
            <a:r>
              <a:rPr lang="en-US" dirty="0" smtClean="0"/>
              <a:t>: measure synchrotron </a:t>
            </a:r>
            <a:r>
              <a:rPr lang="en-US" dirty="0" smtClean="0"/>
              <a:t>radiation (SR</a:t>
            </a:r>
            <a:r>
              <a:rPr lang="en-US" dirty="0" smtClean="0"/>
              <a:t>) x-ray </a:t>
            </a:r>
            <a:r>
              <a:rPr lang="en-US" dirty="0" smtClean="0"/>
              <a:t>background rate</a:t>
            </a:r>
            <a:r>
              <a:rPr lang="en-US" dirty="0" smtClean="0"/>
              <a:t>, spectrum, and </a:t>
            </a:r>
            <a:r>
              <a:rPr lang="en-US" dirty="0" smtClean="0"/>
              <a:t>distribution over a large solid angle </a:t>
            </a:r>
            <a:r>
              <a:rPr lang="en-US" dirty="0" smtClean="0"/>
              <a:t>(In Belle I, SR x-ray destroyed the beam pipe and first SVD)</a:t>
            </a:r>
          </a:p>
          <a:p>
            <a:pPr lvl="1"/>
            <a:r>
              <a:rPr lang="en-US" b="1" dirty="0" smtClean="0"/>
              <a:t>CLAWs</a:t>
            </a:r>
            <a:r>
              <a:rPr lang="en-US" dirty="0" smtClean="0"/>
              <a:t>: measures injection background decay time, to optimize timing of PXD gate signal.</a:t>
            </a:r>
          </a:p>
          <a:p>
            <a:pPr lvl="1"/>
            <a:r>
              <a:rPr lang="en-US" b="1" dirty="0" smtClean="0"/>
              <a:t>PLUME</a:t>
            </a:r>
            <a:r>
              <a:rPr lang="en-US" dirty="0" smtClean="0"/>
              <a:t>: off-the-shelf, self-contained double-sided silicon ladders that can provide </a:t>
            </a:r>
            <a:r>
              <a:rPr lang="en-US" dirty="0" err="1" smtClean="0"/>
              <a:t>tracklets</a:t>
            </a:r>
            <a:r>
              <a:rPr lang="en-US" dirty="0" smtClean="0"/>
              <a:t> independent of Belle II DAQ</a:t>
            </a:r>
          </a:p>
        </p:txBody>
      </p:sp>
      <p:sp>
        <p:nvSpPr>
          <p:cNvPr id="4" name="Slide Number Placeholder 3"/>
          <p:cNvSpPr>
            <a:spLocks noGrp="1"/>
          </p:cNvSpPr>
          <p:nvPr>
            <p:ph type="sldNum" sz="quarter" idx="12"/>
          </p:nvPr>
        </p:nvSpPr>
        <p:spPr/>
        <p:txBody>
          <a:bodyPr/>
          <a:lstStyle/>
          <a:p>
            <a:fld id="{DF4DA850-954C-3548-9DCF-4AAB40D050A9}" type="slidenum">
              <a:rPr lang="ja-JP" altLang="en-US" smtClean="0">
                <a:solidFill>
                  <a:prstClr val="black">
                    <a:tint val="75000"/>
                  </a:prstClr>
                </a:solidFill>
              </a:rPr>
              <a:pPr/>
              <a:t>8</a:t>
            </a:fld>
            <a:endParaRPr lang="ja-JP" altLang="en-US">
              <a:solidFill>
                <a:prstClr val="black">
                  <a:tint val="75000"/>
                </a:prstClr>
              </a:solidFill>
            </a:endParaRPr>
          </a:p>
        </p:txBody>
      </p:sp>
    </p:spTree>
    <p:extLst>
      <p:ext uri="{BB962C8B-B14F-4D97-AF65-F5344CB8AC3E}">
        <p14:creationId xmlns:p14="http://schemas.microsoft.com/office/powerpoint/2010/main" val="26510088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Redundancy</a:t>
            </a:r>
            <a:endParaRPr lang="en-US" dirty="0"/>
          </a:p>
        </p:txBody>
      </p:sp>
      <p:sp>
        <p:nvSpPr>
          <p:cNvPr id="3" name="Content Placeholder 2"/>
          <p:cNvSpPr>
            <a:spLocks noGrp="1"/>
          </p:cNvSpPr>
          <p:nvPr>
            <p:ph idx="1"/>
          </p:nvPr>
        </p:nvSpPr>
        <p:spPr/>
        <p:txBody>
          <a:bodyPr>
            <a:normAutofit fontScale="92500" lnSpcReduction="20000"/>
          </a:bodyPr>
          <a:lstStyle/>
          <a:p>
            <a:r>
              <a:rPr lang="en-US" dirty="0"/>
              <a:t>Multiple technologies, some with significantly higher rad-hardness than Belle II detectors will allow VXD volume BG characterization even if PXD/SVD ladders are damaged in phase 2</a:t>
            </a:r>
            <a:r>
              <a:rPr lang="en-US" dirty="0" smtClean="0"/>
              <a:t>.</a:t>
            </a:r>
          </a:p>
          <a:p>
            <a:r>
              <a:rPr lang="en-US" dirty="0" smtClean="0"/>
              <a:t>CLAWs and PLUME systems kindly contributed by new groups that joined only for that purpose, i.e. they don’t have other Belle II involvement. Hence not a drain on, nor distraction from, VXD production and integration efforts.</a:t>
            </a:r>
          </a:p>
          <a:p>
            <a:r>
              <a:rPr lang="en-US" dirty="0" smtClean="0"/>
              <a:t>Bonn </a:t>
            </a:r>
            <a:r>
              <a:rPr lang="en-US" i="1" dirty="0" smtClean="0"/>
              <a:t>ATLAS</a:t>
            </a:r>
            <a:r>
              <a:rPr lang="en-US" dirty="0" smtClean="0"/>
              <a:t> group kindly providing help for FANGS.</a:t>
            </a:r>
            <a:endParaRPr lang="en-US" dirty="0" smtClean="0"/>
          </a:p>
          <a:p>
            <a:endParaRPr lang="en-US" dirty="0"/>
          </a:p>
        </p:txBody>
      </p:sp>
      <p:sp>
        <p:nvSpPr>
          <p:cNvPr id="4" name="Slide Number Placeholder 3"/>
          <p:cNvSpPr>
            <a:spLocks noGrp="1"/>
          </p:cNvSpPr>
          <p:nvPr>
            <p:ph type="sldNum" sz="quarter" idx="12"/>
          </p:nvPr>
        </p:nvSpPr>
        <p:spPr/>
        <p:txBody>
          <a:bodyPr/>
          <a:lstStyle/>
          <a:p>
            <a:fld id="{DF4DA850-954C-3548-9DCF-4AAB40D050A9}" type="slidenum">
              <a:rPr lang="ja-JP" altLang="en-US" smtClean="0">
                <a:solidFill>
                  <a:prstClr val="black">
                    <a:tint val="75000"/>
                  </a:prstClr>
                </a:solidFill>
              </a:rPr>
              <a:pPr/>
              <a:t>9</a:t>
            </a:fld>
            <a:endParaRPr lang="ja-JP" altLang="en-US">
              <a:solidFill>
                <a:prstClr val="black">
                  <a:tint val="75000"/>
                </a:prstClr>
              </a:solidFill>
            </a:endParaRPr>
          </a:p>
        </p:txBody>
      </p:sp>
    </p:spTree>
    <p:extLst>
      <p:ext uri="{BB962C8B-B14F-4D97-AF65-F5344CB8AC3E}">
        <p14:creationId xmlns:p14="http://schemas.microsoft.com/office/powerpoint/2010/main" val="8690035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suro_theme2">
  <a:themeElements>
    <a:clrScheme name="Katsuros_Theme1">
      <a:dk1>
        <a:sysClr val="windowText" lastClr="000000"/>
      </a:dk1>
      <a:lt1>
        <a:srgbClr val="FFFFFF"/>
      </a:lt1>
      <a:dk2>
        <a:srgbClr val="1F497D"/>
      </a:dk2>
      <a:lt2>
        <a:srgbClr val="EEECE1"/>
      </a:lt2>
      <a:accent1>
        <a:srgbClr val="FFC000"/>
      </a:accent1>
      <a:accent2>
        <a:srgbClr val="0070C0"/>
      </a:accent2>
      <a:accent3>
        <a:srgbClr val="FFFF00"/>
      </a:accent3>
      <a:accent4>
        <a:srgbClr val="92D050"/>
      </a:accent4>
      <a:accent5>
        <a:srgbClr val="00B050"/>
      </a:accent5>
      <a:accent6>
        <a:srgbClr val="FF0000"/>
      </a:accent6>
      <a:hlink>
        <a:srgbClr val="33CC33"/>
      </a:hlink>
      <a:folHlink>
        <a:srgbClr val="FF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a:defPPr>
      </a:lstStyle>
      <a:style>
        <a:lnRef idx="1">
          <a:schemeClr val="accent6"/>
        </a:lnRef>
        <a:fillRef idx="2">
          <a:schemeClr val="accent6"/>
        </a:fillRef>
        <a:effectRef idx="1">
          <a:schemeClr val="accent6"/>
        </a:effectRef>
        <a:fontRef idx="minor">
          <a:schemeClr val="dk1"/>
        </a:fontRef>
      </a:style>
    </a:sp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rgbClr val="FF0000"/>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Plane_Katsuro">
  <a:themeElements>
    <a:clrScheme name="Katsuros_Theme1">
      <a:dk1>
        <a:sysClr val="windowText" lastClr="000000"/>
      </a:dk1>
      <a:lt1>
        <a:srgbClr val="FFFFFF"/>
      </a:lt1>
      <a:dk2>
        <a:srgbClr val="1F497D"/>
      </a:dk2>
      <a:lt2>
        <a:srgbClr val="EEECE1"/>
      </a:lt2>
      <a:accent1>
        <a:srgbClr val="FFC000"/>
      </a:accent1>
      <a:accent2>
        <a:srgbClr val="0070C0"/>
      </a:accent2>
      <a:accent3>
        <a:srgbClr val="FFFF00"/>
      </a:accent3>
      <a:accent4>
        <a:srgbClr val="92D050"/>
      </a:accent4>
      <a:accent5>
        <a:srgbClr val="00B050"/>
      </a:accent5>
      <a:accent6>
        <a:srgbClr val="FF0000"/>
      </a:accent6>
      <a:hlink>
        <a:srgbClr val="33CC33"/>
      </a:hlink>
      <a:folHlink>
        <a:srgbClr val="FF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クラリティ">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iLab">
  <a:themeElements>
    <a:clrScheme name="DEPFET Meeting Aachen 130207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PFET Meeting Aachen 13020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8100">
          <a:solidFill>
            <a:srgbClr val="FF990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DEPFET Meeting Aachen 130207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PFET Meeting Aachen 130207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PFET Meeting Aachen 130207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PFET Meeting Aachen 130207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PFET Meeting Aachen 13020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PFET Meeting Aachen 13020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PFET Meeting Aachen 13020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1380</TotalTime>
  <Words>3886</Words>
  <Application>Microsoft Office PowerPoint</Application>
  <PresentationFormat>On-screen Show (4:3)</PresentationFormat>
  <Paragraphs>620</Paragraphs>
  <Slides>45</Slides>
  <Notes>5</Notes>
  <HiddenSlides>0</HiddenSlides>
  <MMClips>0</MMClips>
  <ScaleCrop>false</ScaleCrop>
  <HeadingPairs>
    <vt:vector size="4" baseType="variant">
      <vt:variant>
        <vt:lpstr>Theme</vt:lpstr>
      </vt:variant>
      <vt:variant>
        <vt:i4>5</vt:i4>
      </vt:variant>
      <vt:variant>
        <vt:lpstr>Slide Titles</vt:lpstr>
      </vt:variant>
      <vt:variant>
        <vt:i4>45</vt:i4>
      </vt:variant>
    </vt:vector>
  </HeadingPairs>
  <TitlesOfParts>
    <vt:vector size="50" baseType="lpstr">
      <vt:lpstr>Office Theme</vt:lpstr>
      <vt:lpstr>kasuro_theme2</vt:lpstr>
      <vt:lpstr>Office ​​テーマ</vt:lpstr>
      <vt:lpstr>Plane_Katsuro</vt:lpstr>
      <vt:lpstr>SiLab</vt:lpstr>
      <vt:lpstr>Background Measurements During Commissioning Phase 2  (supplementary information  for the BPAC)</vt:lpstr>
      <vt:lpstr>Contents</vt:lpstr>
      <vt:lpstr>Definition of Commissioning Phase 2</vt:lpstr>
      <vt:lpstr>Mandate of the Beam Background Group</vt:lpstr>
      <vt:lpstr>Required Measurements &amp; Tasks</vt:lpstr>
      <vt:lpstr>Background Detectors</vt:lpstr>
      <vt:lpstr>PowerPoint Presentation</vt:lpstr>
      <vt:lpstr>Required VXD measurements</vt:lpstr>
      <vt:lpstr>Redundancy</vt:lpstr>
      <vt:lpstr>PowerPoint Presentation</vt:lpstr>
      <vt:lpstr>PowerPoint Presentation</vt:lpstr>
      <vt:lpstr>PowerPoint Presentation</vt:lpstr>
      <vt:lpstr>Phase-2 SVD Installation</vt:lpstr>
      <vt:lpstr>PowerPoint Presentation</vt:lpstr>
      <vt:lpstr>PowerPoint Presentation</vt:lpstr>
      <vt:lpstr>FANGS Synchrotron Radiation Measurements</vt:lpstr>
      <vt:lpstr>PowerPoint Presentation</vt:lpstr>
      <vt:lpstr>PowerPoint Presentation</vt:lpstr>
      <vt:lpstr>PowerPoint Presentation</vt:lpstr>
      <vt:lpstr>PowerPoint Presentation</vt:lpstr>
      <vt:lpstr>Diamond Sensor – Beam Abort</vt:lpstr>
      <vt:lpstr>Simulation of VXD BG to optimize abort sensor positions </vt:lpstr>
      <vt:lpstr>PowerPoint Presentation</vt:lpstr>
      <vt:lpstr>PowerPoint Presentation</vt:lpstr>
      <vt:lpstr>DAQ and communication w/ SuperKEKB</vt:lpstr>
      <vt:lpstr>BEAST DAQ Racks (Phase 1)</vt:lpstr>
      <vt:lpstr>BEAST EPICs</vt:lpstr>
      <vt:lpstr>PowerPoint Presentation</vt:lpstr>
      <vt:lpstr>Beam BG machine studies</vt:lpstr>
      <vt:lpstr>Example: Studying BGs from Touschek LER</vt:lpstr>
      <vt:lpstr>Collimator studies</vt:lpstr>
      <vt:lpstr>PowerPoint Presentation</vt:lpstr>
      <vt:lpstr>Machine time request in phase2</vt:lpstr>
      <vt:lpstr>PowerPoint Presentation</vt:lpstr>
      <vt:lpstr>Motivation for BG monitors around QCS</vt:lpstr>
      <vt:lpstr>PowerPoint Presentation</vt:lpstr>
      <vt:lpstr>Sensor locations</vt:lpstr>
      <vt:lpstr>Sensor R&amp;D</vt:lpstr>
      <vt:lpstr>PowerPoint Presentation</vt:lpstr>
      <vt:lpstr>SR X-rays and Neutrons</vt:lpstr>
      <vt:lpstr>Phase-2 Neutron Detectors</vt:lpstr>
      <vt:lpstr>PowerPoint Presentation</vt:lpstr>
      <vt:lpstr>Micro-TPC fast neutron detectors</vt:lpstr>
      <vt:lpstr>Measuring Individual Neutron BGs w/ TPCs</vt:lpstr>
      <vt:lpstr>Conclusion</vt:lpstr>
    </vt:vector>
  </TitlesOfParts>
  <Company>University of Hawaii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BPAC feedback and response</dc:title>
  <dc:creator>Sven Vahsen</dc:creator>
  <cp:lastModifiedBy>Sven Vahsen</cp:lastModifiedBy>
  <cp:revision>127</cp:revision>
  <dcterms:created xsi:type="dcterms:W3CDTF">2015-02-23T06:01:08Z</dcterms:created>
  <dcterms:modified xsi:type="dcterms:W3CDTF">2015-11-12T07:38:16Z</dcterms:modified>
</cp:coreProperties>
</file>