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0" r:id="rId4"/>
    <p:sldId id="261" r:id="rId5"/>
    <p:sldId id="263" r:id="rId6"/>
    <p:sldId id="258" r:id="rId7"/>
    <p:sldId id="259" r:id="rId8"/>
    <p:sldId id="262" r:id="rId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57799" marR="57799" indent="0" algn="l" defTabSz="1295400" rtl="0" fontAlgn="auto" latinLnBrk="0" hangingPunct="0">
      <a:lnSpc>
        <a:spcPct val="11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 Neue"/>
      </a:defRPr>
    </a:lvl1pPr>
    <a:lvl2pPr marL="57799" marR="57799" indent="266700" algn="l" defTabSz="1295400" rtl="0" fontAlgn="auto" latinLnBrk="0" hangingPunct="0">
      <a:lnSpc>
        <a:spcPct val="11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 Neue"/>
      </a:defRPr>
    </a:lvl2pPr>
    <a:lvl3pPr marL="57799" marR="57799" indent="533400" algn="l" defTabSz="1295400" rtl="0" fontAlgn="auto" latinLnBrk="0" hangingPunct="0">
      <a:lnSpc>
        <a:spcPct val="11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 Neue"/>
      </a:defRPr>
    </a:lvl3pPr>
    <a:lvl4pPr marL="57799" marR="57799" indent="800100" algn="l" defTabSz="1295400" rtl="0" fontAlgn="auto" latinLnBrk="0" hangingPunct="0">
      <a:lnSpc>
        <a:spcPct val="11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 Neue"/>
      </a:defRPr>
    </a:lvl4pPr>
    <a:lvl5pPr marL="57799" marR="57799" indent="1066800" algn="l" defTabSz="1295400" rtl="0" fontAlgn="auto" latinLnBrk="0" hangingPunct="0">
      <a:lnSpc>
        <a:spcPct val="11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 Neue"/>
      </a:defRPr>
    </a:lvl5pPr>
    <a:lvl6pPr marL="57799" marR="57799" indent="1333500" algn="l" defTabSz="1295400" rtl="0" fontAlgn="auto" latinLnBrk="0" hangingPunct="0">
      <a:lnSpc>
        <a:spcPct val="11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 Neue"/>
      </a:defRPr>
    </a:lvl6pPr>
    <a:lvl7pPr marL="57799" marR="57799" indent="1612900" algn="l" defTabSz="1295400" rtl="0" fontAlgn="auto" latinLnBrk="0" hangingPunct="0">
      <a:lnSpc>
        <a:spcPct val="11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 Neue"/>
      </a:defRPr>
    </a:lvl7pPr>
    <a:lvl8pPr marL="57799" marR="57799" indent="1879600" algn="l" defTabSz="1295400" rtl="0" fontAlgn="auto" latinLnBrk="0" hangingPunct="0">
      <a:lnSpc>
        <a:spcPct val="11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 Neue"/>
      </a:defRPr>
    </a:lvl8pPr>
    <a:lvl9pPr marL="57799" marR="57799" indent="2146300" algn="l" defTabSz="1295400" rtl="0" fontAlgn="auto" latinLnBrk="0" hangingPunct="0">
      <a:lnSpc>
        <a:spcPct val="11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D51ADE6A-740E-44AE-83CC-AE7238B6C88D}" styleName="">
    <a:tblBg/>
    <a:wholeTbl>
      <a:tcTxStyle b="off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-1512" y="-12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1" name="Shape 6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194242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647700" latinLnBrk="0">
      <a:defRPr sz="1400">
        <a:latin typeface="Lucida Grande"/>
        <a:ea typeface="Lucida Grande"/>
        <a:cs typeface="Lucida Grande"/>
        <a:sym typeface="Lucida Grande"/>
      </a:defRPr>
    </a:lvl1pPr>
    <a:lvl2pPr indent="228600" defTabSz="647700" latinLnBrk="0">
      <a:defRPr sz="1400">
        <a:latin typeface="Lucida Grande"/>
        <a:ea typeface="Lucida Grande"/>
        <a:cs typeface="Lucida Grande"/>
        <a:sym typeface="Lucida Grande"/>
      </a:defRPr>
    </a:lvl2pPr>
    <a:lvl3pPr indent="457200" defTabSz="647700" latinLnBrk="0">
      <a:defRPr sz="1400">
        <a:latin typeface="Lucida Grande"/>
        <a:ea typeface="Lucida Grande"/>
        <a:cs typeface="Lucida Grande"/>
        <a:sym typeface="Lucida Grande"/>
      </a:defRPr>
    </a:lvl3pPr>
    <a:lvl4pPr indent="685800" defTabSz="647700" latinLnBrk="0">
      <a:defRPr sz="1400">
        <a:latin typeface="Lucida Grande"/>
        <a:ea typeface="Lucida Grande"/>
        <a:cs typeface="Lucida Grande"/>
        <a:sym typeface="Lucida Grande"/>
      </a:defRPr>
    </a:lvl4pPr>
    <a:lvl5pPr indent="914400" defTabSz="647700" latinLnBrk="0">
      <a:defRPr sz="1400">
        <a:latin typeface="Lucida Grande"/>
        <a:ea typeface="Lucida Grande"/>
        <a:cs typeface="Lucida Grande"/>
        <a:sym typeface="Lucida Grande"/>
      </a:defRPr>
    </a:lvl5pPr>
    <a:lvl6pPr indent="1143000" defTabSz="647700" latinLnBrk="0">
      <a:defRPr sz="1400">
        <a:latin typeface="Lucida Grande"/>
        <a:ea typeface="Lucida Grande"/>
        <a:cs typeface="Lucida Grande"/>
        <a:sym typeface="Lucida Grande"/>
      </a:defRPr>
    </a:lvl6pPr>
    <a:lvl7pPr indent="1371600" defTabSz="647700" latinLnBrk="0">
      <a:defRPr sz="1400">
        <a:latin typeface="Lucida Grande"/>
        <a:ea typeface="Lucida Grande"/>
        <a:cs typeface="Lucida Grande"/>
        <a:sym typeface="Lucida Grande"/>
      </a:defRPr>
    </a:lvl7pPr>
    <a:lvl8pPr indent="1600200" defTabSz="647700" latinLnBrk="0">
      <a:defRPr sz="1400">
        <a:latin typeface="Lucida Grande"/>
        <a:ea typeface="Lucida Grande"/>
        <a:cs typeface="Lucida Grande"/>
        <a:sym typeface="Lucida Grande"/>
      </a:defRPr>
    </a:lvl8pPr>
    <a:lvl9pPr indent="1828800" defTabSz="647700" latinLnBrk="0">
      <a:defRPr sz="14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fik 27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3501" y="9042399"/>
            <a:ext cx="13106402" cy="103860"/>
          </a:xfrm>
          <a:prstGeom prst="rect">
            <a:avLst/>
          </a:prstGeom>
        </p:spPr>
      </p:pic>
      <p:pic>
        <p:nvPicPr>
          <p:cNvPr id="30" name="image.jpg"/>
          <p:cNvPicPr>
            <a:picLocks/>
          </p:cNvPicPr>
          <p:nvPr/>
        </p:nvPicPr>
        <p:blipFill>
          <a:blip r:embed="rId3">
            <a:extLst/>
          </a:blip>
          <a:srcRect l="12436" t="1597" r="12563" b="26527"/>
          <a:stretch>
            <a:fillRect/>
          </a:stretch>
        </p:blipFill>
        <p:spPr>
          <a:xfrm>
            <a:off x="12115800" y="9131300"/>
            <a:ext cx="838200" cy="584200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952500" y="1739900"/>
            <a:ext cx="11087100" cy="2387600"/>
          </a:xfrm>
          <a:prstGeom prst="rect">
            <a:avLst/>
          </a:prstGeom>
        </p:spPr>
        <p:txBody>
          <a:bodyPr/>
          <a:lstStyle>
            <a:lvl1pPr algn="ctr">
              <a:defRPr sz="5000"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" name="Shape 33"/>
          <p:cNvSpPr/>
          <p:nvPr/>
        </p:nvSpPr>
        <p:spPr>
          <a:xfrm>
            <a:off x="7073900" y="9296400"/>
            <a:ext cx="2812379" cy="31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buClr>
                <a:srgbClr val="000000"/>
              </a:buClr>
              <a:buFont typeface="Tahoma"/>
              <a:defRPr sz="1300"/>
            </a:lvl1pPr>
          </a:lstStyle>
          <a:p>
            <a:r>
              <a:t>Frank Simon (fsimon@mpp.mpg.de)</a:t>
            </a:r>
          </a:p>
        </p:txBody>
      </p:sp>
      <p:sp>
        <p:nvSpPr>
          <p:cNvPr id="34" name="Shape 34"/>
          <p:cNvSpPr/>
          <p:nvPr/>
        </p:nvSpPr>
        <p:spPr>
          <a:xfrm>
            <a:off x="1181879" y="9172716"/>
            <a:ext cx="315181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300" b="1" i="1"/>
            </a:pPr>
            <a:r>
              <a:t>CLAWS: Introduction</a:t>
            </a:r>
          </a:p>
          <a:p>
            <a:pPr>
              <a:defRPr sz="1300"/>
            </a:pPr>
            <a:r>
              <a:t>BEAST2 Phone Meeting, March 2015</a:t>
            </a:r>
          </a:p>
        </p:txBody>
      </p:sp>
      <p:pic>
        <p:nvPicPr>
          <p:cNvPr id="35" name="CLAWS_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6021" y="9156700"/>
            <a:ext cx="587102" cy="584200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0" y="8077200"/>
            <a:ext cx="13004800" cy="2259"/>
          </a:xfrm>
          <a:prstGeom prst="line">
            <a:avLst/>
          </a:prstGeom>
          <a:ln w="12700" cap="sq">
            <a:solidFill>
              <a:srgbClr val="929292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43" name="image.jp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95000" y="8148637"/>
            <a:ext cx="2209800" cy="1536701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977900" y="939800"/>
            <a:ext cx="11049000" cy="2057400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uFill>
                  <a:solidFill>
                    <a:srgbClr val="434ED6"/>
                  </a:solidFill>
                </a:u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Title Text</a:t>
            </a:r>
          </a:p>
        </p:txBody>
      </p:sp>
      <p:pic>
        <p:nvPicPr>
          <p:cNvPr id="45" name="CALICELog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0528" y="8313737"/>
            <a:ext cx="2540001" cy="1206501"/>
          </a:xfrm>
          <a:prstGeom prst="rect">
            <a:avLst/>
          </a:prstGeom>
          <a:ln w="12700"/>
        </p:spPr>
      </p:pic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xfrm>
            <a:off x="6237262" y="9207500"/>
            <a:ext cx="530276" cy="558800"/>
          </a:xfrm>
          <a:prstGeom prst="rect">
            <a:avLst/>
          </a:prstGeom>
        </p:spPr>
        <p:txBody>
          <a:bodyPr/>
          <a:lstStyle>
            <a:lvl1pPr>
              <a:defRPr sz="3000" b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mpt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977900" y="939800"/>
            <a:ext cx="11049000" cy="2057400"/>
          </a:xfrm>
          <a:prstGeom prst="rect">
            <a:avLst/>
          </a:prstGeom>
        </p:spPr>
        <p:txBody>
          <a:bodyPr/>
          <a:lstStyle>
            <a:lvl1pPr algn="ctr">
              <a:defRPr sz="4800"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uFill>
                  <a:solidFill>
                    <a:srgbClr val="434ED6"/>
                  </a:solidFill>
                </a:u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xfrm>
            <a:off x="6237262" y="9207500"/>
            <a:ext cx="530276" cy="558800"/>
          </a:xfrm>
          <a:prstGeom prst="rect">
            <a:avLst/>
          </a:prstGeom>
        </p:spPr>
        <p:txBody>
          <a:bodyPr/>
          <a:lstStyle>
            <a:lvl1pPr>
              <a:defRPr sz="3000" b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openxmlformats.org/officeDocument/2006/relationships/image" Target="../media/image2.jpe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-50801" y="965199"/>
            <a:ext cx="13106402" cy="103859"/>
          </a:xfrm>
          <a:prstGeom prst="rect">
            <a:avLst/>
          </a:prstGeom>
        </p:spPr>
      </p:pic>
      <p:pic>
        <p:nvPicPr>
          <p:cNvPr id="4" name="Grafik 3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-63501" y="9042399"/>
            <a:ext cx="13106402" cy="103860"/>
          </a:xfrm>
          <a:prstGeom prst="rect">
            <a:avLst/>
          </a:prstGeom>
        </p:spPr>
      </p:pic>
      <p:pic>
        <p:nvPicPr>
          <p:cNvPr id="6" name="image.jpg"/>
          <p:cNvPicPr>
            <a:picLocks/>
          </p:cNvPicPr>
          <p:nvPr/>
        </p:nvPicPr>
        <p:blipFill>
          <a:blip r:embed="rId7">
            <a:extLst/>
          </a:blip>
          <a:srcRect l="12436" t="1597" r="12563" b="26527"/>
          <a:stretch>
            <a:fillRect/>
          </a:stretch>
        </p:blipFill>
        <p:spPr>
          <a:xfrm>
            <a:off x="12115800" y="9131300"/>
            <a:ext cx="838200" cy="5842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7"/>
          <p:cNvSpPr/>
          <p:nvPr/>
        </p:nvSpPr>
        <p:spPr>
          <a:xfrm>
            <a:off x="7073900" y="9296400"/>
            <a:ext cx="2812379" cy="31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buClr>
                <a:srgbClr val="000000"/>
              </a:buClr>
              <a:buFont typeface="Tahoma"/>
              <a:defRPr sz="1300"/>
            </a:lvl1pPr>
          </a:lstStyle>
          <a:p>
            <a:r>
              <a:t>Frank Simon (fsimon@mpp.mpg.de)</a:t>
            </a:r>
          </a:p>
        </p:txBody>
      </p:sp>
      <p:sp>
        <p:nvSpPr>
          <p:cNvPr id="8" name="Shape 8"/>
          <p:cNvSpPr/>
          <p:nvPr/>
        </p:nvSpPr>
        <p:spPr>
          <a:xfrm>
            <a:off x="1181879" y="9172716"/>
            <a:ext cx="315181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300" b="1" i="1"/>
            </a:pPr>
            <a:r>
              <a:t>CLAWS Phase 2 Motivation &amp; Plans</a:t>
            </a:r>
          </a:p>
          <a:p>
            <a:pPr>
              <a:defRPr sz="1300"/>
            </a:pPr>
            <a:r>
              <a:t>November 2015</a:t>
            </a:r>
          </a:p>
        </p:txBody>
      </p:sp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546100" y="177800"/>
            <a:ext cx="11950701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Title Text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431800" y="1295400"/>
            <a:ext cx="12179300" cy="762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2pPr>
              <a:spcBef>
                <a:spcPts val="500"/>
              </a:spcBef>
            </a:lvl2pPr>
            <a:lvl3pPr>
              <a:spcBef>
                <a:spcPts val="500"/>
              </a:spcBef>
            </a:lvl3pPr>
            <a:lvl4pPr>
              <a:spcBef>
                <a:spcPts val="500"/>
              </a:spcBef>
            </a:lvl4pPr>
            <a:lvl5pPr>
              <a:spcBef>
                <a:spcPts val="5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xfrm>
            <a:off x="11429999" y="9258582"/>
            <a:ext cx="368505" cy="38707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marL="0" marR="0" algn="ctr" defTabSz="647700">
              <a:lnSpc>
                <a:spcPct val="100000"/>
              </a:lnSpc>
              <a:defRPr sz="1800" b="1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2" name="CLAWS_Logo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66021" y="9156700"/>
            <a:ext cx="587102" cy="584200"/>
          </a:xfrm>
          <a:prstGeom prst="rect">
            <a:avLst/>
          </a:prstGeom>
          <a:ln w="12700"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xmlns:p14="http://schemas.microsoft.com/office/powerpoint/2010/main" spd="med"/>
  <p:txStyles>
    <p:titleStyle>
      <a:lvl1pPr marL="57799" marR="57799" indent="0" algn="l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004D65"/>
          </a:solidFill>
          <a:uFill>
            <a:solidFill>
              <a:srgbClr val="004D65"/>
            </a:solidFill>
          </a:uFill>
          <a:latin typeface="Helvetica Neue Medium"/>
          <a:ea typeface="Helvetica Neue Medium"/>
          <a:cs typeface="Helvetica Neue Medium"/>
          <a:sym typeface="Helvetica Neue Medium"/>
        </a:defRPr>
      </a:lvl1pPr>
      <a:lvl2pPr marL="57799" marR="57799" indent="228600" algn="l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004D65"/>
          </a:solidFill>
          <a:uFill>
            <a:solidFill>
              <a:srgbClr val="004D65"/>
            </a:solidFill>
          </a:uFill>
          <a:latin typeface="Helvetica Neue Medium"/>
          <a:ea typeface="Helvetica Neue Medium"/>
          <a:cs typeface="Helvetica Neue Medium"/>
          <a:sym typeface="Helvetica Neue Medium"/>
        </a:defRPr>
      </a:lvl2pPr>
      <a:lvl3pPr marL="57799" marR="57799" indent="457200" algn="l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004D65"/>
          </a:solidFill>
          <a:uFill>
            <a:solidFill>
              <a:srgbClr val="004D65"/>
            </a:solidFill>
          </a:uFill>
          <a:latin typeface="Helvetica Neue Medium"/>
          <a:ea typeface="Helvetica Neue Medium"/>
          <a:cs typeface="Helvetica Neue Medium"/>
          <a:sym typeface="Helvetica Neue Medium"/>
        </a:defRPr>
      </a:lvl3pPr>
      <a:lvl4pPr marL="57799" marR="57799" indent="685800" algn="l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004D65"/>
          </a:solidFill>
          <a:uFill>
            <a:solidFill>
              <a:srgbClr val="004D65"/>
            </a:solidFill>
          </a:uFill>
          <a:latin typeface="Helvetica Neue Medium"/>
          <a:ea typeface="Helvetica Neue Medium"/>
          <a:cs typeface="Helvetica Neue Medium"/>
          <a:sym typeface="Helvetica Neue Medium"/>
        </a:defRPr>
      </a:lvl4pPr>
      <a:lvl5pPr marL="57799" marR="57799" indent="914400" algn="l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004D65"/>
          </a:solidFill>
          <a:uFill>
            <a:solidFill>
              <a:srgbClr val="004D65"/>
            </a:solidFill>
          </a:uFill>
          <a:latin typeface="Helvetica Neue Medium"/>
          <a:ea typeface="Helvetica Neue Medium"/>
          <a:cs typeface="Helvetica Neue Medium"/>
          <a:sym typeface="Helvetica Neue Medium"/>
        </a:defRPr>
      </a:lvl5pPr>
      <a:lvl6pPr marL="57799" marR="57799" indent="1143000" algn="l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004D65"/>
          </a:solidFill>
          <a:uFill>
            <a:solidFill>
              <a:srgbClr val="004D65"/>
            </a:solidFill>
          </a:uFill>
          <a:latin typeface="Helvetica Neue Medium"/>
          <a:ea typeface="Helvetica Neue Medium"/>
          <a:cs typeface="Helvetica Neue Medium"/>
          <a:sym typeface="Helvetica Neue Medium"/>
        </a:defRPr>
      </a:lvl6pPr>
      <a:lvl7pPr marL="57799" marR="57799" indent="1371600" algn="l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004D65"/>
          </a:solidFill>
          <a:uFill>
            <a:solidFill>
              <a:srgbClr val="004D65"/>
            </a:solidFill>
          </a:uFill>
          <a:latin typeface="Helvetica Neue Medium"/>
          <a:ea typeface="Helvetica Neue Medium"/>
          <a:cs typeface="Helvetica Neue Medium"/>
          <a:sym typeface="Helvetica Neue Medium"/>
        </a:defRPr>
      </a:lvl7pPr>
      <a:lvl8pPr marL="57799" marR="57799" indent="1600200" algn="l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004D65"/>
          </a:solidFill>
          <a:uFill>
            <a:solidFill>
              <a:srgbClr val="004D65"/>
            </a:solidFill>
          </a:uFill>
          <a:latin typeface="Helvetica Neue Medium"/>
          <a:ea typeface="Helvetica Neue Medium"/>
          <a:cs typeface="Helvetica Neue Medium"/>
          <a:sym typeface="Helvetica Neue Medium"/>
        </a:defRPr>
      </a:lvl8pPr>
      <a:lvl9pPr marL="57799" marR="57799" indent="1828800" algn="l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004D65"/>
          </a:solidFill>
          <a:uFill>
            <a:solidFill>
              <a:srgbClr val="004D65"/>
            </a:solidFill>
          </a:uFill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333716" marR="57799" indent="-293076" algn="l" defTabSz="1295400" rtl="0" latinLnBrk="0">
        <a:lnSpc>
          <a:spcPct val="120000"/>
        </a:lnSpc>
        <a:spcBef>
          <a:spcPts val="600"/>
        </a:spcBef>
        <a:spcAft>
          <a:spcPts val="0"/>
        </a:spcAft>
        <a:buClrTx/>
        <a:buSzPct val="13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"/>
        </a:defRPr>
      </a:lvl1pPr>
      <a:lvl2pPr marL="696277" marR="57799" indent="-317500" algn="l" defTabSz="1295400" rtl="0" latinLnBrk="0">
        <a:lnSpc>
          <a:spcPct val="120000"/>
        </a:lnSpc>
        <a:spcBef>
          <a:spcPts val="600"/>
        </a:spcBef>
        <a:spcAft>
          <a:spcPts val="0"/>
        </a:spcAft>
        <a:buClrTx/>
        <a:buSzPct val="13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"/>
        </a:defRPr>
      </a:lvl2pPr>
      <a:lvl3pPr marL="1109027" marR="57799" indent="-317499" algn="l" defTabSz="1295400" rtl="0" latinLnBrk="0">
        <a:lnSpc>
          <a:spcPct val="120000"/>
        </a:lnSpc>
        <a:spcBef>
          <a:spcPts val="600"/>
        </a:spcBef>
        <a:spcAft>
          <a:spcPts val="0"/>
        </a:spcAft>
        <a:buClrTx/>
        <a:buSzPct val="13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"/>
        </a:defRPr>
      </a:lvl3pPr>
      <a:lvl4pPr marL="1439227" marR="57799" indent="-317500" algn="l" defTabSz="1295400" rtl="0" latinLnBrk="0">
        <a:lnSpc>
          <a:spcPct val="120000"/>
        </a:lnSpc>
        <a:spcBef>
          <a:spcPts val="600"/>
        </a:spcBef>
        <a:spcAft>
          <a:spcPts val="0"/>
        </a:spcAft>
        <a:buClrTx/>
        <a:buSzPct val="13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"/>
        </a:defRPr>
      </a:lvl4pPr>
      <a:lvl5pPr marL="1728152" marR="57799" indent="-317500" algn="l" defTabSz="1295400" rtl="0" latinLnBrk="0">
        <a:lnSpc>
          <a:spcPct val="120000"/>
        </a:lnSpc>
        <a:spcBef>
          <a:spcPts val="600"/>
        </a:spcBef>
        <a:spcAft>
          <a:spcPts val="0"/>
        </a:spcAft>
        <a:buClrTx/>
        <a:buSzPct val="13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"/>
        </a:defRPr>
      </a:lvl5pPr>
      <a:lvl6pPr marL="1728152" marR="57799" indent="-317500" algn="l" defTabSz="1295400" rtl="0" latinLnBrk="0">
        <a:lnSpc>
          <a:spcPct val="120000"/>
        </a:lnSpc>
        <a:spcBef>
          <a:spcPts val="600"/>
        </a:spcBef>
        <a:spcAft>
          <a:spcPts val="0"/>
        </a:spcAft>
        <a:buClrTx/>
        <a:buSzPct val="13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"/>
        </a:defRPr>
      </a:lvl6pPr>
      <a:lvl7pPr marL="1728152" marR="57799" indent="-317500" algn="l" defTabSz="1295400" rtl="0" latinLnBrk="0">
        <a:lnSpc>
          <a:spcPct val="120000"/>
        </a:lnSpc>
        <a:spcBef>
          <a:spcPts val="600"/>
        </a:spcBef>
        <a:spcAft>
          <a:spcPts val="0"/>
        </a:spcAft>
        <a:buClrTx/>
        <a:buSzPct val="13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"/>
        </a:defRPr>
      </a:lvl7pPr>
      <a:lvl8pPr marL="1728152" marR="57799" indent="-317500" algn="l" defTabSz="1295400" rtl="0" latinLnBrk="0">
        <a:lnSpc>
          <a:spcPct val="120000"/>
        </a:lnSpc>
        <a:spcBef>
          <a:spcPts val="600"/>
        </a:spcBef>
        <a:spcAft>
          <a:spcPts val="0"/>
        </a:spcAft>
        <a:buClrTx/>
        <a:buSzPct val="13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"/>
        </a:defRPr>
      </a:lvl8pPr>
      <a:lvl9pPr marL="1728152" marR="57799" indent="-317500" algn="l" defTabSz="1295400" rtl="0" latinLnBrk="0">
        <a:lnSpc>
          <a:spcPct val="120000"/>
        </a:lnSpc>
        <a:spcBef>
          <a:spcPts val="600"/>
        </a:spcBef>
        <a:spcAft>
          <a:spcPts val="0"/>
        </a:spcAft>
        <a:buClrTx/>
        <a:buSzPct val="13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"/>
        </a:defRPr>
      </a:lvl1pPr>
      <a:lvl2pPr marL="0" marR="0" indent="2286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"/>
        </a:defRPr>
      </a:lvl2pPr>
      <a:lvl3pPr marL="0" marR="0" indent="4572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"/>
        </a:defRPr>
      </a:lvl3pPr>
      <a:lvl4pPr marL="0" marR="0" indent="6858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"/>
        </a:defRPr>
      </a:lvl4pPr>
      <a:lvl5pPr marL="0" marR="0" indent="9144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"/>
        </a:defRPr>
      </a:lvl5pPr>
      <a:lvl6pPr marL="0" marR="0" indent="11430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"/>
        </a:defRPr>
      </a:lvl6pPr>
      <a:lvl7pPr marL="0" marR="0" indent="13716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"/>
        </a:defRPr>
      </a:lvl7pPr>
      <a:lvl8pPr marL="0" marR="0" indent="16002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"/>
        </a:defRPr>
      </a:lvl8pPr>
      <a:lvl9pPr marL="0" marR="0" indent="18288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emf"/><Relationship Id="rId3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122194" y="8112567"/>
            <a:ext cx="12992101" cy="1689448"/>
          </a:xfrm>
          <a:prstGeom prst="rect">
            <a:avLst/>
          </a:prstGeom>
          <a:solidFill>
            <a:srgbClr val="FFFFFF">
              <a:alpha val="50000"/>
            </a:srgbClr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6350" y="1260922"/>
            <a:ext cx="12992100" cy="1277228"/>
          </a:xfrm>
          <a:prstGeom prst="rect">
            <a:avLst/>
          </a:prstGeom>
          <a:solidFill>
            <a:srgbClr val="FFFFFF">
              <a:alpha val="58530"/>
            </a:srgbClr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CLAWS Phase </a:t>
            </a:r>
            <a:r>
              <a:rPr lang="en-US" dirty="0" smtClean="0"/>
              <a:t>1 Status, </a:t>
            </a:r>
            <a:br>
              <a:rPr lang="en-US" dirty="0" smtClean="0"/>
            </a:br>
            <a:r>
              <a:rPr lang="en-US" dirty="0" smtClean="0"/>
              <a:t>Phase 2 </a:t>
            </a:r>
            <a:r>
              <a:rPr dirty="0" smtClean="0"/>
              <a:t>Motivation</a:t>
            </a:r>
            <a:endParaRPr dirty="0"/>
          </a:p>
        </p:txBody>
      </p:sp>
      <p:sp>
        <p:nvSpPr>
          <p:cNvPr id="66" name="Shape 66"/>
          <p:cNvSpPr/>
          <p:nvPr/>
        </p:nvSpPr>
        <p:spPr>
          <a:xfrm>
            <a:off x="6931968" y="8494841"/>
            <a:ext cx="3332266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ctr">
              <a:defRPr sz="2000" b="1"/>
            </a:pPr>
            <a:r>
              <a:t>Frank Simon</a:t>
            </a:r>
          </a:p>
          <a:p>
            <a:pPr algn="ctr">
              <a:defRPr sz="1600" b="1"/>
            </a:pPr>
            <a:r>
              <a:t>Max-Planck-Institute for Physics</a:t>
            </a:r>
          </a:p>
        </p:txBody>
      </p:sp>
      <p:sp>
        <p:nvSpPr>
          <p:cNvPr id="67" name="Shape 67"/>
          <p:cNvSpPr/>
          <p:nvPr/>
        </p:nvSpPr>
        <p:spPr>
          <a:xfrm>
            <a:off x="2956898" y="8751973"/>
            <a:ext cx="2686455" cy="386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>
              <a:defRPr sz="1700" b="1"/>
            </a:lvl1pPr>
          </a:lstStyle>
          <a:p>
            <a:r>
              <a:rPr lang="en-US" dirty="0" smtClean="0"/>
              <a:t>January 14, 2016</a:t>
            </a:r>
            <a:endParaRPr dirty="0"/>
          </a:p>
        </p:txBody>
      </p:sp>
      <p:pic>
        <p:nvPicPr>
          <p:cNvPr id="68" name="CLAWS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332" y="8121118"/>
            <a:ext cx="1631812" cy="1623747"/>
          </a:xfrm>
          <a:prstGeom prst="rect">
            <a:avLst/>
          </a:prstGeom>
          <a:ln w="12700"/>
        </p:spPr>
      </p:pic>
      <p:pic>
        <p:nvPicPr>
          <p:cNvPr id="69" name="image.jp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48950" y="8164641"/>
            <a:ext cx="2209801" cy="1536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CLAWS_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23358" y="2754363"/>
            <a:ext cx="5558085" cy="5530616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smtClean="0"/>
              <a:t>C</a:t>
            </a:r>
            <a:r>
              <a:rPr lang="en-US" dirty="0" smtClean="0"/>
              <a:t>LAWS </a:t>
            </a:r>
            <a:r>
              <a:rPr dirty="0" smtClean="0"/>
              <a:t>Goals </a:t>
            </a:r>
            <a:r>
              <a:rPr dirty="0"/>
              <a:t>&amp; Motivation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sz="half" idx="1"/>
          </p:nvPr>
        </p:nvSpPr>
        <p:spPr>
          <a:xfrm>
            <a:off x="387234" y="1072588"/>
            <a:ext cx="12179300" cy="2806466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</a:t>
            </a:r>
            <a:r>
              <a:rPr dirty="0" err="1" smtClean="0"/>
              <a:t>easure</a:t>
            </a:r>
            <a:r>
              <a:rPr dirty="0" smtClean="0"/>
              <a:t> </a:t>
            </a:r>
            <a:r>
              <a:rPr dirty="0"/>
              <a:t>the time evolution of the injection background in the IP region - Primarily by being sensitive to charged </a:t>
            </a:r>
            <a:r>
              <a:rPr dirty="0" smtClean="0"/>
              <a:t>particles</a:t>
            </a:r>
            <a:r>
              <a:rPr lang="de-DE" dirty="0" smtClean="0"/>
              <a:t> </a:t>
            </a:r>
            <a:endParaRPr dirty="0"/>
          </a:p>
          <a:p>
            <a:r>
              <a:rPr dirty="0"/>
              <a:t>Continuous monitoring of injection cycle (20 </a:t>
            </a:r>
            <a:r>
              <a:rPr dirty="0" err="1"/>
              <a:t>ms</a:t>
            </a:r>
            <a:r>
              <a:rPr dirty="0"/>
              <a:t>) with 0.8 ns sampling rate</a:t>
            </a:r>
          </a:p>
          <a:p>
            <a:r>
              <a:rPr dirty="0"/>
              <a:t>Single particle time resolution &lt; 1 ns =&gt; Unambiguous linking of particles to </a:t>
            </a:r>
            <a:r>
              <a:rPr dirty="0" err="1"/>
              <a:t>SuperKEKB</a:t>
            </a:r>
            <a:r>
              <a:rPr dirty="0"/>
              <a:t> </a:t>
            </a:r>
            <a:r>
              <a:rPr dirty="0" smtClean="0"/>
              <a:t>bunches</a:t>
            </a:r>
            <a:endParaRPr lang="de-DE" dirty="0" smtClean="0"/>
          </a:p>
          <a:p>
            <a:r>
              <a:rPr lang="de-DE" dirty="0" smtClean="0"/>
              <a:t>Fast </a:t>
            </a:r>
            <a:r>
              <a:rPr lang="de-DE" dirty="0" err="1" smtClean="0"/>
              <a:t>feedback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machine</a:t>
            </a:r>
            <a:r>
              <a:rPr lang="de-DE" dirty="0" smtClean="0"/>
              <a:t> </a:t>
            </a:r>
            <a:r>
              <a:rPr lang="de-DE" dirty="0" err="1" smtClean="0"/>
              <a:t>background</a:t>
            </a:r>
            <a:r>
              <a:rPr lang="de-DE" dirty="0" smtClean="0"/>
              <a:t> </a:t>
            </a:r>
            <a:r>
              <a:rPr lang="de-DE" dirty="0" err="1" smtClean="0"/>
              <a:t>close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IP</a:t>
            </a:r>
            <a:endParaRPr dirty="0"/>
          </a:p>
        </p:txBody>
      </p:sp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xfrm>
            <a:off x="11493550" y="9258582"/>
            <a:ext cx="241403" cy="38707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pic>
        <p:nvPicPr>
          <p:cNvPr id="75" name="CLAWS_Images_20151017_220152_1~2_2.jpg"/>
          <p:cNvPicPr>
            <a:picLocks noChangeAspect="1"/>
          </p:cNvPicPr>
          <p:nvPr/>
        </p:nvPicPr>
        <p:blipFill>
          <a:blip r:embed="rId2">
            <a:extLst/>
          </a:blip>
          <a:srcRect l="2044" t="13541"/>
          <a:stretch>
            <a:fillRect/>
          </a:stretch>
        </p:blipFill>
        <p:spPr>
          <a:xfrm>
            <a:off x="-356531" y="4004584"/>
            <a:ext cx="8320913" cy="5049189"/>
          </a:xfrm>
          <a:prstGeom prst="rect">
            <a:avLst/>
          </a:prstGeom>
          <a:ln w="12700"/>
        </p:spPr>
      </p:pic>
      <p:sp>
        <p:nvSpPr>
          <p:cNvPr id="76" name="Shape 76"/>
          <p:cNvSpPr/>
          <p:nvPr/>
        </p:nvSpPr>
        <p:spPr>
          <a:xfrm>
            <a:off x="8075558" y="4207871"/>
            <a:ext cx="4594868" cy="4165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00699" indent="-342900">
              <a:buFont typeface="Symbol" panose="05050102010706020507" pitchFamily="18" charset="2"/>
              <a:buChar char="-"/>
            </a:pPr>
            <a:r>
              <a:rPr lang="de-DE" dirty="0"/>
              <a:t>I</a:t>
            </a:r>
            <a:r>
              <a:rPr lang="de-DE" dirty="0" smtClean="0"/>
              <a:t>ndependent </a:t>
            </a:r>
            <a:r>
              <a:rPr dirty="0" smtClean="0"/>
              <a:t>DAQ </a:t>
            </a:r>
            <a:r>
              <a:rPr dirty="0"/>
              <a:t>system </a:t>
            </a:r>
            <a:endParaRPr lang="de-DE" dirty="0" smtClean="0"/>
          </a:p>
          <a:p>
            <a:pPr marL="400699" indent="-342900">
              <a:buFont typeface="Symbol" panose="05050102010706020507" pitchFamily="18" charset="2"/>
              <a:buChar char="-"/>
            </a:pPr>
            <a:r>
              <a:rPr lang="de-DE" dirty="0"/>
              <a:t>S</a:t>
            </a:r>
            <a:r>
              <a:rPr dirty="0" smtClean="0"/>
              <a:t>et </a:t>
            </a:r>
            <a:r>
              <a:rPr dirty="0"/>
              <a:t>up </a:t>
            </a:r>
            <a:r>
              <a:rPr dirty="0" smtClean="0"/>
              <a:t>to </a:t>
            </a:r>
            <a:r>
              <a:rPr dirty="0"/>
              <a:t>provide fast analysis </a:t>
            </a:r>
            <a:r>
              <a:rPr dirty="0" smtClean="0"/>
              <a:t>of </a:t>
            </a:r>
            <a:r>
              <a:rPr dirty="0"/>
              <a:t>injection </a:t>
            </a:r>
            <a:r>
              <a:rPr dirty="0" smtClean="0"/>
              <a:t>bunches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machine</a:t>
            </a:r>
            <a:r>
              <a:rPr lang="de-DE" dirty="0" smtClean="0"/>
              <a:t> </a:t>
            </a:r>
            <a:r>
              <a:rPr lang="de-DE" dirty="0" err="1" smtClean="0"/>
              <a:t>backgrounds</a:t>
            </a:r>
            <a:r>
              <a:rPr dirty="0" smtClean="0"/>
              <a:t> </a:t>
            </a:r>
            <a:endParaRPr lang="de-DE" dirty="0" smtClean="0"/>
          </a:p>
          <a:p>
            <a:pPr marL="400699" indent="-342900">
              <a:buFont typeface="Symbol" panose="05050102010706020507" pitchFamily="18" charset="2"/>
              <a:buChar char="-"/>
            </a:pPr>
            <a:r>
              <a:rPr lang="de-DE" dirty="0" smtClean="0"/>
              <a:t>PVs </a:t>
            </a:r>
            <a:r>
              <a:rPr lang="de-DE" dirty="0" err="1" smtClean="0"/>
              <a:t>transmitted</a:t>
            </a:r>
            <a:r>
              <a:rPr lang="de-DE" dirty="0" smtClean="0"/>
              <a:t> via EPICS</a:t>
            </a:r>
          </a:p>
          <a:p>
            <a:pPr marL="400699" indent="-342900">
              <a:buFont typeface="Symbol" panose="05050102010706020507" pitchFamily="18" charset="2"/>
              <a:buChar char="-"/>
            </a:pPr>
            <a:r>
              <a:rPr lang="de-DE" dirty="0" smtClean="0"/>
              <a:t>Permanent online </a:t>
            </a:r>
            <a:r>
              <a:rPr lang="de-DE" dirty="0" err="1" smtClean="0"/>
              <a:t>display</a:t>
            </a:r>
            <a:r>
              <a:rPr lang="de-DE" dirty="0" smtClean="0"/>
              <a:t> in </a:t>
            </a:r>
            <a:r>
              <a:rPr lang="de-DE" dirty="0" err="1" smtClean="0"/>
              <a:t>machine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r>
              <a:rPr lang="de-DE" dirty="0" smtClean="0"/>
              <a:t> </a:t>
            </a:r>
            <a:r>
              <a:rPr lang="de-DE" dirty="0" err="1" smtClean="0"/>
              <a:t>room</a:t>
            </a:r>
            <a:endParaRPr lang="de-DE" dirty="0" smtClean="0"/>
          </a:p>
          <a:p>
            <a:pPr marL="400699" indent="-342900">
              <a:buFont typeface="Symbol" panose="05050102010706020507" pitchFamily="18" charset="2"/>
              <a:buChar char="-"/>
            </a:pPr>
            <a:r>
              <a:rPr lang="en-US" dirty="0" smtClean="0"/>
              <a:t>Direct </a:t>
            </a:r>
            <a:r>
              <a:rPr lang="en-US" dirty="0"/>
              <a:t>feedback to machine with sub-second delay </a:t>
            </a:r>
          </a:p>
        </p:txBody>
      </p:sp>
      <p:sp>
        <p:nvSpPr>
          <p:cNvPr id="2" name="Rechteck 1"/>
          <p:cNvSpPr/>
          <p:nvPr/>
        </p:nvSpPr>
        <p:spPr>
          <a:xfrm>
            <a:off x="7883811" y="3925509"/>
            <a:ext cx="4900913" cy="4720780"/>
          </a:xfrm>
          <a:prstGeom prst="rect">
            <a:avLst/>
          </a:prstGeom>
          <a:noFill/>
          <a:ln w="1905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799" marR="57799" indent="0" algn="l" defTabSz="1295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Helvetica Neue"/>
            </a:endParaRP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CLAWS Phase 1: Installed &amp; Upgraded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1245921"/>
            <a:ext cx="12179300" cy="1129084"/>
          </a:xfrm>
        </p:spPr>
        <p:txBody>
          <a:bodyPr/>
          <a:lstStyle/>
          <a:p>
            <a:r>
              <a:rPr lang="en-US" dirty="0" smtClean="0"/>
              <a:t>Phase 1 system installed – total of 8 independent sensors on both sides of the IP</a:t>
            </a:r>
            <a:endParaRPr lang="en-US" dirty="0"/>
          </a:p>
        </p:txBody>
      </p:sp>
      <p:pic>
        <p:nvPicPr>
          <p:cNvPr id="4" name="Picture 3" descr="DetectorNomenclature_CLAW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68" y="1818866"/>
            <a:ext cx="6810973" cy="5108230"/>
          </a:xfrm>
          <a:prstGeom prst="rect">
            <a:avLst/>
          </a:prstGeom>
        </p:spPr>
      </p:pic>
      <p:pic>
        <p:nvPicPr>
          <p:cNvPr id="5" name="Picture 4" descr="IMG_518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64582" y="2695247"/>
            <a:ext cx="7245964" cy="5434473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452255" y="7335831"/>
            <a:ext cx="6804704" cy="1504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marL="333716" marR="57799" indent="-293076" algn="l" defTabSz="1295400" rtl="0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Pct val="130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 Neue"/>
              </a:defRPr>
            </a:lvl1pPr>
            <a:lvl2pPr marL="696277" marR="57799" indent="-317500" algn="l" defTabSz="1295400" rtl="0" latinLnBrk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Pct val="130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 Neue"/>
              </a:defRPr>
            </a:lvl2pPr>
            <a:lvl3pPr marL="1109027" marR="57799" indent="-317499" algn="l" defTabSz="1295400" rtl="0" latinLnBrk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Pct val="130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 Neue"/>
              </a:defRPr>
            </a:lvl3pPr>
            <a:lvl4pPr marL="1439227" marR="57799" indent="-317500" algn="l" defTabSz="1295400" rtl="0" latinLnBrk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Pct val="130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 Neue"/>
              </a:defRPr>
            </a:lvl4pPr>
            <a:lvl5pPr marL="1728152" marR="57799" indent="-317500" algn="l" defTabSz="1295400" rtl="0" latinLnBrk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Pct val="130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 Neue"/>
              </a:defRPr>
            </a:lvl5pPr>
            <a:lvl6pPr marL="1728152" marR="57799" indent="-317500" algn="l" defTabSz="1295400" rtl="0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Pct val="130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 Neue"/>
              </a:defRPr>
            </a:lvl6pPr>
            <a:lvl7pPr marL="1728152" marR="57799" indent="-317500" algn="l" defTabSz="1295400" rtl="0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Pct val="130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 Neue"/>
              </a:defRPr>
            </a:lvl7pPr>
            <a:lvl8pPr marL="1728152" marR="57799" indent="-317500" algn="l" defTabSz="1295400" rtl="0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Pct val="130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 Neue"/>
              </a:defRPr>
            </a:lvl8pPr>
            <a:lvl9pPr marL="1728152" marR="57799" indent="-317500" algn="l" defTabSz="1295400" rtl="0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Pct val="130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US" dirty="0" smtClean="0"/>
              <a:t>Currently installing “upgrade”: Better </a:t>
            </a:r>
            <a:r>
              <a:rPr lang="en-US" dirty="0" err="1" smtClean="0"/>
              <a:t>SiPMs</a:t>
            </a:r>
            <a:r>
              <a:rPr lang="en-US" dirty="0" smtClean="0"/>
              <a:t>, rad-hard PS scintillator</a:t>
            </a:r>
          </a:p>
          <a:p>
            <a:r>
              <a:rPr lang="en-US" dirty="0" smtClean="0"/>
              <a:t>Commissioning &amp; DAQ integration ongoing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420477"/>
      </p:ext>
    </p:extLst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CLAWS Phase 1</a:t>
            </a:r>
            <a:r>
              <a:rPr lang="en-US" dirty="0" smtClean="0"/>
              <a:t>:First Signals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12688" y="1146962"/>
            <a:ext cx="4958306" cy="1821794"/>
          </a:xfrm>
        </p:spPr>
        <p:txBody>
          <a:bodyPr/>
          <a:lstStyle/>
          <a:p>
            <a:r>
              <a:rPr lang="en-US" dirty="0" smtClean="0"/>
              <a:t>Very low noise of new sensors – almost no signals higher than 1 </a:t>
            </a:r>
            <a:r>
              <a:rPr lang="en-US" dirty="0" err="1" smtClean="0"/>
              <a:t>p.e.</a:t>
            </a:r>
            <a:r>
              <a:rPr lang="en-US" dirty="0" smtClean="0"/>
              <a:t>, no noise beyond 2 </a:t>
            </a:r>
            <a:r>
              <a:rPr lang="en-US" dirty="0" err="1" smtClean="0"/>
              <a:t>p.e.</a:t>
            </a:r>
            <a:endParaRPr lang="en-US" dirty="0"/>
          </a:p>
        </p:txBody>
      </p:sp>
      <p:pic>
        <p:nvPicPr>
          <p:cNvPr id="4" name="Picture 3" descr="Ch1-56.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5" r="29994" b="5560"/>
          <a:stretch/>
        </p:blipFill>
        <p:spPr>
          <a:xfrm>
            <a:off x="0" y="1072050"/>
            <a:ext cx="6229180" cy="5145844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185387" y="6494685"/>
            <a:ext cx="4267747" cy="2246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marL="333716" marR="57799" indent="-293076" algn="l" defTabSz="1295400" rtl="0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Pct val="130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 Neue"/>
              </a:defRPr>
            </a:lvl1pPr>
            <a:lvl2pPr marL="696277" marR="57799" indent="-317500" algn="l" defTabSz="1295400" rtl="0" latinLnBrk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Pct val="130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 Neue"/>
              </a:defRPr>
            </a:lvl2pPr>
            <a:lvl3pPr marL="1109027" marR="57799" indent="-317499" algn="l" defTabSz="1295400" rtl="0" latinLnBrk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Pct val="130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 Neue"/>
              </a:defRPr>
            </a:lvl3pPr>
            <a:lvl4pPr marL="1439227" marR="57799" indent="-317500" algn="l" defTabSz="1295400" rtl="0" latinLnBrk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Pct val="130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 Neue"/>
              </a:defRPr>
            </a:lvl4pPr>
            <a:lvl5pPr marL="1728152" marR="57799" indent="-317500" algn="l" defTabSz="1295400" rtl="0" latinLnBrk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Pct val="130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 Neue"/>
              </a:defRPr>
            </a:lvl5pPr>
            <a:lvl6pPr marL="1728152" marR="57799" indent="-317500" algn="l" defTabSz="1295400" rtl="0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Pct val="130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 Neue"/>
              </a:defRPr>
            </a:lvl6pPr>
            <a:lvl7pPr marL="1728152" marR="57799" indent="-317500" algn="l" defTabSz="1295400" rtl="0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Pct val="130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 Neue"/>
              </a:defRPr>
            </a:lvl7pPr>
            <a:lvl8pPr marL="1728152" marR="57799" indent="-317500" algn="l" defTabSz="1295400" rtl="0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Pct val="130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 Neue"/>
              </a:defRPr>
            </a:lvl8pPr>
            <a:lvl9pPr marL="1728152" marR="57799" indent="-317500" algn="l" defTabSz="1295400" rtl="0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Pct val="130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US" dirty="0" smtClean="0"/>
              <a:t>Successful test with </a:t>
            </a:r>
            <a:r>
              <a:rPr lang="en-US" baseline="30000" dirty="0" smtClean="0"/>
              <a:t>90</a:t>
            </a:r>
            <a:r>
              <a:rPr lang="en-US" dirty="0" smtClean="0"/>
              <a:t>Sr source: good signals with trigger at 10 </a:t>
            </a:r>
            <a:r>
              <a:rPr lang="en-US" dirty="0" err="1" smtClean="0"/>
              <a:t>p.e.</a:t>
            </a:r>
            <a:r>
              <a:rPr lang="en-US" dirty="0" smtClean="0"/>
              <a:t> (expect ~ 18 </a:t>
            </a:r>
            <a:r>
              <a:rPr lang="en-US" dirty="0" err="1" smtClean="0"/>
              <a:t>p.e.</a:t>
            </a:r>
            <a:r>
              <a:rPr lang="en-US" dirty="0" smtClean="0"/>
              <a:t> for a MIP)</a:t>
            </a:r>
            <a:endParaRPr lang="en-US" dirty="0"/>
          </a:p>
        </p:txBody>
      </p:sp>
      <p:pic>
        <p:nvPicPr>
          <p:cNvPr id="6" name="Picture 5" descr="Ch1-56.2-136-sourc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26" r="29169" b="5798"/>
          <a:stretch/>
        </p:blipFill>
        <p:spPr>
          <a:xfrm>
            <a:off x="4840159" y="4057300"/>
            <a:ext cx="8164641" cy="493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690174"/>
      </p:ext>
    </p:extLst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CLAWS Phase 1: First Signals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296022" y="1295400"/>
            <a:ext cx="4315077" cy="3833950"/>
          </a:xfrm>
        </p:spPr>
        <p:txBody>
          <a:bodyPr/>
          <a:lstStyle/>
          <a:p>
            <a:r>
              <a:rPr lang="en-US" dirty="0" smtClean="0"/>
              <a:t>Overall very good uniformity of gain of detectors when all are operated with identical bias voltage:</a:t>
            </a:r>
          </a:p>
          <a:p>
            <a:pPr lvl="1"/>
            <a:r>
              <a:rPr lang="en-US" dirty="0" smtClean="0"/>
              <a:t>5% spread, measurement accuracy probably ~ 3 %</a:t>
            </a:r>
            <a:endParaRPr lang="en-US" dirty="0"/>
          </a:p>
        </p:txBody>
      </p:sp>
      <p:pic>
        <p:nvPicPr>
          <p:cNvPr id="5" name="Picture 4" descr="amplitude_sprea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96455" y="1199039"/>
            <a:ext cx="5257800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71218"/>
      </p:ext>
    </p:extLst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CLAWS Phase 2</a:t>
            </a:r>
          </a:p>
        </p:txBody>
      </p:sp>
      <p:sp>
        <p:nvSpPr>
          <p:cNvPr id="80" name="Shape 80"/>
          <p:cNvSpPr>
            <a:spLocks noGrp="1"/>
          </p:cNvSpPr>
          <p:nvPr>
            <p:ph type="body" idx="1"/>
          </p:nvPr>
        </p:nvSpPr>
        <p:spPr>
          <a:xfrm>
            <a:off x="431800" y="1295399"/>
            <a:ext cx="12179300" cy="5467555"/>
          </a:xfrm>
          <a:prstGeom prst="rect">
            <a:avLst/>
          </a:prstGeom>
        </p:spPr>
        <p:txBody>
          <a:bodyPr/>
          <a:lstStyle/>
          <a:p>
            <a:r>
              <a:rPr dirty="0"/>
              <a:t>CLAWS Detector</a:t>
            </a:r>
            <a:r>
              <a:rPr dirty="0" smtClean="0"/>
              <a:t>:</a:t>
            </a:r>
            <a:r>
              <a:rPr lang="de-DE" dirty="0" smtClean="0"/>
              <a:t> </a:t>
            </a:r>
            <a:r>
              <a:rPr lang="de-DE" dirty="0" err="1" smtClean="0"/>
              <a:t>Concrete</a:t>
            </a:r>
            <a:r>
              <a:rPr dirty="0" smtClean="0"/>
              <a:t> </a:t>
            </a:r>
            <a:r>
              <a:rPr lang="de-DE" dirty="0" err="1" smtClean="0"/>
              <a:t>sensor</a:t>
            </a:r>
            <a:r>
              <a:rPr lang="de-DE" dirty="0" smtClean="0"/>
              <a:t> </a:t>
            </a:r>
            <a:r>
              <a:rPr lang="de-DE" dirty="0" err="1" smtClean="0"/>
              <a:t>layout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dirty="0" smtClean="0"/>
              <a:t>design </a:t>
            </a:r>
            <a:r>
              <a:rPr dirty="0"/>
              <a:t>being established</a:t>
            </a:r>
          </a:p>
          <a:p>
            <a:pPr lvl="1"/>
            <a:r>
              <a:rPr dirty="0"/>
              <a:t>2 ladders, each with 6 - 8 scintillator cells read out by </a:t>
            </a:r>
            <a:r>
              <a:rPr dirty="0" err="1"/>
              <a:t>SiPMs</a:t>
            </a:r>
            <a:endParaRPr dirty="0"/>
          </a:p>
          <a:p>
            <a:pPr lvl="2"/>
            <a:r>
              <a:rPr dirty="0"/>
              <a:t>Photon Sensor: MPPC S13360-1325PE </a:t>
            </a:r>
            <a:endParaRPr lang="en-US" dirty="0" smtClean="0"/>
          </a:p>
          <a:p>
            <a:pPr lvl="2"/>
            <a:r>
              <a:rPr dirty="0" smtClean="0"/>
              <a:t>Scintillators</a:t>
            </a:r>
            <a:r>
              <a:rPr dirty="0"/>
              <a:t>: </a:t>
            </a:r>
            <a:r>
              <a:rPr lang="de-DE" dirty="0"/>
              <a:t>I</a:t>
            </a:r>
            <a:r>
              <a:rPr dirty="0" smtClean="0"/>
              <a:t>nvestigating </a:t>
            </a:r>
            <a:r>
              <a:rPr dirty="0"/>
              <a:t>options - PVT- based scintillator available, but radiation hardness most likely &lt; ~ </a:t>
            </a:r>
            <a:r>
              <a:rPr lang="de-DE" dirty="0" smtClean="0"/>
              <a:t>1 </a:t>
            </a:r>
            <a:r>
              <a:rPr lang="de-DE" dirty="0" err="1" smtClean="0"/>
              <a:t>MRad</a:t>
            </a:r>
            <a:r>
              <a:rPr lang="de-DE" dirty="0" smtClean="0"/>
              <a:t> -&gt; at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limit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requirement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dirty="0" smtClean="0"/>
              <a:t>Polystyrene </a:t>
            </a:r>
            <a:r>
              <a:rPr dirty="0"/>
              <a:t>based scintillator </a:t>
            </a:r>
            <a:r>
              <a:rPr lang="en-US" dirty="0" smtClean="0"/>
              <a:t>used for Phase 1</a:t>
            </a:r>
            <a:r>
              <a:rPr dirty="0" smtClean="0"/>
              <a:t>, </a:t>
            </a:r>
            <a:r>
              <a:rPr dirty="0"/>
              <a:t>with radiation hardness &gt; </a:t>
            </a:r>
            <a:r>
              <a:rPr lang="en-US" dirty="0" smtClean="0"/>
              <a:t>1 MRad</a:t>
            </a:r>
            <a:r>
              <a:rPr dirty="0" smtClean="0"/>
              <a:t>, </a:t>
            </a:r>
            <a:r>
              <a:rPr dirty="0"/>
              <a:t>also looking into other </a:t>
            </a:r>
            <a:r>
              <a:rPr dirty="0" smtClean="0"/>
              <a:t>alternatives</a:t>
            </a:r>
            <a:r>
              <a:rPr lang="en-US" dirty="0" smtClean="0"/>
              <a:t>, expecting first results in coming months</a:t>
            </a:r>
            <a:endParaRPr dirty="0"/>
          </a:p>
          <a:p>
            <a:pPr lvl="1"/>
            <a:r>
              <a:rPr dirty="0"/>
              <a:t>Size and number of cells depend on expected particle rates - </a:t>
            </a:r>
            <a:br>
              <a:rPr dirty="0"/>
            </a:br>
            <a:r>
              <a:rPr dirty="0"/>
              <a:t>Default size 2 x 2 cm</a:t>
            </a:r>
            <a:r>
              <a:rPr baseline="31999" dirty="0"/>
              <a:t>2</a:t>
            </a:r>
            <a:r>
              <a:rPr baseline="-5999" dirty="0"/>
              <a:t>, </a:t>
            </a:r>
            <a:r>
              <a:rPr dirty="0"/>
              <a:t>easy to modify also </a:t>
            </a:r>
            <a:br>
              <a:rPr dirty="0"/>
            </a:br>
            <a:r>
              <a:rPr dirty="0"/>
              <a:t>relatively late in the design </a:t>
            </a:r>
            <a:r>
              <a:rPr dirty="0" smtClean="0"/>
              <a:t>process</a:t>
            </a:r>
            <a:endParaRPr lang="de-DE" dirty="0" smtClean="0"/>
          </a:p>
          <a:p>
            <a:pPr lvl="1"/>
            <a:r>
              <a:rPr lang="de-DE" dirty="0" err="1" smtClean="0"/>
              <a:t>Mechanical</a:t>
            </a:r>
            <a:r>
              <a:rPr lang="de-DE" dirty="0" smtClean="0"/>
              <a:t> </a:t>
            </a:r>
            <a:r>
              <a:rPr lang="de-DE" dirty="0" err="1" smtClean="0"/>
              <a:t>support</a:t>
            </a:r>
            <a:r>
              <a:rPr lang="de-DE" dirty="0" smtClean="0"/>
              <a:t> </a:t>
            </a:r>
            <a:r>
              <a:rPr lang="de-DE" dirty="0" err="1" smtClean="0"/>
              <a:t>essentilly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finalized</a:t>
            </a:r>
            <a:r>
              <a:rPr lang="de-DE" dirty="0" smtClean="0"/>
              <a:t>, </a:t>
            </a:r>
            <a:r>
              <a:rPr lang="de-DE" dirty="0" err="1" smtClean="0"/>
              <a:t>fixation</a:t>
            </a:r>
            <a:r>
              <a:rPr lang="de-DE" dirty="0" smtClean="0"/>
              <a:t> </a:t>
            </a:r>
            <a:r>
              <a:rPr lang="de-DE" dirty="0" err="1" smtClean="0"/>
              <a:t>points</a:t>
            </a:r>
            <a:r>
              <a:rPr lang="de-DE" dirty="0" smtClean="0"/>
              <a:t> </a:t>
            </a:r>
            <a:r>
              <a:rPr lang="de-DE" dirty="0" err="1" smtClean="0"/>
              <a:t>established</a:t>
            </a:r>
            <a:endParaRPr lang="de-DE" dirty="0" smtClean="0"/>
          </a:p>
          <a:p>
            <a:pPr lvl="1"/>
            <a:endParaRPr dirty="0"/>
          </a:p>
        </p:txBody>
      </p:sp>
      <p:sp>
        <p:nvSpPr>
          <p:cNvPr id="81" name="Shape 81"/>
          <p:cNvSpPr>
            <a:spLocks noGrp="1"/>
          </p:cNvSpPr>
          <p:nvPr>
            <p:ph type="sldNum" sz="quarter" idx="2"/>
          </p:nvPr>
        </p:nvSpPr>
        <p:spPr>
          <a:xfrm>
            <a:off x="11493550" y="9258582"/>
            <a:ext cx="241403" cy="38707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06-013600-018-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2311"/>
            <a:ext cx="7174547" cy="5124677"/>
          </a:xfrm>
          <a:prstGeom prst="rect">
            <a:avLst/>
          </a:prstGeom>
        </p:spPr>
      </p:pic>
      <p:pic>
        <p:nvPicPr>
          <p:cNvPr id="11" name="Picture 10" descr="106-013600-018-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844" y="3474221"/>
            <a:ext cx="7858956" cy="55474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CLAWS Phase 2 Mechanical Design</a:t>
            </a:r>
            <a:endParaRPr lang="en-US" dirty="0"/>
          </a:p>
        </p:txBody>
      </p:sp>
      <p:sp>
        <p:nvSpPr>
          <p:cNvPr id="10" name="Shape 76"/>
          <p:cNvSpPr/>
          <p:nvPr/>
        </p:nvSpPr>
        <p:spPr>
          <a:xfrm>
            <a:off x="7206870" y="1567042"/>
            <a:ext cx="4594868" cy="2940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00699" indent="-342900">
              <a:buFont typeface="Symbol" panose="05050102010706020507" pitchFamily="18" charset="2"/>
              <a:buChar char="-"/>
            </a:pPr>
            <a:r>
              <a:rPr lang="en-US" dirty="0" smtClean="0"/>
              <a:t>2 cm x 2 cm x 3 mm scintillator tiles: ladder a bit wider than 20 mm</a:t>
            </a:r>
          </a:p>
          <a:p>
            <a:pPr marL="400699" indent="-342900">
              <a:buFont typeface="Symbol" panose="05050102010706020507" pitchFamily="18" charset="2"/>
              <a:buChar char="-"/>
            </a:pPr>
            <a:r>
              <a:rPr lang="en-US" dirty="0" smtClean="0"/>
              <a:t>8 signal cables: 1.5 mm diameter coax</a:t>
            </a:r>
          </a:p>
          <a:p>
            <a:pPr marL="400699" indent="-342900">
              <a:buFont typeface="Symbol" panose="05050102010706020507" pitchFamily="18" charset="2"/>
              <a:buChar char="-"/>
            </a:pPr>
            <a:r>
              <a:rPr lang="en-US" dirty="0" smtClean="0"/>
              <a:t>2 power cables: expect ~ </a:t>
            </a:r>
            <a:br>
              <a:rPr lang="en-US" dirty="0" smtClean="0"/>
            </a:br>
            <a:r>
              <a:rPr lang="en-US" dirty="0" smtClean="0"/>
              <a:t>3 mm diameter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787832"/>
      </p:ext>
    </p:extLst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CLAWS Phase 1 making good </a:t>
            </a:r>
            <a:r>
              <a:rPr lang="en-US" dirty="0" err="1" smtClean="0"/>
              <a:t>progess</a:t>
            </a:r>
            <a:endParaRPr lang="en-US" dirty="0" smtClean="0"/>
          </a:p>
          <a:p>
            <a:pPr lvl="1"/>
            <a:r>
              <a:rPr lang="en-US" dirty="0" smtClean="0"/>
              <a:t>System installed</a:t>
            </a:r>
          </a:p>
          <a:p>
            <a:pPr lvl="1"/>
            <a:r>
              <a:rPr lang="en-US" dirty="0" smtClean="0"/>
              <a:t>All sensors alive</a:t>
            </a:r>
          </a:p>
          <a:p>
            <a:pPr lvl="1"/>
            <a:r>
              <a:rPr lang="en-US" dirty="0" smtClean="0"/>
              <a:t>Currently working out triggering scheme</a:t>
            </a:r>
          </a:p>
          <a:p>
            <a:pPr lvl="1"/>
            <a:r>
              <a:rPr lang="en-US" dirty="0" smtClean="0"/>
              <a:t>Next up: Integration into global BEAST DAQ</a:t>
            </a:r>
          </a:p>
          <a:p>
            <a:pPr lvl="1"/>
            <a:endParaRPr lang="en-US" dirty="0"/>
          </a:p>
          <a:p>
            <a:r>
              <a:rPr lang="en-US" dirty="0" smtClean="0"/>
              <a:t>CLAWS Phase 2 essentially defined – finalize at next B2GM, then start production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496208"/>
      </p:ext>
    </p:extLst>
  </p:cSld>
  <p:clrMapOvr>
    <a:masterClrMapping/>
  </p:clrMapOvr>
  <p:transition xmlns:p14="http://schemas.microsoft.com/office/powerpoint/2010/main"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6E6E9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57799" marR="57799" indent="0" algn="l" defTabSz="1295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57799" marR="57799" indent="0" algn="l" defTabSz="1295400" rtl="0" fontAlgn="auto" latinLnBrk="0" hangingPunct="0">
          <a:lnSpc>
            <a:spcPct val="11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6E6E9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57799" marR="57799" indent="0" algn="l" defTabSz="1295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57799" marR="57799" indent="0" algn="l" defTabSz="1295400" rtl="0" fontAlgn="auto" latinLnBrk="0" hangingPunct="0">
          <a:lnSpc>
            <a:spcPct val="11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382</Words>
  <Application>Microsoft Macintosh PowerPoint</Application>
  <PresentationFormat>Custom</PresentationFormat>
  <Paragraphs>45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White</vt:lpstr>
      <vt:lpstr>CLAWS Phase 1 Status,  Phase 2 Motivation</vt:lpstr>
      <vt:lpstr>CLAWS Goals &amp; Motivation</vt:lpstr>
      <vt:lpstr>CLAWS Phase 1: Installed &amp; Upgraded</vt:lpstr>
      <vt:lpstr>CLAWS Phase 1:First Signals</vt:lpstr>
      <vt:lpstr>CLAWS Phase 1: First Signals</vt:lpstr>
      <vt:lpstr>CLAWS Phase 2</vt:lpstr>
      <vt:lpstr>CLAWS Phase 2 Mechanical Design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CLAWS Phase 2 Motivation &amp; Plans</dc:title>
  <dc:creator>Prof. Dr. Christian Kiesling</dc:creator>
  <cp:lastModifiedBy>Frank Simon</cp:lastModifiedBy>
  <cp:revision>16</cp:revision>
  <dcterms:modified xsi:type="dcterms:W3CDTF">2016-01-14T07:43:55Z</dcterms:modified>
</cp:coreProperties>
</file>