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3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62" autoAdjust="0"/>
  </p:normalViewPr>
  <p:slideViewPr>
    <p:cSldViewPr snapToObjects="1">
      <p:cViewPr varScale="1">
        <p:scale>
          <a:sx n="84" d="100"/>
          <a:sy n="84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918F5-6203-45D5-85C1-A6475BA02E89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97A92-59F1-497F-A52C-DA51609C27E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76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107504" y="6635121"/>
            <a:ext cx="1656184" cy="222879"/>
          </a:xfrm>
          <a:prstGeom prst="rect">
            <a:avLst/>
          </a:prstGeom>
          <a:ln/>
        </p:spPr>
        <p:txBody>
          <a:bodyPr/>
          <a:lstStyle>
            <a:lvl1pPr algn="l">
              <a:defRPr sz="100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pPr>
              <a:defRPr/>
            </a:pPr>
            <a:r>
              <a:rPr lang="en-US" smtClean="0"/>
              <a:t>internal, Jan 2016</a:t>
            </a:r>
            <a:endParaRPr lang="de-DE" dirty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6376936" y="6632402"/>
            <a:ext cx="2767064" cy="225598"/>
          </a:xfrm>
          <a:prstGeom prst="rect">
            <a:avLst/>
          </a:prstGeom>
          <a:ln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idx="1"/>
          </p:nvPr>
        </p:nvSpPr>
        <p:spPr bwMode="auto">
          <a:xfrm>
            <a:off x="522288" y="14938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941399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aci\Desktop\Logo-tran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1938" y="157628"/>
            <a:ext cx="1126298" cy="69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7698" name="Rectangle 2"/>
          <p:cNvSpPr>
            <a:spLocks noChangeArrowheads="1"/>
          </p:cNvSpPr>
          <p:nvPr/>
        </p:nvSpPr>
        <p:spPr bwMode="auto">
          <a:xfrm>
            <a:off x="119063" y="0"/>
            <a:ext cx="133350" cy="6669088"/>
          </a:xfrm>
          <a:prstGeom prst="rect">
            <a:avLst/>
          </a:prstGeom>
          <a:solidFill>
            <a:srgbClr val="C9DBD8"/>
          </a:solidFill>
          <a:ln w="9525">
            <a:solidFill>
              <a:srgbClr val="C9DBD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252413" y="0"/>
            <a:ext cx="131762" cy="6858000"/>
          </a:xfrm>
          <a:prstGeom prst="rect">
            <a:avLst/>
          </a:prstGeom>
          <a:solidFill>
            <a:srgbClr val="E6F2F2"/>
          </a:solidFill>
          <a:ln w="9525">
            <a:solidFill>
              <a:srgbClr val="E6F2F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0" name="Rectangle 4"/>
          <p:cNvSpPr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5763" y="188913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008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Title</a:t>
            </a:r>
          </a:p>
        </p:txBody>
      </p:sp>
      <p:sp>
        <p:nvSpPr>
          <p:cNvPr id="797702" name="Rectangle 6"/>
          <p:cNvSpPr>
            <a:spLocks noChangeArrowheads="1"/>
          </p:cNvSpPr>
          <p:nvPr/>
        </p:nvSpPr>
        <p:spPr bwMode="auto">
          <a:xfrm>
            <a:off x="0" y="0"/>
            <a:ext cx="119063" cy="6669088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3" name="Rectangle 7"/>
          <p:cNvSpPr>
            <a:spLocks noChangeArrowheads="1"/>
          </p:cNvSpPr>
          <p:nvPr/>
        </p:nvSpPr>
        <p:spPr bwMode="auto">
          <a:xfrm>
            <a:off x="0" y="-26988"/>
            <a:ext cx="9144000" cy="142876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4" name="Line 8"/>
          <p:cNvSpPr>
            <a:spLocks noChangeShapeType="1"/>
          </p:cNvSpPr>
          <p:nvPr/>
        </p:nvSpPr>
        <p:spPr bwMode="auto">
          <a:xfrm>
            <a:off x="296863" y="908050"/>
            <a:ext cx="7585075" cy="0"/>
          </a:xfrm>
          <a:prstGeom prst="line">
            <a:avLst/>
          </a:prstGeom>
          <a:noFill/>
          <a:ln w="38100">
            <a:solidFill>
              <a:srgbClr val="E6F2F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9" name="Oval 13"/>
          <p:cNvSpPr>
            <a:spLocks noChangeArrowheads="1"/>
          </p:cNvSpPr>
          <p:nvPr/>
        </p:nvSpPr>
        <p:spPr bwMode="auto">
          <a:xfrm>
            <a:off x="566738" y="414338"/>
            <a:ext cx="179387" cy="180975"/>
          </a:xfrm>
          <a:prstGeom prst="ellipse">
            <a:avLst/>
          </a:prstGeom>
          <a:gradFill rotWithShape="1">
            <a:gsLst>
              <a:gs pos="0">
                <a:srgbClr val="7CA6A6">
                  <a:gamma/>
                  <a:shade val="46275"/>
                  <a:invGamma/>
                </a:srgbClr>
              </a:gs>
              <a:gs pos="50000">
                <a:srgbClr val="7CA6A6"/>
              </a:gs>
              <a:gs pos="100000">
                <a:srgbClr val="7CA6A6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15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119063" y="6664107"/>
            <a:ext cx="1403648" cy="206004"/>
          </a:xfrm>
          <a:prstGeom prst="rect">
            <a:avLst/>
          </a:prstGeom>
          <a:ln/>
        </p:spPr>
        <p:txBody>
          <a:bodyPr/>
          <a:lstStyle>
            <a:lvl1pPr algn="l">
              <a:defRPr sz="100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pPr>
              <a:defRPr/>
            </a:pPr>
            <a:r>
              <a:rPr lang="en-US" smtClean="0"/>
              <a:t>internal, Jan 2016</a:t>
            </a:r>
            <a:endParaRPr lang="de-DE" dirty="0"/>
          </a:p>
        </p:txBody>
      </p:sp>
      <p:sp>
        <p:nvSpPr>
          <p:cNvPr id="16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6376936" y="6653597"/>
            <a:ext cx="2767064" cy="180974"/>
          </a:xfrm>
          <a:prstGeom prst="rect">
            <a:avLst/>
          </a:prstGeom>
          <a:ln/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sp>
        <p:nvSpPr>
          <p:cNvPr id="17" name="Rectangle 10"/>
          <p:cNvSpPr txBox="1">
            <a:spLocks noChangeArrowheads="1"/>
          </p:cNvSpPr>
          <p:nvPr/>
        </p:nvSpPr>
        <p:spPr bwMode="auto">
          <a:xfrm>
            <a:off x="4139952" y="6669360"/>
            <a:ext cx="384631" cy="18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22C74C0C-8C4F-4B0C-A0DA-A4D8859FA67C}" type="slidenum">
              <a:rPr lang="de-DE" sz="1000" smtClean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ctr">
                <a:defRPr/>
              </a:pPr>
              <a:t>‹Nr.›</a:t>
            </a:fld>
            <a:endParaRPr lang="de-DE" sz="1000" dirty="0">
              <a:solidFill>
                <a:schemeClr val="bg1"/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75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Segoe UI Symbol" panose="020B0502040204020203" pitchFamily="34" charset="0"/>
          <a:ea typeface="Segoe UI Symbol" panose="020B0502040204020203" pitchFamily="34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9pPr>
    </p:titleStyle>
    <p:bodyStyle>
      <a:lvl1pPr marL="812800" indent="-812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defRPr sz="16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  <a:cs typeface="+mn-cs"/>
        </a:defRPr>
      </a:lvl1pPr>
      <a:lvl2pPr marL="1168400" indent="-7112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3" panose="05040102010807070707" pitchFamily="18" charset="2"/>
        <a:buChar char="w"/>
        <a:defRPr sz="14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</a:defRPr>
      </a:lvl2pPr>
      <a:lvl3pPr marL="1524000" indent="-609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Wingdings 3" panose="05040102010807070707" pitchFamily="18" charset="2"/>
        <a:buChar char="9"/>
        <a:defRPr sz="12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</a:defRPr>
      </a:lvl3pPr>
      <a:lvl4pPr marL="1879600" indent="-5080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Wingdings 3" panose="05040102010807070707" pitchFamily="18" charset="2"/>
        <a:buChar char="9"/>
        <a:defRPr sz="12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</a:defRPr>
      </a:lvl4pPr>
      <a:lvl5pPr marL="2336800" indent="-5080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Wingdings 3" panose="05040102010807070707" pitchFamily="18" charset="2"/>
        <a:buChar char="9"/>
        <a:defRPr sz="12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</a:defRPr>
      </a:lvl5pPr>
      <a:lvl6pPr marL="27940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6pPr>
      <a:lvl7pPr marL="32512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7pPr>
      <a:lvl8pPr marL="37084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8pPr>
      <a:lvl9pPr marL="41656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internal, Jan 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701570" y="1088740"/>
            <a:ext cx="7560840" cy="531059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b="1" dirty="0" smtClean="0"/>
              <a:t>For metal-1:</a:t>
            </a:r>
            <a:endParaRPr lang="en-US" b="1" dirty="0" smtClean="0"/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en-US" dirty="0" smtClean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 smtClean="0"/>
              <a:t>:- fully speed operation of OB seems to be shown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en-US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 smtClean="0"/>
              <a:t>:- take source data at reduced speed as far as possible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/>
              <a:t>	</a:t>
            </a:r>
            <a:r>
              <a:rPr lang="en-US" dirty="0" smtClean="0"/>
              <a:t>:- </a:t>
            </a:r>
            <a:r>
              <a:rPr lang="en-US" dirty="0" smtClean="0">
                <a:sym typeface="Wingdings" panose="05000000000000000000" pitchFamily="2" charset="2"/>
              </a:rPr>
              <a:t> before B2GM …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en-US" dirty="0">
              <a:sym typeface="Wingdings" panose="05000000000000000000" pitchFamily="2" charset="2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 smtClean="0">
                <a:sym typeface="Wingdings" panose="05000000000000000000" pitchFamily="2" charset="2"/>
              </a:rPr>
              <a:t>:- Open issues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:- common mode noise? Grounding??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:-  operate 2</a:t>
            </a:r>
            <a:r>
              <a:rPr lang="en-US" baseline="30000" dirty="0" smtClean="0">
                <a:sym typeface="Wingdings" panose="05000000000000000000" pitchFamily="2" charset="2"/>
              </a:rPr>
              <a:t>nd</a:t>
            </a:r>
            <a:r>
              <a:rPr lang="en-US" dirty="0" smtClean="0">
                <a:sym typeface="Wingdings" panose="05000000000000000000" pitchFamily="2" charset="2"/>
              </a:rPr>
              <a:t> OB  …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:- testing of </a:t>
            </a:r>
            <a:r>
              <a:rPr lang="en-US" dirty="0" err="1" smtClean="0">
                <a:sym typeface="Wingdings" panose="05000000000000000000" pitchFamily="2" charset="2"/>
              </a:rPr>
              <a:t>OF</a:t>
            </a:r>
            <a:r>
              <a:rPr lang="en-US" dirty="0" smtClean="0">
                <a:sym typeface="Wingdings" panose="05000000000000000000" pitchFamily="2" charset="2"/>
              </a:rPr>
              <a:t> (Hybrid7)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en-US" dirty="0">
              <a:sym typeface="Wingdings" panose="05000000000000000000" pitchFamily="2" charset="2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b="1" dirty="0" smtClean="0">
                <a:sym typeface="Wingdings" panose="05000000000000000000" pitchFamily="2" charset="2"/>
              </a:rPr>
              <a:t>Finally: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en-US" dirty="0" smtClean="0">
              <a:sym typeface="Wingdings" panose="05000000000000000000" pitchFamily="2" charset="2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 smtClean="0">
                <a:sym typeface="Wingdings" panose="05000000000000000000" pitchFamily="2" charset="2"/>
              </a:rPr>
              <a:t>:- gated mode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:- first on Hybrid5 (Bonn?)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:- then on OB and OF-Hybrid7(?)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en-US" dirty="0" smtClean="0"/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en-US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9732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 – OF comparison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internal, Jan 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grpSp>
        <p:nvGrpSpPr>
          <p:cNvPr id="15" name="Gruppieren 14"/>
          <p:cNvGrpSpPr/>
          <p:nvPr/>
        </p:nvGrpSpPr>
        <p:grpSpPr>
          <a:xfrm rot="5400000">
            <a:off x="2104802" y="-492458"/>
            <a:ext cx="1023761" cy="3916127"/>
            <a:chOff x="1142461" y="1564570"/>
            <a:chExt cx="1023761" cy="3916127"/>
          </a:xfrm>
        </p:grpSpPr>
        <p:pic>
          <p:nvPicPr>
            <p:cNvPr id="3074" name="Picture 2" descr="D:\Laci\2-Projects\Belle-II\PXD9\layout-metall-system\outer-bwd-all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505" t="6849" r="42118"/>
            <a:stretch/>
          </p:blipFill>
          <p:spPr bwMode="auto">
            <a:xfrm>
              <a:off x="1142461" y="1564570"/>
              <a:ext cx="1023761" cy="39161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" name="Gerade Verbindung mit Pfeil 6"/>
            <p:cNvCxnSpPr/>
            <p:nvPr/>
          </p:nvCxnSpPr>
          <p:spPr bwMode="auto">
            <a:xfrm>
              <a:off x="1403332" y="4523476"/>
              <a:ext cx="495055" cy="0"/>
            </a:xfrm>
            <a:prstGeom prst="straightConnector1">
              <a:avLst/>
            </a:prstGeom>
            <a:solidFill>
              <a:schemeClr val="tx2"/>
            </a:solidFill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" name="Gerade Verbindung mit Pfeil 8"/>
            <p:cNvCxnSpPr/>
            <p:nvPr/>
          </p:nvCxnSpPr>
          <p:spPr bwMode="auto">
            <a:xfrm flipV="1">
              <a:off x="2078407" y="1688161"/>
              <a:ext cx="0" cy="2449683"/>
            </a:xfrm>
            <a:prstGeom prst="straightConnector1">
              <a:avLst/>
            </a:prstGeom>
            <a:solidFill>
              <a:schemeClr val="tx2"/>
            </a:solidFill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1" name="Textfeld 10"/>
            <p:cNvSpPr txBox="1"/>
            <p:nvPr/>
          </p:nvSpPr>
          <p:spPr>
            <a:xfrm rot="16200000">
              <a:off x="1335999" y="2958007"/>
              <a:ext cx="457200" cy="34930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noAutofit/>
            </a:bodyPr>
            <a:lstStyle/>
            <a:p>
              <a:pPr>
                <a:spcBef>
                  <a:spcPts val="100"/>
                </a:spcBef>
                <a:spcAft>
                  <a:spcPts val="100"/>
                </a:spcAft>
              </a:pPr>
              <a:r>
                <a:rPr lang="en-US" b="1" dirty="0" smtClean="0">
                  <a:solidFill>
                    <a:srgbClr val="FF0000"/>
                  </a:solidFill>
                </a:rPr>
                <a:t>OB</a:t>
              </a:r>
            </a:p>
          </p:txBody>
        </p:sp>
      </p:grpSp>
      <p:grpSp>
        <p:nvGrpSpPr>
          <p:cNvPr id="16" name="Gruppieren 15"/>
          <p:cNvGrpSpPr/>
          <p:nvPr/>
        </p:nvGrpSpPr>
        <p:grpSpPr>
          <a:xfrm rot="16200000">
            <a:off x="6073570" y="-419539"/>
            <a:ext cx="855469" cy="3825425"/>
            <a:chOff x="8127482" y="1403775"/>
            <a:chExt cx="855469" cy="3825425"/>
          </a:xfrm>
        </p:grpSpPr>
        <p:pic>
          <p:nvPicPr>
            <p:cNvPr id="3075" name="Picture 3" descr="D:\Laci\2-Projects\Belle-II\PXD9\layout-metall-system\outer-fwd-all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153" t="1854" r="43399" b="6714"/>
            <a:stretch/>
          </p:blipFill>
          <p:spPr bwMode="auto">
            <a:xfrm rot="10800000">
              <a:off x="8158163" y="1403775"/>
              <a:ext cx="824788" cy="3825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4" name="Gerade Verbindung mit Pfeil 13"/>
            <p:cNvCxnSpPr/>
            <p:nvPr/>
          </p:nvCxnSpPr>
          <p:spPr bwMode="auto">
            <a:xfrm>
              <a:off x="8127482" y="1583796"/>
              <a:ext cx="0" cy="2449683"/>
            </a:xfrm>
            <a:prstGeom prst="straightConnector1">
              <a:avLst/>
            </a:prstGeom>
            <a:solidFill>
              <a:schemeClr val="tx2"/>
            </a:solidFill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" name="Gerade Verbindung mit Pfeil 16"/>
            <p:cNvCxnSpPr/>
            <p:nvPr/>
          </p:nvCxnSpPr>
          <p:spPr bwMode="auto">
            <a:xfrm flipH="1">
              <a:off x="8309218" y="4374106"/>
              <a:ext cx="522675" cy="0"/>
            </a:xfrm>
            <a:prstGeom prst="straightConnector1">
              <a:avLst/>
            </a:prstGeom>
            <a:solidFill>
              <a:schemeClr val="tx2"/>
            </a:solidFill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9" name="Textfeld 18"/>
            <p:cNvSpPr txBox="1"/>
            <p:nvPr/>
          </p:nvSpPr>
          <p:spPr>
            <a:xfrm rot="5400000">
              <a:off x="8431088" y="2809665"/>
              <a:ext cx="457200" cy="34930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noAutofit/>
            </a:bodyPr>
            <a:lstStyle/>
            <a:p>
              <a:pPr>
                <a:spcBef>
                  <a:spcPts val="100"/>
                </a:spcBef>
                <a:spcAft>
                  <a:spcPts val="100"/>
                </a:spcAft>
              </a:pPr>
              <a:r>
                <a:rPr lang="en-US" b="1" dirty="0" smtClean="0">
                  <a:solidFill>
                    <a:srgbClr val="00B050"/>
                  </a:solidFill>
                </a:rPr>
                <a:t>OF</a:t>
              </a:r>
            </a:p>
          </p:txBody>
        </p:sp>
      </p:grpSp>
      <p:sp>
        <p:nvSpPr>
          <p:cNvPr id="18" name="Textfeld 17"/>
          <p:cNvSpPr txBox="1"/>
          <p:nvPr/>
        </p:nvSpPr>
        <p:spPr>
          <a:xfrm>
            <a:off x="692884" y="2618910"/>
            <a:ext cx="7721134" cy="166518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/>
              <a:t>:- different in the direction of the rolling shutter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/>
              <a:t>:- different in the topology of the JTAG chain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/>
              <a:t>:- some differences in the routing of lines …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en-US" sz="1400" dirty="0"/>
          </a:p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b="1" dirty="0" smtClean="0"/>
              <a:t>What is actually the difference in metal 1??</a:t>
            </a:r>
          </a:p>
        </p:txBody>
      </p:sp>
      <p:grpSp>
        <p:nvGrpSpPr>
          <p:cNvPr id="25" name="Gruppieren 24"/>
          <p:cNvGrpSpPr/>
          <p:nvPr/>
        </p:nvGrpSpPr>
        <p:grpSpPr>
          <a:xfrm rot="5400000">
            <a:off x="2521830" y="3912712"/>
            <a:ext cx="837663" cy="3218042"/>
            <a:chOff x="4022782" y="3316303"/>
            <a:chExt cx="837663" cy="3218042"/>
          </a:xfrm>
        </p:grpSpPr>
        <p:pic>
          <p:nvPicPr>
            <p:cNvPr id="33" name="Picture 5" descr="D:\Laci\2-Projects\Belle-II\PXD9\layout-metall-system\inner-fwd-all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241" t="1958" r="43516" b="7776"/>
            <a:stretch/>
          </p:blipFill>
          <p:spPr bwMode="auto">
            <a:xfrm rot="10800000">
              <a:off x="4022782" y="3316303"/>
              <a:ext cx="747653" cy="32180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feld 33"/>
            <p:cNvSpPr txBox="1"/>
            <p:nvPr/>
          </p:nvSpPr>
          <p:spPr>
            <a:xfrm rot="16200000">
              <a:off x="3655360" y="3973532"/>
              <a:ext cx="1348359" cy="34930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noAutofit/>
            </a:bodyPr>
            <a:lstStyle/>
            <a:p>
              <a:pPr>
                <a:spcBef>
                  <a:spcPts val="100"/>
                </a:spcBef>
                <a:spcAft>
                  <a:spcPts val="100"/>
                </a:spcAft>
              </a:pPr>
              <a:r>
                <a:rPr lang="en-US" b="1" dirty="0" smtClean="0">
                  <a:solidFill>
                    <a:srgbClr val="FF0000"/>
                  </a:solidFill>
                </a:rPr>
                <a:t>IF (EMCM)</a:t>
              </a:r>
            </a:p>
          </p:txBody>
        </p:sp>
        <p:cxnSp>
          <p:nvCxnSpPr>
            <p:cNvPr id="35" name="Gerade Verbindung mit Pfeil 34"/>
            <p:cNvCxnSpPr/>
            <p:nvPr/>
          </p:nvCxnSpPr>
          <p:spPr bwMode="auto">
            <a:xfrm flipV="1">
              <a:off x="4860445" y="3474005"/>
              <a:ext cx="0" cy="1926315"/>
            </a:xfrm>
            <a:prstGeom prst="straightConnector1">
              <a:avLst/>
            </a:prstGeom>
            <a:solidFill>
              <a:schemeClr val="tx2"/>
            </a:solidFill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6" name="Gerade Verbindung mit Pfeil 35"/>
            <p:cNvCxnSpPr/>
            <p:nvPr/>
          </p:nvCxnSpPr>
          <p:spPr bwMode="auto">
            <a:xfrm>
              <a:off x="4149080" y="5634245"/>
              <a:ext cx="495055" cy="0"/>
            </a:xfrm>
            <a:prstGeom prst="straightConnector1">
              <a:avLst/>
            </a:prstGeom>
            <a:solidFill>
              <a:schemeClr val="tx2"/>
            </a:solidFill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2" name="Gruppieren 21"/>
          <p:cNvGrpSpPr/>
          <p:nvPr/>
        </p:nvGrpSpPr>
        <p:grpSpPr>
          <a:xfrm rot="16200000">
            <a:off x="5781689" y="3886165"/>
            <a:ext cx="855095" cy="3271135"/>
            <a:chOff x="5265490" y="3316304"/>
            <a:chExt cx="855095" cy="3271135"/>
          </a:xfrm>
        </p:grpSpPr>
        <p:pic>
          <p:nvPicPr>
            <p:cNvPr id="31" name="Picture 4" descr="D:\Laci\2-Projects\Belle-II\PXD9\layout-metall-system\inner-bwd-all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917" t="7860" r="43049"/>
            <a:stretch/>
          </p:blipFill>
          <p:spPr bwMode="auto">
            <a:xfrm>
              <a:off x="5331532" y="3316304"/>
              <a:ext cx="789053" cy="32711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Textfeld 31"/>
            <p:cNvSpPr txBox="1"/>
            <p:nvPr/>
          </p:nvSpPr>
          <p:spPr>
            <a:xfrm rot="5400000">
              <a:off x="5527512" y="4395830"/>
              <a:ext cx="457200" cy="34930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noAutofit/>
            </a:bodyPr>
            <a:lstStyle/>
            <a:p>
              <a:pPr>
                <a:spcBef>
                  <a:spcPts val="100"/>
                </a:spcBef>
                <a:spcAft>
                  <a:spcPts val="100"/>
                </a:spcAft>
              </a:pPr>
              <a:r>
                <a:rPr lang="en-US" b="1" dirty="0">
                  <a:solidFill>
                    <a:srgbClr val="00B050"/>
                  </a:solidFill>
                </a:rPr>
                <a:t>I</a:t>
              </a:r>
              <a:r>
                <a:rPr lang="en-US" b="1" dirty="0" smtClean="0">
                  <a:solidFill>
                    <a:srgbClr val="00B050"/>
                  </a:solidFill>
                </a:rPr>
                <a:t>B</a:t>
              </a:r>
            </a:p>
          </p:txBody>
        </p:sp>
        <p:cxnSp>
          <p:nvCxnSpPr>
            <p:cNvPr id="37" name="Gerade Verbindung mit Pfeil 36"/>
            <p:cNvCxnSpPr/>
            <p:nvPr/>
          </p:nvCxnSpPr>
          <p:spPr bwMode="auto">
            <a:xfrm>
              <a:off x="5265490" y="3520294"/>
              <a:ext cx="0" cy="1880026"/>
            </a:xfrm>
            <a:prstGeom prst="straightConnector1">
              <a:avLst/>
            </a:prstGeom>
            <a:solidFill>
              <a:schemeClr val="tx2"/>
            </a:solidFill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Gerade Verbindung mit Pfeil 37"/>
            <p:cNvCxnSpPr/>
            <p:nvPr/>
          </p:nvCxnSpPr>
          <p:spPr bwMode="auto">
            <a:xfrm flipH="1">
              <a:off x="5462037" y="5634245"/>
              <a:ext cx="522675" cy="0"/>
            </a:xfrm>
            <a:prstGeom prst="straightConnector1">
              <a:avLst/>
            </a:prstGeom>
            <a:solidFill>
              <a:schemeClr val="tx2"/>
            </a:solidFill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46023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EOS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internal, Jan 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043735"/>
            <a:ext cx="4411262" cy="4164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797025" y="1052345"/>
            <a:ext cx="4185465" cy="4164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2531696" y="3664758"/>
            <a:ext cx="457200" cy="34930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b="1" dirty="0" smtClean="0">
                <a:solidFill>
                  <a:srgbClr val="FF0000"/>
                </a:solidFill>
              </a:rPr>
              <a:t>OB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7049079" y="3635895"/>
            <a:ext cx="457200" cy="34930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b="1" dirty="0" smtClean="0">
                <a:solidFill>
                  <a:srgbClr val="00B050"/>
                </a:solidFill>
              </a:rPr>
              <a:t>OF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131840" y="6219310"/>
            <a:ext cx="3465385" cy="31503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sz="1200" dirty="0" smtClean="0"/>
              <a:t>DCD Monitor and bias sense lines, various JTAG</a:t>
            </a:r>
          </a:p>
        </p:txBody>
      </p:sp>
      <p:cxnSp>
        <p:nvCxnSpPr>
          <p:cNvPr id="12" name="Gerade Verbindung mit Pfeil 11"/>
          <p:cNvCxnSpPr>
            <a:stCxn id="6" idx="0"/>
          </p:cNvCxnSpPr>
          <p:nvPr/>
        </p:nvCxnSpPr>
        <p:spPr bwMode="auto">
          <a:xfrm flipH="1" flipV="1">
            <a:off x="1061610" y="4824155"/>
            <a:ext cx="3802923" cy="1395155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Gerade Verbindung mit Pfeil 17"/>
          <p:cNvCxnSpPr>
            <a:stCxn id="6" idx="0"/>
          </p:cNvCxnSpPr>
          <p:nvPr/>
        </p:nvCxnSpPr>
        <p:spPr bwMode="auto">
          <a:xfrm flipV="1">
            <a:off x="4864533" y="4599131"/>
            <a:ext cx="3397877" cy="1620179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feld 20"/>
          <p:cNvSpPr txBox="1"/>
          <p:nvPr/>
        </p:nvSpPr>
        <p:spPr>
          <a:xfrm>
            <a:off x="3761910" y="5364214"/>
            <a:ext cx="2025225" cy="31503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sz="1200" dirty="0" smtClean="0"/>
              <a:t>TMS, TCK, GCK, TRG, TDO</a:t>
            </a:r>
          </a:p>
        </p:txBody>
      </p:sp>
      <p:cxnSp>
        <p:nvCxnSpPr>
          <p:cNvPr id="22" name="Gerade Verbindung mit Pfeil 21"/>
          <p:cNvCxnSpPr>
            <a:stCxn id="21" idx="0"/>
          </p:cNvCxnSpPr>
          <p:nvPr/>
        </p:nvCxnSpPr>
        <p:spPr bwMode="auto">
          <a:xfrm flipV="1">
            <a:off x="4774523" y="4599131"/>
            <a:ext cx="1012612" cy="765083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Gerade Verbindung mit Pfeil 24"/>
          <p:cNvCxnSpPr>
            <a:stCxn id="21" idx="0"/>
          </p:cNvCxnSpPr>
          <p:nvPr/>
        </p:nvCxnSpPr>
        <p:spPr bwMode="auto">
          <a:xfrm flipH="1" flipV="1">
            <a:off x="3570159" y="4751531"/>
            <a:ext cx="1204364" cy="612683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35568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EOS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internal, Jan 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043735"/>
            <a:ext cx="4411262" cy="4164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797025" y="1052345"/>
            <a:ext cx="4185465" cy="4164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2531696" y="3664758"/>
            <a:ext cx="457200" cy="34930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b="1" dirty="0" smtClean="0">
                <a:solidFill>
                  <a:srgbClr val="FF0000"/>
                </a:solidFill>
              </a:rPr>
              <a:t>OB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7049079" y="3635895"/>
            <a:ext cx="457200" cy="34930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b="1" dirty="0" smtClean="0">
                <a:solidFill>
                  <a:srgbClr val="00B050"/>
                </a:solidFill>
              </a:rPr>
              <a:t>OF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131840" y="6219310"/>
            <a:ext cx="3465385" cy="31503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sz="1200" dirty="0" smtClean="0"/>
              <a:t>DCD Monitor and bias sense lines, various JTAG</a:t>
            </a:r>
          </a:p>
        </p:txBody>
      </p:sp>
      <p:cxnSp>
        <p:nvCxnSpPr>
          <p:cNvPr id="12" name="Gerade Verbindung mit Pfeil 11"/>
          <p:cNvCxnSpPr>
            <a:stCxn id="6" idx="0"/>
          </p:cNvCxnSpPr>
          <p:nvPr/>
        </p:nvCxnSpPr>
        <p:spPr bwMode="auto">
          <a:xfrm flipH="1" flipV="1">
            <a:off x="1061610" y="4824155"/>
            <a:ext cx="3802923" cy="1395155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Gerade Verbindung mit Pfeil 17"/>
          <p:cNvCxnSpPr>
            <a:stCxn id="6" idx="0"/>
          </p:cNvCxnSpPr>
          <p:nvPr/>
        </p:nvCxnSpPr>
        <p:spPr bwMode="auto">
          <a:xfrm flipV="1">
            <a:off x="4864533" y="4599131"/>
            <a:ext cx="3397877" cy="1620179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feld 20"/>
          <p:cNvSpPr txBox="1"/>
          <p:nvPr/>
        </p:nvSpPr>
        <p:spPr>
          <a:xfrm>
            <a:off x="3761910" y="5364214"/>
            <a:ext cx="2025225" cy="31503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sz="1200" dirty="0" smtClean="0"/>
              <a:t>TMS, TCK, GCK, TRG, TDO</a:t>
            </a:r>
          </a:p>
        </p:txBody>
      </p:sp>
      <p:cxnSp>
        <p:nvCxnSpPr>
          <p:cNvPr id="22" name="Gerade Verbindung mit Pfeil 21"/>
          <p:cNvCxnSpPr>
            <a:stCxn id="21" idx="0"/>
          </p:cNvCxnSpPr>
          <p:nvPr/>
        </p:nvCxnSpPr>
        <p:spPr bwMode="auto">
          <a:xfrm flipV="1">
            <a:off x="4774523" y="4599131"/>
            <a:ext cx="1012612" cy="765083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Gerade Verbindung mit Pfeil 24"/>
          <p:cNvCxnSpPr>
            <a:stCxn id="21" idx="0"/>
          </p:cNvCxnSpPr>
          <p:nvPr/>
        </p:nvCxnSpPr>
        <p:spPr bwMode="auto">
          <a:xfrm flipH="1" flipV="1">
            <a:off x="3570159" y="4751531"/>
            <a:ext cx="1204364" cy="612683"/>
          </a:xfrm>
          <a:prstGeom prst="straightConnector1">
            <a:avLst/>
          </a:prstGeom>
          <a:solidFill>
            <a:schemeClr val="tx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Gerade Verbindung 12"/>
          <p:cNvCxnSpPr/>
          <p:nvPr/>
        </p:nvCxnSpPr>
        <p:spPr bwMode="auto">
          <a:xfrm>
            <a:off x="4166955" y="2573906"/>
            <a:ext cx="270030" cy="0"/>
          </a:xfrm>
          <a:prstGeom prst="line">
            <a:avLst/>
          </a:prstGeom>
          <a:solidFill>
            <a:schemeClr val="tx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Gerade Verbindung 14"/>
          <p:cNvCxnSpPr/>
          <p:nvPr/>
        </p:nvCxnSpPr>
        <p:spPr bwMode="auto">
          <a:xfrm flipV="1">
            <a:off x="4436985" y="1493785"/>
            <a:ext cx="0" cy="1080122"/>
          </a:xfrm>
          <a:prstGeom prst="line">
            <a:avLst/>
          </a:prstGeom>
          <a:solidFill>
            <a:schemeClr val="tx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26" name="Gerade Verbindung 25"/>
          <p:cNvCxnSpPr/>
          <p:nvPr/>
        </p:nvCxnSpPr>
        <p:spPr bwMode="auto">
          <a:xfrm flipV="1">
            <a:off x="5022050" y="1051224"/>
            <a:ext cx="0" cy="1027627"/>
          </a:xfrm>
          <a:prstGeom prst="line">
            <a:avLst/>
          </a:prstGeom>
          <a:solidFill>
            <a:schemeClr val="tx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27" name="Gerade Verbindung 26"/>
          <p:cNvCxnSpPr/>
          <p:nvPr/>
        </p:nvCxnSpPr>
        <p:spPr bwMode="auto">
          <a:xfrm>
            <a:off x="5787135" y="2573905"/>
            <a:ext cx="135016" cy="0"/>
          </a:xfrm>
          <a:prstGeom prst="line">
            <a:avLst/>
          </a:prstGeom>
          <a:solidFill>
            <a:schemeClr val="tx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Gerade Verbindung 27"/>
          <p:cNvCxnSpPr/>
          <p:nvPr/>
        </p:nvCxnSpPr>
        <p:spPr bwMode="auto">
          <a:xfrm flipH="1" flipV="1">
            <a:off x="5922150" y="2061465"/>
            <a:ext cx="1" cy="512440"/>
          </a:xfrm>
          <a:prstGeom prst="line">
            <a:avLst/>
          </a:prstGeom>
          <a:solidFill>
            <a:schemeClr val="tx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Gerade Verbindung 30"/>
          <p:cNvCxnSpPr/>
          <p:nvPr/>
        </p:nvCxnSpPr>
        <p:spPr bwMode="auto">
          <a:xfrm flipH="1" flipV="1">
            <a:off x="5022050" y="2078850"/>
            <a:ext cx="900101" cy="1"/>
          </a:xfrm>
          <a:prstGeom prst="line">
            <a:avLst/>
          </a:prstGeom>
          <a:solidFill>
            <a:schemeClr val="tx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feld 35"/>
          <p:cNvSpPr txBox="1"/>
          <p:nvPr/>
        </p:nvSpPr>
        <p:spPr>
          <a:xfrm rot="16200000">
            <a:off x="3761910" y="1448780"/>
            <a:ext cx="2025225" cy="31503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sz="1200" b="1" dirty="0" smtClean="0"/>
              <a:t>SWB Strobes and </a:t>
            </a:r>
            <a:r>
              <a:rPr lang="en-US" sz="1200" b="1" dirty="0" err="1" smtClean="0"/>
              <a:t>clk</a:t>
            </a:r>
            <a:r>
              <a:rPr lang="en-US" sz="1200" b="1" dirty="0" smtClean="0"/>
              <a:t> ..</a:t>
            </a:r>
          </a:p>
        </p:txBody>
      </p:sp>
    </p:spTree>
    <p:extLst>
      <p:ext uri="{BB962C8B-B14F-4D97-AF65-F5344CB8AC3E}">
        <p14:creationId xmlns:p14="http://schemas.microsoft.com/office/powerpoint/2010/main" val="551875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 – OF strobe lines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internal, Jan 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0"/>
          <a:stretch/>
        </p:blipFill>
        <p:spPr bwMode="auto">
          <a:xfrm>
            <a:off x="433767" y="953727"/>
            <a:ext cx="1125948" cy="5581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599444" y="953725"/>
            <a:ext cx="1082346" cy="5581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888" y="1064774"/>
            <a:ext cx="2890999" cy="258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877144" y="1064774"/>
            <a:ext cx="2887437" cy="258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169729" y="3106815"/>
            <a:ext cx="1575175" cy="4572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 smtClean="0"/>
              <a:t>OB in Al1/Al2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749355" y="3106815"/>
            <a:ext cx="1918100" cy="4572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 smtClean="0"/>
              <a:t>OF in Al1/Al2/Cu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896881" y="4194084"/>
            <a:ext cx="5857766" cy="202522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600" dirty="0" smtClean="0"/>
              <a:t>In addition from DHPT: 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600" dirty="0" smtClean="0"/>
              <a:t>:- </a:t>
            </a:r>
            <a:r>
              <a:rPr lang="en-US" sz="1600" dirty="0" err="1" smtClean="0"/>
              <a:t>SerIn</a:t>
            </a:r>
            <a:r>
              <a:rPr lang="en-US" sz="1600" dirty="0" smtClean="0"/>
              <a:t> goes all the way up to last SWB at the end of OF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600" dirty="0" smtClean="0"/>
              <a:t>:- </a:t>
            </a:r>
            <a:r>
              <a:rPr lang="en-US" sz="1600" dirty="0" err="1" smtClean="0"/>
              <a:t>SerIn</a:t>
            </a:r>
            <a:r>
              <a:rPr lang="en-US" sz="1600" dirty="0" smtClean="0"/>
              <a:t> starts on SWB close to DHP on OB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en-US" sz="1600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600" dirty="0" smtClean="0"/>
              <a:t>Routing on balcony basically the same</a:t>
            </a:r>
          </a:p>
        </p:txBody>
      </p:sp>
      <p:cxnSp>
        <p:nvCxnSpPr>
          <p:cNvPr id="12" name="Gerade Verbindung mit Pfeil 11"/>
          <p:cNvCxnSpPr/>
          <p:nvPr/>
        </p:nvCxnSpPr>
        <p:spPr bwMode="auto">
          <a:xfrm flipV="1">
            <a:off x="1106615" y="4194085"/>
            <a:ext cx="0" cy="630070"/>
          </a:xfrm>
          <a:prstGeom prst="straightConnector1">
            <a:avLst/>
          </a:prstGeom>
          <a:solidFill>
            <a:schemeClr val="tx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Gerade Verbindung mit Pfeil 16"/>
          <p:cNvCxnSpPr/>
          <p:nvPr/>
        </p:nvCxnSpPr>
        <p:spPr bwMode="auto">
          <a:xfrm>
            <a:off x="1961710" y="1064774"/>
            <a:ext cx="0" cy="474016"/>
          </a:xfrm>
          <a:prstGeom prst="straightConnector1">
            <a:avLst/>
          </a:prstGeom>
          <a:solidFill>
            <a:schemeClr val="tx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Gerade Verbindung 15"/>
          <p:cNvCxnSpPr/>
          <p:nvPr/>
        </p:nvCxnSpPr>
        <p:spPr bwMode="auto">
          <a:xfrm>
            <a:off x="1961710" y="1064774"/>
            <a:ext cx="178906" cy="0"/>
          </a:xfrm>
          <a:prstGeom prst="line">
            <a:avLst/>
          </a:prstGeom>
          <a:solidFill>
            <a:schemeClr val="tx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Gerade Verbindung 19"/>
          <p:cNvCxnSpPr/>
          <p:nvPr/>
        </p:nvCxnSpPr>
        <p:spPr bwMode="auto">
          <a:xfrm>
            <a:off x="2140617" y="1064774"/>
            <a:ext cx="0" cy="3669371"/>
          </a:xfrm>
          <a:prstGeom prst="line">
            <a:avLst/>
          </a:prstGeom>
          <a:solidFill>
            <a:schemeClr val="tx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feld 22"/>
          <p:cNvSpPr txBox="1"/>
          <p:nvPr/>
        </p:nvSpPr>
        <p:spPr>
          <a:xfrm rot="16200000">
            <a:off x="544053" y="4351602"/>
            <a:ext cx="810090" cy="31503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 err="1" smtClean="0"/>
              <a:t>SerIn</a:t>
            </a:r>
            <a:endParaRPr lang="en-US" dirty="0" smtClean="0"/>
          </a:p>
        </p:txBody>
      </p:sp>
      <p:sp>
        <p:nvSpPr>
          <p:cNvPr id="29" name="Textfeld 28"/>
          <p:cNvSpPr txBox="1"/>
          <p:nvPr/>
        </p:nvSpPr>
        <p:spPr>
          <a:xfrm rot="16200000">
            <a:off x="1832177" y="1227392"/>
            <a:ext cx="810090" cy="31503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 err="1" smtClean="0"/>
              <a:t>SerIn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8238925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Benutzerdefinier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2D2DB9"/>
      </a:folHlink>
    </a:clrScheme>
    <a:fontScheme name="Benutzerdefiniert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  <a:ln>
          <a:noFill/>
        </a:ln>
      </a:spPr>
      <a:bodyPr wrap="none" rtlCol="0">
        <a:noAutofit/>
      </a:bodyPr>
      <a:lstStyle>
        <a:defPPr>
          <a:spcBef>
            <a:spcPts val="100"/>
          </a:spcBef>
          <a:spcAft>
            <a:spcPts val="100"/>
          </a:spcAft>
          <a:defRPr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216</Words>
  <Application>Microsoft Office PowerPoint</Application>
  <PresentationFormat>Bildschirmpräsentation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1_Default Design</vt:lpstr>
      <vt:lpstr>Next steps</vt:lpstr>
      <vt:lpstr>OB – OF comparison</vt:lpstr>
      <vt:lpstr>The EOS</vt:lpstr>
      <vt:lpstr>The EOS</vt:lpstr>
      <vt:lpstr>OB – OF strobe lines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Laci</dc:creator>
  <cp:lastModifiedBy>Laci</cp:lastModifiedBy>
  <cp:revision>67</cp:revision>
  <dcterms:created xsi:type="dcterms:W3CDTF">2014-03-18T20:20:31Z</dcterms:created>
  <dcterms:modified xsi:type="dcterms:W3CDTF">2016-01-12T21:41:12Z</dcterms:modified>
</cp:coreProperties>
</file>