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62" r:id="rId3"/>
    <p:sldId id="380" r:id="rId4"/>
    <p:sldId id="381" r:id="rId5"/>
    <p:sldId id="359" r:id="rId6"/>
    <p:sldId id="383" r:id="rId7"/>
    <p:sldId id="385" r:id="rId8"/>
    <p:sldId id="346" r:id="rId9"/>
    <p:sldId id="390" r:id="rId10"/>
    <p:sldId id="375" r:id="rId11"/>
    <p:sldId id="373" r:id="rId12"/>
    <p:sldId id="377" r:id="rId13"/>
    <p:sldId id="397" r:id="rId14"/>
    <p:sldId id="395" r:id="rId15"/>
    <p:sldId id="398" r:id="rId16"/>
    <p:sldId id="394" r:id="rId17"/>
    <p:sldId id="399" r:id="rId18"/>
    <p:sldId id="289" r:id="rId19"/>
    <p:sldId id="400" r:id="rId20"/>
  </p:sldIdLst>
  <p:sldSz cx="9144000" cy="6858000" type="screen4x3"/>
  <p:notesSz cx="6797675" cy="9926638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CB9E4AB-BBD6-4DD1-93C5-D474E6D645DF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23FB91D-D6FD-4E06-AF93-2D3130B7F0C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B15A1A2-1FF3-4949-982D-85AF56DDE9BE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75C6215-84A1-4BCE-B01B-B45CD4491D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12C02-7CA6-461E-BA61-75D4A32ACBF3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A6D06-7D4B-4AF6-BBA1-BB28C4E1BE2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86107-51C8-4387-A532-7F295DA6550A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C3E3C-51A4-421A-8F2E-865BB601BA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1CA30-FA4A-40B1-9B10-17F8C4BA6296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46F33-5F15-489B-9F28-40FFDCDE49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932363"/>
          </a:xfrm>
        </p:spPr>
        <p:txBody>
          <a:bodyPr/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B064-4E4F-4358-AC2F-92877C3F2FA7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9B60B-D9DF-496D-9A4A-26ED96AD4F0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B1985-083A-4F12-8C85-BC81D6A210E1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FF8B-8F82-4041-BD25-DC92F5DF1E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8FC5-D24A-4A40-8547-CE3183979912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6959-3FBF-4736-998F-D34CF7E68AD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90AA0-704A-41AA-A51C-7652D3C096E0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35795-F848-45C9-A354-58C66DC2ED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39DC6-3AA6-4C2B-B069-6866454405AA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BE63D-D056-4156-84AB-90895D2C41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2618-0FC9-4F84-8BDF-5C9B515DEE88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699C2-C416-4775-8BDC-4994DD4288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9DEEE-30EA-4664-840E-FFA9D97867F4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0EE48-A252-484B-A84B-02AAA4C27D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s-ES" smtClean="0"/>
          </a:p>
        </p:txBody>
      </p:sp>
      <p:sp>
        <p:nvSpPr>
          <p:cNvPr id="3075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1CC8B3-5220-4D31-A04A-AE2A2D00E795}" type="datetimeFigureOut">
              <a:rPr lang="es-ES"/>
              <a:pPr>
                <a:defRPr/>
              </a:pPr>
              <a:t>13/01/2016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38FE26-6BB7-41E8-893B-9AD95201BC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uadroTexto 4"/>
          <p:cNvSpPr txBox="1">
            <a:spLocks noChangeArrowheads="1"/>
          </p:cNvSpPr>
          <p:nvPr/>
        </p:nvSpPr>
        <p:spPr bwMode="auto">
          <a:xfrm>
            <a:off x="222250" y="4219575"/>
            <a:ext cx="83439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u="sng" dirty="0">
                <a:solidFill>
                  <a:schemeClr val="tx2"/>
                </a:solidFill>
                <a:latin typeface="Arial Rounded MT Bold" pitchFamily="34" charset="0"/>
              </a:rPr>
              <a:t>NOISE IMMUNITY </a:t>
            </a:r>
            <a:r>
              <a:rPr lang="en-US" sz="3600" b="1" u="sng" dirty="0" smtClean="0">
                <a:solidFill>
                  <a:schemeClr val="tx2"/>
                </a:solidFill>
                <a:latin typeface="Arial Rounded MT Bold" pitchFamily="34" charset="0"/>
              </a:rPr>
              <a:t>TESTSTAND </a:t>
            </a:r>
            <a:r>
              <a:rPr lang="en-US" sz="3600" b="1" u="sng" dirty="0">
                <a:solidFill>
                  <a:schemeClr val="tx2"/>
                </a:solidFill>
                <a:latin typeface="Arial Rounded MT Bold" pitchFamily="34" charset="0"/>
              </a:rPr>
              <a:t>AT ZARAGOZA</a:t>
            </a:r>
          </a:p>
          <a:p>
            <a:endParaRPr lang="en-US" sz="2400" b="1" u="sng" dirty="0">
              <a:solidFill>
                <a:schemeClr val="tx2"/>
              </a:solidFill>
            </a:endParaRPr>
          </a:p>
        </p:txBody>
      </p:sp>
      <p:sp>
        <p:nvSpPr>
          <p:cNvPr id="5123" name="Rectángulo 5"/>
          <p:cNvSpPr>
            <a:spLocks noChangeArrowheads="1"/>
          </p:cNvSpPr>
          <p:nvPr/>
        </p:nvSpPr>
        <p:spPr bwMode="auto">
          <a:xfrm>
            <a:off x="4362994" y="5776912"/>
            <a:ext cx="47175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</a:pPr>
            <a:r>
              <a:rPr lang="es-ES" sz="2000" u="sng" dirty="0" smtClean="0">
                <a:solidFill>
                  <a:schemeClr val="bg1"/>
                </a:solidFill>
              </a:rPr>
              <a:t>Fernando Arteche, Mateo Iglesias  &amp; Iván Echeverría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124" name="3 CuadroTexto"/>
          <p:cNvSpPr txBox="1">
            <a:spLocks noChangeArrowheads="1"/>
          </p:cNvSpPr>
          <p:nvPr/>
        </p:nvSpPr>
        <p:spPr bwMode="auto">
          <a:xfrm>
            <a:off x="1358900" y="169863"/>
            <a:ext cx="57991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u="sng">
                <a:solidFill>
                  <a:srgbClr val="FFFF00"/>
                </a:solidFill>
                <a:latin typeface="Calibri" pitchFamily="34" charset="0"/>
              </a:rPr>
              <a:t>9</a:t>
            </a:r>
            <a:r>
              <a:rPr lang="en-US" sz="4000" u="sng" baseline="30000">
                <a:solidFill>
                  <a:srgbClr val="FFFF00"/>
                </a:solidFill>
                <a:latin typeface="Calibri" pitchFamily="34" charset="0"/>
              </a:rPr>
              <a:t>th</a:t>
            </a:r>
            <a:r>
              <a:rPr lang="en-US" sz="4000" u="sng">
                <a:solidFill>
                  <a:srgbClr val="FFFF00"/>
                </a:solidFill>
                <a:latin typeface="Calibri" pitchFamily="34" charset="0"/>
              </a:rPr>
              <a:t> Belle II VXD Workshop</a:t>
            </a:r>
          </a:p>
          <a:p>
            <a:pPr algn="ctr"/>
            <a:r>
              <a:rPr lang="en-US" sz="2400" b="1" i="1">
                <a:solidFill>
                  <a:srgbClr val="FFFF00"/>
                </a:solidFill>
                <a:latin typeface="Calibri" pitchFamily="34" charset="0"/>
              </a:rPr>
              <a:t>IFIC-VALENCIA-SPAIN, 13-15 January 2016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Marcador de contenido"/>
          <p:cNvSpPr>
            <a:spLocks noGrp="1"/>
          </p:cNvSpPr>
          <p:nvPr>
            <p:ph idx="1"/>
          </p:nvPr>
        </p:nvSpPr>
        <p:spPr>
          <a:xfrm>
            <a:off x="0" y="915988"/>
            <a:ext cx="3997325" cy="5602287"/>
          </a:xfrm>
        </p:spPr>
        <p:txBody>
          <a:bodyPr/>
          <a:lstStyle/>
          <a:p>
            <a:r>
              <a:rPr lang="en-US" sz="2800" dirty="0" smtClean="0"/>
              <a:t>The evaluation of the PXD system is via RMS</a:t>
            </a:r>
          </a:p>
          <a:p>
            <a:r>
              <a:rPr lang="en-US" sz="2800" dirty="0" smtClean="0"/>
              <a:t>The RMS value of each channel is stored: </a:t>
            </a:r>
          </a:p>
          <a:p>
            <a:pPr lvl="1"/>
            <a:r>
              <a:rPr lang="en-US" sz="2600" dirty="0" smtClean="0"/>
              <a:t>The RMS value (calculated based on 2000 events ) of each run is stored.</a:t>
            </a:r>
          </a:p>
          <a:p>
            <a:r>
              <a:rPr lang="en-US" sz="2800" dirty="0" smtClean="0"/>
              <a:t>File has to be prepared for future analysis</a:t>
            </a:r>
          </a:p>
          <a:p>
            <a:pPr lvl="1"/>
            <a:r>
              <a:rPr lang="en-US" sz="2000" dirty="0" smtClean="0"/>
              <a:t>A file per test / module / chip</a:t>
            </a:r>
          </a:p>
          <a:p>
            <a:pPr lvl="1"/>
            <a:r>
              <a:rPr lang="en-US" sz="2000" dirty="0" smtClean="0"/>
              <a:t>It should be discussed</a:t>
            </a:r>
          </a:p>
        </p:txBody>
      </p:sp>
      <p:sp>
        <p:nvSpPr>
          <p:cNvPr id="14339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A2F0F5CF-5F18-40A8-91BF-CDA98AC999FD}" type="slidenum">
              <a:rPr lang="es-ES" sz="1400" b="1">
                <a:latin typeface="Calibri" pitchFamily="34" charset="0"/>
              </a:rPr>
              <a:pPr algn="ctr"/>
              <a:t>10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/>
          <a:srcRect r="29529" b="6287"/>
          <a:stretch>
            <a:fillRect/>
          </a:stretch>
        </p:blipFill>
        <p:spPr bwMode="auto">
          <a:xfrm>
            <a:off x="3937000" y="1395412"/>
            <a:ext cx="5037138" cy="477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  <p:sp>
        <p:nvSpPr>
          <p:cNvPr id="143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800" b="1" u="sng" dirty="0" smtClean="0"/>
              <a:t>2. RF susceptibility test set-up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499463" y="102608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CM </a:t>
            </a:r>
            <a:r>
              <a:rPr lang="es-ES" dirty="0" err="1" smtClean="0"/>
              <a:t>noise</a:t>
            </a:r>
            <a:r>
              <a:rPr lang="es-ES" dirty="0" smtClean="0"/>
              <a:t> test – Line 1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 Marcador de contenido"/>
          <p:cNvSpPr>
            <a:spLocks noGrp="1"/>
          </p:cNvSpPr>
          <p:nvPr>
            <p:ph idx="1"/>
          </p:nvPr>
        </p:nvSpPr>
        <p:spPr>
          <a:xfrm>
            <a:off x="457199" y="4846320"/>
            <a:ext cx="8551863" cy="1540828"/>
          </a:xfrm>
        </p:spPr>
        <p:txBody>
          <a:bodyPr/>
          <a:lstStyle/>
          <a:p>
            <a:r>
              <a:rPr lang="en-US" sz="2800" b="1" u="sng" dirty="0" smtClean="0"/>
              <a:t>Noise injection – HF current probes </a:t>
            </a:r>
          </a:p>
          <a:p>
            <a:pPr lvl="1"/>
            <a:r>
              <a:rPr lang="en-US" sz="2400" dirty="0" smtClean="0"/>
              <a:t>High ratio – perturbing / background signal</a:t>
            </a:r>
          </a:p>
          <a:p>
            <a:r>
              <a:rPr lang="en-US" b="1" u="sng" dirty="0" smtClean="0">
                <a:solidFill>
                  <a:srgbClr val="FF0000"/>
                </a:solidFill>
              </a:rPr>
              <a:t>Special cable should be prepared.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 l="4594" t="4462" r="7646"/>
          <a:stretch>
            <a:fillRect/>
          </a:stretch>
        </p:blipFill>
        <p:spPr bwMode="auto">
          <a:xfrm>
            <a:off x="0" y="981076"/>
            <a:ext cx="4829175" cy="395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9" descr="H:\Fernando\CERNHD\DHARDDISK\electronic week May-2005\CMnoiseprob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9650" y="1085851"/>
            <a:ext cx="4189413" cy="339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C10D7E3-785F-4CB4-A8B9-8BBC4451C30C}" type="slidenum">
              <a:rPr lang="es-ES" sz="1400" b="1">
                <a:latin typeface="Calibri" pitchFamily="34" charset="0"/>
              </a:rPr>
              <a:pPr algn="ctr"/>
              <a:t>11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3318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  <p:sp>
        <p:nvSpPr>
          <p:cNvPr id="13319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54888" cy="876300"/>
          </a:xfrm>
        </p:spPr>
        <p:txBody>
          <a:bodyPr/>
          <a:lstStyle/>
          <a:p>
            <a:pPr algn="l"/>
            <a:r>
              <a:rPr lang="en-US" sz="3200" b="1" u="sng" dirty="0" smtClean="0"/>
              <a:t>2.1 RF susceptibility test set-up: </a:t>
            </a:r>
            <a:br>
              <a:rPr lang="en-US" sz="3200" b="1" u="sng" dirty="0" smtClean="0"/>
            </a:br>
            <a:r>
              <a:rPr lang="en-US" sz="3200" b="1" u="sng" dirty="0" smtClean="0"/>
              <a:t>Auxiliary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34975" y="3711181"/>
            <a:ext cx="3364574" cy="2550957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C</a:t>
            </a:r>
            <a:r>
              <a:rPr lang="en-US" dirty="0" smtClean="0"/>
              <a:t>oupling/</a:t>
            </a:r>
            <a:r>
              <a:rPr lang="en-US" b="1" dirty="0" smtClean="0"/>
              <a:t>D</a:t>
            </a:r>
            <a:r>
              <a:rPr lang="en-US" dirty="0" smtClean="0"/>
              <a:t>ecoupling </a:t>
            </a:r>
            <a:r>
              <a:rPr lang="en-US" b="1" dirty="0" smtClean="0"/>
              <a:t>N</a:t>
            </a:r>
            <a:r>
              <a:rPr lang="en-US" dirty="0" smtClean="0"/>
              <a:t>etwork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Return path to noise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Isolate from auxiliary equipment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It shows a uniform impedance  </a:t>
            </a:r>
            <a:endParaRPr lang="en-US" dirty="0"/>
          </a:p>
        </p:txBody>
      </p:sp>
      <p:sp>
        <p:nvSpPr>
          <p:cNvPr id="15363" name="1 Título"/>
          <p:cNvSpPr>
            <a:spLocks noGrp="1"/>
          </p:cNvSpPr>
          <p:nvPr>
            <p:ph type="title"/>
          </p:nvPr>
        </p:nvSpPr>
        <p:spPr>
          <a:xfrm>
            <a:off x="152400" y="727075"/>
            <a:ext cx="7162800" cy="876300"/>
          </a:xfrm>
        </p:spPr>
        <p:txBody>
          <a:bodyPr/>
          <a:lstStyle/>
          <a:p>
            <a:pPr algn="l"/>
            <a:r>
              <a:rPr lang="en-US" sz="2800" b="1" u="sng" smtClean="0">
                <a:solidFill>
                  <a:schemeClr val="tx1"/>
                </a:solidFill>
              </a:rPr>
              <a:t> Aux equipment:  CDN  (Common Impedance)</a:t>
            </a:r>
            <a:endParaRPr lang="es-ES" sz="2800" smtClean="0">
              <a:solidFill>
                <a:schemeClr val="tx1"/>
              </a:solidFill>
            </a:endParaRPr>
          </a:p>
        </p:txBody>
      </p:sp>
      <p:sp>
        <p:nvSpPr>
          <p:cNvPr id="1536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4E640C38-F548-461F-9285-F4CAAB0FF262}" type="slidenum">
              <a:rPr lang="es-ES" sz="1400" b="1">
                <a:latin typeface="Calibri" pitchFamily="34" charset="0"/>
              </a:rPr>
              <a:pPr algn="ctr"/>
              <a:t>12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5365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/>
          <a:srcRect t="6779" b="6016"/>
          <a:stretch>
            <a:fillRect/>
          </a:stretch>
        </p:blipFill>
        <p:spPr bwMode="auto">
          <a:xfrm>
            <a:off x="107135" y="1419534"/>
            <a:ext cx="4438739" cy="280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3"/>
          <a:srcRect l="5290" t="887" r="5460"/>
          <a:stretch>
            <a:fillRect/>
          </a:stretch>
        </p:blipFill>
        <p:spPr bwMode="auto">
          <a:xfrm>
            <a:off x="4760250" y="1419534"/>
            <a:ext cx="4161681" cy="229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3" descr="C:\Trabajo\HDCERN\CERNHD\DHARDDISK\Tracker\NoisetestAachen\Test\Immunity\DVDdatatest\pictures_emc\dscn0657.jpg"/>
          <p:cNvPicPr>
            <a:picLocks noChangeAspect="1" noChangeArrowheads="1"/>
          </p:cNvPicPr>
          <p:nvPr/>
        </p:nvPicPr>
        <p:blipFill>
          <a:blip r:embed="rId4"/>
          <a:srcRect b="17585"/>
          <a:stretch>
            <a:fillRect/>
          </a:stretch>
        </p:blipFill>
        <p:spPr bwMode="auto">
          <a:xfrm>
            <a:off x="88815" y="4361663"/>
            <a:ext cx="3073038" cy="190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Trabajo\HDCERN\CERNHD\DHARDDISK\Tracker\NoisetestAachen\Test\Immunity\DVDdatatest\pictures_emc\dscn0666.jpg"/>
          <p:cNvPicPr>
            <a:picLocks noChangeAspect="1" noChangeArrowheads="1"/>
          </p:cNvPicPr>
          <p:nvPr/>
        </p:nvPicPr>
        <p:blipFill>
          <a:blip r:embed="rId5"/>
          <a:srcRect b="25310"/>
          <a:stretch>
            <a:fillRect/>
          </a:stretch>
        </p:blipFill>
        <p:spPr bwMode="auto">
          <a:xfrm>
            <a:off x="3220638" y="4387789"/>
            <a:ext cx="2870215" cy="18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Título"/>
          <p:cNvSpPr txBox="1">
            <a:spLocks/>
          </p:cNvSpPr>
          <p:nvPr/>
        </p:nvSpPr>
        <p:spPr bwMode="auto">
          <a:xfrm>
            <a:off x="0" y="0"/>
            <a:ext cx="7354888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2.1 RF susceptibility test set-up: </a:t>
            </a:r>
            <a:br>
              <a:rPr kumimoji="0" lang="en-US" sz="3200" b="1" i="0" u="sng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sng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Auxiliary equipment</a:t>
            </a:r>
            <a:endParaRPr kumimoji="0" lang="en-US" sz="3200" b="1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61853" y="4361663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 smtClean="0">
                <a:solidFill>
                  <a:srgbClr val="FFFF00"/>
                </a:solidFill>
              </a:rPr>
              <a:t>CDN – CMS - </a:t>
            </a:r>
            <a:r>
              <a:rPr lang="es-ES" b="1" u="sng" dirty="0" err="1" smtClean="0">
                <a:solidFill>
                  <a:srgbClr val="FFFF00"/>
                </a:solidFill>
              </a:rPr>
              <a:t>SiT</a:t>
            </a:r>
            <a:endParaRPr lang="es-ES" b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b="1" u="sng" dirty="0" smtClean="0"/>
              <a:t>3. Equipment under test</a:t>
            </a:r>
            <a:endParaRPr lang="en-US" b="1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2069" y="953587"/>
            <a:ext cx="8752114" cy="5068072"/>
          </a:xfrm>
        </p:spPr>
        <p:txBody>
          <a:bodyPr/>
          <a:lstStyle/>
          <a:p>
            <a:r>
              <a:rPr lang="en-US" dirty="0" smtClean="0"/>
              <a:t>We need to define the system we want to test</a:t>
            </a:r>
          </a:p>
          <a:p>
            <a:pPr lvl="1"/>
            <a:r>
              <a:rPr lang="en-US" dirty="0" smtClean="0"/>
              <a:t>Which one ? </a:t>
            </a:r>
          </a:p>
          <a:p>
            <a:r>
              <a:rPr lang="en-US" dirty="0" smtClean="0"/>
              <a:t>The PXD is very complex </a:t>
            </a:r>
          </a:p>
          <a:p>
            <a:pPr lvl="1"/>
            <a:r>
              <a:rPr lang="en-US" dirty="0" smtClean="0"/>
              <a:t>Services cable (many voltages)</a:t>
            </a:r>
          </a:p>
          <a:p>
            <a:pPr lvl="1"/>
            <a:r>
              <a:rPr lang="en-US" dirty="0" smtClean="0"/>
              <a:t>Data transmission cable</a:t>
            </a:r>
          </a:p>
          <a:p>
            <a:r>
              <a:rPr lang="en-US" dirty="0" smtClean="0"/>
              <a:t>We suggest to perform two sets of susceptibility  test:</a:t>
            </a:r>
          </a:p>
          <a:p>
            <a:pPr lvl="1"/>
            <a:r>
              <a:rPr lang="en-US" dirty="0" smtClean="0"/>
              <a:t>Power supply lines </a:t>
            </a:r>
          </a:p>
          <a:p>
            <a:pPr lvl="2"/>
            <a:r>
              <a:rPr lang="en-US" dirty="0" smtClean="0"/>
              <a:t>Low impedance lines (more susceptible lines in HEP)</a:t>
            </a:r>
          </a:p>
          <a:p>
            <a:pPr lvl="1"/>
            <a:r>
              <a:rPr lang="en-US" dirty="0" smtClean="0"/>
              <a:t>Radiation noise from the beam pipe</a:t>
            </a:r>
          </a:p>
        </p:txBody>
      </p:sp>
      <p:sp>
        <p:nvSpPr>
          <p:cNvPr id="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50E0242-1484-4AD1-93A9-84C25DD625E2}" type="slidenum">
              <a:rPr lang="es-ES" sz="1400" b="1">
                <a:latin typeface="Calibri" pitchFamily="34" charset="0"/>
              </a:rPr>
              <a:pPr algn="ctr"/>
              <a:t>13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9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Belle II VXD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13-15 January 2016, IFIC,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3.1 EUT: Power lines</a:t>
            </a:r>
            <a:endParaRPr lang="es-ES" b="1" u="sng" dirty="0" smtClean="0"/>
          </a:p>
        </p:txBody>
      </p:sp>
      <p:sp>
        <p:nvSpPr>
          <p:cNvPr id="19459" name="2 Marcador de contenido"/>
          <p:cNvSpPr>
            <a:spLocks noGrp="1"/>
          </p:cNvSpPr>
          <p:nvPr>
            <p:ph idx="1"/>
          </p:nvPr>
        </p:nvSpPr>
        <p:spPr>
          <a:xfrm>
            <a:off x="339724" y="893763"/>
            <a:ext cx="8759826" cy="600075"/>
          </a:xfrm>
        </p:spPr>
        <p:txBody>
          <a:bodyPr/>
          <a:lstStyle/>
          <a:p>
            <a:r>
              <a:rPr lang="en-US" b="1" u="sng" dirty="0" smtClean="0"/>
              <a:t>Which lines are we going to test ? (practical) </a:t>
            </a:r>
          </a:p>
          <a:p>
            <a:pPr lvl="1"/>
            <a:r>
              <a:rPr lang="en-US" b="1" u="sng" dirty="0" smtClean="0"/>
              <a:t>CM &amp; DM associated to these lines  ( </a:t>
            </a:r>
            <a:r>
              <a:rPr lang="en-US" b="1" u="sng" dirty="0" err="1" smtClean="0"/>
              <a:t>Coord</a:t>
            </a:r>
            <a:r>
              <a:rPr lang="en-US" b="1" u="sng" dirty="0" smtClean="0"/>
              <a:t>. PS test) </a:t>
            </a:r>
          </a:p>
          <a:p>
            <a:endParaRPr lang="es-ES" dirty="0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803" y="2018986"/>
            <a:ext cx="334645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803" y="3706499"/>
            <a:ext cx="3333750" cy="90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25" y="4751388"/>
            <a:ext cx="3690938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9788" y="2018986"/>
            <a:ext cx="36544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9788" y="2976563"/>
            <a:ext cx="4246562" cy="168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9476" y="4900934"/>
            <a:ext cx="3663950" cy="135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4 Conector recto"/>
          <p:cNvCxnSpPr/>
          <p:nvPr/>
        </p:nvCxnSpPr>
        <p:spPr>
          <a:xfrm>
            <a:off x="238125" y="4806181"/>
            <a:ext cx="8658225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7" name="6 CuadroTexto"/>
          <p:cNvSpPr txBox="1">
            <a:spLocks noChangeArrowheads="1"/>
          </p:cNvSpPr>
          <p:nvPr/>
        </p:nvSpPr>
        <p:spPr bwMode="auto">
          <a:xfrm rot="-5400000">
            <a:off x="5555" y="3360738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u="sng" dirty="0">
                <a:latin typeface="Calibri" pitchFamily="34" charset="0"/>
              </a:rPr>
              <a:t>Cable 1</a:t>
            </a:r>
            <a:endParaRPr lang="en-US" b="1" u="sng" dirty="0">
              <a:latin typeface="Calibri" pitchFamily="34" charset="0"/>
            </a:endParaRPr>
          </a:p>
        </p:txBody>
      </p:sp>
      <p:sp>
        <p:nvSpPr>
          <p:cNvPr id="19468" name="13 CuadroTexto"/>
          <p:cNvSpPr txBox="1">
            <a:spLocks noChangeArrowheads="1"/>
          </p:cNvSpPr>
          <p:nvPr/>
        </p:nvSpPr>
        <p:spPr bwMode="auto">
          <a:xfrm rot="-5400000">
            <a:off x="98425" y="6113463"/>
            <a:ext cx="877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u="sng">
                <a:latin typeface="Calibri" pitchFamily="34" charset="0"/>
              </a:rPr>
              <a:t>Cable 2</a:t>
            </a:r>
            <a:endParaRPr lang="en-US" b="1" u="sng">
              <a:latin typeface="Calibri" pitchFamily="34" charset="0"/>
            </a:endParaRPr>
          </a:p>
        </p:txBody>
      </p:sp>
      <p:sp>
        <p:nvSpPr>
          <p:cNvPr id="16" name="15 Flecha derecha"/>
          <p:cNvSpPr/>
          <p:nvPr/>
        </p:nvSpPr>
        <p:spPr>
          <a:xfrm rot="10800000">
            <a:off x="629443" y="3446149"/>
            <a:ext cx="654050" cy="260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471" name="16 CuadroTexto"/>
          <p:cNvSpPr txBox="1">
            <a:spLocks noChangeArrowheads="1"/>
          </p:cNvSpPr>
          <p:nvPr/>
        </p:nvSpPr>
        <p:spPr bwMode="auto">
          <a:xfrm>
            <a:off x="1575594" y="3244536"/>
            <a:ext cx="256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00B050"/>
                </a:solidFill>
                <a:latin typeface="Calibri" pitchFamily="34" charset="0"/>
              </a:rPr>
              <a:t>Cable under study </a:t>
            </a:r>
          </a:p>
        </p:txBody>
      </p:sp>
      <p:sp>
        <p:nvSpPr>
          <p:cNvPr id="19472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  <p:sp>
        <p:nvSpPr>
          <p:cNvPr id="17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50E0242-1484-4AD1-93A9-84C25DD625E2}" type="slidenum">
              <a:rPr lang="es-ES" sz="1400" b="1">
                <a:latin typeface="Calibri" pitchFamily="34" charset="0"/>
              </a:rPr>
              <a:pPr algn="ctr"/>
              <a:t>14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b="1" u="sng" dirty="0" smtClean="0"/>
              <a:t>3.1 EUT: Power lines</a:t>
            </a:r>
            <a:endParaRPr lang="en-US" b="1" u="sng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308" y="1123406"/>
            <a:ext cx="8485492" cy="527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50E0242-1484-4AD1-93A9-84C25DD625E2}" type="slidenum">
              <a:rPr lang="es-ES" sz="1400" b="1">
                <a:latin typeface="Calibri" pitchFamily="34" charset="0"/>
              </a:rPr>
              <a:pPr algn="ctr"/>
              <a:t>15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9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Belle II VXD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13-15 January 2016, IFIC,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65313" y="876300"/>
            <a:ext cx="8974183" cy="5249863"/>
          </a:xfrm>
        </p:spPr>
        <p:txBody>
          <a:bodyPr/>
          <a:lstStyle/>
          <a:p>
            <a:r>
              <a:rPr lang="en-US" sz="2800" dirty="0" smtClean="0"/>
              <a:t>The PXD is going to be placed very close to the beam pipe</a:t>
            </a:r>
          </a:p>
          <a:p>
            <a:r>
              <a:rPr lang="en-US" sz="2800" dirty="0" smtClean="0"/>
              <a:t>The beam pipe may radiate noise </a:t>
            </a:r>
          </a:p>
          <a:p>
            <a:pPr lvl="1"/>
            <a:r>
              <a:rPr lang="en-US" sz="2400" dirty="0" smtClean="0"/>
              <a:t>PXD is not a PCB with a nice ground plane ( there are traces)</a:t>
            </a:r>
          </a:p>
          <a:p>
            <a:r>
              <a:rPr lang="en-US" sz="2800" dirty="0" smtClean="0"/>
              <a:t>Beam pipe is part of the accelerator and it may have noise currents in the external face of the pipe (H field)</a:t>
            </a:r>
          </a:p>
          <a:p>
            <a:pPr lvl="1"/>
            <a:r>
              <a:rPr lang="en-US" dirty="0" smtClean="0"/>
              <a:t>Pumps</a:t>
            </a:r>
          </a:p>
          <a:p>
            <a:pPr lvl="1"/>
            <a:r>
              <a:rPr lang="en-US" dirty="0" smtClean="0"/>
              <a:t>Auxiliary electronics (BM)</a:t>
            </a:r>
          </a:p>
          <a:p>
            <a:pPr lvl="1"/>
            <a:r>
              <a:rPr lang="en-US" dirty="0" smtClean="0"/>
              <a:t>Power converters </a:t>
            </a:r>
          </a:p>
          <a:p>
            <a:r>
              <a:rPr lang="en-US" sz="2800" dirty="0" smtClean="0"/>
              <a:t>This noise does not come from the beam</a:t>
            </a:r>
          </a:p>
          <a:p>
            <a:pPr lvl="1"/>
            <a:r>
              <a:rPr lang="en-US" dirty="0" smtClean="0"/>
              <a:t>The EM wave associated to the beam is very well confined (skin-depth)</a:t>
            </a:r>
          </a:p>
        </p:txBody>
      </p:sp>
      <p:sp>
        <p:nvSpPr>
          <p:cNvPr id="22532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9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Belle II VXD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13-15 January 2016, IFIC, Spain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/>
          <a:p>
            <a:pPr algn="l"/>
            <a:r>
              <a:rPr lang="en-US" b="1" u="sng" dirty="0" smtClean="0"/>
              <a:t>3.2 EUT: Beam pipe radiation</a:t>
            </a:r>
            <a:endParaRPr lang="es-ES" b="1" u="sng" dirty="0" smtClean="0"/>
          </a:p>
        </p:txBody>
      </p:sp>
      <p:sp>
        <p:nvSpPr>
          <p:cNvPr id="6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50E0242-1484-4AD1-93A9-84C25DD625E2}" type="slidenum">
              <a:rPr lang="es-ES" sz="1400" b="1">
                <a:latin typeface="Calibri" pitchFamily="34" charset="0"/>
              </a:rPr>
              <a:pPr algn="ctr"/>
              <a:t>16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971" y="876300"/>
            <a:ext cx="8791303" cy="1070066"/>
          </a:xfrm>
        </p:spPr>
        <p:txBody>
          <a:bodyPr/>
          <a:lstStyle/>
          <a:p>
            <a:r>
              <a:rPr lang="en-US" dirty="0" smtClean="0"/>
              <a:t>The susceptibility of the PXD system may be  measured (depends on EUT)</a:t>
            </a:r>
            <a:endParaRPr lang="en-US" dirty="0"/>
          </a:p>
        </p:txBody>
      </p:sp>
      <p:pic>
        <p:nvPicPr>
          <p:cNvPr id="4" name="3 Marcador de contenido" descr="DSC_0415.JPG"/>
          <p:cNvPicPr>
            <a:picLocks noChangeAspect="1"/>
          </p:cNvPicPr>
          <p:nvPr/>
        </p:nvPicPr>
        <p:blipFill>
          <a:blip r:embed="rId2"/>
          <a:srcRect b="24094"/>
          <a:stretch>
            <a:fillRect/>
          </a:stretch>
        </p:blipFill>
        <p:spPr bwMode="auto">
          <a:xfrm>
            <a:off x="707457" y="1904777"/>
            <a:ext cx="7702960" cy="438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Elipse"/>
          <p:cNvSpPr/>
          <p:nvPr/>
        </p:nvSpPr>
        <p:spPr>
          <a:xfrm>
            <a:off x="4010297" y="5368834"/>
            <a:ext cx="548640" cy="561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"/>
          <p:cNvCxnSpPr/>
          <p:nvPr/>
        </p:nvCxnSpPr>
        <p:spPr>
          <a:xfrm flipH="1" flipV="1">
            <a:off x="2965269" y="5643154"/>
            <a:ext cx="1045028" cy="130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flipH="1">
            <a:off x="4558938" y="5630091"/>
            <a:ext cx="162766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3566160" y="2560320"/>
            <a:ext cx="992777" cy="6531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11 Conector recto de flecha"/>
          <p:cNvCxnSpPr/>
          <p:nvPr/>
        </p:nvCxnSpPr>
        <p:spPr>
          <a:xfrm flipH="1" flipV="1">
            <a:off x="2181497" y="3605348"/>
            <a:ext cx="26126" cy="12148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2651760" y="3030584"/>
            <a:ext cx="3814354" cy="130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6985000" y="3206932"/>
            <a:ext cx="0" cy="1613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16 Arco"/>
          <p:cNvSpPr/>
          <p:nvPr/>
        </p:nvSpPr>
        <p:spPr>
          <a:xfrm>
            <a:off x="4036423" y="2847704"/>
            <a:ext cx="548640" cy="359228"/>
          </a:xfrm>
          <a:prstGeom prst="arc">
            <a:avLst>
              <a:gd name="adj1" fmla="val 11862957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Arco"/>
          <p:cNvSpPr/>
          <p:nvPr/>
        </p:nvSpPr>
        <p:spPr>
          <a:xfrm>
            <a:off x="3944983" y="2766061"/>
            <a:ext cx="705394" cy="359228"/>
          </a:xfrm>
          <a:prstGeom prst="arc">
            <a:avLst>
              <a:gd name="adj1" fmla="val 11862957"/>
              <a:gd name="adj2" fmla="val 21467843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6985000" cy="876300"/>
          </a:xfrm>
        </p:spPr>
        <p:txBody>
          <a:bodyPr/>
          <a:lstStyle/>
          <a:p>
            <a:pPr algn="l"/>
            <a:r>
              <a:rPr lang="en-US" b="1" u="sng" dirty="0" smtClean="0"/>
              <a:t>3.2 EUT: Beam pipe radiation</a:t>
            </a:r>
            <a:endParaRPr lang="es-ES" b="1" u="sng" dirty="0" smtClean="0"/>
          </a:p>
        </p:txBody>
      </p:sp>
      <p:sp>
        <p:nvSpPr>
          <p:cNvPr id="20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9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Belle II VXD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13-15 January 2016, IFIC, Spain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4010297" y="4820194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V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351314" y="3896864"/>
            <a:ext cx="60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 smtClean="0">
                <a:solidFill>
                  <a:srgbClr val="FF0000"/>
                </a:solidFill>
              </a:rPr>
              <a:t>Ip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07457" y="1904777"/>
            <a:ext cx="547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 have this structure at Zaragoza (IFIC - IFCA)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50E0242-1484-4AD1-93A9-84C25DD625E2}" type="slidenum">
              <a:rPr lang="es-ES" sz="1400" b="1">
                <a:latin typeface="Calibri" pitchFamily="34" charset="0"/>
              </a:rPr>
              <a:pPr algn="ctr"/>
              <a:t>17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7963" y="903288"/>
            <a:ext cx="8728075" cy="55197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Which system are we going to test ?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PXD9 / EMCM / other ?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Which test are we going to perform ?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Which lines?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When should this test be carried out ?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Who is going to be involved ? Personnel support?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Who is going to operate the PXD ? How ? 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Some extra funding (trips, hotel,  allowances, etc ) through AIDA2020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/>
          </a:p>
        </p:txBody>
      </p:sp>
      <p:sp>
        <p:nvSpPr>
          <p:cNvPr id="23555" name="1 Título"/>
          <p:cNvSpPr>
            <a:spLocks noGrp="1"/>
          </p:cNvSpPr>
          <p:nvPr>
            <p:ph type="title"/>
          </p:nvPr>
        </p:nvSpPr>
        <p:spPr>
          <a:xfrm>
            <a:off x="401638" y="0"/>
            <a:ext cx="6583362" cy="876300"/>
          </a:xfrm>
        </p:spPr>
        <p:txBody>
          <a:bodyPr/>
          <a:lstStyle/>
          <a:p>
            <a:pPr algn="l"/>
            <a:r>
              <a:rPr lang="en-US" b="1" u="sng" dirty="0" smtClean="0"/>
              <a:t>4. Discussions…</a:t>
            </a:r>
          </a:p>
        </p:txBody>
      </p:sp>
      <p:sp>
        <p:nvSpPr>
          <p:cNvPr id="23556" name="CuadroTexto 4"/>
          <p:cNvSpPr txBox="1">
            <a:spLocks noChangeArrowheads="1"/>
          </p:cNvSpPr>
          <p:nvPr/>
        </p:nvSpPr>
        <p:spPr bwMode="auto">
          <a:xfrm>
            <a:off x="171450" y="6464300"/>
            <a:ext cx="241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latin typeface="Calibri" pitchFamily="34" charset="0"/>
              </a:rPr>
              <a:t>farteche@itainnova.es</a:t>
            </a:r>
          </a:p>
        </p:txBody>
      </p:sp>
      <p:sp>
        <p:nvSpPr>
          <p:cNvPr id="23557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13934F3-EEA3-42EC-BAB7-E355A566CBD0}" type="slidenum">
              <a:rPr lang="es-ES" sz="1400" b="1">
                <a:latin typeface="Calibri" pitchFamily="34" charset="0"/>
              </a:rPr>
              <a:pPr algn="ctr"/>
              <a:t>18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3558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7963" y="903288"/>
            <a:ext cx="8728075" cy="5519737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Who is going to prepare the aux. equipment ?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CDN / Cables /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It should be tested before sending anything to Zaragoza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PS units/ Cooling / DAQ ?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SVD EMC test was planned as a “kind “ of test beam (similar approach to the PXD is suggested) 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It was very useful / several discussions in advance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This set of tests is quite long 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We spent 12 hours per day during 2 weeks in order to perform SVD EMC test.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It is a quite delicate test - Things may be wrong  …..</a:t>
            </a:r>
          </a:p>
        </p:txBody>
      </p:sp>
      <p:sp>
        <p:nvSpPr>
          <p:cNvPr id="23555" name="1 Título"/>
          <p:cNvSpPr>
            <a:spLocks noGrp="1"/>
          </p:cNvSpPr>
          <p:nvPr>
            <p:ph type="title"/>
          </p:nvPr>
        </p:nvSpPr>
        <p:spPr>
          <a:xfrm>
            <a:off x="401638" y="0"/>
            <a:ext cx="6583362" cy="876300"/>
          </a:xfrm>
        </p:spPr>
        <p:txBody>
          <a:bodyPr/>
          <a:lstStyle/>
          <a:p>
            <a:pPr algn="l"/>
            <a:r>
              <a:rPr lang="en-US" b="1" u="sng" dirty="0" smtClean="0"/>
              <a:t>4. Discussions</a:t>
            </a:r>
          </a:p>
        </p:txBody>
      </p:sp>
      <p:sp>
        <p:nvSpPr>
          <p:cNvPr id="23556" name="CuadroTexto 4"/>
          <p:cNvSpPr txBox="1">
            <a:spLocks noChangeArrowheads="1"/>
          </p:cNvSpPr>
          <p:nvPr/>
        </p:nvSpPr>
        <p:spPr bwMode="auto">
          <a:xfrm>
            <a:off x="171450" y="6464300"/>
            <a:ext cx="241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>
                <a:latin typeface="Calibri" pitchFamily="34" charset="0"/>
              </a:rPr>
              <a:t>farteche@itainnova.es</a:t>
            </a:r>
          </a:p>
        </p:txBody>
      </p:sp>
      <p:sp>
        <p:nvSpPr>
          <p:cNvPr id="23557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13934F3-EEA3-42EC-BAB7-E355A566CBD0}" type="slidenum">
              <a:rPr lang="es-ES" sz="1400" b="1">
                <a:latin typeface="Calibri" pitchFamily="34" charset="0"/>
              </a:rPr>
              <a:pPr algn="ctr"/>
              <a:t>19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3558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Calibri" pitchFamily="34" charset="0"/>
              </a:rPr>
              <a:t>9 </a:t>
            </a:r>
            <a:r>
              <a:rPr lang="en-US" sz="1400" b="1" dirty="0" err="1">
                <a:latin typeface="Calibri" pitchFamily="34" charset="0"/>
              </a:rPr>
              <a:t>th</a:t>
            </a:r>
            <a:r>
              <a:rPr lang="en-US" sz="1400" b="1" dirty="0">
                <a:latin typeface="Calibri" pitchFamily="34" charset="0"/>
              </a:rPr>
              <a:t> Belle II VXD Workshop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13-15 January 2016, IFIC, Spain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ángulo 1"/>
          <p:cNvSpPr>
            <a:spLocks noChangeArrowheads="1"/>
          </p:cNvSpPr>
          <p:nvPr/>
        </p:nvSpPr>
        <p:spPr bwMode="auto">
          <a:xfrm>
            <a:off x="546100" y="1857375"/>
            <a:ext cx="8051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600"/>
          </a:p>
        </p:txBody>
      </p:sp>
      <p:sp>
        <p:nvSpPr>
          <p:cNvPr id="6147" name="Rectángulo 6"/>
          <p:cNvSpPr>
            <a:spLocks noChangeArrowheads="1"/>
          </p:cNvSpPr>
          <p:nvPr/>
        </p:nvSpPr>
        <p:spPr bwMode="auto">
          <a:xfrm>
            <a:off x="546100" y="111125"/>
            <a:ext cx="7607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3600" b="1" u="sng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6148" name="8 Marcador de contenido"/>
          <p:cNvSpPr>
            <a:spLocks noGrp="1"/>
          </p:cNvSpPr>
          <p:nvPr>
            <p:ph idx="1"/>
          </p:nvPr>
        </p:nvSpPr>
        <p:spPr>
          <a:xfrm>
            <a:off x="234950" y="1031875"/>
            <a:ext cx="8674100" cy="5327650"/>
          </a:xfrm>
        </p:spPr>
        <p:txBody>
          <a:bodyPr/>
          <a:lstStyle/>
          <a:p>
            <a:r>
              <a:rPr lang="en-US" sz="4100" dirty="0" smtClean="0"/>
              <a:t>1. Introduction </a:t>
            </a:r>
          </a:p>
          <a:p>
            <a:r>
              <a:rPr lang="en-US" sz="4100" dirty="0" smtClean="0"/>
              <a:t>2. RF susceptibility test set-up </a:t>
            </a:r>
          </a:p>
          <a:p>
            <a:pPr lvl="1"/>
            <a:r>
              <a:rPr lang="en-US" sz="3700" dirty="0" smtClean="0"/>
              <a:t>Auxiliary equipment</a:t>
            </a:r>
          </a:p>
          <a:p>
            <a:r>
              <a:rPr lang="en-US" sz="4100" dirty="0" smtClean="0"/>
              <a:t>3. Equipment Under Test</a:t>
            </a:r>
          </a:p>
          <a:p>
            <a:pPr lvl="1"/>
            <a:r>
              <a:rPr lang="en-US" sz="3700" dirty="0" smtClean="0"/>
              <a:t>Power lines</a:t>
            </a:r>
          </a:p>
          <a:p>
            <a:pPr lvl="1"/>
            <a:r>
              <a:rPr lang="en-US" sz="3700" dirty="0" smtClean="0"/>
              <a:t>Beam pipe radiation</a:t>
            </a:r>
          </a:p>
          <a:p>
            <a:r>
              <a:rPr lang="en-US" sz="4100" dirty="0" smtClean="0"/>
              <a:t>4. Discussion …..</a:t>
            </a:r>
          </a:p>
          <a:p>
            <a:pPr>
              <a:buFont typeface="Arial" charset="0"/>
              <a:buNone/>
            </a:pPr>
            <a:endParaRPr lang="es-ES" dirty="0" smtClean="0"/>
          </a:p>
        </p:txBody>
      </p:sp>
      <p:sp>
        <p:nvSpPr>
          <p:cNvPr id="6149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7AA1AAF-D12E-4021-8C47-4B0EF7D59EB2}" type="slidenum">
              <a:rPr lang="es-ES" sz="1400" b="1">
                <a:latin typeface="Calibri" pitchFamily="34" charset="0"/>
              </a:rPr>
              <a:pPr algn="ctr"/>
              <a:t>2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6150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b="1" u="sng" smtClean="0"/>
              <a:t>1. </a:t>
            </a:r>
            <a:r>
              <a:rPr lang="en-US" b="1" u="sng" smtClean="0"/>
              <a:t>Introduction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7650" y="876300"/>
            <a:ext cx="8648700" cy="55880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u="sng" dirty="0" smtClean="0">
                <a:solidFill>
                  <a:srgbClr val="FF0000"/>
                </a:solidFill>
              </a:rPr>
              <a:t>Susceptibility test is the most useful test of the EMC plan.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However it is much more complex than emission test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It tries to evaluate the effect of noise current and transients present in a system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The susceptibility test can be divided into two big groups: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b="1" u="sng" dirty="0" smtClean="0"/>
              <a:t>Immunity to RF noise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Immunity to transient perturbation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Test results need some data processing.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It may require long analysis (several months)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It is crucial to define the EMC unit  - Unit under test</a:t>
            </a:r>
          </a:p>
        </p:txBody>
      </p:sp>
      <p:sp>
        <p:nvSpPr>
          <p:cNvPr id="7172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CF3D013-E2B1-4EE7-9F64-CABECC21DF3F}" type="slidenum">
              <a:rPr lang="es-ES" sz="1400" b="1">
                <a:latin typeface="Calibri" pitchFamily="34" charset="0"/>
              </a:rPr>
              <a:pPr algn="ctr"/>
              <a:t>3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7173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34950" y="876300"/>
            <a:ext cx="8229600" cy="21367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Test layout (EMC unit) as similar as possible to the final configuration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What is an EMC unit? – Something that represents the system under study .</a:t>
            </a:r>
            <a:endParaRPr lang="en-US" dirty="0"/>
          </a:p>
        </p:txBody>
      </p:sp>
      <p:pic>
        <p:nvPicPr>
          <p:cNvPr id="8195" name="Picture 1028" descr="H:\Fernando\CERNHD\DHARDDISK\Tracker\NoisetestAachen\Test\Bilder\sideB.JPG"/>
          <p:cNvPicPr>
            <a:picLocks noChangeAspect="1" noChangeArrowheads="1"/>
          </p:cNvPicPr>
          <p:nvPr/>
        </p:nvPicPr>
        <p:blipFill>
          <a:blip r:embed="rId2"/>
          <a:srcRect t="30791" b="11852"/>
          <a:stretch>
            <a:fillRect/>
          </a:stretch>
        </p:blipFill>
        <p:spPr bwMode="auto">
          <a:xfrm>
            <a:off x="234950" y="2900363"/>
            <a:ext cx="3487738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2 Marcador de contenido"/>
          <p:cNvSpPr txBox="1">
            <a:spLocks/>
          </p:cNvSpPr>
          <p:nvPr/>
        </p:nvSpPr>
        <p:spPr bwMode="auto">
          <a:xfrm>
            <a:off x="234950" y="4781550"/>
            <a:ext cx="348773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sz="2200" b="1" u="sng" dirty="0">
                <a:solidFill>
                  <a:srgbClr val="1F1A60"/>
                </a:solidFill>
                <a:latin typeface="Calibri" pitchFamily="34" charset="0"/>
              </a:rPr>
              <a:t> </a:t>
            </a:r>
            <a:r>
              <a:rPr lang="en-GB" sz="2200" b="1" u="sng" dirty="0" smtClean="0">
                <a:solidFill>
                  <a:srgbClr val="1F1A60"/>
                </a:solidFill>
                <a:latin typeface="Calibri" pitchFamily="34" charset="0"/>
              </a:rPr>
              <a:t>CMS- TEC </a:t>
            </a:r>
            <a:r>
              <a:rPr lang="en-GB" sz="2200" b="1" u="sng" dirty="0">
                <a:solidFill>
                  <a:srgbClr val="1F1A60"/>
                </a:solidFill>
                <a:latin typeface="Calibri" pitchFamily="34" charset="0"/>
              </a:rPr>
              <a:t>FEE unit – 1 Petal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GB" dirty="0">
                <a:solidFill>
                  <a:srgbClr val="1F1A60"/>
                </a:solidFill>
                <a:latin typeface="Calibri" pitchFamily="34" charset="0"/>
              </a:rPr>
              <a:t>Petal divided into 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GB" dirty="0">
                <a:solidFill>
                  <a:srgbClr val="1F1A60"/>
                </a:solidFill>
                <a:latin typeface="Calibri" pitchFamily="34" charset="0"/>
              </a:rPr>
              <a:t>Rings &amp; Modules (16)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GB" dirty="0">
                <a:solidFill>
                  <a:srgbClr val="1F1A60"/>
                </a:solidFill>
                <a:latin typeface="Calibri" pitchFamily="34" charset="0"/>
              </a:rPr>
              <a:t>ICB- Inter Circuit Board</a:t>
            </a:r>
          </a:p>
        </p:txBody>
      </p:sp>
      <p:sp>
        <p:nvSpPr>
          <p:cNvPr id="8197" name="2 Marcador de contenido"/>
          <p:cNvSpPr txBox="1">
            <a:spLocks/>
          </p:cNvSpPr>
          <p:nvPr/>
        </p:nvSpPr>
        <p:spPr bwMode="auto">
          <a:xfrm>
            <a:off x="4728754" y="4933950"/>
            <a:ext cx="373579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GB" b="1" u="sng" dirty="0">
                <a:solidFill>
                  <a:srgbClr val="1F1A60"/>
                </a:solidFill>
                <a:latin typeface="Calibri" pitchFamily="34" charset="0"/>
              </a:rPr>
              <a:t> </a:t>
            </a:r>
            <a:r>
              <a:rPr lang="en-US" b="1" u="sng" dirty="0" smtClean="0">
                <a:solidFill>
                  <a:srgbClr val="1F1A60"/>
                </a:solidFill>
                <a:latin typeface="Calibri" pitchFamily="34" charset="0"/>
              </a:rPr>
              <a:t>Belle II-SVD </a:t>
            </a:r>
            <a:r>
              <a:rPr lang="en-US" b="1" u="sng" dirty="0">
                <a:solidFill>
                  <a:srgbClr val="1F1A60"/>
                </a:solidFill>
                <a:latin typeface="Calibri" pitchFamily="34" charset="0"/>
              </a:rPr>
              <a:t>EMC </a:t>
            </a:r>
            <a:r>
              <a:rPr lang="en-US" b="1" u="sng" dirty="0" smtClean="0">
                <a:solidFill>
                  <a:srgbClr val="1F1A60"/>
                </a:solidFill>
                <a:latin typeface="Calibri" pitchFamily="34" charset="0"/>
              </a:rPr>
              <a:t>unit </a:t>
            </a:r>
            <a:r>
              <a:rPr lang="en-US" b="1" u="sng" dirty="0">
                <a:solidFill>
                  <a:srgbClr val="1F1A60"/>
                </a:solidFill>
                <a:latin typeface="Calibri" pitchFamily="34" charset="0"/>
              </a:rPr>
              <a:t>– 1 </a:t>
            </a:r>
            <a:r>
              <a:rPr lang="en-US" b="1" u="sng" dirty="0" smtClean="0">
                <a:solidFill>
                  <a:srgbClr val="1F1A60"/>
                </a:solidFill>
                <a:latin typeface="Calibri" pitchFamily="34" charset="0"/>
              </a:rPr>
              <a:t>Ladder</a:t>
            </a:r>
            <a:endParaRPr lang="en-US" b="1" u="sng" dirty="0">
              <a:solidFill>
                <a:srgbClr val="1F1A60"/>
              </a:solidFill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dirty="0" smtClean="0">
                <a:solidFill>
                  <a:srgbClr val="1F1A60"/>
                </a:solidFill>
                <a:latin typeface="Calibri" pitchFamily="34" charset="0"/>
              </a:rPr>
              <a:t>L5 – 8 sensors</a:t>
            </a:r>
          </a:p>
          <a:p>
            <a:pPr marL="1200150" lvl="2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dirty="0" smtClean="0">
                <a:solidFill>
                  <a:srgbClr val="1F1A60"/>
                </a:solidFill>
                <a:latin typeface="Calibri" pitchFamily="34" charset="0"/>
              </a:rPr>
              <a:t>≈ 5000 channels </a:t>
            </a:r>
            <a:endParaRPr lang="en-US" dirty="0">
              <a:solidFill>
                <a:srgbClr val="1F1A60"/>
              </a:solidFill>
              <a:latin typeface="Calibri" pitchFamily="34" charset="0"/>
            </a:endParaRPr>
          </a:p>
        </p:txBody>
      </p:sp>
      <p:sp>
        <p:nvSpPr>
          <p:cNvPr id="8198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50564949-73D1-40D5-B06A-71217162A3E6}" type="slidenum">
              <a:rPr lang="es-ES" sz="1400" b="1">
                <a:latin typeface="Calibri" pitchFamily="34" charset="0"/>
              </a:rPr>
              <a:pPr algn="ctr"/>
              <a:t>4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8199" name="Picture 5" descr="C:\Trabajo\EMC\FisicaAltasEnergias\AIDA2\data_test\2_svd test_mayo2015\1_FOTOS_setup\FotosLourdes\P1000120_b.jpg"/>
          <p:cNvPicPr>
            <a:picLocks noChangeAspect="1" noChangeArrowheads="1"/>
          </p:cNvPicPr>
          <p:nvPr/>
        </p:nvPicPr>
        <p:blipFill>
          <a:blip r:embed="rId3"/>
          <a:srcRect l="5000" t="29565" r="19514" b="14291"/>
          <a:stretch>
            <a:fillRect/>
          </a:stretch>
        </p:blipFill>
        <p:spPr bwMode="auto">
          <a:xfrm>
            <a:off x="4519613" y="2900363"/>
            <a:ext cx="394493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b="1" u="sng" dirty="0" smtClean="0"/>
              <a:t>1. </a:t>
            </a:r>
            <a:r>
              <a:rPr lang="en-US" b="1" u="sng" dirty="0" smtClean="0"/>
              <a:t>Introduction</a:t>
            </a:r>
          </a:p>
        </p:txBody>
      </p:sp>
      <p:sp>
        <p:nvSpPr>
          <p:cNvPr id="8201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76300"/>
            <a:ext cx="9144000" cy="6010275"/>
          </a:xfrm>
        </p:spPr>
      </p:pic>
      <p:sp>
        <p:nvSpPr>
          <p:cNvPr id="11267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354888" cy="876300"/>
          </a:xfrm>
        </p:spPr>
        <p:txBody>
          <a:bodyPr/>
          <a:lstStyle/>
          <a:p>
            <a:pPr algn="l"/>
            <a:r>
              <a:rPr lang="en-US" sz="4800" b="1" u="sng" dirty="0" smtClean="0"/>
              <a:t>1. Introduction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125571" y="6139543"/>
            <a:ext cx="6731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u="sng" dirty="0" smtClean="0">
                <a:solidFill>
                  <a:srgbClr val="FFFF00"/>
                </a:solidFill>
              </a:rPr>
              <a:t>EMC test set-up ( Belle II - SVD sub-detector)</a:t>
            </a:r>
            <a:endParaRPr lang="es-ES" sz="2400" b="1" u="sng" dirty="0">
              <a:solidFill>
                <a:srgbClr val="FFFF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566405" y="1789611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u="sng" dirty="0" smtClean="0">
                <a:solidFill>
                  <a:srgbClr val="C00000"/>
                </a:solidFill>
              </a:rPr>
              <a:t>EMC </a:t>
            </a:r>
            <a:r>
              <a:rPr lang="es-ES" sz="2000" b="1" u="sng" dirty="0" err="1" smtClean="0">
                <a:solidFill>
                  <a:srgbClr val="C00000"/>
                </a:solidFill>
              </a:rPr>
              <a:t>unit</a:t>
            </a:r>
            <a:r>
              <a:rPr lang="es-ES" sz="2000" b="1" u="sng" dirty="0" smtClean="0">
                <a:solidFill>
                  <a:srgbClr val="C00000"/>
                </a:solidFill>
              </a:rPr>
              <a:t> test</a:t>
            </a:r>
            <a:endParaRPr lang="es-ES" sz="2000" b="1" u="sng" dirty="0">
              <a:solidFill>
                <a:srgbClr val="C00000"/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5421086" y="2189721"/>
            <a:ext cx="966651" cy="15331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82563" y="954088"/>
            <a:ext cx="8686800" cy="1646237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The test injects a perturbing signal into the FEE and evaluates the FEE performance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Several frequencies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Several amplitudes (the system should be perturbed)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s-ES" dirty="0"/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1593850" y="2500313"/>
            <a:ext cx="5114925" cy="650875"/>
            <a:chOff x="768" y="1824"/>
            <a:chExt cx="3359" cy="410"/>
          </a:xfrm>
        </p:grpSpPr>
        <p:sp>
          <p:nvSpPr>
            <p:cNvPr id="1035" name="Rectangle 5"/>
            <p:cNvSpPr>
              <a:spLocks noChangeArrowheads="1"/>
            </p:cNvSpPr>
            <p:nvPr/>
          </p:nvSpPr>
          <p:spPr bwMode="auto">
            <a:xfrm>
              <a:off x="2353" y="1984"/>
              <a:ext cx="299" cy="1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r>
                <a:rPr lang="es-ES">
                  <a:solidFill>
                    <a:srgbClr val="000000"/>
                  </a:solidFill>
                  <a:latin typeface="Arial Narrow" pitchFamily="34" charset="0"/>
                </a:rPr>
                <a:t>FEE</a:t>
              </a:r>
              <a:endParaRPr lang="es-ES" sz="24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eaLnBrk="0" hangingPunct="0"/>
              <a:endParaRPr lang="es-ES" sz="10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eaLnBrk="0" hangingPunct="0"/>
              <a:endParaRPr lang="es-ES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6" name="Rectangle 6"/>
            <p:cNvSpPr>
              <a:spLocks noChangeArrowheads="1"/>
            </p:cNvSpPr>
            <p:nvPr/>
          </p:nvSpPr>
          <p:spPr bwMode="auto">
            <a:xfrm>
              <a:off x="2353" y="1984"/>
              <a:ext cx="299" cy="1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r>
                <a:rPr lang="es-ES">
                  <a:solidFill>
                    <a:srgbClr val="000000"/>
                  </a:solidFill>
                  <a:latin typeface="Arial Narrow" pitchFamily="34" charset="0"/>
                </a:rPr>
                <a:t>FEE</a:t>
              </a:r>
              <a:endParaRPr lang="es-ES" sz="24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eaLnBrk="0" hangingPunct="0"/>
              <a:endParaRPr lang="es-ES" sz="10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eaLnBrk="0" hangingPunct="0"/>
              <a:endParaRPr lang="es-ES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7" name="Rectangle 7"/>
            <p:cNvSpPr>
              <a:spLocks noChangeArrowheads="1"/>
            </p:cNvSpPr>
            <p:nvPr/>
          </p:nvSpPr>
          <p:spPr bwMode="auto">
            <a:xfrm>
              <a:off x="2160" y="1887"/>
              <a:ext cx="862" cy="347"/>
            </a:xfrm>
            <a:prstGeom prst="rect">
              <a:avLst/>
            </a:prstGeom>
            <a:solidFill>
              <a:srgbClr val="00CC99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s-ES" sz="2400">
                  <a:solidFill>
                    <a:srgbClr val="000000"/>
                  </a:solidFill>
                  <a:latin typeface="Times New Roman" pitchFamily="18" charset="0"/>
                </a:rPr>
                <a:t>FEE</a:t>
              </a:r>
            </a:p>
            <a:p>
              <a:pPr eaLnBrk="0" hangingPunct="0"/>
              <a:endParaRPr lang="es-ES" sz="100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eaLnBrk="0" hangingPunct="0"/>
              <a:endParaRPr lang="es-ES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1026" name="Object 8"/>
            <p:cNvGraphicFramePr>
              <a:graphicFrameLocks noChangeAspect="1"/>
            </p:cNvGraphicFramePr>
            <p:nvPr/>
          </p:nvGraphicFramePr>
          <p:xfrm>
            <a:off x="768" y="1824"/>
            <a:ext cx="748" cy="381"/>
          </p:xfrm>
          <a:graphic>
            <a:graphicData uri="http://schemas.openxmlformats.org/presentationml/2006/ole">
              <p:oleObj spid="_x0000_s1026" name="Equation" r:id="rId3" imgW="393480" imgH="241200" progId="Equation.3">
                <p:embed/>
              </p:oleObj>
            </a:graphicData>
          </a:graphic>
        </p:graphicFrame>
        <p:graphicFrame>
          <p:nvGraphicFramePr>
            <p:cNvPr id="1027" name="Object 9"/>
            <p:cNvGraphicFramePr>
              <a:graphicFrameLocks noChangeAspect="1"/>
            </p:cNvGraphicFramePr>
            <p:nvPr/>
          </p:nvGraphicFramePr>
          <p:xfrm>
            <a:off x="3504" y="1872"/>
            <a:ext cx="623" cy="302"/>
          </p:xfrm>
          <a:graphic>
            <a:graphicData uri="http://schemas.openxmlformats.org/presentationml/2006/ole">
              <p:oleObj spid="_x0000_s1027" name="Equation" r:id="rId4" imgW="393480" imgH="228600" progId="Equation.3">
                <p:embed/>
              </p:oleObj>
            </a:graphicData>
          </a:graphic>
        </p:graphicFrame>
        <p:sp>
          <p:nvSpPr>
            <p:cNvPr id="1038" name="Line 10"/>
            <p:cNvSpPr>
              <a:spLocks noChangeShapeType="1"/>
            </p:cNvSpPr>
            <p:nvPr/>
          </p:nvSpPr>
          <p:spPr bwMode="auto">
            <a:xfrm>
              <a:off x="1584" y="2016"/>
              <a:ext cx="528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9" name="Line 11"/>
            <p:cNvSpPr>
              <a:spLocks noChangeShapeType="1"/>
            </p:cNvSpPr>
            <p:nvPr/>
          </p:nvSpPr>
          <p:spPr bwMode="auto">
            <a:xfrm>
              <a:off x="3024" y="2016"/>
              <a:ext cx="432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30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CBFB3E83-17A0-4DB9-B871-2CEE9D5095F3}" type="slidenum">
              <a:rPr lang="es-ES" sz="1400" b="1">
                <a:latin typeface="Calibri" pitchFamily="34" charset="0"/>
              </a:rPr>
              <a:pPr algn="ctr"/>
              <a:t>6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5"/>
          <a:srcRect l="2939" r="7430"/>
          <a:stretch>
            <a:fillRect/>
          </a:stretch>
        </p:blipFill>
        <p:spPr bwMode="auto">
          <a:xfrm>
            <a:off x="182563" y="3091269"/>
            <a:ext cx="4279900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712826" y="5964282"/>
            <a:ext cx="7284960" cy="6774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2400" b="1" u="sng" dirty="0">
                <a:latin typeface="+mn-lt"/>
                <a:cs typeface="+mn-cs"/>
              </a:rPr>
              <a:t>Diagnosis &amp; Sensitive </a:t>
            </a:r>
            <a:r>
              <a:rPr lang="en-GB" sz="2400" b="1" u="sng" dirty="0" smtClean="0">
                <a:latin typeface="+mn-lt"/>
                <a:cs typeface="+mn-cs"/>
              </a:rPr>
              <a:t>areas - </a:t>
            </a:r>
            <a:r>
              <a:rPr lang="en-GB" dirty="0" smtClean="0">
                <a:solidFill>
                  <a:srgbClr val="FF0000"/>
                </a:solidFill>
                <a:latin typeface="+mn-lt"/>
                <a:cs typeface="+mn-cs"/>
              </a:rPr>
              <a:t>Belle II - SVD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103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b="1" u="sng" smtClean="0"/>
              <a:t>1. </a:t>
            </a:r>
            <a:r>
              <a:rPr lang="en-US" b="1" u="sng" smtClean="0"/>
              <a:t>Introduction</a:t>
            </a:r>
          </a:p>
        </p:txBody>
      </p:sp>
      <p:sp>
        <p:nvSpPr>
          <p:cNvPr id="1034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/>
          <a:srcRect l="4243" r="7426"/>
          <a:stretch>
            <a:fillRect/>
          </a:stretch>
        </p:blipFill>
        <p:spPr bwMode="auto">
          <a:xfrm>
            <a:off x="4485936" y="3130458"/>
            <a:ext cx="4424363" cy="288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/>
          <a:srcRect l="3781" r="7811"/>
          <a:stretch>
            <a:fillRect/>
          </a:stretch>
        </p:blipFill>
        <p:spPr bwMode="auto">
          <a:xfrm>
            <a:off x="4579938" y="3228974"/>
            <a:ext cx="4515576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 l="3510" r="7101"/>
          <a:stretch>
            <a:fillRect/>
          </a:stretch>
        </p:blipFill>
        <p:spPr bwMode="auto">
          <a:xfrm>
            <a:off x="-137318" y="3228975"/>
            <a:ext cx="4717256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5"/>
          <p:cNvSpPr>
            <a:spLocks noGrp="1" noChangeArrowheads="1"/>
          </p:cNvSpPr>
          <p:nvPr>
            <p:ph idx="1"/>
          </p:nvPr>
        </p:nvSpPr>
        <p:spPr>
          <a:xfrm>
            <a:off x="222250" y="968375"/>
            <a:ext cx="8756650" cy="1639888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u="sng" dirty="0" smtClean="0"/>
              <a:t>Frequency response (Compare designs &amp; systems)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400" b="1" dirty="0" smtClean="0"/>
              <a:t>It is the noise transfer function (TF) of FEE – </a:t>
            </a:r>
            <a:r>
              <a:rPr lang="en-US" sz="2400" b="1" dirty="0" err="1" smtClean="0"/>
              <a:t>Vout</a:t>
            </a:r>
            <a:r>
              <a:rPr lang="en-US" sz="2400" b="1" dirty="0" smtClean="0"/>
              <a:t> / </a:t>
            </a:r>
            <a:r>
              <a:rPr lang="en-US" sz="2400" b="1" dirty="0" err="1" smtClean="0"/>
              <a:t>Inoise</a:t>
            </a:r>
            <a:endParaRPr lang="en-US" sz="2400" b="1" dirty="0" smtClean="0"/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GB" sz="2200" dirty="0" smtClean="0"/>
              <a:t>To quantify the sensitivity of the FEE to noise currents</a:t>
            </a:r>
            <a:r>
              <a:rPr lang="en-GB" dirty="0" smtClean="0"/>
              <a:t> </a:t>
            </a:r>
            <a:endParaRPr lang="en-US" b="1" dirty="0" smtClean="0"/>
          </a:p>
        </p:txBody>
      </p:sp>
      <p:grpSp>
        <p:nvGrpSpPr>
          <p:cNvPr id="10243" name="Group 16"/>
          <p:cNvGrpSpPr>
            <a:grpSpLocks/>
          </p:cNvGrpSpPr>
          <p:nvPr/>
        </p:nvGrpSpPr>
        <p:grpSpPr bwMode="auto">
          <a:xfrm>
            <a:off x="1989138" y="2619375"/>
            <a:ext cx="4995862" cy="609600"/>
            <a:chOff x="1728" y="480"/>
            <a:chExt cx="3147" cy="384"/>
          </a:xfrm>
        </p:grpSpPr>
        <p:sp>
          <p:nvSpPr>
            <p:cNvPr id="10249" name="AutoShape 17"/>
            <p:cNvSpPr>
              <a:spLocks noChangeArrowheads="1"/>
            </p:cNvSpPr>
            <p:nvPr/>
          </p:nvSpPr>
          <p:spPr bwMode="auto">
            <a:xfrm>
              <a:off x="2496" y="480"/>
              <a:ext cx="768" cy="384"/>
            </a:xfrm>
            <a:prstGeom prst="flowChart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External Noise</a:t>
              </a:r>
            </a:p>
            <a:p>
              <a:pPr algn="ctr"/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 TF</a:t>
              </a:r>
              <a:endParaRPr lang="en-US" sz="2400">
                <a:latin typeface="Arial Narrow" pitchFamily="34" charset="0"/>
              </a:endParaRPr>
            </a:p>
          </p:txBody>
        </p:sp>
        <p:sp>
          <p:nvSpPr>
            <p:cNvPr id="10250" name="Line 18"/>
            <p:cNvSpPr>
              <a:spLocks noChangeShapeType="1"/>
            </p:cNvSpPr>
            <p:nvPr/>
          </p:nvSpPr>
          <p:spPr bwMode="auto">
            <a:xfrm>
              <a:off x="3360" y="624"/>
              <a:ext cx="4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0251" name="Text Box 19"/>
            <p:cNvSpPr txBox="1">
              <a:spLocks noChangeArrowheads="1"/>
            </p:cNvSpPr>
            <p:nvPr/>
          </p:nvSpPr>
          <p:spPr bwMode="auto">
            <a:xfrm>
              <a:off x="3936" y="480"/>
              <a:ext cx="9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000000"/>
                  </a:solidFill>
                  <a:latin typeface="Arial Narrow" pitchFamily="34" charset="0"/>
                </a:rPr>
                <a:t>Vout (RMS)</a:t>
              </a:r>
              <a:endParaRPr lang="es-ES" sz="240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10252" name="Line 20"/>
            <p:cNvSpPr>
              <a:spLocks noChangeShapeType="1"/>
            </p:cNvSpPr>
            <p:nvPr/>
          </p:nvSpPr>
          <p:spPr bwMode="auto">
            <a:xfrm>
              <a:off x="2064" y="624"/>
              <a:ext cx="38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0253" name="Text Box 21"/>
            <p:cNvSpPr txBox="1">
              <a:spLocks noChangeArrowheads="1"/>
            </p:cNvSpPr>
            <p:nvPr/>
          </p:nvSpPr>
          <p:spPr bwMode="auto">
            <a:xfrm>
              <a:off x="1728" y="480"/>
              <a:ext cx="3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000000"/>
                  </a:solidFill>
                  <a:latin typeface="Arial Narrow" pitchFamily="34" charset="0"/>
                </a:rPr>
                <a:t>Icm</a:t>
              </a:r>
              <a:endParaRPr lang="es-ES" sz="240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10244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A0767AEC-BF20-49C7-B177-59C7A8D89C37}" type="slidenum">
              <a:rPr lang="es-ES" sz="1400" b="1">
                <a:latin typeface="Calibri" pitchFamily="34" charset="0"/>
              </a:rPr>
              <a:pPr algn="ctr"/>
              <a:t>7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024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b="1" u="sng" smtClean="0"/>
              <a:t>1. </a:t>
            </a:r>
            <a:r>
              <a:rPr lang="en-US" b="1" u="sng" smtClean="0"/>
              <a:t>Introduction</a:t>
            </a:r>
          </a:p>
        </p:txBody>
      </p:sp>
      <p:sp>
        <p:nvSpPr>
          <p:cNvPr id="10248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906790" y="5523803"/>
            <a:ext cx="1082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SVD -TF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485140" y="5339137"/>
            <a:ext cx="21852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SVD –TF (</a:t>
            </a:r>
            <a:r>
              <a:rPr lang="es-ES" dirty="0" err="1" smtClean="0"/>
              <a:t>average</a:t>
            </a:r>
            <a:r>
              <a:rPr lang="es-ES" dirty="0" smtClean="0"/>
              <a:t>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:\Trabajo\EMC\FisicaAltasEnergias\AIDA2\data_test\2_svd test_mayo2015\1_FOTOS_setup\FotosMAteo\IMG_20150520_1425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9019"/>
          <a:stretch>
            <a:fillRect/>
          </a:stretch>
        </p:blipFill>
        <p:spPr>
          <a:xfrm>
            <a:off x="387350" y="876300"/>
            <a:ext cx="7942263" cy="5419725"/>
          </a:xfrm>
        </p:spPr>
      </p:pic>
      <p:sp>
        <p:nvSpPr>
          <p:cNvPr id="9219" name="5 CuadroTexto"/>
          <p:cNvSpPr txBox="1">
            <a:spLocks noChangeArrowheads="1"/>
          </p:cNvSpPr>
          <p:nvPr/>
        </p:nvSpPr>
        <p:spPr bwMode="auto">
          <a:xfrm>
            <a:off x="1385888" y="1828800"/>
            <a:ext cx="13255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200" b="1">
                <a:solidFill>
                  <a:srgbClr val="FFFF00"/>
                </a:solidFill>
                <a:latin typeface="Calibri" pitchFamily="34" charset="0"/>
              </a:rPr>
              <a:t>BCI probe</a:t>
            </a:r>
          </a:p>
        </p:txBody>
      </p:sp>
      <p:sp>
        <p:nvSpPr>
          <p:cNvPr id="9220" name="6 CuadroTexto"/>
          <p:cNvSpPr txBox="1">
            <a:spLocks noChangeArrowheads="1"/>
          </p:cNvSpPr>
          <p:nvPr/>
        </p:nvSpPr>
        <p:spPr bwMode="auto">
          <a:xfrm>
            <a:off x="3813175" y="1112838"/>
            <a:ext cx="28559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200" b="1">
                <a:solidFill>
                  <a:srgbClr val="FFFF00"/>
                </a:solidFill>
                <a:latin typeface="Calibri" pitchFamily="34" charset="0"/>
              </a:rPr>
              <a:t>Decoupling impedance</a:t>
            </a:r>
          </a:p>
        </p:txBody>
      </p:sp>
      <p:sp>
        <p:nvSpPr>
          <p:cNvPr id="9221" name="7 CuadroTexto"/>
          <p:cNvSpPr txBox="1">
            <a:spLocks noChangeArrowheads="1"/>
          </p:cNvSpPr>
          <p:nvPr/>
        </p:nvSpPr>
        <p:spPr bwMode="auto">
          <a:xfrm>
            <a:off x="6850063" y="5048250"/>
            <a:ext cx="1009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itchFamily="34" charset="0"/>
              </a:rPr>
              <a:t>Ladder 5</a:t>
            </a:r>
          </a:p>
        </p:txBody>
      </p:sp>
      <p:sp>
        <p:nvSpPr>
          <p:cNvPr id="9222" name="8 CuadroTexto"/>
          <p:cNvSpPr txBox="1">
            <a:spLocks noChangeArrowheads="1"/>
          </p:cNvSpPr>
          <p:nvPr/>
        </p:nvSpPr>
        <p:spPr bwMode="auto">
          <a:xfrm>
            <a:off x="1944688" y="4278313"/>
            <a:ext cx="12255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  <a:latin typeface="Calibri" pitchFamily="34" charset="0"/>
              </a:rPr>
              <a:t>C</a:t>
            </a:r>
            <a:r>
              <a:rPr lang="es-ES" sz="2200" b="1" dirty="0" err="1">
                <a:solidFill>
                  <a:srgbClr val="FFFF00"/>
                </a:solidFill>
                <a:latin typeface="Calibri" pitchFamily="34" charset="0"/>
              </a:rPr>
              <a:t>urrent</a:t>
            </a:r>
            <a:r>
              <a:rPr lang="es-ES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s-ES" sz="2200" b="1" dirty="0" err="1">
                <a:solidFill>
                  <a:srgbClr val="FFFF00"/>
                </a:solidFill>
                <a:latin typeface="Calibri" pitchFamily="34" charset="0"/>
              </a:rPr>
              <a:t>probe</a:t>
            </a:r>
            <a:endParaRPr lang="es-ES" sz="2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9223" name="9 CuadroTexto"/>
          <p:cNvSpPr txBox="1">
            <a:spLocks noChangeArrowheads="1"/>
          </p:cNvSpPr>
          <p:nvPr/>
        </p:nvSpPr>
        <p:spPr bwMode="auto">
          <a:xfrm>
            <a:off x="3090863" y="1644650"/>
            <a:ext cx="17494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200" b="1" dirty="0" err="1" smtClean="0">
                <a:solidFill>
                  <a:srgbClr val="FFFF00"/>
                </a:solidFill>
                <a:latin typeface="Calibri" pitchFamily="34" charset="0"/>
              </a:rPr>
              <a:t>Copper</a:t>
            </a:r>
            <a:r>
              <a:rPr lang="es-ES" sz="22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s-ES" sz="2200" b="1" dirty="0" err="1">
                <a:solidFill>
                  <a:srgbClr val="FFFF00"/>
                </a:solidFill>
                <a:latin typeface="Calibri" pitchFamily="34" charset="0"/>
              </a:rPr>
              <a:t>plane</a:t>
            </a:r>
            <a:endParaRPr lang="es-ES" sz="2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3956050" y="2012950"/>
            <a:ext cx="1195388" cy="803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stCxn id="9220" idx="2"/>
          </p:cNvCxnSpPr>
          <p:nvPr/>
        </p:nvCxnSpPr>
        <p:spPr>
          <a:xfrm>
            <a:off x="5241925" y="1544638"/>
            <a:ext cx="136525" cy="1543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2087563" y="2198688"/>
            <a:ext cx="2447925" cy="1077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9222" idx="0"/>
          </p:cNvCxnSpPr>
          <p:nvPr/>
        </p:nvCxnSpPr>
        <p:spPr>
          <a:xfrm flipV="1">
            <a:off x="2557463" y="3644900"/>
            <a:ext cx="1398587" cy="633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 flipV="1">
            <a:off x="7105650" y="3087688"/>
            <a:ext cx="249238" cy="1755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9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50E0242-1484-4AD1-93A9-84C25DD625E2}" type="slidenum">
              <a:rPr lang="es-ES" sz="1400" b="1">
                <a:latin typeface="Calibri" pitchFamily="34" charset="0"/>
              </a:rPr>
              <a:pPr algn="ctr"/>
              <a:t>8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2" name="2 Marcador de contenido"/>
          <p:cNvSpPr txBox="1">
            <a:spLocks/>
          </p:cNvSpPr>
          <p:nvPr/>
        </p:nvSpPr>
        <p:spPr>
          <a:xfrm>
            <a:off x="387350" y="5617029"/>
            <a:ext cx="7942263" cy="6789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200" b="1" u="sng" dirty="0">
                <a:solidFill>
                  <a:srgbClr val="FFFF00"/>
                </a:solidFill>
                <a:latin typeface="+mn-lt"/>
                <a:cs typeface="+mn-cs"/>
              </a:rPr>
              <a:t>Test equipment &amp; </a:t>
            </a:r>
            <a:r>
              <a:rPr lang="en-US" sz="3200" b="1" u="sng" dirty="0" smtClean="0">
                <a:solidFill>
                  <a:srgbClr val="FFFF00"/>
                </a:solidFill>
                <a:latin typeface="+mn-lt"/>
                <a:cs typeface="+mn-cs"/>
              </a:rPr>
              <a:t>Set-up – SVD EMC test</a:t>
            </a:r>
            <a:endParaRPr lang="en-US" sz="3200" b="1" u="sng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9231" name="1 Título"/>
          <p:cNvSpPr>
            <a:spLocks noGrp="1"/>
          </p:cNvSpPr>
          <p:nvPr>
            <p:ph type="title"/>
          </p:nvPr>
        </p:nvSpPr>
        <p:spPr>
          <a:xfrm>
            <a:off x="-1" y="0"/>
            <a:ext cx="7550331" cy="876300"/>
          </a:xfrm>
        </p:spPr>
        <p:txBody>
          <a:bodyPr/>
          <a:lstStyle/>
          <a:p>
            <a:pPr algn="l"/>
            <a:r>
              <a:rPr lang="es-ES" sz="4000" b="1" u="sng" dirty="0" smtClean="0"/>
              <a:t>2. RF </a:t>
            </a:r>
            <a:r>
              <a:rPr lang="es-ES" sz="4000" b="1" u="sng" dirty="0" err="1" smtClean="0"/>
              <a:t>susceptibility</a:t>
            </a:r>
            <a:r>
              <a:rPr lang="es-ES" sz="4000" b="1" u="sng" dirty="0" smtClean="0"/>
              <a:t> test set-up</a:t>
            </a:r>
            <a:endParaRPr lang="en-US" sz="4000" b="1" u="sng" dirty="0" smtClean="0"/>
          </a:p>
        </p:txBody>
      </p:sp>
      <p:sp>
        <p:nvSpPr>
          <p:cNvPr id="9232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uadroTexto 4"/>
          <p:cNvSpPr txBox="1">
            <a:spLocks noChangeArrowheads="1"/>
          </p:cNvSpPr>
          <p:nvPr/>
        </p:nvSpPr>
        <p:spPr bwMode="auto">
          <a:xfrm>
            <a:off x="2859088" y="6394450"/>
            <a:ext cx="370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9 th Belle II VXD Workshop</a:t>
            </a:r>
          </a:p>
          <a:p>
            <a:pPr algn="ctr"/>
            <a:r>
              <a:rPr lang="en-US" sz="1400" b="1">
                <a:latin typeface="Calibri" pitchFamily="34" charset="0"/>
              </a:rPr>
              <a:t>13-15 January 2016, IFIC, Spain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19275"/>
            <a:ext cx="8229600" cy="3681413"/>
          </a:xfrm>
          <a:noFill/>
        </p:spPr>
      </p:pic>
      <p:sp>
        <p:nvSpPr>
          <p:cNvPr id="1229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800" b="1" u="sng" dirty="0" smtClean="0"/>
              <a:t>2. RF susceptibility test set-up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57200" y="5634390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Possible PXD set-up </a:t>
            </a:r>
            <a:endParaRPr lang="en-US" sz="2400" b="1" u="sng" dirty="0"/>
          </a:p>
        </p:txBody>
      </p:sp>
      <p:sp>
        <p:nvSpPr>
          <p:cNvPr id="6" name="5 Cerrar llave"/>
          <p:cNvSpPr/>
          <p:nvPr/>
        </p:nvSpPr>
        <p:spPr>
          <a:xfrm rot="16200000">
            <a:off x="7060474" y="1596660"/>
            <a:ext cx="418011" cy="181573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6567488" y="192619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EUT</a:t>
            </a:r>
            <a:endParaRPr lang="es-ES" dirty="0"/>
          </a:p>
        </p:txBody>
      </p:sp>
      <p:sp>
        <p:nvSpPr>
          <p:cNvPr id="8" name="3 Marcador de fecha"/>
          <p:cNvSpPr txBox="1">
            <a:spLocks/>
          </p:cNvSpPr>
          <p:nvPr/>
        </p:nvSpPr>
        <p:spPr bwMode="auto">
          <a:xfrm>
            <a:off x="8153400" y="6464300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50E0242-1484-4AD1-93A9-84C25DD625E2}" type="slidenum">
              <a:rPr lang="es-ES" sz="1400" b="1">
                <a:latin typeface="Calibri" pitchFamily="34" charset="0"/>
              </a:rPr>
              <a:pPr algn="ctr"/>
              <a:t>9</a:t>
            </a:fld>
            <a:r>
              <a:rPr lang="es-ES" sz="1400" b="1" dirty="0">
                <a:latin typeface="Calibri" pitchFamily="34" charset="0"/>
              </a:rPr>
              <a:t> de </a:t>
            </a:r>
            <a:r>
              <a:rPr lang="es-ES" sz="1400" b="1" dirty="0" smtClean="0">
                <a:latin typeface="Calibri" pitchFamily="34" charset="0"/>
              </a:rPr>
              <a:t>19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7238</TotalTime>
  <Words>1147</Words>
  <Application>Microsoft Office PowerPoint</Application>
  <PresentationFormat>Presentación en pantalla (4:3)</PresentationFormat>
  <Paragraphs>186</Paragraphs>
  <Slides>19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1" baseType="lpstr">
      <vt:lpstr>Tema de Office</vt:lpstr>
      <vt:lpstr>Equation</vt:lpstr>
      <vt:lpstr>Diapositiva 1</vt:lpstr>
      <vt:lpstr>Diapositiva 2</vt:lpstr>
      <vt:lpstr>1. Introduction</vt:lpstr>
      <vt:lpstr>1. Introduction</vt:lpstr>
      <vt:lpstr>1. Introduction</vt:lpstr>
      <vt:lpstr>1. Introduction</vt:lpstr>
      <vt:lpstr>1. Introduction</vt:lpstr>
      <vt:lpstr>2. RF susceptibility test set-up</vt:lpstr>
      <vt:lpstr>2. RF susceptibility test set-up</vt:lpstr>
      <vt:lpstr>2. RF susceptibility test set-up</vt:lpstr>
      <vt:lpstr>2.1 RF susceptibility test set-up:  Auxiliary equipment</vt:lpstr>
      <vt:lpstr> Aux equipment:  CDN  (Common Impedance)</vt:lpstr>
      <vt:lpstr>3. Equipment under test</vt:lpstr>
      <vt:lpstr>3.1 EUT: Power lines</vt:lpstr>
      <vt:lpstr>3.1 EUT: Power lines</vt:lpstr>
      <vt:lpstr>3.2 EUT: Beam pipe radiation</vt:lpstr>
      <vt:lpstr>3.2 EUT: Beam pipe radiation</vt:lpstr>
      <vt:lpstr>4. Discussions…</vt:lpstr>
      <vt:lpstr>4. Discussions</vt:lpstr>
    </vt:vector>
  </TitlesOfParts>
  <Company>ITA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Royo</dc:creator>
  <cp:lastModifiedBy>Usuario de Windows</cp:lastModifiedBy>
  <cp:revision>578</cp:revision>
  <dcterms:created xsi:type="dcterms:W3CDTF">2014-03-11T14:45:36Z</dcterms:created>
  <dcterms:modified xsi:type="dcterms:W3CDTF">2016-01-13T13:19:31Z</dcterms:modified>
</cp:coreProperties>
</file>