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3" r:id="rId1"/>
  </p:sldMasterIdLst>
  <p:notesMasterIdLst>
    <p:notesMasterId r:id="rId20"/>
  </p:notesMasterIdLst>
  <p:handoutMasterIdLst>
    <p:handoutMasterId r:id="rId21"/>
  </p:handoutMasterIdLst>
  <p:sldIdLst>
    <p:sldId id="284" r:id="rId2"/>
    <p:sldId id="301" r:id="rId3"/>
    <p:sldId id="372" r:id="rId4"/>
    <p:sldId id="391" r:id="rId5"/>
    <p:sldId id="370" r:id="rId6"/>
    <p:sldId id="369" r:id="rId7"/>
    <p:sldId id="385" r:id="rId8"/>
    <p:sldId id="386" r:id="rId9"/>
    <p:sldId id="392" r:id="rId10"/>
    <p:sldId id="393" r:id="rId11"/>
    <p:sldId id="373" r:id="rId12"/>
    <p:sldId id="375" r:id="rId13"/>
    <p:sldId id="394" r:id="rId14"/>
    <p:sldId id="395" r:id="rId15"/>
    <p:sldId id="396" r:id="rId16"/>
    <p:sldId id="397" r:id="rId17"/>
    <p:sldId id="398" r:id="rId18"/>
    <p:sldId id="389" r:id="rId19"/>
  </p:sldIdLst>
  <p:sldSz cx="9144000" cy="6858000" type="screen4x3"/>
  <p:notesSz cx="6794500" cy="9906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6203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2411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68618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4823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1031" algn="l" defTabSz="91241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37234" algn="l" defTabSz="91241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193433" algn="l" defTabSz="91241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49644" algn="l" defTabSz="91241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33CC33"/>
    <a:srgbClr val="FFFF66"/>
    <a:srgbClr val="0099FF"/>
    <a:srgbClr val="336600"/>
    <a:srgbClr val="FFCC00"/>
    <a:srgbClr val="FF00FF"/>
    <a:srgbClr val="C2BAEC"/>
    <a:srgbClr val="B7A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3" autoAdjust="0"/>
    <p:restoredTop sz="96024" autoAdjust="0"/>
  </p:normalViewPr>
  <p:slideViewPr>
    <p:cSldViewPr snapToObjects="1" showGuides="1">
      <p:cViewPr varScale="1">
        <p:scale>
          <a:sx n="86" d="100"/>
          <a:sy n="86" d="100"/>
        </p:scale>
        <p:origin x="-16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-2484" y="-84"/>
      </p:cViewPr>
      <p:guideLst>
        <p:guide orient="horz" pos="3119"/>
        <p:guide pos="213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1958A26B-ED87-4956-A520-E3D955EFE688}" type="datetime1">
              <a:rPr lang="en-US" altLang="en-US"/>
              <a:pPr/>
              <a:t>1/12/2016</a:t>
            </a:fld>
            <a:endParaRPr lang="en-US" alt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r>
              <a:rPr lang="en-US" altLang="en-US"/>
              <a:t>Ladislav Andricek, MPI Munich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E972FCF8-00BB-4F7E-A4D1-FE1EE099024C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158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3215B84E-B8A3-46D2-AD05-D7BBDFDB9578}" type="datetime1">
              <a:rPr lang="en-US" altLang="en-US"/>
              <a:pPr/>
              <a:t>1/12/2016</a:t>
            </a:fld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847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r>
              <a:rPr lang="en-US" altLang="en-US"/>
              <a:t>Ladislav Andricek, MPI Munich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F827CE9A-CA15-48DA-9922-958EA8F9BC48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84622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20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4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6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48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1031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234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433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644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26618" y="6658578"/>
            <a:ext cx="3311525" cy="188912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566738" y="130465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3998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168" y="6669088"/>
            <a:ext cx="3311525" cy="1889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7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ci\Desktop\Logo-trans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510" y="180931"/>
            <a:ext cx="1019829" cy="6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7698" name="Rectangle 2"/>
          <p:cNvSpPr>
            <a:spLocks noChangeArrowheads="1"/>
          </p:cNvSpPr>
          <p:nvPr userDrawn="1"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699" name="Rectangle 3"/>
          <p:cNvSpPr>
            <a:spLocks noChangeArrowheads="1"/>
          </p:cNvSpPr>
          <p:nvPr userDrawn="1"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0" name="Rectangle 4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27987" y="157383"/>
            <a:ext cx="6530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Title</a:t>
            </a:r>
          </a:p>
        </p:txBody>
      </p:sp>
      <p:sp>
        <p:nvSpPr>
          <p:cNvPr id="797702" name="Rectangle 6"/>
          <p:cNvSpPr>
            <a:spLocks noChangeArrowheads="1"/>
          </p:cNvSpPr>
          <p:nvPr userDrawn="1"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3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296863" y="813460"/>
            <a:ext cx="758507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638" y="6669088"/>
            <a:ext cx="33115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797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42795" y="6666515"/>
            <a:ext cx="2546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30465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797709" name="Oval 13"/>
          <p:cNvSpPr>
            <a:spLocks noChangeArrowheads="1"/>
          </p:cNvSpPr>
          <p:nvPr userDrawn="1"/>
        </p:nvSpPr>
        <p:spPr bwMode="auto">
          <a:xfrm>
            <a:off x="566738" y="38280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265240" y="6670895"/>
            <a:ext cx="455613" cy="155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6F9865-C8D1-41C0-A188-E3828898930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5" name="Picture 2" descr="D:\Laci\web-pages-Outreach\Icons-Logos\DEPFET-logo-large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11" y="200014"/>
            <a:ext cx="434228" cy="56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belle2.kek.jp/images/belle2-logo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85058"/>
            <a:ext cx="566378" cy="4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8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3" panose="05040102010807070707" pitchFamily="18" charset="2"/>
        <a:buChar char="w"/>
        <a:defRPr sz="14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55aSvn3mvLV5qWFrh0GnLXhELrkM1Mf4Xqo_J7SGIs0/edit#gid=73104778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ocs.google.com/spreadsheets/d/155aSvn3mvLV5qWFrh0GnLXhELrkM1Mf4Xqo_J7SGIs0/edit#gid=731047789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aci\Desktop\20151007_1131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Ladislav Andricek, MPG Halbleiterlabor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518928" y="1412776"/>
            <a:ext cx="6120680" cy="43924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pilot module assembly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l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essons learned -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4800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65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SMD Profile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521549" y="860378"/>
            <a:ext cx="7962063" cy="405046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 3" panose="05040102010807070707" pitchFamily="18" charset="2"/>
              <a:buChar char="w"/>
            </a:pPr>
            <a:r>
              <a:rPr lang="en-US" kern="0" dirty="0" smtClean="0"/>
              <a:t>DCD, </a:t>
            </a:r>
            <a:r>
              <a:rPr lang="en-US" kern="0" dirty="0" err="1" smtClean="0"/>
              <a:t>SWB@Balcony</a:t>
            </a:r>
            <a:r>
              <a:rPr lang="en-US" kern="0" dirty="0" smtClean="0"/>
              <a:t> okay?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  <p:pic>
        <p:nvPicPr>
          <p:cNvPr id="2050" name="Picture 2" descr="D:\Laci\2-Projects\Belle-II\Module\ASIC-SMD-Profile\PXD9-W24-OB1\DC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628" y="1160748"/>
            <a:ext cx="6765358" cy="288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Laci\2-Projects\Belle-II\Module\ASIC-SMD-Profile\PXD9-W24-OB1\SWB_0402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307" y="3942951"/>
            <a:ext cx="6550148" cy="272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49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Kapton</a:t>
            </a:r>
            <a:r>
              <a:rPr lang="en-US" dirty="0" smtClean="0"/>
              <a:t> attachment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4" descr="D:\Laci\2-Projects\Belle-II\PXD9\PXD9-Pilot\Kapton\PXD9 Pilot W30-OB1\P10102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44725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92496" y="3036273"/>
            <a:ext cx="3619464" cy="715040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1" indent="0">
              <a:buNone/>
            </a:pPr>
            <a:r>
              <a:rPr lang="en-US" kern="0" dirty="0" smtClean="0">
                <a:solidFill>
                  <a:schemeClr val="bg1"/>
                </a:solidFill>
                <a:sym typeface="Wingdings" pitchFamily="2" charset="2"/>
              </a:rPr>
              <a:t>Screen printing of solder: Bi58/Sn42</a:t>
            </a:r>
            <a:r>
              <a:rPr lang="en-US" b="1" kern="0" dirty="0" smtClean="0">
                <a:solidFill>
                  <a:schemeClr val="bg1"/>
                </a:solidFill>
                <a:sym typeface="Wingdings" pitchFamily="2" charset="2"/>
              </a:rPr>
              <a:t>	</a:t>
            </a:r>
          </a:p>
          <a:p>
            <a:pPr marL="400050" lvl="1" indent="0">
              <a:buNone/>
            </a:pPr>
            <a:endParaRPr lang="en-US" sz="1200" b="1" kern="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00050" lvl="1" indent="0">
              <a:buNone/>
            </a:pPr>
            <a:endParaRPr lang="de-DE" sz="1000" kern="0" dirty="0" smtClean="0">
              <a:solidFill>
                <a:schemeClr val="bg1"/>
              </a:solidFill>
              <a:sym typeface="Wingdings" pitchFamily="2" charset="2"/>
            </a:endParaRPr>
          </a:p>
        </p:txBody>
      </p:sp>
      <p:pic>
        <p:nvPicPr>
          <p:cNvPr id="10" name="Picture 2" descr="D:\Laci\2-Projects\Belle-II\PXD9\PXD9-Pilot\Kapton\PXD9 Pilot W30-OB1\20151007_0914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000" y="988268"/>
            <a:ext cx="3542345" cy="26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Laci\2-Projects\Belle-II\PXD9\PXD9-Pilot\Kapton\PXD9 Pilot W30-OB1\20151007_09445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16" y="3696578"/>
            <a:ext cx="3731684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nhaltsplatzhalter 4"/>
          <p:cNvSpPr txBox="1">
            <a:spLocks/>
          </p:cNvSpPr>
          <p:nvPr/>
        </p:nvSpPr>
        <p:spPr>
          <a:xfrm>
            <a:off x="5121736" y="4365104"/>
            <a:ext cx="3557675" cy="1025228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 3" panose="05040102010807070707" pitchFamily="18" charset="2"/>
              <a:buChar char="w"/>
            </a:pPr>
            <a:r>
              <a:rPr lang="en-US" kern="0" dirty="0" smtClean="0"/>
              <a:t>Solder stop on </a:t>
            </a:r>
            <a:r>
              <a:rPr lang="en-US" kern="0" dirty="0" err="1" smtClean="0"/>
              <a:t>kapton</a:t>
            </a:r>
            <a:r>
              <a:rPr lang="en-US" kern="0" dirty="0" smtClean="0"/>
              <a:t> too wide</a:t>
            </a:r>
          </a:p>
          <a:p>
            <a:pPr marL="285750" indent="-285750">
              <a:buFont typeface="Wingdings 3" panose="05040102010807070707" pitchFamily="18" charset="2"/>
              <a:buChar char="w"/>
            </a:pPr>
            <a:r>
              <a:rPr lang="en-US" kern="0" dirty="0" smtClean="0"/>
              <a:t>Possible contact to cutting edge</a:t>
            </a:r>
          </a:p>
          <a:p>
            <a:pPr marL="285750" indent="-285750">
              <a:buFont typeface="Wingdings 3" panose="05040102010807070707" pitchFamily="18" charset="2"/>
              <a:buChar char="w"/>
            </a:pPr>
            <a:r>
              <a:rPr lang="en-US" kern="0" dirty="0" smtClean="0">
                <a:sym typeface="Wingdings" panose="05000000000000000000" pitchFamily="2" charset="2"/>
              </a:rPr>
              <a:t> short to bulk</a:t>
            </a:r>
            <a:endParaRPr lang="en-US" kern="0" dirty="0" smtClean="0"/>
          </a:p>
          <a:p>
            <a:pPr marL="0" indent="0"/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635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W30-OB2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Ladislav Andricek, MPG Halbleiterlabor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3" y="1088740"/>
            <a:ext cx="710478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3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W30-OB2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Ladislav Andricek, MPG Halbleiterlabor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528" y="875315"/>
            <a:ext cx="74866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2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aci\2-Projects\Belle-II\PXD9\PXD9-Pilot\Kapton\Kapton Doku Silvia\pxd-mod-0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1475" y="1380450"/>
            <a:ext cx="6622893" cy="496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bonding to </a:t>
            </a:r>
            <a:r>
              <a:rPr lang="en-US" dirty="0" err="1" smtClean="0"/>
              <a:t>kapton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521549" y="860378"/>
            <a:ext cx="7962063" cy="405046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 3" panose="05040102010807070707" pitchFamily="18" charset="2"/>
              <a:buChar char="w"/>
            </a:pPr>
            <a:r>
              <a:rPr lang="en-US" kern="0" dirty="0" smtClean="0"/>
              <a:t>Non-standard parameters, difficult wire bonding to </a:t>
            </a:r>
            <a:r>
              <a:rPr lang="en-US" kern="0" dirty="0" err="1" smtClean="0"/>
              <a:t>kapton</a:t>
            </a:r>
            <a:r>
              <a:rPr lang="en-US" kern="0" dirty="0" smtClean="0"/>
              <a:t> pads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7" name="Textfeld 6"/>
          <p:cNvSpPr txBox="1"/>
          <p:nvPr/>
        </p:nvSpPr>
        <p:spPr>
          <a:xfrm>
            <a:off x="2576293" y="1484784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bg1"/>
                </a:solidFill>
              </a:rPr>
              <a:t>dummy</a:t>
            </a:r>
          </a:p>
        </p:txBody>
      </p:sp>
    </p:spTree>
    <p:extLst>
      <p:ext uri="{BB962C8B-B14F-4D97-AF65-F5344CB8AC3E}">
        <p14:creationId xmlns:p14="http://schemas.microsoft.com/office/powerpoint/2010/main" val="456851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bond pads on </a:t>
            </a:r>
            <a:r>
              <a:rPr lang="en-US" dirty="0" err="1" smtClean="0"/>
              <a:t>kapton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050" name="Picture 2" descr="D:\Laci\2-Projects\Belle-II\PXD9\PXD9-Pilot\Kapton\Kapton Doku Silvia\Taiyo\0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1916832"/>
            <a:ext cx="5575292" cy="46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Laci\2-Projects\Belle-II\PXD9\PXD9-Pilot\Kapton\Kapton Doku Silvia\Taiyo\0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540" y="908720"/>
            <a:ext cx="474495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09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system on </a:t>
            </a:r>
            <a:r>
              <a:rPr lang="en-US" dirty="0" err="1" smtClean="0"/>
              <a:t>kapton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55" y="1016732"/>
            <a:ext cx="840425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079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system on </a:t>
            </a:r>
            <a:r>
              <a:rPr lang="en-US" dirty="0" err="1" smtClean="0"/>
              <a:t>kapton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427" y="944724"/>
            <a:ext cx="7668852" cy="54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654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08385" y="1232756"/>
            <a:ext cx="8424936" cy="4860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 dirty="0" smtClean="0">
              <a:sym typeface="Wingdings" panose="05000000000000000000" pitchFamily="2" charset="2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:- 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pilot run was also the first hot assembly! </a:t>
            </a:r>
            <a:endParaRPr lang="en-US" sz="1600" dirty="0" smtClean="0">
              <a:latin typeface="+mn-lt"/>
              <a:sym typeface="Wingdings" panose="05000000000000000000" pitchFamily="2" charset="2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600" dirty="0" smtClean="0">
              <a:latin typeface="+mn-lt"/>
              <a:sym typeface="Wingdings" panose="05000000000000000000" pitchFamily="2" charset="2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:- 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many lessons learned</a:t>
            </a:r>
            <a:endParaRPr lang="en-US" sz="1600" dirty="0" smtClean="0">
              <a:latin typeface="+mn-lt"/>
              <a:sym typeface="Wingdings" panose="05000000000000000000" pitchFamily="2" charset="2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:- 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flip-chip basically okay, need more care for shipment</a:t>
            </a:r>
            <a:endParaRPr lang="en-US" sz="1600" dirty="0" smtClean="0">
              <a:latin typeface="+mn-lt"/>
              <a:sym typeface="Wingdings" panose="05000000000000000000" pitchFamily="2" charset="2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	:- 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a bit of optimization in SMD, find smaller caps (!), quality of caps …</a:t>
            </a:r>
            <a:endParaRPr lang="en-US" sz="1600" dirty="0" smtClean="0">
              <a:latin typeface="+mn-lt"/>
              <a:sym typeface="Wingdings" panose="05000000000000000000" pitchFamily="2" charset="2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	:- 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isolate </a:t>
            </a:r>
            <a:r>
              <a:rPr lang="en-US" sz="1600" dirty="0" err="1" smtClean="0">
                <a:latin typeface="+mn-lt"/>
                <a:sym typeface="Wingdings" panose="05000000000000000000" pitchFamily="2" charset="2"/>
              </a:rPr>
              <a:t>kapton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/module edge to avoid shorts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 </a:t>
            </a:r>
            <a:endParaRPr lang="en-US" sz="1600" dirty="0">
              <a:latin typeface="+mn-lt"/>
              <a:sym typeface="Wingdings" panose="05000000000000000000" pitchFamily="2" charset="2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:- improve metal system on Taiyo </a:t>
            </a:r>
            <a:r>
              <a:rPr lang="en-US" sz="1600" dirty="0" err="1" smtClean="0">
                <a:latin typeface="+mn-lt"/>
                <a:sym typeface="Wingdings" panose="05000000000000000000" pitchFamily="2" charset="2"/>
              </a:rPr>
              <a:t>kapton</a:t>
            </a:r>
            <a:endParaRPr lang="en-US" sz="1600" dirty="0" smtClean="0">
              <a:latin typeface="+mn-lt"/>
              <a:sym typeface="Wingdings" panose="05000000000000000000" pitchFamily="2" charset="2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600" dirty="0">
              <a:latin typeface="+mn-lt"/>
              <a:sym typeface="Wingdings" panose="05000000000000000000" pitchFamily="2" charset="2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:- more complete list: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	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:- 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on google docs: </a:t>
            </a:r>
            <a:r>
              <a:rPr lang="en-US" sz="16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  <a:hlinkClick r:id="rId2"/>
              </a:rPr>
              <a:t>link</a:t>
            </a:r>
            <a:endParaRPr lang="en-US" sz="1600" dirty="0" smtClean="0">
              <a:solidFill>
                <a:srgbClr val="FF0000"/>
              </a:solidFill>
              <a:latin typeface="+mn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268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Assembly – overview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Ladislav Andricek, MPG Halbleiterlabor</a:t>
            </a:r>
            <a:endParaRPr lang="de-D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5763" y="872716"/>
            <a:ext cx="8229600" cy="5652628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kern="0" dirty="0" smtClean="0"/>
              <a:t>Flip Chip </a:t>
            </a:r>
            <a:r>
              <a:rPr lang="de-DE" sz="1400" kern="0" dirty="0" err="1" smtClean="0"/>
              <a:t>of</a:t>
            </a:r>
            <a:r>
              <a:rPr lang="de-DE" sz="1400" kern="0" dirty="0" smtClean="0"/>
              <a:t> ASICs (~240°C):</a:t>
            </a:r>
          </a:p>
          <a:p>
            <a:endParaRPr lang="de-DE" sz="1200" kern="0" dirty="0" smtClean="0"/>
          </a:p>
          <a:p>
            <a:pPr marL="685800" lvl="1" indent="-285750"/>
            <a:r>
              <a:rPr lang="en-US" kern="0" dirty="0" smtClean="0">
                <a:sym typeface="Wingdings" pitchFamily="2" charset="2"/>
              </a:rPr>
              <a:t>Bumped ASICs have the same solder balls (SAC305)</a:t>
            </a:r>
          </a:p>
          <a:p>
            <a:pPr marL="1041400" lvl="2" indent="-285750"/>
            <a:r>
              <a:rPr lang="en-US" sz="1400" kern="0" dirty="0" smtClean="0">
                <a:sym typeface="Wingdings" pitchFamily="2" charset="2"/>
              </a:rPr>
              <a:t>DHP bumping at </a:t>
            </a:r>
            <a:r>
              <a:rPr lang="en-US" sz="1400" kern="0" dirty="0">
                <a:sym typeface="Wingdings" pitchFamily="2" charset="2"/>
              </a:rPr>
              <a:t>TSMC, DCD bumping </a:t>
            </a:r>
            <a:r>
              <a:rPr lang="en-US" sz="1400" kern="0" dirty="0" smtClean="0">
                <a:sym typeface="Wingdings" pitchFamily="2" charset="2"/>
              </a:rPr>
              <a:t>via </a:t>
            </a:r>
            <a:r>
              <a:rPr lang="en-US" sz="1400" kern="0" dirty="0" err="1">
                <a:sym typeface="Wingdings" pitchFamily="2" charset="2"/>
              </a:rPr>
              <a:t>Europractice</a:t>
            </a:r>
            <a:endParaRPr lang="en-US" sz="1400" kern="0" dirty="0" smtClean="0">
              <a:sym typeface="Wingdings" pitchFamily="2" charset="2"/>
            </a:endParaRPr>
          </a:p>
          <a:p>
            <a:pPr marL="1041400" lvl="2" indent="-285750"/>
            <a:r>
              <a:rPr lang="en-US" sz="1400" kern="0" dirty="0" smtClean="0">
                <a:sym typeface="Wingdings" pitchFamily="2" charset="2"/>
              </a:rPr>
              <a:t>So far SWB </a:t>
            </a:r>
            <a:r>
              <a:rPr lang="en-US" sz="1400" kern="0" dirty="0">
                <a:sym typeface="Wingdings" pitchFamily="2" charset="2"/>
              </a:rPr>
              <a:t>bumping on chip level at </a:t>
            </a:r>
            <a:r>
              <a:rPr lang="en-US" sz="1400" kern="0" dirty="0" err="1">
                <a:sym typeface="Wingdings" pitchFamily="2" charset="2"/>
              </a:rPr>
              <a:t>PacTech</a:t>
            </a:r>
            <a:r>
              <a:rPr lang="en-US" sz="1400" kern="0" dirty="0">
                <a:sym typeface="Wingdings" pitchFamily="2" charset="2"/>
              </a:rPr>
              <a:t> </a:t>
            </a:r>
            <a:r>
              <a:rPr lang="en-US" b="1" kern="0" dirty="0" smtClean="0">
                <a:sym typeface="Wingdings" pitchFamily="2" charset="2"/>
              </a:rPr>
              <a:t>	</a:t>
            </a:r>
          </a:p>
          <a:p>
            <a:pPr marL="685800" lvl="1" indent="-285750"/>
            <a:r>
              <a:rPr lang="en-US" b="1" kern="0" dirty="0" smtClean="0">
                <a:sym typeface="Wingdings" pitchFamily="2" charset="2"/>
              </a:rPr>
              <a:t>@ IZM </a:t>
            </a:r>
            <a:r>
              <a:rPr lang="en-US" b="1" kern="0" dirty="0" smtClean="0">
                <a:sym typeface="Wingdings" pitchFamily="2" charset="2"/>
              </a:rPr>
              <a:t>Berlin</a:t>
            </a:r>
            <a:endParaRPr lang="de-DE" sz="1000" kern="0" dirty="0" smtClean="0">
              <a:sym typeface="Wingdings" pitchFamily="2" charset="2"/>
            </a:endParaRPr>
          </a:p>
          <a:p>
            <a:pPr marL="285750" indent="-285750"/>
            <a:r>
              <a:rPr lang="en-US" sz="1400" kern="0" dirty="0" smtClean="0">
                <a:sym typeface="Wingdings" pitchFamily="2" charset="2"/>
              </a:rPr>
              <a:t>SMD placement (~200°C):</a:t>
            </a:r>
          </a:p>
          <a:p>
            <a:pPr marL="285750" indent="-285750"/>
            <a:endParaRPr lang="en-US" sz="1200" kern="0" dirty="0" smtClean="0">
              <a:sym typeface="Wingdings" pitchFamily="2" charset="2"/>
            </a:endParaRPr>
          </a:p>
          <a:p>
            <a:pPr marL="685800" lvl="1" indent="-285750"/>
            <a:r>
              <a:rPr lang="en-US" kern="0" dirty="0" smtClean="0">
                <a:sym typeface="Wingdings" pitchFamily="2" charset="2"/>
              </a:rPr>
              <a:t>Passive components (termination resistors, decoupling caps)</a:t>
            </a:r>
          </a:p>
          <a:p>
            <a:pPr marL="685800" lvl="1" indent="-285750"/>
            <a:r>
              <a:rPr lang="en-US" kern="0" dirty="0" smtClean="0">
                <a:sym typeface="Wingdings" pitchFamily="2" charset="2"/>
              </a:rPr>
              <a:t>Dispense solder paste/jetting of solder balls, pick, place and reflow</a:t>
            </a:r>
          </a:p>
          <a:p>
            <a:pPr marL="1041400" lvl="2" indent="-285750"/>
            <a:r>
              <a:rPr lang="en-US" sz="1400" kern="0" dirty="0" err="1" smtClean="0">
                <a:sym typeface="Wingdings" pitchFamily="2" charset="2"/>
              </a:rPr>
              <a:t>PbSn</a:t>
            </a:r>
            <a:r>
              <a:rPr lang="en-US" sz="1400" kern="0" dirty="0" smtClean="0">
                <a:sym typeface="Wingdings" pitchFamily="2" charset="2"/>
              </a:rPr>
              <a:t> 37/63 solder</a:t>
            </a:r>
          </a:p>
          <a:p>
            <a:pPr marL="685800" lvl="1" indent="-285750"/>
            <a:r>
              <a:rPr lang="en-US" b="1" kern="0" dirty="0" smtClean="0">
                <a:sym typeface="Wingdings" pitchFamily="2" charset="2"/>
              </a:rPr>
              <a:t>@ HLL</a:t>
            </a:r>
            <a:r>
              <a:rPr lang="en-US" kern="0" dirty="0" smtClean="0">
                <a:sym typeface="Wingdings" pitchFamily="2" charset="2"/>
              </a:rPr>
              <a:t>, backup at IFIC</a:t>
            </a:r>
          </a:p>
          <a:p>
            <a:pPr marL="285750" indent="-285750"/>
            <a:endParaRPr lang="en-US" sz="1400" kern="0" dirty="0" smtClean="0">
              <a:sym typeface="Wingdings" pitchFamily="2" charset="2"/>
            </a:endParaRPr>
          </a:p>
          <a:p>
            <a:pPr marL="285750" indent="-285750"/>
            <a:r>
              <a:rPr lang="en-US" sz="1400" kern="0" dirty="0" err="1" smtClean="0">
                <a:sym typeface="Wingdings" pitchFamily="2" charset="2"/>
              </a:rPr>
              <a:t>Kapton</a:t>
            </a:r>
            <a:r>
              <a:rPr lang="en-US" sz="1400" kern="0" dirty="0" smtClean="0">
                <a:sym typeface="Wingdings" pitchFamily="2" charset="2"/>
              </a:rPr>
              <a:t> attachment (~170°C), wire bonding:</a:t>
            </a:r>
            <a:endParaRPr lang="en-US" sz="1400" kern="0" dirty="0">
              <a:sym typeface="Wingdings" pitchFamily="2" charset="2"/>
            </a:endParaRPr>
          </a:p>
          <a:p>
            <a:pPr marL="285750" indent="-285750"/>
            <a:endParaRPr lang="en-US" sz="1200" kern="0" dirty="0">
              <a:sym typeface="Wingdings" pitchFamily="2" charset="2"/>
            </a:endParaRPr>
          </a:p>
          <a:p>
            <a:pPr marL="685800" lvl="1" indent="-285750"/>
            <a:r>
              <a:rPr lang="en-US" kern="0" dirty="0" smtClean="0">
                <a:sym typeface="Wingdings" pitchFamily="2" charset="2"/>
              </a:rPr>
              <a:t>Solder paste printing on </a:t>
            </a:r>
            <a:r>
              <a:rPr lang="en-US" kern="0" dirty="0" err="1" smtClean="0">
                <a:sym typeface="Wingdings" pitchFamily="2" charset="2"/>
              </a:rPr>
              <a:t>kapton</a:t>
            </a:r>
            <a:r>
              <a:rPr lang="en-US" kern="0" dirty="0" smtClean="0">
                <a:sym typeface="Wingdings" pitchFamily="2" charset="2"/>
              </a:rPr>
              <a:t>, </a:t>
            </a:r>
          </a:p>
          <a:p>
            <a:pPr marL="1041400" lvl="2" indent="-285750"/>
            <a:r>
              <a:rPr lang="en-US" sz="1400" kern="0" dirty="0" err="1" smtClean="0">
                <a:sym typeface="Wingdings" pitchFamily="2" charset="2"/>
              </a:rPr>
              <a:t>SnBi</a:t>
            </a:r>
            <a:r>
              <a:rPr lang="en-US" sz="1400" kern="0" dirty="0" smtClean="0">
                <a:sym typeface="Wingdings" pitchFamily="2" charset="2"/>
              </a:rPr>
              <a:t> solder</a:t>
            </a:r>
            <a:endParaRPr lang="en-US" sz="1400" kern="0" dirty="0">
              <a:sym typeface="Wingdings" pitchFamily="2" charset="2"/>
            </a:endParaRPr>
          </a:p>
          <a:p>
            <a:pPr marL="685800" lvl="1" indent="-285750"/>
            <a:r>
              <a:rPr lang="en-US" kern="0" dirty="0" smtClean="0">
                <a:sym typeface="Wingdings" pitchFamily="2" charset="2"/>
              </a:rPr>
              <a:t>Wire-bond, wedge-wedge, 32 µm Al bond wires </a:t>
            </a:r>
          </a:p>
          <a:p>
            <a:pPr marL="685800" lvl="1" indent="-285750"/>
            <a:r>
              <a:rPr lang="en-US" b="1" kern="0" dirty="0" smtClean="0">
                <a:sym typeface="Wingdings" pitchFamily="2" charset="2"/>
              </a:rPr>
              <a:t>@ MPP Munich</a:t>
            </a:r>
          </a:p>
          <a:p>
            <a:pPr marL="400050" lvl="1" indent="0">
              <a:buNone/>
            </a:pPr>
            <a:endParaRPr lang="en-US" b="1" kern="0" dirty="0" smtClean="0">
              <a:sym typeface="Wingdings" pitchFamily="2" charset="2"/>
            </a:endParaRPr>
          </a:p>
          <a:p>
            <a:pPr marL="400050" lvl="1" indent="0">
              <a:buNone/>
            </a:pPr>
            <a:r>
              <a:rPr lang="en-US" b="1" kern="0" dirty="0" smtClean="0">
                <a:sym typeface="Wingdings" pitchFamily="2" charset="2"/>
              </a:rPr>
              <a:t>Link to Google sheet: </a:t>
            </a:r>
            <a:r>
              <a:rPr lang="en-US" b="1" kern="0" dirty="0" smtClean="0">
                <a:sym typeface="Wingdings" pitchFamily="2" charset="2"/>
                <a:hlinkClick r:id="rId2"/>
              </a:rPr>
              <a:t>List of observed issues to be followed up</a:t>
            </a:r>
            <a:endParaRPr lang="en-US" b="1" kern="0" dirty="0" smtClean="0">
              <a:sym typeface="Wingdings" pitchFamily="2" charset="2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2" name="Picture 3" descr="D:\Laci\2-Projects\Belle-II\PXD6\FlipChip IZM\Bilder\dummy-dcd-schraeg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298118" y="648149"/>
            <a:ext cx="1260324" cy="18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Laci\2-Projects\Belle-II\E-MCM\Passives-Finetech\Passives-2\dummy-new-solde-paste-tilt-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213971" y="2474491"/>
            <a:ext cx="1423551" cy="185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aci\Desktop\20151007_11310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7268" y="4594684"/>
            <a:ext cx="1859208" cy="13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 Chip at IZM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5763" y="872716"/>
            <a:ext cx="8229600" cy="1908212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kern="0" dirty="0" smtClean="0"/>
              <a:t>IZM </a:t>
            </a:r>
            <a:r>
              <a:rPr lang="de-DE" sz="1400" kern="0" dirty="0" err="1" smtClean="0"/>
              <a:t>experience</a:t>
            </a:r>
            <a:endParaRPr lang="de-DE" sz="1200" kern="0" dirty="0" smtClean="0"/>
          </a:p>
          <a:p>
            <a:pPr marL="685800" lvl="1" indent="-285750"/>
            <a:r>
              <a:rPr lang="en-US" kern="0" dirty="0" smtClean="0">
                <a:sym typeface="Wingdings" pitchFamily="2" charset="2"/>
              </a:rPr>
              <a:t>First flip chip on EMCMs 2013</a:t>
            </a:r>
          </a:p>
          <a:p>
            <a:pPr marL="1041400" lvl="2" indent="-285750"/>
            <a:r>
              <a:rPr lang="en-US" sz="1400" kern="0" dirty="0" smtClean="0">
                <a:sym typeface="Wingdings" pitchFamily="2" charset="2"/>
              </a:rPr>
              <a:t>10 EMCMs, two modules showed problems after FC, cause not completely clear</a:t>
            </a:r>
          </a:p>
          <a:p>
            <a:pPr marL="1041400" lvl="2" indent="-285750"/>
            <a:r>
              <a:rPr lang="en-US" sz="1400" kern="0" dirty="0" smtClean="0">
                <a:sym typeface="Wingdings" pitchFamily="2" charset="2"/>
              </a:rPr>
              <a:t>4 PXD9 modules: </a:t>
            </a:r>
            <a:r>
              <a:rPr lang="en-US" sz="1400" b="1" kern="0" dirty="0" smtClean="0">
                <a:sym typeface="Wingdings" pitchFamily="2" charset="2"/>
              </a:rPr>
              <a:t>3 perfect</a:t>
            </a:r>
            <a:r>
              <a:rPr lang="en-US" sz="1400" kern="0" dirty="0" smtClean="0">
                <a:sym typeface="Wingdings" pitchFamily="2" charset="2"/>
              </a:rPr>
              <a:t>, one had issues with SWB FC</a:t>
            </a:r>
          </a:p>
          <a:p>
            <a:pPr marL="685800" lvl="1" indent="-285750"/>
            <a:r>
              <a:rPr lang="en-US" kern="0" dirty="0" smtClean="0">
                <a:sym typeface="Wingdings" pitchFamily="2" charset="2"/>
              </a:rPr>
              <a:t>W30-OF2 somehow “cursed”</a:t>
            </a:r>
          </a:p>
          <a:p>
            <a:pPr marL="1041400" lvl="2" indent="-285750"/>
            <a:r>
              <a:rPr lang="en-US" sz="1400" kern="0" dirty="0" smtClean="0">
                <a:sym typeface="Wingdings" pitchFamily="2" charset="2"/>
              </a:rPr>
              <a:t>IZM used manual equipment instead of automatic  bad soldering!</a:t>
            </a:r>
          </a:p>
          <a:p>
            <a:pPr marL="1041400" lvl="2" indent="-285750"/>
            <a:r>
              <a:rPr lang="en-US" sz="1400" kern="0" dirty="0" smtClean="0">
                <a:sym typeface="Wingdings" pitchFamily="2" charset="2"/>
              </a:rPr>
              <a:t>Trials to repair, shipment  module broke 	</a:t>
            </a:r>
            <a:r>
              <a:rPr lang="en-US" b="1" kern="0" dirty="0" smtClean="0">
                <a:sym typeface="Wingdings" pitchFamily="2" charset="2"/>
              </a:rPr>
              <a:t>	</a:t>
            </a:r>
          </a:p>
          <a:p>
            <a:pPr marL="400050" lvl="1" indent="0">
              <a:buNone/>
            </a:pPr>
            <a:endParaRPr lang="en-US" sz="1200" b="1" kern="0" dirty="0" smtClean="0">
              <a:sym typeface="Wingdings" pitchFamily="2" charset="2"/>
            </a:endParaRPr>
          </a:p>
          <a:p>
            <a:pPr marL="400050" lvl="1" indent="0">
              <a:buNone/>
            </a:pPr>
            <a:endParaRPr lang="de-DE" sz="1000" kern="0" dirty="0" smtClean="0"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491" y="2924944"/>
            <a:ext cx="5868144" cy="341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1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Laci\2-Projects\Belle-II\PXD9\PXD9-Pilot\W30-OF2\w30-of2-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977" y="944724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W30-OF2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44724"/>
            <a:ext cx="2531077" cy="253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SMD: Status as of today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521550" y="1043734"/>
            <a:ext cx="7962063" cy="1521169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 3" panose="05040102010807070707" pitchFamily="18" charset="2"/>
              <a:buChar char="w"/>
            </a:pPr>
            <a:r>
              <a:rPr lang="en-US" kern="0" dirty="0" smtClean="0"/>
              <a:t>Tooling and process installed at HLL </a:t>
            </a:r>
            <a:endParaRPr lang="en-US" b="1" kern="0" dirty="0"/>
          </a:p>
          <a:p>
            <a:pPr>
              <a:buFont typeface="Wingdings 3" panose="05040102010807070707" pitchFamily="18" charset="2"/>
              <a:buChar char="w"/>
            </a:pPr>
            <a:r>
              <a:rPr lang="en-US" kern="0" dirty="0" smtClean="0"/>
              <a:t>Two EMCMs successfully assembled</a:t>
            </a:r>
          </a:p>
          <a:p>
            <a:pPr>
              <a:buFont typeface="Wingdings 3" panose="05040102010807070707" pitchFamily="18" charset="2"/>
              <a:buChar char="w"/>
            </a:pPr>
            <a:r>
              <a:rPr lang="en-US" kern="0" dirty="0" smtClean="0"/>
              <a:t>With special adapter plates assembly of pilot modules done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  <p:pic>
        <p:nvPicPr>
          <p:cNvPr id="3075" name="Picture 3" descr="D:\Laci\2-Projects\Belle-II\PXD9\PXD9-Pilot\Pics-after-first-SMD\IMG_0058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191" y="2060848"/>
            <a:ext cx="8443324" cy="145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Laci\2-Projects\Belle-II\SMD_at_HLL\Röntgen\femto_01005_1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02" b="1058"/>
          <a:stretch/>
        </p:blipFill>
        <p:spPr bwMode="auto">
          <a:xfrm>
            <a:off x="4608004" y="3516594"/>
            <a:ext cx="3797697" cy="297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Laci\2-Projects\Belle-II\SMD_at_HLL\Keyence\Modul_w31-3_0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1950" y="3554854"/>
            <a:ext cx="2469970" cy="2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 rot="19447386">
            <a:off x="3193599" y="4482721"/>
            <a:ext cx="2124236" cy="4896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EMCM Qualification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34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SMD: Qualification of the process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521550" y="1043734"/>
            <a:ext cx="7962063" cy="1521169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 3" panose="05040102010807070707" pitchFamily="18" charset="2"/>
              <a:buChar char="w"/>
            </a:pPr>
            <a:r>
              <a:rPr lang="en-US" kern="0" dirty="0" smtClean="0"/>
              <a:t>Shear tests of SMDs 	</a:t>
            </a:r>
            <a:r>
              <a:rPr lang="en-US" kern="0" dirty="0" smtClean="0">
                <a:sym typeface="Wingdings" panose="05000000000000000000" pitchFamily="2" charset="2"/>
              </a:rPr>
              <a:t> okay (350g to 470g for 0201 cap)</a:t>
            </a:r>
            <a:endParaRPr lang="en-US" kern="0" dirty="0" smtClean="0"/>
          </a:p>
          <a:p>
            <a:pPr>
              <a:buFont typeface="Wingdings 3" panose="05040102010807070707" pitchFamily="18" charset="2"/>
              <a:buChar char="w"/>
            </a:pPr>
            <a:r>
              <a:rPr lang="en-US" kern="0" dirty="0" smtClean="0"/>
              <a:t>Cross sections	</a:t>
            </a:r>
            <a:r>
              <a:rPr lang="en-US" kern="0" dirty="0" smtClean="0">
                <a:sym typeface="Wingdings" panose="05000000000000000000" pitchFamily="2" charset="2"/>
              </a:rPr>
              <a:t> okay</a:t>
            </a:r>
            <a:endParaRPr lang="en-US" kern="0" dirty="0" smtClean="0"/>
          </a:p>
          <a:p>
            <a:pPr>
              <a:buFont typeface="Wingdings 3" panose="05040102010807070707" pitchFamily="18" charset="2"/>
              <a:buChar char="w"/>
            </a:pPr>
            <a:r>
              <a:rPr lang="en-US" kern="0" dirty="0" smtClean="0"/>
              <a:t>Thermal cycling	</a:t>
            </a:r>
            <a:r>
              <a:rPr lang="en-US" kern="0" dirty="0" smtClean="0">
                <a:sym typeface="Wingdings" panose="05000000000000000000" pitchFamily="2" charset="2"/>
              </a:rPr>
              <a:t> okay (-50°/+50°, no effect on shear strength)</a:t>
            </a:r>
            <a:endParaRPr lang="en-US" b="1" kern="0" dirty="0"/>
          </a:p>
          <a:p>
            <a:endParaRPr lang="en-US" kern="0" dirty="0" smtClean="0"/>
          </a:p>
          <a:p>
            <a:endParaRPr lang="en-US" kern="0" dirty="0"/>
          </a:p>
        </p:txBody>
      </p:sp>
      <p:pic>
        <p:nvPicPr>
          <p:cNvPr id="2050" name="Picture 2" descr="D:\Laci\2-Projects\Belle-II\SMD_at_HLL\Schliffbilder EMCM SMD\C0201_Bild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50" y="2060848"/>
            <a:ext cx="4104456" cy="25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Laci\2-Projects\Belle-II\SMD_at_HLL\Schliffbilder EMCM SMD\C0201_Bild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484" y="2060848"/>
            <a:ext cx="4104456" cy="25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 descr="Z:\S_M_D\EMCM\EMCM_TC\Referenz Shear_Modul2\EMCM_Referenz_Part3_01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686512" y="4127245"/>
            <a:ext cx="1774532" cy="311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Z:\S_M_D\EMCM\EMCM_TC\Referenz Shear_Modul2\EMCM_Referenz_Part3_04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084330" y="4060417"/>
            <a:ext cx="1782764" cy="3239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5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SMD: Qualification of the process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521549" y="860378"/>
            <a:ext cx="7962063" cy="405046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 3" panose="05040102010807070707" pitchFamily="18" charset="2"/>
              <a:buChar char="w"/>
            </a:pPr>
            <a:r>
              <a:rPr lang="en-US" kern="0" dirty="0" smtClean="0"/>
              <a:t>Optimization, fine tuning, reliability … </a:t>
            </a:r>
            <a:r>
              <a:rPr lang="en-US" b="1" kern="0" dirty="0" smtClean="0">
                <a:sym typeface="Wingdings" panose="05000000000000000000" pitchFamily="2" charset="2"/>
              </a:rPr>
              <a:t> need higher quality SMDs</a:t>
            </a:r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  <p:pic>
        <p:nvPicPr>
          <p:cNvPr id="11266" name="Picture 2" descr="D:\Laci\2-Projects\Belle-II\SMD_at_HLL\Schliffbilder EMCM SMD\C0201_Bild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2210" y="1252713"/>
            <a:ext cx="6660740" cy="514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202311" y="4041068"/>
            <a:ext cx="3062929" cy="4680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bg1"/>
                </a:solidFill>
              </a:rPr>
              <a:t>Crack in SMD cap. ceramics</a:t>
            </a:r>
          </a:p>
        </p:txBody>
      </p:sp>
      <p:cxnSp>
        <p:nvCxnSpPr>
          <p:cNvPr id="9" name="Gerade Verbindung mit Pfeil 8"/>
          <p:cNvCxnSpPr>
            <a:stCxn id="7" idx="2"/>
          </p:cNvCxnSpPr>
          <p:nvPr/>
        </p:nvCxnSpPr>
        <p:spPr bwMode="auto">
          <a:xfrm>
            <a:off x="2733776" y="4509120"/>
            <a:ext cx="434068" cy="144016"/>
          </a:xfrm>
          <a:prstGeom prst="straightConnector1">
            <a:avLst/>
          </a:prstGeom>
          <a:solidFill>
            <a:schemeClr val="tx2"/>
          </a:solidFill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450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SMD: Qualification of the process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521549" y="860378"/>
            <a:ext cx="7962063" cy="405046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 3" panose="05040102010807070707" pitchFamily="18" charset="2"/>
              <a:buChar char="w"/>
            </a:pPr>
            <a:r>
              <a:rPr lang="en-US" kern="0" dirty="0" smtClean="0"/>
              <a:t>Optimization, fine tuning, reliability …  </a:t>
            </a:r>
            <a:r>
              <a:rPr lang="en-US" b="1" kern="0" dirty="0" smtClean="0">
                <a:sym typeface="Wingdings" panose="05000000000000000000" pitchFamily="2" charset="2"/>
              </a:rPr>
              <a:t> reduce solder paste volume</a:t>
            </a:r>
            <a:endParaRPr lang="en-US" b="1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  <p:pic>
        <p:nvPicPr>
          <p:cNvPr id="9" name="Picture 3" descr="D:\Laci\2-Projects\Belle-II\PXD9\PXD9-Pilot\SMD\W30-OF-1\w30_OF1_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3127" y="1553456"/>
            <a:ext cx="7572318" cy="457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 bwMode="auto">
          <a:xfrm flipV="1">
            <a:off x="5616116" y="5157192"/>
            <a:ext cx="828092" cy="360040"/>
          </a:xfrm>
          <a:prstGeom prst="straightConnector1">
            <a:avLst/>
          </a:prstGeom>
          <a:solidFill>
            <a:schemeClr val="tx2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 flipV="1">
            <a:off x="2123728" y="3808710"/>
            <a:ext cx="828092" cy="360040"/>
          </a:xfrm>
          <a:prstGeom prst="straightConnector1">
            <a:avLst/>
          </a:prstGeom>
          <a:solidFill>
            <a:schemeClr val="tx2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4720853" y="1988840"/>
            <a:ext cx="571227" cy="504056"/>
          </a:xfrm>
          <a:prstGeom prst="straightConnector1">
            <a:avLst/>
          </a:prstGeom>
          <a:solidFill>
            <a:schemeClr val="tx2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959997" y="1664804"/>
            <a:ext cx="1583450" cy="4320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bg1"/>
                </a:solidFill>
              </a:rPr>
              <a:t>“Side balls”</a:t>
            </a:r>
          </a:p>
        </p:txBody>
      </p:sp>
    </p:spTree>
    <p:extLst>
      <p:ext uri="{BB962C8B-B14F-4D97-AF65-F5344CB8AC3E}">
        <p14:creationId xmlns:p14="http://schemas.microsoft.com/office/powerpoint/2010/main" val="25996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SMD Profile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Workshop, Valencia, Jan.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521549" y="860378"/>
            <a:ext cx="7962063" cy="405046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 3" panose="05040102010807070707" pitchFamily="18" charset="2"/>
              <a:buChar char="w"/>
            </a:pPr>
            <a:r>
              <a:rPr lang="en-US" kern="0" dirty="0" smtClean="0"/>
              <a:t>10µF 0401 SMD on EOS are too high!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85" y="1916832"/>
            <a:ext cx="8311715" cy="345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584517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2D2DB9"/>
      </a:folHlink>
    </a:clrScheme>
    <a:fontScheme name="Benutzerdefiniert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  <a:ln>
          <a:noFill/>
        </a:ln>
      </a:spPr>
      <a:bodyPr wrap="none" rtlCol="0">
        <a:noAutofit/>
      </a:bodyPr>
      <a:lstStyle>
        <a:defPPr>
          <a:spcBef>
            <a:spcPts val="100"/>
          </a:spcBef>
          <a:spcAft>
            <a:spcPts val="100"/>
          </a:spcAft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530</Words>
  <Application>Microsoft Office PowerPoint</Application>
  <PresentationFormat>Bildschirmpräsentation (4:3)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1_Default Design</vt:lpstr>
      <vt:lpstr>PowerPoint-Präsentation</vt:lpstr>
      <vt:lpstr>Module Assembly – overview</vt:lpstr>
      <vt:lpstr>Flip Chip at IZM</vt:lpstr>
      <vt:lpstr>W30-OF2</vt:lpstr>
      <vt:lpstr>SMD: Status as of today</vt:lpstr>
      <vt:lpstr>SMD: Qualification of the process</vt:lpstr>
      <vt:lpstr>SMD: Qualification of the process</vt:lpstr>
      <vt:lpstr>SMD: Qualification of the process</vt:lpstr>
      <vt:lpstr>SMD Profile</vt:lpstr>
      <vt:lpstr>SMD Profile</vt:lpstr>
      <vt:lpstr>Kapton attachment</vt:lpstr>
      <vt:lpstr>W30-OB2</vt:lpstr>
      <vt:lpstr>W30-OB2</vt:lpstr>
      <vt:lpstr>Wire bonding to kapton</vt:lpstr>
      <vt:lpstr>Wire bond pads on kapton</vt:lpstr>
      <vt:lpstr>Metal system on kapton</vt:lpstr>
      <vt:lpstr>Metal system on kapton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</dc:title>
  <dc:creator>Jelena Ninkovic</dc:creator>
  <cp:lastModifiedBy>Laci</cp:lastModifiedBy>
  <cp:revision>1265</cp:revision>
  <cp:lastPrinted>2001-12-17T12:31:23Z</cp:lastPrinted>
  <dcterms:created xsi:type="dcterms:W3CDTF">2000-08-08T15:04:12Z</dcterms:created>
  <dcterms:modified xsi:type="dcterms:W3CDTF">2016-01-12T21:28:23Z</dcterms:modified>
</cp:coreProperties>
</file>