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50" r:id="rId1"/>
  </p:sldMasterIdLst>
  <p:notesMasterIdLst>
    <p:notesMasterId r:id="rId18"/>
  </p:notesMasterIdLst>
  <p:sldIdLst>
    <p:sldId id="590" r:id="rId2"/>
    <p:sldId id="614" r:id="rId3"/>
    <p:sldId id="621" r:id="rId4"/>
    <p:sldId id="616" r:id="rId5"/>
    <p:sldId id="617" r:id="rId6"/>
    <p:sldId id="619" r:id="rId7"/>
    <p:sldId id="591" r:id="rId8"/>
    <p:sldId id="592" r:id="rId9"/>
    <p:sldId id="593" r:id="rId10"/>
    <p:sldId id="594" r:id="rId11"/>
    <p:sldId id="596" r:id="rId12"/>
    <p:sldId id="599" r:id="rId13"/>
    <p:sldId id="598" r:id="rId14"/>
    <p:sldId id="600" r:id="rId15"/>
    <p:sldId id="613" r:id="rId16"/>
    <p:sldId id="604" r:id="rId17"/>
  </p:sldIdLst>
  <p:sldSz cx="9144000" cy="6858000" type="screen4x3"/>
  <p:notesSz cx="6794500" cy="9906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B2B2B2"/>
    <a:srgbClr val="FFCC00"/>
    <a:srgbClr val="000000"/>
    <a:srgbClr val="FFFF00"/>
    <a:srgbClr val="FF6600"/>
    <a:srgbClr val="3399FF"/>
    <a:srgbClr val="FF5050"/>
    <a:srgbClr val="FFFF71"/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 horzBarState="maximized">
    <p:restoredLeft sz="14567" autoAdjust="0"/>
    <p:restoredTop sz="99492" autoAdjust="0"/>
  </p:normalViewPr>
  <p:slideViewPr>
    <p:cSldViewPr>
      <p:cViewPr varScale="1">
        <p:scale>
          <a:sx n="74" d="100"/>
          <a:sy n="74" d="100"/>
        </p:scale>
        <p:origin x="-1020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4" d="100"/>
          <a:sy n="54" d="100"/>
        </p:scale>
        <p:origin x="-2670" y="-102"/>
      </p:cViewPr>
      <p:guideLst>
        <p:guide orient="horz" pos="3120"/>
        <p:guide pos="214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de-DE"/>
              <a:t>Density (kg/m³)</a:t>
            </a: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8.607174103237096E-2"/>
          <c:y val="0.19480351414406533"/>
          <c:w val="0.87058114610673665"/>
          <c:h val="0.6660684601924759"/>
        </c:manualLayout>
      </c:layout>
      <c:scatterChart>
        <c:scatterStyle val="smoothMarker"/>
        <c:varyColors val="0"/>
        <c:ser>
          <c:idx val="0"/>
          <c:order val="0"/>
          <c:tx>
            <c:strRef>
              <c:f>Tabelle5!$C$1</c:f>
              <c:strCache>
                <c:ptCount val="1"/>
                <c:pt idx="0">
                  <c:v>Density (kg/m3)</c:v>
                </c:pt>
              </c:strCache>
            </c:strRef>
          </c:tx>
          <c:marker>
            <c:symbol val="none"/>
          </c:marker>
          <c:xVal>
            <c:numRef>
              <c:f>Tabelle5!$B$2:$B$64</c:f>
              <c:numCache>
                <c:formatCode>General</c:formatCode>
                <c:ptCount val="63"/>
                <c:pt idx="0">
                  <c:v>60</c:v>
                </c:pt>
                <c:pt idx="1">
                  <c:v>61</c:v>
                </c:pt>
                <c:pt idx="2">
                  <c:v>62</c:v>
                </c:pt>
                <c:pt idx="3">
                  <c:v>63</c:v>
                </c:pt>
                <c:pt idx="4">
                  <c:v>64</c:v>
                </c:pt>
                <c:pt idx="5">
                  <c:v>65</c:v>
                </c:pt>
                <c:pt idx="6">
                  <c:v>66</c:v>
                </c:pt>
                <c:pt idx="7">
                  <c:v>67</c:v>
                </c:pt>
                <c:pt idx="8">
                  <c:v>68</c:v>
                </c:pt>
                <c:pt idx="9">
                  <c:v>69</c:v>
                </c:pt>
                <c:pt idx="10">
                  <c:v>70</c:v>
                </c:pt>
                <c:pt idx="11">
                  <c:v>71</c:v>
                </c:pt>
                <c:pt idx="12">
                  <c:v>72</c:v>
                </c:pt>
                <c:pt idx="13">
                  <c:v>73</c:v>
                </c:pt>
                <c:pt idx="14">
                  <c:v>74</c:v>
                </c:pt>
                <c:pt idx="15">
                  <c:v>74</c:v>
                </c:pt>
                <c:pt idx="16">
                  <c:v>74</c:v>
                </c:pt>
                <c:pt idx="17">
                  <c:v>75</c:v>
                </c:pt>
                <c:pt idx="18">
                  <c:v>76</c:v>
                </c:pt>
                <c:pt idx="19">
                  <c:v>77</c:v>
                </c:pt>
                <c:pt idx="20">
                  <c:v>78</c:v>
                </c:pt>
                <c:pt idx="21">
                  <c:v>79</c:v>
                </c:pt>
                <c:pt idx="22">
                  <c:v>80</c:v>
                </c:pt>
                <c:pt idx="23">
                  <c:v>81</c:v>
                </c:pt>
                <c:pt idx="24">
                  <c:v>82</c:v>
                </c:pt>
                <c:pt idx="25">
                  <c:v>83</c:v>
                </c:pt>
                <c:pt idx="26">
                  <c:v>84</c:v>
                </c:pt>
                <c:pt idx="27">
                  <c:v>85</c:v>
                </c:pt>
                <c:pt idx="28">
                  <c:v>86</c:v>
                </c:pt>
                <c:pt idx="29">
                  <c:v>87</c:v>
                </c:pt>
                <c:pt idx="30">
                  <c:v>88</c:v>
                </c:pt>
                <c:pt idx="31">
                  <c:v>89</c:v>
                </c:pt>
                <c:pt idx="32">
                  <c:v>90</c:v>
                </c:pt>
                <c:pt idx="33">
                  <c:v>91</c:v>
                </c:pt>
                <c:pt idx="34">
                  <c:v>92</c:v>
                </c:pt>
                <c:pt idx="35">
                  <c:v>93</c:v>
                </c:pt>
                <c:pt idx="36">
                  <c:v>94</c:v>
                </c:pt>
                <c:pt idx="37">
                  <c:v>95</c:v>
                </c:pt>
                <c:pt idx="38">
                  <c:v>96</c:v>
                </c:pt>
                <c:pt idx="39">
                  <c:v>97</c:v>
                </c:pt>
                <c:pt idx="40">
                  <c:v>98</c:v>
                </c:pt>
                <c:pt idx="41">
                  <c:v>99</c:v>
                </c:pt>
                <c:pt idx="42">
                  <c:v>100</c:v>
                </c:pt>
                <c:pt idx="43">
                  <c:v>101</c:v>
                </c:pt>
                <c:pt idx="44">
                  <c:v>102</c:v>
                </c:pt>
                <c:pt idx="45">
                  <c:v>103</c:v>
                </c:pt>
                <c:pt idx="46">
                  <c:v>104</c:v>
                </c:pt>
                <c:pt idx="47">
                  <c:v>105</c:v>
                </c:pt>
                <c:pt idx="48">
                  <c:v>106</c:v>
                </c:pt>
                <c:pt idx="49">
                  <c:v>107</c:v>
                </c:pt>
                <c:pt idx="50">
                  <c:v>108</c:v>
                </c:pt>
                <c:pt idx="51">
                  <c:v>109</c:v>
                </c:pt>
                <c:pt idx="52">
                  <c:v>110</c:v>
                </c:pt>
                <c:pt idx="53">
                  <c:v>111</c:v>
                </c:pt>
                <c:pt idx="54">
                  <c:v>112</c:v>
                </c:pt>
                <c:pt idx="55">
                  <c:v>113</c:v>
                </c:pt>
                <c:pt idx="56">
                  <c:v>114</c:v>
                </c:pt>
                <c:pt idx="57">
                  <c:v>115</c:v>
                </c:pt>
                <c:pt idx="58">
                  <c:v>116</c:v>
                </c:pt>
                <c:pt idx="59">
                  <c:v>117</c:v>
                </c:pt>
                <c:pt idx="60">
                  <c:v>118</c:v>
                </c:pt>
                <c:pt idx="61">
                  <c:v>119</c:v>
                </c:pt>
                <c:pt idx="62">
                  <c:v>120</c:v>
                </c:pt>
              </c:numCache>
            </c:numRef>
          </c:xVal>
          <c:yVal>
            <c:numRef>
              <c:f>Tabelle5!$C$2:$C$64</c:f>
              <c:numCache>
                <c:formatCode>General</c:formatCode>
                <c:ptCount val="63"/>
                <c:pt idx="0">
                  <c:v>158.79</c:v>
                </c:pt>
                <c:pt idx="1">
                  <c:v>163.66</c:v>
                </c:pt>
                <c:pt idx="2">
                  <c:v>168.73</c:v>
                </c:pt>
                <c:pt idx="3">
                  <c:v>174.03</c:v>
                </c:pt>
                <c:pt idx="4">
                  <c:v>179.57</c:v>
                </c:pt>
                <c:pt idx="5">
                  <c:v>185.38</c:v>
                </c:pt>
                <c:pt idx="6">
                  <c:v>191.5</c:v>
                </c:pt>
                <c:pt idx="7">
                  <c:v>197.98</c:v>
                </c:pt>
                <c:pt idx="8">
                  <c:v>204.85</c:v>
                </c:pt>
                <c:pt idx="9">
                  <c:v>212.19</c:v>
                </c:pt>
                <c:pt idx="10">
                  <c:v>220.08</c:v>
                </c:pt>
                <c:pt idx="11">
                  <c:v>228.61</c:v>
                </c:pt>
                <c:pt idx="12">
                  <c:v>237.93</c:v>
                </c:pt>
                <c:pt idx="13">
                  <c:v>248.23</c:v>
                </c:pt>
                <c:pt idx="14">
                  <c:v>259.77</c:v>
                </c:pt>
                <c:pt idx="15">
                  <c:v>259.77</c:v>
                </c:pt>
                <c:pt idx="16">
                  <c:v>259.77</c:v>
                </c:pt>
                <c:pt idx="17">
                  <c:v>272.97000000000003</c:v>
                </c:pt>
                <c:pt idx="18">
                  <c:v>288.44</c:v>
                </c:pt>
                <c:pt idx="19">
                  <c:v>307.27</c:v>
                </c:pt>
                <c:pt idx="20">
                  <c:v>331.5</c:v>
                </c:pt>
                <c:pt idx="21">
                  <c:v>365.43</c:v>
                </c:pt>
                <c:pt idx="22">
                  <c:v>419.09</c:v>
                </c:pt>
                <c:pt idx="23">
                  <c:v>490.77</c:v>
                </c:pt>
                <c:pt idx="24">
                  <c:v>542.79999999999995</c:v>
                </c:pt>
                <c:pt idx="25">
                  <c:v>574.13</c:v>
                </c:pt>
                <c:pt idx="26">
                  <c:v>595.70000000000005</c:v>
                </c:pt>
                <c:pt idx="27">
                  <c:v>612.12</c:v>
                </c:pt>
                <c:pt idx="28">
                  <c:v>625.37</c:v>
                </c:pt>
                <c:pt idx="29">
                  <c:v>636.5</c:v>
                </c:pt>
                <c:pt idx="30">
                  <c:v>646.1</c:v>
                </c:pt>
                <c:pt idx="31">
                  <c:v>654.55999999999995</c:v>
                </c:pt>
                <c:pt idx="32">
                  <c:v>662.13</c:v>
                </c:pt>
                <c:pt idx="33">
                  <c:v>668.99</c:v>
                </c:pt>
                <c:pt idx="34">
                  <c:v>675.27</c:v>
                </c:pt>
                <c:pt idx="35">
                  <c:v>681.07</c:v>
                </c:pt>
                <c:pt idx="36">
                  <c:v>686.46</c:v>
                </c:pt>
                <c:pt idx="37">
                  <c:v>691.5</c:v>
                </c:pt>
                <c:pt idx="38">
                  <c:v>696.24</c:v>
                </c:pt>
                <c:pt idx="39">
                  <c:v>700.71</c:v>
                </c:pt>
                <c:pt idx="40">
                  <c:v>704.94</c:v>
                </c:pt>
                <c:pt idx="41">
                  <c:v>708.97</c:v>
                </c:pt>
                <c:pt idx="42">
                  <c:v>712.81</c:v>
                </c:pt>
                <c:pt idx="43">
                  <c:v>716.48</c:v>
                </c:pt>
                <c:pt idx="44">
                  <c:v>720</c:v>
                </c:pt>
                <c:pt idx="45">
                  <c:v>723.38</c:v>
                </c:pt>
                <c:pt idx="46">
                  <c:v>726.63</c:v>
                </c:pt>
                <c:pt idx="47">
                  <c:v>729.76</c:v>
                </c:pt>
                <c:pt idx="48">
                  <c:v>732.78</c:v>
                </c:pt>
                <c:pt idx="49">
                  <c:v>735.71</c:v>
                </c:pt>
                <c:pt idx="50">
                  <c:v>738.54</c:v>
                </c:pt>
                <c:pt idx="51">
                  <c:v>741.28</c:v>
                </c:pt>
                <c:pt idx="52">
                  <c:v>743.95</c:v>
                </c:pt>
                <c:pt idx="53">
                  <c:v>746.54</c:v>
                </c:pt>
                <c:pt idx="54">
                  <c:v>749.05</c:v>
                </c:pt>
                <c:pt idx="55">
                  <c:v>751.5</c:v>
                </c:pt>
                <c:pt idx="56">
                  <c:v>753.89</c:v>
                </c:pt>
                <c:pt idx="57">
                  <c:v>756.22</c:v>
                </c:pt>
                <c:pt idx="58">
                  <c:v>758.49</c:v>
                </c:pt>
                <c:pt idx="59">
                  <c:v>760.71</c:v>
                </c:pt>
                <c:pt idx="60">
                  <c:v>762.88</c:v>
                </c:pt>
                <c:pt idx="61">
                  <c:v>765</c:v>
                </c:pt>
                <c:pt idx="62">
                  <c:v>767.07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6220672"/>
        <c:axId val="76749056"/>
      </c:scatterChart>
      <c:valAx>
        <c:axId val="76220672"/>
        <c:scaling>
          <c:orientation val="minMax"/>
          <c:max val="120"/>
          <c:min val="60"/>
        </c:scaling>
        <c:delete val="0"/>
        <c:axPos val="b"/>
        <c:numFmt formatCode="General" sourceLinked="1"/>
        <c:majorTickMark val="out"/>
        <c:minorTickMark val="none"/>
        <c:tickLblPos val="nextTo"/>
        <c:crossAx val="76749056"/>
        <c:crosses val="autoZero"/>
        <c:crossBetween val="midCat"/>
      </c:valAx>
      <c:valAx>
        <c:axId val="7674905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76220672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0.91146</cdr:x>
      <cdr:y>0.90972</cdr:y>
    </cdr:from>
    <cdr:to>
      <cdr:x>1</cdr:x>
      <cdr:y>1</cdr:y>
    </cdr:to>
    <cdr:sp macro="" textlink="">
      <cdr:nvSpPr>
        <cdr:cNvPr id="2" name="Textfeld 1"/>
        <cdr:cNvSpPr txBox="1"/>
      </cdr:nvSpPr>
      <cdr:spPr>
        <a:xfrm xmlns:a="http://schemas.openxmlformats.org/drawingml/2006/main">
          <a:off x="4167187" y="2495550"/>
          <a:ext cx="404812" cy="2476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de-DE" sz="1100"/>
            <a:t>p/bar</a:t>
          </a:r>
        </a:p>
      </cdr:txBody>
    </cdr:sp>
  </cdr:relSizeAnchor>
  <cdr:relSizeAnchor xmlns:cdr="http://schemas.openxmlformats.org/drawingml/2006/chartDrawing">
    <cdr:from>
      <cdr:x>0.91146</cdr:x>
      <cdr:y>0.90972</cdr:y>
    </cdr:from>
    <cdr:to>
      <cdr:x>1</cdr:x>
      <cdr:y>1</cdr:y>
    </cdr:to>
    <cdr:sp macro="" textlink="">
      <cdr:nvSpPr>
        <cdr:cNvPr id="3" name="Textfeld 1"/>
        <cdr:cNvSpPr txBox="1"/>
      </cdr:nvSpPr>
      <cdr:spPr>
        <a:xfrm xmlns:a="http://schemas.openxmlformats.org/drawingml/2006/main">
          <a:off x="4217987" y="2546350"/>
          <a:ext cx="404812" cy="247650"/>
        </a:xfrm>
        <a:prstGeom xmlns:a="http://schemas.openxmlformats.org/drawingml/2006/main" prst="rect">
          <a:avLst/>
        </a:prstGeom>
      </cdr:spPr>
    </cdr:sp>
  </cdr:relSizeAnchor>
  <cdr:relSizeAnchor xmlns:cdr="http://schemas.openxmlformats.org/drawingml/2006/chartDrawing">
    <cdr:from>
      <cdr:x>0.91146</cdr:x>
      <cdr:y>0.90972</cdr:y>
    </cdr:from>
    <cdr:to>
      <cdr:x>1</cdr:x>
      <cdr:y>1</cdr:y>
    </cdr:to>
    <cdr:sp macro="" textlink="">
      <cdr:nvSpPr>
        <cdr:cNvPr id="4" name="Textfeld 1"/>
        <cdr:cNvSpPr txBox="1"/>
      </cdr:nvSpPr>
      <cdr:spPr>
        <a:xfrm xmlns:a="http://schemas.openxmlformats.org/drawingml/2006/main">
          <a:off x="4217988" y="2546350"/>
          <a:ext cx="404812" cy="247650"/>
        </a:xfrm>
        <a:prstGeom xmlns:a="http://schemas.openxmlformats.org/drawingml/2006/main" prst="rect">
          <a:avLst/>
        </a:prstGeom>
      </cdr:spPr>
    </cdr:sp>
  </cdr:relSizeAnchor>
  <cdr:relSizeAnchor xmlns:cdr="http://schemas.openxmlformats.org/drawingml/2006/chartDrawing">
    <cdr:from>
      <cdr:x>2.18723E-7</cdr:x>
      <cdr:y>0.03819</cdr:y>
    </cdr:from>
    <cdr:to>
      <cdr:x>0.15521</cdr:x>
      <cdr:y>0.14062</cdr:y>
    </cdr:to>
    <cdr:sp macro="" textlink="">
      <cdr:nvSpPr>
        <cdr:cNvPr id="5" name="Textfeld 4"/>
        <cdr:cNvSpPr txBox="1"/>
      </cdr:nvSpPr>
      <cdr:spPr>
        <a:xfrm xmlns:a="http://schemas.openxmlformats.org/drawingml/2006/main">
          <a:off x="1" y="104775"/>
          <a:ext cx="709612" cy="28098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de-DE" sz="1100">
              <a:latin typeface="Symbol" panose="05050102010706020507" pitchFamily="18" charset="2"/>
            </a:rPr>
            <a:t>r</a:t>
          </a:r>
          <a:r>
            <a:rPr lang="de-DE" sz="1100"/>
            <a:t>/kg/m³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8100" y="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20750" y="742950"/>
            <a:ext cx="4953000" cy="3714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05350"/>
            <a:ext cx="5435600" cy="445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09113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8100" y="9409113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29C64FE3-6EEA-43CE-BADA-756C43F34E77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94233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567936" y="6381750"/>
            <a:ext cx="576064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B00D52-9017-4E27-87B9-56C89B8832AB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0275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5E84AB-6C80-4E4D-B843-FDA9605F1D2C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71600" y="0"/>
            <a:ext cx="7128792" cy="82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Klicken Sie, um das Titelformat zu bearbeiten</a:t>
            </a:r>
          </a:p>
        </p:txBody>
      </p:sp>
    </p:spTree>
    <p:extLst>
      <p:ext uri="{BB962C8B-B14F-4D97-AF65-F5344CB8AC3E}">
        <p14:creationId xmlns:p14="http://schemas.microsoft.com/office/powerpoint/2010/main" val="15918675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emf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71600" y="0"/>
            <a:ext cx="7128792" cy="82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Klicken Sie, um das Titelformat zu bearbeiten</a:t>
            </a:r>
          </a:p>
        </p:txBody>
      </p:sp>
      <p:sp>
        <p:nvSpPr>
          <p:cNvPr id="1027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981075"/>
            <a:ext cx="9144000" cy="587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Klicken Sie, um die Formate des Vorlagentextes zu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				</a:t>
            </a:r>
          </a:p>
        </p:txBody>
      </p:sp>
      <p:sp>
        <p:nvSpPr>
          <p:cNvPr id="136203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04250" y="6597650"/>
            <a:ext cx="539750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="1">
                <a:solidFill>
                  <a:schemeClr val="accent2"/>
                </a:solidFill>
                <a:cs typeface="+mn-cs"/>
              </a:defRPr>
            </a:lvl1pPr>
          </a:lstStyle>
          <a:p>
            <a:pPr>
              <a:defRPr/>
            </a:pPr>
            <a:fld id="{5FD4E496-7071-41B1-8C53-D6F54F329778}" type="slidenum">
              <a:rPr lang="en-GB"/>
              <a:pPr>
                <a:defRPr/>
              </a:pPr>
              <a:t>‹Nr.›</a:t>
            </a:fld>
            <a:endParaRPr lang="en-GB" dirty="0"/>
          </a:p>
        </p:txBody>
      </p:sp>
      <p:pic>
        <p:nvPicPr>
          <p:cNvPr id="1029" name="Picture 6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8101013" y="0"/>
            <a:ext cx="1042987" cy="9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Straight Connector 9"/>
          <p:cNvCxnSpPr/>
          <p:nvPr/>
        </p:nvCxnSpPr>
        <p:spPr>
          <a:xfrm>
            <a:off x="0" y="908050"/>
            <a:ext cx="9144000" cy="0"/>
          </a:xfrm>
          <a:prstGeom prst="line">
            <a:avLst/>
          </a:prstGeom>
          <a:ln w="57150">
            <a:solidFill>
              <a:srgbClr val="3333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0" y="6623774"/>
            <a:ext cx="227979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baseline="0" dirty="0" smtClean="0">
                <a:solidFill>
                  <a:schemeClr val="accent2"/>
                </a:solidFill>
              </a:rPr>
              <a:t>H.-G. Moser,  </a:t>
            </a:r>
            <a:r>
              <a:rPr lang="en-US" sz="1100" b="1" baseline="0" dirty="0" smtClean="0">
                <a:solidFill>
                  <a:schemeClr val="accent2"/>
                </a:solidFill>
              </a:rPr>
              <a:t>December 8, 2015</a:t>
            </a:r>
            <a:endParaRPr lang="en-US" sz="1100" b="1" dirty="0">
              <a:solidFill>
                <a:schemeClr val="accent2"/>
              </a:solidFill>
            </a:endParaRPr>
          </a:p>
        </p:txBody>
      </p:sp>
      <p:pic>
        <p:nvPicPr>
          <p:cNvPr id="9" name="Picture 9" descr="MPP_os_logo_cmyk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0" y="0"/>
            <a:ext cx="979291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</p:sldLayoutIdLst>
  <p:hf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Arial" charset="0"/>
        </a:defRPr>
      </a:lvl9pPr>
    </p:titleStyle>
    <p:bodyStyle>
      <a:lvl1pPr marL="342900" indent="-342900" algn="l" rtl="0" eaLnBrk="1" fontAlgn="base" hangingPunct="1">
        <a:lnSpc>
          <a:spcPct val="130000"/>
        </a:lnSpc>
        <a:spcBef>
          <a:spcPct val="20000"/>
        </a:spcBef>
        <a:spcAft>
          <a:spcPct val="20000"/>
        </a:spcAft>
        <a:buChar char="»"/>
        <a:defRPr sz="16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lnSpc>
          <a:spcPct val="130000"/>
        </a:lnSpc>
        <a:spcBef>
          <a:spcPct val="20000"/>
        </a:spcBef>
        <a:spcAft>
          <a:spcPct val="20000"/>
        </a:spcAft>
        <a:buChar char="•"/>
        <a:defRPr sz="16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lnSpc>
          <a:spcPct val="130000"/>
        </a:lnSpc>
        <a:spcBef>
          <a:spcPct val="20000"/>
        </a:spcBef>
        <a:spcAft>
          <a:spcPct val="20000"/>
        </a:spcAft>
        <a:buChar char="•"/>
        <a:defRPr sz="16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71600" y="44624"/>
            <a:ext cx="7128792" cy="828675"/>
          </a:xfrm>
        </p:spPr>
        <p:txBody>
          <a:bodyPr/>
          <a:lstStyle/>
          <a:p>
            <a:r>
              <a:rPr lang="en-US" dirty="0" err="1" smtClean="0">
                <a:latin typeface="Helvetica" pitchFamily="34" charset="0"/>
              </a:rPr>
              <a:t>IBBelle</a:t>
            </a:r>
            <a:r>
              <a:rPr lang="en-US" dirty="0" smtClean="0">
                <a:latin typeface="Helvetica" pitchFamily="34" charset="0"/>
              </a:rPr>
              <a:t> for VXD</a:t>
            </a:r>
            <a:endParaRPr lang="de-DE" sz="2000" dirty="0">
              <a:solidFill>
                <a:schemeClr val="tx1"/>
              </a:solidFill>
              <a:latin typeface="Helvetica" pitchFamily="34" charset="0"/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B00D52-9017-4E27-87B9-56C89B8832AB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1192" y="1172042"/>
            <a:ext cx="7272808" cy="5137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35496" y="1491456"/>
            <a:ext cx="1728192" cy="43858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latin typeface="Helvetica" pitchFamily="34" charset="0"/>
              </a:rPr>
              <a:t>Use </a:t>
            </a:r>
            <a:r>
              <a:rPr lang="en-GB" sz="1400" dirty="0" smtClean="0">
                <a:latin typeface="Helvetica" pitchFamily="34" charset="0"/>
              </a:rPr>
              <a:t>one </a:t>
            </a:r>
            <a:r>
              <a:rPr lang="en-GB" sz="1400" dirty="0" smtClean="0">
                <a:latin typeface="Helvetica" pitchFamily="34" charset="0"/>
              </a:rPr>
              <a:t>unit first</a:t>
            </a:r>
            <a:endParaRPr lang="en-GB" sz="1400" dirty="0" smtClean="0">
              <a:latin typeface="Helvetica" pitchFamily="34" charset="0"/>
            </a:endParaRPr>
          </a:p>
          <a:p>
            <a:r>
              <a:rPr lang="en-GB" sz="1400" dirty="0" smtClean="0">
                <a:latin typeface="Helvetica" pitchFamily="34" charset="0"/>
              </a:rPr>
              <a:t>Assemble on a platform which fits in a 20’ container</a:t>
            </a:r>
          </a:p>
          <a:p>
            <a:endParaRPr lang="en-GB" sz="1400" dirty="0" smtClean="0">
              <a:latin typeface="Helvetica" pitchFamily="34" charset="0"/>
            </a:endParaRPr>
          </a:p>
          <a:p>
            <a:endParaRPr lang="en-GB" sz="1400" dirty="0" smtClean="0">
              <a:latin typeface="Helvetica" pitchFamily="34" charset="0"/>
            </a:endParaRPr>
          </a:p>
          <a:p>
            <a:endParaRPr lang="en-GB" sz="1400" dirty="0">
              <a:latin typeface="Helvetica" pitchFamily="34" charset="0"/>
            </a:endParaRPr>
          </a:p>
          <a:p>
            <a:endParaRPr lang="en-GB" sz="1400" dirty="0">
              <a:latin typeface="Helvetica" pitchFamily="34" charset="0"/>
            </a:endParaRPr>
          </a:p>
          <a:p>
            <a:r>
              <a:rPr lang="en-GB" sz="1400" dirty="0" smtClean="0">
                <a:latin typeface="Helvetica" pitchFamily="34" charset="0"/>
              </a:rPr>
              <a:t>No redundancy</a:t>
            </a:r>
          </a:p>
          <a:p>
            <a:r>
              <a:rPr lang="en-GB" sz="1100" dirty="0" smtClean="0">
                <a:latin typeface="Helvetica" pitchFamily="34" charset="0"/>
              </a:rPr>
              <a:t>(ATLAS needs 100% up time in order to prevent reverse annealing of irradiated detectors. We don’t)</a:t>
            </a:r>
          </a:p>
          <a:p>
            <a:endParaRPr lang="en-GB" sz="1400" dirty="0" smtClean="0">
              <a:latin typeface="Helvetica" pitchFamily="34" charset="0"/>
            </a:endParaRPr>
          </a:p>
          <a:p>
            <a:endParaRPr lang="en-GB" sz="1400" dirty="0">
              <a:latin typeface="Helvetica" pitchFamily="34" charset="0"/>
            </a:endParaRPr>
          </a:p>
          <a:p>
            <a:endParaRPr lang="en-GB" sz="1400" dirty="0" smtClean="0">
              <a:latin typeface="Helvetica" pitchFamily="34" charset="0"/>
            </a:endParaRPr>
          </a:p>
          <a:p>
            <a:endParaRPr lang="en-GB" sz="1400" dirty="0">
              <a:latin typeface="Helvetica" pitchFamily="34" charset="0"/>
            </a:endParaRPr>
          </a:p>
          <a:p>
            <a:r>
              <a:rPr lang="en-GB" sz="1400" dirty="0" smtClean="0">
                <a:latin typeface="Helvetica" pitchFamily="34" charset="0"/>
              </a:rPr>
              <a:t>2</a:t>
            </a:r>
            <a:r>
              <a:rPr lang="en-GB" sz="1400" baseline="30000" dirty="0" smtClean="0">
                <a:latin typeface="Helvetica" pitchFamily="34" charset="0"/>
              </a:rPr>
              <a:t>nd</a:t>
            </a:r>
            <a:r>
              <a:rPr lang="en-GB" sz="1400" dirty="0" smtClean="0">
                <a:latin typeface="Helvetica" pitchFamily="34" charset="0"/>
              </a:rPr>
              <a:t> unit will be added later</a:t>
            </a:r>
          </a:p>
          <a:p>
            <a:r>
              <a:rPr lang="en-GB" sz="1400" dirty="0" smtClean="0">
                <a:latin typeface="Helvetica" pitchFamily="34" charset="0"/>
              </a:rPr>
              <a:t>(budget available)</a:t>
            </a:r>
            <a:endParaRPr lang="en-GB" sz="1400" dirty="0">
              <a:latin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6397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B00D52-9017-4E27-87B9-56C89B8832AB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11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Cabinet</a:t>
            </a:r>
            <a:endParaRPr lang="de-DE" dirty="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t="43436" r="42273" b="17698"/>
          <a:stretch/>
        </p:blipFill>
        <p:spPr bwMode="auto">
          <a:xfrm>
            <a:off x="274029" y="1030439"/>
            <a:ext cx="3361867" cy="1750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Ellipse 8"/>
          <p:cNvSpPr/>
          <p:nvPr/>
        </p:nvSpPr>
        <p:spPr>
          <a:xfrm>
            <a:off x="2627784" y="1052736"/>
            <a:ext cx="936104" cy="1582196"/>
          </a:xfrm>
          <a:prstGeom prst="ellipse">
            <a:avLst/>
          </a:prstGeom>
          <a:ln w="28575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feld 1"/>
          <p:cNvSpPr txBox="1"/>
          <p:nvPr/>
        </p:nvSpPr>
        <p:spPr>
          <a:xfrm>
            <a:off x="256523" y="2852936"/>
            <a:ext cx="424346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Cabinet ready</a:t>
            </a:r>
          </a:p>
          <a:p>
            <a:r>
              <a:rPr lang="en-GB" dirty="0" smtClean="0"/>
              <a:t>Cabling of power distribution part completed </a:t>
            </a:r>
          </a:p>
          <a:p>
            <a:r>
              <a:rPr lang="en-GB" dirty="0" smtClean="0"/>
              <a:t>(already powered)</a:t>
            </a:r>
          </a:p>
        </p:txBody>
      </p:sp>
      <p:pic>
        <p:nvPicPr>
          <p:cNvPr id="1026" name="Picture 2" descr="C:\Users\Moser\AppData\Local\Microsoft\Windows\Temporary Internet Files\Content.Outlook\EK34SJPG\IMG_244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06638" y="4049968"/>
            <a:ext cx="2664411" cy="1998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Moser\AppData\Local\Microsoft\Windows\Temporary Internet Files\Content.Outlook\EK34SJPG\IMG_244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283421" y="4107059"/>
            <a:ext cx="2615518" cy="1961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Moser\AppData\Local\Microsoft\Windows\Temporary Internet Files\Content.Outlook\EK34SJPG\IMG_244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269864" y="1760406"/>
            <a:ext cx="5297408" cy="3973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5051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B00D52-9017-4E27-87B9-56C89B8832AB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sp>
        <p:nvSpPr>
          <p:cNvPr id="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Helvetica" pitchFamily="34" charset="0"/>
              </a:rPr>
              <a:t>IBBelle</a:t>
            </a:r>
            <a:r>
              <a:rPr lang="en-US" dirty="0" smtClean="0">
                <a:latin typeface="Helvetica" pitchFamily="34" charset="0"/>
              </a:rPr>
              <a:t> frame</a:t>
            </a:r>
            <a:endParaRPr lang="de-DE" dirty="0">
              <a:latin typeface="Helvetica" pitchFamily="34" charset="0"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t="43436" r="42273" b="17698"/>
          <a:stretch/>
        </p:blipFill>
        <p:spPr bwMode="auto">
          <a:xfrm>
            <a:off x="433042" y="1052736"/>
            <a:ext cx="3361867" cy="1750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Ellipse 5"/>
          <p:cNvSpPr/>
          <p:nvPr/>
        </p:nvSpPr>
        <p:spPr>
          <a:xfrm>
            <a:off x="575556" y="2348880"/>
            <a:ext cx="3204356" cy="360040"/>
          </a:xfrm>
          <a:prstGeom prst="ellipse">
            <a:avLst/>
          </a:prstGeom>
          <a:ln w="28575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feld 3"/>
          <p:cNvSpPr txBox="1"/>
          <p:nvPr/>
        </p:nvSpPr>
        <p:spPr>
          <a:xfrm>
            <a:off x="349801" y="2825641"/>
            <a:ext cx="307007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Helvetica" pitchFamily="34" charset="0"/>
              </a:rPr>
              <a:t>F</a:t>
            </a:r>
            <a:r>
              <a:rPr lang="en-GB" dirty="0" smtClean="0">
                <a:latin typeface="Helvetica" pitchFamily="34" charset="0"/>
              </a:rPr>
              <a:t>rame assembled</a:t>
            </a:r>
          </a:p>
          <a:p>
            <a:r>
              <a:rPr lang="en-GB" dirty="0" smtClean="0">
                <a:latin typeface="Helvetica" pitchFamily="34" charset="0"/>
              </a:rPr>
              <a:t>Control cabinet </a:t>
            </a:r>
            <a:r>
              <a:rPr lang="en-GB" dirty="0" smtClean="0">
                <a:latin typeface="Helvetica" pitchFamily="34" charset="0"/>
              </a:rPr>
              <a:t>mounted</a:t>
            </a:r>
          </a:p>
          <a:p>
            <a:r>
              <a:rPr lang="en-GB" dirty="0" smtClean="0">
                <a:latin typeface="Helvetica" pitchFamily="34" charset="0"/>
              </a:rPr>
              <a:t>Chiller unit mounted</a:t>
            </a:r>
            <a:endParaRPr lang="en-GB" dirty="0" smtClean="0">
              <a:latin typeface="Helvetica" pitchFamily="34" charset="0"/>
            </a:endParaRPr>
          </a:p>
          <a:p>
            <a:r>
              <a:rPr lang="en-GB" dirty="0" smtClean="0">
                <a:latin typeface="Helvetica" pitchFamily="34" charset="0"/>
              </a:rPr>
              <a:t>Cabling started (e.g. grounding)</a:t>
            </a:r>
          </a:p>
          <a:p>
            <a:endParaRPr lang="en-GB" dirty="0"/>
          </a:p>
          <a:p>
            <a:endParaRPr lang="en-GB" dirty="0" smtClean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1192" y="1078846"/>
            <a:ext cx="2582718" cy="1846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027212"/>
            <a:ext cx="4982908" cy="357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9621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B00D52-9017-4E27-87B9-56C89B8832AB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4" name="Rechteck 3"/>
          <p:cNvSpPr/>
          <p:nvPr/>
        </p:nvSpPr>
        <p:spPr>
          <a:xfrm>
            <a:off x="150419" y="3573016"/>
            <a:ext cx="289224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 smtClean="0">
                <a:latin typeface="Helvetica" pitchFamily="34" charset="0"/>
              </a:rPr>
              <a:t>Assembled</a:t>
            </a:r>
          </a:p>
          <a:p>
            <a:endParaRPr lang="en-US" sz="1800" dirty="0">
              <a:latin typeface="Helvetica" pitchFamily="34" charset="0"/>
            </a:endParaRPr>
          </a:p>
          <a:p>
            <a:r>
              <a:rPr lang="en-US" sz="1800" dirty="0" smtClean="0">
                <a:latin typeface="Helvetica" pitchFamily="34" charset="0"/>
              </a:rPr>
              <a:t>He-leak test ok</a:t>
            </a:r>
          </a:p>
          <a:p>
            <a:r>
              <a:rPr lang="en-US" sz="1800" dirty="0" smtClean="0">
                <a:latin typeface="Helvetica" pitchFamily="34" charset="0"/>
              </a:rPr>
              <a:t>DPI test</a:t>
            </a:r>
          </a:p>
          <a:p>
            <a:endParaRPr lang="en-US" sz="1800" dirty="0">
              <a:latin typeface="Helvetica" pitchFamily="34" charset="0"/>
            </a:endParaRPr>
          </a:p>
          <a:p>
            <a:endParaRPr lang="en-US" sz="1800" dirty="0" smtClean="0">
              <a:latin typeface="Helvetica" pitchFamily="34" charset="0"/>
            </a:endParaRPr>
          </a:p>
        </p:txBody>
      </p:sp>
      <p:sp>
        <p:nvSpPr>
          <p:cNvPr id="5" name="Titel 1"/>
          <p:cNvSpPr>
            <a:spLocks noGrp="1"/>
          </p:cNvSpPr>
          <p:nvPr>
            <p:ph type="title"/>
          </p:nvPr>
        </p:nvSpPr>
        <p:spPr>
          <a:xfrm>
            <a:off x="1432059" y="0"/>
            <a:ext cx="6159388" cy="929754"/>
          </a:xfrm>
        </p:spPr>
        <p:txBody>
          <a:bodyPr/>
          <a:lstStyle/>
          <a:p>
            <a:r>
              <a:rPr lang="en-US" dirty="0" smtClean="0"/>
              <a:t>Junction Box</a:t>
            </a:r>
            <a:endParaRPr lang="de-DE" dirty="0"/>
          </a:p>
        </p:txBody>
      </p:sp>
      <p:grpSp>
        <p:nvGrpSpPr>
          <p:cNvPr id="10" name="Gruppieren 9"/>
          <p:cNvGrpSpPr/>
          <p:nvPr/>
        </p:nvGrpSpPr>
        <p:grpSpPr>
          <a:xfrm>
            <a:off x="179512" y="1124743"/>
            <a:ext cx="2941723" cy="2088233"/>
            <a:chOff x="539552" y="902626"/>
            <a:chExt cx="2941723" cy="2088233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0955" y="968874"/>
              <a:ext cx="2880320" cy="20219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Ellipse 11"/>
            <p:cNvSpPr/>
            <p:nvPr/>
          </p:nvSpPr>
          <p:spPr>
            <a:xfrm>
              <a:off x="539552" y="902626"/>
              <a:ext cx="1800200" cy="1077239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3" name="Grafik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301868"/>
            <a:ext cx="3208491" cy="498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1070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Manifold Boxes (2x)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B00D52-9017-4E27-87B9-56C89B8832AB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sp>
        <p:nvSpPr>
          <p:cNvPr id="4" name="Rechteck 3"/>
          <p:cNvSpPr/>
          <p:nvPr/>
        </p:nvSpPr>
        <p:spPr>
          <a:xfrm>
            <a:off x="251520" y="3053278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2 needed to service 16 CO</a:t>
            </a:r>
            <a:r>
              <a:rPr lang="en-US" baseline="-25000" dirty="0" smtClean="0"/>
              <a:t>2</a:t>
            </a:r>
            <a:r>
              <a:rPr lang="en-US" dirty="0" smtClean="0"/>
              <a:t> branches</a:t>
            </a:r>
          </a:p>
          <a:p>
            <a:r>
              <a:rPr lang="en-US" dirty="0" smtClean="0"/>
              <a:t>Parts produced</a:t>
            </a:r>
          </a:p>
          <a:p>
            <a:endParaRPr lang="en-US" dirty="0"/>
          </a:p>
          <a:p>
            <a:r>
              <a:rPr lang="en-US" dirty="0" smtClean="0"/>
              <a:t>He-leak test ok</a:t>
            </a:r>
          </a:p>
          <a:p>
            <a:r>
              <a:rPr lang="en-US" dirty="0" smtClean="0"/>
              <a:t>DPI test ok</a:t>
            </a:r>
            <a:endParaRPr lang="en-US" dirty="0" smtClean="0"/>
          </a:p>
          <a:p>
            <a:endParaRPr lang="en-US" sz="3200" dirty="0"/>
          </a:p>
          <a:p>
            <a:endParaRPr lang="en-US" sz="3200" dirty="0" smtClean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4713" y="1628800"/>
            <a:ext cx="4145719" cy="453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Abgerundetes Rechteck 5"/>
          <p:cNvSpPr/>
          <p:nvPr/>
        </p:nvSpPr>
        <p:spPr>
          <a:xfrm>
            <a:off x="395536" y="5229200"/>
            <a:ext cx="432048" cy="28803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3724292"/>
            <a:ext cx="2038800" cy="244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4784"/>
            <a:ext cx="4315077" cy="142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9678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6981" y="952573"/>
            <a:ext cx="4349970" cy="2326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32059" y="0"/>
            <a:ext cx="6159388" cy="929754"/>
          </a:xfrm>
        </p:spPr>
        <p:txBody>
          <a:bodyPr/>
          <a:lstStyle/>
          <a:p>
            <a:r>
              <a:rPr lang="en-US" dirty="0"/>
              <a:t>F</a:t>
            </a:r>
            <a:r>
              <a:rPr lang="en-US" dirty="0" smtClean="0"/>
              <a:t>lex </a:t>
            </a:r>
            <a:r>
              <a:rPr lang="en-US" dirty="0"/>
              <a:t>T</a:t>
            </a:r>
            <a:r>
              <a:rPr lang="en-US" dirty="0" smtClean="0"/>
              <a:t>ubes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B00D52-9017-4E27-87B9-56C89B8832AB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sp>
        <p:nvSpPr>
          <p:cNvPr id="4" name="Rechteck 3"/>
          <p:cNvSpPr/>
          <p:nvPr/>
        </p:nvSpPr>
        <p:spPr>
          <a:xfrm>
            <a:off x="4602983" y="1006569"/>
            <a:ext cx="3544064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Dismountable &amp; rotatable concentric </a:t>
            </a:r>
            <a:r>
              <a:rPr lang="en-US" sz="1400" dirty="0" smtClean="0">
                <a:solidFill>
                  <a:schemeClr val="bg1"/>
                </a:solidFill>
              </a:rPr>
              <a:t>joint (at manifold)</a:t>
            </a:r>
          </a:p>
          <a:p>
            <a:r>
              <a:rPr lang="en-US" sz="1400" dirty="0" smtClean="0">
                <a:solidFill>
                  <a:schemeClr val="bg1"/>
                </a:solidFill>
              </a:rPr>
              <a:t>- Parts produced </a:t>
            </a:r>
            <a:endParaRPr lang="en-GB" sz="1400" dirty="0">
              <a:solidFill>
                <a:schemeClr val="bg1"/>
              </a:solidFill>
            </a:endParaRPr>
          </a:p>
          <a:p>
            <a:endParaRPr lang="en-US" sz="3200" dirty="0" smtClean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2983" y="2689756"/>
            <a:ext cx="4363968" cy="1855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feld 6"/>
          <p:cNvSpPr txBox="1"/>
          <p:nvPr/>
        </p:nvSpPr>
        <p:spPr>
          <a:xfrm>
            <a:off x="4499992" y="2689756"/>
            <a:ext cx="31101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>
                <a:solidFill>
                  <a:schemeClr val="bg1"/>
                </a:solidFill>
              </a:rPr>
              <a:t>Split (in-flow and return) at Belle side</a:t>
            </a:r>
          </a:p>
          <a:p>
            <a:r>
              <a:rPr lang="en-GB" sz="1400" dirty="0" smtClean="0">
                <a:solidFill>
                  <a:schemeClr val="bg1"/>
                </a:solidFill>
              </a:rPr>
              <a:t>- Parts produced</a:t>
            </a:r>
            <a:endParaRPr lang="en-GB" sz="1400" dirty="0">
              <a:solidFill>
                <a:schemeClr val="bg1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4649603"/>
            <a:ext cx="3797277" cy="173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11" y="4621353"/>
            <a:ext cx="2495550" cy="195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4644727"/>
            <a:ext cx="1047750" cy="195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9309" y="4621352"/>
            <a:ext cx="1999116" cy="195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144075" y="3212976"/>
            <a:ext cx="40382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Flex tubes to be produced at DESY</a:t>
            </a:r>
          </a:p>
          <a:p>
            <a:r>
              <a:rPr lang="en-GB" dirty="0" smtClean="0"/>
              <a:t>Components already in production at MPP</a:t>
            </a:r>
          </a:p>
          <a:p>
            <a:r>
              <a:rPr lang="en-GB" dirty="0" smtClean="0"/>
              <a:t>(like for ATLAS)</a:t>
            </a:r>
            <a:endParaRPr lang="en-GB" dirty="0"/>
          </a:p>
        </p:txBody>
      </p:sp>
      <p:grpSp>
        <p:nvGrpSpPr>
          <p:cNvPr id="13" name="Gruppieren 12"/>
          <p:cNvGrpSpPr/>
          <p:nvPr/>
        </p:nvGrpSpPr>
        <p:grpSpPr>
          <a:xfrm>
            <a:off x="74614" y="974967"/>
            <a:ext cx="2880320" cy="2021985"/>
            <a:chOff x="600955" y="991268"/>
            <a:chExt cx="2880320" cy="2021985"/>
          </a:xfrm>
        </p:grpSpPr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0955" y="991268"/>
              <a:ext cx="2880320" cy="20219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Ellipse 14"/>
            <p:cNvSpPr/>
            <p:nvPr/>
          </p:nvSpPr>
          <p:spPr>
            <a:xfrm>
              <a:off x="705853" y="2221165"/>
              <a:ext cx="310161" cy="648072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6" name="Ellipse 15"/>
          <p:cNvSpPr/>
          <p:nvPr/>
        </p:nvSpPr>
        <p:spPr>
          <a:xfrm>
            <a:off x="1043608" y="2204864"/>
            <a:ext cx="310161" cy="64807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8895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F5E84AB-6C80-4E4D-B843-FDA9605F1D2C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971600" y="0"/>
            <a:ext cx="7128792" cy="82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0000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0000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0000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0000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0000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0000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0000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0000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0000"/>
                </a:solidFill>
                <a:latin typeface="Arial" charset="0"/>
              </a:defRPr>
            </a:lvl9pPr>
          </a:lstStyle>
          <a:p>
            <a:r>
              <a:rPr lang="de-DE" kern="0" dirty="0" smtClean="0"/>
              <a:t>Schedule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1538317" y="4542219"/>
            <a:ext cx="5432898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Almost in Schedule (~ 2-3 weeks late)</a:t>
            </a:r>
            <a:endParaRPr lang="en-GB" dirty="0" smtClean="0"/>
          </a:p>
          <a:p>
            <a:r>
              <a:rPr lang="en-GB" dirty="0" smtClean="0"/>
              <a:t>Components assembled and tested</a:t>
            </a:r>
          </a:p>
          <a:p>
            <a:r>
              <a:rPr lang="en-GB" dirty="0" smtClean="0"/>
              <a:t>Next: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mounting on frame, interconnection, cabling, insulation</a:t>
            </a:r>
            <a:endParaRPr lang="en-GB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</a:t>
            </a:r>
            <a:r>
              <a:rPr lang="en-GB" dirty="0" smtClean="0"/>
              <a:t>ommissioning</a:t>
            </a:r>
            <a:r>
              <a:rPr lang="en-GB" dirty="0" smtClean="0"/>
              <a:t>, safety </a:t>
            </a:r>
            <a:r>
              <a:rPr lang="en-GB" dirty="0" smtClean="0"/>
              <a:t>certification:  </a:t>
            </a:r>
            <a:r>
              <a:rPr lang="en-GB" dirty="0" err="1" smtClean="0"/>
              <a:t>byJune</a:t>
            </a:r>
            <a:r>
              <a:rPr lang="en-GB" dirty="0" smtClean="0"/>
              <a:t> 2016</a:t>
            </a:r>
            <a:endParaRPr lang="en-GB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</a:t>
            </a:r>
            <a:r>
              <a:rPr lang="en-GB" dirty="0" smtClean="0"/>
              <a:t>hipping </a:t>
            </a:r>
            <a:r>
              <a:rPr lang="en-GB" dirty="0" smtClean="0"/>
              <a:t>to KEK: June/July </a:t>
            </a:r>
            <a:r>
              <a:rPr lang="en-GB" dirty="0" smtClean="0"/>
              <a:t>2016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7" y="908720"/>
            <a:ext cx="9066757" cy="3540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01273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>
          <a:xfrm>
            <a:off x="8696456" y="6381750"/>
            <a:ext cx="457200" cy="476250"/>
          </a:xfrm>
        </p:spPr>
        <p:txBody>
          <a:bodyPr/>
          <a:lstStyle/>
          <a:p>
            <a:pPr>
              <a:defRPr/>
            </a:pPr>
            <a:fld id="{2F5E84AB-6C80-4E4D-B843-FDA9605F1D2C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4" name="Titel 1"/>
          <p:cNvSpPr>
            <a:spLocks noGrp="1"/>
          </p:cNvSpPr>
          <p:nvPr>
            <p:ph type="title"/>
          </p:nvPr>
        </p:nvSpPr>
        <p:spPr>
          <a:xfrm>
            <a:off x="1432059" y="0"/>
            <a:ext cx="6159388" cy="929754"/>
          </a:xfrm>
        </p:spPr>
        <p:txBody>
          <a:bodyPr/>
          <a:lstStyle/>
          <a:p>
            <a:r>
              <a:rPr lang="en-US" dirty="0" smtClean="0"/>
              <a:t>Summary</a:t>
            </a:r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899592" y="1484784"/>
            <a:ext cx="7520007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Construction of </a:t>
            </a:r>
            <a:r>
              <a:rPr lang="en-GB" b="1" dirty="0" err="1" smtClean="0"/>
              <a:t>IBBelle</a:t>
            </a:r>
            <a:r>
              <a:rPr lang="en-GB" b="1" dirty="0" smtClean="0"/>
              <a:t> at MPP runs </a:t>
            </a:r>
            <a:r>
              <a:rPr lang="en-GB" b="1" dirty="0" smtClean="0"/>
              <a:t>smoothly </a:t>
            </a:r>
            <a:endParaRPr lang="en-GB" b="1" dirty="0" smtClean="0"/>
          </a:p>
          <a:p>
            <a:endParaRPr lang="en-GB" b="1" dirty="0"/>
          </a:p>
          <a:p>
            <a:r>
              <a:rPr lang="en-GB" b="1" dirty="0" smtClean="0"/>
              <a:t>Delivery </a:t>
            </a:r>
            <a:r>
              <a:rPr lang="en-GB" b="1" dirty="0" smtClean="0"/>
              <a:t>to KEK in July 2016</a:t>
            </a:r>
          </a:p>
          <a:p>
            <a:endParaRPr lang="en-GB" b="1" dirty="0"/>
          </a:p>
          <a:p>
            <a:r>
              <a:rPr lang="en-GB" b="1" dirty="0" smtClean="0"/>
              <a:t>After discussion with Kimura-san: TÜV not needed, KEK can certify </a:t>
            </a:r>
            <a:r>
              <a:rPr lang="en-GB" b="1" dirty="0" err="1" smtClean="0"/>
              <a:t>IBBelle</a:t>
            </a:r>
            <a:endParaRPr lang="en-GB" b="1" dirty="0" smtClean="0"/>
          </a:p>
          <a:p>
            <a:endParaRPr lang="en-GB" b="1" dirty="0"/>
          </a:p>
          <a:p>
            <a:r>
              <a:rPr lang="en-GB" b="1" dirty="0" smtClean="0"/>
              <a:t>Need to start manufacturing of flex lines ( @ DESY): length?</a:t>
            </a:r>
            <a:endParaRPr lang="en-GB" b="1" dirty="0" smtClean="0"/>
          </a:p>
          <a:p>
            <a:endParaRPr lang="en-GB" dirty="0"/>
          </a:p>
          <a:p>
            <a:pPr marL="285750" indent="-285750">
              <a:buFont typeface="Symbol"/>
              <a:buChar char="Þ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51013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F5E84AB-6C80-4E4D-B843-FDA9605F1D2C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Safety Certification</a:t>
            </a:r>
            <a:endParaRPr lang="en-GB" dirty="0"/>
          </a:p>
        </p:txBody>
      </p:sp>
      <p:sp>
        <p:nvSpPr>
          <p:cNvPr id="4" name="Textfeld 3"/>
          <p:cNvSpPr txBox="1"/>
          <p:nvPr/>
        </p:nvSpPr>
        <p:spPr>
          <a:xfrm>
            <a:off x="251520" y="1268760"/>
            <a:ext cx="620503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Discussion with Kimura-san</a:t>
            </a:r>
          </a:p>
          <a:p>
            <a:pPr marL="285750" indent="-285750">
              <a:buFontTx/>
              <a:buChar char="-"/>
            </a:pPr>
            <a:r>
              <a:rPr lang="en-GB" dirty="0" smtClean="0"/>
              <a:t>No TÜV needed</a:t>
            </a:r>
          </a:p>
          <a:p>
            <a:pPr marL="285750" indent="-285750">
              <a:buFontTx/>
              <a:buChar char="-"/>
            </a:pPr>
            <a:r>
              <a:rPr lang="en-GB" dirty="0" smtClean="0"/>
              <a:t>KEK will do certification:</a:t>
            </a:r>
          </a:p>
          <a:p>
            <a:pPr marL="742950" lvl="1" indent="-285750">
              <a:buFontTx/>
              <a:buChar char="-"/>
            </a:pPr>
            <a:r>
              <a:rPr lang="en-GB" dirty="0" smtClean="0"/>
              <a:t>We do tests of components according to KEK standards</a:t>
            </a:r>
          </a:p>
          <a:p>
            <a:pPr marL="742950" lvl="1" indent="-285750">
              <a:buFontTx/>
              <a:buChar char="-"/>
            </a:pPr>
            <a:r>
              <a:rPr lang="en-GB" dirty="0" smtClean="0"/>
              <a:t>Kimura-san will visit MPP during commissioning of </a:t>
            </a:r>
            <a:r>
              <a:rPr lang="en-GB" dirty="0" err="1" smtClean="0"/>
              <a:t>IBBelle</a:t>
            </a:r>
            <a:endParaRPr lang="en-GB" dirty="0" smtClean="0"/>
          </a:p>
        </p:txBody>
      </p:sp>
      <p:sp>
        <p:nvSpPr>
          <p:cNvPr id="5" name="Textfeld 4"/>
          <p:cNvSpPr txBox="1"/>
          <p:nvPr/>
        </p:nvSpPr>
        <p:spPr>
          <a:xfrm>
            <a:off x="251520" y="3140968"/>
            <a:ext cx="487498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Conditions:</a:t>
            </a:r>
          </a:p>
          <a:p>
            <a:endParaRPr lang="en-GB" dirty="0" smtClean="0"/>
          </a:p>
          <a:p>
            <a:pPr marL="285750" indent="-285750">
              <a:buFontTx/>
              <a:buChar char="-"/>
            </a:pPr>
            <a:r>
              <a:rPr lang="en-GB" dirty="0" smtClean="0"/>
              <a:t>Maximum working pressure: &lt; 80 bar</a:t>
            </a:r>
          </a:p>
          <a:p>
            <a:pPr marL="285750" indent="-285750">
              <a:buFontTx/>
              <a:buChar char="-"/>
            </a:pPr>
            <a:r>
              <a:rPr lang="en-GB" dirty="0" smtClean="0"/>
              <a:t>He- leak test</a:t>
            </a:r>
          </a:p>
          <a:p>
            <a:pPr marL="285750" indent="-285750">
              <a:buFontTx/>
              <a:buChar char="-"/>
            </a:pPr>
            <a:r>
              <a:rPr lang="en-GB" dirty="0" smtClean="0"/>
              <a:t>Dye Penetration Inspection (DPI)</a:t>
            </a:r>
          </a:p>
          <a:p>
            <a:pPr marL="285750" indent="-285750">
              <a:buFontTx/>
              <a:buChar char="-"/>
            </a:pPr>
            <a:r>
              <a:rPr lang="en-GB" dirty="0" smtClean="0"/>
              <a:t>Pressure test (110 bar shortly, 60 bar long term)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812666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F5E84AB-6C80-4E4D-B843-FDA9605F1D2C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Operation Pressure</a:t>
            </a:r>
            <a:endParaRPr lang="en-GB" dirty="0"/>
          </a:p>
        </p:txBody>
      </p:sp>
      <p:graphicFrame>
        <p:nvGraphicFramePr>
          <p:cNvPr id="4" name="Diagramm 3"/>
          <p:cNvGraphicFramePr/>
          <p:nvPr>
            <p:extLst>
              <p:ext uri="{D42A27DB-BD31-4B8C-83A1-F6EECF244321}">
                <p14:modId xmlns:p14="http://schemas.microsoft.com/office/powerpoint/2010/main" val="3028548872"/>
              </p:ext>
            </p:extLst>
          </p:nvPr>
        </p:nvGraphicFramePr>
        <p:xfrm>
          <a:off x="251520" y="1916832"/>
          <a:ext cx="4032448" cy="20882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feld 4"/>
          <p:cNvSpPr txBox="1"/>
          <p:nvPr/>
        </p:nvSpPr>
        <p:spPr>
          <a:xfrm>
            <a:off x="179512" y="1052736"/>
            <a:ext cx="775378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KEK requires &lt;80bar pressure during operation</a:t>
            </a:r>
          </a:p>
          <a:p>
            <a:r>
              <a:rPr lang="en-GB" sz="1400" dirty="0" smtClean="0"/>
              <a:t>During normal operation the pressure is much lower  (10 bar @ -30</a:t>
            </a:r>
            <a:r>
              <a:rPr lang="en-GB" sz="1400" baseline="30000" dirty="0" smtClean="0"/>
              <a:t>o</a:t>
            </a:r>
            <a:r>
              <a:rPr lang="en-GB" sz="1400" dirty="0" smtClean="0"/>
              <a:t>C + 10 bar pressure drop)</a:t>
            </a:r>
          </a:p>
          <a:p>
            <a:r>
              <a:rPr lang="en-GB" sz="1400" dirty="0" smtClean="0"/>
              <a:t>However, higher pressure occurs during maintenance if all CO</a:t>
            </a:r>
            <a:r>
              <a:rPr lang="en-GB" sz="1400" baseline="-25000" dirty="0" smtClean="0"/>
              <a:t>2</a:t>
            </a:r>
            <a:r>
              <a:rPr lang="en-GB" sz="1400" dirty="0" smtClean="0"/>
              <a:t> is stored in (warm) accumulator</a:t>
            </a:r>
          </a:p>
          <a:p>
            <a:r>
              <a:rPr lang="en-GB" sz="1400" dirty="0" smtClean="0"/>
              <a:t>Pressure depends on amount of CO</a:t>
            </a:r>
            <a:r>
              <a:rPr lang="en-GB" sz="1400" baseline="-25000" dirty="0" smtClean="0"/>
              <a:t>2</a:t>
            </a:r>
            <a:r>
              <a:rPr lang="en-GB" sz="1400" dirty="0" smtClean="0"/>
              <a:t> per volume (density)</a:t>
            </a:r>
            <a:endParaRPr lang="en-GB" sz="1400" dirty="0"/>
          </a:p>
        </p:txBody>
      </p:sp>
      <p:sp>
        <p:nvSpPr>
          <p:cNvPr id="6" name="Textfeld 5"/>
          <p:cNvSpPr txBox="1"/>
          <p:nvPr/>
        </p:nvSpPr>
        <p:spPr>
          <a:xfrm>
            <a:off x="4644008" y="2132856"/>
            <a:ext cx="4320480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At 35</a:t>
            </a:r>
            <a:r>
              <a:rPr lang="en-GB" sz="1400" baseline="30000" dirty="0" smtClean="0"/>
              <a:t>o</a:t>
            </a:r>
            <a:r>
              <a:rPr lang="en-GB" sz="1400" dirty="0" smtClean="0"/>
              <a:t>C (max ambient temperature)</a:t>
            </a:r>
          </a:p>
          <a:p>
            <a:r>
              <a:rPr lang="en-GB" sz="1400" dirty="0" smtClean="0"/>
              <a:t>The pressure reaches 80 bar at 420 kg/m³</a:t>
            </a:r>
          </a:p>
          <a:p>
            <a:r>
              <a:rPr lang="en-GB" sz="1400" dirty="0" smtClean="0"/>
              <a:t>With 55l volume (</a:t>
            </a:r>
            <a:r>
              <a:rPr lang="en-GB" sz="1400" dirty="0" err="1" smtClean="0"/>
              <a:t>Accu</a:t>
            </a:r>
            <a:r>
              <a:rPr lang="en-GB" sz="1400" dirty="0" smtClean="0"/>
              <a:t>): </a:t>
            </a:r>
          </a:p>
          <a:p>
            <a:endParaRPr lang="en-GB" sz="1400" dirty="0" smtClean="0"/>
          </a:p>
          <a:p>
            <a:r>
              <a:rPr lang="en-GB" sz="1400" dirty="0"/>
              <a:t>	</a:t>
            </a:r>
            <a:r>
              <a:rPr lang="en-GB" sz="1400" dirty="0" smtClean="0"/>
              <a:t>22.5 kg or 18 l @ -40</a:t>
            </a:r>
            <a:r>
              <a:rPr lang="en-GB" sz="1400" baseline="30000" dirty="0" smtClean="0"/>
              <a:t>o</a:t>
            </a:r>
            <a:r>
              <a:rPr lang="en-GB" sz="1400" dirty="0" smtClean="0"/>
              <a:t>C</a:t>
            </a:r>
          </a:p>
          <a:p>
            <a:endParaRPr lang="en-GB" sz="1400" dirty="0"/>
          </a:p>
          <a:p>
            <a:r>
              <a:rPr lang="en-GB" sz="1400" dirty="0" smtClean="0"/>
              <a:t>CERN calculates with 700 kg/m³ (100 bar!)</a:t>
            </a:r>
          </a:p>
          <a:p>
            <a:r>
              <a:rPr lang="en-GB" sz="1400" dirty="0" smtClean="0"/>
              <a:t>This corresponds to 38 kg (32 </a:t>
            </a:r>
            <a:r>
              <a:rPr lang="en-GB" sz="1400" dirty="0"/>
              <a:t>k</a:t>
            </a:r>
            <a:r>
              <a:rPr lang="en-GB" sz="1400" dirty="0" smtClean="0"/>
              <a:t>g filled)</a:t>
            </a:r>
          </a:p>
          <a:p>
            <a:endParaRPr lang="en-GB" sz="1400" dirty="0"/>
          </a:p>
          <a:p>
            <a:r>
              <a:rPr lang="en-GB" sz="1400" dirty="0" smtClean="0"/>
              <a:t>However, our unit is smaller, we need only 13.4 l,</a:t>
            </a:r>
          </a:p>
          <a:p>
            <a:r>
              <a:rPr lang="en-GB" sz="1400" dirty="0" smtClean="0"/>
              <a:t>Which is safe</a:t>
            </a:r>
          </a:p>
          <a:p>
            <a:endParaRPr lang="en-GB" sz="1400" dirty="0"/>
          </a:p>
          <a:p>
            <a:r>
              <a:rPr lang="en-GB" sz="1400" dirty="0" smtClean="0"/>
              <a:t>A second requirement comes from warm operation during filling: </a:t>
            </a:r>
          </a:p>
          <a:p>
            <a:r>
              <a:rPr lang="en-GB" sz="1400" dirty="0" err="1" smtClean="0"/>
              <a:t>Vapor</a:t>
            </a:r>
            <a:r>
              <a:rPr lang="en-GB" sz="1400" dirty="0" smtClean="0"/>
              <a:t> pressure at 20</a:t>
            </a:r>
            <a:r>
              <a:rPr lang="en-GB" sz="1400" baseline="30000" dirty="0" smtClean="0"/>
              <a:t>o</a:t>
            </a:r>
            <a:r>
              <a:rPr lang="en-GB" sz="1400" dirty="0" smtClean="0"/>
              <a:t>C: 60 bar + 10 bar </a:t>
            </a:r>
            <a:r>
              <a:rPr lang="en-GB" sz="1400" dirty="0" err="1" smtClean="0">
                <a:latin typeface="Symbol" panose="05050102010706020507" pitchFamily="18" charset="2"/>
              </a:rPr>
              <a:t>D</a:t>
            </a:r>
            <a:r>
              <a:rPr lang="en-GB" sz="1400" dirty="0" err="1" smtClean="0"/>
              <a:t>p</a:t>
            </a:r>
            <a:r>
              <a:rPr lang="en-GB" sz="1400" dirty="0" smtClean="0"/>
              <a:t> </a:t>
            </a:r>
          </a:p>
          <a:p>
            <a:r>
              <a:rPr lang="en-GB" sz="1400" dirty="0" smtClean="0"/>
              <a:t>(ok till 27</a:t>
            </a:r>
            <a:r>
              <a:rPr lang="en-GB" sz="1400" baseline="30000" dirty="0" smtClean="0"/>
              <a:t>o</a:t>
            </a:r>
            <a:r>
              <a:rPr lang="en-GB" sz="1400" dirty="0" smtClean="0"/>
              <a:t>C, then one needs to pre-cool</a:t>
            </a:r>
          </a:p>
          <a:p>
            <a:endParaRPr lang="en-GB" sz="1400" dirty="0"/>
          </a:p>
          <a:p>
            <a:r>
              <a:rPr lang="en-GB" sz="1400" dirty="0" smtClean="0"/>
              <a:t>Question to Kimura-san: </a:t>
            </a:r>
          </a:p>
          <a:p>
            <a:endParaRPr lang="en-GB" sz="1400" dirty="0"/>
          </a:p>
          <a:p>
            <a:r>
              <a:rPr lang="en-GB" sz="1400" dirty="0" smtClean="0"/>
              <a:t>do we need to adapt bust disks, discharge valves and pump control ?</a:t>
            </a:r>
          </a:p>
        </p:txBody>
      </p:sp>
      <p:graphicFrame>
        <p:nvGraphicFramePr>
          <p:cNvPr id="7" name="Tabel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8370627"/>
              </p:ext>
            </p:extLst>
          </p:nvPr>
        </p:nvGraphicFramePr>
        <p:xfrm>
          <a:off x="323528" y="4077072"/>
          <a:ext cx="3932922" cy="242357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10689"/>
                <a:gridCol w="1700908"/>
                <a:gridCol w="921325"/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800" dirty="0" err="1">
                          <a:effectLst/>
                        </a:rPr>
                        <a:t>Accu</a:t>
                      </a:r>
                      <a:endParaRPr lang="de-DE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Pipes: 0.6 l</a:t>
                      </a:r>
                      <a:endParaRPr lang="de-DE" sz="8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(Accu: 50 l)</a:t>
                      </a:r>
                      <a:endParaRPr lang="de-DE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0.6 l</a:t>
                      </a:r>
                      <a:endParaRPr lang="de-DE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8613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800" dirty="0">
                          <a:effectLst/>
                        </a:rPr>
                        <a:t>Interconnection</a:t>
                      </a:r>
                      <a:endParaRPr lang="de-DE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3 m</a:t>
                      </a:r>
                      <a:endParaRPr lang="de-DE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0.24 l</a:t>
                      </a:r>
                      <a:endParaRPr lang="de-DE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6160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800" dirty="0">
                          <a:effectLst/>
                        </a:rPr>
                        <a:t>Pump Unit</a:t>
                      </a:r>
                      <a:endParaRPr lang="de-DE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800" dirty="0">
                          <a:effectLst/>
                        </a:rPr>
                        <a:t>Pipes: 0.6 l</a:t>
                      </a:r>
                      <a:endParaRPr lang="de-DE" sz="8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800" dirty="0">
                          <a:effectLst/>
                        </a:rPr>
                        <a:t>Heat exchanger (large) 0.95l</a:t>
                      </a:r>
                      <a:endParaRPr lang="de-DE" sz="8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800" dirty="0">
                          <a:effectLst/>
                        </a:rPr>
                        <a:t>Heat exchanger (small) 0.15l</a:t>
                      </a:r>
                      <a:endParaRPr lang="de-DE" sz="8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800" dirty="0">
                          <a:effectLst/>
                        </a:rPr>
                        <a:t>Pump: 0.5 l</a:t>
                      </a:r>
                      <a:endParaRPr lang="de-DE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800" dirty="0">
                          <a:effectLst/>
                        </a:rPr>
                        <a:t>2.2 l</a:t>
                      </a:r>
                      <a:endParaRPr lang="de-DE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8613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Transfer Line</a:t>
                      </a:r>
                      <a:endParaRPr lang="de-DE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800" dirty="0">
                          <a:effectLst/>
                        </a:rPr>
                        <a:t>40 m: 8 l</a:t>
                      </a:r>
                      <a:endParaRPr lang="de-DE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8 l</a:t>
                      </a:r>
                      <a:endParaRPr lang="de-DE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8613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Junction Box</a:t>
                      </a:r>
                      <a:endParaRPr lang="de-DE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800" dirty="0">
                          <a:effectLst/>
                        </a:rPr>
                        <a:t>0.1 l</a:t>
                      </a:r>
                      <a:endParaRPr lang="de-DE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0.1 l</a:t>
                      </a:r>
                      <a:endParaRPr lang="de-DE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8613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JB – Transfer line</a:t>
                      </a:r>
                      <a:endParaRPr lang="de-DE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800" dirty="0">
                          <a:effectLst/>
                        </a:rPr>
                        <a:t>1l</a:t>
                      </a:r>
                      <a:endParaRPr lang="de-DE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1 l</a:t>
                      </a:r>
                      <a:endParaRPr lang="de-DE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8613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Manifold</a:t>
                      </a:r>
                      <a:endParaRPr lang="de-DE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2 x 0.1l</a:t>
                      </a:r>
                      <a:endParaRPr lang="de-DE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800" dirty="0">
                          <a:effectLst/>
                        </a:rPr>
                        <a:t>0.2 l</a:t>
                      </a:r>
                      <a:endParaRPr lang="de-DE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4631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Flex lines</a:t>
                      </a:r>
                      <a:endParaRPr lang="de-DE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>
                          <a:effectLst/>
                        </a:rPr>
                        <a:t>PXD (4x): 0.26l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SVD (8x) : 0.52l </a:t>
                      </a:r>
                      <a:r>
                        <a:rPr lang="en-GB" sz="400">
                          <a:effectLst/>
                        </a:rPr>
                        <a:t>2 x (L6, L5+L4, FWD &amp; BWD Endring) </a:t>
                      </a:r>
                      <a:endParaRPr lang="de-DE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800" dirty="0">
                          <a:effectLst/>
                        </a:rPr>
                        <a:t>0.77 l</a:t>
                      </a:r>
                      <a:endParaRPr lang="de-DE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8613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PXD </a:t>
                      </a:r>
                      <a:endParaRPr lang="de-DE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4 x 0.0007 l </a:t>
                      </a:r>
                      <a:endParaRPr lang="de-DE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800" dirty="0">
                          <a:effectLst/>
                        </a:rPr>
                        <a:t>0.003 l</a:t>
                      </a:r>
                      <a:endParaRPr lang="de-DE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5449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SVD </a:t>
                      </a:r>
                      <a:endParaRPr lang="de-DE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0.031 + 0.013 l </a:t>
                      </a:r>
                      <a:r>
                        <a:rPr lang="en-GB" sz="400">
                          <a:effectLst/>
                        </a:rPr>
                        <a:t>(2 x L4,L5,L6 Origami + Endrings)</a:t>
                      </a:r>
                      <a:endParaRPr lang="de-DE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800" dirty="0">
                          <a:effectLst/>
                        </a:rPr>
                        <a:t>0.044 l</a:t>
                      </a:r>
                      <a:endParaRPr lang="de-DE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7796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906145" algn="ctr"/>
                        </a:tabLst>
                      </a:pPr>
                      <a:r>
                        <a:rPr lang="en-GB" sz="800">
                          <a:effectLst/>
                        </a:rPr>
                        <a:t>Warm/cold Volume	</a:t>
                      </a:r>
                      <a:endParaRPr lang="de-DE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12 lines in, 12 out </a:t>
                      </a:r>
                      <a:r>
                        <a:rPr lang="en-GB" sz="400">
                          <a:effectLst/>
                        </a:rPr>
                        <a:t>(4 PXD, 8 SVD)</a:t>
                      </a:r>
                      <a:endParaRPr lang="de-DE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800" dirty="0">
                          <a:effectLst/>
                        </a:rPr>
                        <a:t>0.15 l</a:t>
                      </a:r>
                      <a:endParaRPr lang="de-DE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8613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906145" algn="ctr"/>
                        </a:tabLst>
                      </a:pPr>
                      <a:r>
                        <a:rPr lang="en-GB" sz="800">
                          <a:effectLst/>
                        </a:rPr>
                        <a:t>Total</a:t>
                      </a:r>
                      <a:endParaRPr lang="de-DE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de-DE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800" dirty="0">
                          <a:effectLst/>
                        </a:rPr>
                        <a:t>13.3 l</a:t>
                      </a:r>
                      <a:endParaRPr lang="de-DE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210317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87624" y="18176"/>
            <a:ext cx="6516724" cy="1173162"/>
          </a:xfrm>
        </p:spPr>
        <p:txBody>
          <a:bodyPr/>
          <a:lstStyle/>
          <a:p>
            <a:r>
              <a:rPr lang="de-DE" dirty="0" smtClean="0"/>
              <a:t>DYE Penetration </a:t>
            </a:r>
            <a:r>
              <a:rPr lang="de-DE" dirty="0" err="1" smtClean="0"/>
              <a:t>Inspection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 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B00D52-9017-4E27-87B9-56C89B8832AB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5" y="4365104"/>
            <a:ext cx="3218659" cy="2070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219633" y="980728"/>
            <a:ext cx="377218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Excludes small fissures in welded joints</a:t>
            </a:r>
          </a:p>
          <a:p>
            <a:endParaRPr lang="en-GB" dirty="0"/>
          </a:p>
          <a:p>
            <a:endParaRPr lang="en-GB" dirty="0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342163"/>
            <a:ext cx="4536504" cy="2070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959" y="1365580"/>
            <a:ext cx="3000544" cy="892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9048" y="1063718"/>
            <a:ext cx="1959096" cy="1194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2512" y="1063719"/>
            <a:ext cx="2525500" cy="1194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942" y="2492896"/>
            <a:ext cx="2166842" cy="1334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0443" y="2479196"/>
            <a:ext cx="2227569" cy="1334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479196"/>
            <a:ext cx="3506337" cy="1334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9317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15616" y="44624"/>
            <a:ext cx="6516724" cy="1173162"/>
          </a:xfrm>
        </p:spPr>
        <p:txBody>
          <a:bodyPr/>
          <a:lstStyle/>
          <a:p>
            <a:r>
              <a:rPr lang="de-DE" dirty="0" smtClean="0"/>
              <a:t> </a:t>
            </a:r>
            <a:r>
              <a:rPr lang="en-US" dirty="0" smtClean="0"/>
              <a:t>Pressure tests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 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B00D52-9017-4E27-87B9-56C89B8832AB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052736"/>
            <a:ext cx="4032448" cy="3229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hteck 3"/>
          <p:cNvSpPr/>
          <p:nvPr/>
        </p:nvSpPr>
        <p:spPr>
          <a:xfrm>
            <a:off x="4860032" y="1340768"/>
            <a:ext cx="4104456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Tx/>
              <a:buChar char="-"/>
            </a:pPr>
            <a:r>
              <a:rPr lang="de-DE" sz="1600" dirty="0" smtClean="0">
                <a:solidFill>
                  <a:srgbClr val="FF0000"/>
                </a:solidFill>
              </a:rPr>
              <a:t>55 </a:t>
            </a:r>
            <a:r>
              <a:rPr lang="de-DE" sz="1600" dirty="0">
                <a:solidFill>
                  <a:srgbClr val="FF0000"/>
                </a:solidFill>
              </a:rPr>
              <a:t>bar: </a:t>
            </a:r>
            <a:r>
              <a:rPr lang="de-DE" sz="1600" dirty="0" smtClean="0">
                <a:solidFill>
                  <a:srgbClr val="FF0000"/>
                </a:solidFill>
              </a:rPr>
              <a:t>Check </a:t>
            </a:r>
            <a:r>
              <a:rPr lang="de-DE" sz="1600" dirty="0" err="1" smtClean="0">
                <a:solidFill>
                  <a:srgbClr val="FF0000"/>
                </a:solidFill>
              </a:rPr>
              <a:t>for</a:t>
            </a:r>
            <a:r>
              <a:rPr lang="de-DE" sz="1600" dirty="0" smtClean="0">
                <a:solidFill>
                  <a:srgbClr val="FF0000"/>
                </a:solidFill>
              </a:rPr>
              <a:t> </a:t>
            </a:r>
            <a:r>
              <a:rPr lang="de-DE" dirty="0" err="1" smtClean="0">
                <a:solidFill>
                  <a:srgbClr val="FF0000"/>
                </a:solidFill>
              </a:rPr>
              <a:t>d</a:t>
            </a:r>
            <a:r>
              <a:rPr lang="de-DE" sz="1600" dirty="0" err="1" smtClean="0">
                <a:solidFill>
                  <a:srgbClr val="FF0000"/>
                </a:solidFill>
              </a:rPr>
              <a:t>eformations</a:t>
            </a:r>
            <a:r>
              <a:rPr lang="de-DE" sz="1600" dirty="0" smtClean="0">
                <a:solidFill>
                  <a:srgbClr val="FF0000"/>
                </a:solidFill>
              </a:rPr>
              <a:t> </a:t>
            </a:r>
            <a:endParaRPr lang="de-DE" sz="1600" dirty="0">
              <a:solidFill>
                <a:srgbClr val="FF0000"/>
              </a:solidFill>
            </a:endParaRPr>
          </a:p>
          <a:p>
            <a:pPr marL="285750" lvl="0" indent="-285750">
              <a:buFontTx/>
              <a:buChar char="-"/>
            </a:pPr>
            <a:r>
              <a:rPr lang="de-DE" dirty="0" err="1" smtClean="0">
                <a:solidFill>
                  <a:srgbClr val="FF0000"/>
                </a:solidFill>
              </a:rPr>
              <a:t>Increasse</a:t>
            </a:r>
            <a:r>
              <a:rPr lang="de-DE" dirty="0" smtClean="0">
                <a:solidFill>
                  <a:srgbClr val="FF0000"/>
                </a:solidFill>
              </a:rPr>
              <a:t> in </a:t>
            </a:r>
            <a:r>
              <a:rPr lang="de-DE" dirty="0" err="1" smtClean="0">
                <a:solidFill>
                  <a:srgbClr val="FF0000"/>
                </a:solidFill>
              </a:rPr>
              <a:t>steps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err="1" smtClean="0">
                <a:solidFill>
                  <a:srgbClr val="FF0000"/>
                </a:solidFill>
              </a:rPr>
              <a:t>to</a:t>
            </a:r>
            <a:r>
              <a:rPr lang="de-DE" sz="1600" dirty="0" smtClean="0">
                <a:solidFill>
                  <a:srgbClr val="FF0000"/>
                </a:solidFill>
              </a:rPr>
              <a:t> </a:t>
            </a:r>
            <a:r>
              <a:rPr lang="de-DE" sz="1600" dirty="0">
                <a:solidFill>
                  <a:srgbClr val="FF0000"/>
                </a:solidFill>
              </a:rPr>
              <a:t>110 </a:t>
            </a:r>
            <a:r>
              <a:rPr lang="de-DE" sz="1600" dirty="0" smtClean="0">
                <a:solidFill>
                  <a:srgbClr val="FF0000"/>
                </a:solidFill>
              </a:rPr>
              <a:t>bar</a:t>
            </a:r>
          </a:p>
          <a:p>
            <a:pPr marL="285750" lvl="0" indent="-285750">
              <a:buFontTx/>
              <a:buChar char="-"/>
            </a:pPr>
            <a:r>
              <a:rPr lang="de-DE" sz="1600" dirty="0" err="1" smtClean="0">
                <a:solidFill>
                  <a:srgbClr val="FF0000"/>
                </a:solidFill>
              </a:rPr>
              <a:t>keep</a:t>
            </a:r>
            <a:r>
              <a:rPr lang="de-DE" sz="1600" dirty="0" smtClean="0">
                <a:solidFill>
                  <a:srgbClr val="FF0000"/>
                </a:solidFill>
              </a:rPr>
              <a:t> </a:t>
            </a:r>
            <a:r>
              <a:rPr lang="de-DE" sz="1600" dirty="0" err="1" smtClean="0">
                <a:solidFill>
                  <a:srgbClr val="FF0000"/>
                </a:solidFill>
              </a:rPr>
              <a:t>for</a:t>
            </a:r>
            <a:r>
              <a:rPr lang="de-DE" sz="1600" dirty="0" smtClean="0">
                <a:solidFill>
                  <a:srgbClr val="FF0000"/>
                </a:solidFill>
              </a:rPr>
              <a:t> 30 min, check </a:t>
            </a:r>
            <a:r>
              <a:rPr lang="de-DE" sz="1600" dirty="0" err="1" smtClean="0">
                <a:solidFill>
                  <a:srgbClr val="FF0000"/>
                </a:solidFill>
              </a:rPr>
              <a:t>for</a:t>
            </a:r>
            <a:r>
              <a:rPr lang="de-DE" sz="1600" dirty="0" smtClean="0">
                <a:solidFill>
                  <a:srgbClr val="FF0000"/>
                </a:solidFill>
              </a:rPr>
              <a:t> </a:t>
            </a:r>
            <a:r>
              <a:rPr lang="de-DE" sz="1600" dirty="0" err="1" smtClean="0">
                <a:solidFill>
                  <a:srgbClr val="FF0000"/>
                </a:solidFill>
              </a:rPr>
              <a:t>deformations</a:t>
            </a:r>
            <a:endParaRPr lang="de-DE" sz="1600" dirty="0">
              <a:solidFill>
                <a:srgbClr val="FF0000"/>
              </a:solidFill>
            </a:endParaRPr>
          </a:p>
          <a:p>
            <a:pPr lvl="0"/>
            <a:r>
              <a:rPr lang="de-DE" sz="1600" dirty="0" smtClean="0"/>
              <a:t>- </a:t>
            </a:r>
            <a:r>
              <a:rPr lang="de-DE" dirty="0"/>
              <a:t> </a:t>
            </a:r>
            <a:r>
              <a:rPr lang="de-DE" dirty="0" smtClean="0"/>
              <a:t>  </a:t>
            </a:r>
            <a:r>
              <a:rPr lang="de-DE" dirty="0" err="1" smtClean="0"/>
              <a:t>Increase</a:t>
            </a:r>
            <a:r>
              <a:rPr lang="de-DE" dirty="0" smtClean="0"/>
              <a:t> in </a:t>
            </a:r>
            <a:r>
              <a:rPr lang="de-DE" dirty="0" err="1" smtClean="0"/>
              <a:t>steps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sz="1600" dirty="0" smtClean="0"/>
              <a:t> </a:t>
            </a:r>
            <a:r>
              <a:rPr lang="de-DE" sz="1600" dirty="0"/>
              <a:t>160 </a:t>
            </a:r>
            <a:r>
              <a:rPr lang="de-DE" sz="1600" dirty="0" smtClean="0"/>
              <a:t>bar</a:t>
            </a:r>
            <a:endParaRPr lang="de-DE" sz="1600" dirty="0" smtClean="0"/>
          </a:p>
          <a:p>
            <a:pPr lvl="0"/>
            <a:r>
              <a:rPr lang="de-DE" dirty="0" smtClean="0"/>
              <a:t>-    Keep </a:t>
            </a:r>
            <a:r>
              <a:rPr lang="de-DE" dirty="0" err="1" smtClean="0"/>
              <a:t>for</a:t>
            </a:r>
            <a:r>
              <a:rPr lang="de-DE" dirty="0" smtClean="0"/>
              <a:t> 2h</a:t>
            </a:r>
            <a:endParaRPr lang="de-DE" sz="1600" dirty="0"/>
          </a:p>
          <a:p>
            <a:pPr lvl="0"/>
            <a:r>
              <a:rPr lang="de-DE" sz="1600" dirty="0" smtClean="0"/>
              <a:t>- </a:t>
            </a:r>
            <a:r>
              <a:rPr lang="de-DE" sz="1600" dirty="0" smtClean="0"/>
              <a:t>   </a:t>
            </a:r>
            <a:r>
              <a:rPr lang="de-DE" sz="1600" dirty="0" err="1" smtClean="0"/>
              <a:t>Reduce</a:t>
            </a:r>
            <a:r>
              <a:rPr lang="de-DE" sz="1600" dirty="0" smtClean="0"/>
              <a:t> </a:t>
            </a:r>
            <a:r>
              <a:rPr lang="de-DE" sz="1600" dirty="0" err="1" smtClean="0"/>
              <a:t>to</a:t>
            </a:r>
            <a:r>
              <a:rPr lang="de-DE" sz="1600" dirty="0" smtClean="0"/>
              <a:t> </a:t>
            </a:r>
            <a:r>
              <a:rPr lang="de-DE" sz="1600" dirty="0"/>
              <a:t>110 bar, </a:t>
            </a:r>
            <a:r>
              <a:rPr lang="de-DE" dirty="0" err="1" smtClean="0"/>
              <a:t>for</a:t>
            </a:r>
            <a:r>
              <a:rPr lang="de-DE" dirty="0" smtClean="0"/>
              <a:t> 24 h</a:t>
            </a:r>
            <a:endParaRPr lang="de-DE" sz="1600" dirty="0"/>
          </a:p>
          <a:p>
            <a:pPr lvl="0"/>
            <a:r>
              <a:rPr lang="de-DE" sz="1600" dirty="0" smtClean="0">
                <a:solidFill>
                  <a:srgbClr val="FF0000"/>
                </a:solidFill>
              </a:rPr>
              <a:t>- </a:t>
            </a:r>
            <a:r>
              <a:rPr lang="de-DE" dirty="0" smtClean="0">
                <a:solidFill>
                  <a:srgbClr val="FF0000"/>
                </a:solidFill>
              </a:rPr>
              <a:t>   </a:t>
            </a:r>
            <a:r>
              <a:rPr lang="de-DE" dirty="0" err="1" smtClean="0">
                <a:solidFill>
                  <a:srgbClr val="FF0000"/>
                </a:solidFill>
              </a:rPr>
              <a:t>Reduce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err="1" smtClean="0">
                <a:solidFill>
                  <a:srgbClr val="FF0000"/>
                </a:solidFill>
              </a:rPr>
              <a:t>to</a:t>
            </a:r>
            <a:r>
              <a:rPr lang="de-DE" sz="1600" dirty="0" smtClean="0">
                <a:solidFill>
                  <a:srgbClr val="FF0000"/>
                </a:solidFill>
              </a:rPr>
              <a:t>  </a:t>
            </a:r>
            <a:r>
              <a:rPr lang="de-DE" sz="1600" dirty="0">
                <a:solidFill>
                  <a:srgbClr val="FF0000"/>
                </a:solidFill>
              </a:rPr>
              <a:t>60 bar, </a:t>
            </a:r>
            <a:r>
              <a:rPr lang="de-DE" sz="1600" dirty="0" err="1" smtClean="0">
                <a:solidFill>
                  <a:srgbClr val="FF0000"/>
                </a:solidFill>
              </a:rPr>
              <a:t>for</a:t>
            </a:r>
            <a:r>
              <a:rPr lang="de-DE" sz="1600" dirty="0" smtClean="0">
                <a:solidFill>
                  <a:srgbClr val="FF0000"/>
                </a:solidFill>
              </a:rPr>
              <a:t> 24</a:t>
            </a:r>
            <a:endParaRPr lang="de-DE" sz="1600" dirty="0">
              <a:solidFill>
                <a:srgbClr val="FF0000"/>
              </a:solidFill>
            </a:endParaRPr>
          </a:p>
          <a:p>
            <a:pPr lvl="0"/>
            <a:r>
              <a:rPr lang="de-DE" sz="1600" dirty="0" smtClean="0"/>
              <a:t> </a:t>
            </a:r>
            <a:endParaRPr lang="de-DE" sz="1600" dirty="0" smtClean="0"/>
          </a:p>
          <a:p>
            <a:pPr lvl="0"/>
            <a:r>
              <a:rPr lang="de-DE" dirty="0" err="1" smtClean="0">
                <a:solidFill>
                  <a:srgbClr val="FF0000"/>
                </a:solidFill>
              </a:rPr>
              <a:t>Protocols</a:t>
            </a:r>
            <a:r>
              <a:rPr lang="de-DE" dirty="0" smtClean="0">
                <a:solidFill>
                  <a:srgbClr val="FF0000"/>
                </a:solidFill>
              </a:rPr>
              <a:t> and </a:t>
            </a:r>
            <a:r>
              <a:rPr lang="de-DE" dirty="0" err="1" smtClean="0">
                <a:solidFill>
                  <a:srgbClr val="FF0000"/>
                </a:solidFill>
              </a:rPr>
              <a:t>pictures</a:t>
            </a:r>
            <a:endParaRPr lang="de-DE" dirty="0" smtClean="0">
              <a:solidFill>
                <a:srgbClr val="FF0000"/>
              </a:solidFill>
            </a:endParaRPr>
          </a:p>
          <a:p>
            <a:pPr lvl="0"/>
            <a:endParaRPr lang="de-DE" sz="1600" dirty="0">
              <a:solidFill>
                <a:srgbClr val="FF0000"/>
              </a:solidFill>
            </a:endParaRPr>
          </a:p>
          <a:p>
            <a:pPr lvl="0"/>
            <a:r>
              <a:rPr lang="de-DE" dirty="0" smtClean="0">
                <a:solidFill>
                  <a:srgbClr val="FF0000"/>
                </a:solidFill>
              </a:rPr>
              <a:t>KEK </a:t>
            </a:r>
            <a:r>
              <a:rPr lang="de-DE" dirty="0" err="1" smtClean="0">
                <a:solidFill>
                  <a:srgbClr val="FF0000"/>
                </a:solidFill>
              </a:rPr>
              <a:t>requirements</a:t>
            </a:r>
            <a:endParaRPr lang="de-DE" sz="1600" dirty="0">
              <a:solidFill>
                <a:srgbClr val="FF0000"/>
              </a:solidFill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202" y="4365104"/>
            <a:ext cx="2021582" cy="2060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4425578"/>
            <a:ext cx="1872208" cy="1999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4425578"/>
            <a:ext cx="2088232" cy="2080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9172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75656" y="116632"/>
            <a:ext cx="6516724" cy="1173162"/>
          </a:xfrm>
        </p:spPr>
        <p:txBody>
          <a:bodyPr/>
          <a:lstStyle/>
          <a:p>
            <a:r>
              <a:rPr lang="de-DE" dirty="0" err="1" smtClean="0"/>
              <a:t>Leak</a:t>
            </a:r>
            <a:r>
              <a:rPr lang="de-DE" dirty="0" smtClean="0"/>
              <a:t> </a:t>
            </a:r>
            <a:r>
              <a:rPr lang="de-DE" dirty="0" err="1" smtClean="0"/>
              <a:t>Detection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 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B00D52-9017-4E27-87B9-56C89B8832AB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93" y="2645788"/>
            <a:ext cx="4456333" cy="3463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530361" y="1124744"/>
            <a:ext cx="79903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The test of the </a:t>
            </a:r>
            <a:r>
              <a:rPr lang="en-GB" dirty="0" err="1" smtClean="0"/>
              <a:t>Accu</a:t>
            </a:r>
            <a:r>
              <a:rPr lang="en-GB" dirty="0" smtClean="0"/>
              <a:t> unit showed a leak in the long term test (110 bar) and later 60 bar</a:t>
            </a:r>
          </a:p>
          <a:p>
            <a:r>
              <a:rPr lang="en-GB" dirty="0" smtClean="0"/>
              <a:t>Traced to a faulty valve in the </a:t>
            </a:r>
            <a:r>
              <a:rPr lang="en-GB" smtClean="0"/>
              <a:t>test setup.</a:t>
            </a:r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6724" y="2852936"/>
            <a:ext cx="4451542" cy="3312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Gerade Verbindung mit Pfeil 9"/>
          <p:cNvCxnSpPr/>
          <p:nvPr/>
        </p:nvCxnSpPr>
        <p:spPr>
          <a:xfrm>
            <a:off x="2555776" y="2204864"/>
            <a:ext cx="0" cy="64807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feld 10"/>
          <p:cNvSpPr txBox="1"/>
          <p:nvPr/>
        </p:nvSpPr>
        <p:spPr>
          <a:xfrm>
            <a:off x="611560" y="2204864"/>
            <a:ext cx="19143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Leak developed after 15h</a:t>
            </a:r>
            <a:endParaRPr lang="en-GB" sz="1200" dirty="0"/>
          </a:p>
        </p:txBody>
      </p:sp>
      <p:sp>
        <p:nvSpPr>
          <p:cNvPr id="14" name="Textfeld 13"/>
          <p:cNvSpPr txBox="1"/>
          <p:nvPr/>
        </p:nvSpPr>
        <p:spPr>
          <a:xfrm>
            <a:off x="5004048" y="2251901"/>
            <a:ext cx="40591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Second test with new valve ok. Just residual temperature</a:t>
            </a:r>
          </a:p>
          <a:p>
            <a:r>
              <a:rPr lang="en-GB" sz="1200" dirty="0" smtClean="0"/>
              <a:t>Effects </a:t>
            </a:r>
          </a:p>
          <a:p>
            <a:r>
              <a:rPr lang="en-GB" sz="1050" dirty="0" smtClean="0"/>
              <a:t>(only one PT100 probe, temperature gradient in room)</a:t>
            </a:r>
            <a:endParaRPr lang="en-GB" sz="1050" dirty="0"/>
          </a:p>
        </p:txBody>
      </p:sp>
    </p:spTree>
    <p:extLst>
      <p:ext uri="{BB962C8B-B14F-4D97-AF65-F5344CB8AC3E}">
        <p14:creationId xmlns:p14="http://schemas.microsoft.com/office/powerpoint/2010/main" val="826183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Accumulator Unit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B00D52-9017-4E27-87B9-56C89B8832AB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t="43436" r="42273" b="17698"/>
          <a:stretch/>
        </p:blipFill>
        <p:spPr bwMode="auto">
          <a:xfrm>
            <a:off x="418045" y="980728"/>
            <a:ext cx="3361867" cy="1750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395536" y="2783830"/>
            <a:ext cx="396044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Frame produced</a:t>
            </a:r>
          </a:p>
          <a:p>
            <a:r>
              <a:rPr lang="en-GB" dirty="0" smtClean="0"/>
              <a:t>Accumulator </a:t>
            </a:r>
            <a:r>
              <a:rPr lang="en-GB" dirty="0" smtClean="0"/>
              <a:t>was cleaned, ok now</a:t>
            </a:r>
          </a:p>
          <a:p>
            <a:r>
              <a:rPr lang="en-GB" dirty="0" smtClean="0"/>
              <a:t>Assembled, piping finished</a:t>
            </a:r>
          </a:p>
          <a:p>
            <a:endParaRPr lang="en-GB" dirty="0" smtClean="0"/>
          </a:p>
          <a:p>
            <a:r>
              <a:rPr lang="en-GB" dirty="0" smtClean="0"/>
              <a:t>He-leak test ok</a:t>
            </a:r>
          </a:p>
          <a:p>
            <a:r>
              <a:rPr lang="en-GB" dirty="0" smtClean="0"/>
              <a:t>DPI ok</a:t>
            </a:r>
            <a:endParaRPr lang="en-GB" dirty="0" smtClean="0"/>
          </a:p>
          <a:p>
            <a:r>
              <a:rPr lang="en-GB" dirty="0" smtClean="0"/>
              <a:t>High pressure test ok (long term test needs to be repeated)</a:t>
            </a:r>
            <a:endParaRPr lang="en-GB" dirty="0"/>
          </a:p>
          <a:p>
            <a:endParaRPr lang="en-GB" dirty="0" smtClean="0"/>
          </a:p>
          <a:p>
            <a:endParaRPr lang="en-GB" dirty="0" smtClean="0"/>
          </a:p>
        </p:txBody>
      </p:sp>
      <p:sp>
        <p:nvSpPr>
          <p:cNvPr id="7" name="Ellipse 6"/>
          <p:cNvSpPr/>
          <p:nvPr/>
        </p:nvSpPr>
        <p:spPr>
          <a:xfrm>
            <a:off x="2051720" y="999439"/>
            <a:ext cx="936104" cy="1582196"/>
          </a:xfrm>
          <a:prstGeom prst="ellipse">
            <a:avLst/>
          </a:prstGeom>
          <a:ln w="28575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052736"/>
            <a:ext cx="4085760" cy="5604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4412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Chiller</a:t>
            </a:r>
            <a:r>
              <a:rPr lang="de-DE" dirty="0" smtClean="0"/>
              <a:t> Unit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B00D52-9017-4E27-87B9-56C89B8832AB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t="43436" r="42273" b="17698"/>
          <a:stretch/>
        </p:blipFill>
        <p:spPr bwMode="auto">
          <a:xfrm>
            <a:off x="323528" y="1496511"/>
            <a:ext cx="3361867" cy="1750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Ellipse 6"/>
          <p:cNvSpPr/>
          <p:nvPr/>
        </p:nvSpPr>
        <p:spPr>
          <a:xfrm>
            <a:off x="683568" y="1702788"/>
            <a:ext cx="936104" cy="1582196"/>
          </a:xfrm>
          <a:prstGeom prst="ellipse">
            <a:avLst/>
          </a:prstGeom>
          <a:ln w="28575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feld 7"/>
          <p:cNvSpPr txBox="1"/>
          <p:nvPr/>
        </p:nvSpPr>
        <p:spPr>
          <a:xfrm>
            <a:off x="179512" y="3501008"/>
            <a:ext cx="3744416" cy="31906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Chiller was manufactured by a company (2 units)</a:t>
            </a:r>
          </a:p>
          <a:p>
            <a:r>
              <a:rPr lang="en-GB" dirty="0" smtClean="0"/>
              <a:t>Delivered October 22</a:t>
            </a:r>
          </a:p>
          <a:p>
            <a:endParaRPr lang="en-GB" dirty="0"/>
          </a:p>
          <a:p>
            <a:r>
              <a:rPr lang="en-GB" sz="1400" i="1" dirty="0" smtClean="0"/>
              <a:t>Uses 12 kg of R404a (per chiller)</a:t>
            </a:r>
          </a:p>
          <a:p>
            <a:r>
              <a:rPr lang="en-GB" sz="1400" i="1" dirty="0" smtClean="0"/>
              <a:t>EU: restrictions since 2015</a:t>
            </a:r>
          </a:p>
          <a:p>
            <a:r>
              <a:rPr lang="en-GB" sz="1400" i="1" dirty="0" smtClean="0"/>
              <a:t>       banned from 2020</a:t>
            </a:r>
          </a:p>
          <a:p>
            <a:r>
              <a:rPr lang="en-GB" sz="1400" i="1" dirty="0"/>
              <a:t> </a:t>
            </a:r>
            <a:r>
              <a:rPr lang="en-GB" sz="1400" i="1" dirty="0" smtClean="0"/>
              <a:t>      12 kg R404a = 48 t </a:t>
            </a:r>
            <a:r>
              <a:rPr lang="en-GB" sz="1400" i="1" dirty="0" smtClean="0"/>
              <a:t>CO</a:t>
            </a:r>
            <a:r>
              <a:rPr lang="en-GB" sz="1400" i="1" baseline="-25000" dirty="0" smtClean="0"/>
              <a:t>2</a:t>
            </a:r>
          </a:p>
          <a:p>
            <a:endParaRPr lang="en-GB" sz="1400" i="1" baseline="-25000" dirty="0" smtClean="0"/>
          </a:p>
          <a:p>
            <a:r>
              <a:rPr lang="en-GB" sz="1400" i="1" dirty="0" smtClean="0"/>
              <a:t>However: exemption for chillers &lt; 50C (ours has -55C)</a:t>
            </a:r>
          </a:p>
          <a:p>
            <a:endParaRPr lang="en-GB" sz="1400" i="1" dirty="0"/>
          </a:p>
          <a:p>
            <a:r>
              <a:rPr lang="en-GB" sz="1400" i="1" dirty="0" smtClean="0"/>
              <a:t>Will there be similar laws in Japan?</a:t>
            </a:r>
          </a:p>
          <a:p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03"/>
          <a:stretch/>
        </p:blipFill>
        <p:spPr bwMode="auto">
          <a:xfrm rot="5400000">
            <a:off x="3962421" y="2022355"/>
            <a:ext cx="5395621" cy="36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3722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t="43436" r="42273" b="17698"/>
          <a:stretch/>
        </p:blipFill>
        <p:spPr bwMode="auto">
          <a:xfrm>
            <a:off x="827584" y="1124744"/>
            <a:ext cx="3361867" cy="1750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</a:t>
            </a:r>
            <a:r>
              <a:rPr lang="en-US" baseline="-25000" dirty="0" smtClean="0"/>
              <a:t>2</a:t>
            </a:r>
            <a:r>
              <a:rPr lang="en-US" dirty="0" smtClean="0"/>
              <a:t> Unit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B00D52-9017-4E27-87B9-56C89B8832AB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sp>
        <p:nvSpPr>
          <p:cNvPr id="5" name="Textfeld 4"/>
          <p:cNvSpPr txBox="1"/>
          <p:nvPr/>
        </p:nvSpPr>
        <p:spPr>
          <a:xfrm>
            <a:off x="395536" y="3030051"/>
            <a:ext cx="181331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All parts delivered</a:t>
            </a:r>
          </a:p>
          <a:p>
            <a:r>
              <a:rPr lang="en-GB" dirty="0" smtClean="0"/>
              <a:t>Piping completed</a:t>
            </a:r>
          </a:p>
          <a:p>
            <a:endParaRPr lang="en-GB" dirty="0"/>
          </a:p>
          <a:p>
            <a:r>
              <a:rPr lang="en-GB" dirty="0" smtClean="0"/>
              <a:t>He-leak test ok</a:t>
            </a:r>
          </a:p>
          <a:p>
            <a:r>
              <a:rPr lang="en-GB" dirty="0" smtClean="0"/>
              <a:t>DPI ok</a:t>
            </a:r>
          </a:p>
          <a:p>
            <a:r>
              <a:rPr lang="en-GB" dirty="0" smtClean="0"/>
              <a:t>Pressure test ok</a:t>
            </a:r>
            <a:endParaRPr lang="en-GB" dirty="0" smtClean="0"/>
          </a:p>
        </p:txBody>
      </p:sp>
      <p:sp>
        <p:nvSpPr>
          <p:cNvPr id="8" name="Ellipse 7"/>
          <p:cNvSpPr/>
          <p:nvPr/>
        </p:nvSpPr>
        <p:spPr>
          <a:xfrm>
            <a:off x="1835696" y="1196752"/>
            <a:ext cx="936104" cy="1582196"/>
          </a:xfrm>
          <a:prstGeom prst="ellipse">
            <a:avLst/>
          </a:prstGeom>
          <a:ln w="28575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2760" y="1162208"/>
            <a:ext cx="4090658" cy="5291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7659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ocedure">
  <a:themeElements>
    <a:clrScheme name="2_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_Standarddesign">
      <a:majorFont>
        <a:latin typeface="Arial"/>
        <a:ea typeface=""/>
        <a:cs typeface=""/>
      </a:majorFont>
      <a:minorFont>
        <a:latin typeface="Arial Unicode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andard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tandard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andard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andard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Procedure</Template>
  <TotalTime>0</TotalTime>
  <Words>764</Words>
  <Application>Microsoft Office PowerPoint</Application>
  <PresentationFormat>Bildschirmpräsentation (4:3)</PresentationFormat>
  <Paragraphs>203</Paragraphs>
  <Slides>16</Slides>
  <Notes>0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16</vt:i4>
      </vt:variant>
    </vt:vector>
  </HeadingPairs>
  <TitlesOfParts>
    <vt:vector size="17" baseType="lpstr">
      <vt:lpstr>Procedure</vt:lpstr>
      <vt:lpstr>IBBelle for VXD</vt:lpstr>
      <vt:lpstr>Safety Certification</vt:lpstr>
      <vt:lpstr>Operation Pressure</vt:lpstr>
      <vt:lpstr>DYE Penetration Inspection  </vt:lpstr>
      <vt:lpstr> Pressure tests  </vt:lpstr>
      <vt:lpstr>Leak Detection  </vt:lpstr>
      <vt:lpstr>Accumulator Unit</vt:lpstr>
      <vt:lpstr>Chiller Unit</vt:lpstr>
      <vt:lpstr>CO2 Unit</vt:lpstr>
      <vt:lpstr>Control Cabinet</vt:lpstr>
      <vt:lpstr>IBBelle frame</vt:lpstr>
      <vt:lpstr>Junction Box</vt:lpstr>
      <vt:lpstr>Manifold Boxes (2x)</vt:lpstr>
      <vt:lpstr>Flex Tubes</vt:lpstr>
      <vt:lpstr>PowerPoint-Präsentation</vt:lpstr>
      <vt:lpstr>Summary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2015-05-06T12:31:13Z</dcterms:created>
  <dcterms:modified xsi:type="dcterms:W3CDTF">2015-12-08T08:14:06Z</dcterms:modified>
</cp:coreProperties>
</file>