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47"/>
  </p:notesMasterIdLst>
  <p:sldIdLst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80" r:id="rId13"/>
    <p:sldId id="269" r:id="rId14"/>
    <p:sldId id="272" r:id="rId15"/>
    <p:sldId id="293" r:id="rId16"/>
    <p:sldId id="303" r:id="rId17"/>
    <p:sldId id="270" r:id="rId18"/>
    <p:sldId id="271" r:id="rId19"/>
    <p:sldId id="288" r:id="rId20"/>
    <p:sldId id="285" r:id="rId21"/>
    <p:sldId id="283" r:id="rId22"/>
    <p:sldId id="289" r:id="rId23"/>
    <p:sldId id="290" r:id="rId24"/>
    <p:sldId id="287" r:id="rId25"/>
    <p:sldId id="294" r:id="rId26"/>
    <p:sldId id="281" r:id="rId27"/>
    <p:sldId id="286" r:id="rId28"/>
    <p:sldId id="282" r:id="rId29"/>
    <p:sldId id="295" r:id="rId30"/>
    <p:sldId id="296" r:id="rId31"/>
    <p:sldId id="297" r:id="rId32"/>
    <p:sldId id="298" r:id="rId33"/>
    <p:sldId id="304" r:id="rId34"/>
    <p:sldId id="305" r:id="rId35"/>
    <p:sldId id="306" r:id="rId36"/>
    <p:sldId id="299" r:id="rId37"/>
    <p:sldId id="300" r:id="rId38"/>
    <p:sldId id="301" r:id="rId39"/>
    <p:sldId id="277" r:id="rId40"/>
    <p:sldId id="278" r:id="rId41"/>
    <p:sldId id="279" r:id="rId42"/>
    <p:sldId id="274" r:id="rId43"/>
    <p:sldId id="275" r:id="rId44"/>
    <p:sldId id="302" r:id="rId45"/>
    <p:sldId id="27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FFFF"/>
    <a:srgbClr val="006600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00F08-7061-4448-8B75-53A7868E518C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3D1DA-720D-4693-A987-B07A5AF62E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16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8F43A8-1934-42D6-BAFD-5E9CA1297138}" type="slidenum">
              <a:rPr lang="en-GB" altLang="en-US" smtClean="0"/>
              <a:pPr/>
              <a:t>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81525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on MDI optimisation,</a:t>
            </a:r>
            <a:r>
              <a:rPr lang="de-AT" baseline="0" dirty="0" smtClean="0"/>
              <a:t> L*, solenoid compensation, lumi monitoring, etc.</a:t>
            </a:r>
          </a:p>
          <a:p>
            <a:r>
              <a:rPr lang="de-AT" baseline="0" dirty="0" smtClean="0"/>
              <a:t>Slide from Mike Sullivan talk, synchrotron radiation IR, masking? </a:t>
            </a:r>
          </a:p>
          <a:p>
            <a:r>
              <a:rPr lang="de-AT" baseline="0" dirty="0" smtClean="0"/>
              <a:t>Possibly one slide on magnet design of Attilio?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53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44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0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4A8AD-453C-4F77-B62B-EDD341BA8B5D}" type="slidenum">
              <a:rPr lang="en-US" altLang="fr-FR"/>
              <a:pPr/>
              <a:t>22</a:t>
            </a:fld>
            <a:endParaRPr lang="en-US" altLang="fr-FR"/>
          </a:p>
        </p:txBody>
      </p:sp>
      <p:sp>
        <p:nvSpPr>
          <p:cNvPr id="33794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31585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Michelangelo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taking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seriously</a:t>
            </a:r>
            <a:r>
              <a:rPr lang="fr-CH" baseline="0" dirty="0" smtClean="0"/>
              <a:t> the </a:t>
            </a:r>
            <a:r>
              <a:rPr lang="fr-CH" baseline="0" dirty="0" err="1" smtClean="0"/>
              <a:t>ee</a:t>
            </a:r>
            <a:r>
              <a:rPr lang="fr-CH" baseline="0" dirty="0" smtClean="0"/>
              <a:t> machine (not a </a:t>
            </a:r>
            <a:r>
              <a:rPr lang="fr-CH" baseline="0" dirty="0" err="1" smtClean="0"/>
              <a:t>small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feast</a:t>
            </a:r>
            <a:r>
              <a:rPr lang="fr-CH" baseline="0" dirty="0" smtClean="0"/>
              <a:t>)</a:t>
            </a:r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8358-2AEF-41B2-8627-66F0BBCBD2EB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6711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Arial" panose="020B0604020202020204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37EF5E-6A74-4E0F-BDC3-C679D8EAB153}" type="slidenum">
              <a:rPr lang="en-US" altLang="en-US" smtClean="0">
                <a:solidFill>
                  <a:srgbClr val="000000"/>
                </a:solidFill>
              </a:rPr>
              <a:pPr/>
              <a:t>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9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5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431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Use the latest slides</a:t>
            </a:r>
            <a:r>
              <a:rPr lang="de-AT" baseline="0" dirty="0" smtClean="0"/>
              <a:t> from John/Charlie.</a:t>
            </a:r>
          </a:p>
          <a:p>
            <a:r>
              <a:rPr lang="de-AT" baseline="0" dirty="0" smtClean="0"/>
              <a:t>100 km machines, possibly with both versions intersecting and non-intersecting?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282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See talk of Oliver on injection energy</a:t>
            </a:r>
          </a:p>
          <a:p>
            <a:r>
              <a:rPr lang="de-AT" dirty="0" smtClean="0"/>
              <a:t>Several</a:t>
            </a:r>
            <a:r>
              <a:rPr lang="de-AT" baseline="0" dirty="0" smtClean="0"/>
              <a:t> options, present baseline is 3.3 GeV</a:t>
            </a:r>
          </a:p>
          <a:p>
            <a:r>
              <a:rPr lang="de-AT" baseline="0" dirty="0" smtClean="0"/>
              <a:t>Ínjection at 1.5 TeV studied as alternative, potentially compatible with SPS upgrade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1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Check with Katsunobu to</a:t>
            </a:r>
            <a:r>
              <a:rPr lang="de-AT" baseline="0" dirty="0" smtClean="0"/>
              <a:t> have latest layout.</a:t>
            </a:r>
          </a:p>
          <a:p>
            <a:r>
              <a:rPr lang="de-AT" baseline="0" dirty="0" smtClean="0"/>
              <a:t>Check with detector people if 9 m offset is acceptable for ee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4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5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Katsunobu</a:t>
            </a:r>
            <a:r>
              <a:rPr lang="de-AT" baseline="0" dirty="0" smtClean="0"/>
              <a:t> on converged optics, final focus and ring optics</a:t>
            </a:r>
          </a:p>
          <a:p>
            <a:r>
              <a:rPr lang="de-AT" baseline="0" dirty="0" smtClean="0"/>
              <a:t>Sufficient dynamic aperture and momentum </a:t>
            </a:r>
          </a:p>
          <a:p>
            <a:r>
              <a:rPr lang="de-AT" baseline="0" dirty="0" smtClean="0"/>
              <a:t>Injection details missing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5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06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2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77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69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97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9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04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86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6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58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9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4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0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64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13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16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93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22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64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0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09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3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26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07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4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3CED1-0ABB-457B-AA54-D169FAF3C38E}" type="datetimeFigureOut">
              <a:rPr lang="en-GB" smtClean="0"/>
              <a:t>01/05/2016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206C4-F8E9-42FF-B127-698F4EFD5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18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FCC-</a:t>
            </a:r>
            <a:r>
              <a:rPr lang="en-GB" sz="1000" b="1" dirty="0" err="1" smtClean="0">
                <a:solidFill>
                  <a:srgbClr val="FFFFFF"/>
                </a:solidFill>
              </a:rPr>
              <a:t>ee</a:t>
            </a:r>
            <a:r>
              <a:rPr lang="en-GB" sz="1000" b="1" dirty="0" smtClean="0">
                <a:solidFill>
                  <a:srgbClr val="FFFFFF"/>
                </a:solidFill>
              </a:rPr>
              <a:t> technologies, time lines, analysis highlights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KET workshop, Munich, 2</a:t>
            </a:r>
            <a:r>
              <a:rPr lang="en-GB" sz="1000" baseline="0" dirty="0" smtClean="0">
                <a:solidFill>
                  <a:srgbClr val="FFFFFF"/>
                </a:solidFill>
              </a:rPr>
              <a:t> May 2016</a:t>
            </a:r>
            <a:endParaRPr lang="en-GB" sz="1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7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01/05/2016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6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08.0735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hyperlink" Target="http://arxiv.org/pdf/1305.6498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1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0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hyperlink" Target="http://cern.ch/fccw2015" TargetMode="Externa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11.png"/><Relationship Id="rId7" Type="http://schemas.openxmlformats.org/officeDocument/2006/relationships/image" Target="../media/image94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cid:ii_15418ce83e58ad5f" TargetMode="External"/><Relationship Id="rId5" Type="http://schemas.openxmlformats.org/officeDocument/2006/relationships/image" Target="../media/image93.jpeg"/><Relationship Id="rId4" Type="http://schemas.openxmlformats.org/officeDocument/2006/relationships/hyperlink" Target="http://cern.ch/fccw2015" TargetMode="External"/><Relationship Id="rId9" Type="http://schemas.openxmlformats.org/officeDocument/2006/relationships/hyperlink" Target="http://cern.ch/fccw2016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58738"/>
            <a:ext cx="9277351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c 2"/>
          <p:cNvSpPr/>
          <p:nvPr/>
        </p:nvSpPr>
        <p:spPr>
          <a:xfrm>
            <a:off x="-939800" y="4113213"/>
            <a:ext cx="5870575" cy="1358900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700" y="4113213"/>
            <a:ext cx="2884488" cy="617537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188" y="4197350"/>
            <a:ext cx="382587" cy="106363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213" y="2987675"/>
            <a:ext cx="9963150" cy="1638300"/>
          </a:xfrm>
          <a:prstGeom prst="arc">
            <a:avLst>
              <a:gd name="adj1" fmla="val 1086642"/>
              <a:gd name="adj2" fmla="val 11036784"/>
            </a:avLst>
          </a:prstGeom>
          <a:ln w="34925" cap="rnd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80963" y="-363171"/>
            <a:ext cx="92598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6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FCC-</a:t>
            </a:r>
            <a:r>
              <a:rPr lang="en-GB" altLang="en-US" sz="60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ee</a:t>
            </a:r>
            <a:endParaRPr lang="en-GB" altLang="en-US" sz="40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technology</a:t>
            </a:r>
            <a:r>
              <a:rPr lang="en-GB" alt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, timelines, analysis highlights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188" y="2162175"/>
            <a:ext cx="8281987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Frank Zimmermann, </a:t>
            </a:r>
            <a:r>
              <a:rPr lang="en-GB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CERN </a:t>
            </a:r>
          </a:p>
          <a:p>
            <a:pPr algn="ctr">
              <a:defRPr/>
            </a:pPr>
            <a:r>
              <a:rPr lang="en-GB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KET Strategy Workshop, Munich, 2 May 2016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2388" y="3443288"/>
            <a:ext cx="9120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 behalf of </a:t>
            </a:r>
            <a:r>
              <a:rPr lang="en-GB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FCC </a:t>
            </a:r>
            <a:r>
              <a:rPr lang="en-GB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global design study team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5354638"/>
            <a:ext cx="9667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450" y="6302375"/>
            <a:ext cx="91440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Capacities 7th Framework </a:t>
            </a:r>
            <a:r>
              <a:rPr lang="en-US" sz="1400" i="1" kern="0" dirty="0" err="1">
                <a:solidFill>
                  <a:srgbClr val="0000CC"/>
                </a:solidFill>
                <a:latin typeface="Calibri"/>
              </a:rPr>
              <a:t>Programme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 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project EuCARD-2, grant agreement 312453, and the HORIZON 2020 project </a:t>
            </a:r>
            <a:r>
              <a:rPr lang="en-GB" sz="1400" i="1" kern="0" dirty="0" err="1">
                <a:solidFill>
                  <a:srgbClr val="0000CC"/>
                </a:solidFill>
                <a:latin typeface="Calibri"/>
              </a:rPr>
              <a:t>EuroCirCol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, grant agreement 654305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5872163"/>
            <a:ext cx="10128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872163"/>
            <a:ext cx="566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475288"/>
            <a:ext cx="566738" cy="273050"/>
          </a:xfrm>
          <a:prstGeom prst="rect">
            <a:avLst/>
          </a:prstGeom>
          <a:solidFill>
            <a:srgbClr val="0C37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0" y="5643563"/>
            <a:ext cx="671526" cy="6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6" y="973174"/>
            <a:ext cx="8299517" cy="5083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3979" y="2337414"/>
            <a:ext cx="3312368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99"/>
                </a:solidFill>
              </a:rPr>
              <a:t>new baseline 2016, crab waist w 2 IPs</a:t>
            </a:r>
          </a:p>
          <a:p>
            <a:r>
              <a:rPr lang="en-GB" sz="2400" dirty="0" smtClean="0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GB" sz="2400" baseline="-25000" dirty="0" smtClean="0">
                <a:solidFill>
                  <a:srgbClr val="000099"/>
                </a:solidFill>
              </a:rPr>
              <a:t>y</a:t>
            </a:r>
            <a:r>
              <a:rPr lang="en-GB" sz="2400" dirty="0" smtClean="0">
                <a:solidFill>
                  <a:srgbClr val="000099"/>
                </a:solidFill>
              </a:rPr>
              <a:t>*=2 mm,</a:t>
            </a:r>
            <a:r>
              <a:rPr lang="en-GB" sz="2400" dirty="0">
                <a:solidFill>
                  <a:srgbClr val="000099"/>
                </a:solidFill>
                <a:latin typeface="Symbol" panose="05050102010706020507" pitchFamily="18" charset="2"/>
              </a:rPr>
              <a:t> </a:t>
            </a:r>
            <a:r>
              <a:rPr lang="en-GB" sz="2400" dirty="0" err="1" smtClean="0">
                <a:solidFill>
                  <a:srgbClr val="000099"/>
                </a:solidFill>
                <a:latin typeface="Symbol" panose="05050102010706020507" pitchFamily="18" charset="2"/>
              </a:rPr>
              <a:t>b</a:t>
            </a:r>
            <a:r>
              <a:rPr lang="en-GB" sz="2400" baseline="-25000" dirty="0" err="1" smtClean="0">
                <a:solidFill>
                  <a:srgbClr val="000099"/>
                </a:solidFill>
              </a:rPr>
              <a:t>x</a:t>
            </a:r>
            <a:r>
              <a:rPr lang="en-GB" sz="2400" dirty="0" smtClean="0">
                <a:solidFill>
                  <a:srgbClr val="000099"/>
                </a:solidFill>
              </a:rPr>
              <a:t>*=1 m</a:t>
            </a:r>
            <a:r>
              <a:rPr lang="en-GB" sz="2400" b="1" dirty="0" smtClean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171" y="2363238"/>
            <a:ext cx="1482489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mono-</a:t>
            </a:r>
            <a:r>
              <a:rPr lang="en-GB" sz="2400" dirty="0" err="1" smtClean="0">
                <a:solidFill>
                  <a:srgbClr val="C00000"/>
                </a:solidFill>
              </a:rPr>
              <a:t>chromati</a:t>
            </a:r>
            <a:r>
              <a:rPr lang="en-GB" sz="2400" dirty="0" smtClean="0">
                <a:solidFill>
                  <a:srgbClr val="C00000"/>
                </a:solidFill>
              </a:rPr>
              <a:t>-</a:t>
            </a:r>
            <a:r>
              <a:rPr lang="en-GB" sz="2400" dirty="0" err="1" smtClean="0">
                <a:solidFill>
                  <a:srgbClr val="C00000"/>
                </a:solidFill>
              </a:rPr>
              <a:t>zation</a:t>
            </a:r>
            <a:r>
              <a:rPr lang="en-GB" sz="2400" dirty="0" smtClean="0">
                <a:solidFill>
                  <a:srgbClr val="C00000"/>
                </a:solidFill>
              </a:rPr>
              <a:t>?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9493" y="4770696"/>
            <a:ext cx="104067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CEPC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2744" y="996071"/>
            <a:ext cx="4477150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f</a:t>
            </a:r>
            <a:r>
              <a:rPr lang="en-GB" sz="2000" b="1" dirty="0" smtClean="0">
                <a:solidFill>
                  <a:srgbClr val="7030A0"/>
                </a:solidFill>
              </a:rPr>
              <a:t>urther increase with squeeze to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dirty="0" smtClean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sz="2000" baseline="-25000" dirty="0" smtClean="0">
                <a:solidFill>
                  <a:srgbClr val="7030A0"/>
                </a:solidFill>
              </a:rPr>
              <a:t>y</a:t>
            </a:r>
            <a:r>
              <a:rPr lang="en-GB" sz="2000" dirty="0" smtClean="0">
                <a:solidFill>
                  <a:srgbClr val="7030A0"/>
                </a:solidFill>
              </a:rPr>
              <a:t>*=1 mm,</a:t>
            </a:r>
            <a:r>
              <a:rPr lang="en-GB" sz="2000" dirty="0">
                <a:solidFill>
                  <a:srgbClr val="7030A0"/>
                </a:solidFill>
                <a:latin typeface="Symbol" panose="05050102010706020507" pitchFamily="18" charset="2"/>
              </a:rPr>
              <a:t> </a:t>
            </a:r>
            <a:r>
              <a:rPr lang="en-GB" sz="2000" dirty="0" err="1" smtClean="0">
                <a:solidFill>
                  <a:srgbClr val="7030A0"/>
                </a:solidFill>
                <a:latin typeface="Symbol" panose="05050102010706020507" pitchFamily="18" charset="2"/>
              </a:rPr>
              <a:t>b</a:t>
            </a:r>
            <a:r>
              <a:rPr lang="en-GB" sz="2000" baseline="-25000" dirty="0" err="1" smtClean="0">
                <a:solidFill>
                  <a:srgbClr val="7030A0"/>
                </a:solidFill>
              </a:rPr>
              <a:t>x</a:t>
            </a:r>
            <a:r>
              <a:rPr lang="en-GB" sz="2000" dirty="0" smtClean="0">
                <a:solidFill>
                  <a:srgbClr val="7030A0"/>
                </a:solidFill>
              </a:rPr>
              <a:t>*=0.5 m</a:t>
            </a:r>
            <a:r>
              <a:rPr lang="en-GB" sz="2000" b="1" dirty="0" smtClean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3528" y="4063846"/>
            <a:ext cx="359216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Z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0990" y="4053411"/>
            <a:ext cx="68449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WW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94959" y="4038588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HZ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6837" y="4053411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H?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42171" y="4014395"/>
            <a:ext cx="73222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GB" b="1" i="1" kern="0" baseline="-25000" dirty="0" err="1">
                <a:solidFill>
                  <a:srgbClr val="FF0000"/>
                </a:solidFill>
              </a:rPr>
              <a:t>QED</a:t>
            </a:r>
            <a:endParaRPr lang="fr-FR" b="1" i="1" kern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06347" y="4038022"/>
            <a:ext cx="421775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</a:rPr>
              <a:t>?</a:t>
            </a:r>
            <a:endParaRPr lang="fr-FR" b="1" i="1" kern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89873" y="4053411"/>
                <a:ext cx="543068" cy="40780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lang="fr-FR" b="1" i="1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873" y="4053411"/>
                <a:ext cx="543068" cy="407804"/>
              </a:xfrm>
              <a:prstGeom prst="rect">
                <a:avLst/>
              </a:prstGeom>
              <a:blipFill rotWithShape="0">
                <a:blip r:embed="rId4"/>
                <a:stretch>
                  <a:fillRect r="-35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5496" y="4506449"/>
            <a:ext cx="9111633" cy="1200329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CC"/>
                </a:solidFill>
                <a:latin typeface="Calibri"/>
              </a:rPr>
              <a:t>c</a:t>
            </a:r>
            <a:r>
              <a:rPr lang="en-GB" sz="3600" b="1" dirty="0" smtClean="0">
                <a:solidFill>
                  <a:srgbClr val="0000CC"/>
                </a:solidFill>
                <a:latin typeface="Calibri"/>
              </a:rPr>
              <a:t>onservative baseline with functioning optics, space for improvement, esp. at</a:t>
            </a:r>
            <a:r>
              <a:rPr lang="en-GB" sz="3600" b="1" i="1" dirty="0" smtClean="0">
                <a:solidFill>
                  <a:srgbClr val="0000CC"/>
                </a:solidFill>
                <a:latin typeface="Calibri"/>
              </a:rPr>
              <a:t> Z </a:t>
            </a:r>
            <a:r>
              <a:rPr lang="en-GB" sz="3600" b="1" dirty="0" smtClean="0">
                <a:solidFill>
                  <a:srgbClr val="0000CC"/>
                </a:solidFill>
                <a:latin typeface="Calibri"/>
              </a:rPr>
              <a:t>and </a:t>
            </a:r>
            <a:r>
              <a:rPr lang="en-GB" sz="3600" b="1" i="1" dirty="0" smtClean="0">
                <a:solidFill>
                  <a:srgbClr val="0000CC"/>
                </a:solidFill>
                <a:latin typeface="Calibri"/>
              </a:rPr>
              <a:t>W</a:t>
            </a:r>
            <a:endParaRPr lang="en-GB" sz="3600" b="1" i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luminosity per </a:t>
            </a:r>
            <a:r>
              <a:rPr lang="en-US" dirty="0" smtClean="0"/>
              <a:t>IP</a:t>
            </a:r>
            <a:endParaRPr lang="en-US" dirty="0"/>
          </a:p>
        </p:txBody>
      </p:sp>
      <p:pic>
        <p:nvPicPr>
          <p:cNvPr id="2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416837" y="3330182"/>
            <a:ext cx="269338" cy="299775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8" grpId="0" animBg="1"/>
      <p:bldP spid="2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optics design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96648" y="2404380"/>
            <a:ext cx="6842475" cy="3750167"/>
            <a:chOff x="1043608" y="1711387"/>
            <a:chExt cx="6842475" cy="447809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1043608" y="1711387"/>
              <a:ext cx="6842475" cy="4478099"/>
              <a:chOff x="1043769" y="1291363"/>
              <a:chExt cx="7485411" cy="4898872"/>
            </a:xfrm>
          </p:grpSpPr>
          <p:pic>
            <p:nvPicPr>
              <p:cNvPr id="19" name="ScreenShot 2016-04-05 6.13.28 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1014" t="20397" r="6725" b="13717"/>
              <a:stretch>
                <a:fillRect/>
              </a:stretch>
            </p:blipFill>
            <p:spPr>
              <a:xfrm>
                <a:off x="1043769" y="1291363"/>
                <a:ext cx="7485411" cy="4898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" name="Shape 158"/>
              <p:cNvSpPr/>
              <p:nvPr/>
            </p:nvSpPr>
            <p:spPr>
              <a:xfrm>
                <a:off x="4488386" y="3381450"/>
                <a:ext cx="327929" cy="415609"/>
              </a:xfrm>
              <a:prstGeom prst="rect">
                <a:avLst/>
              </a:prstGeom>
              <a:gradFill flip="none" rotWithShape="1">
                <a:gsLst>
                  <a:gs pos="0">
                    <a:srgbClr val="FEFDFF"/>
                  </a:gs>
                  <a:gs pos="0">
                    <a:srgbClr val="00C61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4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 algn="ctr" defTabSz="410751" hangingPunct="0"/>
                <a:r>
                  <a:rPr sz="2000" kern="0" dirty="0">
                    <a:solidFill>
                      <a:srgbClr val="000000"/>
                    </a:solidFill>
                  </a:rPr>
                  <a:t>IP</a:t>
                </a:r>
              </a:p>
            </p:txBody>
          </p:sp>
          <p:sp>
            <p:nvSpPr>
              <p:cNvPr id="21" name="Shape 159"/>
              <p:cNvSpPr/>
              <p:nvPr/>
            </p:nvSpPr>
            <p:spPr>
              <a:xfrm flipV="1">
                <a:off x="2528601" y="1329668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  <p:sp>
            <p:nvSpPr>
              <p:cNvPr id="22" name="Shape 160"/>
              <p:cNvSpPr/>
              <p:nvPr/>
            </p:nvSpPr>
            <p:spPr>
              <a:xfrm>
                <a:off x="2027020" y="3696324"/>
                <a:ext cx="1616291" cy="714376"/>
              </a:xfrm>
              <a:prstGeom prst="rightArrow">
                <a:avLst>
                  <a:gd name="adj1" fmla="val 46812"/>
                  <a:gd name="adj2" fmla="val 77336"/>
                </a:avLst>
              </a:prstGeom>
              <a:blipFill rotWithShape="1">
                <a:blip r:embed="rId5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Helvetica Neue"/>
                  </a:defRPr>
                </a:lvl1pPr>
              </a:lstStyle>
              <a:p>
                <a:pPr algn="ctr" defTabSz="410751" hangingPunct="0"/>
                <a:r>
                  <a:rPr sz="1687" kern="0" dirty="0">
                    <a:latin typeface="Helvetica Neue"/>
                  </a:rPr>
                  <a:t>Beam</a:t>
                </a:r>
              </a:p>
            </p:txBody>
          </p:sp>
          <p:sp>
            <p:nvSpPr>
              <p:cNvPr id="23" name="Shape 161"/>
              <p:cNvSpPr/>
              <p:nvPr/>
            </p:nvSpPr>
            <p:spPr>
              <a:xfrm flipV="1">
                <a:off x="3250389" y="1300516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  <p:sp>
            <p:nvSpPr>
              <p:cNvPr id="24" name="Shape 162"/>
              <p:cNvSpPr/>
              <p:nvPr/>
            </p:nvSpPr>
            <p:spPr>
              <a:xfrm>
                <a:off x="1908805" y="1328981"/>
                <a:ext cx="2207152" cy="482949"/>
              </a:xfrm>
              <a:prstGeom prst="rect">
                <a:avLst/>
              </a:prstGeom>
              <a:gradFill flip="none" rotWithShape="1">
                <a:gsLst>
                  <a:gs pos="0">
                    <a:srgbClr val="FEFDFF"/>
                  </a:gs>
                  <a:gs pos="100000">
                    <a:srgbClr val="CBBF00">
                      <a:alpha val="57820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 algn="ctr" defTabSz="410751" hangingPunct="0">
                  <a:defRPr sz="1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200" kern="0" dirty="0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Local chromaticity correction</a:t>
                </a:r>
              </a:p>
              <a:p>
                <a:pPr algn="ctr" defTabSz="410751" hangingPunct="0">
                  <a:defRPr sz="18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200" kern="0" dirty="0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+ crab waist </a:t>
                </a:r>
                <a:r>
                  <a:rPr sz="1200" kern="0" dirty="0" err="1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sextupoles</a:t>
                </a:r>
                <a:r>
                  <a:rPr sz="1200" kern="0" dirty="0">
                    <a:solidFill>
                      <a:srgbClr val="000000"/>
                    </a:solidFill>
                    <a:latin typeface="+mj-lt"/>
                    <a:cs typeface="Times New Roman"/>
                    <a:sym typeface="Times New Roman"/>
                  </a:rPr>
                  <a:t> </a:t>
                </a:r>
              </a:p>
            </p:txBody>
          </p:sp>
          <p:sp>
            <p:nvSpPr>
              <p:cNvPr id="25" name="Shape 163"/>
              <p:cNvSpPr/>
              <p:nvPr/>
            </p:nvSpPr>
            <p:spPr>
              <a:xfrm flipV="1">
                <a:off x="4997660" y="1313194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  <p:sp>
            <p:nvSpPr>
              <p:cNvPr id="26" name="Shape 164"/>
              <p:cNvSpPr/>
              <p:nvPr/>
            </p:nvSpPr>
            <p:spPr>
              <a:xfrm flipV="1">
                <a:off x="5506652" y="1313194"/>
                <a:ext cx="1" cy="4034375"/>
              </a:xfrm>
              <a:prstGeom prst="line">
                <a:avLst/>
              </a:prstGeom>
              <a:noFill/>
              <a:ln w="25400" cap="flat">
                <a:solidFill>
                  <a:srgbClr val="C2BB4E"/>
                </a:solidFill>
                <a:prstDash val="sysDot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algn="ctr" defTabSz="410751" hangingPunct="0">
                  <a:defRPr sz="2400"/>
                </a:pPr>
                <a:endParaRPr sz="1687" kern="0">
                  <a:solidFill>
                    <a:srgbClr val="000000"/>
                  </a:solidFill>
                  <a:latin typeface="ヒラギノ角ゴ ProN W3"/>
                  <a:sym typeface="ヒラギノ角ゴ ProN W3"/>
                </a:endParaRPr>
              </a:p>
            </p:txBody>
          </p:sp>
        </p:grpSp>
        <p:sp>
          <p:nvSpPr>
            <p:cNvPr id="29" name="Shape 162"/>
            <p:cNvSpPr/>
            <p:nvPr/>
          </p:nvSpPr>
          <p:spPr>
            <a:xfrm>
              <a:off x="4570648" y="1747185"/>
              <a:ext cx="2017576" cy="441468"/>
            </a:xfrm>
            <a:prstGeom prst="rect">
              <a:avLst/>
            </a:prstGeom>
            <a:gradFill flip="none" rotWithShape="1">
              <a:gsLst>
                <a:gs pos="0">
                  <a:srgbClr val="FEFDFF"/>
                </a:gs>
                <a:gs pos="100000">
                  <a:srgbClr val="CBBF00">
                    <a:alpha val="5782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 defTabSz="410751" hangingPunct="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 kern="0" dirty="0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Local chromaticity correction</a:t>
              </a:r>
            </a:p>
            <a:p>
              <a:pPr algn="ctr" defTabSz="410751" hangingPunct="0">
                <a:defRPr sz="1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200" kern="0" dirty="0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+ crab waist </a:t>
              </a:r>
              <a:r>
                <a:rPr sz="1200" kern="0" dirty="0" err="1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sextupoles</a:t>
              </a:r>
              <a:r>
                <a:rPr sz="1200" kern="0" dirty="0">
                  <a:solidFill>
                    <a:srgbClr val="000000"/>
                  </a:solidFill>
                  <a:latin typeface="+mj-lt"/>
                  <a:cs typeface="Times New Roman"/>
                  <a:sym typeface="Times New Roman"/>
                </a:rPr>
                <a:t> 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7503" y="980728"/>
            <a:ext cx="9039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rgbClr val="FF0000"/>
                </a:solidFill>
              </a:rPr>
              <a:t>Optics design for all working points achieving baseline performance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Interaction region: asymmetric optics design</a:t>
            </a:r>
            <a:endParaRPr lang="en-GB" sz="2000" dirty="0" smtClean="0"/>
          </a:p>
          <a:p>
            <a:pPr marL="228600" indent="-228600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2000" dirty="0" smtClean="0">
                <a:latin typeface="+mj-lt"/>
              </a:rPr>
              <a:t>Synchrotron </a:t>
            </a:r>
            <a:r>
              <a:rPr lang="en-GB" sz="2000" dirty="0">
                <a:latin typeface="+mj-lt"/>
              </a:rPr>
              <a:t>radiation from </a:t>
            </a:r>
            <a:r>
              <a:rPr lang="en-GB" sz="2000" dirty="0" smtClean="0">
                <a:latin typeface="+mj-lt"/>
              </a:rPr>
              <a:t>upstream </a:t>
            </a:r>
            <a:r>
              <a:rPr lang="en-GB" sz="2000" dirty="0">
                <a:latin typeface="+mj-lt"/>
              </a:rPr>
              <a:t>dipoles </a:t>
            </a:r>
            <a:r>
              <a:rPr lang="en-GB" sz="2000" dirty="0" smtClean="0">
                <a:latin typeface="+mj-lt"/>
              </a:rPr>
              <a:t>&lt;100 </a:t>
            </a:r>
            <a:r>
              <a:rPr lang="en-GB" sz="2000" dirty="0" err="1">
                <a:latin typeface="+mj-lt"/>
              </a:rPr>
              <a:t>keV</a:t>
            </a:r>
            <a:r>
              <a:rPr lang="en-GB" sz="2000" dirty="0">
                <a:latin typeface="+mj-lt"/>
              </a:rPr>
              <a:t> up to 450 m from </a:t>
            </a:r>
            <a:r>
              <a:rPr lang="en-GB" sz="2000" dirty="0" smtClean="0">
                <a:latin typeface="+mj-lt"/>
              </a:rPr>
              <a:t>IP</a:t>
            </a:r>
            <a:endParaRPr lang="en-GB" sz="2000" dirty="0">
              <a:latin typeface="+mj-lt"/>
            </a:endParaRPr>
          </a:p>
          <a:p>
            <a:pPr marL="228600" indent="-228600">
              <a:buSzPct val="100000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2000" dirty="0">
                <a:latin typeface="+mj-lt"/>
              </a:rPr>
              <a:t>Dynamic aperture </a:t>
            </a:r>
            <a:r>
              <a:rPr lang="en-GB" sz="2000" dirty="0" smtClean="0">
                <a:latin typeface="+mj-lt"/>
              </a:rPr>
              <a:t>&amp; </a:t>
            </a:r>
            <a:r>
              <a:rPr lang="en-GB" sz="2000" dirty="0">
                <a:latin typeface="+mj-lt"/>
              </a:rPr>
              <a:t>momentum acceptance requirements </a:t>
            </a:r>
            <a:r>
              <a:rPr lang="en-GB" sz="2000" dirty="0" smtClean="0">
                <a:latin typeface="+mj-lt"/>
              </a:rPr>
              <a:t>fulfilled at all WPs</a:t>
            </a:r>
            <a:endParaRPr lang="en-GB" sz="2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785215"/>
            <a:ext cx="9925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K. Oide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MDI </a:t>
            </a:r>
            <a:r>
              <a:rPr lang="en-US" dirty="0" err="1" smtClean="0"/>
              <a:t>optimisation</a:t>
            </a:r>
            <a:endParaRPr lang="en-US" kern="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1273984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MDI work focused on optimization of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b="1" i="1" dirty="0" smtClean="0"/>
              <a:t>l</a:t>
            </a:r>
            <a:r>
              <a:rPr lang="en-GB" sz="2000" b="1" dirty="0" smtClean="0"/>
              <a:t>*, IR quadrupole design</a:t>
            </a:r>
            <a:r>
              <a:rPr lang="en-GB" sz="2000" dirty="0" smtClean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compensation &amp; shielding solenoid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SR </a:t>
            </a:r>
            <a:r>
              <a:rPr lang="en-GB" sz="2000" b="1" dirty="0"/>
              <a:t>masking </a:t>
            </a:r>
            <a:r>
              <a:rPr lang="en-GB" sz="2000" b="1" dirty="0" smtClean="0"/>
              <a:t>and chamber </a:t>
            </a:r>
            <a:r>
              <a:rPr lang="en-GB" sz="2000" b="1" dirty="0"/>
              <a:t>layout</a:t>
            </a:r>
          </a:p>
          <a:p>
            <a:endParaRPr lang="en-GB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>
          <a:xfrm>
            <a:off x="4564059" y="980728"/>
            <a:ext cx="4572000" cy="348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3057" r="1526" b="3621"/>
          <a:stretch/>
        </p:blipFill>
        <p:spPr>
          <a:xfrm>
            <a:off x="19166" y="3105800"/>
            <a:ext cx="4552833" cy="3059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0" y="4529313"/>
            <a:ext cx="2150151" cy="1635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4552691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CERN model of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CCT IR quadrupole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26" y="4519878"/>
            <a:ext cx="2940174" cy="16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1229" y="4529313"/>
            <a:ext cx="274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BINP prototype IR </a:t>
            </a:r>
            <a:r>
              <a:rPr lang="en-GB" dirty="0" err="1" smtClean="0">
                <a:solidFill>
                  <a:schemeClr val="bg1"/>
                </a:solidFill>
              </a:rPr>
              <a:t>quadr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7146" y="5824714"/>
            <a:ext cx="2039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 cm aperture, 100 T/m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6195" y="807601"/>
            <a:ext cx="669715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</a:rPr>
              <a:t>M. Sullivan, E. Perez, M. Boscolo, H. Burkhardt, M. Koratzinos, E. Levichev,…</a:t>
            </a:r>
            <a:endParaRPr lang="en-GB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indent="180975" algn="ctr" defTabSz="179388"/>
            <a:r>
              <a:rPr lang="en-GB" sz="3200" b="1" dirty="0" smtClean="0">
                <a:solidFill>
                  <a:srgbClr val="FFFF00"/>
                </a:solidFill>
              </a:rPr>
              <a:t>FCC-</a:t>
            </a:r>
            <a:r>
              <a:rPr lang="en-GB" sz="3200" b="1" dirty="0" err="1" smtClean="0">
                <a:solidFill>
                  <a:srgbClr val="FFFF00"/>
                </a:solidFill>
              </a:rPr>
              <a:t>ee</a:t>
            </a:r>
            <a:r>
              <a:rPr lang="en-GB" sz="3200" b="1" dirty="0" smtClean="0">
                <a:solidFill>
                  <a:srgbClr val="FFFF00"/>
                </a:solidFill>
              </a:rPr>
              <a:t> self polarization allows precise </a:t>
            </a:r>
            <a:r>
              <a:rPr lang="en-GB" sz="3200" b="1" i="1" dirty="0" smtClean="0">
                <a:solidFill>
                  <a:srgbClr val="FFFF00"/>
                </a:solidFill>
              </a:rPr>
              <a:t>E</a:t>
            </a:r>
            <a:r>
              <a:rPr lang="en-GB" sz="3200" b="1" dirty="0" smtClean="0">
                <a:solidFill>
                  <a:srgbClr val="FFFF00"/>
                </a:solidFill>
              </a:rPr>
              <a:t> calibration</a:t>
            </a:r>
            <a:endParaRPr lang="en-GB" sz="32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439"/>
            <a:ext cx="4437736" cy="273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3209544"/>
            <a:ext cx="8860536" cy="3648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20739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E</a:t>
            </a:r>
            <a:r>
              <a:rPr lang="en-GB" b="1" dirty="0" smtClean="0">
                <a:solidFill>
                  <a:prstClr val="black"/>
                </a:solidFill>
              </a:rPr>
              <a:t>. Gianfelice-Wendt</a:t>
            </a:r>
            <a:endParaRPr lang="en-GB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66" y="580439"/>
            <a:ext cx="3704434" cy="2624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9462" y="584775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prstClr val="white"/>
                </a:solidFill>
              </a:rPr>
              <a:t>80 GeV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6924" y="3209544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prstClr val="white"/>
                </a:solidFill>
              </a:rPr>
              <a:t>45 GeV</a:t>
            </a:r>
            <a:endParaRPr lang="en-GB" sz="2400" b="1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576" y="6258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goal </a:t>
            </a:r>
            <a:r>
              <a:rPr lang="en-GB" sz="16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1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_CM </a:t>
            </a:r>
            <a:r>
              <a:rPr lang="en-GB" sz="16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calibration: 100 </a:t>
            </a:r>
            <a:r>
              <a:rPr lang="en-GB" sz="1600" b="1" dirty="0" err="1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endParaRPr lang="en-GB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		</a:t>
            </a:r>
            <a:r>
              <a:rPr lang="en-US" sz="3200" dirty="0"/>
              <a:t>p</a:t>
            </a:r>
            <a:r>
              <a:rPr lang="en-US" sz="3200" dirty="0" smtClean="0"/>
              <a:t>olarimetry: from ELSA to FCC-</a:t>
            </a:r>
            <a:r>
              <a:rPr lang="en-US" sz="3200" dirty="0" err="1" smtClean="0"/>
              <a:t>ee</a:t>
            </a:r>
            <a:endParaRPr lang="en-US" sz="3200" kern="0" dirty="0"/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" y="1167384"/>
            <a:ext cx="8113776" cy="4523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1332" y="5794912"/>
            <a:ext cx="11721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W. Hillert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5221" y="3730109"/>
            <a:ext cx="3599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(bunch by bunch, turn by turn)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5599844"/>
            <a:ext cx="4262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u</a:t>
            </a:r>
            <a:r>
              <a:rPr lang="en-GB" sz="2000" dirty="0" smtClean="0"/>
              <a:t>sing conventional high power laser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994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noProof="0" dirty="0" smtClean="0"/>
              <a:t>RF </a:t>
            </a:r>
            <a:r>
              <a:rPr lang="en-US" sz="3200" dirty="0" smtClean="0"/>
              <a:t>system requirements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495" y="1867972"/>
            <a:ext cx="4176470" cy="3073196"/>
            <a:chOff x="35495" y="1856622"/>
            <a:chExt cx="4176470" cy="3073196"/>
          </a:xfrm>
        </p:grpSpPr>
        <p:graphicFrame>
          <p:nvGraphicFramePr>
            <p:cNvPr id="49" name="Table 124"/>
            <p:cNvGraphicFramePr/>
            <p:nvPr>
              <p:extLst>
                <p:ext uri="{D42A27DB-BD31-4B8C-83A1-F6EECF244321}">
                  <p14:modId xmlns:p14="http://schemas.microsoft.com/office/powerpoint/2010/main" val="3064361527"/>
                </p:ext>
              </p:extLst>
            </p:nvPr>
          </p:nvGraphicFramePr>
          <p:xfrm>
            <a:off x="35495" y="2309923"/>
            <a:ext cx="4176470" cy="2135508"/>
          </p:xfrm>
          <a:graphic>
            <a:graphicData uri="http://schemas.openxmlformats.org/drawingml/2006/table">
              <a:tbl>
                <a:tblPr firstRow="1" firstCol="1"/>
                <a:tblGrid>
                  <a:gridCol w="778893">
                    <a:extLst>
                      <a:ext uri="{9D8B030D-6E8A-4147-A177-3AD203B41FA5}">
                        <a16:colId xmlns="" xmlns:a16="http://schemas.microsoft.com/office/drawing/2014/main" val="20000"/>
                      </a:ext>
                    </a:extLst>
                  </a:gridCol>
                  <a:gridCol w="771526">
                    <a:extLst>
                      <a:ext uri="{9D8B030D-6E8A-4147-A177-3AD203B41FA5}">
                        <a16:colId xmlns="" xmlns:a16="http://schemas.microsoft.com/office/drawing/2014/main" val="20001"/>
                      </a:ext>
                    </a:extLst>
                  </a:gridCol>
                  <a:gridCol w="1000126">
                    <a:extLst>
                      <a:ext uri="{9D8B030D-6E8A-4147-A177-3AD203B41FA5}">
                        <a16:colId xmlns="" xmlns:a16="http://schemas.microsoft.com/office/drawing/2014/main" val="20002"/>
                      </a:ext>
                    </a:extLst>
                  </a:gridCol>
                  <a:gridCol w="614363">
                    <a:extLst>
                      <a:ext uri="{9D8B030D-6E8A-4147-A177-3AD203B41FA5}">
                        <a16:colId xmlns="" xmlns:a16="http://schemas.microsoft.com/office/drawing/2014/main" val="20003"/>
                      </a:ext>
                    </a:extLst>
                  </a:gridCol>
                  <a:gridCol w="1011562">
                    <a:extLst>
                      <a:ext uri="{9D8B030D-6E8A-4147-A177-3AD203B41FA5}">
                        <a16:colId xmlns="" xmlns:a16="http://schemas.microsoft.com/office/drawing/2014/main" val="20005"/>
                      </a:ext>
                    </a:extLst>
                  </a:gridCol>
                </a:tblGrid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sz="1504">
                            <a:sym typeface="Helvetica"/>
                          </a:defRPr>
                        </a:pPr>
                        <a:endParaRPr sz="1600" dirty="0"/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smtClean="0">
                            <a:sym typeface="Helvetica"/>
                          </a:rPr>
                          <a:t>V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total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sym typeface="Helvetica"/>
                          </a:rPr>
                          <a:t>GV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err="1" smtClean="0">
                            <a:sym typeface="Helvetica"/>
                          </a:rPr>
                          <a:t>n</a:t>
                        </a:r>
                        <a:r>
                          <a:rPr sz="1600" b="1" baseline="-25000" dirty="0" err="1" smtClean="0">
                            <a:sym typeface="Helvetica"/>
                          </a:rPr>
                          <a:t>bunch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es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err="1" smtClean="0">
                            <a:sym typeface="Helvetica"/>
                          </a:rPr>
                          <a:t>I</a:t>
                        </a:r>
                        <a:r>
                          <a:rPr sz="1600" b="1" baseline="-25000" dirty="0" err="1" smtClean="0">
                            <a:sym typeface="Helvetica"/>
                          </a:rPr>
                          <a:t>beam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 </a:t>
                        </a:r>
                        <a:r>
                          <a:rPr lang="de-AT" sz="1600" b="1" baseline="0" dirty="0" smtClean="0">
                            <a:sym typeface="Helvetica"/>
                          </a:rPr>
                          <a:t>mA</a:t>
                        </a:r>
                        <a:endParaRPr sz="1600" b="1" baseline="0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latin typeface="Symbol" panose="05050102010706020507" pitchFamily="18" charset="2"/>
                            <a:sym typeface="Helvetica"/>
                          </a:rPr>
                          <a:t>D</a:t>
                        </a:r>
                        <a:r>
                          <a:rPr sz="1600" b="1" dirty="0" smtClean="0">
                            <a:sym typeface="Helvetica"/>
                          </a:rPr>
                          <a:t>E</a:t>
                        </a:r>
                        <a:r>
                          <a:rPr lang="de-AT" sz="1600" b="1" dirty="0" smtClean="0">
                            <a:sym typeface="Helvetica"/>
                          </a:rPr>
                          <a:t>/turn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sym typeface="Helvetica"/>
                          </a:rPr>
                          <a:t>GeV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="" xmlns:a16="http://schemas.microsoft.com/office/drawing/2014/main" val="10000"/>
                    </a:ext>
                  </a:extLst>
                </a:tr>
                <a:tr h="271927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en-GB" sz="1400" b="1" dirty="0" smtClean="0">
                            <a:sym typeface="Helvetica"/>
                          </a:rPr>
                          <a:t>FCC-</a:t>
                        </a:r>
                        <a:r>
                          <a:rPr lang="en-GB" sz="1400" b="1" dirty="0" err="1" smtClean="0">
                            <a:sym typeface="Helvetica"/>
                          </a:rPr>
                          <a:t>hh</a:t>
                        </a:r>
                        <a:endParaRPr sz="14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DCBD23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0.032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b="1" dirty="0" smtClean="0"/>
                          <a:t>500</a:t>
                        </a:r>
                        <a:endParaRPr sz="1600" b="1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1"/>
                    </a:ext>
                  </a:extLst>
                </a:tr>
                <a:tr h="232618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en-GB" sz="1600" b="1" dirty="0" smtClean="0">
                            <a:sym typeface="Helvetica"/>
                          </a:rPr>
                          <a:t>Z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DCBD23">
                          <a:satOff val="18648"/>
                          <a:lumOff val="5971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0.4/0.2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200" dirty="0" smtClean="0"/>
                          <a:t>30000/90000</a:t>
                        </a:r>
                        <a:endParaRPr sz="12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b="1" dirty="0" smtClean="0"/>
                          <a:t>1450</a:t>
                        </a:r>
                        <a:endParaRPr sz="1600" b="1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0.034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2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>
                            <a:sym typeface="Helvetica"/>
                          </a:rPr>
                          <a:t>W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C82506">
                          <a:hueOff val="-444211"/>
                          <a:satOff val="-14915"/>
                          <a:lumOff val="22857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0.8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/>
                          <a:t>5162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152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0.33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3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>
                            <a:sym typeface="Helvetica"/>
                          </a:rPr>
                          <a:t>H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882B">
                          <a:hueOff val="-2473793"/>
                          <a:satOff val="-50209"/>
                          <a:lumOff val="23543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b="1" dirty="0"/>
                          <a:t>5.5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770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30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1.67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4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>
                            <a:sym typeface="Helvetica"/>
                          </a:rPr>
                          <a:t>t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365C0">
                          <a:satOff val="-3355"/>
                          <a:lumOff val="26614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b="1" dirty="0"/>
                          <a:t>10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78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6.6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7.55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="" xmlns:a16="http://schemas.microsoft.com/office/drawing/2014/main" val="10005"/>
                    </a:ext>
                  </a:extLst>
                </a:tr>
              </a:tbl>
            </a:graphicData>
          </a:graphic>
        </p:graphicFrame>
        <p:sp>
          <p:nvSpPr>
            <p:cNvPr id="51" name="Oval 50"/>
            <p:cNvSpPr/>
            <p:nvPr/>
          </p:nvSpPr>
          <p:spPr>
            <a:xfrm>
              <a:off x="2543621" y="2869294"/>
              <a:ext cx="674562" cy="6317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8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859875" y="3829370"/>
              <a:ext cx="676846" cy="636556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8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3" name="Shape 414"/>
            <p:cNvSpPr/>
            <p:nvPr/>
          </p:nvSpPr>
          <p:spPr>
            <a:xfrm>
              <a:off x="2322006" y="2194868"/>
              <a:ext cx="298588" cy="6744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4" name="Shape 414"/>
            <p:cNvSpPr/>
            <p:nvPr/>
          </p:nvSpPr>
          <p:spPr>
            <a:xfrm flipH="1" flipV="1">
              <a:off x="1385902" y="4313702"/>
              <a:ext cx="1008112" cy="2674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59923" y="1856622"/>
              <a:ext cx="3057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0751" hangingPunct="0"/>
              <a:r>
                <a:rPr lang="en-US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Helvetica Light"/>
                  <a:sym typeface="Helvetica Light"/>
                </a:rPr>
                <a:t>“Ampere-class” machines</a:t>
              </a:r>
              <a:endParaRPr lang="en-GB" b="1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72516" y="4560486"/>
              <a:ext cx="3070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0751" hangingPunct="0"/>
              <a:r>
                <a:rPr lang="en-US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Helvetica Light"/>
                  <a:sym typeface="Helvetica Light"/>
                </a:rPr>
                <a:t>“high gradient” machines </a:t>
              </a:r>
              <a:endParaRPr lang="en-GB" b="1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290458" y="1867972"/>
            <a:ext cx="4853542" cy="2999266"/>
            <a:chOff x="4541422" y="2013910"/>
            <a:chExt cx="4602578" cy="2844182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1422" y="2013910"/>
              <a:ext cx="4602578" cy="284418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5353214" y="3230128"/>
              <a:ext cx="875925" cy="439851"/>
              <a:chOff x="5089928" y="4518012"/>
              <a:chExt cx="1895071" cy="810245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6121259" y="4584056"/>
                <a:ext cx="591984" cy="556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1600" kern="0" dirty="0" smtClean="0">
                    <a:solidFill>
                      <a:srgbClr val="00B050"/>
                    </a:solidFill>
                    <a:latin typeface="Helvetica Light"/>
                    <a:sym typeface="Helvetica Light"/>
                  </a:rPr>
                  <a:t>x6</a:t>
                </a:r>
                <a:endParaRPr lang="en-GB" sz="1600" kern="0" dirty="0">
                  <a:solidFill>
                    <a:srgbClr val="00B050"/>
                  </a:solidFill>
                  <a:latin typeface="Helvetica Light"/>
                  <a:sym typeface="Helvetica Light"/>
                </a:endParaRPr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 flipH="1" flipV="1">
                <a:off x="5089928" y="4518012"/>
                <a:ext cx="1895071" cy="810245"/>
                <a:chOff x="2037757" y="8432715"/>
                <a:chExt cx="787400" cy="889001"/>
              </a:xfrm>
            </p:grpSpPr>
            <p:sp>
              <p:nvSpPr>
                <p:cNvPr id="92" name="Arc 91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93" name="Arc 92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5365126" y="2839455"/>
              <a:ext cx="3552468" cy="651278"/>
              <a:chOff x="5139525" y="3971544"/>
              <a:chExt cx="5212220" cy="1199714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8914242" y="3971544"/>
                <a:ext cx="190130" cy="214541"/>
              </a:xfrm>
              <a:prstGeom prst="rect">
                <a:avLst/>
              </a:prstGeom>
            </p:spPr>
          </p:pic>
          <p:grpSp>
            <p:nvGrpSpPr>
              <p:cNvPr id="96" name="Group 95"/>
              <p:cNvGrpSpPr/>
              <p:nvPr/>
            </p:nvGrpSpPr>
            <p:grpSpPr>
              <a:xfrm flipH="1" flipV="1">
                <a:off x="5139525" y="3971984"/>
                <a:ext cx="5212220" cy="1199274"/>
                <a:chOff x="2037757" y="8432715"/>
                <a:chExt cx="787400" cy="889001"/>
              </a:xfrm>
            </p:grpSpPr>
            <p:sp>
              <p:nvSpPr>
                <p:cNvPr id="97" name="Arc 96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98" name="Arc 97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5344093" y="2988515"/>
              <a:ext cx="2592866" cy="651039"/>
              <a:chOff x="5086830" y="4205713"/>
              <a:chExt cx="3420254" cy="1199274"/>
            </a:xfrm>
          </p:grpSpPr>
          <p:grpSp>
            <p:nvGrpSpPr>
              <p:cNvPr id="100" name="Group 99"/>
              <p:cNvGrpSpPr/>
              <p:nvPr/>
            </p:nvGrpSpPr>
            <p:grpSpPr>
              <a:xfrm flipH="1" flipV="1">
                <a:off x="5086830" y="4205713"/>
                <a:ext cx="3420254" cy="1199274"/>
                <a:chOff x="2037757" y="8432715"/>
                <a:chExt cx="787400" cy="889001"/>
              </a:xfrm>
            </p:grpSpPr>
            <p:sp>
              <p:nvSpPr>
                <p:cNvPr id="102" name="Arc 101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103" name="Arc 102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7587545" y="4306736"/>
                <a:ext cx="187235" cy="211275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5067462" y="3374689"/>
              <a:ext cx="620404" cy="634279"/>
              <a:chOff x="4650144" y="4978400"/>
              <a:chExt cx="895896" cy="1168400"/>
            </a:xfrm>
          </p:grpSpPr>
          <p:grpSp>
            <p:nvGrpSpPr>
              <p:cNvPr id="107" name="Group 395"/>
              <p:cNvGrpSpPr/>
              <p:nvPr/>
            </p:nvGrpSpPr>
            <p:grpSpPr>
              <a:xfrm>
                <a:off x="4843760" y="5365625"/>
                <a:ext cx="584864" cy="455735"/>
                <a:chOff x="41" y="84130"/>
                <a:chExt cx="586347" cy="455731"/>
              </a:xfrm>
            </p:grpSpPr>
            <p:grpSp>
              <p:nvGrpSpPr>
                <p:cNvPr id="109" name="Group 393"/>
                <p:cNvGrpSpPr/>
                <p:nvPr/>
              </p:nvGrpSpPr>
              <p:grpSpPr>
                <a:xfrm>
                  <a:off x="41" y="85640"/>
                  <a:ext cx="330501" cy="454223"/>
                  <a:chOff x="41" y="63499"/>
                  <a:chExt cx="330499" cy="454221"/>
                </a:xfrm>
              </p:grpSpPr>
              <p:pic>
                <p:nvPicPr>
                  <p:cNvPr id="111" name="Screen shot 2011-12-07 at 10.36.44 PM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rcRect l="54106" t="22768" r="33840" b="8902"/>
                  <a:stretch>
                    <a:fillRect/>
                  </a:stretch>
                </p:blipFill>
                <p:spPr>
                  <a:xfrm>
                    <a:off x="137660" y="63499"/>
                    <a:ext cx="192882" cy="454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0" extrusionOk="0">
                        <a:moveTo>
                          <a:pt x="16356" y="0"/>
                        </a:moveTo>
                        <a:cubicBezTo>
                          <a:pt x="14698" y="1"/>
                          <a:pt x="13029" y="127"/>
                          <a:pt x="11733" y="389"/>
                        </a:cubicBezTo>
                        <a:cubicBezTo>
                          <a:pt x="8591" y="1025"/>
                          <a:pt x="6778" y="1816"/>
                          <a:pt x="4933" y="3349"/>
                        </a:cubicBezTo>
                        <a:cubicBezTo>
                          <a:pt x="4175" y="3979"/>
                          <a:pt x="3293" y="4892"/>
                          <a:pt x="3244" y="5087"/>
                        </a:cubicBezTo>
                        <a:cubicBezTo>
                          <a:pt x="3182" y="5338"/>
                          <a:pt x="2389" y="6254"/>
                          <a:pt x="2178" y="6327"/>
                        </a:cubicBezTo>
                        <a:cubicBezTo>
                          <a:pt x="1771" y="6467"/>
                          <a:pt x="1633" y="6256"/>
                          <a:pt x="1511" y="5439"/>
                        </a:cubicBezTo>
                        <a:cubicBezTo>
                          <a:pt x="1447" y="5007"/>
                          <a:pt x="1296" y="4482"/>
                          <a:pt x="1200" y="4273"/>
                        </a:cubicBezTo>
                        <a:cubicBezTo>
                          <a:pt x="1104" y="4065"/>
                          <a:pt x="1019" y="3767"/>
                          <a:pt x="978" y="3607"/>
                        </a:cubicBezTo>
                        <a:cubicBezTo>
                          <a:pt x="937" y="3447"/>
                          <a:pt x="736" y="3108"/>
                          <a:pt x="533" y="2868"/>
                        </a:cubicBezTo>
                        <a:cubicBezTo>
                          <a:pt x="331" y="2628"/>
                          <a:pt x="77" y="2340"/>
                          <a:pt x="0" y="2220"/>
                        </a:cubicBezTo>
                        <a:lnTo>
                          <a:pt x="0" y="13596"/>
                        </a:lnTo>
                        <a:cubicBezTo>
                          <a:pt x="36" y="13665"/>
                          <a:pt x="120" y="13638"/>
                          <a:pt x="133" y="13781"/>
                        </a:cubicBezTo>
                        <a:cubicBezTo>
                          <a:pt x="215" y="14628"/>
                          <a:pt x="529" y="15895"/>
                          <a:pt x="800" y="16389"/>
                        </a:cubicBezTo>
                        <a:cubicBezTo>
                          <a:pt x="951" y="16665"/>
                          <a:pt x="1088" y="16987"/>
                          <a:pt x="1111" y="17092"/>
                        </a:cubicBezTo>
                        <a:cubicBezTo>
                          <a:pt x="1177" y="17396"/>
                          <a:pt x="2241" y="18389"/>
                          <a:pt x="3022" y="18905"/>
                        </a:cubicBezTo>
                        <a:cubicBezTo>
                          <a:pt x="5821" y="20752"/>
                          <a:pt x="11061" y="21600"/>
                          <a:pt x="15867" y="20958"/>
                        </a:cubicBezTo>
                        <a:cubicBezTo>
                          <a:pt x="17650" y="20720"/>
                          <a:pt x="19438" y="20267"/>
                          <a:pt x="20578" y="19774"/>
                        </a:cubicBezTo>
                        <a:cubicBezTo>
                          <a:pt x="20855" y="19654"/>
                          <a:pt x="21150" y="19405"/>
                          <a:pt x="21600" y="19127"/>
                        </a:cubicBezTo>
                        <a:lnTo>
                          <a:pt x="21600" y="555"/>
                        </a:lnTo>
                        <a:cubicBezTo>
                          <a:pt x="21353" y="500"/>
                          <a:pt x="21214" y="446"/>
                          <a:pt x="20933" y="389"/>
                        </a:cubicBezTo>
                        <a:cubicBezTo>
                          <a:pt x="19642" y="128"/>
                          <a:pt x="18013" y="0"/>
                          <a:pt x="16356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12" name="Screen shot 2011-12-07 at 10.36.44 PM.png"/>
                  <p:cNvPicPr>
                    <a:picLocks noChangeAspect="1"/>
                  </p:cNvPicPr>
                  <p:nvPr/>
                </p:nvPicPr>
                <p:blipFill>
                  <a:blip r:embed="rId6">
                    <a:alphaModFix amt="93454"/>
                    <a:extLst/>
                  </a:blip>
                  <a:srcRect l="1859" t="20559" r="87776" b="36514"/>
                  <a:stretch>
                    <a:fillRect/>
                  </a:stretch>
                </p:blipFill>
                <p:spPr>
                  <a:xfrm>
                    <a:off x="41" y="131636"/>
                    <a:ext cx="165853" cy="2853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06" h="21589" extrusionOk="0">
                        <a:moveTo>
                          <a:pt x="13126" y="0"/>
                        </a:moveTo>
                        <a:cubicBezTo>
                          <a:pt x="11573" y="7"/>
                          <a:pt x="10886" y="63"/>
                          <a:pt x="9389" y="360"/>
                        </a:cubicBezTo>
                        <a:cubicBezTo>
                          <a:pt x="8387" y="559"/>
                          <a:pt x="7326" y="835"/>
                          <a:pt x="7015" y="961"/>
                        </a:cubicBezTo>
                        <a:cubicBezTo>
                          <a:pt x="6704" y="1087"/>
                          <a:pt x="6062" y="1351"/>
                          <a:pt x="5601" y="1531"/>
                        </a:cubicBezTo>
                        <a:cubicBezTo>
                          <a:pt x="4578" y="1930"/>
                          <a:pt x="3581" y="2825"/>
                          <a:pt x="3581" y="3333"/>
                        </a:cubicBezTo>
                        <a:cubicBezTo>
                          <a:pt x="3581" y="3656"/>
                          <a:pt x="4154" y="4527"/>
                          <a:pt x="5096" y="5615"/>
                        </a:cubicBezTo>
                        <a:cubicBezTo>
                          <a:pt x="5488" y="6068"/>
                          <a:pt x="5299" y="6185"/>
                          <a:pt x="4086" y="6185"/>
                        </a:cubicBezTo>
                        <a:cubicBezTo>
                          <a:pt x="3322" y="6185"/>
                          <a:pt x="2854" y="6262"/>
                          <a:pt x="2369" y="6456"/>
                        </a:cubicBezTo>
                        <a:cubicBezTo>
                          <a:pt x="496" y="7205"/>
                          <a:pt x="-494" y="9127"/>
                          <a:pt x="247" y="10569"/>
                        </a:cubicBezTo>
                        <a:cubicBezTo>
                          <a:pt x="590" y="11237"/>
                          <a:pt x="1952" y="12101"/>
                          <a:pt x="2672" y="12101"/>
                        </a:cubicBezTo>
                        <a:cubicBezTo>
                          <a:pt x="3336" y="12101"/>
                          <a:pt x="4053" y="12536"/>
                          <a:pt x="4742" y="13332"/>
                        </a:cubicBezTo>
                        <a:cubicBezTo>
                          <a:pt x="5330" y="14010"/>
                          <a:pt x="6313" y="14505"/>
                          <a:pt x="7520" y="14743"/>
                        </a:cubicBezTo>
                        <a:cubicBezTo>
                          <a:pt x="8656" y="14966"/>
                          <a:pt x="14138" y="15523"/>
                          <a:pt x="15247" y="15524"/>
                        </a:cubicBezTo>
                        <a:cubicBezTo>
                          <a:pt x="16794" y="15525"/>
                          <a:pt x="16879" y="15582"/>
                          <a:pt x="18177" y="17175"/>
                        </a:cubicBezTo>
                        <a:cubicBezTo>
                          <a:pt x="18309" y="17337"/>
                          <a:pt x="18637" y="17942"/>
                          <a:pt x="18884" y="18526"/>
                        </a:cubicBezTo>
                        <a:cubicBezTo>
                          <a:pt x="19130" y="19111"/>
                          <a:pt x="19573" y="19861"/>
                          <a:pt x="19843" y="20178"/>
                        </a:cubicBezTo>
                        <a:cubicBezTo>
                          <a:pt x="20113" y="20495"/>
                          <a:pt x="20359" y="20836"/>
                          <a:pt x="20399" y="20958"/>
                        </a:cubicBezTo>
                        <a:cubicBezTo>
                          <a:pt x="20420" y="21023"/>
                          <a:pt x="20927" y="21401"/>
                          <a:pt x="21106" y="21589"/>
                        </a:cubicBezTo>
                        <a:lnTo>
                          <a:pt x="21106" y="3723"/>
                        </a:lnTo>
                        <a:cubicBezTo>
                          <a:pt x="20631" y="4284"/>
                          <a:pt x="20147" y="4797"/>
                          <a:pt x="20045" y="4834"/>
                        </a:cubicBezTo>
                        <a:cubicBezTo>
                          <a:pt x="19858" y="4903"/>
                          <a:pt x="18950" y="3848"/>
                          <a:pt x="19035" y="3663"/>
                        </a:cubicBezTo>
                        <a:cubicBezTo>
                          <a:pt x="19058" y="3614"/>
                          <a:pt x="18757" y="3208"/>
                          <a:pt x="18379" y="2762"/>
                        </a:cubicBezTo>
                        <a:cubicBezTo>
                          <a:pt x="18001" y="2317"/>
                          <a:pt x="17732" y="1946"/>
                          <a:pt x="17773" y="1922"/>
                        </a:cubicBezTo>
                        <a:cubicBezTo>
                          <a:pt x="17813" y="1898"/>
                          <a:pt x="17610" y="1587"/>
                          <a:pt x="17318" y="1231"/>
                        </a:cubicBezTo>
                        <a:cubicBezTo>
                          <a:pt x="16527" y="264"/>
                          <a:pt x="15614" y="-11"/>
                          <a:pt x="13126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3" name="Shape 392"/>
                  <p:cNvSpPr/>
                  <p:nvPr/>
                </p:nvSpPr>
                <p:spPr>
                  <a:xfrm>
                    <a:off x="123867" y="111365"/>
                    <a:ext cx="35340" cy="83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 defTabSz="410751" hangingPunct="0"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 kern="0">
                      <a:solidFill>
                        <a:srgbClr val="FFFFFF"/>
                      </a:solidFill>
                      <a:latin typeface="Helvetica Light"/>
                      <a:sym typeface="Helvetica Light"/>
                    </a:endParaRPr>
                  </a:p>
                </p:txBody>
              </p:sp>
            </p:grpSp>
            <p:pic>
              <p:nvPicPr>
                <p:cNvPr id="110" name="Screen shot 2011-12-07 at 10.36.44 PM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8223" t="26402" r="1076" b="2682"/>
                <a:stretch>
                  <a:fillRect/>
                </a:stretch>
              </p:blipFill>
              <p:spPr>
                <a:xfrm>
                  <a:off x="268465" y="84130"/>
                  <a:ext cx="317925" cy="4524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591" extrusionOk="0">
                      <a:moveTo>
                        <a:pt x="1530" y="0"/>
                      </a:moveTo>
                      <a:cubicBezTo>
                        <a:pt x="1001" y="4"/>
                        <a:pt x="520" y="195"/>
                        <a:pt x="0" y="284"/>
                      </a:cubicBezTo>
                      <a:lnTo>
                        <a:pt x="0" y="21591"/>
                      </a:lnTo>
                      <a:cubicBezTo>
                        <a:pt x="1748" y="21432"/>
                        <a:pt x="3290" y="20766"/>
                        <a:pt x="4295" y="19659"/>
                      </a:cubicBezTo>
                      <a:cubicBezTo>
                        <a:pt x="4485" y="19450"/>
                        <a:pt x="4838" y="18987"/>
                        <a:pt x="5073" y="18617"/>
                      </a:cubicBezTo>
                      <a:cubicBezTo>
                        <a:pt x="5309" y="18248"/>
                        <a:pt x="5612" y="17772"/>
                        <a:pt x="5744" y="17576"/>
                      </a:cubicBezTo>
                      <a:cubicBezTo>
                        <a:pt x="5877" y="17379"/>
                        <a:pt x="5986" y="17208"/>
                        <a:pt x="5986" y="17178"/>
                      </a:cubicBezTo>
                      <a:cubicBezTo>
                        <a:pt x="5986" y="17148"/>
                        <a:pt x="6130" y="16912"/>
                        <a:pt x="6308" y="16667"/>
                      </a:cubicBezTo>
                      <a:cubicBezTo>
                        <a:pt x="6487" y="16421"/>
                        <a:pt x="6645" y="16186"/>
                        <a:pt x="6657" y="16136"/>
                      </a:cubicBezTo>
                      <a:cubicBezTo>
                        <a:pt x="6686" y="16022"/>
                        <a:pt x="7173" y="15604"/>
                        <a:pt x="7436" y="15474"/>
                      </a:cubicBezTo>
                      <a:cubicBezTo>
                        <a:pt x="7829" y="15279"/>
                        <a:pt x="10550" y="15409"/>
                        <a:pt x="11006" y="15644"/>
                      </a:cubicBezTo>
                      <a:cubicBezTo>
                        <a:pt x="11173" y="15730"/>
                        <a:pt x="11198" y="15807"/>
                        <a:pt x="11086" y="16629"/>
                      </a:cubicBezTo>
                      <a:cubicBezTo>
                        <a:pt x="10882" y="18129"/>
                        <a:pt x="10880" y="18127"/>
                        <a:pt x="11167" y="18277"/>
                      </a:cubicBezTo>
                      <a:cubicBezTo>
                        <a:pt x="11332" y="18363"/>
                        <a:pt x="11786" y="18433"/>
                        <a:pt x="12509" y="18504"/>
                      </a:cubicBezTo>
                      <a:cubicBezTo>
                        <a:pt x="13856" y="18636"/>
                        <a:pt x="14549" y="18642"/>
                        <a:pt x="14683" y="18523"/>
                      </a:cubicBezTo>
                      <a:cubicBezTo>
                        <a:pt x="14739" y="18474"/>
                        <a:pt x="14855" y="17975"/>
                        <a:pt x="14952" y="17405"/>
                      </a:cubicBezTo>
                      <a:cubicBezTo>
                        <a:pt x="15128" y="16363"/>
                        <a:pt x="15290" y="16042"/>
                        <a:pt x="15596" y="16042"/>
                      </a:cubicBezTo>
                      <a:cubicBezTo>
                        <a:pt x="15687" y="16042"/>
                        <a:pt x="16041" y="15924"/>
                        <a:pt x="16401" y="15777"/>
                      </a:cubicBezTo>
                      <a:cubicBezTo>
                        <a:pt x="17313" y="15404"/>
                        <a:pt x="17356" y="15391"/>
                        <a:pt x="17717" y="15208"/>
                      </a:cubicBezTo>
                      <a:cubicBezTo>
                        <a:pt x="18215" y="14956"/>
                        <a:pt x="18754" y="14846"/>
                        <a:pt x="19273" y="14905"/>
                      </a:cubicBezTo>
                      <a:cubicBezTo>
                        <a:pt x="19525" y="14934"/>
                        <a:pt x="19929" y="14959"/>
                        <a:pt x="20186" y="14962"/>
                      </a:cubicBezTo>
                      <a:lnTo>
                        <a:pt x="20669" y="14981"/>
                      </a:lnTo>
                      <a:lnTo>
                        <a:pt x="20965" y="14072"/>
                      </a:lnTo>
                      <a:cubicBezTo>
                        <a:pt x="21293" y="13107"/>
                        <a:pt x="21600" y="11058"/>
                        <a:pt x="21475" y="10587"/>
                      </a:cubicBezTo>
                      <a:cubicBezTo>
                        <a:pt x="21413" y="10358"/>
                        <a:pt x="21374" y="10345"/>
                        <a:pt x="20938" y="10303"/>
                      </a:cubicBezTo>
                      <a:cubicBezTo>
                        <a:pt x="20680" y="10278"/>
                        <a:pt x="20276" y="10265"/>
                        <a:pt x="20052" y="10265"/>
                      </a:cubicBezTo>
                      <a:cubicBezTo>
                        <a:pt x="19666" y="10265"/>
                        <a:pt x="19568" y="10211"/>
                        <a:pt x="18361" y="9375"/>
                      </a:cubicBezTo>
                      <a:lnTo>
                        <a:pt x="17099" y="8485"/>
                      </a:lnTo>
                      <a:lnTo>
                        <a:pt x="16186" y="8447"/>
                      </a:lnTo>
                      <a:cubicBezTo>
                        <a:pt x="15692" y="8422"/>
                        <a:pt x="15242" y="8374"/>
                        <a:pt x="15193" y="8352"/>
                      </a:cubicBezTo>
                      <a:cubicBezTo>
                        <a:pt x="15144" y="8331"/>
                        <a:pt x="15157" y="8003"/>
                        <a:pt x="15193" y="7614"/>
                      </a:cubicBezTo>
                      <a:lnTo>
                        <a:pt x="15247" y="6894"/>
                      </a:lnTo>
                      <a:lnTo>
                        <a:pt x="14979" y="6837"/>
                      </a:lnTo>
                      <a:cubicBezTo>
                        <a:pt x="14656" y="6751"/>
                        <a:pt x="14290" y="6742"/>
                        <a:pt x="14120" y="6818"/>
                      </a:cubicBezTo>
                      <a:cubicBezTo>
                        <a:pt x="14053" y="6848"/>
                        <a:pt x="13959" y="7115"/>
                        <a:pt x="13905" y="7424"/>
                      </a:cubicBezTo>
                      <a:cubicBezTo>
                        <a:pt x="13850" y="7733"/>
                        <a:pt x="13743" y="8031"/>
                        <a:pt x="13663" y="8087"/>
                      </a:cubicBezTo>
                      <a:cubicBezTo>
                        <a:pt x="13542" y="8173"/>
                        <a:pt x="13358" y="8172"/>
                        <a:pt x="12428" y="8106"/>
                      </a:cubicBezTo>
                      <a:cubicBezTo>
                        <a:pt x="9609" y="7905"/>
                        <a:pt x="9163" y="7836"/>
                        <a:pt x="8751" y="7424"/>
                      </a:cubicBezTo>
                      <a:cubicBezTo>
                        <a:pt x="8453" y="7127"/>
                        <a:pt x="8139" y="6144"/>
                        <a:pt x="7811" y="4432"/>
                      </a:cubicBezTo>
                      <a:cubicBezTo>
                        <a:pt x="7459" y="2589"/>
                        <a:pt x="6356" y="1238"/>
                        <a:pt x="4617" y="530"/>
                      </a:cubicBezTo>
                      <a:cubicBezTo>
                        <a:pt x="3725" y="167"/>
                        <a:pt x="2634" y="-9"/>
                        <a:pt x="1530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08" name="Shape 397"/>
              <p:cNvSpPr/>
              <p:nvPr/>
            </p:nvSpPr>
            <p:spPr>
              <a:xfrm>
                <a:off x="4650144" y="4978400"/>
                <a:ext cx="895896" cy="1168400"/>
              </a:xfrm>
              <a:prstGeom prst="roundRect">
                <a:avLst>
                  <a:gd name="adj" fmla="val 30011"/>
                </a:avLst>
              </a:prstGeom>
              <a:ln w="38100">
                <a:solidFill>
                  <a:srgbClr val="00B050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 algn="ctr" defTabSz="410751" hangingPunct="0">
                  <a:defRPr sz="2400">
                    <a:solidFill>
                      <a:srgbClr val="FFFFFF"/>
                    </a:solidFill>
                  </a:defRPr>
                </a:pPr>
                <a:endParaRPr sz="1687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4972027" y="4026122"/>
              <a:ext cx="1184200" cy="496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≈ </a:t>
              </a:r>
              <a:r>
                <a:rPr lang="en-GB" sz="1400" i="1" kern="0" dirty="0" smtClean="0">
                  <a:solidFill>
                    <a:srgbClr val="00B050"/>
                  </a:solidFill>
                  <a:latin typeface="Helvetica Light"/>
                  <a:sym typeface="Helvetica Light"/>
                </a:rPr>
                <a:t>16 </a:t>
              </a: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x </a:t>
              </a:r>
              <a:r>
                <a:rPr lang="en-GB" sz="1400" i="1" kern="0" dirty="0" smtClean="0">
                  <a:solidFill>
                    <a:srgbClr val="00B050"/>
                  </a:solidFill>
                  <a:latin typeface="Helvetica Light"/>
                  <a:sym typeface="Helvetica Light"/>
                </a:rPr>
                <a:t>1 cell 400MHz</a:t>
              </a: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, </a:t>
              </a:r>
              <a:endParaRPr lang="en-GB" sz="1400" i="1" kern="0" dirty="0" smtClean="0">
                <a:solidFill>
                  <a:srgbClr val="00B050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353011" y="3127219"/>
              <a:ext cx="1729959" cy="439851"/>
              <a:chOff x="5089928" y="4518012"/>
              <a:chExt cx="1895071" cy="810245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6208269" y="4584056"/>
                <a:ext cx="417965" cy="556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1600" kern="0" dirty="0" smtClean="0">
                    <a:solidFill>
                      <a:srgbClr val="00B050"/>
                    </a:solidFill>
                    <a:latin typeface="Helvetica Light"/>
                    <a:sym typeface="Helvetica Light"/>
                  </a:rPr>
                  <a:t>x12</a:t>
                </a:r>
                <a:endParaRPr lang="en-GB" sz="1600" kern="0" dirty="0">
                  <a:solidFill>
                    <a:srgbClr val="00B050"/>
                  </a:solidFill>
                  <a:latin typeface="Helvetica Light"/>
                  <a:sym typeface="Helvetica Light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 flipH="1" flipV="1">
                <a:off x="5089928" y="4518012"/>
                <a:ext cx="1895071" cy="810245"/>
                <a:chOff x="2037757" y="8432715"/>
                <a:chExt cx="787400" cy="889001"/>
              </a:xfrm>
            </p:grpSpPr>
            <p:sp>
              <p:nvSpPr>
                <p:cNvPr id="117" name="Arc 116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118" name="Arc 117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sp>
          <p:nvSpPr>
            <p:cNvPr id="119" name="Shape 335"/>
            <p:cNvSpPr txBox="1">
              <a:spLocks/>
            </p:cNvSpPr>
            <p:nvPr/>
          </p:nvSpPr>
          <p:spPr>
            <a:xfrm>
              <a:off x="4989725" y="2109566"/>
              <a:ext cx="3686731" cy="3757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t">
              <a:normAutofit/>
            </a:bodyPr>
            <a:lstStyle>
              <a:lvl1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0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5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0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5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10751">
                <a:defRPr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GB" sz="1800" b="1" kern="0" dirty="0" smtClean="0">
                  <a:latin typeface="Helvetica"/>
                  <a:ea typeface="Helvetica"/>
                  <a:cs typeface="Helvetica"/>
                  <a:sym typeface="Helvetica"/>
                </a:rPr>
                <a:t>Naive scale up from an </a:t>
              </a:r>
              <a:r>
                <a:rPr lang="en-GB" sz="1800" b="1" kern="0" dirty="0" err="1" smtClean="0">
                  <a:latin typeface="Helvetica"/>
                  <a:ea typeface="Helvetica"/>
                  <a:cs typeface="Helvetica"/>
                  <a:sym typeface="Helvetica"/>
                </a:rPr>
                <a:t>hh</a:t>
              </a:r>
              <a:r>
                <a:rPr lang="en-GB" sz="1800" b="1" kern="0" dirty="0" smtClean="0">
                  <a:latin typeface="Helvetica"/>
                  <a:ea typeface="Helvetica"/>
                  <a:cs typeface="Helvetica"/>
                  <a:sym typeface="Helvetica"/>
                </a:rPr>
                <a:t> system</a:t>
              </a:r>
              <a:endParaRPr lang="en-GB" sz="1800" b="1" kern="0" dirty="0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1547664" y="1095783"/>
            <a:ext cx="6701658" cy="596939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de-AT" b="1" dirty="0" smtClean="0">
                <a:solidFill>
                  <a:srgbClr val="002060"/>
                </a:solidFill>
              </a:rPr>
              <a:t>Very large range of operation parameters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4" name="Content Placeholder 2"/>
          <p:cNvSpPr txBox="1">
            <a:spLocks/>
          </p:cNvSpPr>
          <p:nvPr/>
        </p:nvSpPr>
        <p:spPr>
          <a:xfrm>
            <a:off x="35496" y="5229200"/>
            <a:ext cx="9073008" cy="936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Voltage and beam current ranges span more than factor &gt; 10</a:t>
            </a:r>
            <a:r>
              <a:rPr lang="de-AT" sz="2000" b="1" baseline="30000" dirty="0" smtClean="0">
                <a:solidFill>
                  <a:srgbClr val="002060"/>
                </a:solidFill>
              </a:rPr>
              <a:t>2 </a:t>
            </a:r>
            <a:r>
              <a:rPr lang="de-AT" sz="20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C00000"/>
                </a:solidFill>
              </a:rPr>
              <a:t>No well-adapted single RF system solution satisfying requirements 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83950" y="5996027"/>
            <a:ext cx="406098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O. Brunner, A. Butterworth, R. Calaga,…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noProof="0" dirty="0" smtClean="0"/>
              <a:t>RF system </a:t>
            </a:r>
            <a:r>
              <a:rPr lang="en-US" sz="3200" dirty="0" smtClean="0"/>
              <a:t>R&amp;D lines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8915" y="1915095"/>
            <a:ext cx="8751190" cy="1570235"/>
            <a:chOff x="198915" y="1915095"/>
            <a:chExt cx="8751190" cy="1570235"/>
          </a:xfrm>
        </p:grpSpPr>
        <p:grpSp>
          <p:nvGrpSpPr>
            <p:cNvPr id="217" name="Group 408"/>
            <p:cNvGrpSpPr/>
            <p:nvPr/>
          </p:nvGrpSpPr>
          <p:grpSpPr>
            <a:xfrm>
              <a:off x="466021" y="1915095"/>
              <a:ext cx="1591004" cy="1345254"/>
              <a:chOff x="-90" y="379778"/>
              <a:chExt cx="2647340" cy="2057111"/>
            </a:xfrm>
          </p:grpSpPr>
          <p:grpSp>
            <p:nvGrpSpPr>
              <p:cNvPr id="230" name="Group 406"/>
              <p:cNvGrpSpPr/>
              <p:nvPr/>
            </p:nvGrpSpPr>
            <p:grpSpPr>
              <a:xfrm>
                <a:off x="-91" y="386512"/>
                <a:ext cx="1492383" cy="2050379"/>
                <a:chOff x="-90" y="286543"/>
                <a:chExt cx="1492381" cy="2050378"/>
              </a:xfrm>
            </p:grpSpPr>
            <p:pic>
              <p:nvPicPr>
                <p:cNvPr id="232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54106" t="22763" r="33842" b="8923"/>
                <a:stretch>
                  <a:fillRect/>
                </a:stretch>
              </p:blipFill>
              <p:spPr>
                <a:xfrm>
                  <a:off x="621547" y="286543"/>
                  <a:ext cx="870745" cy="2050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2" extrusionOk="0">
                      <a:moveTo>
                        <a:pt x="16353" y="0"/>
                      </a:moveTo>
                      <a:cubicBezTo>
                        <a:pt x="14695" y="1"/>
                        <a:pt x="13041" y="132"/>
                        <a:pt x="11745" y="394"/>
                      </a:cubicBezTo>
                      <a:cubicBezTo>
                        <a:pt x="8602" y="1030"/>
                        <a:pt x="6787" y="1819"/>
                        <a:pt x="4942" y="3353"/>
                      </a:cubicBezTo>
                      <a:cubicBezTo>
                        <a:pt x="4184" y="3983"/>
                        <a:pt x="3278" y="4899"/>
                        <a:pt x="3229" y="5094"/>
                      </a:cubicBezTo>
                      <a:cubicBezTo>
                        <a:pt x="3166" y="5346"/>
                        <a:pt x="2406" y="6255"/>
                        <a:pt x="2195" y="6328"/>
                      </a:cubicBezTo>
                      <a:cubicBezTo>
                        <a:pt x="1788" y="6468"/>
                        <a:pt x="1618" y="6256"/>
                        <a:pt x="1496" y="5439"/>
                      </a:cubicBezTo>
                      <a:cubicBezTo>
                        <a:pt x="1432" y="5007"/>
                        <a:pt x="1297" y="4483"/>
                        <a:pt x="1201" y="4275"/>
                      </a:cubicBezTo>
                      <a:cubicBezTo>
                        <a:pt x="1105" y="4066"/>
                        <a:pt x="996" y="3763"/>
                        <a:pt x="955" y="3603"/>
                      </a:cubicBezTo>
                      <a:cubicBezTo>
                        <a:pt x="914" y="3443"/>
                        <a:pt x="714" y="3117"/>
                        <a:pt x="512" y="2877"/>
                      </a:cubicBezTo>
                      <a:cubicBezTo>
                        <a:pt x="310" y="2637"/>
                        <a:pt x="87" y="2342"/>
                        <a:pt x="10" y="2222"/>
                      </a:cubicBezTo>
                      <a:cubicBezTo>
                        <a:pt x="8" y="2219"/>
                        <a:pt x="2" y="2216"/>
                        <a:pt x="0" y="2213"/>
                      </a:cubicBezTo>
                      <a:lnTo>
                        <a:pt x="0" y="13434"/>
                      </a:lnTo>
                      <a:cubicBezTo>
                        <a:pt x="60" y="13498"/>
                        <a:pt x="100" y="13603"/>
                        <a:pt x="118" y="13790"/>
                      </a:cubicBezTo>
                      <a:cubicBezTo>
                        <a:pt x="199" y="14637"/>
                        <a:pt x="537" y="15902"/>
                        <a:pt x="807" y="16397"/>
                      </a:cubicBezTo>
                      <a:cubicBezTo>
                        <a:pt x="958" y="16672"/>
                        <a:pt x="1099" y="16984"/>
                        <a:pt x="1122" y="17089"/>
                      </a:cubicBezTo>
                      <a:cubicBezTo>
                        <a:pt x="1189" y="17393"/>
                        <a:pt x="2231" y="18401"/>
                        <a:pt x="3013" y="18917"/>
                      </a:cubicBezTo>
                      <a:cubicBezTo>
                        <a:pt x="5812" y="20765"/>
                        <a:pt x="11083" y="21600"/>
                        <a:pt x="15890" y="20958"/>
                      </a:cubicBezTo>
                      <a:cubicBezTo>
                        <a:pt x="17673" y="20720"/>
                        <a:pt x="19456" y="20275"/>
                        <a:pt x="20596" y="19782"/>
                      </a:cubicBezTo>
                      <a:cubicBezTo>
                        <a:pt x="20825" y="19683"/>
                        <a:pt x="21229" y="19430"/>
                        <a:pt x="21600" y="19208"/>
                      </a:cubicBezTo>
                      <a:lnTo>
                        <a:pt x="21600" y="533"/>
                      </a:lnTo>
                      <a:cubicBezTo>
                        <a:pt x="21384" y="485"/>
                        <a:pt x="21202" y="439"/>
                        <a:pt x="20960" y="390"/>
                      </a:cubicBezTo>
                      <a:cubicBezTo>
                        <a:pt x="19668" y="129"/>
                        <a:pt x="18010" y="0"/>
                        <a:pt x="16353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3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alphaModFix amt="93454"/>
                  <a:extLst/>
                </a:blip>
                <a:srcRect l="1855" t="20567" r="87783" b="36298"/>
                <a:stretch>
                  <a:fillRect/>
                </a:stretch>
              </p:blipFill>
              <p:spPr>
                <a:xfrm>
                  <a:off x="-91" y="594605"/>
                  <a:ext cx="748598" cy="1294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589" extrusionOk="0">
                      <a:moveTo>
                        <a:pt x="13425" y="0"/>
                      </a:moveTo>
                      <a:cubicBezTo>
                        <a:pt x="11836" y="7"/>
                        <a:pt x="11158" y="68"/>
                        <a:pt x="9626" y="364"/>
                      </a:cubicBezTo>
                      <a:cubicBezTo>
                        <a:pt x="8601" y="562"/>
                        <a:pt x="7507" y="828"/>
                        <a:pt x="7189" y="953"/>
                      </a:cubicBezTo>
                      <a:cubicBezTo>
                        <a:pt x="6871" y="1078"/>
                        <a:pt x="6231" y="1330"/>
                        <a:pt x="5758" y="1509"/>
                      </a:cubicBezTo>
                      <a:cubicBezTo>
                        <a:pt x="4712" y="1906"/>
                        <a:pt x="3664" y="2810"/>
                        <a:pt x="3664" y="3316"/>
                      </a:cubicBezTo>
                      <a:cubicBezTo>
                        <a:pt x="3664" y="3637"/>
                        <a:pt x="4269" y="4516"/>
                        <a:pt x="5232" y="5599"/>
                      </a:cubicBezTo>
                      <a:cubicBezTo>
                        <a:pt x="5633" y="6050"/>
                        <a:pt x="5432" y="6155"/>
                        <a:pt x="4191" y="6155"/>
                      </a:cubicBezTo>
                      <a:cubicBezTo>
                        <a:pt x="3409" y="6155"/>
                        <a:pt x="2925" y="6227"/>
                        <a:pt x="2428" y="6420"/>
                      </a:cubicBezTo>
                      <a:cubicBezTo>
                        <a:pt x="991" y="6979"/>
                        <a:pt x="58" y="8199"/>
                        <a:pt x="3" y="9378"/>
                      </a:cubicBezTo>
                      <a:cubicBezTo>
                        <a:pt x="-16" y="9771"/>
                        <a:pt x="65" y="10158"/>
                        <a:pt x="254" y="10517"/>
                      </a:cubicBezTo>
                      <a:cubicBezTo>
                        <a:pt x="605" y="11181"/>
                        <a:pt x="1990" y="12032"/>
                        <a:pt x="2726" y="12032"/>
                      </a:cubicBezTo>
                      <a:cubicBezTo>
                        <a:pt x="3405" y="12032"/>
                        <a:pt x="4172" y="12465"/>
                        <a:pt x="4877" y="13257"/>
                      </a:cubicBezTo>
                      <a:cubicBezTo>
                        <a:pt x="5479" y="13932"/>
                        <a:pt x="6492" y="14436"/>
                        <a:pt x="7727" y="14673"/>
                      </a:cubicBezTo>
                      <a:cubicBezTo>
                        <a:pt x="8888" y="14895"/>
                        <a:pt x="14465" y="15433"/>
                        <a:pt x="15599" y="15434"/>
                      </a:cubicBezTo>
                      <a:cubicBezTo>
                        <a:pt x="17182" y="15435"/>
                        <a:pt x="17293" y="15496"/>
                        <a:pt x="18620" y="17082"/>
                      </a:cubicBezTo>
                      <a:cubicBezTo>
                        <a:pt x="18755" y="17243"/>
                        <a:pt x="19066" y="17850"/>
                        <a:pt x="19318" y="18432"/>
                      </a:cubicBezTo>
                      <a:cubicBezTo>
                        <a:pt x="19570" y="19014"/>
                        <a:pt x="20003" y="19745"/>
                        <a:pt x="20280" y="20060"/>
                      </a:cubicBezTo>
                      <a:cubicBezTo>
                        <a:pt x="20556" y="20375"/>
                        <a:pt x="20823" y="20733"/>
                        <a:pt x="20863" y="20854"/>
                      </a:cubicBezTo>
                      <a:cubicBezTo>
                        <a:pt x="20891" y="20938"/>
                        <a:pt x="21295" y="21308"/>
                        <a:pt x="21584" y="21589"/>
                      </a:cubicBezTo>
                      <a:lnTo>
                        <a:pt x="21584" y="3733"/>
                      </a:lnTo>
                      <a:cubicBezTo>
                        <a:pt x="21109" y="4275"/>
                        <a:pt x="20633" y="4768"/>
                        <a:pt x="20531" y="4805"/>
                      </a:cubicBezTo>
                      <a:cubicBezTo>
                        <a:pt x="20339" y="4873"/>
                        <a:pt x="19402" y="3837"/>
                        <a:pt x="19490" y="3653"/>
                      </a:cubicBezTo>
                      <a:cubicBezTo>
                        <a:pt x="19513" y="3604"/>
                        <a:pt x="19213" y="3203"/>
                        <a:pt x="18826" y="2760"/>
                      </a:cubicBezTo>
                      <a:cubicBezTo>
                        <a:pt x="18439" y="2316"/>
                        <a:pt x="18156" y="1930"/>
                        <a:pt x="18197" y="1906"/>
                      </a:cubicBezTo>
                      <a:cubicBezTo>
                        <a:pt x="18238" y="1882"/>
                        <a:pt x="18037" y="1572"/>
                        <a:pt x="17739" y="1218"/>
                      </a:cubicBezTo>
                      <a:cubicBezTo>
                        <a:pt x="16929" y="255"/>
                        <a:pt x="15970" y="-11"/>
                        <a:pt x="13425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405"/>
                <p:cNvSpPr/>
                <p:nvPr/>
              </p:nvSpPr>
              <p:spPr>
                <a:xfrm>
                  <a:off x="559272" y="502824"/>
                  <a:ext cx="159558" cy="37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marL="0" marR="0" lvl="0" indent="0" algn="ctr" defTabSz="410751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/>
                      </a:solidFill>
                    </a:defRPr>
                  </a:pPr>
                  <a:endParaRPr kumimoji="0" sz="168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231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78223" t="26400" r="1081" b="2646"/>
              <a:stretch>
                <a:fillRect/>
              </a:stretch>
            </p:blipFill>
            <p:spPr>
              <a:xfrm>
                <a:off x="1212142" y="379778"/>
                <a:ext cx="1435109" cy="2043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591" extrusionOk="0">
                    <a:moveTo>
                      <a:pt x="1540" y="0"/>
                    </a:moveTo>
                    <a:cubicBezTo>
                      <a:pt x="1026" y="4"/>
                      <a:pt x="506" y="50"/>
                      <a:pt x="0" y="134"/>
                    </a:cubicBezTo>
                    <a:lnTo>
                      <a:pt x="0" y="21591"/>
                    </a:lnTo>
                    <a:cubicBezTo>
                      <a:pt x="1747" y="21431"/>
                      <a:pt x="3295" y="20760"/>
                      <a:pt x="4300" y="19654"/>
                    </a:cubicBezTo>
                    <a:cubicBezTo>
                      <a:pt x="4490" y="19445"/>
                      <a:pt x="4838" y="18971"/>
                      <a:pt x="5073" y="18602"/>
                    </a:cubicBezTo>
                    <a:cubicBezTo>
                      <a:pt x="5308" y="18233"/>
                      <a:pt x="5612" y="17771"/>
                      <a:pt x="5745" y="17575"/>
                    </a:cubicBezTo>
                    <a:cubicBezTo>
                      <a:pt x="5878" y="17378"/>
                      <a:pt x="5983" y="17193"/>
                      <a:pt x="5983" y="17164"/>
                    </a:cubicBezTo>
                    <a:cubicBezTo>
                      <a:pt x="5982" y="17134"/>
                      <a:pt x="6131" y="16910"/>
                      <a:pt x="6310" y="16665"/>
                    </a:cubicBezTo>
                    <a:cubicBezTo>
                      <a:pt x="6488" y="16420"/>
                      <a:pt x="6642" y="16177"/>
                      <a:pt x="6655" y="16128"/>
                    </a:cubicBezTo>
                    <a:cubicBezTo>
                      <a:pt x="6684" y="16013"/>
                      <a:pt x="7171" y="15604"/>
                      <a:pt x="7434" y="15474"/>
                    </a:cubicBezTo>
                    <a:cubicBezTo>
                      <a:pt x="7827" y="15279"/>
                      <a:pt x="10564" y="15407"/>
                      <a:pt x="11020" y="15642"/>
                    </a:cubicBezTo>
                    <a:cubicBezTo>
                      <a:pt x="11187" y="15728"/>
                      <a:pt x="11191" y="15797"/>
                      <a:pt x="11079" y="16619"/>
                    </a:cubicBezTo>
                    <a:cubicBezTo>
                      <a:pt x="10875" y="18118"/>
                      <a:pt x="10875" y="18113"/>
                      <a:pt x="11162" y="18262"/>
                    </a:cubicBezTo>
                    <a:cubicBezTo>
                      <a:pt x="11328" y="18348"/>
                      <a:pt x="11801" y="18431"/>
                      <a:pt x="12524" y="18501"/>
                    </a:cubicBezTo>
                    <a:cubicBezTo>
                      <a:pt x="13872" y="18633"/>
                      <a:pt x="14554" y="18641"/>
                      <a:pt x="14689" y="18522"/>
                    </a:cubicBezTo>
                    <a:cubicBezTo>
                      <a:pt x="14745" y="18473"/>
                      <a:pt x="14866" y="17964"/>
                      <a:pt x="14963" y="17394"/>
                    </a:cubicBezTo>
                    <a:cubicBezTo>
                      <a:pt x="15139" y="16353"/>
                      <a:pt x="15287" y="16040"/>
                      <a:pt x="15593" y="16040"/>
                    </a:cubicBezTo>
                    <a:cubicBezTo>
                      <a:pt x="15684" y="16040"/>
                      <a:pt x="16053" y="15919"/>
                      <a:pt x="16414" y="15772"/>
                    </a:cubicBezTo>
                    <a:cubicBezTo>
                      <a:pt x="17325" y="15399"/>
                      <a:pt x="17367" y="15380"/>
                      <a:pt x="17728" y="15198"/>
                    </a:cubicBezTo>
                    <a:cubicBezTo>
                      <a:pt x="18226" y="14946"/>
                      <a:pt x="18760" y="14845"/>
                      <a:pt x="19280" y="14904"/>
                    </a:cubicBezTo>
                    <a:cubicBezTo>
                      <a:pt x="19531" y="14933"/>
                      <a:pt x="19945" y="14960"/>
                      <a:pt x="20202" y="14963"/>
                    </a:cubicBezTo>
                    <a:lnTo>
                      <a:pt x="20672" y="14967"/>
                    </a:lnTo>
                    <a:lnTo>
                      <a:pt x="20981" y="14057"/>
                    </a:lnTo>
                    <a:cubicBezTo>
                      <a:pt x="21310" y="13093"/>
                      <a:pt x="21600" y="11061"/>
                      <a:pt x="21475" y="10590"/>
                    </a:cubicBezTo>
                    <a:cubicBezTo>
                      <a:pt x="21413" y="10361"/>
                      <a:pt x="21376" y="10339"/>
                      <a:pt x="20939" y="10297"/>
                    </a:cubicBezTo>
                    <a:cubicBezTo>
                      <a:pt x="20681" y="10272"/>
                      <a:pt x="20284" y="10255"/>
                      <a:pt x="20059" y="10255"/>
                    </a:cubicBezTo>
                    <a:cubicBezTo>
                      <a:pt x="19673" y="10255"/>
                      <a:pt x="19583" y="10206"/>
                      <a:pt x="18376" y="9370"/>
                    </a:cubicBezTo>
                    <a:lnTo>
                      <a:pt x="17098" y="8485"/>
                    </a:lnTo>
                    <a:lnTo>
                      <a:pt x="16200" y="8439"/>
                    </a:lnTo>
                    <a:cubicBezTo>
                      <a:pt x="15705" y="8414"/>
                      <a:pt x="15256" y="8377"/>
                      <a:pt x="15206" y="8355"/>
                    </a:cubicBezTo>
                    <a:cubicBezTo>
                      <a:pt x="15157" y="8334"/>
                      <a:pt x="15146" y="7998"/>
                      <a:pt x="15183" y="7609"/>
                    </a:cubicBezTo>
                    <a:lnTo>
                      <a:pt x="15248" y="6901"/>
                    </a:lnTo>
                    <a:lnTo>
                      <a:pt x="14974" y="6825"/>
                    </a:lnTo>
                    <a:cubicBezTo>
                      <a:pt x="14651" y="6739"/>
                      <a:pt x="14306" y="6732"/>
                      <a:pt x="14136" y="6808"/>
                    </a:cubicBezTo>
                    <a:cubicBezTo>
                      <a:pt x="14069" y="6838"/>
                      <a:pt x="13970" y="7116"/>
                      <a:pt x="13916" y="7425"/>
                    </a:cubicBezTo>
                    <a:cubicBezTo>
                      <a:pt x="13861" y="7733"/>
                      <a:pt x="13752" y="8031"/>
                      <a:pt x="13672" y="8087"/>
                    </a:cubicBezTo>
                    <a:cubicBezTo>
                      <a:pt x="13551" y="8173"/>
                      <a:pt x="13353" y="8178"/>
                      <a:pt x="12423" y="8112"/>
                    </a:cubicBezTo>
                    <a:cubicBezTo>
                      <a:pt x="9603" y="7911"/>
                      <a:pt x="9160" y="7828"/>
                      <a:pt x="8748" y="7416"/>
                    </a:cubicBezTo>
                    <a:cubicBezTo>
                      <a:pt x="8450" y="7119"/>
                      <a:pt x="8148" y="6143"/>
                      <a:pt x="7820" y="4431"/>
                    </a:cubicBezTo>
                    <a:cubicBezTo>
                      <a:pt x="7467" y="2589"/>
                      <a:pt x="6354" y="1236"/>
                      <a:pt x="4615" y="528"/>
                    </a:cubicBezTo>
                    <a:cubicBezTo>
                      <a:pt x="3723" y="165"/>
                      <a:pt x="2644" y="-9"/>
                      <a:pt x="154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8" name="Shape 410"/>
            <p:cNvSpPr/>
            <p:nvPr/>
          </p:nvSpPr>
          <p:spPr>
            <a:xfrm>
              <a:off x="3009058" y="2270227"/>
              <a:ext cx="501648" cy="503152"/>
            </a:xfrm>
            <a:prstGeom prst="rect">
              <a:avLst/>
            </a:prstGeom>
            <a:solidFill>
              <a:srgbClr val="DCBD23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hh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8915" y="3201178"/>
              <a:ext cx="3767305" cy="284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87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	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070546" y="2815744"/>
              <a:ext cx="2178791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16 cells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086770" y="2815744"/>
              <a:ext cx="2453908" cy="6105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100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(+ 100 for booster ring)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6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3" name="Double Bracket 222"/>
            <p:cNvSpPr/>
            <p:nvPr/>
          </p:nvSpPr>
          <p:spPr>
            <a:xfrm>
              <a:off x="6604895" y="2161836"/>
              <a:ext cx="2345210" cy="1264491"/>
            </a:xfrm>
            <a:prstGeom prst="bracketPair">
              <a:avLst/>
            </a:prstGeom>
            <a:noFill/>
            <a:ln w="25400" cap="flat">
              <a:solidFill>
                <a:srgbClr val="DCDEE0">
                  <a:lumMod val="50000"/>
                </a:srgbClr>
              </a:solidFill>
              <a:prstDash val="solid"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64293" tIns="32146" rIns="64293" bIns="32146" numCol="1" spcCol="38100" rtlCol="0" anchor="t">
              <a:noAutofit/>
            </a:bodyPr>
            <a:lstStyle/>
            <a:p>
              <a:pPr marL="0" marR="0" lvl="0" indent="0" defTabSz="642915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66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224" name="Group 223"/>
            <p:cNvGrpSpPr/>
            <p:nvPr/>
          </p:nvGrpSpPr>
          <p:grpSpPr>
            <a:xfrm flipH="1" flipV="1">
              <a:off x="3261181" y="1947037"/>
              <a:ext cx="2453598" cy="580675"/>
              <a:chOff x="2037757" y="8432715"/>
              <a:chExt cx="787400" cy="889001"/>
            </a:xfrm>
          </p:grpSpPr>
          <p:sp>
            <p:nvSpPr>
              <p:cNvPr id="228" name="Arc 227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29" name="Arc 228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 flipH="1" flipV="1">
              <a:off x="5548251" y="1919660"/>
              <a:ext cx="2646436" cy="580675"/>
              <a:chOff x="2037757" y="8432715"/>
              <a:chExt cx="787400" cy="889001"/>
            </a:xfrm>
          </p:grpSpPr>
          <p:sp>
            <p:nvSpPr>
              <p:cNvPr id="226" name="Arc 225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27" name="Arc 226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5" name="Shape 410"/>
            <p:cNvSpPr/>
            <p:nvPr/>
          </p:nvSpPr>
          <p:spPr>
            <a:xfrm>
              <a:off x="5241306" y="2269574"/>
              <a:ext cx="501648" cy="5031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Z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36" name="Shape 410"/>
            <p:cNvSpPr/>
            <p:nvPr/>
          </p:nvSpPr>
          <p:spPr>
            <a:xfrm>
              <a:off x="7689578" y="2270227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6457398" y="2815744"/>
              <a:ext cx="2453908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210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(+ 210 for booster ring)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6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34309" y="4457057"/>
            <a:ext cx="8837581" cy="1615799"/>
            <a:chOff x="198915" y="4212482"/>
            <a:chExt cx="8837581" cy="1615799"/>
          </a:xfrm>
        </p:grpSpPr>
        <p:grpSp>
          <p:nvGrpSpPr>
            <p:cNvPr id="200" name="Group 432"/>
            <p:cNvGrpSpPr/>
            <p:nvPr/>
          </p:nvGrpSpPr>
          <p:grpSpPr>
            <a:xfrm>
              <a:off x="198915" y="4302646"/>
              <a:ext cx="2140838" cy="1511200"/>
              <a:chOff x="-91" y="479473"/>
              <a:chExt cx="3859423" cy="2243250"/>
            </a:xfrm>
          </p:grpSpPr>
          <p:pic>
            <p:nvPicPr>
              <p:cNvPr id="207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4106" t="22763" r="1081" b="2497"/>
              <a:stretch>
                <a:fillRect/>
              </a:stretch>
            </p:blipFill>
            <p:spPr>
              <a:xfrm>
                <a:off x="621548" y="479473"/>
                <a:ext cx="3237784" cy="224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349" extrusionOk="0">
                    <a:moveTo>
                      <a:pt x="4389" y="0"/>
                    </a:moveTo>
                    <a:cubicBezTo>
                      <a:pt x="3944" y="1"/>
                      <a:pt x="3500" y="122"/>
                      <a:pt x="3152" y="363"/>
                    </a:cubicBezTo>
                    <a:cubicBezTo>
                      <a:pt x="2309" y="949"/>
                      <a:pt x="1822" y="1677"/>
                      <a:pt x="1326" y="3090"/>
                    </a:cubicBezTo>
                    <a:cubicBezTo>
                      <a:pt x="1123" y="3671"/>
                      <a:pt x="880" y="4515"/>
                      <a:pt x="867" y="4695"/>
                    </a:cubicBezTo>
                    <a:cubicBezTo>
                      <a:pt x="850" y="4927"/>
                      <a:pt x="646" y="5765"/>
                      <a:pt x="589" y="5832"/>
                    </a:cubicBezTo>
                    <a:cubicBezTo>
                      <a:pt x="480" y="5962"/>
                      <a:pt x="434" y="5766"/>
                      <a:pt x="402" y="5013"/>
                    </a:cubicBezTo>
                    <a:cubicBezTo>
                      <a:pt x="384" y="4615"/>
                      <a:pt x="348" y="4132"/>
                      <a:pt x="322" y="3940"/>
                    </a:cubicBezTo>
                    <a:cubicBezTo>
                      <a:pt x="297" y="3748"/>
                      <a:pt x="267" y="3468"/>
                      <a:pt x="256" y="3321"/>
                    </a:cubicBezTo>
                    <a:cubicBezTo>
                      <a:pt x="245" y="3173"/>
                      <a:pt x="192" y="2873"/>
                      <a:pt x="137" y="2652"/>
                    </a:cubicBezTo>
                    <a:cubicBezTo>
                      <a:pt x="83" y="2431"/>
                      <a:pt x="23" y="2158"/>
                      <a:pt x="3" y="2048"/>
                    </a:cubicBezTo>
                    <a:cubicBezTo>
                      <a:pt x="2" y="2045"/>
                      <a:pt x="0" y="2042"/>
                      <a:pt x="0" y="2040"/>
                    </a:cubicBezTo>
                    <a:lnTo>
                      <a:pt x="0" y="12382"/>
                    </a:lnTo>
                    <a:cubicBezTo>
                      <a:pt x="16" y="12441"/>
                      <a:pt x="27" y="12537"/>
                      <a:pt x="32" y="12710"/>
                    </a:cubicBezTo>
                    <a:cubicBezTo>
                      <a:pt x="54" y="13491"/>
                      <a:pt x="144" y="14656"/>
                      <a:pt x="217" y="15113"/>
                    </a:cubicBezTo>
                    <a:cubicBezTo>
                      <a:pt x="257" y="15366"/>
                      <a:pt x="295" y="15654"/>
                      <a:pt x="301" y="15751"/>
                    </a:cubicBezTo>
                    <a:cubicBezTo>
                      <a:pt x="319" y="16031"/>
                      <a:pt x="599" y="16960"/>
                      <a:pt x="809" y="17435"/>
                    </a:cubicBezTo>
                    <a:cubicBezTo>
                      <a:pt x="1560" y="19139"/>
                      <a:pt x="2975" y="19908"/>
                      <a:pt x="4265" y="19316"/>
                    </a:cubicBezTo>
                    <a:cubicBezTo>
                      <a:pt x="4743" y="19097"/>
                      <a:pt x="5222" y="18687"/>
                      <a:pt x="5527" y="18232"/>
                    </a:cubicBezTo>
                    <a:cubicBezTo>
                      <a:pt x="5712" y="17958"/>
                      <a:pt x="6199" y="16885"/>
                      <a:pt x="6199" y="16752"/>
                    </a:cubicBezTo>
                    <a:cubicBezTo>
                      <a:pt x="6199" y="16719"/>
                      <a:pt x="6241" y="16551"/>
                      <a:pt x="6294" y="16378"/>
                    </a:cubicBezTo>
                    <a:cubicBezTo>
                      <a:pt x="6454" y="15854"/>
                      <a:pt x="6705" y="14849"/>
                      <a:pt x="6748" y="14554"/>
                    </a:cubicBezTo>
                    <a:cubicBezTo>
                      <a:pt x="6785" y="14305"/>
                      <a:pt x="7084" y="13891"/>
                      <a:pt x="7261" y="13843"/>
                    </a:cubicBezTo>
                    <a:cubicBezTo>
                      <a:pt x="7571" y="13760"/>
                      <a:pt x="7809" y="13982"/>
                      <a:pt x="7969" y="14504"/>
                    </a:cubicBezTo>
                    <a:cubicBezTo>
                      <a:pt x="8000" y="14606"/>
                      <a:pt x="8071" y="15404"/>
                      <a:pt x="8127" y="16280"/>
                    </a:cubicBezTo>
                    <a:cubicBezTo>
                      <a:pt x="8224" y="17789"/>
                      <a:pt x="8241" y="17904"/>
                      <a:pt x="8408" y="18516"/>
                    </a:cubicBezTo>
                    <a:cubicBezTo>
                      <a:pt x="8808" y="19985"/>
                      <a:pt x="9611" y="20976"/>
                      <a:pt x="10638" y="21265"/>
                    </a:cubicBezTo>
                    <a:cubicBezTo>
                      <a:pt x="11823" y="21600"/>
                      <a:pt x="12948" y="20923"/>
                      <a:pt x="13592" y="19486"/>
                    </a:cubicBezTo>
                    <a:cubicBezTo>
                      <a:pt x="13679" y="19290"/>
                      <a:pt x="13842" y="18847"/>
                      <a:pt x="13951" y="18501"/>
                    </a:cubicBezTo>
                    <a:cubicBezTo>
                      <a:pt x="14060" y="18154"/>
                      <a:pt x="14199" y="17722"/>
                      <a:pt x="14260" y="17537"/>
                    </a:cubicBezTo>
                    <a:cubicBezTo>
                      <a:pt x="14321" y="17353"/>
                      <a:pt x="14371" y="17180"/>
                      <a:pt x="14371" y="17152"/>
                    </a:cubicBezTo>
                    <a:cubicBezTo>
                      <a:pt x="14371" y="17124"/>
                      <a:pt x="14439" y="16910"/>
                      <a:pt x="14522" y="16680"/>
                    </a:cubicBezTo>
                    <a:cubicBezTo>
                      <a:pt x="14604" y="16450"/>
                      <a:pt x="14677" y="16224"/>
                      <a:pt x="14683" y="16178"/>
                    </a:cubicBezTo>
                    <a:cubicBezTo>
                      <a:pt x="14696" y="16070"/>
                      <a:pt x="14920" y="15688"/>
                      <a:pt x="15042" y="15566"/>
                    </a:cubicBezTo>
                    <a:cubicBezTo>
                      <a:pt x="15224" y="15383"/>
                      <a:pt x="16490" y="15504"/>
                      <a:pt x="16701" y="15724"/>
                    </a:cubicBezTo>
                    <a:cubicBezTo>
                      <a:pt x="16779" y="15805"/>
                      <a:pt x="16782" y="15867"/>
                      <a:pt x="16730" y="16638"/>
                    </a:cubicBezTo>
                    <a:cubicBezTo>
                      <a:pt x="16636" y="18046"/>
                      <a:pt x="16635" y="18043"/>
                      <a:pt x="16767" y="18183"/>
                    </a:cubicBezTo>
                    <a:cubicBezTo>
                      <a:pt x="16844" y="18264"/>
                      <a:pt x="17064" y="18340"/>
                      <a:pt x="17399" y="18406"/>
                    </a:cubicBezTo>
                    <a:cubicBezTo>
                      <a:pt x="18023" y="18530"/>
                      <a:pt x="18338" y="18536"/>
                      <a:pt x="18400" y="18425"/>
                    </a:cubicBezTo>
                    <a:cubicBezTo>
                      <a:pt x="18426" y="18379"/>
                      <a:pt x="18482" y="17902"/>
                      <a:pt x="18527" y="17367"/>
                    </a:cubicBezTo>
                    <a:cubicBezTo>
                      <a:pt x="18609" y="16390"/>
                      <a:pt x="18679" y="16095"/>
                      <a:pt x="18820" y="16095"/>
                    </a:cubicBezTo>
                    <a:cubicBezTo>
                      <a:pt x="18863" y="16095"/>
                      <a:pt x="19032" y="15984"/>
                      <a:pt x="19198" y="15845"/>
                    </a:cubicBezTo>
                    <a:cubicBezTo>
                      <a:pt x="19620" y="15495"/>
                      <a:pt x="19639" y="15476"/>
                      <a:pt x="19806" y="15305"/>
                    </a:cubicBezTo>
                    <a:cubicBezTo>
                      <a:pt x="20037" y="15069"/>
                      <a:pt x="20284" y="14974"/>
                      <a:pt x="20525" y="15029"/>
                    </a:cubicBezTo>
                    <a:cubicBezTo>
                      <a:pt x="20641" y="15056"/>
                      <a:pt x="20834" y="15083"/>
                      <a:pt x="20953" y="15086"/>
                    </a:cubicBezTo>
                    <a:lnTo>
                      <a:pt x="21169" y="15090"/>
                    </a:lnTo>
                    <a:lnTo>
                      <a:pt x="21312" y="14236"/>
                    </a:lnTo>
                    <a:cubicBezTo>
                      <a:pt x="21464" y="13331"/>
                      <a:pt x="21600" y="11422"/>
                      <a:pt x="21542" y="10980"/>
                    </a:cubicBezTo>
                    <a:cubicBezTo>
                      <a:pt x="21514" y="10765"/>
                      <a:pt x="21496" y="10744"/>
                      <a:pt x="21294" y="10705"/>
                    </a:cubicBezTo>
                    <a:cubicBezTo>
                      <a:pt x="21174" y="10681"/>
                      <a:pt x="20991" y="10663"/>
                      <a:pt x="20887" y="10663"/>
                    </a:cubicBezTo>
                    <a:cubicBezTo>
                      <a:pt x="20708" y="10663"/>
                      <a:pt x="20666" y="10620"/>
                      <a:pt x="20107" y="9836"/>
                    </a:cubicBezTo>
                    <a:lnTo>
                      <a:pt x="19515" y="9005"/>
                    </a:lnTo>
                    <a:lnTo>
                      <a:pt x="19098" y="8960"/>
                    </a:lnTo>
                    <a:cubicBezTo>
                      <a:pt x="18869" y="8936"/>
                      <a:pt x="18664" y="8900"/>
                      <a:pt x="18641" y="8880"/>
                    </a:cubicBezTo>
                    <a:cubicBezTo>
                      <a:pt x="18618" y="8860"/>
                      <a:pt x="18613" y="8547"/>
                      <a:pt x="18630" y="8182"/>
                    </a:cubicBezTo>
                    <a:lnTo>
                      <a:pt x="18662" y="7517"/>
                    </a:lnTo>
                    <a:lnTo>
                      <a:pt x="18532" y="7449"/>
                    </a:lnTo>
                    <a:cubicBezTo>
                      <a:pt x="18383" y="7368"/>
                      <a:pt x="18223" y="7358"/>
                      <a:pt x="18144" y="7430"/>
                    </a:cubicBezTo>
                    <a:cubicBezTo>
                      <a:pt x="18113" y="7458"/>
                      <a:pt x="18069" y="7718"/>
                      <a:pt x="18044" y="8008"/>
                    </a:cubicBezTo>
                    <a:cubicBezTo>
                      <a:pt x="18018" y="8298"/>
                      <a:pt x="17967" y="8579"/>
                      <a:pt x="17930" y="8631"/>
                    </a:cubicBezTo>
                    <a:cubicBezTo>
                      <a:pt x="17874" y="8711"/>
                      <a:pt x="17782" y="8716"/>
                      <a:pt x="17351" y="8654"/>
                    </a:cubicBezTo>
                    <a:cubicBezTo>
                      <a:pt x="16046" y="8465"/>
                      <a:pt x="15840" y="8387"/>
                      <a:pt x="15650" y="8000"/>
                    </a:cubicBezTo>
                    <a:cubicBezTo>
                      <a:pt x="15512" y="7721"/>
                      <a:pt x="15371" y="6804"/>
                      <a:pt x="15219" y="5198"/>
                    </a:cubicBezTo>
                    <a:cubicBezTo>
                      <a:pt x="15056" y="3469"/>
                      <a:pt x="14542" y="2198"/>
                      <a:pt x="13737" y="1534"/>
                    </a:cubicBezTo>
                    <a:cubicBezTo>
                      <a:pt x="12911" y="853"/>
                      <a:pt x="11732" y="874"/>
                      <a:pt x="10828" y="1583"/>
                    </a:cubicBezTo>
                    <a:cubicBezTo>
                      <a:pt x="10194" y="2080"/>
                      <a:pt x="9611" y="3083"/>
                      <a:pt x="9348" y="4125"/>
                    </a:cubicBezTo>
                    <a:cubicBezTo>
                      <a:pt x="9302" y="4309"/>
                      <a:pt x="9215" y="4656"/>
                      <a:pt x="9155" y="4896"/>
                    </a:cubicBezTo>
                    <a:cubicBezTo>
                      <a:pt x="9096" y="5135"/>
                      <a:pt x="8988" y="5557"/>
                      <a:pt x="8915" y="5828"/>
                    </a:cubicBezTo>
                    <a:cubicBezTo>
                      <a:pt x="8842" y="6100"/>
                      <a:pt x="8783" y="6360"/>
                      <a:pt x="8783" y="6406"/>
                    </a:cubicBezTo>
                    <a:cubicBezTo>
                      <a:pt x="8783" y="6519"/>
                      <a:pt x="8399" y="7015"/>
                      <a:pt x="8267" y="7075"/>
                    </a:cubicBezTo>
                    <a:cubicBezTo>
                      <a:pt x="8001" y="7196"/>
                      <a:pt x="7686" y="6925"/>
                      <a:pt x="7570" y="6474"/>
                    </a:cubicBezTo>
                    <a:cubicBezTo>
                      <a:pt x="7542" y="6364"/>
                      <a:pt x="7497" y="5908"/>
                      <a:pt x="7470" y="5466"/>
                    </a:cubicBezTo>
                    <a:cubicBezTo>
                      <a:pt x="7333" y="3265"/>
                      <a:pt x="7244" y="2755"/>
                      <a:pt x="6838" y="1847"/>
                    </a:cubicBezTo>
                    <a:cubicBezTo>
                      <a:pt x="6519" y="1134"/>
                      <a:pt x="6234" y="782"/>
                      <a:pt x="5625" y="359"/>
                    </a:cubicBezTo>
                    <a:cubicBezTo>
                      <a:pt x="5279" y="118"/>
                      <a:pt x="4834" y="0"/>
                      <a:pt x="438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alphaModFix amt="93454"/>
                <a:extLst/>
              </a:blip>
              <a:srcRect l="1855" t="20567" r="87783" b="36298"/>
              <a:stretch>
                <a:fillRect/>
              </a:stretch>
            </p:blipFill>
            <p:spPr>
              <a:xfrm>
                <a:off x="-91" y="787535"/>
                <a:ext cx="748597" cy="129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589" extrusionOk="0">
                    <a:moveTo>
                      <a:pt x="13425" y="0"/>
                    </a:moveTo>
                    <a:cubicBezTo>
                      <a:pt x="11836" y="7"/>
                      <a:pt x="11158" y="68"/>
                      <a:pt x="9626" y="364"/>
                    </a:cubicBezTo>
                    <a:cubicBezTo>
                      <a:pt x="8601" y="562"/>
                      <a:pt x="7507" y="828"/>
                      <a:pt x="7189" y="953"/>
                    </a:cubicBezTo>
                    <a:cubicBezTo>
                      <a:pt x="6871" y="1078"/>
                      <a:pt x="6231" y="1330"/>
                      <a:pt x="5758" y="1509"/>
                    </a:cubicBezTo>
                    <a:cubicBezTo>
                      <a:pt x="4712" y="1906"/>
                      <a:pt x="3664" y="2810"/>
                      <a:pt x="3664" y="3316"/>
                    </a:cubicBezTo>
                    <a:cubicBezTo>
                      <a:pt x="3664" y="3637"/>
                      <a:pt x="4269" y="4516"/>
                      <a:pt x="5232" y="5599"/>
                    </a:cubicBezTo>
                    <a:cubicBezTo>
                      <a:pt x="5633" y="6050"/>
                      <a:pt x="5432" y="6155"/>
                      <a:pt x="4191" y="6155"/>
                    </a:cubicBezTo>
                    <a:cubicBezTo>
                      <a:pt x="3409" y="6155"/>
                      <a:pt x="2925" y="6227"/>
                      <a:pt x="2428" y="6420"/>
                    </a:cubicBezTo>
                    <a:cubicBezTo>
                      <a:pt x="991" y="6979"/>
                      <a:pt x="58" y="8199"/>
                      <a:pt x="3" y="9378"/>
                    </a:cubicBezTo>
                    <a:cubicBezTo>
                      <a:pt x="-16" y="9771"/>
                      <a:pt x="65" y="10158"/>
                      <a:pt x="254" y="10517"/>
                    </a:cubicBezTo>
                    <a:cubicBezTo>
                      <a:pt x="605" y="11181"/>
                      <a:pt x="1990" y="12032"/>
                      <a:pt x="2726" y="12032"/>
                    </a:cubicBezTo>
                    <a:cubicBezTo>
                      <a:pt x="3405" y="12032"/>
                      <a:pt x="4172" y="12465"/>
                      <a:pt x="4877" y="13257"/>
                    </a:cubicBezTo>
                    <a:cubicBezTo>
                      <a:pt x="5479" y="13932"/>
                      <a:pt x="6492" y="14436"/>
                      <a:pt x="7727" y="14673"/>
                    </a:cubicBezTo>
                    <a:cubicBezTo>
                      <a:pt x="8888" y="14895"/>
                      <a:pt x="14465" y="15433"/>
                      <a:pt x="15599" y="15434"/>
                    </a:cubicBezTo>
                    <a:cubicBezTo>
                      <a:pt x="17182" y="15435"/>
                      <a:pt x="17293" y="15496"/>
                      <a:pt x="18620" y="17082"/>
                    </a:cubicBezTo>
                    <a:cubicBezTo>
                      <a:pt x="18755" y="17243"/>
                      <a:pt x="19066" y="17850"/>
                      <a:pt x="19318" y="18432"/>
                    </a:cubicBezTo>
                    <a:cubicBezTo>
                      <a:pt x="19570" y="19014"/>
                      <a:pt x="20003" y="19745"/>
                      <a:pt x="20280" y="20060"/>
                    </a:cubicBezTo>
                    <a:cubicBezTo>
                      <a:pt x="20556" y="20375"/>
                      <a:pt x="20823" y="20733"/>
                      <a:pt x="20863" y="20854"/>
                    </a:cubicBezTo>
                    <a:cubicBezTo>
                      <a:pt x="20891" y="20938"/>
                      <a:pt x="21295" y="21308"/>
                      <a:pt x="21584" y="21589"/>
                    </a:cubicBezTo>
                    <a:lnTo>
                      <a:pt x="21584" y="3733"/>
                    </a:lnTo>
                    <a:cubicBezTo>
                      <a:pt x="21109" y="4275"/>
                      <a:pt x="20633" y="4768"/>
                      <a:pt x="20531" y="4805"/>
                    </a:cubicBezTo>
                    <a:cubicBezTo>
                      <a:pt x="20339" y="4873"/>
                      <a:pt x="19402" y="3837"/>
                      <a:pt x="19490" y="3653"/>
                    </a:cubicBezTo>
                    <a:cubicBezTo>
                      <a:pt x="19513" y="3604"/>
                      <a:pt x="19213" y="3203"/>
                      <a:pt x="18826" y="2760"/>
                    </a:cubicBezTo>
                    <a:cubicBezTo>
                      <a:pt x="18439" y="2316"/>
                      <a:pt x="18156" y="1930"/>
                      <a:pt x="18197" y="1906"/>
                    </a:cubicBezTo>
                    <a:cubicBezTo>
                      <a:pt x="18238" y="1882"/>
                      <a:pt x="18037" y="1572"/>
                      <a:pt x="17739" y="1218"/>
                    </a:cubicBezTo>
                    <a:cubicBezTo>
                      <a:pt x="16929" y="255"/>
                      <a:pt x="15970" y="-11"/>
                      <a:pt x="1342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09" name="Shape 431"/>
              <p:cNvSpPr/>
              <p:nvPr/>
            </p:nvSpPr>
            <p:spPr>
              <a:xfrm>
                <a:off x="559272" y="502824"/>
                <a:ext cx="159558" cy="375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</a:defRPr>
                </a:pPr>
                <a:endParaRPr kumimoji="0" sz="168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7" name="Shape 410"/>
            <p:cNvSpPr/>
            <p:nvPr/>
          </p:nvSpPr>
          <p:spPr>
            <a:xfrm>
              <a:off x="3062240" y="4563049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278332" y="5108567"/>
              <a:ext cx="2453908" cy="7197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800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(+ 800 for booster)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6444208" y="5108566"/>
              <a:ext cx="259228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</a:t>
              </a:r>
              <a:r>
                <a:rPr kumimoji="0" lang="en-GB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common 2600 cells    for both beams</a:t>
              </a:r>
              <a:endPara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(+ 2600 for booster)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241" name="Group 240"/>
            <p:cNvGrpSpPr/>
            <p:nvPr/>
          </p:nvGrpSpPr>
          <p:grpSpPr>
            <a:xfrm flipH="1" flipV="1">
              <a:off x="3314363" y="4239859"/>
              <a:ext cx="2453598" cy="580675"/>
              <a:chOff x="2037757" y="8432715"/>
              <a:chExt cx="787400" cy="889001"/>
            </a:xfrm>
          </p:grpSpPr>
          <p:sp>
            <p:nvSpPr>
              <p:cNvPr id="242" name="Arc 241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43" name="Arc 242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 flipH="1" flipV="1">
              <a:off x="5601433" y="4212482"/>
              <a:ext cx="2646436" cy="580675"/>
              <a:chOff x="2037757" y="8432715"/>
              <a:chExt cx="787400" cy="889001"/>
            </a:xfrm>
          </p:grpSpPr>
          <p:sp>
            <p:nvSpPr>
              <p:cNvPr id="245" name="Arc 244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46" name="Arc 245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47" name="Shape 410"/>
            <p:cNvSpPr/>
            <p:nvPr/>
          </p:nvSpPr>
          <p:spPr>
            <a:xfrm>
              <a:off x="5294488" y="4562396"/>
              <a:ext cx="501648" cy="503152"/>
            </a:xfrm>
            <a:prstGeom prst="rect">
              <a:avLst/>
            </a:prstGeom>
            <a:solidFill>
              <a:srgbClr val="00882B">
                <a:hueOff val="-2473793"/>
                <a:satOff val="-50209"/>
                <a:lumOff val="23543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H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8" name="Shape 410"/>
            <p:cNvSpPr/>
            <p:nvPr/>
          </p:nvSpPr>
          <p:spPr>
            <a:xfrm>
              <a:off x="7742760" y="4563049"/>
              <a:ext cx="501648" cy="503152"/>
            </a:xfrm>
            <a:prstGeom prst="rect">
              <a:avLst/>
            </a:prstGeom>
            <a:solidFill>
              <a:srgbClr val="0365C0">
                <a:satOff val="-3355"/>
                <a:lumOff val="26614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974076" y="5108566"/>
              <a:ext cx="245390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200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(+ 200 for booster)</a:t>
              </a:r>
            </a:p>
          </p:txBody>
        </p:sp>
      </p:grpSp>
      <p:sp>
        <p:nvSpPr>
          <p:cNvPr id="253" name="Content Placeholder 2"/>
          <p:cNvSpPr>
            <a:spLocks noGrp="1"/>
          </p:cNvSpPr>
          <p:nvPr>
            <p:ph idx="1"/>
          </p:nvPr>
        </p:nvSpPr>
        <p:spPr>
          <a:xfrm>
            <a:off x="35497" y="980727"/>
            <a:ext cx="9036394" cy="995128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GB" sz="2600" b="1" dirty="0" smtClean="0">
                <a:solidFill>
                  <a:srgbClr val="C00000"/>
                </a:solidFill>
              </a:rPr>
              <a:t>400 MHz single-cell </a:t>
            </a:r>
            <a:r>
              <a:rPr lang="en-GB" sz="2600" b="1" dirty="0">
                <a:solidFill>
                  <a:srgbClr val="C00000"/>
                </a:solidFill>
              </a:rPr>
              <a:t>cavities preferred for </a:t>
            </a:r>
            <a:r>
              <a:rPr lang="en-GB" sz="2600" b="1" dirty="0" err="1">
                <a:solidFill>
                  <a:srgbClr val="C00000"/>
                </a:solidFill>
              </a:rPr>
              <a:t>hh</a:t>
            </a:r>
            <a:r>
              <a:rPr lang="en-GB" sz="2600" b="1" dirty="0">
                <a:solidFill>
                  <a:srgbClr val="C00000"/>
                </a:solidFill>
              </a:rPr>
              <a:t> and </a:t>
            </a:r>
            <a:r>
              <a:rPr lang="en-GB" sz="2600" b="1" dirty="0" err="1" smtClean="0">
                <a:solidFill>
                  <a:srgbClr val="C00000"/>
                </a:solidFill>
              </a:rPr>
              <a:t>ee</a:t>
            </a:r>
            <a:r>
              <a:rPr lang="en-GB" sz="2600" b="1" dirty="0" smtClean="0">
                <a:solidFill>
                  <a:srgbClr val="C00000"/>
                </a:solidFill>
              </a:rPr>
              <a:t>-Z (few MeV/m)</a:t>
            </a:r>
            <a:endParaRPr lang="en-GB" sz="2600" b="1" dirty="0">
              <a:solidFill>
                <a:srgbClr val="C0000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300" b="1" dirty="0">
                <a:solidFill>
                  <a:srgbClr val="002060"/>
                </a:solidFill>
              </a:rPr>
              <a:t>Baseline </a:t>
            </a:r>
            <a:r>
              <a:rPr lang="de-AT" sz="2300" b="1" dirty="0" smtClean="0">
                <a:solidFill>
                  <a:srgbClr val="002060"/>
                </a:solidFill>
              </a:rPr>
              <a:t>Nb/Cu </a:t>
            </a:r>
            <a:r>
              <a:rPr lang="de-AT" b="1" dirty="0" smtClean="0">
                <a:solidFill>
                  <a:srgbClr val="002060"/>
                </a:solidFill>
              </a:rPr>
              <a:t>@</a:t>
            </a:r>
            <a:r>
              <a:rPr lang="de-AT" sz="2300" b="1" dirty="0" smtClean="0">
                <a:solidFill>
                  <a:srgbClr val="002060"/>
                </a:solidFill>
              </a:rPr>
              <a:t>4.5 K, development with </a:t>
            </a:r>
            <a:r>
              <a:rPr lang="de-AT" sz="2300" b="1" dirty="0">
                <a:solidFill>
                  <a:srgbClr val="002060"/>
                </a:solidFill>
              </a:rPr>
              <a:t>synergies to HL-LHC, </a:t>
            </a:r>
            <a:r>
              <a:rPr lang="de-AT" sz="2300" b="1" dirty="0" smtClean="0">
                <a:solidFill>
                  <a:srgbClr val="002060"/>
                </a:solidFill>
              </a:rPr>
              <a:t>HE-LHC</a:t>
            </a:r>
          </a:p>
          <a:p>
            <a:pPr>
              <a:buClr>
                <a:srgbClr val="0C377B"/>
              </a:buClr>
            </a:pPr>
            <a:r>
              <a:rPr lang="de-AT" sz="2300" b="1" dirty="0" smtClean="0">
                <a:solidFill>
                  <a:srgbClr val="002060"/>
                </a:solidFill>
              </a:rPr>
              <a:t>R&amp;D: power coupling 1 MW/cell, HOM power handling (damper, cryomodule)</a:t>
            </a:r>
            <a:endParaRPr lang="en-GB" sz="2300" b="1" dirty="0">
              <a:solidFill>
                <a:srgbClr val="002060"/>
              </a:solidFill>
            </a:endParaRPr>
          </a:p>
        </p:txBody>
      </p:sp>
      <p:sp>
        <p:nvSpPr>
          <p:cNvPr id="255" name="Content Placeholder 2"/>
          <p:cNvSpPr txBox="1">
            <a:spLocks/>
          </p:cNvSpPr>
          <p:nvPr/>
        </p:nvSpPr>
        <p:spPr>
          <a:xfrm>
            <a:off x="35496" y="3539109"/>
            <a:ext cx="9036394" cy="100881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b="1" dirty="0" smtClean="0">
                <a:solidFill>
                  <a:srgbClr val="C00000"/>
                </a:solidFill>
              </a:rPr>
              <a:t>400 or 800 MHz multi-cell cavities preferred for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-H, </a:t>
            </a:r>
            <a:r>
              <a:rPr lang="en-GB" b="1" dirty="0" err="1" smtClean="0">
                <a:solidFill>
                  <a:srgbClr val="C00000"/>
                </a:solidFill>
              </a:rPr>
              <a:t>ee-tt</a:t>
            </a:r>
            <a:r>
              <a:rPr lang="en-GB" b="1" dirty="0" smtClean="0">
                <a:solidFill>
                  <a:srgbClr val="C00000"/>
                </a:solidFill>
              </a:rPr>
              <a:t> and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-W</a:t>
            </a: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Baseline options 400 MHz Nb/Cu @4.5 K</a:t>
            </a:r>
            <a:r>
              <a:rPr lang="de-AT" sz="2000" b="1" dirty="0">
                <a:solidFill>
                  <a:srgbClr val="002060"/>
                </a:solidFill>
              </a:rPr>
              <a:t>, </a:t>
            </a:r>
            <a:r>
              <a:rPr lang="de-AT" sz="2000" b="1" dirty="0" smtClean="0">
                <a:solidFill>
                  <a:srgbClr val="002060"/>
                </a:solidFill>
              </a:rPr>
              <a:t>◄▬► 800 MHz </a:t>
            </a:r>
            <a:r>
              <a:rPr lang="de-AT" sz="2000" b="1" dirty="0">
                <a:solidFill>
                  <a:srgbClr val="002060"/>
                </a:solidFill>
              </a:rPr>
              <a:t>bulk Nb system @2K</a:t>
            </a:r>
            <a:endParaRPr lang="de-AT" sz="2000" b="1" dirty="0" smtClean="0">
              <a:solidFill>
                <a:srgbClr val="00206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R&amp;D</a:t>
            </a:r>
            <a:r>
              <a:rPr lang="de-AT" sz="2000" b="1" dirty="0">
                <a:solidFill>
                  <a:srgbClr val="002060"/>
                </a:solidFill>
              </a:rPr>
              <a:t>: </a:t>
            </a:r>
            <a:r>
              <a:rPr lang="de-AT" sz="2000" b="1" dirty="0" smtClean="0">
                <a:solidFill>
                  <a:srgbClr val="002060"/>
                </a:solidFill>
              </a:rPr>
              <a:t>High Q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0</a:t>
            </a:r>
            <a:r>
              <a:rPr lang="de-AT" sz="2000" b="1" dirty="0" smtClean="0">
                <a:solidFill>
                  <a:srgbClr val="002060"/>
                </a:solidFill>
              </a:rPr>
              <a:t> cavities, coating, long-term: Nb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3</a:t>
            </a:r>
            <a:r>
              <a:rPr lang="de-AT" sz="2000" b="1" dirty="0" smtClean="0">
                <a:solidFill>
                  <a:srgbClr val="002060"/>
                </a:solidFill>
              </a:rPr>
              <a:t>Sn </a:t>
            </a:r>
            <a:r>
              <a:rPr lang="de-AT" sz="2000" b="1" dirty="0">
                <a:solidFill>
                  <a:srgbClr val="002060"/>
                </a:solidFill>
              </a:rPr>
              <a:t>like components 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87980" y="6155209"/>
            <a:ext cx="383015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O. Brunner, A. Butterworth, R. Calaga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492326"/>
              </p:ext>
            </p:extLst>
          </p:nvPr>
        </p:nvGraphicFramePr>
        <p:xfrm>
          <a:off x="0" y="924560"/>
          <a:ext cx="9273337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4409"/>
                <a:gridCol w="1440160"/>
                <a:gridCol w="1633422"/>
                <a:gridCol w="1452377"/>
                <a:gridCol w="178296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ZH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ttbar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 voltage / beam  [GV]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no. cavities / beam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75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150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400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670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RF frequency [MHz]</a:t>
                      </a:r>
                      <a:endParaRPr lang="en-GB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400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cells / cavity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</a:t>
                      </a:r>
                      <a:endParaRPr lang="en-GB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2</a:t>
                      </a:r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cavity length [m]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0.75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i="1" dirty="0" smtClean="0"/>
                        <a:t>Q</a:t>
                      </a:r>
                      <a:r>
                        <a:rPr lang="en-GB" b="1" baseline="-25000" dirty="0" smtClean="0"/>
                        <a:t>0 </a:t>
                      </a:r>
                      <a:r>
                        <a:rPr lang="en-GB" b="1" baseline="0" dirty="0" smtClean="0"/>
                        <a:t>[10</a:t>
                      </a:r>
                      <a:r>
                        <a:rPr lang="en-GB" b="1" baseline="30000" dirty="0" smtClean="0"/>
                        <a:t>9</a:t>
                      </a:r>
                      <a:r>
                        <a:rPr lang="en-GB" b="1" baseline="0" dirty="0" smtClean="0"/>
                        <a:t>]</a:t>
                      </a:r>
                      <a:endParaRPr lang="en-GB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3</a:t>
                      </a:r>
                      <a:endParaRPr lang="en-GB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material &amp; temperature</a:t>
                      </a:r>
                      <a:endParaRPr lang="en-GB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Nb</a:t>
                      </a:r>
                      <a:r>
                        <a:rPr kumimoji="0" lang="en-GB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/Cu </a:t>
                      </a:r>
                      <a:r>
                        <a:rPr lang="en-GB" b="1" dirty="0" smtClean="0"/>
                        <a:t>at 4.5 K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gradient</a:t>
                      </a:r>
                      <a:r>
                        <a:rPr lang="en-GB" baseline="0" dirty="0" smtClean="0"/>
                        <a:t> [MV/m]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voltage / cavity [MV]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7.5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input power / cavity [MW]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0.125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0.075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R/Q [</a:t>
                      </a:r>
                      <a:r>
                        <a:rPr lang="en-GB" dirty="0" smtClean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GB" dirty="0" smtClean="0"/>
                        <a:t>] </a:t>
                      </a:r>
                      <a:r>
                        <a:rPr lang="en-GB" dirty="0" err="1" smtClean="0"/>
                        <a:t>linac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87</a:t>
                      </a:r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169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matched Q</a:t>
                      </a:r>
                      <a:r>
                        <a:rPr lang="en-GB" baseline="-25000" dirty="0" smtClean="0"/>
                        <a:t>L</a:t>
                      </a:r>
                      <a:endParaRPr lang="en-GB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1.3x10</a:t>
                      </a:r>
                      <a:r>
                        <a:rPr lang="en-GB" baseline="30000" dirty="0" smtClean="0"/>
                        <a:t>5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5.0x10</a:t>
                      </a:r>
                      <a:r>
                        <a:rPr lang="en-GB" baseline="300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2.7x10</a:t>
                      </a:r>
                      <a:r>
                        <a:rPr lang="en-GB" baseline="30000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4.4x10</a:t>
                      </a:r>
                      <a:r>
                        <a:rPr lang="en-GB" baseline="30000" dirty="0" smtClean="0"/>
                        <a:t>6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HOM</a:t>
                      </a:r>
                      <a:r>
                        <a:rPr lang="en-GB" baseline="0" dirty="0" smtClean="0"/>
                        <a:t> loss / cavity [kW]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dynamic/static </a:t>
                      </a:r>
                      <a:r>
                        <a:rPr lang="en-GB" dirty="0" err="1" smtClean="0"/>
                        <a:t>cryo</a:t>
                      </a:r>
                      <a:r>
                        <a:rPr lang="en-GB" dirty="0" smtClean="0"/>
                        <a:t>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</a:t>
                      </a:r>
                      <a:r>
                        <a:rPr lang="en-GB" baseline="0" dirty="0" smtClean="0"/>
                        <a:t>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4, 1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20, 3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33, 6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/>
                        <a:t>total </a:t>
                      </a:r>
                      <a:r>
                        <a:rPr lang="en-GB" b="1" dirty="0" err="1" smtClean="0"/>
                        <a:t>cryo</a:t>
                      </a:r>
                      <a:r>
                        <a:rPr lang="en-GB" b="1" dirty="0" smtClean="0"/>
                        <a:t> power [MW]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2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5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23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39</a:t>
                      </a:r>
                      <a:endParaRPr lang="en-GB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sz="4000" noProof="0" dirty="0" smtClean="0"/>
              <a:t>FCC RF &amp; </a:t>
            </a:r>
            <a:r>
              <a:rPr lang="en-US" sz="4000" noProof="0" dirty="0" err="1" smtClean="0"/>
              <a:t>cryo</a:t>
            </a:r>
            <a:r>
              <a:rPr lang="en-US" sz="4000" noProof="0" dirty="0" smtClean="0"/>
              <a:t> power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5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highly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efficient RF power sources    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1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91211847"/>
                  </p:ext>
                </p:extLst>
              </p:nvPr>
            </p:nvGraphicFramePr>
            <p:xfrm>
              <a:off x="5478532" y="1748346"/>
              <a:ext cx="3554361" cy="4401948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2100495"/>
                    <a:gridCol w="1453866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Operating frequency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800 </m:t>
                              </m:r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MHz</m:t>
                              </m:r>
                            </m:oMath>
                          </a14:m>
                          <a:r>
                            <a:rPr lang="en-GB" b="0" i="0" dirty="0" smtClean="0"/>
                            <a:t> initially</a:t>
                          </a:r>
                          <a:endParaRPr lang="en-GB" b="0" i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Target RF Output power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  <m:t>1.5 </m:t>
                              </m:r>
                              <m:r>
                                <m:rPr>
                                  <m:sty m:val="p"/>
                                </m:rPr>
                                <a:rPr lang="en-GB" i="0" dirty="0" smtClean="0">
                                  <a:latin typeface="Cambria Math" panose="02040503050406030204" pitchFamily="18" charset="0"/>
                                </a:rPr>
                                <m:t>MW</m:t>
                              </m:r>
                              <m: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dirty="0" smtClean="0"/>
                            <a:t>(</a:t>
                          </a:r>
                          <a:r>
                            <a:rPr lang="en-GB" dirty="0" err="1" smtClean="0"/>
                            <a:t>cw</a:t>
                          </a:r>
                          <a:r>
                            <a:rPr lang="en-GB" dirty="0" smtClean="0"/>
                            <a:t>)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Voltage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40 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i="0" dirty="0" smtClean="0">
                                    <a:latin typeface="Cambria Math" panose="02040503050406030204" pitchFamily="18" charset="0"/>
                                  </a:rPr>
                                  <m:t>kV</m:t>
                                </m:r>
                              </m:oMath>
                            </m:oMathPara>
                          </a14:m>
                          <a:endParaRPr lang="en-GB" i="0" dirty="0" smtClean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N-beams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dirty="0" smtClean="0"/>
                            <a:t>Current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16×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2.6 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=42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oMath>
                            </m:oMathPara>
                          </a14:m>
                          <a:endParaRPr lang="en-GB" i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dirty="0" smtClean="0"/>
                            <a:t>Target Efficiency</a:t>
                          </a:r>
                          <a:endParaRPr lang="en-GB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1" i="1" dirty="0" smtClean="0">
                                    <a:latin typeface="Cambria Math" panose="02040503050406030204" pitchFamily="18" charset="0"/>
                                  </a:rPr>
                                  <m:t>𝟗𝟎</m:t>
                                </m:r>
                                <m:r>
                                  <a:rPr lang="en-GB" b="1" i="1" dirty="0" smtClean="0"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GB" b="1" i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err="1" smtClean="0"/>
                            <a:t>Perveance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×0.33</m:t>
                                </m:r>
                                <m: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μK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5.25 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μK</m:t>
                                </m:r>
                              </m:oMath>
                            </m:oMathPara>
                          </a14:m>
                          <a:endParaRPr lang="en-GB" i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Number of cavities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Cathode loading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&lt;2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  <m:sSup>
                                  <m:sSup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i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Length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2.3 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GB" i="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1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91211847"/>
                  </p:ext>
                </p:extLst>
              </p:nvPr>
            </p:nvGraphicFramePr>
            <p:xfrm>
              <a:off x="5478532" y="1748346"/>
              <a:ext cx="3554361" cy="4401948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2100495"/>
                    <a:gridCol w="1453866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Operating frequency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4762" r="-837" b="-602857"/>
                          </a:stretch>
                        </a:blipFill>
                      </a:tcPr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Target RF Output power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104762" r="-837" b="-5028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Voltage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352459" r="-837" b="-765574"/>
                          </a:stretch>
                        </a:blipFill>
                      </a:tcPr>
                    </a:tc>
                  </a:tr>
                  <a:tr h="6337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90" t="-265385" r="-69855" b="-3490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265385" r="-837" b="-34903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b="1" dirty="0" smtClean="0"/>
                            <a:t>Target Efficiency</a:t>
                          </a:r>
                          <a:endParaRPr lang="en-GB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622951" r="-837" b="-495082"/>
                          </a:stretch>
                        </a:blipFill>
                      </a:tcPr>
                    </a:tc>
                  </a:tr>
                  <a:tr h="633794">
                    <a:tc>
                      <a:txBody>
                        <a:bodyPr/>
                        <a:lstStyle/>
                        <a:p>
                          <a:r>
                            <a:rPr lang="en-GB" dirty="0" err="1" smtClean="0"/>
                            <a:t>Perveance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424038" r="-837" b="-19038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Number of cavities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893443" r="-837" b="-2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Cathode loading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993443" r="-837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 smtClean="0"/>
                            <a:t>Length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44770" t="-1093443" r="-837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Content Placeholder 4"/>
          <p:cNvSpPr txBox="1">
            <a:spLocks/>
          </p:cNvSpPr>
          <p:nvPr/>
        </p:nvSpPr>
        <p:spPr>
          <a:xfrm>
            <a:off x="35496" y="1064534"/>
            <a:ext cx="5443036" cy="3922462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GB" dirty="0" smtClean="0">
                <a:solidFill>
                  <a:srgbClr val="000099"/>
                </a:solidFill>
              </a:rPr>
              <a:t>2014 </a:t>
            </a:r>
            <a:r>
              <a:rPr lang="en-GB" dirty="0" smtClean="0">
                <a:solidFill>
                  <a:srgbClr val="000099"/>
                </a:solidFill>
              </a:rPr>
              <a:t>breakthrough </a:t>
            </a:r>
            <a:r>
              <a:rPr lang="en-GB" dirty="0" smtClean="0">
                <a:solidFill>
                  <a:srgbClr val="000099"/>
                </a:solidFill>
              </a:rPr>
              <a:t>in klystron theory:  </a:t>
            </a:r>
          </a:p>
          <a:p>
            <a:pPr marL="36576" indent="0">
              <a:buNone/>
            </a:pPr>
            <a:r>
              <a:rPr lang="en-GB" sz="1600" dirty="0" smtClean="0">
                <a:solidFill>
                  <a:srgbClr val="000099"/>
                </a:solidFill>
              </a:rPr>
              <a:t>–”</a:t>
            </a:r>
            <a:r>
              <a:rPr lang="en-GB" sz="1600" b="1" dirty="0" smtClean="0">
                <a:solidFill>
                  <a:srgbClr val="000099"/>
                </a:solidFill>
              </a:rPr>
              <a:t>congregated </a:t>
            </a:r>
            <a:r>
              <a:rPr lang="en-GB" sz="1600" b="1" dirty="0" smtClean="0">
                <a:solidFill>
                  <a:srgbClr val="000099"/>
                </a:solidFill>
              </a:rPr>
              <a:t>bunch</a:t>
            </a:r>
            <a:r>
              <a:rPr lang="en-GB" sz="1600" dirty="0" smtClean="0">
                <a:solidFill>
                  <a:srgbClr val="000099"/>
                </a:solidFill>
              </a:rPr>
              <a:t>” V.A</a:t>
            </a:r>
            <a:r>
              <a:rPr lang="en-GB" sz="1600" dirty="0" smtClean="0">
                <a:solidFill>
                  <a:srgbClr val="000099"/>
                </a:solidFill>
              </a:rPr>
              <a:t>. </a:t>
            </a:r>
            <a:r>
              <a:rPr lang="en-GB" sz="1600" dirty="0" err="1" smtClean="0">
                <a:solidFill>
                  <a:srgbClr val="000099"/>
                </a:solidFill>
              </a:rPr>
              <a:t>Kochetova</a:t>
            </a:r>
            <a:r>
              <a:rPr lang="en-GB" sz="1600" dirty="0" smtClean="0">
                <a:solidFill>
                  <a:srgbClr val="000099"/>
                </a:solidFill>
              </a:rPr>
              <a:t>, 1981] (later electrons faster when entering the output cavity)</a:t>
            </a:r>
          </a:p>
          <a:p>
            <a:pPr marL="36576" indent="0">
              <a:buNone/>
            </a:pPr>
            <a:r>
              <a:rPr lang="en-GB" sz="1600" dirty="0" smtClean="0">
                <a:solidFill>
                  <a:srgbClr val="000099"/>
                </a:solidFill>
              </a:rPr>
              <a:t>- </a:t>
            </a:r>
            <a:r>
              <a:rPr lang="en-GB" sz="1600" dirty="0" smtClean="0">
                <a:solidFill>
                  <a:srgbClr val="000099"/>
                </a:solidFill>
              </a:rPr>
              <a:t>“</a:t>
            </a:r>
            <a:r>
              <a:rPr lang="en-GB" sz="1600" b="1" dirty="0" smtClean="0">
                <a:solidFill>
                  <a:srgbClr val="000099"/>
                </a:solidFill>
              </a:rPr>
              <a:t>bunch </a:t>
            </a:r>
            <a:r>
              <a:rPr lang="en-GB" sz="1600" b="1" dirty="0" smtClean="0">
                <a:solidFill>
                  <a:srgbClr val="000099"/>
                </a:solidFill>
              </a:rPr>
              <a:t>core oscillations</a:t>
            </a:r>
            <a:r>
              <a:rPr lang="en-GB" sz="1600" dirty="0" smtClean="0">
                <a:solidFill>
                  <a:srgbClr val="000099"/>
                </a:solidFill>
              </a:rPr>
              <a:t>” [A. Yu. </a:t>
            </a:r>
            <a:r>
              <a:rPr lang="en-GB" sz="1600" dirty="0" err="1" smtClean="0">
                <a:solidFill>
                  <a:srgbClr val="000099"/>
                </a:solidFill>
              </a:rPr>
              <a:t>Baikov</a:t>
            </a:r>
            <a:r>
              <a:rPr lang="en-GB" sz="1600" dirty="0" smtClean="0">
                <a:solidFill>
                  <a:srgbClr val="000099"/>
                </a:solidFill>
              </a:rPr>
              <a:t>, et al.: “Simulation of conditions for the maximal efficiency of </a:t>
            </a:r>
            <a:r>
              <a:rPr lang="en-GB" sz="1600" dirty="0" err="1" smtClean="0">
                <a:solidFill>
                  <a:srgbClr val="000099"/>
                </a:solidFill>
              </a:rPr>
              <a:t>decimeter</a:t>
            </a:r>
            <a:r>
              <a:rPr lang="en-GB" sz="1600" dirty="0" smtClean="0">
                <a:solidFill>
                  <a:srgbClr val="000099"/>
                </a:solidFill>
              </a:rPr>
              <a:t>-wave klystrons”, Technical Physics, 2014](controlled periodic velocity modulation)</a:t>
            </a:r>
          </a:p>
          <a:p>
            <a:pPr marL="36576" indent="0">
              <a:buNone/>
            </a:pPr>
            <a:r>
              <a:rPr lang="en-GB" sz="1600" b="1" dirty="0" smtClean="0">
                <a:solidFill>
                  <a:srgbClr val="000099"/>
                </a:solidFill>
              </a:rPr>
              <a:t>- </a:t>
            </a:r>
            <a:r>
              <a:rPr lang="en-GB" sz="1600" dirty="0" smtClean="0">
                <a:solidFill>
                  <a:srgbClr val="000099"/>
                </a:solidFill>
              </a:rPr>
              <a:t>“</a:t>
            </a:r>
            <a:r>
              <a:rPr lang="en-GB" sz="1600" b="1" dirty="0" smtClean="0">
                <a:solidFill>
                  <a:srgbClr val="000099"/>
                </a:solidFill>
              </a:rPr>
              <a:t>BAC</a:t>
            </a:r>
            <a:r>
              <a:rPr lang="en-GB" sz="1600" dirty="0" smtClean="0">
                <a:solidFill>
                  <a:srgbClr val="000099"/>
                </a:solidFill>
              </a:rPr>
              <a:t>” method [I.A. </a:t>
            </a:r>
            <a:r>
              <a:rPr lang="en-GB" sz="1600" dirty="0" err="1" smtClean="0">
                <a:solidFill>
                  <a:srgbClr val="000099"/>
                </a:solidFill>
              </a:rPr>
              <a:t>Guzilov</a:t>
            </a:r>
            <a:r>
              <a:rPr lang="en-GB" sz="1600" dirty="0" smtClean="0">
                <a:solidFill>
                  <a:srgbClr val="000099"/>
                </a:solidFill>
              </a:rPr>
              <a:t>, </a:t>
            </a:r>
            <a:r>
              <a:rPr lang="en-GB" sz="1600" dirty="0" err="1" smtClean="0">
                <a:solidFill>
                  <a:srgbClr val="000099"/>
                </a:solidFill>
              </a:rPr>
              <a:t>O.Yu</a:t>
            </a:r>
            <a:r>
              <a:rPr lang="en-GB" sz="1600" dirty="0" smtClean="0">
                <a:solidFill>
                  <a:srgbClr val="000099"/>
                </a:solidFill>
              </a:rPr>
              <a:t>. </a:t>
            </a:r>
            <a:r>
              <a:rPr lang="en-GB" sz="1600" dirty="0" err="1" smtClean="0">
                <a:solidFill>
                  <a:srgbClr val="000099"/>
                </a:solidFill>
              </a:rPr>
              <a:t>Maslennikov</a:t>
            </a:r>
            <a:r>
              <a:rPr lang="en-GB" sz="1600" dirty="0" smtClean="0">
                <a:solidFill>
                  <a:srgbClr val="000099"/>
                </a:solidFill>
              </a:rPr>
              <a:t>, A.V. </a:t>
            </a:r>
            <a:r>
              <a:rPr lang="en-GB" sz="1600" dirty="0" err="1" smtClean="0">
                <a:solidFill>
                  <a:srgbClr val="000099"/>
                </a:solidFill>
              </a:rPr>
              <a:t>Konnov</a:t>
            </a:r>
            <a:r>
              <a:rPr lang="en-GB" sz="1600" dirty="0" smtClean="0">
                <a:solidFill>
                  <a:srgbClr val="000099"/>
                </a:solidFill>
              </a:rPr>
              <a:t>, </a:t>
            </a:r>
            <a:r>
              <a:rPr lang="en-GB" sz="1600" dirty="0" smtClean="0">
                <a:solidFill>
                  <a:srgbClr val="000099"/>
                </a:solidFill>
              </a:rPr>
              <a:t>“</a:t>
            </a:r>
            <a:r>
              <a:rPr lang="en-GB" sz="1600" i="1" dirty="0" smtClean="0">
                <a:solidFill>
                  <a:srgbClr val="000099"/>
                </a:solidFill>
              </a:rPr>
              <a:t>A way to increase the efficiency of klystrons</a:t>
            </a:r>
            <a:r>
              <a:rPr lang="en-GB" sz="1600" dirty="0" smtClean="0">
                <a:solidFill>
                  <a:srgbClr val="000099"/>
                </a:solidFill>
              </a:rPr>
              <a:t>”, IVEC </a:t>
            </a:r>
            <a:r>
              <a:rPr lang="en-GB" sz="1600" dirty="0" smtClean="0">
                <a:solidFill>
                  <a:srgbClr val="000099"/>
                </a:solidFill>
              </a:rPr>
              <a:t>2013] </a:t>
            </a:r>
            <a:r>
              <a:rPr lang="en-GB" sz="1600" dirty="0" smtClean="0">
                <a:solidFill>
                  <a:srgbClr val="000099"/>
                </a:solidFill>
              </a:rPr>
              <a:t>(Bunch, Align velocities, Collect outsiders)</a:t>
            </a:r>
          </a:p>
          <a:p>
            <a:pPr marL="36576" indent="0">
              <a:buNone/>
            </a:pPr>
            <a:r>
              <a:rPr lang="en-GB" sz="1800" b="1" dirty="0" smtClean="0">
                <a:solidFill>
                  <a:srgbClr val="006600"/>
                </a:solidFill>
              </a:rPr>
              <a:t>These </a:t>
            </a:r>
            <a:r>
              <a:rPr lang="en-GB" sz="1800" b="1" dirty="0" smtClean="0">
                <a:solidFill>
                  <a:srgbClr val="006600"/>
                </a:solidFill>
              </a:rPr>
              <a:t>three methods </a:t>
            </a:r>
            <a:r>
              <a:rPr lang="en-GB" sz="1800" b="1" dirty="0" smtClean="0">
                <a:solidFill>
                  <a:srgbClr val="006600"/>
                </a:solidFill>
              </a:rPr>
              <a:t>together promise a </a:t>
            </a:r>
            <a:r>
              <a:rPr lang="en-GB" sz="1800" b="1" dirty="0" smtClean="0">
                <a:solidFill>
                  <a:srgbClr val="006600"/>
                </a:solidFill>
              </a:rPr>
              <a:t>klystron </a:t>
            </a:r>
            <a:r>
              <a:rPr lang="en-GB" sz="1800" b="1" dirty="0" smtClean="0">
                <a:solidFill>
                  <a:srgbClr val="006600"/>
                </a:solidFill>
              </a:rPr>
              <a:t>efficiency ~90%</a:t>
            </a:r>
          </a:p>
          <a:p>
            <a:pPr marL="36576" indent="0">
              <a:buNone/>
            </a:pPr>
            <a:r>
              <a:rPr lang="en-GB" sz="1800" dirty="0" smtClean="0">
                <a:solidFill>
                  <a:srgbClr val="000099"/>
                </a:solidFill>
              </a:rPr>
              <a:t>An international </a:t>
            </a:r>
            <a:r>
              <a:rPr lang="en-GB" sz="1800" dirty="0">
                <a:solidFill>
                  <a:srgbClr val="000099"/>
                </a:solidFill>
              </a:rPr>
              <a:t>collaboration </a:t>
            </a:r>
            <a:r>
              <a:rPr lang="en-GB" sz="1800" dirty="0" smtClean="0">
                <a:solidFill>
                  <a:srgbClr val="000099"/>
                </a:solidFill>
              </a:rPr>
              <a:t>“HEIKA” </a:t>
            </a:r>
            <a:r>
              <a:rPr lang="en-GB" sz="1800" dirty="0" smtClean="0">
                <a:solidFill>
                  <a:srgbClr val="000099"/>
                </a:solidFill>
              </a:rPr>
              <a:t>(CERN</a:t>
            </a:r>
            <a:r>
              <a:rPr lang="en-GB" sz="1800" dirty="0">
                <a:solidFill>
                  <a:srgbClr val="000099"/>
                </a:solidFill>
              </a:rPr>
              <a:t>, ESS, SLAC, </a:t>
            </a:r>
            <a:r>
              <a:rPr lang="en-GB" sz="1800" dirty="0" smtClean="0">
                <a:solidFill>
                  <a:srgbClr val="000099"/>
                </a:solidFill>
              </a:rPr>
              <a:t>CEA, MFUA</a:t>
            </a:r>
            <a:r>
              <a:rPr lang="en-GB" sz="1800" dirty="0">
                <a:solidFill>
                  <a:srgbClr val="000099"/>
                </a:solidFill>
              </a:rPr>
              <a:t>, </a:t>
            </a:r>
            <a:r>
              <a:rPr lang="en-GB" sz="1800" dirty="0" smtClean="0">
                <a:solidFill>
                  <a:srgbClr val="000099"/>
                </a:solidFill>
              </a:rPr>
              <a:t>Lancaster U, Thales</a:t>
            </a:r>
            <a:r>
              <a:rPr lang="en-GB" sz="1800" dirty="0">
                <a:solidFill>
                  <a:srgbClr val="000099"/>
                </a:solidFill>
              </a:rPr>
              <a:t>, L3, CPI, </a:t>
            </a:r>
            <a:r>
              <a:rPr lang="en-GB" sz="1800" dirty="0" smtClean="0">
                <a:solidFill>
                  <a:srgbClr val="000099"/>
                </a:solidFill>
              </a:rPr>
              <a:t>VDBT) </a:t>
            </a:r>
            <a:r>
              <a:rPr lang="en-GB" sz="1800" dirty="0" smtClean="0">
                <a:solidFill>
                  <a:srgbClr val="000099"/>
                </a:solidFill>
              </a:rPr>
              <a:t>is now </a:t>
            </a:r>
            <a:r>
              <a:rPr lang="en-GB" sz="1800" dirty="0" smtClean="0">
                <a:solidFill>
                  <a:srgbClr val="000099"/>
                </a:solidFill>
              </a:rPr>
              <a:t>designing, building and testing prototypes at several places around the world. </a:t>
            </a:r>
            <a:r>
              <a:rPr lang="en-GB" sz="1800" b="1" dirty="0" smtClean="0">
                <a:solidFill>
                  <a:srgbClr val="006600"/>
                </a:solidFill>
              </a:rPr>
              <a:t>Simulations and first </a:t>
            </a:r>
            <a:r>
              <a:rPr lang="en-GB" sz="1800" b="1" dirty="0" smtClean="0">
                <a:solidFill>
                  <a:srgbClr val="006600"/>
                </a:solidFill>
              </a:rPr>
              <a:t>hardware tests </a:t>
            </a:r>
            <a:r>
              <a:rPr lang="en-GB" sz="1800" b="1" dirty="0" smtClean="0">
                <a:solidFill>
                  <a:srgbClr val="006600"/>
                </a:solidFill>
              </a:rPr>
              <a:t>extremely encouraging.</a:t>
            </a:r>
            <a:endParaRPr lang="en-GB" sz="1800" b="1" dirty="0">
              <a:solidFill>
                <a:srgbClr val="00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8532" y="1060112"/>
            <a:ext cx="327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FCC </a:t>
            </a:r>
            <a:r>
              <a:rPr lang="en-GB" b="1" dirty="0" smtClean="0"/>
              <a:t>klystron </a:t>
            </a:r>
            <a:r>
              <a:rPr lang="en-GB" b="1" dirty="0" smtClean="0"/>
              <a:t>prototype - </a:t>
            </a:r>
            <a:r>
              <a:rPr lang="en-GB" b="1" dirty="0" smtClean="0"/>
              <a:t>initial target </a:t>
            </a:r>
            <a:r>
              <a:rPr lang="en-GB" b="1" dirty="0" smtClean="0"/>
              <a:t>parameters 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87980" y="6155209"/>
            <a:ext cx="373326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E. Jensen, I. </a:t>
            </a:r>
            <a:r>
              <a:rPr lang="en-GB" sz="1600" b="1" dirty="0" err="1" smtClean="0">
                <a:solidFill>
                  <a:prstClr val="black"/>
                </a:solidFill>
              </a:rPr>
              <a:t>Syratchev</a:t>
            </a:r>
            <a:r>
              <a:rPr lang="en-GB" sz="1600" b="1" dirty="0" smtClean="0">
                <a:solidFill>
                  <a:prstClr val="black"/>
                </a:solidFill>
              </a:rPr>
              <a:t>, C. Lingwood</a:t>
            </a:r>
            <a:endParaRPr lang="en-GB" sz="1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942003">
            <a:off x="2614944" y="2650818"/>
            <a:ext cx="3950120" cy="707886"/>
          </a:xfrm>
          <a:prstGeom prst="rect">
            <a:avLst/>
          </a:prstGeom>
          <a:solidFill>
            <a:srgbClr val="FFFFCC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w</a:t>
            </a:r>
            <a:r>
              <a:rPr lang="en-GB" sz="4000" dirty="0" smtClean="0"/>
              <a:t>ork in progress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793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efficient 2-in-1 </a:t>
            </a:r>
            <a:r>
              <a:rPr lang="en-US" sz="3200" noProof="0" dirty="0" smtClean="0"/>
              <a:t>arc magnets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61" y="764169"/>
            <a:ext cx="5225226" cy="25421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075" y="3089806"/>
            <a:ext cx="5173238" cy="32319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500687" y="1127883"/>
            <a:ext cx="3264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</a:t>
            </a:r>
            <a:r>
              <a:rPr lang="en-GB" sz="2000" dirty="0" smtClean="0"/>
              <a:t>ipole based on</a:t>
            </a:r>
          </a:p>
          <a:p>
            <a:r>
              <a:rPr lang="en-GB" sz="2000" dirty="0"/>
              <a:t>t</a:t>
            </a:r>
            <a:r>
              <a:rPr lang="en-GB" sz="2000" dirty="0" smtClean="0"/>
              <a:t>win aperture yoke</a:t>
            </a:r>
          </a:p>
          <a:p>
            <a:r>
              <a:rPr lang="en-GB" sz="2000" dirty="0"/>
              <a:t>a</a:t>
            </a:r>
            <a:r>
              <a:rPr lang="en-GB" sz="2000" dirty="0" smtClean="0"/>
              <a:t>nd single </a:t>
            </a:r>
            <a:r>
              <a:rPr lang="en-GB" sz="2000" dirty="0" err="1" smtClean="0"/>
              <a:t>busbars</a:t>
            </a:r>
            <a:r>
              <a:rPr lang="en-GB" sz="2000" dirty="0" smtClean="0"/>
              <a:t> as coils</a:t>
            </a:r>
            <a:endParaRPr lang="en-GB" sz="2000" dirty="0"/>
          </a:p>
        </p:txBody>
      </p:sp>
      <p:sp>
        <p:nvSpPr>
          <p:cNvPr id="36" name="Rectangle 35"/>
          <p:cNvSpPr/>
          <p:nvPr/>
        </p:nvSpPr>
        <p:spPr>
          <a:xfrm>
            <a:off x="35496" y="4079009"/>
            <a:ext cx="36433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</a:t>
            </a:r>
            <a:r>
              <a:rPr lang="en-GB" dirty="0" smtClean="0"/>
              <a:t>he novel </a:t>
            </a:r>
            <a:r>
              <a:rPr lang="en-GB" dirty="0"/>
              <a:t>arrangements of the magnetic circuit allow for considerable  savings in Ampere-turns and power </a:t>
            </a:r>
            <a:r>
              <a:rPr lang="en-GB" dirty="0" smtClean="0"/>
              <a:t>consumption,</a:t>
            </a:r>
            <a:endParaRPr lang="en-GB" dirty="0"/>
          </a:p>
          <a:p>
            <a:r>
              <a:rPr lang="en-GB" dirty="0"/>
              <a:t>less units to manufacture, transport, install, align, </a:t>
            </a:r>
            <a:r>
              <a:rPr lang="en-GB" dirty="0" smtClean="0"/>
              <a:t>remove,…</a:t>
            </a:r>
            <a:endParaRPr lang="en-GB" dirty="0"/>
          </a:p>
          <a:p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2317698" y="3614003"/>
            <a:ext cx="272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</a:t>
            </a:r>
            <a:r>
              <a:rPr lang="en-GB" sz="2000" dirty="0" smtClean="0"/>
              <a:t>win 2-in-1 quadrupole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30388" y="2439426"/>
            <a:ext cx="131478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Milanese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427984" y="966072"/>
            <a:ext cx="4716016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42798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200" b="1" kern="0" dirty="0" smtClean="0">
                <a:solidFill>
                  <a:srgbClr val="0C377B"/>
                </a:solidFill>
                <a:cs typeface="Calibri" pitchFamily="34" charset="0"/>
              </a:rPr>
              <a:t>International FCC collaboration (CERN as host lab)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0C377B"/>
                </a:solidFill>
                <a:cs typeface="Calibri" pitchFamily="34" charset="0"/>
              </a:rPr>
              <a:t>pp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-collider </a:t>
            </a:r>
            <a:r>
              <a:rPr lang="en-US" sz="2000" b="1" i="1" kern="0" dirty="0">
                <a:solidFill>
                  <a:srgbClr val="0C377B"/>
                </a:solidFill>
                <a:cs typeface="Calibri" pitchFamily="34" charset="0"/>
              </a:rPr>
              <a:t>O(100) </a:t>
            </a:r>
            <a:r>
              <a:rPr lang="en-US" sz="2000" b="1" i="1" kern="0" dirty="0" err="1">
                <a:solidFill>
                  <a:srgbClr val="0C377B"/>
                </a:solidFill>
                <a:cs typeface="Calibri" pitchFamily="34" charset="0"/>
              </a:rPr>
              <a:t>TeV</a:t>
            </a:r>
            <a:r>
              <a:rPr lang="en-US" sz="2000" b="1" i="1" kern="0" dirty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)      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             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80-100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km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tunnel infrastructure </a:t>
            </a:r>
            <a:r>
              <a:rPr lang="en-US" sz="2000" kern="0" dirty="0">
                <a:solidFill>
                  <a:srgbClr val="0C377B"/>
                </a:solidFill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solidFill>
                  <a:srgbClr val="0C377B"/>
                </a:solidFill>
                <a:cs typeface="Calibri" pitchFamily="34" charset="0"/>
              </a:rPr>
              <a:t>+</a:t>
            </a: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solidFill>
                  <a:srgbClr val="0C377B"/>
                </a:solidFill>
                <a:cs typeface="Calibri" pitchFamily="34" charset="0"/>
              </a:rPr>
              <a:t>-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collider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0C377B"/>
                </a:solidFill>
                <a:cs typeface="Calibri" pitchFamily="34" charset="0"/>
              </a:rPr>
              <a:t>ee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)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as a possible first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solidFill>
                  <a:srgbClr val="0C377B"/>
                </a:solidFill>
                <a:cs typeface="Calibri" pitchFamily="34" charset="0"/>
              </a:rPr>
              <a:t>p-e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 (</a:t>
            </a:r>
            <a:r>
              <a:rPr lang="en-US" sz="2000" b="1" i="1" kern="0" dirty="0">
                <a:solidFill>
                  <a:srgbClr val="0C377B"/>
                </a:solidFill>
                <a:cs typeface="Calibri" pitchFamily="34" charset="0"/>
              </a:rPr>
              <a:t>FCC-he</a:t>
            </a:r>
            <a:r>
              <a:rPr lang="en-US" sz="2000" b="1" kern="0" dirty="0">
                <a:solidFill>
                  <a:srgbClr val="0C377B"/>
                </a:solidFill>
                <a:cs typeface="Calibri" pitchFamily="34" charset="0"/>
              </a:rPr>
              <a:t>) </a:t>
            </a: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option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C377B"/>
                </a:solidFill>
                <a:cs typeface="Calibri" pitchFamily="34" charset="0"/>
              </a:rPr>
              <a:t>HE-LHC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 with </a:t>
            </a:r>
            <a:r>
              <a:rPr lang="en-US" sz="2000" i="1" kern="0" dirty="0" smtClean="0">
                <a:solidFill>
                  <a:srgbClr val="0C377B"/>
                </a:solidFill>
                <a:cs typeface="Calibri" pitchFamily="34" charset="0"/>
              </a:rPr>
              <a:t>FCC-</a:t>
            </a:r>
            <a:r>
              <a:rPr lang="en-US" sz="2000" i="1" kern="0" dirty="0" err="1" smtClean="0">
                <a:solidFill>
                  <a:srgbClr val="0C377B"/>
                </a:solidFill>
                <a:cs typeface="Calibri" pitchFamily="34" charset="0"/>
              </a:rPr>
              <a:t>hh</a:t>
            </a:r>
            <a:r>
              <a:rPr lang="en-US" sz="2000" i="1" kern="0" dirty="0" smtClean="0">
                <a:solidFill>
                  <a:srgbClr val="0C377B"/>
                </a:solidFill>
                <a:cs typeface="Calibri" pitchFamily="34" charset="0"/>
              </a:rPr>
              <a:t> </a:t>
            </a:r>
            <a:r>
              <a:rPr lang="en-US" sz="2000" kern="0" dirty="0" smtClean="0">
                <a:solidFill>
                  <a:srgbClr val="0C377B"/>
                </a:solidFill>
                <a:cs typeface="Calibri" pitchFamily="34" charset="0"/>
              </a:rPr>
              <a:t>technology</a:t>
            </a:r>
            <a:endParaRPr lang="en-US" sz="2000" kern="0" dirty="0">
              <a:solidFill>
                <a:srgbClr val="0C377B"/>
              </a:solidFill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08" y="294323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b="1" kern="0" dirty="0" smtClean="0">
                <a:solidFill>
                  <a:srgbClr val="FF0000"/>
                </a:solidFill>
              </a:rPr>
              <a:t>~16 T </a:t>
            </a:r>
            <a:r>
              <a:rPr lang="fr-CH" sz="2000" b="1" kern="0" dirty="0" smtClean="0">
                <a:solidFill>
                  <a:srgbClr val="FF0000"/>
                </a:solidFill>
                <a:sym typeface="Symbol"/>
              </a:rPr>
              <a:t> 100 </a:t>
            </a:r>
            <a:r>
              <a:rPr lang="fr-CH" sz="2000" b="1" kern="0" dirty="0" err="1" smtClean="0">
                <a:solidFill>
                  <a:srgbClr val="FF0000"/>
                </a:solidFill>
                <a:sym typeface="Symbol"/>
              </a:rPr>
              <a:t>TeV</a:t>
            </a:r>
            <a:r>
              <a:rPr lang="fr-CH" sz="2000" b="1" kern="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CH" sz="2000" b="1" i="1" kern="0" dirty="0" smtClean="0">
                <a:solidFill>
                  <a:srgbClr val="FF0000"/>
                </a:solidFill>
                <a:sym typeface="Symbol"/>
              </a:rPr>
              <a:t>pp</a:t>
            </a:r>
            <a:r>
              <a:rPr lang="fr-CH" sz="2000" b="1" kern="0" dirty="0" smtClean="0">
                <a:solidFill>
                  <a:srgbClr val="FF0000"/>
                </a:solidFill>
                <a:sym typeface="Symbol"/>
              </a:rPr>
              <a:t> in 100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Study 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  <a:p>
            <a:pPr algn="ctr">
              <a:defRPr/>
            </a:pP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GOAL: CDR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and cost review for the next ESU (</a:t>
            </a: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2019)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0758" y="5844891"/>
            <a:ext cx="133722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M. Benedikt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EA3AE2-1023-2243-BBDE-C44D82F1101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4052498"/>
                  </p:ext>
                </p:extLst>
              </p:nvPr>
            </p:nvGraphicFramePr>
            <p:xfrm>
              <a:off x="36000" y="695496"/>
              <a:ext cx="9108001" cy="43484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570190"/>
                    <a:gridCol w="840820"/>
                    <a:gridCol w="761993"/>
                    <a:gridCol w="814544"/>
                    <a:gridCol w="814544"/>
                    <a:gridCol w="1261230"/>
                    <a:gridCol w="1022340"/>
                    <a:gridCol w="1022340"/>
                  </a:tblGrid>
                  <a:tr h="517239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subsystem</a:t>
                          </a:r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Z</a:t>
                          </a:r>
                          <a:endParaRPr lang="en-GB" sz="18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W</a:t>
                          </a:r>
                          <a:endParaRPr lang="en-GB" sz="18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ZH</a:t>
                          </a:r>
                          <a:endParaRPr lang="en-GB" sz="18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GB" sz="1800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1800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LEP2</a:t>
                          </a:r>
                        </a:p>
                        <a:p>
                          <a:r>
                            <a:rPr lang="en-GB" sz="1800" dirty="0" smtClean="0"/>
                            <a:t> </a:t>
                          </a:r>
                          <a:r>
                            <a:rPr lang="en-GB" sz="1200" dirty="0" smtClean="0"/>
                            <a:t>(av.2000*)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TLEP</a:t>
                          </a:r>
                          <a14:m>
                            <m:oMath xmlns:m="http://schemas.openxmlformats.org/officeDocument/2006/math">
                              <m:r>
                                <a:rPr lang="en-GB" sz="1800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baseline="0" dirty="0" smtClean="0"/>
                            <a:t>* </a:t>
                          </a:r>
                          <a:r>
                            <a:rPr lang="en-GB" sz="1400" dirty="0" smtClean="0"/>
                            <a:t>M.</a:t>
                          </a:r>
                          <a:r>
                            <a:rPr lang="en-GB" sz="1400" baseline="0" dirty="0" smtClean="0"/>
                            <a:t> Ross</a:t>
                          </a:r>
                          <a:endParaRPr lang="en-GB" sz="1800" dirty="0" smtClean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 smtClean="0"/>
                            <a:t>TLEP</a:t>
                          </a:r>
                          <a14:m>
                            <m:oMath xmlns:m="http://schemas.openxmlformats.org/officeDocument/2006/math">
                              <m:r>
                                <a:rPr lang="en-GB" sz="1800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1800" dirty="0" smtClean="0"/>
                            <a:t>**</a:t>
                          </a:r>
                          <a:r>
                            <a:rPr lang="en-GB" sz="1800" baseline="0" dirty="0" smtClean="0"/>
                            <a:t> </a:t>
                          </a:r>
                          <a:r>
                            <a:rPr lang="en-GB" sz="1400" dirty="0" smtClean="0"/>
                            <a:t>2013</a:t>
                          </a:r>
                          <a:r>
                            <a:rPr lang="en-GB" sz="1400" baseline="0" dirty="0" smtClean="0"/>
                            <a:t> </a:t>
                          </a:r>
                          <a:endParaRPr lang="en-GB" sz="1800" dirty="0" smtClean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collider total RF power 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42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217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185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collider cryogenics 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18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41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34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collider magnets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booster</a:t>
                          </a:r>
                          <a:r>
                            <a:rPr lang="en-GB" sz="1800" baseline="0" dirty="0" smtClean="0"/>
                            <a:t>  RF + </a:t>
                          </a:r>
                          <a:r>
                            <a:rPr lang="en-GB" sz="1800" baseline="0" dirty="0" err="1" smtClean="0"/>
                            <a:t>cryo</a:t>
                          </a:r>
                          <a:r>
                            <a:rPr lang="en-GB" sz="1800" dirty="0" smtClean="0"/>
                            <a:t> 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7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booster</a:t>
                          </a:r>
                          <a:r>
                            <a:rPr lang="en-GB" sz="1800" baseline="0" dirty="0" smtClean="0"/>
                            <a:t> magnets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injector complex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&lt;10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physics</a:t>
                          </a:r>
                          <a:r>
                            <a:rPr lang="en-GB" sz="1800" baseline="0" dirty="0" smtClean="0"/>
                            <a:t> d</a:t>
                          </a:r>
                          <a:r>
                            <a:rPr lang="en-GB" sz="1800" dirty="0" smtClean="0"/>
                            <a:t>etectors (2)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9 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cooling &amp; ventilation***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47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62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62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26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general services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9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20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20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total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275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288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308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364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120</a:t>
                          </a:r>
                          <a:endParaRPr lang="en-GB" sz="1800" b="1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359</a:t>
                          </a:r>
                          <a:endParaRPr lang="en-GB" sz="18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284</a:t>
                          </a:r>
                          <a:endParaRPr lang="en-GB" sz="18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4052498"/>
                  </p:ext>
                </p:extLst>
              </p:nvPr>
            </p:nvGraphicFramePr>
            <p:xfrm>
              <a:off x="36000" y="695496"/>
              <a:ext cx="9108001" cy="434848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570190"/>
                    <a:gridCol w="840820"/>
                    <a:gridCol w="761993"/>
                    <a:gridCol w="814544"/>
                    <a:gridCol w="814544"/>
                    <a:gridCol w="1261230"/>
                    <a:gridCol w="1022340"/>
                    <a:gridCol w="1022340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subsystem</a:t>
                          </a:r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Z</a:t>
                          </a:r>
                          <a:endParaRPr lang="en-GB" sz="18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W</a:t>
                          </a:r>
                          <a:endParaRPr lang="en-GB" sz="18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ZH</a:t>
                          </a:r>
                          <a:endParaRPr lang="en-GB" sz="18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11940" t="-4762" r="-408209" b="-5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LEP2</a:t>
                          </a:r>
                        </a:p>
                        <a:p>
                          <a:r>
                            <a:rPr lang="en-GB" sz="1800" dirty="0" smtClean="0"/>
                            <a:t> </a:t>
                          </a:r>
                          <a:r>
                            <a:rPr lang="en-GB" sz="1200" dirty="0" smtClean="0"/>
                            <a:t>(av.2000*)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691071" t="-4762" r="-102381" b="-5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791071" t="-4762" r="-2381" b="-59428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collider total RF power 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42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217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185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collider cryogenics 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18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41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34</a:t>
                          </a:r>
                          <a:endParaRPr lang="en-GB" sz="18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collider magnets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23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14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booster</a:t>
                          </a:r>
                          <a:r>
                            <a:rPr lang="en-GB" sz="1800" baseline="0" dirty="0" smtClean="0"/>
                            <a:t>  RF + </a:t>
                          </a:r>
                          <a:r>
                            <a:rPr lang="en-GB" sz="1800" baseline="0" dirty="0" err="1" smtClean="0"/>
                            <a:t>cryo</a:t>
                          </a:r>
                          <a:r>
                            <a:rPr lang="en-GB" sz="1800" dirty="0" smtClean="0"/>
                            <a:t> 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7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booster</a:t>
                          </a:r>
                          <a:r>
                            <a:rPr lang="en-GB" sz="1800" baseline="0" dirty="0" smtClean="0"/>
                            <a:t> magnets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-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injector complex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&lt;10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physics</a:t>
                          </a:r>
                          <a:r>
                            <a:rPr lang="en-GB" sz="1800" baseline="0" dirty="0" smtClean="0"/>
                            <a:t> d</a:t>
                          </a:r>
                          <a:r>
                            <a:rPr lang="en-GB" sz="1800" dirty="0" smtClean="0"/>
                            <a:t>etectors (2)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10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9 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?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cooling &amp; ventilation***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47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49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52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62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16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62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26</a:t>
                          </a:r>
                          <a:endParaRPr lang="en-GB" sz="1800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general services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36</a:t>
                          </a:r>
                          <a:endParaRPr lang="en-GB" sz="1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9</a:t>
                          </a:r>
                          <a:endParaRPr lang="en-GB" sz="1800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20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dirty="0" smtClean="0"/>
                            <a:t>20</a:t>
                          </a:r>
                          <a:endParaRPr lang="en-GB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total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275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288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308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364</a:t>
                          </a:r>
                          <a:endParaRPr lang="en-GB" sz="1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120</a:t>
                          </a:r>
                          <a:endParaRPr lang="en-GB" sz="1800" b="1" dirty="0">
                            <a:solidFill>
                              <a:srgbClr val="0066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359</a:t>
                          </a:r>
                          <a:endParaRPr lang="en-GB" sz="18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800" b="1" dirty="0" smtClean="0"/>
                            <a:t>284</a:t>
                          </a:r>
                          <a:endParaRPr lang="en-GB" sz="1800" b="1" dirty="0">
                            <a:solidFill>
                              <a:schemeClr val="accent5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Box 6"/>
          <p:cNvSpPr txBox="1"/>
          <p:nvPr/>
        </p:nvSpPr>
        <p:spPr>
          <a:xfrm>
            <a:off x="33838" y="4963546"/>
            <a:ext cx="893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C377B"/>
                </a:solidFill>
              </a:rPr>
              <a:t>for comparison, </a:t>
            </a:r>
            <a:r>
              <a:rPr lang="en-GB" sz="2400" dirty="0" smtClean="0">
                <a:solidFill>
                  <a:srgbClr val="0C377B"/>
                </a:solidFill>
              </a:rPr>
              <a:t>total CERN complex in </a:t>
            </a:r>
            <a:r>
              <a:rPr lang="en-GB" sz="2400" dirty="0">
                <a:solidFill>
                  <a:srgbClr val="0C377B"/>
                </a:solidFill>
              </a:rPr>
              <a:t>1998 used </a:t>
            </a:r>
            <a:r>
              <a:rPr lang="en-GB" sz="2400" dirty="0" smtClean="0">
                <a:solidFill>
                  <a:srgbClr val="0C377B"/>
                </a:solidFill>
              </a:rPr>
              <a:t>up to 237 MW</a:t>
            </a:r>
            <a:endParaRPr lang="en-GB" sz="2400" dirty="0">
              <a:solidFill>
                <a:srgbClr val="0C377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67" y="5344645"/>
            <a:ext cx="9181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C377B"/>
                </a:solidFill>
              </a:rPr>
              <a:t>*</a:t>
            </a:r>
            <a:r>
              <a:rPr lang="en-GB" sz="1100" dirty="0" smtClean="0">
                <a:solidFill>
                  <a:srgbClr val="0C377B"/>
                </a:solidFill>
              </a:rPr>
              <a:t>M</a:t>
            </a:r>
            <a:r>
              <a:rPr lang="en-GB" sz="1100" dirty="0">
                <a:solidFill>
                  <a:srgbClr val="0C377B"/>
                </a:solidFill>
              </a:rPr>
              <a:t>. Ross, ``Wall-Plug (AC) Power Consumption of a Very High Energy e+/e- Storage Ring Collider</a:t>
            </a:r>
            <a:r>
              <a:rPr lang="en-GB" sz="1100" dirty="0" smtClean="0">
                <a:solidFill>
                  <a:srgbClr val="0C377B"/>
                </a:solidFill>
              </a:rPr>
              <a:t>,'‘ 3 </a:t>
            </a:r>
            <a:r>
              <a:rPr lang="en-GB" sz="1100" dirty="0">
                <a:solidFill>
                  <a:srgbClr val="0C377B"/>
                </a:solidFill>
              </a:rPr>
              <a:t>August 2013, </a:t>
            </a:r>
            <a:r>
              <a:rPr lang="en-GB" sz="1100" dirty="0">
                <a:solidFill>
                  <a:srgbClr val="0C377B"/>
                </a:solidFill>
                <a:hlinkClick r:id="rId3"/>
              </a:rPr>
              <a:t>http://</a:t>
            </a:r>
            <a:r>
              <a:rPr lang="en-GB" sz="1100" dirty="0" smtClean="0">
                <a:solidFill>
                  <a:srgbClr val="0C377B"/>
                </a:solidFill>
                <a:hlinkClick r:id="rId3"/>
              </a:rPr>
              <a:t>arxiv.org/pdf/1308.0735.pdf</a:t>
            </a:r>
            <a:r>
              <a:rPr lang="en-GB" sz="1100" dirty="0" smtClean="0">
                <a:solidFill>
                  <a:srgbClr val="0C377B"/>
                </a:solidFill>
              </a:rPr>
              <a:t> </a:t>
            </a:r>
            <a:r>
              <a:rPr lang="en-GB" sz="1100" dirty="0">
                <a:solidFill>
                  <a:srgbClr val="0C377B"/>
                </a:solidFill>
              </a:rPr>
              <a:t>;  </a:t>
            </a:r>
            <a:r>
              <a:rPr lang="en-GB" sz="1100" dirty="0" smtClean="0">
                <a:solidFill>
                  <a:srgbClr val="0C377B"/>
                </a:solidFill>
              </a:rPr>
              <a:t>**M. Koratzinos </a:t>
            </a:r>
            <a:r>
              <a:rPr lang="en-GB" sz="1100" dirty="0">
                <a:solidFill>
                  <a:srgbClr val="0C377B"/>
                </a:solidFill>
              </a:rPr>
              <a:t>et al., ``TLEP: A High-Performance Circular </a:t>
            </a:r>
            <a:r>
              <a:rPr lang="en-GB" sz="1100" dirty="0" err="1" smtClean="0">
                <a:solidFill>
                  <a:srgbClr val="0C377B"/>
                </a:solidFill>
              </a:rPr>
              <a:t>e+e</a:t>
            </a:r>
            <a:r>
              <a:rPr lang="en-GB" sz="1100" dirty="0" smtClean="0">
                <a:solidFill>
                  <a:srgbClr val="0C377B"/>
                </a:solidFill>
              </a:rPr>
              <a:t>- </a:t>
            </a:r>
            <a:r>
              <a:rPr lang="en-GB" sz="1100" dirty="0">
                <a:solidFill>
                  <a:srgbClr val="0C377B"/>
                </a:solidFill>
              </a:rPr>
              <a:t>Collider to Study the Higgs Boson'',</a:t>
            </a:r>
          </a:p>
          <a:p>
            <a:r>
              <a:rPr lang="en-GB" sz="1100" dirty="0" smtClean="0">
                <a:solidFill>
                  <a:srgbClr val="0C377B"/>
                </a:solidFill>
              </a:rPr>
              <a:t>Proc. IPAC2013 </a:t>
            </a:r>
            <a:r>
              <a:rPr lang="en-GB" sz="1100" dirty="0">
                <a:solidFill>
                  <a:srgbClr val="0C377B"/>
                </a:solidFill>
              </a:rPr>
              <a:t>Shanghai, 12--17 May 2013, </a:t>
            </a:r>
            <a:r>
              <a:rPr lang="en-GB" sz="1100" dirty="0" smtClean="0">
                <a:solidFill>
                  <a:srgbClr val="0C377B"/>
                </a:solidFill>
              </a:rPr>
              <a:t>{</a:t>
            </a:r>
            <a:r>
              <a:rPr lang="en-GB" sz="1100" dirty="0" smtClean="0">
                <a:solidFill>
                  <a:srgbClr val="0C377B"/>
                </a:solidFill>
                <a:hlinkClick r:id="rId4"/>
              </a:rPr>
              <a:t>http</a:t>
            </a:r>
            <a:r>
              <a:rPr lang="en-GB" sz="1100" dirty="0">
                <a:solidFill>
                  <a:srgbClr val="0C377B"/>
                </a:solidFill>
                <a:hlinkClick r:id="rId4"/>
              </a:rPr>
              <a:t>://</a:t>
            </a:r>
            <a:r>
              <a:rPr lang="en-GB" sz="1100" dirty="0" smtClean="0">
                <a:solidFill>
                  <a:srgbClr val="0C377B"/>
                </a:solidFill>
                <a:hlinkClick r:id="rId4"/>
              </a:rPr>
              <a:t>arxiv.org/pdf/1305.6498.pdf</a:t>
            </a:r>
            <a:r>
              <a:rPr lang="en-GB" sz="1100" dirty="0" smtClean="0">
                <a:solidFill>
                  <a:srgbClr val="0C377B"/>
                </a:solidFill>
              </a:rPr>
              <a:t> </a:t>
            </a:r>
            <a:r>
              <a:rPr lang="en-GB" sz="1100" dirty="0" smtClean="0">
                <a:solidFill>
                  <a:srgbClr val="0C377B"/>
                </a:solidFill>
              </a:rPr>
              <a:t>2013, </a:t>
            </a:r>
          </a:p>
          <a:p>
            <a:r>
              <a:rPr lang="en-GB" sz="1100" dirty="0" smtClean="0">
                <a:solidFill>
                  <a:srgbClr val="0C377B"/>
                </a:solidFill>
              </a:rPr>
              <a:t>*** </a:t>
            </a:r>
            <a:r>
              <a:rPr lang="en-GB" sz="1100" dirty="0" smtClean="0">
                <a:solidFill>
                  <a:srgbClr val="0C377B"/>
                </a:solidFill>
              </a:rPr>
              <a:t>private discussions with M. </a:t>
            </a:r>
            <a:r>
              <a:rPr lang="en-GB" sz="1100" dirty="0" err="1" smtClean="0">
                <a:solidFill>
                  <a:srgbClr val="0C377B"/>
                </a:solidFill>
              </a:rPr>
              <a:t>Nonis</a:t>
            </a:r>
            <a:r>
              <a:rPr lang="en-GB" sz="1100" dirty="0" smtClean="0">
                <a:solidFill>
                  <a:srgbClr val="0C377B"/>
                </a:solidFill>
              </a:rPr>
              <a:t>  </a:t>
            </a:r>
            <a:endParaRPr lang="en-GB" sz="1100" dirty="0">
              <a:solidFill>
                <a:srgbClr val="0C377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0648" y="5837087"/>
            <a:ext cx="2980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006600"/>
                </a:solidFill>
              </a:rPr>
              <a:t>*dividing total energy used by 200 days </a:t>
            </a:r>
            <a:endParaRPr lang="en-GB" sz="1200" dirty="0">
              <a:solidFill>
                <a:srgbClr val="0066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188" y="-211706"/>
            <a:ext cx="9150188" cy="87658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sz="4000" noProof="0" dirty="0" smtClean="0"/>
              <a:t>FCC-</a:t>
            </a:r>
            <a:r>
              <a:rPr lang="en-US" sz="4000" noProof="0" dirty="0" err="1" smtClean="0"/>
              <a:t>ee</a:t>
            </a:r>
            <a:r>
              <a:rPr lang="en-US" sz="4000" noProof="0" dirty="0" smtClean="0"/>
              <a:t> total power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" y="-127899"/>
            <a:ext cx="2033801" cy="73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0942003">
                <a:off x="1350972" y="2650818"/>
                <a:ext cx="6478055" cy="707886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smtClean="0"/>
                  <a:t>power roughly </a:t>
                </a:r>
                <a14:m>
                  <m:oMath xmlns:m="http://schemas.openxmlformats.org/officeDocument/2006/math">
                    <m:r>
                      <a:rPr lang="en-GB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sz="4000" dirty="0" smtClean="0"/>
                  <a:t> luminosity </a:t>
                </a:r>
                <a:endParaRPr lang="en-GB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42003">
                <a:off x="1350972" y="2650818"/>
                <a:ext cx="6478055" cy="707886"/>
              </a:xfrm>
              <a:prstGeom prst="rect">
                <a:avLst/>
              </a:prstGeom>
              <a:blipFill rotWithShape="0">
                <a:blip r:embed="rId6"/>
                <a:stretch>
                  <a:fillRect l="-3565" t="-6940" r="-3096" b="-151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58456" y="5837087"/>
            <a:ext cx="355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presentation at IPAC’16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6188" y="-211706"/>
            <a:ext cx="9150188" cy="87658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dirty="0" smtClean="0"/>
              <a:t>annual energy consumption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" y="-127899"/>
            <a:ext cx="2033801" cy="73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2913" y="1020121"/>
            <a:ext cx="786625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m</a:t>
            </a:r>
            <a:r>
              <a:rPr lang="en-GB" sz="3600" dirty="0" smtClean="0"/>
              <a:t>y (unofficial) estimate</a:t>
            </a:r>
          </a:p>
          <a:p>
            <a:endParaRPr lang="en-GB" sz="3600" dirty="0" smtClean="0"/>
          </a:p>
          <a:p>
            <a:r>
              <a:rPr lang="en-GB" sz="3600" dirty="0" smtClean="0"/>
              <a:t>consider 200 days of running / year</a:t>
            </a:r>
          </a:p>
          <a:p>
            <a:r>
              <a:rPr lang="en-GB" sz="3600" dirty="0" smtClean="0"/>
              <a:t>160  days of which in physics</a:t>
            </a:r>
          </a:p>
          <a:p>
            <a:endParaRPr lang="en-GB" sz="3600" dirty="0" smtClean="0"/>
          </a:p>
          <a:p>
            <a:r>
              <a:rPr lang="en-GB" sz="3600" dirty="0" smtClean="0"/>
              <a:t>→</a:t>
            </a:r>
            <a:r>
              <a:rPr lang="en-GB" sz="3600" dirty="0"/>
              <a:t> </a:t>
            </a:r>
            <a:r>
              <a:rPr lang="en-GB" sz="3600" dirty="0" smtClean="0"/>
              <a:t>300 MW x 200 x 24 h ~ 1400 </a:t>
            </a:r>
            <a:r>
              <a:rPr lang="en-GB" sz="3600" dirty="0" err="1" smtClean="0"/>
              <a:t>GWh</a:t>
            </a:r>
            <a:endParaRPr lang="en-GB" sz="3600" dirty="0" smtClean="0"/>
          </a:p>
          <a:p>
            <a:endParaRPr lang="en-GB" sz="3600" dirty="0"/>
          </a:p>
          <a:p>
            <a:r>
              <a:rPr lang="en-GB" sz="3600" dirty="0"/>
              <a:t>v</a:t>
            </a:r>
            <a:r>
              <a:rPr lang="en-GB" sz="3600" dirty="0" smtClean="0"/>
              <a:t>ery similar to LHC / HL-LHC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95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157162" y="5602241"/>
            <a:ext cx="2057400" cy="273844"/>
          </a:xfrm>
          <a:prstGeom prst="rect">
            <a:avLst/>
          </a:prstGeom>
        </p:spPr>
        <p:txBody>
          <a:bodyPr/>
          <a:lstStyle/>
          <a:p>
            <a:r>
              <a:rPr lang="en-US" altLang="fr-FR" sz="1400"/>
              <a:t>S. Claudet - CERN Procurement Strategy</a:t>
            </a:r>
          </a:p>
        </p:txBody>
      </p:sp>
      <p:sp>
        <p:nvSpPr>
          <p:cNvPr id="18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3143250" y="5640341"/>
            <a:ext cx="4800600" cy="251572"/>
          </a:xfrm>
          <a:prstGeom prst="rect">
            <a:avLst/>
          </a:prstGeom>
        </p:spPr>
        <p:txBody>
          <a:bodyPr/>
          <a:lstStyle/>
          <a:p>
            <a:r>
              <a:rPr lang="en-US" altLang="fr-FR" sz="1400" dirty="0">
                <a:solidFill>
                  <a:schemeClr val="tx1"/>
                </a:solidFill>
              </a:rPr>
              <a:t>3rd Energy Workshop 29-30 October 2015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CERN </a:t>
            </a:r>
            <a:r>
              <a:rPr lang="en-US" sz="3200" kern="0" dirty="0">
                <a:latin typeface="Arial"/>
              </a:rPr>
              <a:t>e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nergy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consumption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965727"/>
            <a:ext cx="7072589" cy="4499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70763" y="1138370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accent6"/>
                </a:solidFill>
              </a:rPr>
              <a:t>[</a:t>
            </a:r>
            <a:r>
              <a:rPr lang="en-GB" sz="1200" b="1" dirty="0" err="1" smtClean="0">
                <a:solidFill>
                  <a:schemeClr val="accent6"/>
                </a:solidFill>
              </a:rPr>
              <a:t>GWh</a:t>
            </a:r>
            <a:r>
              <a:rPr lang="en-GB" sz="1200" b="1" dirty="0" smtClean="0">
                <a:solidFill>
                  <a:schemeClr val="accent6"/>
                </a:solidFill>
              </a:rPr>
              <a:t>]</a:t>
            </a:r>
            <a:endParaRPr lang="en-GB" sz="12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9526" y="1650673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FCC-</a:t>
            </a:r>
            <a:r>
              <a:rPr lang="en-GB" b="1" dirty="0" err="1" smtClean="0">
                <a:solidFill>
                  <a:srgbClr val="FF0000"/>
                </a:solidFill>
              </a:rPr>
              <a:t>ee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estimate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85913" y="1843088"/>
            <a:ext cx="5957887" cy="142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508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electricity </a:t>
            </a:r>
            <a:r>
              <a:rPr lang="en-US" sz="4400" kern="0" dirty="0" smtClean="0">
                <a:latin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ost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26" t="1151" r="1071" b="515"/>
          <a:stretch/>
        </p:blipFill>
        <p:spPr>
          <a:xfrm>
            <a:off x="900000" y="1116000"/>
            <a:ext cx="7056000" cy="424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14751" y="3471863"/>
            <a:ext cx="285750" cy="128587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49822" y="5225500"/>
            <a:ext cx="6046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Courtesy: M. Seidel, EuCARD-2, V. Shiltsev, K. Oide, Q. Qin, G. </a:t>
            </a:r>
            <a:r>
              <a:rPr lang="en-GB" sz="1200" dirty="0" err="1" smtClean="0"/>
              <a:t>Trubnikov</a:t>
            </a:r>
            <a:r>
              <a:rPr lang="en-GB" sz="1200" dirty="0" smtClean="0"/>
              <a:t>, and others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14777" y="5689116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B050"/>
                </a:solidFill>
              </a:rPr>
              <a:t>1400 </a:t>
            </a:r>
            <a:r>
              <a:rPr lang="en-GB" sz="2000" b="1" dirty="0" err="1" smtClean="0">
                <a:solidFill>
                  <a:srgbClr val="00B050"/>
                </a:solidFill>
              </a:rPr>
              <a:t>GWh</a:t>
            </a:r>
            <a:r>
              <a:rPr lang="en-GB" sz="2000" b="1" dirty="0" smtClean="0">
                <a:solidFill>
                  <a:srgbClr val="00B050"/>
                </a:solidFill>
              </a:rPr>
              <a:t> / </a:t>
            </a:r>
            <a:r>
              <a:rPr lang="en-GB" sz="2000" b="1" dirty="0" err="1" smtClean="0">
                <a:solidFill>
                  <a:srgbClr val="00B050"/>
                </a:solidFill>
              </a:rPr>
              <a:t>yr</a:t>
            </a:r>
            <a:r>
              <a:rPr lang="en-GB" sz="2000" b="1" dirty="0" smtClean="0">
                <a:solidFill>
                  <a:srgbClr val="00B050"/>
                </a:solidFill>
              </a:rPr>
              <a:t> → ~70 </a:t>
            </a:r>
            <a:r>
              <a:rPr lang="en-GB" sz="2000" b="1" dirty="0" err="1" smtClean="0">
                <a:solidFill>
                  <a:srgbClr val="00B050"/>
                </a:solidFill>
              </a:rPr>
              <a:t>MEuro</a:t>
            </a:r>
            <a:r>
              <a:rPr lang="en-GB" sz="2000" b="1" dirty="0" smtClean="0">
                <a:solidFill>
                  <a:srgbClr val="00B050"/>
                </a:solidFill>
              </a:rPr>
              <a:t> / </a:t>
            </a:r>
            <a:r>
              <a:rPr lang="en-GB" sz="2000" b="1" dirty="0" err="1" smtClean="0">
                <a:solidFill>
                  <a:srgbClr val="00B050"/>
                </a:solidFill>
              </a:rPr>
              <a:t>yr</a:t>
            </a:r>
            <a:endParaRPr lang="en-GB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77614"/>
              </p:ext>
            </p:extLst>
          </p:nvPr>
        </p:nvGraphicFramePr>
        <p:xfrm>
          <a:off x="109534" y="1768147"/>
          <a:ext cx="8620129" cy="370840"/>
        </p:xfrm>
        <a:graphic>
          <a:graphicData uri="http://schemas.openxmlformats.org/drawingml/2006/table">
            <a:tbl>
              <a:tblPr firstRow="1" bandRow="1"/>
              <a:tblGrid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  <a:gridCol w="453691"/>
              </a:tblGrid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788221" y="3414702"/>
            <a:ext cx="2550319" cy="41433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shafts &amp; caverns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59770" y="3829038"/>
            <a:ext cx="2564607" cy="41433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tunneling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1319" y="4243375"/>
            <a:ext cx="2321721" cy="414337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06403" y="4671992"/>
            <a:ext cx="2136355" cy="414337"/>
          </a:xfrm>
          <a:prstGeom prst="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installation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02934" y="5086329"/>
            <a:ext cx="1628774" cy="513656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hardw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&amp; beam commissioning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59769" y="2476966"/>
            <a:ext cx="3293271" cy="414337"/>
          </a:xfrm>
          <a:prstGeom prst="rect">
            <a:avLst/>
          </a:prstGeom>
          <a:solidFill>
            <a:srgbClr val="44546A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inj. complex construction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31320" y="2886765"/>
            <a:ext cx="3100388" cy="513657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injector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</a:t>
            </a:r>
            <a:r>
              <a:rPr lang="en-GB" sz="1600" kern="0" dirty="0" err="1" smtClean="0">
                <a:solidFill>
                  <a:prstClr val="white"/>
                </a:solidFill>
                <a:latin typeface="Calibri" panose="020F0502020204030204"/>
              </a:rPr>
              <a:t>ioning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12324" y="13763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0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54554" y="137631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-2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96784" y="1376313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-4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74867" y="1399898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-6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64784" y="1384535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-8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013" y="138561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-10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48930" y="137631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-12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82440" y="1376313"/>
            <a:ext cx="51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-14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9644" y="1376313"/>
            <a:ext cx="71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years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lang="en-US" sz="3200" noProof="0" dirty="0" smtClean="0"/>
              <a:t>tentative preliminary time line for </a:t>
            </a:r>
          </a:p>
          <a:p>
            <a:pPr lvl="0">
              <a:defRPr/>
            </a:pPr>
            <a:r>
              <a:rPr lang="en-US" sz="3200" noProof="0" dirty="0" smtClean="0"/>
              <a:t>	FCC-</a:t>
            </a:r>
            <a:r>
              <a:rPr lang="en-US" sz="3200" noProof="0" dirty="0" err="1" smtClean="0"/>
              <a:t>ee</a:t>
            </a:r>
            <a:r>
              <a:rPr lang="en-US" sz="3200" noProof="0" dirty="0" smtClean="0"/>
              <a:t> construction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262595" y="103975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</a:t>
            </a:r>
            <a:r>
              <a:rPr lang="en-GB" b="1" dirty="0" smtClean="0"/>
              <a:t>hysics start</a:t>
            </a:r>
            <a:endParaRPr lang="en-GB" b="1" dirty="0"/>
          </a:p>
        </p:txBody>
      </p:sp>
      <p:sp>
        <p:nvSpPr>
          <p:cNvPr id="39" name="Right Brace 38"/>
          <p:cNvSpPr/>
          <p:nvPr/>
        </p:nvSpPr>
        <p:spPr>
          <a:xfrm rot="5400000">
            <a:off x="4980937" y="3257214"/>
            <a:ext cx="508000" cy="5193542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61898" y="4352438"/>
            <a:ext cx="31692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FF0000"/>
                </a:solidFill>
              </a:rPr>
              <a:t>&lt;12 </a:t>
            </a:r>
            <a:r>
              <a:rPr lang="en-GB" altLang="en-US" sz="2400" b="1" dirty="0">
                <a:solidFill>
                  <a:srgbClr val="FF0000"/>
                </a:solidFill>
              </a:rPr>
              <a:t>years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rgbClr val="FF0000"/>
                </a:solidFill>
              </a:rPr>
              <a:t>construction start </a:t>
            </a:r>
            <a:endParaRPr lang="en-GB" altLang="en-US" sz="24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to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first physics</a:t>
            </a:r>
            <a:endParaRPr lang="en-GB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6" y="939800"/>
            <a:ext cx="72310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792197" y="5518151"/>
            <a:ext cx="1179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/>
              <a:t>E. Picasso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400" dirty="0"/>
              <a:t>H. Schopper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26988" y="4953000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1984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26988" y="3698875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1986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26988" y="2446338"/>
            <a:ext cx="6985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22225" y="178435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1989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-26988" y="3038475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1987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26988" y="4330700"/>
            <a:ext cx="698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1985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94504" y="1538288"/>
            <a:ext cx="508000" cy="3516312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616779" y="2128838"/>
            <a:ext cx="15303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&lt;6 years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zero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</a:rPr>
              <a:t>to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physics</a:t>
            </a:r>
            <a:endParaRPr lang="en-GB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recall the c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onstruction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of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LEP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1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estimated annual luminosity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5" y="872470"/>
            <a:ext cx="91085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</a:t>
            </a:r>
            <a:r>
              <a:rPr lang="en-GB" sz="2800" dirty="0" smtClean="0"/>
              <a:t>ssumptions: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160 days of physics per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two interaction points</a:t>
            </a:r>
            <a:r>
              <a:rPr lang="en-GB" sz="2800" dirty="0" smtClean="0"/>
              <a:t>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“</a:t>
            </a:r>
            <a:r>
              <a:rPr lang="en-GB" sz="2800" b="1" dirty="0" err="1" smtClean="0"/>
              <a:t>Hübner</a:t>
            </a:r>
            <a:r>
              <a:rPr lang="en-GB" sz="2800" b="1" dirty="0" smtClean="0"/>
              <a:t> factor”=0.65 </a:t>
            </a:r>
            <a:r>
              <a:rPr lang="en-GB" sz="2800" dirty="0" smtClean="0"/>
              <a:t>w top up inj. (KEKB, PEP-II) </a:t>
            </a:r>
            <a:endParaRPr lang="en-GB" sz="28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7342397"/>
                  </p:ext>
                </p:extLst>
              </p:nvPr>
            </p:nvGraphicFramePr>
            <p:xfrm>
              <a:off x="159058" y="2688352"/>
              <a:ext cx="8861378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00499"/>
                    <a:gridCol w="4860879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dirty="0" smtClean="0">
                              <a:solidFill>
                                <a:schemeClr val="tx1"/>
                              </a:solidFill>
                            </a:rPr>
                            <a:t>mode</a:t>
                          </a:r>
                          <a:endParaRPr lang="en-GB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dirty="0" smtClean="0">
                              <a:solidFill>
                                <a:schemeClr val="tx1"/>
                              </a:solidFill>
                            </a:rPr>
                            <a:t>int.</a:t>
                          </a:r>
                          <a:r>
                            <a:rPr lang="en-GB" sz="28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GB" sz="2800" dirty="0" smtClean="0">
                              <a:solidFill>
                                <a:schemeClr val="tx1"/>
                              </a:solidFill>
                            </a:rPr>
                            <a:t>luminosity at two IPs</a:t>
                          </a:r>
                          <a:endParaRPr lang="en-GB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1" i="1" dirty="0" smtClean="0"/>
                            <a:t>Z</a:t>
                          </a:r>
                          <a:r>
                            <a:rPr lang="en-GB" sz="2800" b="1" dirty="0" smtClean="0"/>
                            <a:t> (91 GeV)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/>
                            <a:t>17-40 ab</a:t>
                          </a:r>
                          <a:r>
                            <a:rPr lang="en-GB" sz="2800" b="1" baseline="30000" dirty="0" smtClean="0"/>
                            <a:t>-1  </a:t>
                          </a:r>
                          <a:r>
                            <a:rPr lang="en-GB" sz="2800" b="1" baseline="0" dirty="0" smtClean="0"/>
                            <a:t>/ year</a:t>
                          </a:r>
                          <a:endParaRPr lang="en-GB" sz="2800" b="1" baseline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1" i="1" dirty="0" smtClean="0"/>
                            <a:t>W </a:t>
                          </a:r>
                          <a:r>
                            <a:rPr lang="en-GB" sz="2800" b="1" dirty="0" smtClean="0"/>
                            <a:t>(160 GeV)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4 ab</a:t>
                          </a:r>
                          <a:r>
                            <a:rPr kumimoji="0" lang="en-GB" sz="2800" b="1" i="0" u="none" strike="noStrike" kern="1200" cap="none" spc="0" normalizeH="0" baseline="3000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-1  </a:t>
                          </a:r>
                          <a:r>
                            <a:rPr kumimoji="0" lang="en-GB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/ year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1" i="1" dirty="0" smtClean="0"/>
                            <a:t>ZH</a:t>
                          </a:r>
                          <a:r>
                            <a:rPr lang="en-GB" sz="2800" b="1" dirty="0" smtClean="0"/>
                            <a:t> (240 GeV)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/>
                            <a:t>1 ab</a:t>
                          </a:r>
                          <a:r>
                            <a:rPr lang="en-GB" sz="2800" b="1" baseline="30000" dirty="0" smtClean="0"/>
                            <a:t>-1  </a:t>
                          </a:r>
                          <a:r>
                            <a:rPr lang="en-GB" sz="2800" b="1" baseline="0" dirty="0" smtClean="0"/>
                            <a:t>/ year</a:t>
                          </a:r>
                          <a:endParaRPr lang="en-GB" sz="2800" b="1" baseline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28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8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acc>
                            </m:oMath>
                          </a14:m>
                          <a:r>
                            <a:rPr lang="en-GB" sz="2800" b="1" dirty="0" smtClean="0"/>
                            <a:t> (350 GeV) 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/>
                            <a:t>0.25 ab</a:t>
                          </a:r>
                          <a:r>
                            <a:rPr lang="en-GB" sz="2800" b="1" baseline="30000" dirty="0" smtClean="0"/>
                            <a:t>-1  </a:t>
                          </a:r>
                          <a:r>
                            <a:rPr lang="en-GB" sz="2800" b="1" baseline="0" dirty="0" smtClean="0"/>
                            <a:t>/ year</a:t>
                          </a:r>
                          <a:endParaRPr lang="en-GB" sz="2800" b="1" baseline="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i="1" dirty="0" smtClean="0"/>
                            <a:t>H</a:t>
                          </a:r>
                          <a:r>
                            <a:rPr lang="en-GB" sz="2800" dirty="0" smtClean="0"/>
                            <a:t> (125 GeV)</a:t>
                          </a:r>
                          <a:r>
                            <a:rPr lang="en-GB" sz="2800" baseline="0" dirty="0" smtClean="0"/>
                            <a:t> with </a:t>
                          </a:r>
                          <a:r>
                            <a:rPr lang="en-GB" sz="2800" baseline="0" dirty="0" err="1" smtClean="0"/>
                            <a:t>monochromatization</a:t>
                          </a:r>
                          <a:endParaRPr lang="en-GB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&gt;2 ab</a:t>
                          </a:r>
                          <a:r>
                            <a:rPr kumimoji="0" lang="en-GB" sz="2800" b="0" i="0" u="none" strike="noStrike" kern="1200" cap="none" spc="0" normalizeH="0" baseline="3000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-1  </a:t>
                          </a:r>
                          <a:r>
                            <a:rPr kumimoji="0" lang="en-GB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/ year</a:t>
                          </a:r>
                        </a:p>
                        <a:p>
                          <a:r>
                            <a:rPr lang="en-GB" sz="2800" i="1" baseline="0" dirty="0" smtClean="0">
                              <a:solidFill>
                                <a:srgbClr val="FF0000"/>
                              </a:solidFill>
                            </a:rPr>
                            <a:t>preliminary, work in progress</a:t>
                          </a:r>
                          <a:endParaRPr lang="en-GB" sz="2800" i="1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7342397"/>
                  </p:ext>
                </p:extLst>
              </p:nvPr>
            </p:nvGraphicFramePr>
            <p:xfrm>
              <a:off x="159058" y="2688352"/>
              <a:ext cx="8861378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000499"/>
                    <a:gridCol w="4860879"/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dirty="0" smtClean="0">
                              <a:solidFill>
                                <a:schemeClr val="tx1"/>
                              </a:solidFill>
                            </a:rPr>
                            <a:t>mode</a:t>
                          </a:r>
                          <a:endParaRPr lang="en-GB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dirty="0" smtClean="0">
                              <a:solidFill>
                                <a:schemeClr val="tx1"/>
                              </a:solidFill>
                            </a:rPr>
                            <a:t>int.</a:t>
                          </a:r>
                          <a:r>
                            <a:rPr lang="en-GB" sz="28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GB" sz="2800" dirty="0" smtClean="0">
                              <a:solidFill>
                                <a:schemeClr val="tx1"/>
                              </a:solidFill>
                            </a:rPr>
                            <a:t>luminosity at two IPs</a:t>
                          </a:r>
                          <a:endParaRPr lang="en-GB" sz="2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1" i="1" dirty="0" smtClean="0"/>
                            <a:t>Z</a:t>
                          </a:r>
                          <a:r>
                            <a:rPr lang="en-GB" sz="2800" b="1" dirty="0" smtClean="0"/>
                            <a:t> (91 GeV)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/>
                            <a:t>17-40 ab</a:t>
                          </a:r>
                          <a:r>
                            <a:rPr lang="en-GB" sz="2800" b="1" baseline="30000" dirty="0" smtClean="0"/>
                            <a:t>-1  </a:t>
                          </a:r>
                          <a:r>
                            <a:rPr lang="en-GB" sz="2800" b="1" baseline="0" dirty="0" smtClean="0"/>
                            <a:t>/ year</a:t>
                          </a:r>
                          <a:endParaRPr lang="en-GB" sz="2800" b="1" baseline="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1" i="1" dirty="0" smtClean="0"/>
                            <a:t>W </a:t>
                          </a:r>
                          <a:r>
                            <a:rPr lang="en-GB" sz="2800" b="1" dirty="0" smtClean="0"/>
                            <a:t>(160 GeV)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4 ab</a:t>
                          </a:r>
                          <a:r>
                            <a:rPr kumimoji="0" lang="en-GB" sz="2800" b="1" i="0" u="none" strike="noStrike" kern="1200" cap="none" spc="0" normalizeH="0" baseline="3000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-1  </a:t>
                          </a:r>
                          <a:r>
                            <a:rPr kumimoji="0" lang="en-GB" sz="28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/ year</a:t>
                          </a: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1" i="1" dirty="0" smtClean="0"/>
                            <a:t>ZH</a:t>
                          </a:r>
                          <a:r>
                            <a:rPr lang="en-GB" sz="2800" b="1" dirty="0" smtClean="0"/>
                            <a:t> (240 GeV)</a:t>
                          </a:r>
                          <a:endParaRPr lang="en-GB" sz="28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/>
                            <a:t>1 ab</a:t>
                          </a:r>
                          <a:r>
                            <a:rPr lang="en-GB" sz="2800" b="1" baseline="30000" dirty="0" smtClean="0"/>
                            <a:t>-1  </a:t>
                          </a:r>
                          <a:r>
                            <a:rPr lang="en-GB" sz="2800" b="1" baseline="0" dirty="0" smtClean="0"/>
                            <a:t>/ year</a:t>
                          </a:r>
                          <a:endParaRPr lang="en-GB" sz="2800" b="1" baseline="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52" t="-412941" r="-122256" b="-21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800" b="1" dirty="0" smtClean="0"/>
                            <a:t>0.25 ab</a:t>
                          </a:r>
                          <a:r>
                            <a:rPr lang="en-GB" sz="2800" b="1" baseline="30000" dirty="0" smtClean="0"/>
                            <a:t>-1  </a:t>
                          </a:r>
                          <a:r>
                            <a:rPr lang="en-GB" sz="2800" b="1" baseline="0" dirty="0" smtClean="0"/>
                            <a:t>/ year</a:t>
                          </a:r>
                          <a:endParaRPr lang="en-GB" sz="2800" b="1" baseline="0" dirty="0"/>
                        </a:p>
                      </a:txBody>
                      <a:tcPr/>
                    </a:tc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GB" sz="2800" i="1" dirty="0" smtClean="0"/>
                            <a:t>H</a:t>
                          </a:r>
                          <a:r>
                            <a:rPr lang="en-GB" sz="2800" dirty="0" smtClean="0"/>
                            <a:t> (125 GeV)</a:t>
                          </a:r>
                          <a:r>
                            <a:rPr lang="en-GB" sz="2800" baseline="0" dirty="0" smtClean="0"/>
                            <a:t> with </a:t>
                          </a:r>
                          <a:r>
                            <a:rPr lang="en-GB" sz="2800" baseline="0" dirty="0" err="1" smtClean="0"/>
                            <a:t>monochromatization</a:t>
                          </a:r>
                          <a:endParaRPr lang="en-GB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&gt;2 ab</a:t>
                          </a:r>
                          <a:r>
                            <a:rPr kumimoji="0" lang="en-GB" sz="2800" b="0" i="0" u="none" strike="noStrike" kern="1200" cap="none" spc="0" normalizeH="0" baseline="3000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-1  </a:t>
                          </a:r>
                          <a:r>
                            <a:rPr kumimoji="0" lang="en-GB" sz="28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C377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/ year</a:t>
                          </a:r>
                        </a:p>
                        <a:p>
                          <a:r>
                            <a:rPr lang="en-GB" sz="2800" i="1" baseline="0" dirty="0" smtClean="0">
                              <a:solidFill>
                                <a:srgbClr val="FF0000"/>
                              </a:solidFill>
                            </a:rPr>
                            <a:t>preliminary, work in progress</a:t>
                          </a:r>
                          <a:endParaRPr lang="en-GB" sz="2800" i="1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0109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942" y="990789"/>
            <a:ext cx="8922186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o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f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course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discovery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depends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on the goodwill of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nature;</a:t>
            </a: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a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do and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(if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they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exist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):</a:t>
            </a: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EXPLORE </a:t>
            </a:r>
            <a:r>
              <a:rPr lang="fr-CH" b="1" dirty="0" smtClean="0">
                <a:solidFill>
                  <a:srgbClr val="FF0000"/>
                </a:solidFill>
              </a:rPr>
              <a:t>10 </a:t>
            </a:r>
            <a:r>
              <a:rPr lang="fr-CH" b="1" dirty="0" err="1" smtClean="0">
                <a:solidFill>
                  <a:srgbClr val="FF0000"/>
                </a:solidFill>
              </a:rPr>
              <a:t>TeV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energy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scale</a:t>
            </a:r>
            <a:r>
              <a:rPr lang="fr-CH" b="1" dirty="0">
                <a:solidFill>
                  <a:srgbClr val="FF0000"/>
                </a:solidFill>
              </a:rPr>
              <a:t> (and </a:t>
            </a:r>
            <a:r>
              <a:rPr lang="fr-CH" b="1" dirty="0" err="1">
                <a:solidFill>
                  <a:srgbClr val="FF0000"/>
                </a:solidFill>
              </a:rPr>
              <a:t>beyond</a:t>
            </a:r>
            <a:r>
              <a:rPr lang="fr-CH" b="1" dirty="0">
                <a:solidFill>
                  <a:srgbClr val="FF0000"/>
                </a:solidFill>
              </a:rPr>
              <a:t>) </a:t>
            </a:r>
            <a:r>
              <a:rPr lang="fr-CH" b="1" dirty="0" err="1">
                <a:solidFill>
                  <a:srgbClr val="FF0000"/>
                </a:solidFill>
              </a:rPr>
              <a:t>with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Precision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Measurements</a:t>
            </a:r>
            <a:r>
              <a:rPr lang="fr-CH" b="1" dirty="0">
                <a:solidFill>
                  <a:srgbClr val="FF0000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~</a:t>
            </a:r>
            <a:r>
              <a:rPr lang="fr-CH" b="1" dirty="0">
                <a:solidFill>
                  <a:prstClr val="black"/>
                </a:solidFill>
              </a:rPr>
              <a:t>20-50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equivalent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to factor 5-7 in mass)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),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and top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  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DISCOVER a violation of </a:t>
            </a:r>
            <a:r>
              <a:rPr lang="fr-CH" b="1" dirty="0" err="1">
                <a:solidFill>
                  <a:srgbClr val="FF0000"/>
                </a:solidFill>
              </a:rPr>
              <a:t>flavour</a:t>
            </a:r>
            <a:r>
              <a:rPr lang="fr-CH" b="1" dirty="0">
                <a:solidFill>
                  <a:srgbClr val="FF0000"/>
                </a:solidFill>
              </a:rPr>
              <a:t> conservation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</a:t>
            </a:r>
            <a:r>
              <a:rPr lang="fr-CH" b="1" dirty="0" smtClean="0">
                <a:solidFill>
                  <a:prstClr val="black"/>
                </a:solidFill>
              </a:rPr>
              <a:t>-  </a:t>
            </a:r>
            <a:r>
              <a:rPr lang="fr-CH" b="1" dirty="0">
                <a:solidFill>
                  <a:prstClr val="black"/>
                </a:solidFill>
              </a:rPr>
              <a:t>ex FCNC  (Z </a:t>
            </a:r>
            <a:r>
              <a:rPr lang="fr-CH" sz="2800" b="1" dirty="0" smtClean="0">
                <a:solidFill>
                  <a:schemeClr val="accent6"/>
                </a:solidFill>
              </a:rPr>
              <a:t>→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, e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>
                <a:solidFill>
                  <a:prstClr val="black"/>
                </a:solidFill>
              </a:rPr>
              <a:t> 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events</a:t>
            </a:r>
            <a:r>
              <a:rPr lang="fr-CH" b="1" dirty="0" smtClean="0">
                <a:solidFill>
                  <a:prstClr val="black"/>
                </a:solidFill>
              </a:rPr>
              <a:t>!)       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DISCOVER </a:t>
            </a:r>
            <a:r>
              <a:rPr lang="fr-CH" b="1" dirty="0" err="1">
                <a:solidFill>
                  <a:srgbClr val="FF0000"/>
                </a:solidFill>
              </a:rPr>
              <a:t>dark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matter</a:t>
            </a:r>
            <a:r>
              <a:rPr lang="fr-CH" b="1" dirty="0">
                <a:solidFill>
                  <a:srgbClr val="FF0000"/>
                </a:solidFill>
              </a:rPr>
              <a:t> as «invisible </a:t>
            </a:r>
            <a:r>
              <a:rPr lang="fr-CH" b="1" dirty="0" err="1">
                <a:solidFill>
                  <a:srgbClr val="FF0000"/>
                </a:solidFill>
              </a:rPr>
              <a:t>decay</a:t>
            </a:r>
            <a:r>
              <a:rPr lang="fr-CH" b="1" dirty="0">
                <a:solidFill>
                  <a:srgbClr val="FF0000"/>
                </a:solidFill>
              </a:rPr>
              <a:t>» of H or Z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DISCOVER </a:t>
            </a:r>
            <a:r>
              <a:rPr lang="fr-CH" b="1" dirty="0" err="1">
                <a:solidFill>
                  <a:srgbClr val="FF0000"/>
                </a:solidFill>
              </a:rPr>
              <a:t>very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weakly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coupled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particle</a:t>
            </a:r>
            <a:r>
              <a:rPr lang="fr-CH" b="1" dirty="0">
                <a:solidFill>
                  <a:srgbClr val="FF0000"/>
                </a:solidFill>
              </a:rPr>
              <a:t> in 5-100 </a:t>
            </a:r>
            <a:r>
              <a:rPr lang="fr-CH" b="1" dirty="0" err="1">
                <a:solidFill>
                  <a:srgbClr val="FF0000"/>
                </a:solidFill>
              </a:rPr>
              <a:t>GeV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energy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scale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</a:t>
            </a:r>
            <a:r>
              <a:rPr lang="fr-CH" b="1" dirty="0" smtClean="0">
                <a:solidFill>
                  <a:prstClr val="black"/>
                </a:solidFill>
              </a:rPr>
              <a:t>right-</a:t>
            </a:r>
            <a:r>
              <a:rPr lang="fr-CH" b="1" dirty="0" err="1">
                <a:solidFill>
                  <a:prstClr val="black"/>
                </a:solidFill>
              </a:rPr>
              <a:t>h</a:t>
            </a:r>
            <a:r>
              <a:rPr lang="fr-CH" b="1" dirty="0" err="1" smtClean="0">
                <a:solidFill>
                  <a:prstClr val="black"/>
                </a:solidFill>
              </a:rPr>
              <a:t>anded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neutrinos,  </a:t>
            </a:r>
            <a:r>
              <a:rPr lang="fr-CH" b="1" dirty="0" err="1">
                <a:solidFill>
                  <a:prstClr val="black"/>
                </a:solidFill>
              </a:rPr>
              <a:t>d</a:t>
            </a:r>
            <a:r>
              <a:rPr lang="fr-CH" b="1" dirty="0" err="1" smtClean="0">
                <a:solidFill>
                  <a:prstClr val="black"/>
                </a:solidFill>
              </a:rPr>
              <a:t>ark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p</a:t>
            </a:r>
            <a:r>
              <a:rPr lang="fr-CH" b="1" dirty="0" smtClean="0">
                <a:solidFill>
                  <a:prstClr val="black"/>
                </a:solidFill>
              </a:rPr>
              <a:t>hotons </a:t>
            </a:r>
            <a:r>
              <a:rPr lang="fr-CH" b="1" dirty="0">
                <a:solidFill>
                  <a:prstClr val="black"/>
                </a:solidFill>
              </a:rPr>
              <a:t>etc</a:t>
            </a:r>
            <a:r>
              <a:rPr lang="fr-CH" b="1" dirty="0" smtClean="0">
                <a:solidFill>
                  <a:prstClr val="black"/>
                </a:solidFill>
              </a:rPr>
              <a:t>…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…..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FCC-</a:t>
            </a:r>
            <a:r>
              <a:rPr lang="en-US" sz="3200" kern="0" dirty="0" err="1" smtClean="0">
                <a:latin typeface="Arial"/>
              </a:rPr>
              <a:t>ee</a:t>
            </a:r>
            <a:r>
              <a:rPr lang="en-US" sz="3200" kern="0" dirty="0" smtClean="0">
                <a:latin typeface="Arial"/>
              </a:rPr>
              <a:t> discovery potential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1255" y="5826596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1194" y="3491274"/>
            <a:ext cx="2320122" cy="1323439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</a:t>
            </a:r>
            <a:r>
              <a:rPr lang="en-GB" sz="1600" dirty="0" smtClean="0">
                <a:solidFill>
                  <a:schemeClr val="bg1"/>
                </a:solidFill>
              </a:rPr>
              <a:t>lso see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M. </a:t>
            </a:r>
            <a:r>
              <a:rPr lang="en-GB" sz="1600" dirty="0" err="1" smtClean="0">
                <a:solidFill>
                  <a:schemeClr val="bg1"/>
                </a:solidFill>
              </a:rPr>
              <a:t>Bicer</a:t>
            </a:r>
            <a:r>
              <a:rPr lang="en-GB" sz="1600" dirty="0" smtClean="0">
                <a:solidFill>
                  <a:schemeClr val="bg1"/>
                </a:solidFill>
              </a:rPr>
              <a:t> et al.,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“First Look at the 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Physics Case of TLEP,”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JHEP01 (</a:t>
            </a:r>
            <a:r>
              <a:rPr lang="en-GB" sz="1600" dirty="0">
                <a:solidFill>
                  <a:schemeClr val="bg1"/>
                </a:solidFill>
              </a:rPr>
              <a:t>2014</a:t>
            </a:r>
            <a:r>
              <a:rPr lang="en-GB" sz="1600" dirty="0" smtClean="0">
                <a:solidFill>
                  <a:schemeClr val="bg1"/>
                </a:solidFill>
              </a:rPr>
              <a:t>) 164</a:t>
            </a:r>
          </a:p>
        </p:txBody>
      </p:sp>
    </p:spTree>
    <p:extLst>
      <p:ext uri="{BB962C8B-B14F-4D97-AF65-F5344CB8AC3E}">
        <p14:creationId xmlns:p14="http://schemas.microsoft.com/office/powerpoint/2010/main" val="42433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920" y="1196752"/>
            <a:ext cx="9049080" cy="378565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sz="1800" b="1" dirty="0" smtClean="0">
                <a:solidFill>
                  <a:srgbClr val="FF0000"/>
                </a:solidFill>
                <a:latin typeface="+mn-lt"/>
              </a:rPr>
              <a:t>Z pole:</a:t>
            </a:r>
            <a:r>
              <a:rPr lang="fr-CH" sz="1800" dirty="0" smtClean="0">
                <a:latin typeface="+mn-lt"/>
              </a:rPr>
              <a:t>  1-2 10</a:t>
            </a:r>
            <a:r>
              <a:rPr lang="fr-CH" sz="1800" baseline="30000" dirty="0" smtClean="0">
                <a:latin typeface="+mn-lt"/>
              </a:rPr>
              <a:t>36</a:t>
            </a:r>
            <a:r>
              <a:rPr lang="fr-CH" sz="1800" dirty="0" smtClean="0">
                <a:latin typeface="+mn-lt"/>
              </a:rPr>
              <a:t>/cm</a:t>
            </a:r>
            <a:r>
              <a:rPr lang="fr-CH" sz="1800" baseline="30000" dirty="0" smtClean="0">
                <a:latin typeface="+mn-lt"/>
              </a:rPr>
              <a:t>2</a:t>
            </a:r>
            <a:r>
              <a:rPr lang="fr-CH" sz="1800" dirty="0" smtClean="0">
                <a:latin typeface="+mn-lt"/>
              </a:rPr>
              <a:t>/s/IP   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  2.5 10</a:t>
            </a:r>
            <a:r>
              <a:rPr lang="fr-CH" sz="1800" baseline="30000" dirty="0" smtClean="0">
                <a:latin typeface="+mn-lt"/>
                <a:sym typeface="Wingdings" panose="05000000000000000000" pitchFamily="2" charset="2"/>
              </a:rPr>
              <a:t>12</a:t>
            </a:r>
            <a:r>
              <a:rPr lang="fr-CH" sz="1800" dirty="0" smtClean="0">
                <a:latin typeface="+mn-lt"/>
              </a:rPr>
              <a:t> Z </a:t>
            </a:r>
            <a:r>
              <a:rPr lang="fr-CH" sz="1800" dirty="0" err="1" smtClean="0">
                <a:latin typeface="+mn-lt"/>
              </a:rPr>
              <a:t>events</a:t>
            </a:r>
            <a:r>
              <a:rPr lang="fr-CH" dirty="0" smtClean="0"/>
              <a:t> (per </a:t>
            </a:r>
            <a:r>
              <a:rPr lang="fr-CH" dirty="0" err="1" smtClean="0"/>
              <a:t>experiment</a:t>
            </a:r>
            <a:r>
              <a:rPr lang="fr-CH" dirty="0" smtClean="0"/>
              <a:t>)               3-5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</a:p>
          <a:p>
            <a:r>
              <a:rPr lang="fr-CH" dirty="0" smtClean="0"/>
              <a:t>                                                                    + Z scan                                            1 </a:t>
            </a:r>
            <a:r>
              <a:rPr lang="fr-CH" dirty="0" err="1" smtClean="0"/>
              <a:t>year</a:t>
            </a:r>
            <a:r>
              <a:rPr lang="fr-CH" dirty="0" smtClean="0"/>
              <a:t> </a:t>
            </a:r>
          </a:p>
          <a:p>
            <a:r>
              <a:rPr lang="fr-CH" b="1" dirty="0" smtClean="0">
                <a:solidFill>
                  <a:srgbClr val="FF0000"/>
                </a:solidFill>
              </a:rPr>
              <a:t>WW </a:t>
            </a:r>
            <a:r>
              <a:rPr lang="fr-CH" b="1" dirty="0" err="1" smtClean="0">
                <a:solidFill>
                  <a:srgbClr val="FF0000"/>
                </a:solidFill>
              </a:rPr>
              <a:t>threshold</a:t>
            </a:r>
            <a:r>
              <a:rPr lang="fr-CH" b="1" dirty="0" smtClean="0">
                <a:solidFill>
                  <a:srgbClr val="FF0000"/>
                </a:solidFill>
              </a:rPr>
              <a:t>: </a:t>
            </a:r>
            <a:r>
              <a:rPr lang="fr-CH" dirty="0" smtClean="0"/>
              <a:t>3.5 10</a:t>
            </a:r>
            <a:r>
              <a:rPr lang="fr-CH" baseline="30000" dirty="0" smtClean="0"/>
              <a:t>35</a:t>
            </a:r>
            <a:r>
              <a:rPr lang="fr-CH" dirty="0" smtClean="0"/>
              <a:t>/cm</a:t>
            </a:r>
            <a:r>
              <a:rPr lang="fr-CH" baseline="30000" dirty="0" smtClean="0"/>
              <a:t>2</a:t>
            </a:r>
            <a:r>
              <a:rPr lang="fr-CH" dirty="0" smtClean="0"/>
              <a:t>/s/IP                                                                        1 </a:t>
            </a:r>
            <a:r>
              <a:rPr lang="fr-CH" dirty="0" err="1" smtClean="0"/>
              <a:t>year</a:t>
            </a:r>
            <a:r>
              <a:rPr lang="fr-CH" dirty="0" smtClean="0"/>
              <a:t>  </a:t>
            </a:r>
            <a:endParaRPr lang="fr-CH" dirty="0"/>
          </a:p>
          <a:p>
            <a:endParaRPr lang="fr-CH" b="1" dirty="0" smtClean="0">
              <a:solidFill>
                <a:prstClr val="black"/>
              </a:solidFill>
            </a:endParaRPr>
          </a:p>
          <a:p>
            <a:r>
              <a:rPr lang="fr-CH" b="1" dirty="0" err="1" smtClean="0">
                <a:solidFill>
                  <a:prstClr val="black"/>
                </a:solidFill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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(100 </a:t>
            </a:r>
            <a:r>
              <a:rPr lang="fr-CH" b="1" dirty="0" err="1" smtClean="0">
                <a:solidFill>
                  <a:prstClr val="black"/>
                </a:solidFill>
              </a:rPr>
              <a:t>KeV</a:t>
            </a:r>
            <a:r>
              <a:rPr lang="fr-CH" b="1" dirty="0" smtClean="0">
                <a:solidFill>
                  <a:prstClr val="black"/>
                </a:solidFill>
              </a:rPr>
              <a:t>),  m</a:t>
            </a:r>
            <a:r>
              <a:rPr lang="fr-CH" b="1" baseline="-25000" dirty="0" smtClean="0">
                <a:solidFill>
                  <a:prstClr val="black"/>
                </a:solidFill>
              </a:rPr>
              <a:t>W </a:t>
            </a:r>
            <a:r>
              <a:rPr lang="fr-CH" b="1" dirty="0" smtClean="0">
                <a:solidFill>
                  <a:prstClr val="black"/>
                </a:solidFill>
              </a:rPr>
              <a:t>(500 </a:t>
            </a:r>
            <a:r>
              <a:rPr lang="fr-CH" b="1" dirty="0" err="1" smtClean="0">
                <a:solidFill>
                  <a:prstClr val="black"/>
                </a:solidFill>
              </a:rPr>
              <a:t>keV</a:t>
            </a:r>
            <a:r>
              <a:rPr lang="fr-CH" b="1" dirty="0" smtClean="0">
                <a:solidFill>
                  <a:prstClr val="black"/>
                </a:solidFill>
              </a:rPr>
              <a:t>), sin</a:t>
            </a:r>
            <a:r>
              <a:rPr lang="fr-CH" b="1" baseline="30000" dirty="0" smtClean="0">
                <a:solidFill>
                  <a:prstClr val="black"/>
                </a:solidFill>
              </a:rPr>
              <a:t>2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(&lt;10</a:t>
            </a:r>
            <a:r>
              <a:rPr lang="fr-CH" b="1" baseline="30000" dirty="0" smtClean="0">
                <a:solidFill>
                  <a:prstClr val="black"/>
                </a:solidFill>
              </a:rPr>
              <a:t>-5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from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asymmetries</a:t>
            </a:r>
            <a:r>
              <a:rPr lang="fr-CH" b="1" dirty="0" smtClean="0">
                <a:solidFill>
                  <a:prstClr val="black"/>
                </a:solidFill>
              </a:rPr>
              <a:t> &amp; tau polar.),  </a:t>
            </a:r>
          </a:p>
          <a:p>
            <a:r>
              <a:rPr lang="fr-CH" b="1" dirty="0" smtClean="0">
                <a:solidFill>
                  <a:prstClr val="black"/>
                </a:solidFill>
              </a:rPr>
              <a:t>R</a:t>
            </a:r>
            <a:r>
              <a:rPr lang="fr-CH" b="1" baseline="-25000" dirty="0" smtClean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 (3 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-5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</a:t>
            </a:r>
            <a:r>
              <a:rPr lang="fr-CH" dirty="0" smtClean="0"/>
              <a:t> </a:t>
            </a:r>
            <a:r>
              <a:rPr lang="fr-CH" b="1" dirty="0" smtClean="0"/>
              <a:t>(O(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10</a:t>
            </a:r>
            <a:r>
              <a:rPr lang="fr-CH" b="1" baseline="30000" dirty="0" smtClean="0">
                <a:solidFill>
                  <a:prstClr val="black"/>
                </a:solidFill>
                <a:sym typeface="Symbol"/>
              </a:rPr>
              <a:t>-4</a:t>
            </a:r>
            <a:r>
              <a:rPr lang="fr-CH" b="1" dirty="0" smtClean="0">
                <a:sym typeface="Symbol"/>
              </a:rPr>
              <a:t>) </a:t>
            </a:r>
            <a:r>
              <a:rPr lang="fr-CH" b="1" dirty="0" err="1" smtClean="0">
                <a:sym typeface="Symbol"/>
              </a:rPr>
              <a:t>from</a:t>
            </a:r>
            <a:r>
              <a:rPr lang="fr-CH" b="1" dirty="0" smtClean="0">
                <a:sym typeface="Symbol"/>
              </a:rPr>
              <a:t> </a:t>
            </a:r>
            <a:r>
              <a:rPr lang="fr-CH" b="1" dirty="0" err="1" smtClean="0">
                <a:sym typeface="Symbol"/>
              </a:rPr>
              <a:t>B</a:t>
            </a:r>
            <a:r>
              <a:rPr lang="fr-CH" b="1" baseline="-25000" dirty="0" err="1" smtClean="0">
                <a:sym typeface="Symbol"/>
              </a:rPr>
              <a:t>z</a:t>
            </a:r>
            <a:r>
              <a:rPr lang="fr-CH" b="1" baseline="-25000" dirty="0" err="1">
                <a:sym typeface="Symbol"/>
              </a:rPr>
              <a:t>h</a:t>
            </a:r>
            <a:r>
              <a:rPr lang="fr-CH" b="1" dirty="0" smtClean="0">
                <a:sym typeface="Symbol"/>
              </a:rPr>
              <a:t> &amp; </a:t>
            </a:r>
            <a:r>
              <a:rPr lang="fr-CH" b="1" dirty="0" err="1" smtClean="0">
                <a:sym typeface="Symbol"/>
              </a:rPr>
              <a:t>B</a:t>
            </a:r>
            <a:r>
              <a:rPr lang="fr-CH" b="1" baseline="-25000" dirty="0" err="1" smtClean="0">
                <a:sym typeface="Symbol"/>
              </a:rPr>
              <a:t>wh</a:t>
            </a:r>
            <a:r>
              <a:rPr lang="fr-CH" b="1" dirty="0" smtClean="0"/>
              <a:t>)</a:t>
            </a:r>
            <a:r>
              <a:rPr lang="fr-CH" dirty="0" smtClean="0"/>
              <a:t>,  </a:t>
            </a:r>
            <a:r>
              <a:rPr lang="fr-CH" b="1" dirty="0" err="1" smtClean="0"/>
              <a:t>N</a:t>
            </a:r>
            <a:r>
              <a:rPr lang="fr-CH" b="1" baseline="-25000" dirty="0" err="1" smtClean="0"/>
              <a:t>v</a:t>
            </a:r>
            <a:r>
              <a:rPr lang="fr-CH" b="1" dirty="0" smtClean="0"/>
              <a:t> </a:t>
            </a:r>
            <a:r>
              <a:rPr lang="fr-CH" b="1" dirty="0" err="1" smtClean="0"/>
              <a:t>from</a:t>
            </a:r>
            <a:r>
              <a:rPr lang="fr-CH" b="1" dirty="0" smtClean="0"/>
              <a:t> Z</a:t>
            </a:r>
            <a:r>
              <a:rPr lang="fr-CH" b="1" dirty="0" smtClean="0">
                <a:sym typeface="Symbol"/>
              </a:rPr>
              <a:t></a:t>
            </a:r>
            <a:r>
              <a:rPr lang="fr-CH" b="1" dirty="0" smtClean="0"/>
              <a:t> (0.0004)</a:t>
            </a:r>
            <a:r>
              <a:rPr lang="fr-CH" dirty="0" smtClean="0"/>
              <a:t>  etc…                                                  </a:t>
            </a:r>
          </a:p>
          <a:p>
            <a:endParaRPr lang="fr-CH" sz="1800" baseline="30000" dirty="0">
              <a:latin typeface="+mn-lt"/>
            </a:endParaRPr>
          </a:p>
          <a:p>
            <a:endParaRPr lang="fr-CH" sz="1800" baseline="30000" dirty="0" smtClean="0">
              <a:latin typeface="+mn-lt"/>
            </a:endParaRPr>
          </a:p>
          <a:p>
            <a:r>
              <a:rPr lang="fr-CH" b="1" dirty="0" smtClean="0">
                <a:solidFill>
                  <a:srgbClr val="FF0000"/>
                </a:solidFill>
              </a:rPr>
              <a:t>ZH </a:t>
            </a:r>
            <a:r>
              <a:rPr lang="fr-CH" b="1" dirty="0" err="1" smtClean="0">
                <a:solidFill>
                  <a:srgbClr val="FF0000"/>
                </a:solidFill>
              </a:rPr>
              <a:t>threshold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dirty="0" smtClean="0"/>
              <a:t>: 5 10</a:t>
            </a:r>
            <a:r>
              <a:rPr lang="fr-CH" baseline="30000" dirty="0" smtClean="0"/>
              <a:t>34</a:t>
            </a:r>
            <a:r>
              <a:rPr lang="fr-CH" dirty="0" smtClean="0"/>
              <a:t>/cm</a:t>
            </a:r>
            <a:r>
              <a:rPr lang="fr-CH" baseline="30000" dirty="0" smtClean="0"/>
              <a:t>2</a:t>
            </a:r>
            <a:r>
              <a:rPr lang="fr-CH" dirty="0" smtClean="0"/>
              <a:t>/s/IP :  &gt;500’000 </a:t>
            </a:r>
            <a:r>
              <a:rPr lang="fr-CH" dirty="0" err="1" smtClean="0"/>
              <a:t>Higgs</a:t>
            </a:r>
            <a:r>
              <a:rPr lang="fr-CH" dirty="0" smtClean="0"/>
              <a:t> / </a:t>
            </a:r>
            <a:r>
              <a:rPr lang="fr-CH" dirty="0" err="1" smtClean="0"/>
              <a:t>exp</a:t>
            </a:r>
            <a:r>
              <a:rPr lang="fr-CH" dirty="0" smtClean="0"/>
              <a:t>                    </a:t>
            </a:r>
            <a:r>
              <a:rPr lang="fr-CH" dirty="0"/>
              <a:t>4</a:t>
            </a:r>
            <a:r>
              <a:rPr lang="fr-CH" dirty="0" smtClean="0"/>
              <a:t> </a:t>
            </a:r>
            <a:r>
              <a:rPr lang="fr-CH" dirty="0" err="1" smtClean="0"/>
              <a:t>years</a:t>
            </a:r>
            <a:endParaRPr lang="fr-CH" dirty="0" smtClean="0"/>
          </a:p>
          <a:p>
            <a:endParaRPr lang="fr-CH" dirty="0" smtClean="0">
              <a:sym typeface="Symbol"/>
            </a:endParaRPr>
          </a:p>
          <a:p>
            <a:r>
              <a:rPr lang="fr-CH" b="1" dirty="0" smtClean="0">
                <a:solidFill>
                  <a:srgbClr val="FF0000"/>
                </a:solidFill>
              </a:rPr>
              <a:t>tt (E</a:t>
            </a:r>
            <a:r>
              <a:rPr lang="fr-CH" b="1" baseline="-25000" dirty="0" smtClean="0">
                <a:solidFill>
                  <a:srgbClr val="FF0000"/>
                </a:solidFill>
              </a:rPr>
              <a:t>CM</a:t>
            </a:r>
            <a:r>
              <a:rPr lang="fr-CH" b="1" dirty="0" smtClean="0">
                <a:solidFill>
                  <a:srgbClr val="FF0000"/>
                </a:solidFill>
              </a:rPr>
              <a:t> 350-365 </a:t>
            </a:r>
            <a:r>
              <a:rPr lang="fr-CH" b="1" dirty="0" err="1" smtClean="0">
                <a:solidFill>
                  <a:srgbClr val="FF0000"/>
                </a:solidFill>
              </a:rPr>
              <a:t>GeV</a:t>
            </a:r>
            <a:r>
              <a:rPr lang="fr-CH" b="1" dirty="0" smtClean="0">
                <a:solidFill>
                  <a:srgbClr val="FF0000"/>
                </a:solidFill>
              </a:rPr>
              <a:t>)  </a:t>
            </a:r>
            <a:r>
              <a:rPr lang="fr-CH" dirty="0" smtClean="0"/>
              <a:t>1.3 10</a:t>
            </a:r>
            <a:r>
              <a:rPr lang="fr-CH" baseline="30000" dirty="0" smtClean="0"/>
              <a:t>34</a:t>
            </a:r>
            <a:r>
              <a:rPr lang="fr-CH" dirty="0" smtClean="0"/>
              <a:t>/cm</a:t>
            </a:r>
            <a:r>
              <a:rPr lang="fr-CH" baseline="30000" dirty="0" smtClean="0"/>
              <a:t>2</a:t>
            </a:r>
            <a:r>
              <a:rPr lang="fr-CH" dirty="0" smtClean="0"/>
              <a:t>/s/IP                                        4 </a:t>
            </a:r>
            <a:r>
              <a:rPr lang="fr-CH" dirty="0" err="1" smtClean="0"/>
              <a:t>years</a:t>
            </a:r>
            <a:r>
              <a:rPr lang="fr-CH" dirty="0" smtClean="0"/>
              <a:t> </a:t>
            </a:r>
          </a:p>
          <a:p>
            <a:endParaRPr lang="fr-CH" sz="1800" dirty="0" smtClean="0">
              <a:latin typeface="+mn-lt"/>
            </a:endParaRPr>
          </a:p>
          <a:p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width</a:t>
            </a:r>
            <a:r>
              <a:rPr lang="fr-CH" dirty="0" smtClean="0"/>
              <a:t> (&lt;1%), invisible </a:t>
            </a:r>
            <a:r>
              <a:rPr lang="fr-CH" dirty="0" err="1" smtClean="0"/>
              <a:t>width</a:t>
            </a:r>
            <a:r>
              <a:rPr lang="fr-CH" dirty="0" smtClean="0"/>
              <a:t> (&lt;0.2%), HZZ (&lt;0.1%) etc. etc.  </a:t>
            </a:r>
          </a:p>
          <a:p>
            <a:r>
              <a:rPr lang="fr-CH" sz="1800" dirty="0" smtClean="0">
                <a:latin typeface="+mn-lt"/>
              </a:rPr>
              <a:t>Top quark mass (O(10 MeV)) and top </a:t>
            </a:r>
            <a:r>
              <a:rPr lang="fr-CH" sz="1800" dirty="0" err="1" smtClean="0">
                <a:latin typeface="+mn-lt"/>
              </a:rPr>
              <a:t>couplings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top cross-section and </a:t>
            </a:r>
            <a:r>
              <a:rPr lang="fr-CH" sz="1800" dirty="0" err="1" smtClean="0">
                <a:latin typeface="+mn-lt"/>
              </a:rPr>
              <a:t>polarization</a:t>
            </a:r>
            <a:endParaRPr lang="fr-CH" sz="18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49" y="4989400"/>
            <a:ext cx="9049080" cy="9233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chemeClr val="bg1"/>
                </a:solidFill>
              </a:rPr>
              <a:t>a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bove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luminosities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according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to March 2016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baseline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with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room for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improvement</a:t>
            </a:r>
            <a:r>
              <a:rPr lang="fr-CH" dirty="0" smtClean="0">
                <a:solidFill>
                  <a:schemeClr val="bg1"/>
                </a:solidFill>
              </a:rPr>
              <a:t>);</a:t>
            </a:r>
          </a:p>
          <a:p>
            <a:r>
              <a:rPr lang="fr-CH" dirty="0" err="1" smtClean="0">
                <a:solidFill>
                  <a:schemeClr val="bg1"/>
                </a:solidFill>
              </a:rPr>
              <a:t>o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ptimization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will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continue as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luminosity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figures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evolve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; </a:t>
            </a:r>
            <a:r>
              <a:rPr lang="fr-CH" dirty="0" err="1">
                <a:solidFill>
                  <a:schemeClr val="bg1"/>
                </a:solidFill>
              </a:rPr>
              <a:t>t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here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is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 no pile-up at FCC-</a:t>
            </a:r>
            <a:r>
              <a:rPr lang="fr-CH" sz="1800" dirty="0" err="1" smtClean="0">
                <a:solidFill>
                  <a:schemeClr val="bg1"/>
                </a:solidFill>
                <a:latin typeface="+mn-lt"/>
              </a:rPr>
              <a:t>ee</a:t>
            </a:r>
            <a:r>
              <a:rPr lang="fr-CH" sz="1800" dirty="0" smtClean="0">
                <a:solidFill>
                  <a:schemeClr val="bg1"/>
                </a:solidFill>
                <a:latin typeface="+mn-lt"/>
              </a:rPr>
              <a:t>! </a:t>
            </a:r>
          </a:p>
          <a:p>
            <a:r>
              <a:rPr lang="fr-CH" dirty="0">
                <a:solidFill>
                  <a:schemeClr val="bg1"/>
                </a:solidFill>
              </a:rPr>
              <a:t>i</a:t>
            </a:r>
            <a:r>
              <a:rPr lang="fr-CH" dirty="0" smtClean="0">
                <a:solidFill>
                  <a:schemeClr val="bg1"/>
                </a:solidFill>
              </a:rPr>
              <a:t>n addition possible </a:t>
            </a:r>
            <a:r>
              <a:rPr lang="fr-CH" dirty="0" err="1" smtClean="0">
                <a:solidFill>
                  <a:schemeClr val="bg1"/>
                </a:solidFill>
              </a:rPr>
              <a:t>run</a:t>
            </a:r>
            <a:r>
              <a:rPr lang="fr-CH" dirty="0" smtClean="0">
                <a:solidFill>
                  <a:schemeClr val="bg1"/>
                </a:solidFill>
              </a:rPr>
              <a:t> at </a:t>
            </a:r>
            <a:r>
              <a:rPr lang="fr-CH" dirty="0" err="1" smtClean="0">
                <a:solidFill>
                  <a:schemeClr val="bg1"/>
                </a:solidFill>
              </a:rPr>
              <a:t>e+e</a:t>
            </a:r>
            <a:r>
              <a:rPr lang="fr-CH" dirty="0" smtClean="0">
                <a:solidFill>
                  <a:schemeClr val="bg1"/>
                </a:solidFill>
              </a:rPr>
              <a:t>- </a:t>
            </a:r>
            <a:r>
              <a:rPr lang="fr-CH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H (125.2 </a:t>
            </a:r>
            <a:r>
              <a:rPr lang="fr-CH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GeV</a:t>
            </a:r>
            <a:r>
              <a:rPr lang="fr-CH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endParaRPr lang="fr-CH" sz="1800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typical running scenario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31255" y="5826596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r="2793" b="12776"/>
          <a:stretch/>
        </p:blipFill>
        <p:spPr bwMode="auto">
          <a:xfrm>
            <a:off x="968188" y="374959"/>
            <a:ext cx="6723530" cy="490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1626" y="1321653"/>
            <a:ext cx="1010811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CH" sz="1600" dirty="0" smtClean="0">
                <a:solidFill>
                  <a:schemeClr val="bg1"/>
                </a:solidFill>
                <a:latin typeface="+mn-lt"/>
              </a:rPr>
              <a:t>FCC-</a:t>
            </a:r>
            <a:r>
              <a:rPr lang="fr-CH" sz="1600" dirty="0" err="1" smtClean="0">
                <a:solidFill>
                  <a:schemeClr val="bg1"/>
                </a:solidFill>
                <a:latin typeface="+mn-lt"/>
              </a:rPr>
              <a:t>hh</a:t>
            </a:r>
            <a:endParaRPr lang="fr-CH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9312" y="3964962"/>
            <a:ext cx="460202" cy="923330"/>
          </a:xfrm>
          <a:prstGeom prst="rect">
            <a:avLst/>
          </a:prstGeom>
          <a:solidFill>
            <a:srgbClr val="EA3B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dirty="0" smtClean="0">
                <a:solidFill>
                  <a:schemeClr val="bg1"/>
                </a:solidFill>
                <a:latin typeface="+mn-lt"/>
              </a:rPr>
              <a:t>1</a:t>
            </a:r>
          </a:p>
          <a:p>
            <a:pPr algn="ctr"/>
            <a:r>
              <a:rPr lang="fr-CH" dirty="0" smtClean="0">
                <a:solidFill>
                  <a:schemeClr val="bg1"/>
                </a:solidFill>
                <a:latin typeface="+mn-lt"/>
              </a:rPr>
              <a:t>1</a:t>
            </a:r>
          </a:p>
          <a:p>
            <a:pPr algn="ctr"/>
            <a:r>
              <a:rPr lang="fr-CH" dirty="0" smtClean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2931" y="5396302"/>
            <a:ext cx="648878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2000" dirty="0"/>
              <a:t>t</a:t>
            </a:r>
            <a:r>
              <a:rPr lang="fr-CH" sz="2000" dirty="0" smtClean="0">
                <a:latin typeface="+mn-lt"/>
              </a:rPr>
              <a:t>he </a:t>
            </a:r>
            <a:r>
              <a:rPr lang="fr-CH" sz="2000" dirty="0" err="1" smtClean="0">
                <a:latin typeface="+mn-lt"/>
              </a:rPr>
              <a:t>combination</a:t>
            </a:r>
            <a:r>
              <a:rPr lang="fr-CH" sz="2000" dirty="0" smtClean="0">
                <a:latin typeface="+mn-lt"/>
              </a:rPr>
              <a:t> of FCC-</a:t>
            </a:r>
            <a:r>
              <a:rPr lang="fr-CH" sz="2000" dirty="0" err="1" smtClean="0">
                <a:latin typeface="+mn-lt"/>
              </a:rPr>
              <a:t>ee</a:t>
            </a:r>
            <a:r>
              <a:rPr lang="fr-CH" sz="2000" dirty="0" smtClean="0">
                <a:latin typeface="+mn-lt"/>
              </a:rPr>
              <a:t> and FCC-</a:t>
            </a:r>
            <a:r>
              <a:rPr lang="fr-CH" sz="2000" dirty="0" err="1" smtClean="0">
                <a:latin typeface="+mn-lt"/>
              </a:rPr>
              <a:t>hh</a:t>
            </a:r>
            <a:r>
              <a:rPr lang="fr-CH" sz="2000" dirty="0" smtClean="0">
                <a:latin typeface="+mn-lt"/>
              </a:rPr>
              <a:t> </a:t>
            </a:r>
            <a:r>
              <a:rPr lang="fr-CH" sz="2000" dirty="0" err="1" smtClean="0">
                <a:latin typeface="+mn-lt"/>
              </a:rPr>
              <a:t>is</a:t>
            </a:r>
            <a:r>
              <a:rPr lang="fr-CH" sz="2000" dirty="0" smtClean="0">
                <a:latin typeface="+mn-lt"/>
              </a:rPr>
              <a:t> «invincible»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9311" y="1621332"/>
            <a:ext cx="826914" cy="207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5"/>
            <a:ext cx="9150188" cy="118044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Higgs coupling summary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62564" y="5796412"/>
            <a:ext cx="98456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M. Klute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53619" y="3635119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4916087"/>
            <a:ext cx="3344921" cy="529137"/>
            <a:chOff x="5722542" y="5110794"/>
            <a:chExt cx="3344921" cy="529137"/>
          </a:xfrm>
        </p:grpSpPr>
        <p:sp>
          <p:nvSpPr>
            <p:cNvPr id="63" name="Rectangle 62"/>
            <p:cNvSpPr/>
            <p:nvPr/>
          </p:nvSpPr>
          <p:spPr>
            <a:xfrm>
              <a:off x="7843463" y="5110794"/>
              <a:ext cx="1224000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8" y="5110794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197353" y="4229084"/>
            <a:ext cx="2624773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173D54"/>
                </a:solidFill>
                <a:effectLst>
                  <a:outerShdw blurRad="25400" dist="25400" dir="2700000" algn="tl" rotWithShape="0">
                    <a:schemeClr val="tx2">
                      <a:lumMod val="75000"/>
                      <a:alpha val="45000"/>
                    </a:schemeClr>
                  </a:outerShdw>
                </a:effectLst>
              </a:rPr>
              <a:t>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C</a:t>
            </a:r>
            <a:r>
              <a:rPr lang="en-GB" dirty="0" smtClean="0"/>
              <a:t>ERN </a:t>
            </a:r>
            <a:r>
              <a:rPr lang="en-GB" dirty="0"/>
              <a:t>Circular Colliders </a:t>
            </a:r>
            <a:r>
              <a:rPr lang="en-GB" dirty="0" smtClean="0"/>
              <a:t>and FCC</a:t>
            </a:r>
            <a:endParaRPr lang="en-US" dirty="0"/>
          </a:p>
        </p:txBody>
      </p:sp>
      <p:pic>
        <p:nvPicPr>
          <p:cNvPr id="5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2494" y="4916087"/>
            <a:ext cx="9001001" cy="1290345"/>
            <a:chOff x="122494" y="4916087"/>
            <a:chExt cx="9001001" cy="1290345"/>
          </a:xfrm>
        </p:grpSpPr>
        <p:grpSp>
          <p:nvGrpSpPr>
            <p:cNvPr id="7" name="Group 6"/>
            <p:cNvGrpSpPr/>
            <p:nvPr/>
          </p:nvGrpSpPr>
          <p:grpSpPr>
            <a:xfrm>
              <a:off x="2643671" y="4916087"/>
              <a:ext cx="3051462" cy="529137"/>
              <a:chOff x="2643671" y="5110794"/>
              <a:chExt cx="3051462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643671" y="5190696"/>
                <a:ext cx="249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 smtClean="0">
                    <a:solidFill>
                      <a:schemeClr val="tx2"/>
                    </a:solidFill>
                    <a:latin typeface="+mn-lt"/>
                  </a:rPr>
                  <a:t>                 FCC</a:t>
                </a:r>
                <a:endParaRPr lang="en-GB" b="1" spc="1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122494" y="5498546"/>
              <a:ext cx="90010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Now is the right time to plan for the period 2035 – 2040</a:t>
              </a:r>
            </a:p>
            <a:p>
              <a:pPr>
                <a:defRPr/>
              </a:pP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Goal of phase 1: CDR by end 2018 for next </a:t>
              </a:r>
              <a:r>
                <a:rPr lang="en-US" altLang="zh-CN" sz="2000" b="1" kern="0" dirty="0" smtClean="0">
                  <a:solidFill>
                    <a:srgbClr val="0000FF"/>
                  </a:solidFill>
                  <a:ea typeface="黑体" pitchFamily="2" charset="-122"/>
                </a:rPr>
                <a:t>update of European Strategy</a:t>
              </a:r>
              <a:endParaRPr lang="en-GB" sz="1400" b="1" kern="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7812360" y="1492279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61401" y="5057593"/>
            <a:ext cx="133722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M. Benedikt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13" y="0"/>
            <a:ext cx="93738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9913" y="0"/>
            <a:ext cx="937382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precision H &amp; EW </a:t>
            </a:r>
            <a:r>
              <a:rPr lang="en-US" sz="3200" kern="0" dirty="0" smtClean="0">
                <a:latin typeface="Arial"/>
              </a:rPr>
              <a:t>physics </a:t>
            </a:r>
            <a:r>
              <a:rPr lang="en-US" sz="3200" kern="0" dirty="0" smtClean="0">
                <a:latin typeface="Arial"/>
              </a:rPr>
              <a:t>at FCC-</a:t>
            </a:r>
            <a:r>
              <a:rPr lang="en-US" sz="3200" kern="0" dirty="0" err="1" smtClean="0">
                <a:latin typeface="Arial"/>
              </a:rPr>
              <a:t>ee</a:t>
            </a:r>
            <a:r>
              <a:rPr lang="en-US" sz="3200" kern="0" dirty="0" smtClean="0">
                <a:latin typeface="Arial"/>
              </a:rPr>
              <a:t>: exploratory each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68205" y="6519446"/>
            <a:ext cx="114326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J. de Blas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/>
          <a:stretch/>
        </p:blipFill>
        <p:spPr bwMode="auto">
          <a:xfrm>
            <a:off x="391452" y="2141354"/>
            <a:ext cx="7780949" cy="137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824" y="1094047"/>
            <a:ext cx="26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i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R. </a:t>
            </a:r>
            <a:r>
              <a:rPr lang="fr-CH" sz="1600" b="1" i="1" dirty="0" err="1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Kogler</a:t>
            </a:r>
            <a:r>
              <a:rPr lang="fr-CH" sz="1600" b="1" i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, </a:t>
            </a:r>
            <a:r>
              <a:rPr lang="fr-CH" sz="1600" b="1" i="1" dirty="0" err="1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Moriond</a:t>
            </a:r>
            <a:r>
              <a:rPr lang="fr-CH" sz="1600" b="1" i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 EW 2013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5" y="3699030"/>
            <a:ext cx="7765314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63094" y="1079244"/>
            <a:ext cx="139956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prstClr val="black"/>
                </a:solidFill>
                <a:latin typeface="Times New Roman" pitchFamily="18" charset="0"/>
              </a:rPr>
              <a:t>FCC-</a:t>
            </a:r>
            <a:r>
              <a:rPr lang="fr-CH" sz="2800" b="1" dirty="0" err="1">
                <a:solidFill>
                  <a:prstClr val="black"/>
                </a:solidFill>
                <a:latin typeface="Times New Roman" pitchFamily="18" charset="0"/>
              </a:rPr>
              <a:t>ee</a:t>
            </a:r>
            <a:endParaRPr lang="fr-CH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447231" y="1340854"/>
            <a:ext cx="2615863" cy="918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flipH="1">
            <a:off x="5715718" y="1340854"/>
            <a:ext cx="1347376" cy="918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4474175" y="1340854"/>
            <a:ext cx="2588919" cy="15480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496" y="2294586"/>
            <a:ext cx="7681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 0.0002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88249" y="2294586"/>
            <a:ext cx="7681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0.0001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496" y="2742894"/>
            <a:ext cx="81304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 0.0001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28797" y="2332686"/>
            <a:ext cx="72327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0.0003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580" y="2663353"/>
            <a:ext cx="678391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1580" y="1808822"/>
            <a:ext cx="282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SM 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predictions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using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other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input)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54456" y="3789043"/>
            <a:ext cx="94769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3597" y="3824755"/>
            <a:ext cx="85792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192" y="4230599"/>
            <a:ext cx="94769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8811" y="3808271"/>
            <a:ext cx="90281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  0.00001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0666" y="4213580"/>
            <a:ext cx="7681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49716" y="2714999"/>
            <a:ext cx="678391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94432" y="4229801"/>
            <a:ext cx="85792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0.000000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62103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E90276-BA16-4FEC-A67E-DD18CE5CC5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6" name="Straight Arrow Connector 25"/>
          <p:cNvCxnSpPr>
            <a:stCxn id="5" idx="1"/>
          </p:cNvCxnSpPr>
          <p:nvPr/>
        </p:nvCxnSpPr>
        <p:spPr>
          <a:xfrm flipH="1">
            <a:off x="1588593" y="1340854"/>
            <a:ext cx="5474501" cy="1358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58867" y="3244906"/>
            <a:ext cx="2788363" cy="26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11267" y="4724394"/>
            <a:ext cx="2788363" cy="26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884" y="4711492"/>
            <a:ext cx="9123993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err="1">
                <a:solidFill>
                  <a:srgbClr val="0000FF"/>
                </a:solidFill>
              </a:rPr>
              <a:t>Experimental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errors</a:t>
            </a:r>
            <a:r>
              <a:rPr lang="fr-CH" sz="1400" b="1" dirty="0">
                <a:solidFill>
                  <a:srgbClr val="0000FF"/>
                </a:solidFill>
              </a:rPr>
              <a:t> at FCC-</a:t>
            </a:r>
            <a:r>
              <a:rPr lang="fr-CH" sz="1400" b="1" dirty="0" err="1">
                <a:solidFill>
                  <a:srgbClr val="0000FF"/>
                </a:solidFill>
              </a:rPr>
              <a:t>ee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will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be</a:t>
            </a:r>
            <a:r>
              <a:rPr lang="fr-CH" sz="1400" b="1" dirty="0">
                <a:solidFill>
                  <a:srgbClr val="0000FF"/>
                </a:solidFill>
              </a:rPr>
              <a:t> 20-100 </a:t>
            </a:r>
            <a:r>
              <a:rPr lang="fr-CH" sz="1400" b="1" dirty="0">
                <a:solidFill>
                  <a:srgbClr val="0000FF"/>
                </a:solidFill>
              </a:rPr>
              <a:t>x</a:t>
            </a:r>
            <a:r>
              <a:rPr lang="fr-CH" sz="1400" b="1" dirty="0" smtClean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smaller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than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 smtClean="0">
                <a:solidFill>
                  <a:srgbClr val="0000FF"/>
                </a:solidFill>
              </a:rPr>
              <a:t>present</a:t>
            </a:r>
            <a:r>
              <a:rPr lang="fr-CH" sz="1400" b="1" dirty="0" smtClean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errors</a:t>
            </a:r>
            <a:r>
              <a:rPr lang="fr-CH" sz="1400" b="1" dirty="0">
                <a:solidFill>
                  <a:srgbClr val="0000FF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srgbClr val="0000FF"/>
                </a:solidFill>
              </a:rPr>
              <a:t>BUT </a:t>
            </a:r>
            <a:r>
              <a:rPr lang="fr-CH" sz="1400" b="1" dirty="0" err="1">
                <a:solidFill>
                  <a:srgbClr val="0000FF"/>
                </a:solidFill>
              </a:rPr>
              <a:t>can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be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typically</a:t>
            </a:r>
            <a:r>
              <a:rPr lang="fr-CH" sz="1400" b="1" dirty="0">
                <a:solidFill>
                  <a:srgbClr val="0000FF"/>
                </a:solidFill>
              </a:rPr>
              <a:t> 10 -30 times </a:t>
            </a:r>
            <a:r>
              <a:rPr lang="fr-CH" sz="1400" b="1" dirty="0" err="1" smtClean="0">
                <a:solidFill>
                  <a:srgbClr val="0000FF"/>
                </a:solidFill>
              </a:rPr>
              <a:t>smaller</a:t>
            </a:r>
            <a:r>
              <a:rPr lang="fr-CH" sz="1400" b="1" dirty="0" smtClean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than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present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>
                <a:solidFill>
                  <a:srgbClr val="0000FF"/>
                </a:solidFill>
              </a:rPr>
              <a:t>level</a:t>
            </a:r>
            <a:r>
              <a:rPr lang="fr-CH" sz="1400" b="1" dirty="0">
                <a:solidFill>
                  <a:srgbClr val="0000FF"/>
                </a:solidFill>
              </a:rPr>
              <a:t> of </a:t>
            </a:r>
            <a:r>
              <a:rPr lang="fr-CH" sz="1400" b="1" dirty="0" err="1">
                <a:solidFill>
                  <a:srgbClr val="0000FF"/>
                </a:solidFill>
              </a:rPr>
              <a:t>theory</a:t>
            </a:r>
            <a:r>
              <a:rPr lang="fr-CH" sz="1400" b="1" dirty="0">
                <a:solidFill>
                  <a:srgbClr val="0000FF"/>
                </a:solidFill>
              </a:rPr>
              <a:t> </a:t>
            </a:r>
            <a:r>
              <a:rPr lang="fr-CH" sz="1400" b="1" dirty="0" err="1" smtClean="0">
                <a:solidFill>
                  <a:srgbClr val="0000FF"/>
                </a:solidFill>
              </a:rPr>
              <a:t>errors</a:t>
            </a:r>
            <a:r>
              <a:rPr lang="fr-CH" sz="1400" b="1" dirty="0" smtClean="0">
                <a:solidFill>
                  <a:srgbClr val="0000FF"/>
                </a:solidFill>
              </a:rPr>
              <a:t>.</a:t>
            </a:r>
            <a:endParaRPr lang="fr-CH" sz="1400" b="1" dirty="0">
              <a:solidFill>
                <a:srgbClr val="0000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u="sng" dirty="0">
                <a:solidFill>
                  <a:srgbClr val="0000FF"/>
                </a:solidFill>
              </a:rPr>
              <a:t>Will </a:t>
            </a:r>
            <a:r>
              <a:rPr lang="fr-CH" sz="1400" b="1" u="sng" dirty="0" err="1">
                <a:solidFill>
                  <a:srgbClr val="0000FF"/>
                </a:solidFill>
              </a:rPr>
              <a:t>require</a:t>
            </a:r>
            <a:r>
              <a:rPr lang="fr-CH" sz="1400" b="1" u="sng" dirty="0">
                <a:solidFill>
                  <a:srgbClr val="0000FF"/>
                </a:solidFill>
              </a:rPr>
              <a:t> </a:t>
            </a:r>
            <a:r>
              <a:rPr lang="fr-CH" sz="1400" b="1" u="sng" dirty="0" err="1">
                <a:solidFill>
                  <a:srgbClr val="0000FF"/>
                </a:solidFill>
              </a:rPr>
              <a:t>significant</a:t>
            </a:r>
            <a:r>
              <a:rPr lang="fr-CH" sz="1400" b="1" u="sng" dirty="0">
                <a:solidFill>
                  <a:srgbClr val="0000FF"/>
                </a:solidFill>
              </a:rPr>
              <a:t> </a:t>
            </a:r>
            <a:r>
              <a:rPr lang="fr-CH" sz="1400" b="1" u="sng" dirty="0" err="1">
                <a:solidFill>
                  <a:srgbClr val="0000FF"/>
                </a:solidFill>
              </a:rPr>
              <a:t>theoretical</a:t>
            </a:r>
            <a:r>
              <a:rPr lang="fr-CH" sz="1400" b="1" u="sng" dirty="0">
                <a:solidFill>
                  <a:srgbClr val="0000FF"/>
                </a:solidFill>
              </a:rPr>
              <a:t> effort and </a:t>
            </a:r>
            <a:r>
              <a:rPr lang="fr-CH" sz="1400" b="1" u="sng" dirty="0" err="1">
                <a:solidFill>
                  <a:srgbClr val="0000FF"/>
                </a:solidFill>
              </a:rPr>
              <a:t>additional</a:t>
            </a:r>
            <a:r>
              <a:rPr lang="fr-CH" sz="1400" b="1" u="sng" dirty="0">
                <a:solidFill>
                  <a:srgbClr val="0000FF"/>
                </a:solidFill>
              </a:rPr>
              <a:t> </a:t>
            </a:r>
            <a:r>
              <a:rPr lang="fr-CH" sz="1400" b="1" u="sng" dirty="0" err="1">
                <a:solidFill>
                  <a:srgbClr val="0000FF"/>
                </a:solidFill>
              </a:rPr>
              <a:t>measurements</a:t>
            </a:r>
            <a:r>
              <a:rPr lang="fr-CH" sz="1400" b="1" u="sng" dirty="0">
                <a:solidFill>
                  <a:srgbClr val="0000FF"/>
                </a:solidFill>
              </a:rPr>
              <a:t>!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</a:rPr>
              <a:t>Radiative correction workshop 13-14 July 2015 </a:t>
            </a:r>
            <a:r>
              <a:rPr lang="fr-CH" sz="1400" b="1" dirty="0" err="1" smtClean="0">
                <a:solidFill>
                  <a:prstClr val="black"/>
                </a:solidFill>
              </a:rPr>
              <a:t>stressed</a:t>
            </a:r>
            <a:r>
              <a:rPr lang="fr-CH" sz="1400" b="1" dirty="0" smtClean="0">
                <a:solidFill>
                  <a:prstClr val="black"/>
                </a:solidFill>
              </a:rPr>
              <a:t> </a:t>
            </a:r>
            <a:r>
              <a:rPr lang="fr-CH" sz="1400" b="1" dirty="0" err="1">
                <a:solidFill>
                  <a:prstClr val="black"/>
                </a:solidFill>
              </a:rPr>
              <a:t>need</a:t>
            </a:r>
            <a:r>
              <a:rPr lang="fr-CH" sz="1400" b="1" dirty="0">
                <a:solidFill>
                  <a:prstClr val="black"/>
                </a:solidFill>
              </a:rPr>
              <a:t> for 3 </a:t>
            </a:r>
            <a:r>
              <a:rPr lang="fr-CH" sz="1400" b="1" dirty="0" err="1">
                <a:solidFill>
                  <a:prstClr val="black"/>
                </a:solidFill>
              </a:rPr>
              <a:t>loop</a:t>
            </a:r>
            <a:r>
              <a:rPr lang="fr-CH" sz="1400" b="1" dirty="0">
                <a:solidFill>
                  <a:prstClr val="black"/>
                </a:solidFill>
              </a:rPr>
              <a:t> </a:t>
            </a:r>
            <a:r>
              <a:rPr lang="fr-CH" sz="1400" b="1" dirty="0" err="1">
                <a:solidFill>
                  <a:prstClr val="black"/>
                </a:solidFill>
              </a:rPr>
              <a:t>calculations</a:t>
            </a:r>
            <a:r>
              <a:rPr lang="fr-CH" sz="1400" b="1" dirty="0">
                <a:solidFill>
                  <a:prstClr val="black"/>
                </a:solidFill>
              </a:rPr>
              <a:t> for the future!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u="sng" dirty="0" smtClean="0">
                <a:solidFill>
                  <a:prstClr val="black"/>
                </a:solidFill>
              </a:rPr>
              <a:t>Suggestion to </a:t>
            </a:r>
            <a:r>
              <a:rPr lang="fr-CH" sz="1400" b="1" u="sng" dirty="0" err="1" smtClean="0">
                <a:solidFill>
                  <a:prstClr val="black"/>
                </a:solidFill>
              </a:rPr>
              <a:t>include</a:t>
            </a:r>
            <a:r>
              <a:rPr lang="fr-CH" sz="1400" b="1" u="sng" dirty="0" smtClean="0">
                <a:solidFill>
                  <a:prstClr val="black"/>
                </a:solidFill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</a:rPr>
              <a:t>manpower</a:t>
            </a:r>
            <a:r>
              <a:rPr lang="fr-CH" sz="1400" b="1" u="sng" dirty="0">
                <a:solidFill>
                  <a:prstClr val="black"/>
                </a:solidFill>
              </a:rPr>
              <a:t> for </a:t>
            </a:r>
            <a:r>
              <a:rPr lang="fr-CH" sz="1400" b="1" u="sng" dirty="0" err="1">
                <a:solidFill>
                  <a:prstClr val="black"/>
                </a:solidFill>
              </a:rPr>
              <a:t>theoretical</a:t>
            </a:r>
            <a:r>
              <a:rPr lang="fr-CH" sz="1400" b="1" u="sng" dirty="0">
                <a:solidFill>
                  <a:prstClr val="black"/>
                </a:solidFill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</a:rPr>
              <a:t>calculations</a:t>
            </a:r>
            <a:r>
              <a:rPr lang="fr-CH" sz="1400" b="1" u="sng" dirty="0">
                <a:solidFill>
                  <a:prstClr val="black"/>
                </a:solidFill>
              </a:rPr>
              <a:t> in the </a:t>
            </a:r>
            <a:r>
              <a:rPr lang="fr-CH" sz="1400" b="1" u="sng" dirty="0" err="1">
                <a:solidFill>
                  <a:prstClr val="black"/>
                </a:solidFill>
              </a:rPr>
              <a:t>project</a:t>
            </a:r>
            <a:r>
              <a:rPr lang="fr-CH" sz="1400" b="1" u="sng" dirty="0">
                <a:solidFill>
                  <a:prstClr val="black"/>
                </a:solidFill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</a:rPr>
              <a:t>cost</a:t>
            </a:r>
            <a:r>
              <a:rPr lang="fr-CH" sz="1400" b="1" u="sng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-39913" y="0"/>
            <a:ext cx="937382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000" kern="0" dirty="0" smtClean="0">
                <a:latin typeface="Arial"/>
              </a:rPr>
              <a:t>                  </a:t>
            </a:r>
            <a:r>
              <a:rPr lang="en-US" sz="4000" kern="0" dirty="0" smtClean="0">
                <a:latin typeface="Arial"/>
              </a:rPr>
              <a:t>theoretical limitations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029510" y="5887865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82" y="1429788"/>
            <a:ext cx="4986354" cy="308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:\alain\electroweak\talk-blois\41.jpg"/>
          <p:cNvPicPr>
            <a:picLocks noChangeAspect="1" noChangeArrowheads="1"/>
          </p:cNvPicPr>
          <p:nvPr/>
        </p:nvPicPr>
        <p:blipFill rotWithShape="1">
          <a:blip r:embed="rId3" cstate="print"/>
          <a:srcRect l="9225" t="30126" r="-48" b="57951"/>
          <a:stretch/>
        </p:blipFill>
        <p:spPr bwMode="auto">
          <a:xfrm>
            <a:off x="1359020" y="340887"/>
            <a:ext cx="5514951" cy="10246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82658" y="811206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discoveries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410160" y="724789"/>
            <a:ext cx="2039193" cy="5421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5156698">
            <a:off x="6380651" y="851080"/>
            <a:ext cx="259793" cy="282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625232" y="328279"/>
            <a:ext cx="687824" cy="453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9206" y="193616"/>
            <a:ext cx="171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>
                <a:solidFill>
                  <a:prstClr val="black"/>
                </a:solidFill>
              </a:rPr>
              <a:t>Unwanted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error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5156698">
            <a:off x="4280263" y="339417"/>
            <a:ext cx="259793" cy="282028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474" y="4754470"/>
            <a:ext cx="4760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srgbClr val="0000FF"/>
                </a:solidFill>
              </a:rPr>
              <a:t>P. </a:t>
            </a:r>
            <a:r>
              <a:rPr lang="fr-CH" sz="1600" b="1" dirty="0" err="1">
                <a:solidFill>
                  <a:srgbClr val="0000FF"/>
                </a:solidFill>
              </a:rPr>
              <a:t>Janot</a:t>
            </a:r>
            <a:r>
              <a:rPr lang="fr-CH" sz="1600" b="1" dirty="0">
                <a:solidFill>
                  <a:srgbClr val="0000FF"/>
                </a:solidFill>
              </a:rPr>
              <a:t> </a:t>
            </a:r>
            <a:r>
              <a:rPr lang="fr-CH" sz="1600" b="1" dirty="0" err="1">
                <a:solidFill>
                  <a:srgbClr val="0000FF"/>
                </a:solidFill>
              </a:rPr>
              <a:t>discovered</a:t>
            </a:r>
            <a:r>
              <a:rPr lang="fr-CH" sz="1600" b="1" dirty="0">
                <a:solidFill>
                  <a:srgbClr val="0000FF"/>
                </a:solidFill>
              </a:rPr>
              <a:t> </a:t>
            </a:r>
            <a:r>
              <a:rPr lang="fr-CH" sz="1600" b="1" dirty="0" err="1">
                <a:solidFill>
                  <a:srgbClr val="0000FF"/>
                </a:solidFill>
              </a:rPr>
              <a:t>that</a:t>
            </a:r>
            <a:r>
              <a:rPr lang="fr-CH" sz="1600" b="1" dirty="0">
                <a:solidFill>
                  <a:srgbClr val="0000FF"/>
                </a:solidFill>
              </a:rPr>
              <a:t> one </a:t>
            </a:r>
            <a:r>
              <a:rPr lang="fr-CH" sz="1600" b="1" dirty="0" err="1">
                <a:solidFill>
                  <a:srgbClr val="0000FF"/>
                </a:solidFill>
              </a:rPr>
              <a:t>can</a:t>
            </a:r>
            <a:r>
              <a:rPr lang="fr-CH" sz="1600" b="1" dirty="0">
                <a:solidFill>
                  <a:srgbClr val="0000FF"/>
                </a:solidFill>
              </a:rPr>
              <a:t> </a:t>
            </a:r>
            <a:r>
              <a:rPr lang="fr-CH" sz="1600" b="1" dirty="0" err="1">
                <a:solidFill>
                  <a:srgbClr val="0000FF"/>
                </a:solidFill>
              </a:rPr>
              <a:t>measure</a:t>
            </a:r>
            <a:r>
              <a:rPr lang="fr-CH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  <a:sym typeface="Symbol"/>
              </a:rPr>
              <a:t></a:t>
            </a:r>
            <a:r>
              <a:rPr lang="en-US" sz="1600" b="1" baseline="-25000" dirty="0">
                <a:solidFill>
                  <a:srgbClr val="0000FF"/>
                </a:solidFill>
                <a:sym typeface="Symbol"/>
              </a:rPr>
              <a:t>QED</a:t>
            </a:r>
            <a:r>
              <a:rPr lang="en-US" sz="1600" b="1" dirty="0">
                <a:solidFill>
                  <a:srgbClr val="0000FF"/>
                </a:solidFill>
                <a:sym typeface="Symbol"/>
              </a:rPr>
              <a:t>(</a:t>
            </a:r>
            <a:r>
              <a:rPr lang="en-US" sz="1600" b="1" dirty="0" err="1">
                <a:solidFill>
                  <a:srgbClr val="0000FF"/>
                </a:solidFill>
                <a:sym typeface="Symbol"/>
              </a:rPr>
              <a:t>m</a:t>
            </a:r>
            <a:r>
              <a:rPr lang="en-US" sz="1600" b="1" baseline="-25000" dirty="0" err="1">
                <a:solidFill>
                  <a:srgbClr val="0000FF"/>
                </a:solidFill>
                <a:sym typeface="Symbol"/>
              </a:rPr>
              <a:t>z</a:t>
            </a:r>
            <a:r>
              <a:rPr lang="en-US" sz="1600" b="1" dirty="0">
                <a:solidFill>
                  <a:srgbClr val="0000FF"/>
                </a:solidFill>
                <a:sym typeface="Symbol"/>
              </a:rPr>
              <a:t>) from  measuring A</a:t>
            </a:r>
            <a:r>
              <a:rPr lang="en-US" sz="1600" b="1" baseline="-25000" dirty="0">
                <a:solidFill>
                  <a:srgbClr val="0000FF"/>
                </a:solidFill>
                <a:sym typeface="Symbol"/>
              </a:rPr>
              <a:t>FB</a:t>
            </a:r>
            <a:r>
              <a:rPr lang="en-US" sz="1600" b="1" baseline="30000" dirty="0">
                <a:solidFill>
                  <a:srgbClr val="0000FF"/>
                </a:solidFill>
                <a:sym typeface="Symbol"/>
              </a:rPr>
              <a:t> </a:t>
            </a:r>
            <a:r>
              <a:rPr lang="en-US" sz="1600" b="1" dirty="0">
                <a:solidFill>
                  <a:srgbClr val="0000FF"/>
                </a:solidFill>
                <a:sym typeface="Symbol"/>
              </a:rPr>
              <a:t>at +- 3 GeV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FF"/>
                </a:solidFill>
                <a:sym typeface="Symbol"/>
              </a:rPr>
              <a:t>from the Z </a:t>
            </a:r>
            <a:r>
              <a:rPr lang="en-US" sz="1600" b="1" dirty="0" smtClean="0">
                <a:solidFill>
                  <a:srgbClr val="0000FF"/>
                </a:solidFill>
                <a:sym typeface="Symbol"/>
              </a:rPr>
              <a:t>peak  (nice </a:t>
            </a:r>
            <a:r>
              <a:rPr lang="en-US" sz="1600" b="1" dirty="0">
                <a:solidFill>
                  <a:srgbClr val="0000FF"/>
                </a:solidFill>
                <a:sym typeface="Symbol"/>
              </a:rPr>
              <a:t>Z </a:t>
            </a:r>
            <a:r>
              <a:rPr lang="en-US" sz="1600" b="1" dirty="0" err="1">
                <a:solidFill>
                  <a:srgbClr val="0000FF"/>
                </a:solidFill>
                <a:sym typeface="Symbol"/>
              </a:rPr>
              <a:t>lineshape</a:t>
            </a:r>
            <a:r>
              <a:rPr lang="en-US" sz="1600" b="1" dirty="0">
                <a:solidFill>
                  <a:srgbClr val="0000FF"/>
                </a:solidFill>
                <a:sym typeface="Symbol"/>
              </a:rPr>
              <a:t> scan</a:t>
            </a:r>
            <a:r>
              <a:rPr lang="en-US" sz="1600" b="1" dirty="0" smtClean="0">
                <a:solidFill>
                  <a:srgbClr val="0000FF"/>
                </a:solidFill>
                <a:sym typeface="Symbol"/>
              </a:rPr>
              <a:t>).</a:t>
            </a:r>
            <a:endParaRPr lang="en-US" sz="1600" b="1" dirty="0">
              <a:solidFill>
                <a:srgbClr val="0000FF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sym typeface="Symbol"/>
              </a:rPr>
              <a:t>Further studies with S. Jadach </a:t>
            </a:r>
            <a:r>
              <a:rPr lang="en-US" sz="1600" b="1" dirty="0" smtClean="0">
                <a:solidFill>
                  <a:srgbClr val="00B050"/>
                </a:solidFill>
                <a:sym typeface="Symbol"/>
              </a:rPr>
              <a:t>show </a:t>
            </a:r>
            <a:endParaRPr lang="en-US" sz="1600" b="1" dirty="0">
              <a:solidFill>
                <a:srgbClr val="00B050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50"/>
                </a:solidFill>
                <a:sym typeface="Symbol"/>
              </a:rPr>
              <a:t>error cancellation of  +3 vs -3 points. </a:t>
            </a:r>
            <a:endParaRPr lang="fr-CH" sz="1600" b="1" dirty="0">
              <a:solidFill>
                <a:srgbClr val="00B05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7" y="1688424"/>
            <a:ext cx="4546541" cy="156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81" y="3234021"/>
            <a:ext cx="4538228" cy="159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81" y="4830652"/>
            <a:ext cx="4538228" cy="16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19607087">
            <a:off x="449161" y="1826609"/>
            <a:ext cx="219460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BREAKTHROUGH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61401" y="2333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0"/>
          <a:stretch/>
        </p:blipFill>
        <p:spPr bwMode="auto">
          <a:xfrm>
            <a:off x="46784" y="995951"/>
            <a:ext cx="5125887" cy="51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31875" y="4880130"/>
            <a:ext cx="1990640" cy="110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2" t="79194" r="17969"/>
          <a:stretch/>
        </p:blipFill>
        <p:spPr bwMode="auto">
          <a:xfrm>
            <a:off x="257177" y="5173523"/>
            <a:ext cx="1780247" cy="113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84" y="4233799"/>
            <a:ext cx="225910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t</a:t>
            </a:r>
            <a:r>
              <a:rPr lang="fr-CH" b="1" dirty="0" smtClean="0">
                <a:solidFill>
                  <a:prstClr val="black"/>
                </a:solidFill>
              </a:rPr>
              <a:t>op </a:t>
            </a:r>
            <a:r>
              <a:rPr lang="fr-CH" b="1" dirty="0" err="1">
                <a:solidFill>
                  <a:prstClr val="black"/>
                </a:solidFill>
              </a:rPr>
              <a:t>beam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prstClr val="black"/>
                </a:solidFill>
              </a:rPr>
              <a:t>n</a:t>
            </a:r>
            <a:r>
              <a:rPr lang="fr-CH" b="1" dirty="0" err="1" smtClean="0">
                <a:solidFill>
                  <a:prstClr val="black"/>
                </a:solidFill>
              </a:rPr>
              <a:t>eeded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  <a:r>
              <a:rPr lang="fr-CH" b="1" dirty="0">
                <a:solidFill>
                  <a:prstClr val="black"/>
                </a:solidFill>
              </a:rPr>
              <a:t>~185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endParaRPr lang="fr-CH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61" y="850468"/>
            <a:ext cx="3407459" cy="239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24353" y="3224531"/>
            <a:ext cx="4214811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t</a:t>
            </a:r>
            <a:r>
              <a:rPr lang="fr-CH" b="1" dirty="0" smtClean="0">
                <a:solidFill>
                  <a:prstClr val="black"/>
                </a:solidFill>
              </a:rPr>
              <a:t>op mass </a:t>
            </a:r>
            <a:r>
              <a:rPr lang="fr-CH" b="1" dirty="0" err="1">
                <a:solidFill>
                  <a:prstClr val="black"/>
                </a:solidFill>
              </a:rPr>
              <a:t>measured</a:t>
            </a:r>
            <a:r>
              <a:rPr lang="fr-CH" b="1" dirty="0">
                <a:solidFill>
                  <a:prstClr val="black"/>
                </a:solidFill>
              </a:rPr>
              <a:t> to O(10 MeV</a:t>
            </a:r>
            <a:r>
              <a:rPr lang="fr-CH" b="1" dirty="0" smtClean="0">
                <a:solidFill>
                  <a:prstClr val="black"/>
                </a:solidFill>
              </a:rPr>
              <a:t>);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</a:rPr>
              <a:t>eam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calibration </a:t>
            </a:r>
            <a:r>
              <a:rPr lang="fr-CH" b="1" dirty="0" err="1">
                <a:solidFill>
                  <a:prstClr val="black"/>
                </a:solidFill>
              </a:rPr>
              <a:t>from</a:t>
            </a:r>
            <a:r>
              <a:rPr lang="fr-CH" b="1" dirty="0">
                <a:solidFill>
                  <a:prstClr val="black"/>
                </a:solidFill>
              </a:rPr>
              <a:t> WW,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Z,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ZZ +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reduced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error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on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sym typeface="Symbol"/>
              </a:rPr>
              <a:t>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sym typeface="Symbol"/>
              </a:rPr>
              <a:t>S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sym typeface="Symbol"/>
              </a:rPr>
              <a:t> by </a:t>
            </a:r>
            <a:r>
              <a:rPr lang="en-US" b="1" dirty="0" err="1" smtClean="0">
                <a:solidFill>
                  <a:prstClr val="black"/>
                </a:solidFill>
                <a:sym typeface="Symbol"/>
              </a:rPr>
              <a:t>measurements@FCC-ee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flipV="1">
            <a:off x="439273" y="3699559"/>
            <a:ext cx="91440" cy="2082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5160" y="4543715"/>
            <a:ext cx="325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>
                <a:solidFill>
                  <a:prstClr val="black"/>
                </a:solidFill>
              </a:rPr>
              <a:t>Also</a:t>
            </a:r>
            <a:r>
              <a:rPr lang="fr-CH" b="1" dirty="0">
                <a:solidFill>
                  <a:prstClr val="black"/>
                </a:solidFill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CKM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FCNC </a:t>
            </a:r>
            <a:r>
              <a:rPr lang="fr-CH" b="1" dirty="0" err="1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 down to 10</a:t>
            </a:r>
            <a:r>
              <a:rPr lang="fr-CH" b="1" baseline="30000" dirty="0">
                <a:solidFill>
                  <a:prstClr val="black"/>
                </a:solidFill>
              </a:rPr>
              <a:t>-6 </a:t>
            </a:r>
            <a:endParaRPr lang="fr-CH" b="1" baseline="30000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0000"/>
                </a:solidFill>
              </a:rPr>
              <a:t>All </a:t>
            </a:r>
            <a:r>
              <a:rPr lang="fr-CH" b="1" dirty="0" err="1">
                <a:solidFill>
                  <a:srgbClr val="FF0000"/>
                </a:solidFill>
              </a:rPr>
              <a:t>luminosity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can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be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used</a:t>
            </a:r>
            <a:r>
              <a:rPr lang="fr-CH" b="1" dirty="0">
                <a:solidFill>
                  <a:srgbClr val="FF0000"/>
                </a:solidFill>
              </a:rPr>
              <a:t>!</a:t>
            </a:r>
            <a:r>
              <a:rPr lang="fr-CH" b="1" baseline="30000" dirty="0">
                <a:solidFill>
                  <a:prstClr val="black"/>
                </a:solidFill>
              </a:rPr>
              <a:t> 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9913" y="0"/>
            <a:ext cx="937382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4000" kern="0" dirty="0">
                <a:latin typeface="Arial"/>
              </a:rPr>
              <a:t>t</a:t>
            </a:r>
            <a:r>
              <a:rPr lang="en-US" sz="4000" kern="0" dirty="0" smtClean="0">
                <a:latin typeface="Arial"/>
              </a:rPr>
              <a:t>op physics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44633" y="5862899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246050" y="1205746"/>
            <a:ext cx="2738809" cy="1968023"/>
            <a:chOff x="6383057" y="4877435"/>
            <a:chExt cx="2738809" cy="1968023"/>
          </a:xfrm>
        </p:grpSpPr>
        <p:sp>
          <p:nvSpPr>
            <p:cNvPr id="4" name="Oval 3"/>
            <p:cNvSpPr/>
            <p:nvPr/>
          </p:nvSpPr>
          <p:spPr>
            <a:xfrm>
              <a:off x="6383057" y="4877435"/>
              <a:ext cx="1944216" cy="196802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>
                <a:solidFill>
                  <a:prstClr val="white"/>
                </a:solidFill>
              </a:endParaRPr>
            </a:p>
          </p:txBody>
        </p:sp>
        <p:sp>
          <p:nvSpPr>
            <p:cNvPr id="5" name="Flowchart: Or 4"/>
            <p:cNvSpPr/>
            <p:nvPr/>
          </p:nvSpPr>
          <p:spPr>
            <a:xfrm>
              <a:off x="7355165" y="5861446"/>
              <a:ext cx="45719" cy="45719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6587999" y="5885547"/>
              <a:ext cx="767166" cy="338422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6682157" y="570264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prstClr val="black"/>
                  </a:solidFill>
                  <a:sym typeface="Symbol"/>
                </a:rPr>
                <a:t></a:t>
              </a:r>
              <a:endParaRPr lang="fr-CH" dirty="0">
                <a:solidFill>
                  <a:prstClr val="black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5" idx="7"/>
            </p:cNvCxnSpPr>
            <p:nvPr/>
          </p:nvCxnSpPr>
          <p:spPr>
            <a:xfrm flipV="1">
              <a:off x="7394189" y="5741372"/>
              <a:ext cx="270861" cy="126769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34373" y="558822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prstClr val="black"/>
                  </a:solidFill>
                  <a:sym typeface="Symbol"/>
                </a:rPr>
                <a:t>N</a:t>
              </a:r>
              <a:endParaRPr lang="fr-CH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665050" y="5093459"/>
              <a:ext cx="219093" cy="64791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665050" y="5741372"/>
              <a:ext cx="349234" cy="33060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665050" y="5545924"/>
              <a:ext cx="523893" cy="1954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642448" y="5741372"/>
              <a:ext cx="546495" cy="6338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665050" y="5732907"/>
              <a:ext cx="67629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665050" y="5741372"/>
              <a:ext cx="676293" cy="313386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01246" y="5048083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prstClr val="black"/>
                  </a:solidFill>
                  <a:sym typeface="Symbol"/>
                </a:rPr>
                <a:t></a:t>
              </a:r>
              <a:r>
                <a:rPr lang="fr-CH" baseline="30000" dirty="0" smtClean="0">
                  <a:solidFill>
                    <a:prstClr val="black"/>
                  </a:solidFill>
                  <a:sym typeface="Symbol"/>
                </a:rPr>
                <a:t>+</a:t>
              </a:r>
              <a:endParaRPr lang="fr-CH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15849" y="5492114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dirty="0" smtClean="0">
                  <a:solidFill>
                    <a:prstClr val="black"/>
                  </a:solidFill>
                  <a:sym typeface="Symbol"/>
                </a:rPr>
                <a:t>W</a:t>
              </a:r>
              <a:r>
                <a:rPr lang="fr-CH" baseline="30000" dirty="0" smtClean="0">
                  <a:solidFill>
                    <a:prstClr val="black"/>
                  </a:solidFill>
                  <a:sym typeface="Symbol"/>
                </a:rPr>
                <a:t>-</a:t>
              </a:r>
              <a:r>
                <a:rPr lang="fr-CH" dirty="0" smtClean="0">
                  <a:solidFill>
                    <a:prstClr val="black"/>
                  </a:solidFill>
                  <a:sym typeface="Wingdings" panose="05000000000000000000" pitchFamily="2" charset="2"/>
                </a:rPr>
                <a:t></a:t>
              </a:r>
              <a:r>
                <a:rPr lang="fr-CH" dirty="0" err="1" smtClean="0">
                  <a:solidFill>
                    <a:prstClr val="black"/>
                  </a:solidFill>
                  <a:sym typeface="Wingdings" panose="05000000000000000000" pitchFamily="2" charset="2"/>
                </a:rPr>
                <a:t>qq</a:t>
              </a:r>
              <a:endParaRPr lang="fr-CH" dirty="0">
                <a:solidFill>
                  <a:prstClr val="black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516380"/>
            <a:ext cx="5303520" cy="38252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516380"/>
            <a:ext cx="5303520" cy="3825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516380"/>
            <a:ext cx="5303520" cy="38252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1516380"/>
            <a:ext cx="5303520" cy="3825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210453" y="3460790"/>
                <a:ext cx="251383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CH" sz="1800" dirty="0" smtClean="0">
                    <a:solidFill>
                      <a:srgbClr val="C00000"/>
                    </a:solidFill>
                    <a:latin typeface="Calibri"/>
                  </a:rPr>
                  <a:t>N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latin typeface="Calibri"/>
                  </a:rPr>
                  <a:t>Z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Calibri"/>
                  </a:rPr>
                  <a:t> = 10</a:t>
                </a:r>
                <a:r>
                  <a:rPr lang="fr-CH" sz="1800" baseline="30000" dirty="0" smtClean="0">
                    <a:solidFill>
                      <a:srgbClr val="C00000"/>
                    </a:solidFill>
                    <a:latin typeface="Calibri"/>
                  </a:rPr>
                  <a:t>13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Calibri"/>
                  </a:rPr>
                  <a:t>  100</a:t>
                </a:r>
                <a14:m>
                  <m:oMath xmlns:m="http://schemas.openxmlformats.org/officeDocument/2006/math">
                    <m:r>
                      <a:rPr lang="fr-CH" sz="1800" i="1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</m:t>
                    </m:r>
                    <m:r>
                      <a:rPr lang="fr-CH" sz="1800" i="1" smtClean="0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𝒎</m:t>
                    </m:r>
                  </m:oMath>
                </a14:m>
                <a:r>
                  <a:rPr lang="fr-CH" sz="1800" dirty="0" smtClean="0">
                    <a:solidFill>
                      <a:srgbClr val="C00000"/>
                    </a:solidFill>
                    <a:latin typeface="Calibri"/>
                  </a:rPr>
                  <a:t> &lt;L&lt;5m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453" y="3460790"/>
                <a:ext cx="251383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184" t="-10000" r="-971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/>
          <p:cNvSpPr/>
          <p:nvPr/>
        </p:nvSpPr>
        <p:spPr>
          <a:xfrm>
            <a:off x="1757680" y="934506"/>
            <a:ext cx="1259840" cy="2510504"/>
          </a:xfrm>
          <a:custGeom>
            <a:avLst/>
            <a:gdLst>
              <a:gd name="connsiteX0" fmla="*/ 0 w 1259840"/>
              <a:gd name="connsiteY0" fmla="*/ 2275840 h 2510504"/>
              <a:gd name="connsiteX1" fmla="*/ 203200 w 1259840"/>
              <a:gd name="connsiteY1" fmla="*/ 2387600 h 2510504"/>
              <a:gd name="connsiteX2" fmla="*/ 497840 w 1259840"/>
              <a:gd name="connsiteY2" fmla="*/ 2479040 h 2510504"/>
              <a:gd name="connsiteX3" fmla="*/ 731520 w 1259840"/>
              <a:gd name="connsiteY3" fmla="*/ 2509520 h 2510504"/>
              <a:gd name="connsiteX4" fmla="*/ 965200 w 1259840"/>
              <a:gd name="connsiteY4" fmla="*/ 2448560 h 2510504"/>
              <a:gd name="connsiteX5" fmla="*/ 1087120 w 1259840"/>
              <a:gd name="connsiteY5" fmla="*/ 2336800 h 2510504"/>
              <a:gd name="connsiteX6" fmla="*/ 1127760 w 1259840"/>
              <a:gd name="connsiteY6" fmla="*/ 1534160 h 2510504"/>
              <a:gd name="connsiteX7" fmla="*/ 1158240 w 1259840"/>
              <a:gd name="connsiteY7" fmla="*/ 822960 h 2510504"/>
              <a:gd name="connsiteX8" fmla="*/ 1219200 w 1259840"/>
              <a:gd name="connsiteY8" fmla="*/ 264160 h 2510504"/>
              <a:gd name="connsiteX9" fmla="*/ 1259840 w 1259840"/>
              <a:gd name="connsiteY9" fmla="*/ 0 h 25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9840" h="2510504">
                <a:moveTo>
                  <a:pt x="0" y="2275840"/>
                </a:moveTo>
                <a:cubicBezTo>
                  <a:pt x="60113" y="2314786"/>
                  <a:pt x="120227" y="2353733"/>
                  <a:pt x="203200" y="2387600"/>
                </a:cubicBezTo>
                <a:cubicBezTo>
                  <a:pt x="286173" y="2421467"/>
                  <a:pt x="409787" y="2458720"/>
                  <a:pt x="497840" y="2479040"/>
                </a:cubicBezTo>
                <a:cubicBezTo>
                  <a:pt x="585893" y="2499360"/>
                  <a:pt x="653627" y="2514600"/>
                  <a:pt x="731520" y="2509520"/>
                </a:cubicBezTo>
                <a:cubicBezTo>
                  <a:pt x="809413" y="2504440"/>
                  <a:pt x="905933" y="2477347"/>
                  <a:pt x="965200" y="2448560"/>
                </a:cubicBezTo>
                <a:cubicBezTo>
                  <a:pt x="1024467" y="2419773"/>
                  <a:pt x="1060027" y="2489200"/>
                  <a:pt x="1087120" y="2336800"/>
                </a:cubicBezTo>
                <a:cubicBezTo>
                  <a:pt x="1114213" y="2184400"/>
                  <a:pt x="1115907" y="1786467"/>
                  <a:pt x="1127760" y="1534160"/>
                </a:cubicBezTo>
                <a:cubicBezTo>
                  <a:pt x="1139613" y="1281853"/>
                  <a:pt x="1143000" y="1034627"/>
                  <a:pt x="1158240" y="822960"/>
                </a:cubicBezTo>
                <a:cubicBezTo>
                  <a:pt x="1173480" y="611293"/>
                  <a:pt x="1202267" y="401320"/>
                  <a:pt x="1219200" y="264160"/>
                </a:cubicBezTo>
                <a:cubicBezTo>
                  <a:pt x="1236133" y="127000"/>
                  <a:pt x="1247986" y="63500"/>
                  <a:pt x="1259840" y="0"/>
                </a:cubicBezTo>
              </a:path>
            </a:pathLst>
          </a:cu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17520" y="1008112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00CC00"/>
                </a:solidFill>
                <a:latin typeface="Calibri"/>
              </a:rPr>
              <a:t>SHIP</a:t>
            </a:r>
            <a:endParaRPr lang="fr-CH" sz="1800" dirty="0" smtClean="0">
              <a:solidFill>
                <a:srgbClr val="00CC00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74233" y="4797306"/>
            <a:ext cx="497840" cy="23876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solidFill>
              <a:srgbClr val="B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974233" y="4218186"/>
            <a:ext cx="497840" cy="238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66038" y="4104640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region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interest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45718" y="4730234"/>
            <a:ext cx="190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sensitivity</a:t>
            </a:r>
            <a:endParaRPr lang="fr-CH" sz="18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1625600" y="1899920"/>
            <a:ext cx="3901440" cy="2895600"/>
          </a:xfrm>
          <a:custGeom>
            <a:avLst/>
            <a:gdLst>
              <a:gd name="connsiteX0" fmla="*/ 50800 w 3352800"/>
              <a:gd name="connsiteY0" fmla="*/ 0 h 2367280"/>
              <a:gd name="connsiteX1" fmla="*/ 2397760 w 3352800"/>
              <a:gd name="connsiteY1" fmla="*/ 0 h 2367280"/>
              <a:gd name="connsiteX2" fmla="*/ 3342640 w 3352800"/>
              <a:gd name="connsiteY2" fmla="*/ 1910080 h 2367280"/>
              <a:gd name="connsiteX3" fmla="*/ 3352800 w 3352800"/>
              <a:gd name="connsiteY3" fmla="*/ 2296160 h 2367280"/>
              <a:gd name="connsiteX4" fmla="*/ 3291840 w 3352800"/>
              <a:gd name="connsiteY4" fmla="*/ 2357120 h 2367280"/>
              <a:gd name="connsiteX5" fmla="*/ 2702560 w 3352800"/>
              <a:gd name="connsiteY5" fmla="*/ 2367280 h 2367280"/>
              <a:gd name="connsiteX6" fmla="*/ 2306320 w 3352800"/>
              <a:gd name="connsiteY6" fmla="*/ 2082800 h 2367280"/>
              <a:gd name="connsiteX7" fmla="*/ 1788160 w 3352800"/>
              <a:gd name="connsiteY7" fmla="*/ 1615440 h 2367280"/>
              <a:gd name="connsiteX8" fmla="*/ 1016000 w 3352800"/>
              <a:gd name="connsiteY8" fmla="*/ 914400 h 2367280"/>
              <a:gd name="connsiteX9" fmla="*/ 589280 w 3352800"/>
              <a:gd name="connsiteY9" fmla="*/ 538480 h 2367280"/>
              <a:gd name="connsiteX10" fmla="*/ 0 w 3352800"/>
              <a:gd name="connsiteY10" fmla="*/ 0 h 2367280"/>
              <a:gd name="connsiteX0" fmla="*/ 50800 w 3352800"/>
              <a:gd name="connsiteY0" fmla="*/ 0 h 2367280"/>
              <a:gd name="connsiteX1" fmla="*/ 2692400 w 3352800"/>
              <a:gd name="connsiteY1" fmla="*/ 0 h 2367280"/>
              <a:gd name="connsiteX2" fmla="*/ 3342640 w 3352800"/>
              <a:gd name="connsiteY2" fmla="*/ 1910080 h 2367280"/>
              <a:gd name="connsiteX3" fmla="*/ 3352800 w 3352800"/>
              <a:gd name="connsiteY3" fmla="*/ 2296160 h 2367280"/>
              <a:gd name="connsiteX4" fmla="*/ 3291840 w 3352800"/>
              <a:gd name="connsiteY4" fmla="*/ 2357120 h 2367280"/>
              <a:gd name="connsiteX5" fmla="*/ 2702560 w 3352800"/>
              <a:gd name="connsiteY5" fmla="*/ 2367280 h 2367280"/>
              <a:gd name="connsiteX6" fmla="*/ 2306320 w 3352800"/>
              <a:gd name="connsiteY6" fmla="*/ 2082800 h 2367280"/>
              <a:gd name="connsiteX7" fmla="*/ 1788160 w 3352800"/>
              <a:gd name="connsiteY7" fmla="*/ 1615440 h 2367280"/>
              <a:gd name="connsiteX8" fmla="*/ 1016000 w 3352800"/>
              <a:gd name="connsiteY8" fmla="*/ 914400 h 2367280"/>
              <a:gd name="connsiteX9" fmla="*/ 589280 w 3352800"/>
              <a:gd name="connsiteY9" fmla="*/ 538480 h 2367280"/>
              <a:gd name="connsiteX10" fmla="*/ 0 w 3352800"/>
              <a:gd name="connsiteY10" fmla="*/ 0 h 2367280"/>
              <a:gd name="connsiteX0" fmla="*/ 50800 w 3373120"/>
              <a:gd name="connsiteY0" fmla="*/ 0 h 2367280"/>
              <a:gd name="connsiteX1" fmla="*/ 2692400 w 3373120"/>
              <a:gd name="connsiteY1" fmla="*/ 0 h 2367280"/>
              <a:gd name="connsiteX2" fmla="*/ 3373120 w 3373120"/>
              <a:gd name="connsiteY2" fmla="*/ 1229360 h 2367280"/>
              <a:gd name="connsiteX3" fmla="*/ 3352800 w 3373120"/>
              <a:gd name="connsiteY3" fmla="*/ 2296160 h 2367280"/>
              <a:gd name="connsiteX4" fmla="*/ 3291840 w 3373120"/>
              <a:gd name="connsiteY4" fmla="*/ 2357120 h 2367280"/>
              <a:gd name="connsiteX5" fmla="*/ 2702560 w 3373120"/>
              <a:gd name="connsiteY5" fmla="*/ 2367280 h 2367280"/>
              <a:gd name="connsiteX6" fmla="*/ 2306320 w 3373120"/>
              <a:gd name="connsiteY6" fmla="*/ 2082800 h 2367280"/>
              <a:gd name="connsiteX7" fmla="*/ 1788160 w 3373120"/>
              <a:gd name="connsiteY7" fmla="*/ 1615440 h 2367280"/>
              <a:gd name="connsiteX8" fmla="*/ 1016000 w 3373120"/>
              <a:gd name="connsiteY8" fmla="*/ 914400 h 2367280"/>
              <a:gd name="connsiteX9" fmla="*/ 589280 w 3373120"/>
              <a:gd name="connsiteY9" fmla="*/ 538480 h 2367280"/>
              <a:gd name="connsiteX10" fmla="*/ 0 w 3373120"/>
              <a:gd name="connsiteY10" fmla="*/ 0 h 2367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52800 w 3373120"/>
              <a:gd name="connsiteY3" fmla="*/ 2296160 h 2875280"/>
              <a:gd name="connsiteX4" fmla="*/ 3098800 w 3373120"/>
              <a:gd name="connsiteY4" fmla="*/ 2875280 h 2875280"/>
              <a:gd name="connsiteX5" fmla="*/ 2702560 w 3373120"/>
              <a:gd name="connsiteY5" fmla="*/ 2367280 h 2875280"/>
              <a:gd name="connsiteX6" fmla="*/ 2306320 w 3373120"/>
              <a:gd name="connsiteY6" fmla="*/ 2082800 h 2875280"/>
              <a:gd name="connsiteX7" fmla="*/ 1788160 w 3373120"/>
              <a:gd name="connsiteY7" fmla="*/ 1615440 h 2875280"/>
              <a:gd name="connsiteX8" fmla="*/ 1016000 w 3373120"/>
              <a:gd name="connsiteY8" fmla="*/ 914400 h 2875280"/>
              <a:gd name="connsiteX9" fmla="*/ 589280 w 3373120"/>
              <a:gd name="connsiteY9" fmla="*/ 538480 h 2875280"/>
              <a:gd name="connsiteX10" fmla="*/ 0 w 3373120"/>
              <a:gd name="connsiteY10" fmla="*/ 0 h 2875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62960 w 3373120"/>
              <a:gd name="connsiteY3" fmla="*/ 2844800 h 2875280"/>
              <a:gd name="connsiteX4" fmla="*/ 3098800 w 3373120"/>
              <a:gd name="connsiteY4" fmla="*/ 2875280 h 2875280"/>
              <a:gd name="connsiteX5" fmla="*/ 2702560 w 3373120"/>
              <a:gd name="connsiteY5" fmla="*/ 2367280 h 2875280"/>
              <a:gd name="connsiteX6" fmla="*/ 2306320 w 3373120"/>
              <a:gd name="connsiteY6" fmla="*/ 2082800 h 2875280"/>
              <a:gd name="connsiteX7" fmla="*/ 1788160 w 3373120"/>
              <a:gd name="connsiteY7" fmla="*/ 1615440 h 2875280"/>
              <a:gd name="connsiteX8" fmla="*/ 1016000 w 3373120"/>
              <a:gd name="connsiteY8" fmla="*/ 914400 h 2875280"/>
              <a:gd name="connsiteX9" fmla="*/ 589280 w 3373120"/>
              <a:gd name="connsiteY9" fmla="*/ 538480 h 2875280"/>
              <a:gd name="connsiteX10" fmla="*/ 0 w 3373120"/>
              <a:gd name="connsiteY10" fmla="*/ 0 h 2875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62960 w 3373120"/>
              <a:gd name="connsiteY3" fmla="*/ 2844800 h 2875280"/>
              <a:gd name="connsiteX4" fmla="*/ 3098800 w 3373120"/>
              <a:gd name="connsiteY4" fmla="*/ 2875280 h 2875280"/>
              <a:gd name="connsiteX5" fmla="*/ 2672080 w 3373120"/>
              <a:gd name="connsiteY5" fmla="*/ 2814320 h 2875280"/>
              <a:gd name="connsiteX6" fmla="*/ 2306320 w 3373120"/>
              <a:gd name="connsiteY6" fmla="*/ 2082800 h 2875280"/>
              <a:gd name="connsiteX7" fmla="*/ 1788160 w 3373120"/>
              <a:gd name="connsiteY7" fmla="*/ 1615440 h 2875280"/>
              <a:gd name="connsiteX8" fmla="*/ 1016000 w 3373120"/>
              <a:gd name="connsiteY8" fmla="*/ 914400 h 2875280"/>
              <a:gd name="connsiteX9" fmla="*/ 589280 w 3373120"/>
              <a:gd name="connsiteY9" fmla="*/ 538480 h 2875280"/>
              <a:gd name="connsiteX10" fmla="*/ 0 w 3373120"/>
              <a:gd name="connsiteY10" fmla="*/ 0 h 2875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62960 w 3373120"/>
              <a:gd name="connsiteY3" fmla="*/ 2844800 h 2875280"/>
              <a:gd name="connsiteX4" fmla="*/ 3098800 w 3373120"/>
              <a:gd name="connsiteY4" fmla="*/ 2875280 h 2875280"/>
              <a:gd name="connsiteX5" fmla="*/ 2672080 w 3373120"/>
              <a:gd name="connsiteY5" fmla="*/ 2814320 h 2875280"/>
              <a:gd name="connsiteX6" fmla="*/ 1899920 w 3373120"/>
              <a:gd name="connsiteY6" fmla="*/ 2133600 h 2875280"/>
              <a:gd name="connsiteX7" fmla="*/ 1788160 w 3373120"/>
              <a:gd name="connsiteY7" fmla="*/ 1615440 h 2875280"/>
              <a:gd name="connsiteX8" fmla="*/ 1016000 w 3373120"/>
              <a:gd name="connsiteY8" fmla="*/ 914400 h 2875280"/>
              <a:gd name="connsiteX9" fmla="*/ 589280 w 3373120"/>
              <a:gd name="connsiteY9" fmla="*/ 538480 h 2875280"/>
              <a:gd name="connsiteX10" fmla="*/ 0 w 3373120"/>
              <a:gd name="connsiteY10" fmla="*/ 0 h 2875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62960 w 3373120"/>
              <a:gd name="connsiteY3" fmla="*/ 2844800 h 2875280"/>
              <a:gd name="connsiteX4" fmla="*/ 3098800 w 3373120"/>
              <a:gd name="connsiteY4" fmla="*/ 2875280 h 2875280"/>
              <a:gd name="connsiteX5" fmla="*/ 2672080 w 3373120"/>
              <a:gd name="connsiteY5" fmla="*/ 2814320 h 2875280"/>
              <a:gd name="connsiteX6" fmla="*/ 1899920 w 3373120"/>
              <a:gd name="connsiteY6" fmla="*/ 2133600 h 2875280"/>
              <a:gd name="connsiteX7" fmla="*/ 1229360 w 3373120"/>
              <a:gd name="connsiteY7" fmla="*/ 1513840 h 2875280"/>
              <a:gd name="connsiteX8" fmla="*/ 1016000 w 3373120"/>
              <a:gd name="connsiteY8" fmla="*/ 914400 h 2875280"/>
              <a:gd name="connsiteX9" fmla="*/ 589280 w 3373120"/>
              <a:gd name="connsiteY9" fmla="*/ 538480 h 2875280"/>
              <a:gd name="connsiteX10" fmla="*/ 0 w 3373120"/>
              <a:gd name="connsiteY10" fmla="*/ 0 h 2875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62960 w 3373120"/>
              <a:gd name="connsiteY3" fmla="*/ 2844800 h 2875280"/>
              <a:gd name="connsiteX4" fmla="*/ 3098800 w 3373120"/>
              <a:gd name="connsiteY4" fmla="*/ 2875280 h 2875280"/>
              <a:gd name="connsiteX5" fmla="*/ 2672080 w 3373120"/>
              <a:gd name="connsiteY5" fmla="*/ 2814320 h 2875280"/>
              <a:gd name="connsiteX6" fmla="*/ 1899920 w 3373120"/>
              <a:gd name="connsiteY6" fmla="*/ 2133600 h 2875280"/>
              <a:gd name="connsiteX7" fmla="*/ 1229360 w 3373120"/>
              <a:gd name="connsiteY7" fmla="*/ 1513840 h 2875280"/>
              <a:gd name="connsiteX8" fmla="*/ 599440 w 3373120"/>
              <a:gd name="connsiteY8" fmla="*/ 955040 h 2875280"/>
              <a:gd name="connsiteX9" fmla="*/ 589280 w 3373120"/>
              <a:gd name="connsiteY9" fmla="*/ 538480 h 2875280"/>
              <a:gd name="connsiteX10" fmla="*/ 0 w 3373120"/>
              <a:gd name="connsiteY10" fmla="*/ 0 h 2875280"/>
              <a:gd name="connsiteX0" fmla="*/ 50800 w 3373120"/>
              <a:gd name="connsiteY0" fmla="*/ 0 h 2875280"/>
              <a:gd name="connsiteX1" fmla="*/ 2692400 w 3373120"/>
              <a:gd name="connsiteY1" fmla="*/ 0 h 2875280"/>
              <a:gd name="connsiteX2" fmla="*/ 3373120 w 3373120"/>
              <a:gd name="connsiteY2" fmla="*/ 1229360 h 2875280"/>
              <a:gd name="connsiteX3" fmla="*/ 3362960 w 3373120"/>
              <a:gd name="connsiteY3" fmla="*/ 2844800 h 2875280"/>
              <a:gd name="connsiteX4" fmla="*/ 3098800 w 3373120"/>
              <a:gd name="connsiteY4" fmla="*/ 2875280 h 2875280"/>
              <a:gd name="connsiteX5" fmla="*/ 2672080 w 3373120"/>
              <a:gd name="connsiteY5" fmla="*/ 2814320 h 2875280"/>
              <a:gd name="connsiteX6" fmla="*/ 1899920 w 3373120"/>
              <a:gd name="connsiteY6" fmla="*/ 2133600 h 2875280"/>
              <a:gd name="connsiteX7" fmla="*/ 1229360 w 3373120"/>
              <a:gd name="connsiteY7" fmla="*/ 1513840 h 2875280"/>
              <a:gd name="connsiteX8" fmla="*/ 599440 w 3373120"/>
              <a:gd name="connsiteY8" fmla="*/ 955040 h 2875280"/>
              <a:gd name="connsiteX9" fmla="*/ 335280 w 3373120"/>
              <a:gd name="connsiteY9" fmla="*/ 762000 h 2875280"/>
              <a:gd name="connsiteX10" fmla="*/ 0 w 3373120"/>
              <a:gd name="connsiteY10" fmla="*/ 0 h 2875280"/>
              <a:gd name="connsiteX0" fmla="*/ 497840 w 3820160"/>
              <a:gd name="connsiteY0" fmla="*/ 10160 h 2885440"/>
              <a:gd name="connsiteX1" fmla="*/ 3139440 w 3820160"/>
              <a:gd name="connsiteY1" fmla="*/ 10160 h 2885440"/>
              <a:gd name="connsiteX2" fmla="*/ 3820160 w 3820160"/>
              <a:gd name="connsiteY2" fmla="*/ 1239520 h 2885440"/>
              <a:gd name="connsiteX3" fmla="*/ 3810000 w 3820160"/>
              <a:gd name="connsiteY3" fmla="*/ 2854960 h 2885440"/>
              <a:gd name="connsiteX4" fmla="*/ 3545840 w 3820160"/>
              <a:gd name="connsiteY4" fmla="*/ 2885440 h 2885440"/>
              <a:gd name="connsiteX5" fmla="*/ 3119120 w 3820160"/>
              <a:gd name="connsiteY5" fmla="*/ 2824480 h 2885440"/>
              <a:gd name="connsiteX6" fmla="*/ 2346960 w 3820160"/>
              <a:gd name="connsiteY6" fmla="*/ 2143760 h 2885440"/>
              <a:gd name="connsiteX7" fmla="*/ 1676400 w 3820160"/>
              <a:gd name="connsiteY7" fmla="*/ 1524000 h 2885440"/>
              <a:gd name="connsiteX8" fmla="*/ 1046480 w 3820160"/>
              <a:gd name="connsiteY8" fmla="*/ 965200 h 2885440"/>
              <a:gd name="connsiteX9" fmla="*/ 782320 w 3820160"/>
              <a:gd name="connsiteY9" fmla="*/ 772160 h 2885440"/>
              <a:gd name="connsiteX10" fmla="*/ 0 w 3820160"/>
              <a:gd name="connsiteY10" fmla="*/ 0 h 2885440"/>
              <a:gd name="connsiteX0" fmla="*/ 497840 w 3820160"/>
              <a:gd name="connsiteY0" fmla="*/ 10160 h 2885440"/>
              <a:gd name="connsiteX1" fmla="*/ 3139440 w 3820160"/>
              <a:gd name="connsiteY1" fmla="*/ 10160 h 2885440"/>
              <a:gd name="connsiteX2" fmla="*/ 3820160 w 3820160"/>
              <a:gd name="connsiteY2" fmla="*/ 1239520 h 2885440"/>
              <a:gd name="connsiteX3" fmla="*/ 3810000 w 3820160"/>
              <a:gd name="connsiteY3" fmla="*/ 2854960 h 2885440"/>
              <a:gd name="connsiteX4" fmla="*/ 3545840 w 3820160"/>
              <a:gd name="connsiteY4" fmla="*/ 2885440 h 2885440"/>
              <a:gd name="connsiteX5" fmla="*/ 3119120 w 3820160"/>
              <a:gd name="connsiteY5" fmla="*/ 2824480 h 2885440"/>
              <a:gd name="connsiteX6" fmla="*/ 2346960 w 3820160"/>
              <a:gd name="connsiteY6" fmla="*/ 2143760 h 2885440"/>
              <a:gd name="connsiteX7" fmla="*/ 1676400 w 3820160"/>
              <a:gd name="connsiteY7" fmla="*/ 1524000 h 2885440"/>
              <a:gd name="connsiteX8" fmla="*/ 1046480 w 3820160"/>
              <a:gd name="connsiteY8" fmla="*/ 965200 h 2885440"/>
              <a:gd name="connsiteX9" fmla="*/ 782320 w 3820160"/>
              <a:gd name="connsiteY9" fmla="*/ 772160 h 2885440"/>
              <a:gd name="connsiteX10" fmla="*/ 0 w 3820160"/>
              <a:gd name="connsiteY10" fmla="*/ 0 h 2885440"/>
              <a:gd name="connsiteX0" fmla="*/ 497840 w 3820160"/>
              <a:gd name="connsiteY0" fmla="*/ 10160 h 2885440"/>
              <a:gd name="connsiteX1" fmla="*/ 3139440 w 3820160"/>
              <a:gd name="connsiteY1" fmla="*/ 10160 h 2885440"/>
              <a:gd name="connsiteX2" fmla="*/ 3820160 w 3820160"/>
              <a:gd name="connsiteY2" fmla="*/ 1239520 h 2885440"/>
              <a:gd name="connsiteX3" fmla="*/ 3810000 w 3820160"/>
              <a:gd name="connsiteY3" fmla="*/ 2854960 h 2885440"/>
              <a:gd name="connsiteX4" fmla="*/ 3545840 w 3820160"/>
              <a:gd name="connsiteY4" fmla="*/ 2885440 h 2885440"/>
              <a:gd name="connsiteX5" fmla="*/ 3119120 w 3820160"/>
              <a:gd name="connsiteY5" fmla="*/ 2824480 h 2885440"/>
              <a:gd name="connsiteX6" fmla="*/ 2346960 w 3820160"/>
              <a:gd name="connsiteY6" fmla="*/ 2143760 h 2885440"/>
              <a:gd name="connsiteX7" fmla="*/ 1676400 w 3820160"/>
              <a:gd name="connsiteY7" fmla="*/ 1524000 h 2885440"/>
              <a:gd name="connsiteX8" fmla="*/ 1046480 w 3820160"/>
              <a:gd name="connsiteY8" fmla="*/ 965200 h 2885440"/>
              <a:gd name="connsiteX9" fmla="*/ 731520 w 3820160"/>
              <a:gd name="connsiteY9" fmla="*/ 721360 h 2885440"/>
              <a:gd name="connsiteX10" fmla="*/ 0 w 3820160"/>
              <a:gd name="connsiteY10" fmla="*/ 0 h 2885440"/>
              <a:gd name="connsiteX0" fmla="*/ 497840 w 3820160"/>
              <a:gd name="connsiteY0" fmla="*/ 10160 h 2885440"/>
              <a:gd name="connsiteX1" fmla="*/ 3139440 w 3820160"/>
              <a:gd name="connsiteY1" fmla="*/ 10160 h 2885440"/>
              <a:gd name="connsiteX2" fmla="*/ 3820160 w 3820160"/>
              <a:gd name="connsiteY2" fmla="*/ 1239520 h 2885440"/>
              <a:gd name="connsiteX3" fmla="*/ 3810000 w 3820160"/>
              <a:gd name="connsiteY3" fmla="*/ 2854960 h 2885440"/>
              <a:gd name="connsiteX4" fmla="*/ 3545840 w 3820160"/>
              <a:gd name="connsiteY4" fmla="*/ 2885440 h 2885440"/>
              <a:gd name="connsiteX5" fmla="*/ 3119120 w 3820160"/>
              <a:gd name="connsiteY5" fmla="*/ 2824480 h 2885440"/>
              <a:gd name="connsiteX6" fmla="*/ 2346960 w 3820160"/>
              <a:gd name="connsiteY6" fmla="*/ 2143760 h 2885440"/>
              <a:gd name="connsiteX7" fmla="*/ 1676400 w 3820160"/>
              <a:gd name="connsiteY7" fmla="*/ 1524000 h 2885440"/>
              <a:gd name="connsiteX8" fmla="*/ 1046480 w 3820160"/>
              <a:gd name="connsiteY8" fmla="*/ 965200 h 2885440"/>
              <a:gd name="connsiteX9" fmla="*/ 731520 w 3820160"/>
              <a:gd name="connsiteY9" fmla="*/ 721360 h 2885440"/>
              <a:gd name="connsiteX10" fmla="*/ 0 w 3820160"/>
              <a:gd name="connsiteY10" fmla="*/ 0 h 2885440"/>
              <a:gd name="connsiteX0" fmla="*/ 528320 w 3850640"/>
              <a:gd name="connsiteY0" fmla="*/ 10160 h 2885440"/>
              <a:gd name="connsiteX1" fmla="*/ 3169920 w 3850640"/>
              <a:gd name="connsiteY1" fmla="*/ 10160 h 2885440"/>
              <a:gd name="connsiteX2" fmla="*/ 3850640 w 3850640"/>
              <a:gd name="connsiteY2" fmla="*/ 1239520 h 2885440"/>
              <a:gd name="connsiteX3" fmla="*/ 3840480 w 3850640"/>
              <a:gd name="connsiteY3" fmla="*/ 2854960 h 2885440"/>
              <a:gd name="connsiteX4" fmla="*/ 3576320 w 3850640"/>
              <a:gd name="connsiteY4" fmla="*/ 2885440 h 2885440"/>
              <a:gd name="connsiteX5" fmla="*/ 3149600 w 3850640"/>
              <a:gd name="connsiteY5" fmla="*/ 2824480 h 2885440"/>
              <a:gd name="connsiteX6" fmla="*/ 2377440 w 3850640"/>
              <a:gd name="connsiteY6" fmla="*/ 2143760 h 2885440"/>
              <a:gd name="connsiteX7" fmla="*/ 1706880 w 3850640"/>
              <a:gd name="connsiteY7" fmla="*/ 1524000 h 2885440"/>
              <a:gd name="connsiteX8" fmla="*/ 1076960 w 3850640"/>
              <a:gd name="connsiteY8" fmla="*/ 965200 h 2885440"/>
              <a:gd name="connsiteX9" fmla="*/ 762000 w 3850640"/>
              <a:gd name="connsiteY9" fmla="*/ 721360 h 2885440"/>
              <a:gd name="connsiteX10" fmla="*/ 0 w 3850640"/>
              <a:gd name="connsiteY10" fmla="*/ 0 h 2885440"/>
              <a:gd name="connsiteX0" fmla="*/ 579120 w 3901440"/>
              <a:gd name="connsiteY0" fmla="*/ 0 h 2875280"/>
              <a:gd name="connsiteX1" fmla="*/ 3220720 w 3901440"/>
              <a:gd name="connsiteY1" fmla="*/ 0 h 2875280"/>
              <a:gd name="connsiteX2" fmla="*/ 3901440 w 3901440"/>
              <a:gd name="connsiteY2" fmla="*/ 1229360 h 2875280"/>
              <a:gd name="connsiteX3" fmla="*/ 3891280 w 3901440"/>
              <a:gd name="connsiteY3" fmla="*/ 2844800 h 2875280"/>
              <a:gd name="connsiteX4" fmla="*/ 3627120 w 3901440"/>
              <a:gd name="connsiteY4" fmla="*/ 2875280 h 2875280"/>
              <a:gd name="connsiteX5" fmla="*/ 3200400 w 3901440"/>
              <a:gd name="connsiteY5" fmla="*/ 2814320 h 2875280"/>
              <a:gd name="connsiteX6" fmla="*/ 2428240 w 3901440"/>
              <a:gd name="connsiteY6" fmla="*/ 2133600 h 2875280"/>
              <a:gd name="connsiteX7" fmla="*/ 1757680 w 3901440"/>
              <a:gd name="connsiteY7" fmla="*/ 1513840 h 2875280"/>
              <a:gd name="connsiteX8" fmla="*/ 1127760 w 3901440"/>
              <a:gd name="connsiteY8" fmla="*/ 955040 h 2875280"/>
              <a:gd name="connsiteX9" fmla="*/ 812800 w 3901440"/>
              <a:gd name="connsiteY9" fmla="*/ 711200 h 2875280"/>
              <a:gd name="connsiteX10" fmla="*/ 0 w 3901440"/>
              <a:gd name="connsiteY10" fmla="*/ 0 h 2875280"/>
              <a:gd name="connsiteX0" fmla="*/ 579120 w 3901440"/>
              <a:gd name="connsiteY0" fmla="*/ 0 h 2895600"/>
              <a:gd name="connsiteX1" fmla="*/ 3220720 w 3901440"/>
              <a:gd name="connsiteY1" fmla="*/ 0 h 2895600"/>
              <a:gd name="connsiteX2" fmla="*/ 3901440 w 3901440"/>
              <a:gd name="connsiteY2" fmla="*/ 1229360 h 2895600"/>
              <a:gd name="connsiteX3" fmla="*/ 3891280 w 3901440"/>
              <a:gd name="connsiteY3" fmla="*/ 2844800 h 2895600"/>
              <a:gd name="connsiteX4" fmla="*/ 3464560 w 3901440"/>
              <a:gd name="connsiteY4" fmla="*/ 2895600 h 2895600"/>
              <a:gd name="connsiteX5" fmla="*/ 3200400 w 3901440"/>
              <a:gd name="connsiteY5" fmla="*/ 2814320 h 2895600"/>
              <a:gd name="connsiteX6" fmla="*/ 2428240 w 3901440"/>
              <a:gd name="connsiteY6" fmla="*/ 2133600 h 2895600"/>
              <a:gd name="connsiteX7" fmla="*/ 1757680 w 3901440"/>
              <a:gd name="connsiteY7" fmla="*/ 1513840 h 2895600"/>
              <a:gd name="connsiteX8" fmla="*/ 1127760 w 3901440"/>
              <a:gd name="connsiteY8" fmla="*/ 955040 h 2895600"/>
              <a:gd name="connsiteX9" fmla="*/ 812800 w 3901440"/>
              <a:gd name="connsiteY9" fmla="*/ 711200 h 2895600"/>
              <a:gd name="connsiteX10" fmla="*/ 0 w 3901440"/>
              <a:gd name="connsiteY10" fmla="*/ 0 h 2895600"/>
              <a:gd name="connsiteX0" fmla="*/ 579120 w 3901440"/>
              <a:gd name="connsiteY0" fmla="*/ 0 h 2895600"/>
              <a:gd name="connsiteX1" fmla="*/ 3220720 w 3901440"/>
              <a:gd name="connsiteY1" fmla="*/ 0 h 2895600"/>
              <a:gd name="connsiteX2" fmla="*/ 3901440 w 3901440"/>
              <a:gd name="connsiteY2" fmla="*/ 1229360 h 2895600"/>
              <a:gd name="connsiteX3" fmla="*/ 3891280 w 3901440"/>
              <a:gd name="connsiteY3" fmla="*/ 2895600 h 2895600"/>
              <a:gd name="connsiteX4" fmla="*/ 3464560 w 3901440"/>
              <a:gd name="connsiteY4" fmla="*/ 2895600 h 2895600"/>
              <a:gd name="connsiteX5" fmla="*/ 3200400 w 3901440"/>
              <a:gd name="connsiteY5" fmla="*/ 2814320 h 2895600"/>
              <a:gd name="connsiteX6" fmla="*/ 2428240 w 3901440"/>
              <a:gd name="connsiteY6" fmla="*/ 2133600 h 2895600"/>
              <a:gd name="connsiteX7" fmla="*/ 1757680 w 3901440"/>
              <a:gd name="connsiteY7" fmla="*/ 1513840 h 2895600"/>
              <a:gd name="connsiteX8" fmla="*/ 1127760 w 3901440"/>
              <a:gd name="connsiteY8" fmla="*/ 955040 h 2895600"/>
              <a:gd name="connsiteX9" fmla="*/ 812800 w 3901440"/>
              <a:gd name="connsiteY9" fmla="*/ 711200 h 2895600"/>
              <a:gd name="connsiteX10" fmla="*/ 0 w 3901440"/>
              <a:gd name="connsiteY10" fmla="*/ 0 h 2895600"/>
              <a:gd name="connsiteX0" fmla="*/ 579120 w 3901440"/>
              <a:gd name="connsiteY0" fmla="*/ 0 h 2895600"/>
              <a:gd name="connsiteX1" fmla="*/ 3220720 w 3901440"/>
              <a:gd name="connsiteY1" fmla="*/ 0 h 2895600"/>
              <a:gd name="connsiteX2" fmla="*/ 3901440 w 3901440"/>
              <a:gd name="connsiteY2" fmla="*/ 1229360 h 2895600"/>
              <a:gd name="connsiteX3" fmla="*/ 3891280 w 3901440"/>
              <a:gd name="connsiteY3" fmla="*/ 2895600 h 2895600"/>
              <a:gd name="connsiteX4" fmla="*/ 3464560 w 3901440"/>
              <a:gd name="connsiteY4" fmla="*/ 2895600 h 2895600"/>
              <a:gd name="connsiteX5" fmla="*/ 3200400 w 3901440"/>
              <a:gd name="connsiteY5" fmla="*/ 2814320 h 2895600"/>
              <a:gd name="connsiteX6" fmla="*/ 2844800 w 3901440"/>
              <a:gd name="connsiteY6" fmla="*/ 2550160 h 2895600"/>
              <a:gd name="connsiteX7" fmla="*/ 2428240 w 3901440"/>
              <a:gd name="connsiteY7" fmla="*/ 2133600 h 2895600"/>
              <a:gd name="connsiteX8" fmla="*/ 1757680 w 3901440"/>
              <a:gd name="connsiteY8" fmla="*/ 1513840 h 2895600"/>
              <a:gd name="connsiteX9" fmla="*/ 1127760 w 3901440"/>
              <a:gd name="connsiteY9" fmla="*/ 955040 h 2895600"/>
              <a:gd name="connsiteX10" fmla="*/ 812800 w 3901440"/>
              <a:gd name="connsiteY10" fmla="*/ 711200 h 2895600"/>
              <a:gd name="connsiteX11" fmla="*/ 0 w 3901440"/>
              <a:gd name="connsiteY11" fmla="*/ 0 h 2895600"/>
              <a:gd name="connsiteX0" fmla="*/ 579120 w 3901440"/>
              <a:gd name="connsiteY0" fmla="*/ 0 h 2895600"/>
              <a:gd name="connsiteX1" fmla="*/ 3220720 w 3901440"/>
              <a:gd name="connsiteY1" fmla="*/ 0 h 2895600"/>
              <a:gd name="connsiteX2" fmla="*/ 3901440 w 3901440"/>
              <a:gd name="connsiteY2" fmla="*/ 1229360 h 2895600"/>
              <a:gd name="connsiteX3" fmla="*/ 3891280 w 3901440"/>
              <a:gd name="connsiteY3" fmla="*/ 2895600 h 2895600"/>
              <a:gd name="connsiteX4" fmla="*/ 3464560 w 3901440"/>
              <a:gd name="connsiteY4" fmla="*/ 2895600 h 2895600"/>
              <a:gd name="connsiteX5" fmla="*/ 3200400 w 3901440"/>
              <a:gd name="connsiteY5" fmla="*/ 2814320 h 2895600"/>
              <a:gd name="connsiteX6" fmla="*/ 2844800 w 3901440"/>
              <a:gd name="connsiteY6" fmla="*/ 2550160 h 2895600"/>
              <a:gd name="connsiteX7" fmla="*/ 2428240 w 3901440"/>
              <a:gd name="connsiteY7" fmla="*/ 2133600 h 2895600"/>
              <a:gd name="connsiteX8" fmla="*/ 1757680 w 3901440"/>
              <a:gd name="connsiteY8" fmla="*/ 1513840 h 2895600"/>
              <a:gd name="connsiteX9" fmla="*/ 1127760 w 3901440"/>
              <a:gd name="connsiteY9" fmla="*/ 955040 h 2895600"/>
              <a:gd name="connsiteX10" fmla="*/ 934720 w 3901440"/>
              <a:gd name="connsiteY10" fmla="*/ 873760 h 2895600"/>
              <a:gd name="connsiteX11" fmla="*/ 812800 w 3901440"/>
              <a:gd name="connsiteY11" fmla="*/ 711200 h 2895600"/>
              <a:gd name="connsiteX12" fmla="*/ 0 w 3901440"/>
              <a:gd name="connsiteY12" fmla="*/ 0 h 2895600"/>
              <a:gd name="connsiteX0" fmla="*/ 579120 w 3901440"/>
              <a:gd name="connsiteY0" fmla="*/ 0 h 2895600"/>
              <a:gd name="connsiteX1" fmla="*/ 3220720 w 3901440"/>
              <a:gd name="connsiteY1" fmla="*/ 0 h 2895600"/>
              <a:gd name="connsiteX2" fmla="*/ 3901440 w 3901440"/>
              <a:gd name="connsiteY2" fmla="*/ 1229360 h 2895600"/>
              <a:gd name="connsiteX3" fmla="*/ 3891280 w 3901440"/>
              <a:gd name="connsiteY3" fmla="*/ 2895600 h 2895600"/>
              <a:gd name="connsiteX4" fmla="*/ 3464560 w 3901440"/>
              <a:gd name="connsiteY4" fmla="*/ 2895600 h 2895600"/>
              <a:gd name="connsiteX5" fmla="*/ 3200400 w 3901440"/>
              <a:gd name="connsiteY5" fmla="*/ 2814320 h 2895600"/>
              <a:gd name="connsiteX6" fmla="*/ 2844800 w 3901440"/>
              <a:gd name="connsiteY6" fmla="*/ 2550160 h 2895600"/>
              <a:gd name="connsiteX7" fmla="*/ 2428240 w 3901440"/>
              <a:gd name="connsiteY7" fmla="*/ 2133600 h 2895600"/>
              <a:gd name="connsiteX8" fmla="*/ 1757680 w 3901440"/>
              <a:gd name="connsiteY8" fmla="*/ 1513840 h 2895600"/>
              <a:gd name="connsiteX9" fmla="*/ 1127760 w 3901440"/>
              <a:gd name="connsiteY9" fmla="*/ 955040 h 2895600"/>
              <a:gd name="connsiteX10" fmla="*/ 944880 w 3901440"/>
              <a:gd name="connsiteY10" fmla="*/ 843280 h 2895600"/>
              <a:gd name="connsiteX11" fmla="*/ 812800 w 3901440"/>
              <a:gd name="connsiteY11" fmla="*/ 711200 h 2895600"/>
              <a:gd name="connsiteX12" fmla="*/ 0 w 3901440"/>
              <a:gd name="connsiteY12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01440" h="2895600">
                <a:moveTo>
                  <a:pt x="579120" y="0"/>
                </a:moveTo>
                <a:lnTo>
                  <a:pt x="3220720" y="0"/>
                </a:lnTo>
                <a:lnTo>
                  <a:pt x="3901440" y="1229360"/>
                </a:lnTo>
                <a:cubicBezTo>
                  <a:pt x="3898053" y="1767840"/>
                  <a:pt x="3894667" y="2357120"/>
                  <a:pt x="3891280" y="2895600"/>
                </a:cubicBezTo>
                <a:lnTo>
                  <a:pt x="3464560" y="2895600"/>
                </a:lnTo>
                <a:lnTo>
                  <a:pt x="3200400" y="2814320"/>
                </a:lnTo>
                <a:cubicBezTo>
                  <a:pt x="3088640" y="2716107"/>
                  <a:pt x="2956560" y="2648373"/>
                  <a:pt x="2844800" y="2550160"/>
                </a:cubicBezTo>
                <a:lnTo>
                  <a:pt x="2428240" y="2133600"/>
                </a:lnTo>
                <a:cubicBezTo>
                  <a:pt x="2258907" y="1971040"/>
                  <a:pt x="1974427" y="1710267"/>
                  <a:pt x="1757680" y="1513840"/>
                </a:cubicBezTo>
                <a:cubicBezTo>
                  <a:pt x="1540933" y="1317413"/>
                  <a:pt x="1263227" y="1068493"/>
                  <a:pt x="1127760" y="955040"/>
                </a:cubicBezTo>
                <a:cubicBezTo>
                  <a:pt x="1066800" y="914400"/>
                  <a:pt x="1005840" y="883920"/>
                  <a:pt x="944880" y="843280"/>
                </a:cubicBezTo>
                <a:lnTo>
                  <a:pt x="812800" y="711200"/>
                </a:lnTo>
                <a:cubicBezTo>
                  <a:pt x="609600" y="460587"/>
                  <a:pt x="243840" y="240453"/>
                  <a:pt x="0" y="0"/>
                </a:cubicBezTo>
              </a:path>
            </a:pathLst>
          </a:custGeom>
          <a:solidFill>
            <a:srgbClr val="FF0000">
              <a:alpha val="5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912" y="5468510"/>
            <a:ext cx="896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NB: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very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large detector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caverns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for FCC-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hh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may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allow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very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large FCC-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detector (R=15 m?)</a:t>
            </a:r>
          </a:p>
          <a:p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leading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to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improved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reach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at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lower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masses </a:t>
            </a:r>
            <a:endParaRPr lang="en-US" sz="18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0725" y="1479788"/>
            <a:ext cx="48839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expected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1800" dirty="0" err="1" smtClean="0">
                <a:solidFill>
                  <a:prstClr val="black"/>
                </a:solidFill>
                <a:latin typeface="Calibri"/>
              </a:rPr>
              <a:t>sensitivity</a:t>
            </a:r>
            <a:r>
              <a:rPr lang="fr-CH" sz="1800" dirty="0" smtClean="0">
                <a:solidFill>
                  <a:prstClr val="black"/>
                </a:solidFill>
                <a:latin typeface="Calibri"/>
              </a:rPr>
              <a:t> to Heavy RH neutrino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39913" y="0"/>
            <a:ext cx="937382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 FCC-</a:t>
            </a:r>
            <a:r>
              <a:rPr lang="en-US" sz="3200" kern="0" dirty="0" err="1" smtClean="0">
                <a:latin typeface="Arial"/>
              </a:rPr>
              <a:t>ee</a:t>
            </a:r>
            <a:r>
              <a:rPr lang="en-US" sz="3200" kern="0" dirty="0" smtClean="0">
                <a:latin typeface="Arial"/>
              </a:rPr>
              <a:t> expected sensitivity to 			heavy RH neutrinos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831255" y="5826596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5/1/2016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"/>
            <a:ext cx="9144000" cy="68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0942003">
            <a:off x="2614944" y="2650818"/>
            <a:ext cx="3950120" cy="70788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w</a:t>
            </a:r>
            <a:r>
              <a:rPr lang="en-GB" sz="4000" dirty="0" smtClean="0"/>
              <a:t>ork in progress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149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115" y="718725"/>
            <a:ext cx="881106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H" sz="2000" b="1" dirty="0">
              <a:solidFill>
                <a:srgbClr val="C00000"/>
              </a:solidFill>
            </a:endParaRPr>
          </a:p>
          <a:p>
            <a:r>
              <a:rPr lang="fr-CH" sz="2000" b="1" dirty="0" err="1" smtClean="0"/>
              <a:t>significant</a:t>
            </a:r>
            <a:r>
              <a:rPr lang="fr-CH" sz="2000" b="1" dirty="0" smtClean="0"/>
              <a:t> synergies (detectors) and real </a:t>
            </a:r>
            <a:r>
              <a:rPr lang="fr-CH" sz="2000" b="1" dirty="0" err="1" smtClean="0"/>
              <a:t>complementarities</a:t>
            </a:r>
            <a:r>
              <a:rPr lang="fr-CH" sz="2000" b="1" dirty="0" smtClean="0"/>
              <a:t> </a:t>
            </a:r>
            <a:r>
              <a:rPr lang="fr-CH" sz="2000" b="1" dirty="0"/>
              <a:t>(</a:t>
            </a:r>
            <a:r>
              <a:rPr lang="fr-CH" sz="2000" b="1" dirty="0" err="1" smtClean="0"/>
              <a:t>physics</a:t>
            </a:r>
            <a:r>
              <a:rPr lang="fr-CH" sz="2000" b="1" dirty="0" smtClean="0"/>
              <a:t>)</a:t>
            </a:r>
          </a:p>
          <a:p>
            <a:r>
              <a:rPr lang="fr-CH" dirty="0"/>
              <a:t> </a:t>
            </a:r>
            <a:r>
              <a:rPr lang="fr-CH" sz="1800" dirty="0" err="1" smtClean="0">
                <a:latin typeface="+mn-lt"/>
              </a:rPr>
              <a:t>between</a:t>
            </a:r>
            <a:r>
              <a:rPr lang="fr-CH" sz="1800" dirty="0" smtClean="0">
                <a:latin typeface="+mn-lt"/>
              </a:rPr>
              <a:t> FCC-</a:t>
            </a:r>
            <a:r>
              <a:rPr lang="fr-CH" sz="1800" dirty="0" err="1" smtClean="0">
                <a:latin typeface="+mn-lt"/>
              </a:rPr>
              <a:t>ee</a:t>
            </a:r>
            <a:r>
              <a:rPr lang="fr-CH" sz="1800" dirty="0" smtClean="0">
                <a:latin typeface="+mn-lt"/>
              </a:rPr>
              <a:t> and the </a:t>
            </a:r>
            <a:r>
              <a:rPr lang="fr-CH" dirty="0" err="1"/>
              <a:t>l</a:t>
            </a:r>
            <a:r>
              <a:rPr lang="fr-CH" dirty="0" err="1" smtClean="0"/>
              <a:t>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r>
              <a:rPr lang="fr-CH" dirty="0" smtClean="0"/>
              <a:t> </a:t>
            </a:r>
            <a:r>
              <a:rPr lang="fr-CH" dirty="0" err="1" smtClean="0"/>
              <a:t>projects</a:t>
            </a:r>
            <a:r>
              <a:rPr lang="fr-CH" dirty="0" smtClean="0"/>
              <a:t> (ILC and CLIC) </a:t>
            </a:r>
          </a:p>
          <a:p>
            <a:endParaRPr lang="fr-CH" sz="1800" dirty="0">
              <a:latin typeface="+mn-lt"/>
            </a:endParaRPr>
          </a:p>
          <a:p>
            <a:r>
              <a:rPr lang="fr-CH" dirty="0" smtClean="0"/>
              <a:t>-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offers</a:t>
            </a:r>
            <a:r>
              <a:rPr lang="fr-CH" dirty="0" smtClean="0"/>
              <a:t> high </a:t>
            </a:r>
            <a:r>
              <a:rPr lang="fr-CH" dirty="0" err="1" smtClean="0"/>
              <a:t>luminosities</a:t>
            </a:r>
            <a:r>
              <a:rPr lang="fr-CH" dirty="0" smtClean="0"/>
              <a:t> and </a:t>
            </a:r>
            <a:r>
              <a:rPr lang="fr-CH" dirty="0" err="1" smtClean="0"/>
              <a:t>discovery</a:t>
            </a:r>
            <a:r>
              <a:rPr lang="fr-CH" dirty="0" smtClean="0"/>
              <a:t> </a:t>
            </a:r>
            <a:r>
              <a:rPr lang="fr-CH" dirty="0" err="1" smtClean="0"/>
              <a:t>potential</a:t>
            </a:r>
            <a:r>
              <a:rPr lang="fr-CH" dirty="0" smtClean="0"/>
              <a:t> at Z, W  and ZH </a:t>
            </a:r>
            <a:r>
              <a:rPr lang="fr-CH" dirty="0" err="1" smtClean="0"/>
              <a:t>threshold</a:t>
            </a:r>
            <a:r>
              <a:rPr lang="fr-CH" dirty="0" smtClean="0"/>
              <a:t> </a:t>
            </a:r>
          </a:p>
          <a:p>
            <a:r>
              <a:rPr lang="fr-CH" dirty="0"/>
              <a:t> </a:t>
            </a:r>
            <a:r>
              <a:rPr lang="fr-CH" dirty="0" smtClean="0"/>
              <a:t>       </a:t>
            </a:r>
            <a:r>
              <a:rPr lang="fr-CH" dirty="0" smtClean="0">
                <a:sym typeface="Wingdings" panose="05000000000000000000" pitchFamily="2" charset="2"/>
              </a:rPr>
              <a:t></a:t>
            </a:r>
            <a:r>
              <a:rPr lang="fr-CH" dirty="0" smtClean="0"/>
              <a:t> </a:t>
            </a:r>
            <a:r>
              <a:rPr lang="fr-CH" dirty="0" err="1" smtClean="0"/>
              <a:t>these</a:t>
            </a:r>
            <a:r>
              <a:rPr lang="fr-CH" dirty="0" smtClean="0"/>
              <a:t> </a:t>
            </a:r>
            <a:r>
              <a:rPr lang="fr-CH" dirty="0" err="1" smtClean="0"/>
              <a:t>features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remain</a:t>
            </a:r>
            <a:r>
              <a:rPr lang="fr-CH" dirty="0" smtClean="0"/>
              <a:t> if LC </a:t>
            </a:r>
            <a:r>
              <a:rPr lang="fr-CH" dirty="0" err="1" smtClean="0"/>
              <a:t>gets</a:t>
            </a:r>
            <a:r>
              <a:rPr lang="fr-CH" dirty="0" smtClean="0"/>
              <a:t> </a:t>
            </a:r>
            <a:r>
              <a:rPr lang="fr-CH" dirty="0" err="1" smtClean="0"/>
              <a:t>built</a:t>
            </a:r>
            <a:r>
              <a:rPr lang="fr-CH" dirty="0" smtClean="0"/>
              <a:t> </a:t>
            </a:r>
          </a:p>
          <a:p>
            <a:endParaRPr lang="fr-CH" dirty="0" smtClean="0"/>
          </a:p>
          <a:p>
            <a:r>
              <a:rPr lang="fr-CH" dirty="0" smtClean="0"/>
              <a:t>- </a:t>
            </a:r>
            <a:r>
              <a:rPr lang="fr-CH" dirty="0" err="1"/>
              <a:t>l</a:t>
            </a:r>
            <a:r>
              <a:rPr lang="fr-CH" dirty="0" err="1" smtClean="0"/>
              <a:t>inear</a:t>
            </a:r>
            <a:r>
              <a:rPr lang="fr-CH" dirty="0" smtClean="0"/>
              <a:t> </a:t>
            </a:r>
            <a:r>
              <a:rPr lang="fr-CH" dirty="0" err="1" smtClean="0"/>
              <a:t>e+e</a:t>
            </a:r>
            <a:r>
              <a:rPr lang="fr-CH" dirty="0" smtClean="0"/>
              <a:t>- </a:t>
            </a:r>
            <a:r>
              <a:rPr lang="fr-CH" dirty="0" err="1" smtClean="0"/>
              <a:t>colliders</a:t>
            </a:r>
            <a:r>
              <a:rPr lang="fr-CH" dirty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  <a:r>
              <a:rPr lang="fr-CH" dirty="0" err="1" smtClean="0"/>
              <a:t>reach</a:t>
            </a:r>
            <a:r>
              <a:rPr lang="fr-CH" dirty="0" smtClean="0"/>
              <a:t> </a:t>
            </a:r>
            <a:r>
              <a:rPr lang="fr-CH" dirty="0" err="1" smtClean="0"/>
              <a:t>energies</a:t>
            </a:r>
            <a:r>
              <a:rPr lang="fr-CH" dirty="0" smtClean="0"/>
              <a:t> </a:t>
            </a:r>
            <a:r>
              <a:rPr lang="fr-CH" dirty="0" err="1" smtClean="0"/>
              <a:t>beyond</a:t>
            </a:r>
            <a:r>
              <a:rPr lang="fr-CH" dirty="0" smtClean="0"/>
              <a:t> 500 </a:t>
            </a:r>
            <a:r>
              <a:rPr lang="fr-CH" dirty="0" err="1" smtClean="0"/>
              <a:t>GeV</a:t>
            </a:r>
            <a:r>
              <a:rPr lang="fr-CH" dirty="0" smtClean="0"/>
              <a:t> </a:t>
            </a:r>
          </a:p>
          <a:p>
            <a:r>
              <a:rPr lang="fr-CH" sz="1800" dirty="0" smtClean="0">
                <a:latin typeface="+mn-lt"/>
              </a:rPr>
              <a:t>        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fr-CH" sz="1800" dirty="0" err="1" smtClean="0">
                <a:latin typeface="+mn-lt"/>
              </a:rPr>
              <a:t>this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advantage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will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remain</a:t>
            </a:r>
            <a:r>
              <a:rPr lang="fr-CH" sz="1800" dirty="0" smtClean="0">
                <a:latin typeface="+mn-lt"/>
              </a:rPr>
              <a:t> if FCC-</a:t>
            </a:r>
            <a:r>
              <a:rPr lang="fr-CH" sz="1800" dirty="0" err="1" smtClean="0">
                <a:latin typeface="+mn-lt"/>
              </a:rPr>
              <a:t>ee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built</a:t>
            </a:r>
            <a:r>
              <a:rPr lang="fr-CH" dirty="0"/>
              <a:t> </a:t>
            </a:r>
            <a:r>
              <a:rPr lang="fr-CH" sz="1800" dirty="0" smtClean="0">
                <a:latin typeface="+mn-lt"/>
              </a:rPr>
              <a:t> </a:t>
            </a:r>
          </a:p>
          <a:p>
            <a:endParaRPr lang="fr-CH" sz="1800" dirty="0" smtClean="0">
              <a:latin typeface="+mn-lt"/>
            </a:endParaRPr>
          </a:p>
          <a:p>
            <a:pPr marL="285750" indent="-285750">
              <a:buFont typeface="Wingdings"/>
              <a:buChar char="è"/>
            </a:pPr>
            <a:r>
              <a:rPr lang="fr-CH" b="1" dirty="0" err="1">
                <a:sym typeface="Wingdings" panose="05000000000000000000" pitchFamily="2" charset="2"/>
              </a:rPr>
              <a:t>p</a:t>
            </a:r>
            <a:r>
              <a:rPr lang="fr-CH" b="1" dirty="0" err="1" smtClean="0">
                <a:sym typeface="Wingdings" panose="05000000000000000000" pitchFamily="2" charset="2"/>
              </a:rPr>
              <a:t>hysics</a:t>
            </a:r>
            <a:r>
              <a:rPr lang="fr-CH" sz="1800" b="1" dirty="0" smtClean="0"/>
              <a:t> </a:t>
            </a:r>
            <a:r>
              <a:rPr lang="fr-CH" sz="1800" b="1" dirty="0" err="1" smtClean="0"/>
              <a:t>absolutely</a:t>
            </a:r>
            <a:r>
              <a:rPr lang="fr-CH" sz="1800" b="1" dirty="0" smtClean="0"/>
              <a:t> </a:t>
            </a:r>
            <a:r>
              <a:rPr lang="fr-CH" sz="1800" b="1" dirty="0" err="1" smtClean="0"/>
              <a:t>needs</a:t>
            </a:r>
            <a:r>
              <a:rPr lang="fr-CH" sz="1800" b="1" dirty="0" smtClean="0"/>
              <a:t> an </a:t>
            </a:r>
            <a:r>
              <a:rPr lang="fr-CH" sz="1800" b="1" dirty="0" err="1" smtClean="0"/>
              <a:t>e+e</a:t>
            </a:r>
            <a:r>
              <a:rPr lang="fr-CH" sz="1800" b="1" dirty="0" smtClean="0"/>
              <a:t>- </a:t>
            </a:r>
            <a:r>
              <a:rPr lang="fr-CH" sz="1800" b="1" dirty="0" err="1" smtClean="0"/>
              <a:t>collider</a:t>
            </a:r>
            <a:r>
              <a:rPr lang="fr-CH" sz="1800" b="1" dirty="0" smtClean="0"/>
              <a:t> at the EW </a:t>
            </a:r>
            <a:r>
              <a:rPr lang="fr-CH" sz="1800" b="1" dirty="0" err="1" smtClean="0"/>
              <a:t>scale</a:t>
            </a:r>
            <a:r>
              <a:rPr lang="fr-CH" sz="1800" dirty="0" smtClean="0">
                <a:latin typeface="+mn-lt"/>
              </a:rPr>
              <a:t> and </a:t>
            </a:r>
            <a:r>
              <a:rPr lang="fr-CH" sz="1800" dirty="0" err="1" smtClean="0">
                <a:latin typeface="+mn-lt"/>
              </a:rPr>
              <a:t>above</a:t>
            </a:r>
            <a:endParaRPr lang="fr-CH" sz="1800" dirty="0" smtClean="0">
              <a:latin typeface="+mn-lt"/>
            </a:endParaRPr>
          </a:p>
          <a:p>
            <a:r>
              <a:rPr lang="fr-CH" dirty="0" smtClean="0"/>
              <a:t>          and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much</a:t>
            </a:r>
            <a:r>
              <a:rPr lang="fr-CH" dirty="0" smtClean="0"/>
              <a:t> </a:t>
            </a:r>
            <a:r>
              <a:rPr lang="fr-CH" sz="1800" dirty="0" smtClean="0">
                <a:latin typeface="+mn-lt"/>
              </a:rPr>
              <a:t>profit </a:t>
            </a:r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having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two</a:t>
            </a:r>
            <a:r>
              <a:rPr lang="fr-CH" dirty="0"/>
              <a:t> </a:t>
            </a:r>
            <a:r>
              <a:rPr lang="fr-CH" dirty="0" smtClean="0"/>
              <a:t>(</a:t>
            </a:r>
            <a:r>
              <a:rPr lang="fr-CH" dirty="0" err="1" smtClean="0"/>
              <a:t>different</a:t>
            </a:r>
            <a:r>
              <a:rPr lang="fr-CH" dirty="0" smtClean="0"/>
              <a:t>) </a:t>
            </a:r>
            <a:r>
              <a:rPr lang="fr-CH" dirty="0" err="1" smtClean="0"/>
              <a:t>ones</a:t>
            </a:r>
            <a:r>
              <a:rPr lang="fr-CH" dirty="0" smtClean="0"/>
              <a:t> </a:t>
            </a:r>
            <a:r>
              <a:rPr lang="fr-CH" sz="1800" dirty="0" smtClean="0">
                <a:latin typeface="+mn-lt"/>
              </a:rPr>
              <a:t>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115" y="4313833"/>
            <a:ext cx="773801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è"/>
            </a:pPr>
            <a:r>
              <a:rPr lang="fr-CH" b="1" dirty="0">
                <a:sym typeface="Wingdings" panose="05000000000000000000" pitchFamily="2" charset="2"/>
              </a:rPr>
              <a:t>i</a:t>
            </a:r>
            <a:r>
              <a:rPr lang="fr-CH" b="1" dirty="0" smtClean="0">
                <a:sym typeface="Wingdings" panose="05000000000000000000" pitchFamily="2" charset="2"/>
              </a:rPr>
              <a:t>n </a:t>
            </a:r>
            <a:r>
              <a:rPr lang="fr-CH" b="1" dirty="0" err="1" smtClean="0">
                <a:sym typeface="Wingdings" panose="05000000000000000000" pitchFamily="2" charset="2"/>
              </a:rPr>
              <a:t>practical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terms</a:t>
            </a:r>
            <a:r>
              <a:rPr lang="fr-CH" b="1" dirty="0" smtClean="0">
                <a:sym typeface="Wingdings" panose="05000000000000000000" pitchFamily="2" charset="2"/>
              </a:rPr>
              <a:t>: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if LC </a:t>
            </a:r>
            <a:r>
              <a:rPr lang="fr-CH" dirty="0" err="1" smtClean="0">
                <a:sym typeface="Wingdings" panose="05000000000000000000" pitchFamily="2" charset="2"/>
              </a:rPr>
              <a:t>is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built</a:t>
            </a:r>
            <a:r>
              <a:rPr lang="fr-CH" dirty="0" smtClean="0">
                <a:sym typeface="Wingdings" panose="05000000000000000000" pitchFamily="2" charset="2"/>
              </a:rPr>
              <a:t>, FCC-</a:t>
            </a:r>
            <a:r>
              <a:rPr lang="fr-CH" dirty="0" err="1" smtClean="0">
                <a:sym typeface="Wingdings" panose="05000000000000000000" pitchFamily="2" charset="2"/>
              </a:rPr>
              <a:t>ee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probably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may</a:t>
            </a:r>
            <a:r>
              <a:rPr lang="fr-CH" dirty="0" smtClean="0">
                <a:sym typeface="Wingdings" panose="05000000000000000000" pitchFamily="2" charset="2"/>
              </a:rPr>
              <a:t> not </a:t>
            </a:r>
            <a:r>
              <a:rPr lang="fr-CH" dirty="0" err="1" smtClean="0">
                <a:sym typeface="Wingdings" panose="05000000000000000000" pitchFamily="2" charset="2"/>
              </a:rPr>
              <a:t>need</a:t>
            </a:r>
            <a:r>
              <a:rPr lang="fr-CH" dirty="0" smtClean="0">
                <a:sym typeface="Wingdings" panose="05000000000000000000" pitchFamily="2" charset="2"/>
              </a:rPr>
              <a:t> to </a:t>
            </a:r>
            <a:r>
              <a:rPr lang="fr-CH" dirty="0" err="1" smtClean="0">
                <a:sym typeface="Wingdings" panose="05000000000000000000" pitchFamily="2" charset="2"/>
              </a:rPr>
              <a:t>run</a:t>
            </a:r>
            <a:r>
              <a:rPr lang="fr-CH" dirty="0" smtClean="0">
                <a:sym typeface="Wingdings" panose="05000000000000000000" pitchFamily="2" charset="2"/>
              </a:rPr>
              <a:t> at the top </a:t>
            </a:r>
            <a:r>
              <a:rPr lang="fr-CH" dirty="0" err="1" smtClean="0">
                <a:sym typeface="Wingdings" panose="05000000000000000000" pitchFamily="2" charset="2"/>
              </a:rPr>
              <a:t>energies</a:t>
            </a:r>
            <a:r>
              <a:rPr lang="fr-CH" dirty="0" smtClean="0">
                <a:sym typeface="Wingdings" panose="05000000000000000000" pitchFamily="2" charset="2"/>
              </a:rPr>
              <a:t>,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   </a:t>
            </a:r>
            <a:r>
              <a:rPr lang="fr-CH" dirty="0" err="1" smtClean="0">
                <a:sym typeface="Wingdings" panose="05000000000000000000" pitchFamily="2" charset="2"/>
              </a:rPr>
              <a:t>thus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saving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some</a:t>
            </a:r>
            <a:r>
              <a:rPr lang="fr-CH" dirty="0" smtClean="0">
                <a:sym typeface="Wingdings" panose="05000000000000000000" pitchFamily="2" charset="2"/>
              </a:rPr>
              <a:t> RF </a:t>
            </a:r>
            <a:r>
              <a:rPr lang="fr-CH" dirty="0" err="1" smtClean="0">
                <a:sym typeface="Wingdings" panose="05000000000000000000" pitchFamily="2" charset="2"/>
              </a:rPr>
              <a:t>cavities</a:t>
            </a:r>
            <a:r>
              <a:rPr lang="fr-CH" dirty="0" smtClean="0">
                <a:sym typeface="Wingdings" panose="05000000000000000000" pitchFamily="2" charset="2"/>
              </a:rPr>
              <a:t> and running time,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    </a:t>
            </a:r>
            <a:r>
              <a:rPr lang="fr-CH" dirty="0" err="1" smtClean="0">
                <a:sym typeface="Wingdings" panose="05000000000000000000" pitchFamily="2" charset="2"/>
              </a:rPr>
              <a:t>while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remaining</a:t>
            </a:r>
            <a:r>
              <a:rPr lang="fr-CH" dirty="0" smtClean="0">
                <a:sym typeface="Wingdings" panose="05000000000000000000" pitchFamily="2" charset="2"/>
              </a:rPr>
              <a:t>  a real </a:t>
            </a:r>
            <a:r>
              <a:rPr lang="fr-CH" dirty="0" err="1" smtClean="0">
                <a:sym typeface="Wingdings" panose="05000000000000000000" pitchFamily="2" charset="2"/>
              </a:rPr>
              <a:t>discovery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machine</a:t>
            </a:r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sz="1800" dirty="0">
                <a:latin typeface="+mn-lt"/>
                <a:sym typeface="Wingdings" panose="05000000000000000000" pitchFamily="2" charset="2"/>
              </a:rPr>
              <a:t> 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  </a:t>
            </a:r>
            <a:r>
              <a:rPr lang="fr-CH" sz="1800" b="1" dirty="0" smtClean="0">
                <a:latin typeface="+mn-lt"/>
                <a:sym typeface="Wingdings" panose="05000000000000000000" pitchFamily="2" charset="2"/>
              </a:rPr>
              <a:t>and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if FCC-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ee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gets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build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the LC 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can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concentrate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on 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energies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fr-CH" dirty="0">
                <a:sym typeface="Wingdings" panose="05000000000000000000" pitchFamily="2" charset="2"/>
              </a:rPr>
              <a:t>≥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350 </a:t>
            </a:r>
            <a:r>
              <a:rPr lang="fr-CH" sz="1800" dirty="0" err="1" smtClean="0">
                <a:latin typeface="+mn-lt"/>
                <a:sym typeface="Wingdings" panose="05000000000000000000" pitchFamily="2" charset="2"/>
              </a:rPr>
              <a:t>GeV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 </a:t>
            </a:r>
            <a:endParaRPr lang="fr-CH" sz="1800" dirty="0" smtClean="0"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kern="0" dirty="0" smtClean="0">
                <a:latin typeface="Arial"/>
              </a:rPr>
              <a:t>                  FCC-</a:t>
            </a:r>
            <a:r>
              <a:rPr lang="en-US" sz="3200" kern="0" dirty="0" err="1" smtClean="0">
                <a:latin typeface="Arial"/>
              </a:rPr>
              <a:t>ee</a:t>
            </a:r>
            <a:r>
              <a:rPr lang="en-US" sz="3200" kern="0" dirty="0" smtClean="0">
                <a:latin typeface="Arial"/>
              </a:rPr>
              <a:t> and linear colliders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03867" y="5873701"/>
            <a:ext cx="119936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7050" y="1622425"/>
            <a:ext cx="16203613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" name="Freeform 130"/>
          <p:cNvSpPr/>
          <p:nvPr/>
        </p:nvSpPr>
        <p:spPr>
          <a:xfrm>
            <a:off x="7938" y="1493838"/>
            <a:ext cx="9144000" cy="4572000"/>
          </a:xfrm>
          <a:custGeom>
            <a:avLst/>
            <a:gdLst>
              <a:gd name="connsiteX0" fmla="*/ 6400161 w 9144000"/>
              <a:gd name="connsiteY0" fmla="*/ 128987 h 4572000"/>
              <a:gd name="connsiteX1" fmla="*/ 4240161 w 9144000"/>
              <a:gd name="connsiteY1" fmla="*/ 2302508 h 4572000"/>
              <a:gd name="connsiteX2" fmla="*/ 6400161 w 9144000"/>
              <a:gd name="connsiteY2" fmla="*/ 4476029 h 4572000"/>
              <a:gd name="connsiteX3" fmla="*/ 8560161 w 9144000"/>
              <a:gd name="connsiteY3" fmla="*/ 2302508 h 4572000"/>
              <a:gd name="connsiteX4" fmla="*/ 6400161 w 9144000"/>
              <a:gd name="connsiteY4" fmla="*/ 128987 h 4572000"/>
              <a:gd name="connsiteX5" fmla="*/ 0 w 9144000"/>
              <a:gd name="connsiteY5" fmla="*/ 0 h 4572000"/>
              <a:gd name="connsiteX6" fmla="*/ 9144000 w 9144000"/>
              <a:gd name="connsiteY6" fmla="*/ 0 h 4572000"/>
              <a:gd name="connsiteX7" fmla="*/ 9144000 w 9144000"/>
              <a:gd name="connsiteY7" fmla="*/ 4572000 h 4572000"/>
              <a:gd name="connsiteX8" fmla="*/ 0 w 9144000"/>
              <a:gd name="connsiteY8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72000">
                <a:moveTo>
                  <a:pt x="6400161" y="128987"/>
                </a:moveTo>
                <a:cubicBezTo>
                  <a:pt x="5207226" y="128987"/>
                  <a:pt x="4240161" y="1102105"/>
                  <a:pt x="4240161" y="2302508"/>
                </a:cubicBezTo>
                <a:cubicBezTo>
                  <a:pt x="4240161" y="3502911"/>
                  <a:pt x="5207226" y="4476029"/>
                  <a:pt x="6400161" y="4476029"/>
                </a:cubicBezTo>
                <a:cubicBezTo>
                  <a:pt x="7593096" y="4476029"/>
                  <a:pt x="8560161" y="3502911"/>
                  <a:pt x="8560161" y="2302508"/>
                </a:cubicBezTo>
                <a:cubicBezTo>
                  <a:pt x="8560161" y="1102105"/>
                  <a:pt x="7593096" y="128987"/>
                  <a:pt x="6400161" y="12898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101380" name="Content Placeholder 6"/>
          <p:cNvSpPr>
            <a:spLocks noGrp="1"/>
          </p:cNvSpPr>
          <p:nvPr>
            <p:ph idx="1"/>
          </p:nvPr>
        </p:nvSpPr>
        <p:spPr>
          <a:xfrm>
            <a:off x="457200" y="1268413"/>
            <a:ext cx="8226425" cy="998537"/>
          </a:xfrm>
        </p:spPr>
        <p:txBody>
          <a:bodyPr/>
          <a:lstStyle/>
          <a:p>
            <a:pPr eaLnBrk="1" hangingPunct="1"/>
            <a:r>
              <a:rPr lang="en-GB" altLang="en-US" b="1" smtClean="0"/>
              <a:t>75 institutes</a:t>
            </a:r>
          </a:p>
          <a:p>
            <a:pPr eaLnBrk="1" hangingPunct="1"/>
            <a:r>
              <a:rPr lang="en-GB" altLang="en-US" b="1" smtClean="0"/>
              <a:t>26 countries + EC</a:t>
            </a:r>
          </a:p>
        </p:txBody>
      </p:sp>
      <p:pic>
        <p:nvPicPr>
          <p:cNvPr id="101381" name="Picture 1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4156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1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234156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1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34156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1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34156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1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2341563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1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8717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7" name="Picture 1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717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Picture 16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28717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9" name="Picture 1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8717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0" name="Picture 16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8717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1" name="Picture 16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2871788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2" name="Picture 1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4178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3" name="Picture 1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178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4" name="Picture 16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34178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5" name="Picture 16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417888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6" name="Picture 17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17888"/>
            <a:ext cx="5413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7" name="Picture 17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417888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8" name="Picture 17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9560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9" name="Picture 17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560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0" name="Picture 17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39560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1" name="Picture 17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45323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2" name="Picture 17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34156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3" name="TextBox 4"/>
          <p:cNvSpPr txBox="1">
            <a:spLocks noChangeArrowheads="1"/>
          </p:cNvSpPr>
          <p:nvPr/>
        </p:nvSpPr>
        <p:spPr bwMode="auto">
          <a:xfrm>
            <a:off x="-3175" y="5870575"/>
            <a:ext cx="1644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>
                <a:solidFill>
                  <a:srgbClr val="0C377B"/>
                </a:solidFill>
              </a:rPr>
              <a:t>Status: 17 April, 2016</a:t>
            </a:r>
            <a:endParaRPr lang="en-US" altLang="en-US" sz="1200">
              <a:solidFill>
                <a:srgbClr val="0C377B"/>
              </a:solidFill>
            </a:endParaRPr>
          </a:p>
        </p:txBody>
      </p:sp>
      <p:pic>
        <p:nvPicPr>
          <p:cNvPr id="101404" name="Picture 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3956050"/>
            <a:ext cx="54133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5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56050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6" name="Picture 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956050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7" name="Picture 1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506913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Oval 127"/>
          <p:cNvSpPr/>
          <p:nvPr/>
        </p:nvSpPr>
        <p:spPr>
          <a:xfrm>
            <a:off x="4249546" y="1615881"/>
            <a:ext cx="4320000" cy="4347042"/>
          </a:xfrm>
          <a:prstGeom prst="ellipse">
            <a:avLst/>
          </a:prstGeom>
          <a:gradFill flip="none" rotWithShape="1">
            <a:gsLst>
              <a:gs pos="7000">
                <a:srgbClr val="000000">
                  <a:alpha val="0"/>
                </a:srgbClr>
              </a:gs>
              <a:gs pos="55000">
                <a:srgbClr val="000000">
                  <a:alpha val="27000"/>
                </a:srgbClr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FFFFFF"/>
              </a:solidFill>
              <a:effectLst>
                <a:outerShdw blurRad="25400" dist="25400" dir="2700000" algn="tl" rotWithShape="0">
                  <a:srgbClr val="0C377B">
                    <a:lumMod val="75000"/>
                    <a:alpha val="45000"/>
                  </a:srgbClr>
                </a:outerShdw>
              </a:effectLst>
            </a:endParaRPr>
          </a:p>
        </p:txBody>
      </p:sp>
      <p:pic>
        <p:nvPicPr>
          <p:cNvPr id="101411" name="Picture 1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516438"/>
            <a:ext cx="5413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-3175" y="-26988"/>
            <a:ext cx="9150350" cy="100806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kern="0" dirty="0" smtClean="0"/>
              <a:t>               </a:t>
            </a:r>
            <a:r>
              <a:rPr lang="en-US" dirty="0" smtClean="0"/>
              <a:t>FCC </a:t>
            </a:r>
            <a:r>
              <a:rPr lang="en-US" dirty="0"/>
              <a:t>International Collaboration</a:t>
            </a:r>
            <a:endParaRPr lang="en-US" kern="0" dirty="0"/>
          </a:p>
        </p:txBody>
      </p:sp>
      <p:pic>
        <p:nvPicPr>
          <p:cNvPr id="10141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7150"/>
            <a:ext cx="20335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14" name="Picture 3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8838" y="2755900"/>
            <a:ext cx="93663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613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2.59259E-6 L 0.88473 2.59259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ubtitle 2"/>
          <p:cNvSpPr txBox="1">
            <a:spLocks/>
          </p:cNvSpPr>
          <p:nvPr/>
        </p:nvSpPr>
        <p:spPr bwMode="auto">
          <a:xfrm>
            <a:off x="176213" y="947738"/>
            <a:ext cx="64008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4875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2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84300" indent="-342900">
              <a:spcBef>
                <a:spcPct val="20000"/>
              </a:spcBef>
              <a:buClr>
                <a:srgbClr val="969696"/>
              </a:buClr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49413" indent="-342900">
              <a:spcBef>
                <a:spcPct val="20000"/>
              </a:spcBef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066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638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10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782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200" b="1" dirty="0"/>
              <a:t>ALBA/CELLS, Spain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Ankara U., Turkey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 Belgrade, Serbia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 Bern, Switzerland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BINP, Russia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CASE (SUNY/BNL),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CBPF, Brazil 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CEA Grenoble, France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CEA </a:t>
            </a:r>
            <a:r>
              <a:rPr lang="en-GB" altLang="en-US" sz="1200" b="1" dirty="0" err="1"/>
              <a:t>Saclay</a:t>
            </a:r>
            <a:r>
              <a:rPr lang="en-GB" altLang="en-US" sz="1200" b="1" dirty="0"/>
              <a:t>, France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CIEMAT, Spain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fr-CH" altLang="en-US" sz="1200" b="1" dirty="0"/>
              <a:t>CINVESTAV, Mexico</a:t>
            </a:r>
            <a:endParaRPr lang="en-GB" altLang="en-US" sz="1200" b="1" dirty="0"/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CNRS, France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CNR-SPIN, Italy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Cockcroft Institute, UK 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 Colima, Mexico 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UCPH Copenhagen, Denmark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CSIC/IFIC, Spain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TU Darmstadt,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TU Delft, Netherlands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DESY, Germany 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fr-CH" altLang="en-US" sz="1200" b="1" dirty="0"/>
              <a:t>DOE, Washington,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fr-CH" altLang="en-US" sz="1200" b="1" dirty="0"/>
              <a:t>ESS, Lund, </a:t>
            </a:r>
            <a:r>
              <a:rPr lang="fr-CH" altLang="en-US" sz="1200" b="1" dirty="0" err="1"/>
              <a:t>Sweden</a:t>
            </a:r>
            <a:endParaRPr lang="en-GB" altLang="en-US" sz="1200" b="1" dirty="0"/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TU Dresden,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Duke U,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EPFL, Switzerland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endParaRPr lang="en-GB" altLang="en-US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/>
          </a:p>
        </p:txBody>
      </p:sp>
      <p:sp>
        <p:nvSpPr>
          <p:cNvPr id="102403" name="Subtitle 2"/>
          <p:cNvSpPr txBox="1">
            <a:spLocks/>
          </p:cNvSpPr>
          <p:nvPr/>
        </p:nvSpPr>
        <p:spPr bwMode="auto">
          <a:xfrm>
            <a:off x="3052763" y="939800"/>
            <a:ext cx="34559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4875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2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84300" indent="-342900">
              <a:spcBef>
                <a:spcPct val="20000"/>
              </a:spcBef>
              <a:buClr>
                <a:srgbClr val="969696"/>
              </a:buClr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49413" indent="-342900">
              <a:spcBef>
                <a:spcPct val="20000"/>
              </a:spcBef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066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638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10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782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fr-CH" altLang="en-US" sz="1200" b="1" dirty="0"/>
              <a:t>UT Enschede, </a:t>
            </a:r>
            <a:r>
              <a:rPr lang="fr-CH" altLang="en-US" sz="1200" b="1" dirty="0" err="1"/>
              <a:t>Netherlands</a:t>
            </a:r>
            <a:endParaRPr lang="en-GB" altLang="en-US" sz="1200" b="1" dirty="0"/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 Geneva, Switzerland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Goethe U Frankfurt,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GSI,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GWNU, Korea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U. Guanajuato, Mexico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Hellenic Open U, Greece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HEPHY, Austria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 Houston,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IIT Kanpur, India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IFJ PAN Krakow, Poland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INFN, Italy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INP Minsk, Belarus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 Iowa,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IPM, Iran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UC Irvine,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Istanbul Aydin U., Turkey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JAI, UK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JINR </a:t>
            </a:r>
            <a:r>
              <a:rPr lang="en-GB" altLang="en-US" sz="1200" b="1" dirty="0" err="1"/>
              <a:t>Dubna</a:t>
            </a:r>
            <a:r>
              <a:rPr lang="en-GB" altLang="en-US" sz="1200" b="1" dirty="0"/>
              <a:t>, Russia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Jefferson </a:t>
            </a:r>
            <a:r>
              <a:rPr lang="en-GB" altLang="en-US" sz="1200" b="1" dirty="0" smtClean="0"/>
              <a:t>Lab, </a:t>
            </a:r>
            <a:r>
              <a:rPr lang="en-GB" altLang="en-US" sz="1200" b="1" dirty="0"/>
              <a:t>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</a:rPr>
              <a:t>FZ </a:t>
            </a:r>
            <a:r>
              <a:rPr lang="en-GB" altLang="en-US" sz="1200" b="1" dirty="0" err="1">
                <a:solidFill>
                  <a:srgbClr val="FF0000"/>
                </a:solidFill>
              </a:rPr>
              <a:t>Jülich</a:t>
            </a:r>
            <a:r>
              <a:rPr lang="en-GB" altLang="en-US" sz="1200" b="1" dirty="0">
                <a:solidFill>
                  <a:srgbClr val="FF0000"/>
                </a:solidFill>
              </a:rPr>
              <a:t>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/>
              <a:t>KAIST, Korea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KEK, Japan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KIAS, Korea</a:t>
            </a:r>
            <a:br>
              <a:rPr lang="en-GB" altLang="en-US" sz="1200" b="1" dirty="0">
                <a:cs typeface="Arial" panose="020B0604020202020204" pitchFamily="34" charset="0"/>
              </a:rPr>
            </a:br>
            <a:r>
              <a:rPr lang="en-GB" altLang="en-US" sz="1200" b="1" dirty="0">
                <a:cs typeface="Arial" panose="020B0604020202020204" pitchFamily="34" charset="0"/>
              </a:rPr>
              <a:t>King’s College London, UK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endParaRPr lang="en-GB" altLang="en-US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/>
          </a:p>
        </p:txBody>
      </p:sp>
      <p:sp>
        <p:nvSpPr>
          <p:cNvPr id="102404" name="Subtitle 2"/>
          <p:cNvSpPr txBox="1">
            <a:spLocks/>
          </p:cNvSpPr>
          <p:nvPr/>
        </p:nvSpPr>
        <p:spPr bwMode="auto">
          <a:xfrm>
            <a:off x="6525419" y="1010444"/>
            <a:ext cx="28432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4875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2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84300" indent="-342900">
              <a:spcBef>
                <a:spcPct val="20000"/>
              </a:spcBef>
              <a:buClr>
                <a:srgbClr val="969696"/>
              </a:buClr>
              <a:buSzPct val="9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49413" indent="-342900">
              <a:spcBef>
                <a:spcPct val="20000"/>
              </a:spcBef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066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638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210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78213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KIT Karlsruhe,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fr-CH" altLang="en-US" sz="1200" b="1" dirty="0">
                <a:cs typeface="Arial" panose="020B0604020202020204" pitchFamily="34" charset="0"/>
              </a:rPr>
              <a:t>KU, Seoul, </a:t>
            </a:r>
            <a:r>
              <a:rPr lang="fr-CH" altLang="en-US" sz="1200" b="1" dirty="0" err="1">
                <a:cs typeface="Arial" panose="020B0604020202020204" pitchFamily="34" charset="0"/>
              </a:rPr>
              <a:t>Korea</a:t>
            </a:r>
            <a:endParaRPr lang="en-GB" altLang="en-US" sz="1200" b="1" dirty="0">
              <a:cs typeface="Arial" panose="020B0604020202020204" pitchFamily="34" charset="0"/>
            </a:endParaRP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Korea U </a:t>
            </a:r>
            <a:r>
              <a:rPr lang="en-GB" altLang="en-US" sz="1200" b="1" dirty="0" err="1">
                <a:cs typeface="Arial" panose="020B0604020202020204" pitchFamily="34" charset="0"/>
              </a:rPr>
              <a:t>Sejong</a:t>
            </a:r>
            <a:r>
              <a:rPr lang="en-GB" altLang="en-US" sz="1200" b="1" dirty="0">
                <a:cs typeface="Arial" panose="020B0604020202020204" pitchFamily="34" charset="0"/>
              </a:rPr>
              <a:t>, Korea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 smtClean="0">
                <a:cs typeface="Arial" panose="020B0604020202020204" pitchFamily="34" charset="0"/>
              </a:rPr>
              <a:t>U </a:t>
            </a:r>
            <a:r>
              <a:rPr lang="en-GB" altLang="en-US" sz="1200" b="1" dirty="0">
                <a:cs typeface="Arial" panose="020B0604020202020204" pitchFamily="34" charset="0"/>
              </a:rPr>
              <a:t>Liverpool, UK</a:t>
            </a:r>
            <a:br>
              <a:rPr lang="en-GB" altLang="en-US" sz="1200" b="1" dirty="0">
                <a:cs typeface="Arial" panose="020B0604020202020204" pitchFamily="34" charset="0"/>
              </a:rPr>
            </a:br>
            <a:r>
              <a:rPr lang="en-GB" altLang="en-US" sz="1200" b="1" dirty="0" smtClean="0">
                <a:cs typeface="Arial" panose="020B0604020202020204" pitchFamily="34" charset="0"/>
              </a:rPr>
              <a:t>U </a:t>
            </a:r>
            <a:r>
              <a:rPr lang="en-GB" altLang="en-US" sz="1200" b="1" dirty="0">
                <a:cs typeface="Arial" panose="020B0604020202020204" pitchFamily="34" charset="0"/>
              </a:rPr>
              <a:t>Lund, Sweden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MAX IV, Lund, Sweden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 err="1">
                <a:cs typeface="Arial" panose="020B0604020202020204" pitchFamily="34" charset="0"/>
              </a:rPr>
              <a:t>MEPhI</a:t>
            </a:r>
            <a:r>
              <a:rPr lang="en-GB" altLang="en-US" sz="1200" b="1" dirty="0">
                <a:cs typeface="Arial" panose="020B0604020202020204" pitchFamily="34" charset="0"/>
              </a:rPr>
              <a:t>, Russia</a:t>
            </a:r>
            <a:br>
              <a:rPr lang="en-GB" altLang="en-US" sz="1200" b="1" dirty="0">
                <a:cs typeface="Arial" panose="020B0604020202020204" pitchFamily="34" charset="0"/>
              </a:rPr>
            </a:br>
            <a:r>
              <a:rPr lang="en-GB" altLang="en-US" sz="1200" b="1" dirty="0">
                <a:cs typeface="Arial" panose="020B0604020202020204" pitchFamily="34" charset="0"/>
              </a:rPr>
              <a:t>UNIMI, Milan, Italy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MIT,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Northern Illinois U, USA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NC PHEP Minsk, Belarus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U Oxford, UK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PSI, Switzerland 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U Rostock,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fr-CH" altLang="en-US" sz="1200" b="1" dirty="0" smtClean="0">
                <a:cs typeface="Arial" panose="020B0604020202020204" pitchFamily="34" charset="0"/>
              </a:rPr>
              <a:t>RTU, Riga, </a:t>
            </a:r>
            <a:r>
              <a:rPr lang="fr-CH" altLang="en-US" sz="1200" b="1" dirty="0" err="1" smtClean="0">
                <a:cs typeface="Arial" panose="020B0604020202020204" pitchFamily="34" charset="0"/>
              </a:rPr>
              <a:t>Latvia</a:t>
            </a:r>
            <a:endParaRPr lang="en-GB" altLang="en-US" sz="1200" b="1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 smtClean="0">
                <a:cs typeface="Arial" panose="020B0604020202020204" pitchFamily="34" charset="0"/>
              </a:rPr>
              <a:t>UC </a:t>
            </a:r>
            <a:r>
              <a:rPr lang="en-GB" altLang="en-US" sz="1200" b="1" dirty="0">
                <a:cs typeface="Arial" panose="020B0604020202020204" pitchFamily="34" charset="0"/>
              </a:rPr>
              <a:t>Santa Barbara, USA</a:t>
            </a:r>
            <a:br>
              <a:rPr lang="en-GB" altLang="en-US" sz="1200" b="1" dirty="0">
                <a:cs typeface="Arial" panose="020B0604020202020204" pitchFamily="34" charset="0"/>
              </a:rPr>
            </a:br>
            <a:r>
              <a:rPr lang="en-GB" altLang="en-US" sz="1200" b="1" dirty="0">
                <a:cs typeface="Arial" panose="020B0604020202020204" pitchFamily="34" charset="0"/>
              </a:rPr>
              <a:t>Sapienza/Roma, Italy 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U Siegen, Germany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U Silesia, Poland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TU Tampere, Finland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TOBB, Turkey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U </a:t>
            </a:r>
            <a:r>
              <a:rPr lang="en-GB" altLang="en-US" sz="1200" b="1" dirty="0" err="1">
                <a:cs typeface="Arial" panose="020B0604020202020204" pitchFamily="34" charset="0"/>
              </a:rPr>
              <a:t>Twente</a:t>
            </a:r>
            <a:r>
              <a:rPr lang="en-GB" altLang="en-US" sz="1200" b="1" dirty="0">
                <a:cs typeface="Arial" panose="020B0604020202020204" pitchFamily="34" charset="0"/>
              </a:rPr>
              <a:t>, Netherlands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TU Vienna, Austria</a:t>
            </a:r>
            <a:br>
              <a:rPr lang="en-GB" altLang="en-US" sz="1200" b="1" dirty="0">
                <a:cs typeface="Arial" panose="020B0604020202020204" pitchFamily="34" charset="0"/>
              </a:rPr>
            </a:br>
            <a:r>
              <a:rPr lang="en-GB" altLang="en-US" sz="1200" b="1" dirty="0">
                <a:cs typeface="Arial" panose="020B0604020202020204" pitchFamily="34" charset="0"/>
              </a:rPr>
              <a:t>Wigner RCP, Budapest, Hungary</a:t>
            </a:r>
          </a:p>
          <a:p>
            <a:pPr eaLnBrk="1" hangingPunct="1">
              <a:spcBef>
                <a:spcPts val="200"/>
              </a:spcBef>
              <a:buClrTx/>
              <a:buSzTx/>
              <a:buFontTx/>
              <a:buNone/>
            </a:pPr>
            <a:r>
              <a:rPr lang="en-GB" altLang="en-US" sz="1200" b="1" dirty="0">
                <a:cs typeface="Arial" panose="020B0604020202020204" pitchFamily="34" charset="0"/>
              </a:rPr>
              <a:t>Wroclaw UT, Poland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200" b="1" dirty="0">
              <a:solidFill>
                <a:srgbClr val="474747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175" y="-26988"/>
            <a:ext cx="9150350" cy="1008063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800" kern="0" dirty="0" smtClean="0"/>
              <a:t>           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kern="0" dirty="0"/>
              <a:t> </a:t>
            </a:r>
            <a:r>
              <a:rPr lang="en-US" sz="1800" kern="0" dirty="0" smtClean="0"/>
              <a:t>                        </a:t>
            </a:r>
            <a:r>
              <a:rPr lang="en-US" kern="0" dirty="0" smtClean="0"/>
              <a:t>FCC </a:t>
            </a:r>
            <a:r>
              <a:rPr lang="en-US" kern="0" dirty="0"/>
              <a:t>Collaboration Status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kern="0" dirty="0"/>
              <a:t>                          </a:t>
            </a:r>
            <a:r>
              <a:rPr lang="en-GB" sz="1600" kern="0" dirty="0" smtClean="0"/>
              <a:t>      </a:t>
            </a:r>
            <a:r>
              <a:rPr lang="en-GB" sz="1800" kern="0" dirty="0" smtClean="0"/>
              <a:t>75 collaboration </a:t>
            </a:r>
            <a:r>
              <a:rPr lang="en-GB" sz="1800" kern="0" dirty="0"/>
              <a:t>members &amp; CERN as host institute, </a:t>
            </a:r>
            <a:r>
              <a:rPr lang="en-GB" sz="1800" kern="0" dirty="0" smtClean="0"/>
              <a:t>17 April 2016</a:t>
            </a:r>
            <a:endParaRPr lang="en-GB" sz="1800" kern="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800" b="0" kern="0" dirty="0"/>
          </a:p>
        </p:txBody>
      </p:sp>
      <p:pic>
        <p:nvPicPr>
          <p:cNvPr id="10240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7150"/>
            <a:ext cx="203358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6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965" y="1014158"/>
            <a:ext cx="4451785" cy="3148321"/>
          </a:xfrm>
          <a:prstGeom prst="rect">
            <a:avLst/>
          </a:prstGeom>
        </p:spPr>
      </p:pic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" y="0"/>
            <a:ext cx="485057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430824" y="1308320"/>
            <a:ext cx="405402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733" y="5085184"/>
            <a:ext cx="25426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5"/>
              </a:rPr>
              <a:t>http://cern.ch/fccw2015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593" y="90256"/>
            <a:ext cx="4306958" cy="9475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457" y="4077072"/>
            <a:ext cx="4396607" cy="278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2755" y="5300627"/>
            <a:ext cx="3089307" cy="30777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“head shots” from Bob Palmer (BNL)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9252520" cy="4700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635" b="5112"/>
          <a:stretch/>
        </p:blipFill>
        <p:spPr>
          <a:xfrm>
            <a:off x="35496" y="3573016"/>
            <a:ext cx="9076446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548" y="3402498"/>
            <a:ext cx="9006899" cy="2662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90 – 100 km fits geological situation well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LHC suitable as potential injector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The 100 km version, intersecting LHC,    is </a:t>
            </a:r>
            <a:r>
              <a:rPr lang="en-US" sz="3600" dirty="0" smtClean="0"/>
              <a:t>now being </a:t>
            </a:r>
            <a:r>
              <a:rPr lang="en-US" sz="3600" dirty="0" smtClean="0"/>
              <a:t>studied </a:t>
            </a:r>
            <a:r>
              <a:rPr lang="en-US" sz="3600" dirty="0" smtClean="0"/>
              <a:t>in </a:t>
            </a:r>
            <a:r>
              <a:rPr lang="en-US" sz="3600" dirty="0" smtClean="0"/>
              <a:t>more detail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endParaRPr lang="en-US" sz="9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progress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on site investigations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52490" y="5835229"/>
            <a:ext cx="2146742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J. Osborne, C. Cook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2929" t="11467" r="-186" b="36"/>
          <a:stretch/>
        </p:blipFill>
        <p:spPr>
          <a:xfrm>
            <a:off x="4843581" y="3087030"/>
            <a:ext cx="4320000" cy="3780000"/>
          </a:xfrm>
          <a:prstGeom prst="rect">
            <a:avLst/>
          </a:prstGeom>
        </p:spPr>
      </p:pic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30824" y="1308320"/>
            <a:ext cx="405402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733" y="5085184"/>
            <a:ext cx="25426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4"/>
              </a:rPr>
              <a:t>http://cern.ch/fccw2015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  <p:pic>
        <p:nvPicPr>
          <p:cNvPr id="1027" name="DBE644A3-2FCC-46FB-8AE7-AEB9D20B1D33" descr="Inline image 2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9" y="46"/>
            <a:ext cx="4323173" cy="30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51793" y="3130475"/>
            <a:ext cx="1651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5A0"/>
                </a:solidFill>
              </a:rPr>
              <a:t>468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Participants</a:t>
            </a:r>
            <a:endParaRPr lang="en-US" sz="2000" b="1" dirty="0">
              <a:solidFill>
                <a:srgbClr val="0055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1783" y="5313185"/>
            <a:ext cx="261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24</a:t>
            </a:r>
            <a:r>
              <a:rPr lang="en-US" sz="3600" dirty="0" smtClean="0">
                <a:solidFill>
                  <a:srgbClr val="0055A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Countries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419" y="4246615"/>
            <a:ext cx="1399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168 </a:t>
            </a:r>
            <a:r>
              <a:rPr lang="en-US" sz="3600" dirty="0" smtClean="0">
                <a:solidFill>
                  <a:srgbClr val="0055A0"/>
                </a:solidFill>
              </a:rPr>
              <a:t/>
            </a:r>
            <a:br>
              <a:rPr lang="en-US" sz="3600" dirty="0" smtClean="0">
                <a:solidFill>
                  <a:srgbClr val="0055A0"/>
                </a:solidFill>
              </a:rPr>
            </a:br>
            <a:r>
              <a:rPr lang="en-US" sz="2000" b="1" dirty="0" smtClean="0">
                <a:solidFill>
                  <a:srgbClr val="0055A0"/>
                </a:solidFill>
              </a:rPr>
              <a:t>Institutes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385"/>
          <a:stretch/>
        </p:blipFill>
        <p:spPr>
          <a:xfrm>
            <a:off x="-3590" y="7494"/>
            <a:ext cx="4860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3118483"/>
            <a:ext cx="3672408" cy="199170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67490" y="2492896"/>
            <a:ext cx="273664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9"/>
              </a:rPr>
              <a:t>http://</a:t>
            </a:r>
            <a:r>
              <a:rPr lang="en-GB" b="1" dirty="0" smtClean="0">
                <a:solidFill>
                  <a:srgbClr val="F0F0F0"/>
                </a:solidFill>
                <a:ea typeface="ＭＳ Ｐゴシック" charset="0"/>
                <a:hlinkClick r:id="rId9"/>
              </a:rPr>
              <a:t>cern.ch/fccw2016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3059" y="928529"/>
            <a:ext cx="9116512" cy="4351338"/>
          </a:xfrm>
        </p:spPr>
        <p:txBody>
          <a:bodyPr>
            <a:noAutofit/>
          </a:bodyPr>
          <a:lstStyle/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FCC-ee combines several new concepts invented and successfully demonstrated during the last 20 years </a:t>
            </a:r>
          </a:p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FCC-ee offers extremely high luminosities in the energy range from </a:t>
            </a:r>
            <a:r>
              <a:rPr lang="de-AT" i="1" dirty="0" smtClean="0"/>
              <a:t>Z</a:t>
            </a:r>
            <a:r>
              <a:rPr lang="de-AT" dirty="0" smtClean="0"/>
              <a:t> to ttbar; combined w. precise energy calibration at </a:t>
            </a:r>
            <a:r>
              <a:rPr lang="de-AT" i="1" dirty="0" smtClean="0"/>
              <a:t>Z</a:t>
            </a:r>
            <a:r>
              <a:rPr lang="de-AT" dirty="0" smtClean="0"/>
              <a:t> &amp; </a:t>
            </a:r>
            <a:r>
              <a:rPr lang="de-AT" i="1" dirty="0" smtClean="0"/>
              <a:t>W</a:t>
            </a:r>
          </a:p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FCC-ee may serve as spring board for the FCC-hh 100 TeV pp collider, bringing a large tunnel, infastructure, cryogenics, time, addt‘l physics motivations + performance goals for FCC-hh</a:t>
            </a:r>
          </a:p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FCC-ee technology is ready; ongoing R&amp;D aims at further increasing efficiency, making FCC-ee a truly „green accelerator“</a:t>
            </a:r>
          </a:p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optics fulfils all requirements, matched to FCC-hh footprint, baseline luminosity performance is predicted with confidence</a:t>
            </a:r>
          </a:p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FCC-</a:t>
            </a:r>
            <a:r>
              <a:rPr lang="en-GB" dirty="0" err="1" smtClean="0"/>
              <a:t>ee</a:t>
            </a:r>
            <a:r>
              <a:rPr lang="en-GB" dirty="0" smtClean="0"/>
              <a:t> </a:t>
            </a:r>
            <a:r>
              <a:rPr lang="en-GB" dirty="0" smtClean="0"/>
              <a:t>would </a:t>
            </a:r>
            <a:r>
              <a:rPr lang="en-GB" dirty="0" smtClean="0"/>
              <a:t>provide superb discovery potential &amp; a great </a:t>
            </a:r>
            <a:r>
              <a:rPr lang="en-GB" dirty="0"/>
              <a:t>first step towards 100 </a:t>
            </a:r>
            <a:r>
              <a:rPr lang="en-GB" dirty="0" err="1" smtClean="0"/>
              <a:t>TeV</a:t>
            </a:r>
            <a:r>
              <a:rPr lang="en-GB" dirty="0" smtClean="0"/>
              <a:t>; FCC-</a:t>
            </a:r>
            <a:r>
              <a:rPr lang="en-GB" dirty="0" err="1" smtClean="0"/>
              <a:t>ee</a:t>
            </a:r>
            <a:r>
              <a:rPr lang="en-GB" dirty="0" smtClean="0"/>
              <a:t>/</a:t>
            </a:r>
            <a:r>
              <a:rPr lang="en-GB" dirty="0" err="1" smtClean="0"/>
              <a:t>hh</a:t>
            </a:r>
            <a:r>
              <a:rPr lang="en-GB" dirty="0" smtClean="0"/>
              <a:t> = powerful </a:t>
            </a:r>
            <a:r>
              <a:rPr lang="en-GB" dirty="0" smtClean="0"/>
              <a:t>combination at EF</a:t>
            </a:r>
            <a:endParaRPr lang="en-GB" dirty="0"/>
          </a:p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de-AT" dirty="0" smtClean="0"/>
          </a:p>
          <a:p>
            <a:pPr marL="36576" indent="0">
              <a:buClr>
                <a:srgbClr val="0C377B"/>
              </a:buClr>
              <a:buNone/>
            </a:pPr>
            <a:endParaRPr lang="de-AT" dirty="0" smtClean="0"/>
          </a:p>
          <a:p>
            <a:pPr marL="36576" indent="0">
              <a:buClr>
                <a:srgbClr val="0C377B"/>
              </a:buClr>
              <a:buNone/>
            </a:pPr>
            <a:endParaRPr lang="de-AT" dirty="0" smtClean="0"/>
          </a:p>
          <a:p>
            <a:pPr marL="36576" indent="0">
              <a:buClr>
                <a:srgbClr val="0C377B"/>
              </a:buClr>
              <a:buNone/>
            </a:pPr>
            <a:endParaRPr lang="de-AT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de-AT" dirty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Summary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0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052736"/>
            <a:ext cx="8506147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i="1" dirty="0" smtClean="0"/>
              <a:t>“Of course, it should not be the size of an accelerator, but its costs which must be minimized</a:t>
            </a:r>
            <a:r>
              <a:rPr lang="en-US" sz="4800" i="1" dirty="0" smtClean="0"/>
              <a:t>.”*</a:t>
            </a:r>
            <a:endParaRPr lang="en-GB" sz="4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13911" y="3888395"/>
            <a:ext cx="43527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Gustav-Adolf Voss,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builder of PETRA, </a:t>
            </a:r>
          </a:p>
          <a:p>
            <a:r>
              <a:rPr lang="en-US" sz="3600" baseline="30000" dirty="0" smtClean="0">
                <a:solidFill>
                  <a:prstClr val="black"/>
                </a:solidFill>
              </a:rPr>
              <a:t>	† </a:t>
            </a:r>
            <a:r>
              <a:rPr lang="en-US" sz="3600" dirty="0">
                <a:solidFill>
                  <a:prstClr val="black"/>
                </a:solidFill>
              </a:rPr>
              <a:t>5. October </a:t>
            </a:r>
            <a:r>
              <a:rPr lang="en-US" sz="3600" dirty="0" smtClean="0">
                <a:solidFill>
                  <a:prstClr val="black"/>
                </a:solidFill>
              </a:rPr>
              <a:t>2013</a:t>
            </a:r>
            <a:endParaRPr lang="en-US" sz="3600" dirty="0">
              <a:solidFill>
                <a:prstClr val="black"/>
              </a:solidFill>
            </a:endParaRPr>
          </a:p>
          <a:p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4" y="3485909"/>
            <a:ext cx="2137217" cy="32142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219178" cy="83772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8775">
              <a:spcBef>
                <a:spcPts val="0"/>
              </a:spcBef>
            </a:pPr>
            <a:r>
              <a:rPr lang="en-US" dirty="0" smtClean="0">
                <a:solidFill>
                  <a:prstClr val="white"/>
                </a:solidFill>
              </a:rPr>
              <a:t>is 100 </a:t>
            </a:r>
            <a:r>
              <a:rPr lang="en-US" dirty="0" smtClean="0">
                <a:solidFill>
                  <a:prstClr val="white"/>
                </a:solidFill>
              </a:rPr>
              <a:t>km too big?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749" y="6053818"/>
            <a:ext cx="6300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*G.-A. Voss, ”A Personal Perspective of High Energy Accelerators”,</a:t>
            </a:r>
          </a:p>
          <a:p>
            <a:r>
              <a:rPr lang="en-GB" dirty="0" smtClean="0"/>
              <a:t>Proc. 1995 PAC &amp; Int’l HEACC Conference, Dallas, pp. 27-29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17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rlinScen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862"/>
          <a:stretch/>
        </p:blipFill>
        <p:spPr>
          <a:xfrm>
            <a:off x="-9474" y="-108000"/>
            <a:ext cx="9153474" cy="7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02" y="916760"/>
            <a:ext cx="8226854" cy="5752600"/>
          </a:xfrm>
        </p:spPr>
        <p:txBody>
          <a:bodyPr>
            <a:normAutofit/>
          </a:bodyPr>
          <a:lstStyle/>
          <a:p>
            <a:pPr algn="ctr"/>
            <a:r>
              <a:rPr lang="en-GB" b="1" spc="150" dirty="0" smtClean="0">
                <a:solidFill>
                  <a:schemeClr val="accent6"/>
                </a:solidFill>
              </a:rPr>
              <a:t>FCC</a:t>
            </a:r>
            <a:r>
              <a:rPr lang="en-GB" b="1" spc="150" dirty="0" smtClean="0">
                <a:solidFill>
                  <a:srgbClr val="0055A0"/>
                </a:solidFill>
              </a:rPr>
              <a:t> </a:t>
            </a:r>
            <a:r>
              <a:rPr lang="en-GB" b="1" spc="150" dirty="0" smtClean="0">
                <a:solidFill>
                  <a:srgbClr val="FF0000"/>
                </a:solidFill>
              </a:rPr>
              <a:t>Week</a:t>
            </a:r>
            <a:r>
              <a:rPr lang="en-GB" b="1" spc="150" dirty="0" smtClean="0">
                <a:solidFill>
                  <a:srgbClr val="0055A0"/>
                </a:solidFill>
              </a:rPr>
              <a:t> </a:t>
            </a:r>
            <a:r>
              <a:rPr lang="en-GB" b="1" spc="150" dirty="0" smtClean="0">
                <a:solidFill>
                  <a:srgbClr val="FFCC00"/>
                </a:solidFill>
              </a:rPr>
              <a:t>2017</a:t>
            </a:r>
            <a:br>
              <a:rPr lang="en-GB" b="1" spc="150" dirty="0" smtClean="0">
                <a:solidFill>
                  <a:srgbClr val="FFCC0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>
                <a:solidFill>
                  <a:srgbClr val="0055A0"/>
                </a:solidFill>
              </a:rPr>
              <a:t/>
            </a:r>
            <a:br>
              <a:rPr lang="en-GB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>
                <a:solidFill>
                  <a:srgbClr val="0055A0"/>
                </a:solidFill>
              </a:rPr>
              <a:t/>
            </a:r>
            <a:br>
              <a:rPr lang="en-GB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sz="3100" b="1" spc="150" dirty="0" smtClean="0">
                <a:solidFill>
                  <a:srgbClr val="0055A0"/>
                </a:solidFill>
              </a:rPr>
              <a:t/>
            </a:r>
            <a:br>
              <a:rPr lang="en-GB" sz="3100" b="1" spc="150" dirty="0" smtClean="0">
                <a:solidFill>
                  <a:srgbClr val="0055A0"/>
                </a:solidFill>
              </a:rPr>
            </a:br>
            <a:r>
              <a:rPr lang="en-GB" sz="3100" b="1" spc="150" dirty="0">
                <a:solidFill>
                  <a:srgbClr val="0055A0"/>
                </a:solidFill>
              </a:rPr>
              <a:t/>
            </a:r>
            <a:br>
              <a:rPr lang="en-GB" sz="3100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>29 May – 2 June 2017</a:t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>Berlin, Germany</a:t>
            </a:r>
            <a:endParaRPr lang="fr-CH" spc="150" dirty="0">
              <a:solidFill>
                <a:srgbClr val="0055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97" y="223860"/>
            <a:ext cx="1534183" cy="737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6" y="57882"/>
            <a:ext cx="1859504" cy="7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24" y="980728"/>
            <a:ext cx="6347676" cy="460851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860968" y="1899030"/>
            <a:ext cx="218302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100 km FCC </a:t>
            </a:r>
          </a:p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intersecting version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7504" y="5393920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urrent </a:t>
            </a:r>
            <a:r>
              <a:rPr lang="en-US" sz="2000" b="1" dirty="0" smtClean="0"/>
              <a:t>baseline</a:t>
            </a:r>
            <a:r>
              <a:rPr lang="en-US" sz="2000" b="1" dirty="0"/>
              <a:t> </a:t>
            </a:r>
            <a:r>
              <a:rPr lang="en-US" sz="2000" b="1" dirty="0" smtClean="0"/>
              <a:t>is to fully re-use the existing CERN accelerator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injection energy 3.3 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</a:rPr>
              <a:t> from LHC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870" y="1178565"/>
            <a:ext cx="3347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</a:t>
            </a:r>
            <a:r>
              <a:rPr lang="en-US" sz="2000" b="1" dirty="0" smtClean="0"/>
              <a:t>njector </a:t>
            </a:r>
            <a:r>
              <a:rPr lang="en-US" sz="2000" b="1" dirty="0" smtClean="0"/>
              <a:t>options: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SPS 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LHC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FCC</a:t>
            </a:r>
          </a:p>
          <a:p>
            <a:endParaRPr lang="en-US" sz="11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SPS/</a:t>
            </a:r>
            <a:r>
              <a:rPr lang="en-US" dirty="0" err="1" smtClean="0"/>
              <a:t>SPS</a:t>
            </a:r>
            <a:r>
              <a:rPr lang="en-US" baseline="-25000" dirty="0" err="1" smtClean="0"/>
              <a:t>upgrade</a:t>
            </a:r>
            <a:r>
              <a:rPr lang="en-US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 smtClean="0"/>
              <a:t> FCC</a:t>
            </a:r>
          </a:p>
          <a:p>
            <a:pPr lvl="1"/>
            <a:endParaRPr lang="en-US" sz="11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SPS -&gt; FCC booster </a:t>
            </a:r>
            <a:endParaRPr lang="en-US" dirty="0" smtClean="0"/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/>
              <a:t>FCC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FCC-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injector studies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17757" y="262349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SPS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5239" y="4281048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FCC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1255" y="5826596"/>
            <a:ext cx="130195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B. </a:t>
            </a:r>
            <a:r>
              <a:rPr lang="en-GB" sz="1600" b="1" dirty="0">
                <a:solidFill>
                  <a:prstClr val="black"/>
                </a:solidFill>
              </a:rPr>
              <a:t>G</a:t>
            </a:r>
            <a:r>
              <a:rPr lang="en-GB" sz="1600" b="1" dirty="0" smtClean="0">
                <a:solidFill>
                  <a:prstClr val="black"/>
                </a:solidFill>
              </a:rPr>
              <a:t>oddard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09" y="5057889"/>
            <a:ext cx="71972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2 main IPs in A, G for both machines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000" b="1" dirty="0" smtClean="0">
                <a:solidFill>
                  <a:srgbClr val="0C377B"/>
                </a:solidFill>
              </a:rPr>
              <a:t>asymmetric IR optic/geometry for ee	</a:t>
            </a:r>
            <a:r>
              <a:rPr lang="de-AT" sz="2000" b="1" dirty="0">
                <a:solidFill>
                  <a:srgbClr val="0C377B"/>
                </a:solidFill>
              </a:rPr>
              <a:t> </a:t>
            </a:r>
            <a:r>
              <a:rPr lang="de-AT" sz="2000" b="1" dirty="0" smtClean="0">
                <a:solidFill>
                  <a:srgbClr val="0C377B"/>
                </a:solidFill>
              </a:rPr>
              <a:t>                   to limit synchrotron radiation to detector</a:t>
            </a:r>
            <a:endParaRPr lang="en-GB" sz="2000" b="1" dirty="0" smtClean="0">
              <a:solidFill>
                <a:srgbClr val="0C377B"/>
              </a:solidFill>
            </a:endParaRPr>
          </a:p>
          <a:p>
            <a:pPr>
              <a:spcAft>
                <a:spcPts val="600"/>
              </a:spcAft>
            </a:pPr>
            <a:endParaRPr lang="en-GB" sz="2000" b="1" dirty="0">
              <a:solidFill>
                <a:srgbClr val="0C377B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common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layouts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4344078" y="1010449"/>
            <a:ext cx="4733711" cy="4734605"/>
            <a:chOff x="5001062" y="2379766"/>
            <a:chExt cx="6732389" cy="6733660"/>
          </a:xfrm>
        </p:grpSpPr>
        <p:grpSp>
          <p:nvGrpSpPr>
            <p:cNvPr id="92" name="Group 241"/>
            <p:cNvGrpSpPr>
              <a:grpSpLocks noChangeAspect="1"/>
            </p:cNvGrpSpPr>
            <p:nvPr/>
          </p:nvGrpSpPr>
          <p:grpSpPr>
            <a:xfrm>
              <a:off x="5359744" y="2866186"/>
              <a:ext cx="6373707" cy="6192926"/>
              <a:chOff x="0" y="0"/>
              <a:chExt cx="8399202" cy="8160970"/>
            </a:xfrm>
          </p:grpSpPr>
          <p:grpSp>
            <p:nvGrpSpPr>
              <p:cNvPr id="119" name="Group 213"/>
              <p:cNvGrpSpPr/>
              <p:nvPr/>
            </p:nvGrpSpPr>
            <p:grpSpPr>
              <a:xfrm>
                <a:off x="0" y="-1"/>
                <a:ext cx="4200582" cy="8160972"/>
                <a:chOff x="0" y="0"/>
                <a:chExt cx="4200581" cy="8160970"/>
              </a:xfrm>
            </p:grpSpPr>
            <p:sp>
              <p:nvSpPr>
                <p:cNvPr id="147" name="Shape 187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48" name="Shape 188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49" name="Group 199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63" name="Group 192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70" name="Shape 189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1" name="Shape 190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2" name="Shape 191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64" name="Shape 193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5" name="Shape 194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6" name="Shape 195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7" name="Shape 196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8" name="Shape 197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9" name="Shape 198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50" name="Group 209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54" name="Shape 200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5" name="Shape 201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6" name="Shape 202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7" name="Shape 203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8" name="Shape 204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9" name="Shape 205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0" name="Shape 206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1" name="Shape 207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2" name="Shape 208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51" name="Shape 210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2" name="Shape 211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3" name="Shape 212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  <p:grpSp>
            <p:nvGrpSpPr>
              <p:cNvPr id="120" name="Group 240"/>
              <p:cNvGrpSpPr/>
              <p:nvPr/>
            </p:nvGrpSpPr>
            <p:grpSpPr>
              <a:xfrm rot="10800000">
                <a:off x="4198620" y="-1"/>
                <a:ext cx="4200583" cy="8160972"/>
                <a:chOff x="0" y="0"/>
                <a:chExt cx="4200581" cy="8160970"/>
              </a:xfrm>
            </p:grpSpPr>
            <p:sp>
              <p:nvSpPr>
                <p:cNvPr id="121" name="Shape 214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2" name="Shape 215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23" name="Group 226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37" name="Group 219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44" name="Shape 216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5" name="Shape 217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6" name="Shape 218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38" name="Shape 220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9" name="Shape 221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0" name="Shape 222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1" name="Shape 223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2" name="Shape 224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3" name="Shape 225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24" name="Group 236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28" name="Shape 227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29" name="Shape 228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0" name="Shape 229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1" name="Shape 230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2" name="Shape 231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3" name="Shape 232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4" name="Shape 233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5" name="Shape 234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6" name="Shape 235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25" name="Shape 237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/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6" name="Shape 238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7" name="Shape 239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</p:grpSp>
        <p:sp>
          <p:nvSpPr>
            <p:cNvPr id="93" name="Shape 242"/>
            <p:cNvSpPr/>
            <p:nvPr/>
          </p:nvSpPr>
          <p:spPr>
            <a:xfrm>
              <a:off x="8916949" y="2844384"/>
              <a:ext cx="44755" cy="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ln w="25400">
              <a:solidFill>
                <a:srgbClr val="41414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4" name="Shape 243"/>
            <p:cNvSpPr/>
            <p:nvPr/>
          </p:nvSpPr>
          <p:spPr>
            <a:xfrm>
              <a:off x="8108523" y="245609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5" name="Shape 244"/>
            <p:cNvSpPr/>
            <p:nvPr/>
          </p:nvSpPr>
          <p:spPr>
            <a:xfrm flipV="1">
              <a:off x="8108523" y="301890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6" name="Shape 245"/>
            <p:cNvSpPr/>
            <p:nvPr/>
          </p:nvSpPr>
          <p:spPr>
            <a:xfrm>
              <a:off x="7187402" y="2443238"/>
              <a:ext cx="870074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11.9 m</a:t>
              </a:r>
            </a:p>
          </p:txBody>
        </p:sp>
        <p:sp>
          <p:nvSpPr>
            <p:cNvPr id="97" name="Shape 246"/>
            <p:cNvSpPr/>
            <p:nvPr/>
          </p:nvSpPr>
          <p:spPr>
            <a:xfrm>
              <a:off x="9051561" y="2521004"/>
              <a:ext cx="1046441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30 </a:t>
              </a:r>
              <a:r>
                <a:rPr sz="1406" dirty="0" err="1"/>
                <a:t>mrad</a:t>
              </a:r>
              <a:endParaRPr sz="1406" dirty="0"/>
            </a:p>
          </p:txBody>
        </p:sp>
        <p:sp>
          <p:nvSpPr>
            <p:cNvPr id="98" name="Shape 247"/>
            <p:cNvSpPr/>
            <p:nvPr/>
          </p:nvSpPr>
          <p:spPr>
            <a:xfrm>
              <a:off x="8539304" y="2494757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9" name="Shape 248"/>
            <p:cNvSpPr/>
            <p:nvPr/>
          </p:nvSpPr>
          <p:spPr>
            <a:xfrm flipV="1">
              <a:off x="8517646" y="2998290"/>
              <a:ext cx="21659" cy="63217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0" name="Shape 249"/>
            <p:cNvSpPr/>
            <p:nvPr/>
          </p:nvSpPr>
          <p:spPr>
            <a:xfrm>
              <a:off x="8291693" y="3590969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9.4 m</a:t>
              </a:r>
            </a:p>
          </p:txBody>
        </p:sp>
        <p:sp>
          <p:nvSpPr>
            <p:cNvPr id="101" name="Shape 252"/>
            <p:cNvSpPr/>
            <p:nvPr/>
          </p:nvSpPr>
          <p:spPr>
            <a:xfrm>
              <a:off x="8536560" y="3010756"/>
              <a:ext cx="1292662" cy="6566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66" b="1" dirty="0"/>
                <a:t>FCC-</a:t>
              </a:r>
              <a:r>
                <a:rPr sz="1266" b="1" dirty="0" err="1"/>
                <a:t>hh</a:t>
              </a:r>
              <a:r>
                <a:rPr sz="1266" b="1" dirty="0"/>
                <a:t>/</a:t>
              </a:r>
            </a:p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66" b="1" dirty="0" smtClean="0"/>
                <a:t>ee </a:t>
              </a:r>
              <a:r>
                <a:rPr sz="1266" b="1" dirty="0" smtClean="0"/>
                <a:t>Booster</a:t>
              </a:r>
              <a:endParaRPr sz="1266" b="1" dirty="0"/>
            </a:p>
          </p:txBody>
        </p:sp>
        <p:sp>
          <p:nvSpPr>
            <p:cNvPr id="102" name="Shape 253"/>
            <p:cNvSpPr/>
            <p:nvPr/>
          </p:nvSpPr>
          <p:spPr>
            <a:xfrm>
              <a:off x="5606131" y="5647571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3" name="Shape 254"/>
            <p:cNvSpPr/>
            <p:nvPr/>
          </p:nvSpPr>
          <p:spPr>
            <a:xfrm>
              <a:off x="10563167" y="5655553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4" name="Shape 255"/>
            <p:cNvSpPr/>
            <p:nvPr/>
          </p:nvSpPr>
          <p:spPr>
            <a:xfrm flipV="1">
              <a:off x="5274797" y="5483052"/>
              <a:ext cx="1" cy="924073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headEnd type="triangle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5" name="Shape 257"/>
            <p:cNvSpPr/>
            <p:nvPr/>
          </p:nvSpPr>
          <p:spPr>
            <a:xfrm>
              <a:off x="8558907" y="2379766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6" name="Shape 258"/>
            <p:cNvSpPr/>
            <p:nvPr/>
          </p:nvSpPr>
          <p:spPr>
            <a:xfrm>
              <a:off x="8371146" y="8495948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7" name="Shape 260"/>
            <p:cNvSpPr/>
            <p:nvPr/>
          </p:nvSpPr>
          <p:spPr>
            <a:xfrm flipH="1">
              <a:off x="7074338" y="2973754"/>
              <a:ext cx="347333" cy="101632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8" name="Shape 261"/>
            <p:cNvSpPr/>
            <p:nvPr/>
          </p:nvSpPr>
          <p:spPr>
            <a:xfrm>
              <a:off x="9654006" y="2973754"/>
              <a:ext cx="347334" cy="101632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9" name="Shape 262"/>
            <p:cNvSpPr/>
            <p:nvPr/>
          </p:nvSpPr>
          <p:spPr>
            <a:xfrm flipH="1" flipV="1">
              <a:off x="7553634" y="9011793"/>
              <a:ext cx="347333" cy="101633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0" name="Shape 263"/>
            <p:cNvSpPr/>
            <p:nvPr/>
          </p:nvSpPr>
          <p:spPr>
            <a:xfrm flipV="1">
              <a:off x="9269819" y="9003848"/>
              <a:ext cx="347334" cy="101633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1" name="Shape 264"/>
            <p:cNvSpPr/>
            <p:nvPr/>
          </p:nvSpPr>
          <p:spPr>
            <a:xfrm>
              <a:off x="5283461" y="4405072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2" name="Shape 265"/>
            <p:cNvSpPr/>
            <p:nvPr/>
          </p:nvSpPr>
          <p:spPr>
            <a:xfrm flipH="1" flipV="1">
              <a:off x="5803279" y="4707255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3" name="Shape 266"/>
            <p:cNvSpPr/>
            <p:nvPr/>
          </p:nvSpPr>
          <p:spPr>
            <a:xfrm>
              <a:off x="5001062" y="4050308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0.6 m</a:t>
              </a:r>
            </a:p>
          </p:txBody>
        </p:sp>
        <p:sp>
          <p:nvSpPr>
            <p:cNvPr id="114" name="Shape 267"/>
            <p:cNvSpPr/>
            <p:nvPr/>
          </p:nvSpPr>
          <p:spPr>
            <a:xfrm>
              <a:off x="6199323" y="7487325"/>
              <a:ext cx="4622289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b="1" dirty="0" smtClean="0"/>
                <a:t>Max. </a:t>
              </a:r>
              <a:r>
                <a:rPr sz="1200" b="1" dirty="0" smtClean="0"/>
                <a:t>separation </a:t>
              </a:r>
              <a:r>
                <a:rPr sz="1200" b="1" dirty="0"/>
                <a:t>of 3(4) rings is about 12 m: </a:t>
              </a:r>
            </a:p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b="1" dirty="0"/>
                <a:t>wide</a:t>
              </a:r>
              <a:r>
                <a:rPr lang="de-AT" sz="1200" b="1" dirty="0"/>
                <a:t>r</a:t>
              </a:r>
              <a:r>
                <a:rPr sz="1200" b="1" dirty="0"/>
                <a:t> tunnel </a:t>
              </a:r>
              <a:r>
                <a:rPr lang="de-AT" sz="1200" b="1" dirty="0"/>
                <a:t>or</a:t>
              </a:r>
              <a:r>
                <a:rPr sz="1200" b="1" dirty="0"/>
                <a:t> two tunnels are necessary around the I</a:t>
              </a:r>
              <a:r>
                <a:rPr lang="de-AT" sz="1200" b="1" dirty="0"/>
                <a:t>Ps</a:t>
              </a:r>
              <a:r>
                <a:rPr sz="1200" b="1" dirty="0"/>
                <a:t>, for ±1.2 km. </a:t>
              </a:r>
            </a:p>
          </p:txBody>
        </p:sp>
        <p:sp>
          <p:nvSpPr>
            <p:cNvPr id="115" name="Shape 268"/>
            <p:cNvSpPr/>
            <p:nvPr/>
          </p:nvSpPr>
          <p:spPr>
            <a:xfrm>
              <a:off x="6345612" y="3985431"/>
              <a:ext cx="4504077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dirty="0" smtClean="0"/>
                <a:t>Lepton b</a:t>
              </a:r>
              <a:r>
                <a:rPr sz="1200" dirty="0" err="1" smtClean="0"/>
                <a:t>eams</a:t>
              </a:r>
              <a:r>
                <a:rPr sz="1200" dirty="0" smtClean="0"/>
                <a:t> </a:t>
              </a:r>
              <a:r>
                <a:rPr sz="1200" dirty="0"/>
                <a:t>must cross over through the </a:t>
              </a:r>
              <a:r>
                <a:rPr lang="de-AT" sz="1200" dirty="0"/>
                <a:t>         </a:t>
              </a:r>
              <a:r>
                <a:rPr sz="1200" dirty="0"/>
                <a:t>common RF to enter the IP from inside.</a:t>
              </a:r>
            </a:p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dirty="0"/>
                <a:t>Only a half of each ring is filled with bunches.</a:t>
              </a:r>
            </a:p>
          </p:txBody>
        </p:sp>
        <p:sp>
          <p:nvSpPr>
            <p:cNvPr id="116" name="Shape 269"/>
            <p:cNvSpPr/>
            <p:nvPr/>
          </p:nvSpPr>
          <p:spPr>
            <a:xfrm flipH="1">
              <a:off x="5768673" y="4896018"/>
              <a:ext cx="747030" cy="834908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7" name="Shape 270"/>
            <p:cNvSpPr/>
            <p:nvPr/>
          </p:nvSpPr>
          <p:spPr>
            <a:xfrm>
              <a:off x="10777773" y="4864086"/>
              <a:ext cx="621331" cy="822855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pic>
          <p:nvPicPr>
            <p:cNvPr id="118" name="ScreenShot 2016-04-05 8.51.34 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3125" t="16921" r="5209" b="11894"/>
            <a:stretch>
              <a:fillRect/>
            </a:stretch>
          </p:blipFill>
          <p:spPr>
            <a:xfrm>
              <a:off x="6700768" y="4896019"/>
              <a:ext cx="3677334" cy="261919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58" name="TextBox 257"/>
          <p:cNvSpPr txBox="1"/>
          <p:nvPr/>
        </p:nvSpPr>
        <p:spPr>
          <a:xfrm>
            <a:off x="1264380" y="994083"/>
            <a:ext cx="43877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FCC-</a:t>
            </a:r>
            <a:r>
              <a:rPr lang="en-GB" sz="2400" b="1" dirty="0" err="1" smtClean="0"/>
              <a:t>ee</a:t>
            </a:r>
            <a:r>
              <a:rPr lang="en-GB" sz="2400" b="1" dirty="0" smtClean="0"/>
              <a:t> 1, </a:t>
            </a:r>
            <a:r>
              <a:rPr lang="en-GB" sz="2400" b="1" dirty="0" smtClean="0">
                <a:solidFill>
                  <a:srgbClr val="FF0000"/>
                </a:solidFill>
              </a:rPr>
              <a:t>FCC-</a:t>
            </a:r>
            <a:r>
              <a:rPr lang="en-GB" sz="2400" b="1" dirty="0" err="1" smtClean="0">
                <a:solidFill>
                  <a:srgbClr val="FF0000"/>
                </a:solidFill>
              </a:rPr>
              <a:t>ee</a:t>
            </a:r>
            <a:r>
              <a:rPr lang="en-GB" sz="2400" b="1" dirty="0" smtClean="0">
                <a:solidFill>
                  <a:srgbClr val="FF0000"/>
                </a:solidFill>
              </a:rPr>
              <a:t> 2, </a:t>
            </a:r>
          </a:p>
          <a:p>
            <a:pPr algn="ctr"/>
            <a:r>
              <a:rPr lang="en-GB" sz="2000" b="1" dirty="0" smtClean="0">
                <a:solidFill>
                  <a:srgbClr val="00B050"/>
                </a:solidFill>
              </a:rPr>
              <a:t>FCC-</a:t>
            </a:r>
            <a:r>
              <a:rPr lang="en-GB" sz="2000" b="1" dirty="0" err="1" smtClean="0">
                <a:solidFill>
                  <a:srgbClr val="00B050"/>
                </a:solidFill>
              </a:rPr>
              <a:t>ee</a:t>
            </a:r>
            <a:r>
              <a:rPr lang="en-GB" sz="2000" b="1" dirty="0" smtClean="0">
                <a:solidFill>
                  <a:srgbClr val="00B050"/>
                </a:solidFill>
              </a:rPr>
              <a:t> booster (FCC-</a:t>
            </a:r>
            <a:r>
              <a:rPr lang="en-GB" sz="2000" b="1" dirty="0" err="1" smtClean="0">
                <a:solidFill>
                  <a:srgbClr val="00B050"/>
                </a:solidFill>
              </a:rPr>
              <a:t>hh</a:t>
            </a:r>
            <a:r>
              <a:rPr lang="en-GB" sz="2000" b="1" dirty="0" smtClean="0">
                <a:solidFill>
                  <a:srgbClr val="00B050"/>
                </a:solidFill>
              </a:rPr>
              <a:t> footprint)</a:t>
            </a:r>
            <a:endParaRPr lang="en-GB" sz="2000" b="1" dirty="0">
              <a:solidFill>
                <a:srgbClr val="00B050"/>
              </a:solidFill>
            </a:endParaRPr>
          </a:p>
          <a:p>
            <a:pPr algn="ctr"/>
            <a:endParaRPr lang="en-GB" sz="2400" b="1" dirty="0">
              <a:solidFill>
                <a:srgbClr val="00B050"/>
              </a:solidFill>
            </a:endParaRPr>
          </a:p>
        </p:txBody>
      </p:sp>
      <p:pic>
        <p:nvPicPr>
          <p:cNvPr id="259" name="Picture 258" descr="FCC_layout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27" y="1772816"/>
            <a:ext cx="3168047" cy="3297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0609" y="3224881"/>
            <a:ext cx="1018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FCC-</a:t>
            </a:r>
            <a:r>
              <a:rPr lang="en-GB" b="1" dirty="0" err="1" smtClean="0">
                <a:solidFill>
                  <a:srgbClr val="00B050"/>
                </a:solidFill>
              </a:rPr>
              <a:t>hh</a:t>
            </a:r>
            <a:endParaRPr lang="en-GB" b="1" dirty="0" smtClean="0">
              <a:solidFill>
                <a:srgbClr val="00B050"/>
              </a:solidFill>
            </a:endParaRPr>
          </a:p>
          <a:p>
            <a:pPr algn="ctr"/>
            <a:r>
              <a:rPr lang="de-AT" b="1" dirty="0" smtClean="0">
                <a:solidFill>
                  <a:srgbClr val="00B050"/>
                </a:solidFill>
              </a:rPr>
              <a:t>layout</a:t>
            </a:r>
            <a:endParaRPr lang="en-GB" dirty="0"/>
          </a:p>
        </p:txBody>
      </p:sp>
      <p:sp>
        <p:nvSpPr>
          <p:cNvPr id="261" name="Shape 262"/>
          <p:cNvSpPr/>
          <p:nvPr/>
        </p:nvSpPr>
        <p:spPr>
          <a:xfrm flipH="1">
            <a:off x="7000022" y="4028285"/>
            <a:ext cx="243821" cy="158297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  <p:sp>
        <p:nvSpPr>
          <p:cNvPr id="262" name="Shape 263"/>
          <p:cNvSpPr/>
          <p:nvPr/>
        </p:nvSpPr>
        <p:spPr>
          <a:xfrm>
            <a:off x="6493119" y="4012023"/>
            <a:ext cx="222248" cy="175307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  <p:sp>
        <p:nvSpPr>
          <p:cNvPr id="173" name="TextBox 172"/>
          <p:cNvSpPr txBox="1"/>
          <p:nvPr/>
        </p:nvSpPr>
        <p:spPr>
          <a:xfrm>
            <a:off x="7098201" y="5895239"/>
            <a:ext cx="208101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K. Oide, D. </a:t>
            </a:r>
            <a:r>
              <a:rPr lang="en-GB" sz="1600" b="1" dirty="0" smtClean="0">
                <a:solidFill>
                  <a:prstClr val="black"/>
                </a:solidFill>
              </a:rPr>
              <a:t>Schulte,</a:t>
            </a:r>
          </a:p>
          <a:p>
            <a:r>
              <a:rPr lang="en-GB" sz="1600" b="1" dirty="0" smtClean="0">
                <a:solidFill>
                  <a:prstClr val="black"/>
                </a:solidFill>
              </a:rPr>
              <a:t>A. Bogomyagkov, </a:t>
            </a:r>
          </a:p>
          <a:p>
            <a:r>
              <a:rPr lang="en-GB" sz="1600" b="1" dirty="0" smtClean="0">
                <a:solidFill>
                  <a:prstClr val="black"/>
                </a:solidFill>
              </a:rPr>
              <a:t>B. Holzer, et al.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               FCC–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 physics requirements</a:t>
            </a:r>
            <a:endParaRPr lang="en-US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9166" y="967235"/>
                <a:ext cx="9068849" cy="507215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physics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programs / energies:</a:t>
                </a:r>
                <a:endParaRPr lang="en-US" sz="2400" b="1" i="1" kern="0" dirty="0">
                  <a:solidFill>
                    <a:srgbClr val="FF0000"/>
                  </a:solidFill>
                </a:endParaRP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Z (45.5 GeV) Z pole,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‘</a:t>
                </a:r>
                <a:r>
                  <a:rPr lang="en-US" sz="2400" i="1" kern="0" dirty="0" err="1">
                    <a:solidFill>
                      <a:srgbClr val="000000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&amp; </a:t>
                </a:r>
                <a:r>
                  <a:rPr lang="en-US" sz="2400" i="1" kern="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W (80 GeV) W pair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threshold,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W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H (120 GeV) ZH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(maximum rate of H’s)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t (175 </a:t>
                </a:r>
                <a:r>
                  <a:rPr lang="en-US" sz="2400" b="1" i="1" kern="0" dirty="0" err="1">
                    <a:solidFill>
                      <a:srgbClr val="0000FF"/>
                    </a:solidFill>
                  </a:rPr>
                  <a:t>GeV</a:t>
                </a:r>
                <a:r>
                  <a:rPr lang="en-US" sz="2400" b="1" i="1" kern="0" dirty="0">
                    <a:solidFill>
                      <a:srgbClr val="0000FF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i="1" kern="0" dirty="0">
                    <a:solidFill>
                      <a:srgbClr val="0000FF"/>
                    </a:solidFill>
                  </a:rPr>
                  <a:t>threshold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, H studies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i="1" kern="0" dirty="0" smtClean="0">
                    <a:solidFill>
                      <a:srgbClr val="D60093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lang="en-US" sz="2400" b="1" i="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kern="0" dirty="0">
                    <a:solidFill>
                      <a:srgbClr val="FF0000"/>
                    </a:solidFill>
                  </a:rPr>
                  <a:t>200 GeV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GB" sz="2400" i="1" kern="0" dirty="0">
                    <a:solidFill>
                      <a:srgbClr val="000000"/>
                    </a:solidFill>
                  </a:rPr>
                  <a:t> </a:t>
                </a:r>
                <a:r>
                  <a:rPr lang="en-GB" sz="2400" b="1" kern="0" dirty="0">
                    <a:solidFill>
                      <a:srgbClr val="FF0000"/>
                    </a:solidFill>
                  </a:rPr>
                  <a:t>highest possible luminosities </a:t>
                </a:r>
                <a:r>
                  <a:rPr lang="en-GB" sz="2400" i="1" kern="0" dirty="0">
                    <a:solidFill>
                      <a:srgbClr val="000000"/>
                    </a:solidFill>
                  </a:rPr>
                  <a:t>at all working </a:t>
                </a:r>
                <a:r>
                  <a:rPr lang="en-GB" sz="2400" i="1" kern="0" dirty="0" smtClean="0">
                    <a:solidFill>
                      <a:srgbClr val="000000"/>
                    </a:solidFill>
                  </a:rPr>
                  <a:t>points</a:t>
                </a:r>
                <a:endParaRPr lang="en-US" sz="2400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possibly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H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 (63 GeV) direct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-channel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production with 	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</a:rPr>
                  <a:t>monochromatization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lvl="1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chemeClr val="accent6"/>
                    </a:solidFill>
                  </a:rPr>
                  <a:t>	</a:t>
                </a:r>
                <a:r>
                  <a:rPr lang="en-US" sz="2400" kern="0" dirty="0" smtClean="0">
                    <a:solidFill>
                      <a:schemeClr val="accent6"/>
                    </a:solidFill>
                  </a:rPr>
                  <a:t>(</a:t>
                </a:r>
                <a:r>
                  <a:rPr lang="en-US" sz="2400" b="1" kern="0" dirty="0" err="1" smtClean="0">
                    <a:solidFill>
                      <a:srgbClr val="0000FF"/>
                    </a:solidFill>
                  </a:rPr>
                  <a:t>c.m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. energy spread &lt;6 MeV</a:t>
                </a:r>
                <a:r>
                  <a:rPr lang="en-US" sz="2400" kern="0" dirty="0" smtClean="0">
                    <a:solidFill>
                      <a:schemeClr val="accent6"/>
                    </a:solidFill>
                  </a:rPr>
                  <a:t>, presentation at IPAC’16) </a:t>
                </a:r>
                <a:endParaRPr lang="en-US" sz="2400" i="1" kern="0" dirty="0" smtClean="0">
                  <a:solidFill>
                    <a:schemeClr val="accent6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beam polarization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up to ≥80 GeV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beam energy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calibration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66" y="967235"/>
                <a:ext cx="9068849" cy="5072158"/>
              </a:xfrm>
              <a:prstGeom prst="rect">
                <a:avLst/>
              </a:prstGeom>
              <a:blipFill rotWithShape="0">
                <a:blip r:embed="rId3"/>
                <a:stretch>
                  <a:fillRect l="-538" t="-841" r="-67" b="-1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3527" y="739485"/>
            <a:ext cx="398615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</a:rPr>
              <a:t>A. </a:t>
            </a:r>
            <a:r>
              <a:rPr lang="en-GB" sz="1600" b="1" dirty="0" err="1" smtClean="0">
                <a:solidFill>
                  <a:prstClr val="black"/>
                </a:solidFill>
              </a:rPr>
              <a:t>Blondel</a:t>
            </a:r>
            <a:r>
              <a:rPr lang="en-GB" sz="1600" b="1" dirty="0" smtClean="0">
                <a:solidFill>
                  <a:prstClr val="black"/>
                </a:solidFill>
              </a:rPr>
              <a:t>, J. </a:t>
            </a:r>
            <a:r>
              <a:rPr lang="en-GB" sz="1600" b="1" dirty="0">
                <a:solidFill>
                  <a:prstClr val="black"/>
                </a:solidFill>
              </a:rPr>
              <a:t>E</a:t>
            </a:r>
            <a:r>
              <a:rPr lang="en-GB" sz="1600" b="1" dirty="0" smtClean="0">
                <a:solidFill>
                  <a:prstClr val="black"/>
                </a:solidFill>
              </a:rPr>
              <a:t>llis, C. Grojean, P. </a:t>
            </a:r>
            <a:r>
              <a:rPr lang="en-GB" sz="1600" b="1" dirty="0" err="1" smtClean="0">
                <a:solidFill>
                  <a:prstClr val="black"/>
                </a:solidFill>
              </a:rPr>
              <a:t>Janot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17127"/>
              </p:ext>
            </p:extLst>
          </p:nvPr>
        </p:nvGraphicFramePr>
        <p:xfrm>
          <a:off x="72818" y="1018381"/>
          <a:ext cx="9035686" cy="5151120"/>
        </p:xfrm>
        <a:graphic>
          <a:graphicData uri="http://schemas.openxmlformats.org/drawingml/2006/table">
            <a:tbl>
              <a:tblPr firstRow="1" bandRow="1"/>
              <a:tblGrid>
                <a:gridCol w="33634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42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29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82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90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129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649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FCC-</a:t>
                      </a:r>
                      <a:r>
                        <a:rPr kumimoji="0" lang="en-GB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ee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LEP2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488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physics working point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Z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WW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ZH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tt</a:t>
                      </a:r>
                      <a:r>
                        <a:rPr lang="de-AT" sz="2000" b="1" baseline="-25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bar</a:t>
                      </a:r>
                      <a:endParaRPr lang="en-GB" sz="20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3325791"/>
                  </a:ext>
                </a:extLst>
              </a:tr>
              <a:tr h="3434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energy/beam [GeV]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45.6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175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bunches/beam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30180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91500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5260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780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81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472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 spacing [ns]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7.5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2.5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50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4000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22000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 population [10</a:t>
                      </a:r>
                      <a:r>
                        <a:rPr lang="en-GB" sz="2000" b="0" baseline="3000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1.0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0.33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0.8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1.7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4.2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729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en-GB" sz="20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current [mA]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1450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1450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152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6.6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895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34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-1</a:t>
                      </a:r>
                      <a:endParaRPr lang="en-GB" sz="20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210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19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5.1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0.0012</a:t>
                      </a:r>
                      <a:endParaRPr lang="en-GB" sz="2000" b="0" baseline="30000" dirty="0" smtClean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637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energy loss/turn [GeV]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0.03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0.33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1.67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7.55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3.34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817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synchrotron power [MW]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93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RF voltage [GV]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0.2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0.8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9313">
                <a:tc>
                  <a:txBody>
                    <a:bodyPr/>
                    <a:lstStyle/>
                    <a:p>
                      <a:r>
                        <a:rPr lang="en-GB" sz="2000" b="0" dirty="0" err="1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2000" b="0" baseline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cm </a:t>
                      </a:r>
                      <a:r>
                        <a:rPr lang="en-GB" sz="2000" b="0" i="1" baseline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GB" sz="2000" b="0" baseline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spread SR [%]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0.03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0.03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0.05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0.07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0.10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0.11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19313">
                <a:tc>
                  <a:txBody>
                    <a:bodyPr/>
                    <a:lstStyle/>
                    <a:p>
                      <a:r>
                        <a:rPr lang="en-GB" sz="2000" b="0" dirty="0" err="1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cm </a:t>
                      </a:r>
                      <a:r>
                        <a:rPr lang="en-GB" sz="2000" b="0" i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E</a:t>
                      </a:r>
                      <a:r>
                        <a:rPr lang="en-GB" sz="2000" b="0" baseline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spread</a:t>
                      </a:r>
                      <a:r>
                        <a:rPr lang="en-GB" sz="2000" b="0" baseline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SR+BS [%]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0.15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0.06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0.07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0.08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0.12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0.11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dirty="0" smtClean="0"/>
              <a:t>lepton collider parameters</a:t>
            </a:r>
            <a:endParaRPr lang="en-US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1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-1456" b="1519"/>
          <a:stretch/>
        </p:blipFill>
        <p:spPr>
          <a:xfrm>
            <a:off x="0" y="827694"/>
            <a:ext cx="7452320" cy="5337610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4355976" y="1066838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iamond 3"/>
          <p:cNvSpPr/>
          <p:nvPr/>
        </p:nvSpPr>
        <p:spPr>
          <a:xfrm>
            <a:off x="5148064" y="1714910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iamond 4"/>
          <p:cNvSpPr/>
          <p:nvPr/>
        </p:nvSpPr>
        <p:spPr>
          <a:xfrm>
            <a:off x="5436096" y="193093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9806" y="1192515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FCC-</a:t>
            </a:r>
            <a:r>
              <a:rPr lang="en-GB" sz="2000" b="1" dirty="0" err="1" smtClean="0">
                <a:solidFill>
                  <a:srgbClr val="FF0000"/>
                </a:solidFill>
              </a:rPr>
              <a:t>ee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1498886"/>
            <a:ext cx="2304256" cy="13192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17640" y="1282862"/>
            <a:ext cx="68901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137275" y="2158518"/>
            <a:ext cx="344506" cy="85253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66964" y="1592625"/>
            <a:ext cx="977044" cy="5543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/>
          <p:cNvSpPr/>
          <p:nvPr/>
        </p:nvSpPr>
        <p:spPr>
          <a:xfrm>
            <a:off x="4846393" y="139087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35519" y="5292190"/>
            <a:ext cx="1401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C377B"/>
                </a:solidFill>
              </a:rPr>
              <a:t>Barry </a:t>
            </a:r>
            <a:r>
              <a:rPr lang="en-GB" sz="1200" dirty="0" err="1">
                <a:solidFill>
                  <a:srgbClr val="0C377B"/>
                </a:solidFill>
              </a:rPr>
              <a:t>Barish</a:t>
            </a:r>
            <a:r>
              <a:rPr lang="en-GB" sz="1200" dirty="0">
                <a:solidFill>
                  <a:srgbClr val="0C377B"/>
                </a:solidFill>
              </a:rPr>
              <a:t> </a:t>
            </a:r>
            <a:endParaRPr lang="en-GB" sz="1200" dirty="0" smtClean="0">
              <a:solidFill>
                <a:srgbClr val="0C377B"/>
              </a:solidFill>
            </a:endParaRPr>
          </a:p>
          <a:p>
            <a:r>
              <a:rPr lang="en-GB" sz="1200" dirty="0" smtClean="0">
                <a:solidFill>
                  <a:srgbClr val="0C377B"/>
                </a:solidFill>
              </a:rPr>
              <a:t>13 </a:t>
            </a:r>
            <a:r>
              <a:rPr lang="en-GB" sz="1200" dirty="0">
                <a:solidFill>
                  <a:srgbClr val="0C377B"/>
                </a:solidFill>
              </a:rPr>
              <a:t>January 2011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6364" y="2908921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0C377B"/>
                </a:solidFill>
              </a:rPr>
              <a:t>DA</a:t>
            </a:r>
            <a:r>
              <a:rPr lang="en-GB" sz="1100" b="1" dirty="0" smtClean="0">
                <a:solidFill>
                  <a:srgbClr val="0C377B"/>
                </a:solidFill>
                <a:latin typeface="Symbol" panose="05050102010706020507" pitchFamily="18" charset="2"/>
              </a:rPr>
              <a:t>F</a:t>
            </a:r>
            <a:r>
              <a:rPr lang="en-GB" sz="1100" b="1" dirty="0" smtClean="0">
                <a:solidFill>
                  <a:srgbClr val="0C377B"/>
                </a:solidFill>
              </a:rPr>
              <a:t>NE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8935" y="3438545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0C377B"/>
                </a:solidFill>
              </a:rPr>
              <a:t>VEPP2000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532626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  <a:latin typeface="Calibri"/>
              </a:rPr>
              <a:t>c</a:t>
            </a:r>
            <a:r>
              <a:rPr lang="en-GB" sz="4000" b="1" dirty="0" smtClean="0">
                <a:solidFill>
                  <a:srgbClr val="0000CC"/>
                </a:solidFill>
                <a:latin typeface="Calibri"/>
              </a:rPr>
              <a:t>ombining successful ingredients of recent colliders → extremely high luminosity at high energies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4818" y="968529"/>
            <a:ext cx="198259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</a:rPr>
              <a:t>LEP: </a:t>
            </a:r>
          </a:p>
          <a:p>
            <a:r>
              <a:rPr lang="en-GB" b="1" dirty="0" smtClean="0">
                <a:latin typeface="Calibri"/>
              </a:rPr>
              <a:t>    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energy</a:t>
            </a:r>
          </a:p>
          <a:p>
            <a:r>
              <a:rPr lang="en-GB" b="1" dirty="0" smtClean="0">
                <a:latin typeface="Calibri"/>
              </a:rPr>
              <a:t>     SR effects </a:t>
            </a:r>
          </a:p>
          <a:p>
            <a:endParaRPr lang="en-GB" sz="1000" b="1" dirty="0" smtClean="0">
              <a:latin typeface="Calibri"/>
            </a:endParaRPr>
          </a:p>
          <a:p>
            <a:r>
              <a:rPr lang="de-AT" b="1" i="1" dirty="0" smtClean="0">
                <a:latin typeface="Calibri"/>
              </a:rPr>
              <a:t>B-factories:</a:t>
            </a:r>
            <a:endParaRPr lang="en-GB" b="1" i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KEKB &amp; PEP-II:</a:t>
            </a:r>
          </a:p>
          <a:p>
            <a:pPr defTabSz="266700"/>
            <a:r>
              <a:rPr lang="en-GB" b="1" dirty="0" smtClean="0"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beam </a:t>
            </a:r>
          </a:p>
          <a:p>
            <a:pPr defTabSz="266700"/>
            <a:r>
              <a:rPr lang="en-GB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currents</a:t>
            </a:r>
            <a:endParaRPr lang="en-GB" b="1" dirty="0" smtClean="0">
              <a:latin typeface="Calibri"/>
            </a:endParaRPr>
          </a:p>
          <a:p>
            <a:pPr defTabSz="266700"/>
            <a:r>
              <a:rPr lang="en-GB" b="1" dirty="0">
                <a:latin typeface="Calibri"/>
              </a:rPr>
              <a:t>	</a:t>
            </a:r>
            <a:r>
              <a:rPr lang="en-GB" b="1" dirty="0" smtClean="0">
                <a:latin typeface="Calibri"/>
              </a:rPr>
              <a:t>top-up injection</a:t>
            </a:r>
          </a:p>
          <a:p>
            <a:pPr defTabSz="266700"/>
            <a:r>
              <a:rPr lang="en-GB" sz="800" b="1" dirty="0" smtClean="0">
                <a:latin typeface="Calibri"/>
              </a:rPr>
              <a:t>  </a:t>
            </a:r>
          </a:p>
          <a:p>
            <a:pPr defTabSz="266700"/>
            <a:r>
              <a:rPr lang="en-GB" b="1" dirty="0" smtClean="0">
                <a:latin typeface="Calibri"/>
              </a:rPr>
              <a:t>DAFNE: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crab waist </a:t>
            </a:r>
          </a:p>
          <a:p>
            <a:endParaRPr lang="de-AT" sz="1000" b="1" i="1" dirty="0" smtClean="0">
              <a:latin typeface="Calibri"/>
            </a:endParaRPr>
          </a:p>
          <a:p>
            <a:r>
              <a:rPr lang="de-AT" b="1" i="1" dirty="0" smtClean="0">
                <a:latin typeface="Calibri"/>
              </a:rPr>
              <a:t>Super B-factories</a:t>
            </a:r>
            <a:endParaRPr lang="en-GB" b="1" i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S-KEKB: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smtClean="0">
                <a:solidFill>
                  <a:srgbClr val="FF0000"/>
                </a:solidFill>
                <a:latin typeface="Calibri"/>
              </a:rPr>
              <a:t>y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* </a:t>
            </a:r>
          </a:p>
          <a:p>
            <a:endParaRPr lang="en-GB" b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KEKB:</a:t>
            </a:r>
            <a:r>
              <a:rPr lang="en-GB" b="1" i="1" dirty="0" smtClean="0">
                <a:latin typeface="Calibri"/>
              </a:rPr>
              <a:t> e</a:t>
            </a:r>
            <a:r>
              <a:rPr lang="en-GB" b="1" baseline="30000" dirty="0" smtClean="0">
                <a:latin typeface="Calibri"/>
              </a:rPr>
              <a:t>+</a:t>
            </a:r>
            <a:r>
              <a:rPr lang="en-GB" b="1" dirty="0" smtClean="0">
                <a:latin typeface="Calibri"/>
              </a:rPr>
              <a:t> source </a:t>
            </a:r>
          </a:p>
          <a:p>
            <a:endParaRPr lang="en-GB" b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HERA, LEP, RHIC: </a:t>
            </a:r>
          </a:p>
          <a:p>
            <a:r>
              <a:rPr lang="en-GB" b="1" dirty="0" smtClean="0">
                <a:latin typeface="Calibri"/>
              </a:rPr>
              <a:t>       spin </a:t>
            </a:r>
          </a:p>
          <a:p>
            <a:pPr defTabSz="355600"/>
            <a:r>
              <a:rPr lang="en-GB" b="1" dirty="0">
                <a:latin typeface="Calibri"/>
              </a:rPr>
              <a:t>	</a:t>
            </a:r>
            <a:r>
              <a:rPr lang="en-GB" b="1" dirty="0" smtClean="0">
                <a:latin typeface="Calibri"/>
              </a:rPr>
              <a:t>gymnastics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r>
              <a:rPr lang="en-US" sz="3200" dirty="0"/>
              <a:t>exploits lessons &amp; recipes 		from past </a:t>
            </a:r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 </a:t>
            </a:r>
            <a:r>
              <a:rPr lang="en-US" sz="3200" dirty="0"/>
              <a:t>and </a:t>
            </a:r>
            <a:r>
              <a:rPr lang="en-US" sz="3200" i="1" dirty="0"/>
              <a:t>pp</a:t>
            </a:r>
            <a:r>
              <a:rPr lang="en-US" sz="3200" dirty="0"/>
              <a:t> colliders</a:t>
            </a:r>
          </a:p>
        </p:txBody>
      </p:sp>
      <p:pic>
        <p:nvPicPr>
          <p:cNvPr id="2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3302</TotalTime>
  <Words>3617</Words>
  <Application>Microsoft Office PowerPoint</Application>
  <PresentationFormat>On-screen Show (4:3)</PresentationFormat>
  <Paragraphs>900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MS PGothic</vt:lpstr>
      <vt:lpstr>SimHei</vt:lpstr>
      <vt:lpstr>Arial</vt:lpstr>
      <vt:lpstr>Calibri</vt:lpstr>
      <vt:lpstr>Calibri Light</vt:lpstr>
      <vt:lpstr>Cambria Math</vt:lpstr>
      <vt:lpstr>Helvetica</vt:lpstr>
      <vt:lpstr>Helvetica Light</vt:lpstr>
      <vt:lpstr>Helvetica Neue</vt:lpstr>
      <vt:lpstr>Palatino</vt:lpstr>
      <vt:lpstr>Symbol</vt:lpstr>
      <vt:lpstr>Times New Roman</vt:lpstr>
      <vt:lpstr>Wingdings</vt:lpstr>
      <vt:lpstr>ヒラギノ角ゴ ProN W3</vt:lpstr>
      <vt:lpstr>Office Theme</vt:lpstr>
      <vt:lpstr>FC5643-CERN3027 - Scale of contributions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 Week 2017        29 May – 2 June 2017 Berlin, Germany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 ideas</dc:title>
  <dc:creator>Frank Zimmermann</dc:creator>
  <cp:lastModifiedBy>Frank Zimmermann</cp:lastModifiedBy>
  <cp:revision>52</cp:revision>
  <dcterms:created xsi:type="dcterms:W3CDTF">2016-03-27T23:12:28Z</dcterms:created>
  <dcterms:modified xsi:type="dcterms:W3CDTF">2016-05-02T12:23:35Z</dcterms:modified>
</cp:coreProperties>
</file>