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1" r:id="rId2"/>
  </p:sldMasterIdLst>
  <p:notesMasterIdLst>
    <p:notesMasterId r:id="rId19"/>
  </p:notesMasterIdLst>
  <p:sldIdLst>
    <p:sldId id="257" r:id="rId3"/>
    <p:sldId id="258" r:id="rId4"/>
    <p:sldId id="259" r:id="rId5"/>
    <p:sldId id="271" r:id="rId6"/>
    <p:sldId id="273" r:id="rId7"/>
    <p:sldId id="260" r:id="rId8"/>
    <p:sldId id="264" r:id="rId9"/>
    <p:sldId id="262" r:id="rId10"/>
    <p:sldId id="267" r:id="rId11"/>
    <p:sldId id="268" r:id="rId12"/>
    <p:sldId id="269" r:id="rId13"/>
    <p:sldId id="275" r:id="rId14"/>
    <p:sldId id="270" r:id="rId15"/>
    <p:sldId id="261" r:id="rId16"/>
    <p:sldId id="263" r:id="rId17"/>
    <p:sldId id="272" r:id="rId1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9" autoAdjust="0"/>
    <p:restoredTop sz="94660"/>
  </p:normalViewPr>
  <p:slideViewPr>
    <p:cSldViewPr>
      <p:cViewPr varScale="1">
        <p:scale>
          <a:sx n="63" d="100"/>
          <a:sy n="63" d="100"/>
        </p:scale>
        <p:origin x="-1548" y="-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9A1A0F-364A-4C8A-8182-959113462FA2}" type="datetimeFigureOut">
              <a:rPr lang="de-DE" smtClean="0"/>
              <a:t>12.05.2016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25CAB-0B5C-4C2D-8C15-89E60B2302C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6431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25CAB-0B5C-4C2D-8C15-89E60B2302C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0789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5466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41"/>
            <a:ext cx="8229600" cy="490066"/>
          </a:xfrm>
        </p:spPr>
        <p:txBody>
          <a:bodyPr>
            <a:noAutofit/>
          </a:bodyPr>
          <a:lstStyle>
            <a:lvl1pPr>
              <a:defRPr sz="2800" b="1" i="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439645" y="443565"/>
            <a:ext cx="8265084" cy="349810"/>
          </a:xfr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Arial Narrow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3048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5E133-53C1-46F7-8DDC-213DA1AC08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80C5-CD01-4C01-B692-D67125996E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937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5E133-53C1-46F7-8DDC-213DA1AC08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80C5-CD01-4C01-B692-D67125996E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440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5E133-53C1-46F7-8DDC-213DA1AC08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80C5-CD01-4C01-B692-D67125996E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911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C40B9-F327-4C7D-8F07-860F67B722F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E0BED-6DCD-4C38-B644-26FE54B661C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598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F0AAC-696B-4733-89D8-E4D46FB428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347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2594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0489BCF-5CB9-45F3-8988-78739D604C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683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41"/>
            <a:ext cx="8229600" cy="4900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439645" y="443565"/>
            <a:ext cx="8265084" cy="3498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Arial Narrow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1184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41"/>
            <a:ext cx="8229600" cy="4900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439645" y="443565"/>
            <a:ext cx="8265084" cy="3498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Arial Narrow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3294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41"/>
            <a:ext cx="8229600" cy="4900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439645" y="443565"/>
            <a:ext cx="8265084" cy="3498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Arial Narrow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200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4760"/>
            <a:ext cx="8229600" cy="490066"/>
          </a:xfrm>
        </p:spPr>
        <p:txBody>
          <a:bodyPr>
            <a:noAutofit/>
          </a:bodyPr>
          <a:lstStyle>
            <a:lvl1pPr>
              <a:defRPr sz="2800" b="1" i="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439645" y="652284"/>
            <a:ext cx="8265084" cy="349810"/>
          </a:xfr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Arial Narrow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1062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41"/>
            <a:ext cx="8229600" cy="4900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439645" y="443565"/>
            <a:ext cx="8265084" cy="3498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Arial Narrow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5160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41"/>
            <a:ext cx="8229600" cy="4900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439645" y="443565"/>
            <a:ext cx="8265084" cy="3498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Arial Narrow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9426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41"/>
            <a:ext cx="8229600" cy="4900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439645" y="443565"/>
            <a:ext cx="8265084" cy="3498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Arial Narrow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9999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41"/>
            <a:ext cx="8229600" cy="4900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439645" y="443565"/>
            <a:ext cx="8265084" cy="3498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Arial Narrow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9008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41"/>
            <a:ext cx="8229600" cy="4900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439645" y="443565"/>
            <a:ext cx="8265084" cy="3498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Arial Narrow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1683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41"/>
            <a:ext cx="8229600" cy="4900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439645" y="443565"/>
            <a:ext cx="8265084" cy="3498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Arial Narrow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8754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41"/>
            <a:ext cx="8229600" cy="4900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439645" y="443565"/>
            <a:ext cx="8265084" cy="3498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Arial Narrow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28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41"/>
            <a:ext cx="8229600" cy="4900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439645" y="443565"/>
            <a:ext cx="8265084" cy="3498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Arial Narrow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9910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41"/>
            <a:ext cx="8229600" cy="4900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439645" y="443565"/>
            <a:ext cx="8265084" cy="3498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Arial Narrow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3190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41"/>
            <a:ext cx="8229600" cy="4900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439645" y="443565"/>
            <a:ext cx="8265084" cy="3498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Arial Narrow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2381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5E133-53C1-46F7-8DDC-213DA1AC08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80C5-CD01-4C01-B692-D67125996E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05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41"/>
            <a:ext cx="8229600" cy="4900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439645" y="443565"/>
            <a:ext cx="8265084" cy="3498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Arial Narrow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9958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6874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41"/>
            <a:ext cx="8229600" cy="4900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439645" y="443565"/>
            <a:ext cx="8265084" cy="3498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Arial Narrow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0636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41"/>
            <a:ext cx="8229600" cy="4900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439645" y="443565"/>
            <a:ext cx="8265084" cy="3498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Arial Narrow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9626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41"/>
            <a:ext cx="8229600" cy="4900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439645" y="443565"/>
            <a:ext cx="8265084" cy="3498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Arial Narrow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8504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8007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41"/>
            <a:ext cx="8229600" cy="4900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439645" y="443565"/>
            <a:ext cx="8265084" cy="3498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Arial Narrow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9601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842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12138" cy="11303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4963"/>
            <a:ext cx="4029075" cy="2178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5413"/>
            <a:ext cx="4029075" cy="21796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38675" y="1604963"/>
            <a:ext cx="4030663" cy="45100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idx="10"/>
          </p:nvPr>
        </p:nvSpPr>
        <p:spPr>
          <a:xfrm>
            <a:off x="6556375" y="6246813"/>
            <a:ext cx="21145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AE4B3-55B3-4228-9820-8F0E3D27CEC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91905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41"/>
            <a:ext cx="8229600" cy="4900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439645" y="443565"/>
            <a:ext cx="8265084" cy="3498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Arial Narrow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483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5E133-53C1-46F7-8DDC-213DA1AC08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80C5-CD01-4C01-B692-D67125996E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0724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41"/>
            <a:ext cx="8229600" cy="4900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439645" y="443565"/>
            <a:ext cx="8265084" cy="3498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Arial Narrow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6506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41"/>
            <a:ext cx="8229600" cy="4900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439645" y="443565"/>
            <a:ext cx="8265084" cy="3498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Arial Narrow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0825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41"/>
            <a:ext cx="8229600" cy="4900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439645" y="443565"/>
            <a:ext cx="8265084" cy="3498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Arial Narrow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49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41"/>
            <a:ext cx="8229600" cy="4900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439645" y="443565"/>
            <a:ext cx="8265084" cy="3498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Arial Narrow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4573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41"/>
            <a:ext cx="8229600" cy="4900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439645" y="443565"/>
            <a:ext cx="8265084" cy="3498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Arial Narrow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9654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41"/>
            <a:ext cx="8229600" cy="4900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439645" y="443565"/>
            <a:ext cx="8265084" cy="3498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Arial Narrow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1199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41"/>
            <a:ext cx="8229600" cy="4900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439645" y="443565"/>
            <a:ext cx="8265084" cy="3498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Arial Narrow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5336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41"/>
            <a:ext cx="8229600" cy="4900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439645" y="443565"/>
            <a:ext cx="8265084" cy="3498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Arial Narrow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6790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41"/>
            <a:ext cx="8229600" cy="4900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439645" y="443565"/>
            <a:ext cx="8265084" cy="3498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Arial Narrow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9592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41"/>
            <a:ext cx="8229600" cy="4900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439645" y="443565"/>
            <a:ext cx="8265084" cy="3498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Arial Narrow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7048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5E133-53C1-46F7-8DDC-213DA1AC08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80C5-CD01-4C01-B692-D67125996E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0713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41"/>
            <a:ext cx="8229600" cy="4900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439645" y="443565"/>
            <a:ext cx="8265084" cy="3498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Arial Narrow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4595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225ED1-2C2A-441E-9C28-F43A631F6C9F}" type="datetimeFigureOut">
              <a:rPr lang="en-US">
                <a:solidFill>
                  <a:prstClr val="black"/>
                </a:solidFill>
              </a:rPr>
              <a:pPr/>
              <a:t>5/12/2016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57F153-DEA8-4781-A353-297CF24DCC3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5247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225ED1-2C2A-441E-9C28-F43A631F6C9F}" type="datetimeFigureOut">
              <a:rPr lang="en-US">
                <a:solidFill>
                  <a:prstClr val="black"/>
                </a:solidFill>
              </a:rPr>
              <a:pPr/>
              <a:t>5/12/2016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57F153-DEA8-4781-A353-297CF24DCC3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7864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225ED1-2C2A-441E-9C28-F43A631F6C9F}" type="datetimeFigureOut">
              <a:rPr lang="en-US">
                <a:solidFill>
                  <a:prstClr val="black"/>
                </a:solidFill>
              </a:rPr>
              <a:pPr/>
              <a:t>5/12/2016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57F153-DEA8-4781-A353-297CF24DCC3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6227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225ED1-2C2A-441E-9C28-F43A631F6C9F}" type="datetimeFigureOut">
              <a:rPr lang="en-US">
                <a:solidFill>
                  <a:prstClr val="black"/>
                </a:solidFill>
              </a:rPr>
              <a:pPr/>
              <a:t>5/12/2016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57F153-DEA8-4781-A353-297CF24DCC3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9995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225ED1-2C2A-441E-9C28-F43A631F6C9F}" type="datetimeFigureOut">
              <a:rPr lang="en-US">
                <a:solidFill>
                  <a:prstClr val="black"/>
                </a:solidFill>
              </a:rPr>
              <a:pPr/>
              <a:t>5/12/2016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57F153-DEA8-4781-A353-297CF24DCC3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0578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225ED1-2C2A-441E-9C28-F43A631F6C9F}" type="datetimeFigureOut">
              <a:rPr lang="en-US">
                <a:solidFill>
                  <a:prstClr val="black"/>
                </a:solidFill>
              </a:rPr>
              <a:pPr/>
              <a:t>5/12/2016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57F153-DEA8-4781-A353-297CF24DCC3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9423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225ED1-2C2A-441E-9C28-F43A631F6C9F}" type="datetimeFigureOut">
              <a:rPr lang="en-US">
                <a:solidFill>
                  <a:prstClr val="black"/>
                </a:solidFill>
              </a:rPr>
              <a:pPr/>
              <a:t>5/12/2016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57F153-DEA8-4781-A353-297CF24DCC3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0184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225ED1-2C2A-441E-9C28-F43A631F6C9F}" type="datetimeFigureOut">
              <a:rPr lang="en-US">
                <a:solidFill>
                  <a:prstClr val="black"/>
                </a:solidFill>
              </a:rPr>
              <a:pPr/>
              <a:t>5/12/2016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57F153-DEA8-4781-A353-297CF24DCC3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3829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225ED1-2C2A-441E-9C28-F43A631F6C9F}" type="datetimeFigureOut">
              <a:rPr lang="en-US">
                <a:solidFill>
                  <a:prstClr val="black"/>
                </a:solidFill>
              </a:rPr>
              <a:pPr/>
              <a:t>5/12/2016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57F153-DEA8-4781-A353-297CF24DCC3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578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5E133-53C1-46F7-8DDC-213DA1AC08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80C5-CD01-4C01-B692-D67125996E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8005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225ED1-2C2A-441E-9C28-F43A631F6C9F}" type="datetimeFigureOut">
              <a:rPr lang="en-US">
                <a:solidFill>
                  <a:prstClr val="black"/>
                </a:solidFill>
              </a:rPr>
              <a:pPr/>
              <a:t>5/12/2016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57F153-DEA8-4781-A353-297CF24DCC3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6487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225ED1-2C2A-441E-9C28-F43A631F6C9F}" type="datetimeFigureOut">
              <a:rPr lang="en-US">
                <a:solidFill>
                  <a:prstClr val="black"/>
                </a:solidFill>
              </a:rPr>
              <a:pPr/>
              <a:t>5/12/2016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57F153-DEA8-4781-A353-297CF24DCC3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280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5E133-53C1-46F7-8DDC-213DA1AC08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80C5-CD01-4C01-B692-D67125996E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030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5E133-53C1-46F7-8DDC-213DA1AC08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80C5-CD01-4C01-B692-D67125996E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235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5E133-53C1-46F7-8DDC-213DA1AC08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80C5-CD01-4C01-B692-D67125996E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78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5E133-53C1-46F7-8DDC-213DA1AC08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880C5-CD01-4C01-B692-D67125996E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/>
          </p:cNvPicPr>
          <p:nvPr userDrawn="1"/>
        </p:nvPicPr>
        <p:blipFill rotWithShape="1"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"/>
          <a:stretch/>
        </p:blipFill>
        <p:spPr>
          <a:xfrm>
            <a:off x="0" y="-6736"/>
            <a:ext cx="91548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20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879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0.png"/><Relationship Id="rId4" Type="http://schemas.openxmlformats.org/officeDocument/2006/relationships/image" Target="../media/image1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pg"/><Relationship Id="rId7" Type="http://schemas.openxmlformats.org/officeDocument/2006/relationships/image" Target="../media/image30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3766" y="383952"/>
            <a:ext cx="8154434" cy="147002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cs typeface="Aharoni" pitchFamily="2" charset="-79"/>
              </a:rPr>
              <a:t>Ultra fast </a:t>
            </a:r>
            <a:r>
              <a:rPr lang="en-US" b="1" dirty="0" smtClean="0">
                <a:solidFill>
                  <a:schemeClr val="bg1"/>
                </a:solidFill>
                <a:cs typeface="Aharoni" pitchFamily="2" charset="-79"/>
              </a:rPr>
              <a:t>electron detectors</a:t>
            </a:r>
            <a:r>
              <a:rPr lang="en-US" dirty="0" smtClean="0">
                <a:solidFill>
                  <a:schemeClr val="bg1"/>
                </a:solidFill>
                <a:cs typeface="Aharoni" pitchFamily="2" charset="-79"/>
              </a:rPr>
              <a:t/>
            </a:r>
            <a:br>
              <a:rPr lang="en-US" dirty="0" smtClean="0">
                <a:solidFill>
                  <a:schemeClr val="bg1"/>
                </a:solidFill>
                <a:cs typeface="Aharoni" pitchFamily="2" charset="-79"/>
              </a:rPr>
            </a:br>
            <a:r>
              <a:rPr lang="en-US" dirty="0" smtClean="0">
                <a:solidFill>
                  <a:schemeClr val="bg1"/>
                </a:solidFill>
                <a:cs typeface="Aharoni" pitchFamily="2" charset="-79"/>
              </a:rPr>
              <a:t>– </a:t>
            </a:r>
            <a:r>
              <a:rPr lang="en-US" b="1" dirty="0" smtClean="0">
                <a:solidFill>
                  <a:schemeClr val="bg1"/>
                </a:solidFill>
                <a:cs typeface="Aharoni" pitchFamily="2" charset="-79"/>
              </a:rPr>
              <a:t>Edet_80k for the molecular movie</a:t>
            </a:r>
            <a:r>
              <a:rPr lang="en-US" dirty="0" smtClean="0">
                <a:solidFill>
                  <a:schemeClr val="bg1"/>
                </a:solidFill>
                <a:cs typeface="Aharoni" pitchFamily="2" charset="-79"/>
              </a:rPr>
              <a:t> –</a:t>
            </a:r>
            <a:endParaRPr lang="en-US" dirty="0">
              <a:solidFill>
                <a:schemeClr val="bg1"/>
              </a:solidFill>
              <a:cs typeface="Aharoni" pitchFamily="2" charset="-79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65326" y="2503349"/>
            <a:ext cx="7013348" cy="2631848"/>
            <a:chOff x="1358472" y="3701565"/>
            <a:chExt cx="7013348" cy="263184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0320" y="3704513"/>
              <a:ext cx="4381500" cy="2628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8472" y="3701565"/>
              <a:ext cx="2631848" cy="26318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Title 1"/>
          <p:cNvSpPr txBox="1">
            <a:spLocks/>
          </p:cNvSpPr>
          <p:nvPr/>
        </p:nvSpPr>
        <p:spPr>
          <a:xfrm>
            <a:off x="685800" y="134041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 smtClean="0">
                <a:solidFill>
                  <a:prstClr val="white"/>
                </a:solidFill>
                <a:latin typeface="Aharoni" pitchFamily="2" charset="-79"/>
                <a:cs typeface="Aharoni" pitchFamily="2" charset="-79"/>
              </a:rPr>
              <a:t>Sascha Epp</a:t>
            </a:r>
            <a:endParaRPr lang="en-US" sz="2400" dirty="0">
              <a:solidFill>
                <a:prstClr val="white"/>
              </a:solidFill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4460842" y="4992313"/>
            <a:ext cx="3246099" cy="1331567"/>
            <a:chOff x="-2995448" y="615091"/>
            <a:chExt cx="3246099" cy="1331567"/>
          </a:xfrm>
        </p:grpSpPr>
        <p:sp>
          <p:nvSpPr>
            <p:cNvPr id="5" name="Rectangle 4"/>
            <p:cNvSpPr/>
            <p:nvPr/>
          </p:nvSpPr>
          <p:spPr>
            <a:xfrm>
              <a:off x="-2995447" y="615092"/>
              <a:ext cx="3246098" cy="13315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95448" y="615091"/>
              <a:ext cx="1946049" cy="959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49399" y="615091"/>
              <a:ext cx="1300049" cy="13315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66" y="5450417"/>
            <a:ext cx="8714110" cy="1280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223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EDet_80k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DEPFET direct  hit</a:t>
            </a:r>
            <a:endParaRPr lang="en-US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05" y="7025640"/>
            <a:ext cx="729615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05" y="7238047"/>
            <a:ext cx="729615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576" y="436215"/>
            <a:ext cx="729615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672" y="1061245"/>
            <a:ext cx="729615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97"/>
          <a:stretch/>
        </p:blipFill>
        <p:spPr bwMode="auto">
          <a:xfrm>
            <a:off x="10476656" y="4099190"/>
            <a:ext cx="5430183" cy="199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007351" y="1692095"/>
            <a:ext cx="290804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►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60 x 60 mm</a:t>
            </a:r>
            <a:r>
              <a:rPr lang="en-US" b="1" baseline="30000" dirty="0" smtClean="0">
                <a:solidFill>
                  <a:srgbClr val="1F5B94"/>
                </a:solidFill>
                <a:latin typeface="Arial Narrow" pitchFamily="34" charset="0"/>
              </a:rPr>
              <a:t>2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active area</a:t>
            </a:r>
            <a:endParaRPr lang="en-US" b="1" baseline="30000" dirty="0">
              <a:solidFill>
                <a:srgbClr val="1F5B94"/>
              </a:solidFill>
              <a:latin typeface="Arial Narrow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07351" y="2682781"/>
            <a:ext cx="290804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►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1000 x 1000 </a:t>
            </a:r>
            <a:r>
              <a:rPr lang="en-US" b="1" dirty="0" err="1" smtClean="0">
                <a:solidFill>
                  <a:srgbClr val="1F5B94"/>
                </a:solidFill>
                <a:latin typeface="Arial Narrow" pitchFamily="34" charset="0"/>
              </a:rPr>
              <a:t>px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 (4 chips)</a:t>
            </a:r>
            <a:endParaRPr lang="en-US" b="1" baseline="30000" dirty="0">
              <a:solidFill>
                <a:srgbClr val="1F5B94"/>
              </a:solidFill>
              <a:latin typeface="Arial Narrow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07350" y="3178124"/>
            <a:ext cx="290804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►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pixel size: 60 x 60 µm</a:t>
            </a:r>
            <a:r>
              <a:rPr lang="en-US" b="1" baseline="30000" dirty="0" smtClean="0">
                <a:solidFill>
                  <a:srgbClr val="1F5B94"/>
                </a:solidFill>
                <a:latin typeface="Arial Narrow" pitchFamily="34" charset="0"/>
              </a:rPr>
              <a:t>2</a:t>
            </a:r>
            <a:endParaRPr lang="en-US" b="1" baseline="30000" dirty="0">
              <a:solidFill>
                <a:srgbClr val="1F5B94"/>
              </a:solidFill>
              <a:latin typeface="Arial Narrow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07349" y="1196752"/>
            <a:ext cx="290804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►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direct electron detection</a:t>
            </a:r>
            <a:endParaRPr lang="en-US" b="1" baseline="30000" dirty="0">
              <a:solidFill>
                <a:srgbClr val="1F5B94"/>
              </a:solidFill>
              <a:latin typeface="Arial Narrow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07351" y="3673467"/>
            <a:ext cx="2908049" cy="92333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►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full frame recording at 80kHz (for 100 frames)</a:t>
            </a:r>
            <a:b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</a:b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by 4-fold rolling shutter mode</a:t>
            </a:r>
            <a:endParaRPr lang="en-US" b="1" baseline="30000" dirty="0">
              <a:solidFill>
                <a:srgbClr val="1F5B94"/>
              </a:solidFill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53633" y="2339588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512 x 512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45599" y="3120194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512 x 512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35833" y="4019840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512 x 512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71800" y="4285266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512 x 512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12160" y="5495151"/>
            <a:ext cx="290804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►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dead joining region &lt; 2 mm </a:t>
            </a:r>
            <a:endParaRPr lang="en-US" b="1" baseline="30000" dirty="0">
              <a:solidFill>
                <a:srgbClr val="1F5B94"/>
              </a:solidFill>
              <a:latin typeface="Arial Narrow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1762956" y="3260212"/>
            <a:ext cx="237720" cy="36842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2015714" y="2812784"/>
            <a:ext cx="274723" cy="39988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123728" y="284364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 mm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19672" y="3212669"/>
            <a:ext cx="2736304" cy="54630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2427799" y="2256706"/>
            <a:ext cx="1199713" cy="24684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utoShape 2" descr="imap://sepp@email.gwdg.de:993/fetch%3EUID%3E/INBOX%3E46557?part=1.3&amp;filename=15-142-0-000-EDet-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7509"/>
            <a:ext cx="5895642" cy="442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6007351" y="2187438"/>
            <a:ext cx="290804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►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Thickness 50µm (30 µm)</a:t>
            </a:r>
            <a:endParaRPr lang="en-US" b="1" baseline="30000" dirty="0">
              <a:solidFill>
                <a:srgbClr val="1F5B94"/>
              </a:solidFill>
              <a:latin typeface="Arial Narrow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07348" y="4722808"/>
            <a:ext cx="2908049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►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&gt; 200 primaries of 300keV per pixel</a:t>
            </a:r>
            <a:endParaRPr lang="en-US" b="1" baseline="30000" dirty="0">
              <a:solidFill>
                <a:srgbClr val="1F5B94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04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39645" y="621804"/>
            <a:ext cx="8265084" cy="34981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revised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5760" y="1414756"/>
            <a:ext cx="8595360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Last Milestone</a:t>
            </a:r>
            <a:r>
              <a:rPr lang="en-US" dirty="0" smtClean="0">
                <a:solidFill>
                  <a:schemeClr val="bg1"/>
                </a:solidFill>
              </a:rPr>
              <a:t> ►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Switcher and </a:t>
            </a:r>
            <a:r>
              <a:rPr lang="en-US" b="1" dirty="0" err="1" smtClean="0">
                <a:solidFill>
                  <a:srgbClr val="1F5B94"/>
                </a:solidFill>
                <a:latin typeface="Arial Narrow" pitchFamily="34" charset="0"/>
              </a:rPr>
              <a:t>Edet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 DCD (1</a:t>
            </a:r>
            <a:r>
              <a:rPr lang="en-US" b="1" baseline="30000" dirty="0" smtClean="0">
                <a:solidFill>
                  <a:srgbClr val="1F5B94"/>
                </a:solidFill>
                <a:latin typeface="Arial Narrow" pitchFamily="34" charset="0"/>
              </a:rPr>
              <a:t>st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gen) are delivered from </a:t>
            </a:r>
            <a:r>
              <a:rPr lang="en-US" b="1" dirty="0" err="1" smtClean="0">
                <a:solidFill>
                  <a:srgbClr val="1F5B94"/>
                </a:solidFill>
                <a:latin typeface="Arial Narrow" pitchFamily="34" charset="0"/>
              </a:rPr>
              <a:t>engin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. run (April ’16) </a:t>
            </a:r>
            <a:endParaRPr lang="en-US" b="1" dirty="0">
              <a:solidFill>
                <a:srgbClr val="1F5B94"/>
              </a:solidFill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60" y="7019278"/>
            <a:ext cx="8595360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March 2016 </a:t>
            </a:r>
            <a:r>
              <a:rPr lang="en-US" dirty="0" smtClean="0">
                <a:solidFill>
                  <a:schemeClr val="bg1"/>
                </a:solidFill>
              </a:rPr>
              <a:t>► </a:t>
            </a:r>
            <a:r>
              <a:rPr lang="en-US" b="1" dirty="0">
                <a:solidFill>
                  <a:srgbClr val="1F5B94"/>
                </a:solidFill>
                <a:latin typeface="Arial Narrow" pitchFamily="34" charset="0"/>
              </a:rPr>
              <a:t>DEPFET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production start </a:t>
            </a:r>
            <a:r>
              <a:rPr lang="en-US" b="1" dirty="0">
                <a:solidFill>
                  <a:srgbClr val="1F5B94"/>
                </a:solidFill>
                <a:latin typeface="Arial Narrow" pitchFamily="34" charset="0"/>
              </a:rPr>
              <a:t>(DH1k) (Phase III)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5760" y="7571788"/>
            <a:ext cx="8595360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March 2016 </a:t>
            </a:r>
            <a:r>
              <a:rPr lang="en-US" dirty="0" smtClean="0">
                <a:solidFill>
                  <a:schemeClr val="bg1"/>
                </a:solidFill>
              </a:rPr>
              <a:t>►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Completion of  sensor production (DH80k)  (Phase IV)</a:t>
            </a:r>
            <a:endParaRPr lang="en-US" b="1" dirty="0">
              <a:solidFill>
                <a:srgbClr val="1F5B94"/>
              </a:solidFill>
              <a:latin typeface="Arial Narrow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0" y="8124298"/>
            <a:ext cx="8595360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July 2017 </a:t>
            </a:r>
            <a:r>
              <a:rPr lang="en-US" dirty="0" smtClean="0">
                <a:solidFill>
                  <a:schemeClr val="bg1"/>
                </a:solidFill>
              </a:rPr>
              <a:t>►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Completion of   DH80k</a:t>
            </a:r>
            <a:r>
              <a:rPr lang="en-US" b="1" dirty="0">
                <a:solidFill>
                  <a:srgbClr val="1F5B94"/>
                </a:solidFill>
                <a:latin typeface="Arial Narrow" pitchFamily="34" charset="0"/>
              </a:rPr>
              <a:t>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detector system  (Phase VI)</a:t>
            </a:r>
            <a:endParaRPr lang="en-US" b="1" dirty="0">
              <a:solidFill>
                <a:srgbClr val="1F5B94"/>
              </a:solidFill>
              <a:latin typeface="Arial Narrow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760" y="8684308"/>
            <a:ext cx="8595360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Dec. 2017 </a:t>
            </a:r>
            <a:r>
              <a:rPr lang="en-US" dirty="0" smtClean="0">
                <a:solidFill>
                  <a:schemeClr val="bg1"/>
                </a:solidFill>
              </a:rPr>
              <a:t>►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Completion of  sensor production (DH1k)  (Phase V)</a:t>
            </a:r>
            <a:endParaRPr lang="en-US" b="1" dirty="0">
              <a:solidFill>
                <a:srgbClr val="1F5B94"/>
              </a:solidFill>
              <a:latin typeface="Arial Narrow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5760" y="9221578"/>
            <a:ext cx="8595360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2018 </a:t>
            </a:r>
            <a:r>
              <a:rPr lang="en-US" dirty="0" smtClean="0">
                <a:solidFill>
                  <a:schemeClr val="bg1"/>
                </a:solidFill>
              </a:rPr>
              <a:t>►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Completion of   DH1k detector system  (Phase VII)</a:t>
            </a:r>
            <a:endParaRPr lang="en-US" b="1" dirty="0">
              <a:solidFill>
                <a:srgbClr val="1F5B94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5760" y="1933379"/>
            <a:ext cx="8595360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Next important step </a:t>
            </a:r>
            <a:r>
              <a:rPr lang="en-US" dirty="0" smtClean="0">
                <a:solidFill>
                  <a:schemeClr val="bg1"/>
                </a:solidFill>
              </a:rPr>
              <a:t>►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end of sensor production in August 2016 (10 wafers)</a:t>
            </a:r>
            <a:endParaRPr lang="en-US" b="1" dirty="0">
              <a:solidFill>
                <a:srgbClr val="1F5B94"/>
              </a:solidFill>
              <a:latin typeface="Arial Narrow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5760" y="2970625"/>
            <a:ext cx="8595360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End 2016 </a:t>
            </a:r>
            <a:r>
              <a:rPr lang="en-US" dirty="0" smtClean="0">
                <a:solidFill>
                  <a:schemeClr val="bg1"/>
                </a:solidFill>
              </a:rPr>
              <a:t>►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submission of DMC chip (the DHP of Edet_80k)</a:t>
            </a:r>
            <a:endParaRPr lang="en-US" b="1" dirty="0">
              <a:solidFill>
                <a:srgbClr val="1F5B94"/>
              </a:solidFill>
              <a:latin typeface="Arial Narrow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760" y="3489248"/>
            <a:ext cx="8595360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End 2016 </a:t>
            </a:r>
            <a:r>
              <a:rPr lang="en-US" dirty="0" smtClean="0">
                <a:solidFill>
                  <a:schemeClr val="bg1"/>
                </a:solidFill>
              </a:rPr>
              <a:t>►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Dynamic measurement on small det. structures</a:t>
            </a:r>
            <a:endParaRPr lang="en-US" b="1" dirty="0">
              <a:solidFill>
                <a:srgbClr val="1F5B94"/>
              </a:solidFill>
              <a:latin typeface="Arial Narrow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9128" y="4007871"/>
            <a:ext cx="8595360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End 2016 </a:t>
            </a:r>
            <a:r>
              <a:rPr lang="en-US" dirty="0" smtClean="0">
                <a:solidFill>
                  <a:schemeClr val="bg1"/>
                </a:solidFill>
              </a:rPr>
              <a:t>►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First large matrix assembly by Nov 2016 – system test with DHP</a:t>
            </a:r>
            <a:endParaRPr lang="en-US" b="1" dirty="0">
              <a:solidFill>
                <a:srgbClr val="1F5B94"/>
              </a:solidFill>
              <a:latin typeface="Arial Narrow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5760" y="4526494"/>
            <a:ext cx="8595360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June 2017 </a:t>
            </a:r>
            <a:r>
              <a:rPr lang="en-US" dirty="0" smtClean="0">
                <a:solidFill>
                  <a:schemeClr val="bg1"/>
                </a:solidFill>
              </a:rPr>
              <a:t>►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Module 0 assembly</a:t>
            </a:r>
            <a:endParaRPr lang="en-US" b="1" dirty="0">
              <a:solidFill>
                <a:srgbClr val="1F5B94"/>
              </a:solidFill>
              <a:latin typeface="Arial Narrow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9128" y="5045114"/>
            <a:ext cx="8595360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End 2017 </a:t>
            </a:r>
            <a:r>
              <a:rPr lang="en-US" dirty="0" smtClean="0">
                <a:solidFill>
                  <a:schemeClr val="bg1"/>
                </a:solidFill>
              </a:rPr>
              <a:t>►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Full quadrant assembly</a:t>
            </a:r>
            <a:endParaRPr lang="en-US" b="1" dirty="0">
              <a:solidFill>
                <a:srgbClr val="1F5B94"/>
              </a:solidFill>
              <a:latin typeface="Arial Narrow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9128" y="2452002"/>
            <a:ext cx="8595360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Mid 2016 </a:t>
            </a:r>
            <a:r>
              <a:rPr lang="en-US" dirty="0" smtClean="0">
                <a:solidFill>
                  <a:schemeClr val="bg1"/>
                </a:solidFill>
              </a:rPr>
              <a:t>►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1</a:t>
            </a:r>
            <a:r>
              <a:rPr lang="en-US" b="1" baseline="30000" dirty="0" smtClean="0">
                <a:solidFill>
                  <a:srgbClr val="1F5B94"/>
                </a:solidFill>
                <a:latin typeface="Arial Narrow" pitchFamily="34" charset="0"/>
              </a:rPr>
              <a:t>st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 stage mechanical design prototype at hand</a:t>
            </a:r>
            <a:endParaRPr lang="en-US" b="1" dirty="0">
              <a:solidFill>
                <a:srgbClr val="1F5B94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96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728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48782" y="5937444"/>
            <a:ext cx="4473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Thank you    !!!</a:t>
            </a:r>
            <a:endParaRPr lang="en-US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318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45" y="741904"/>
            <a:ext cx="5427991" cy="4848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requirements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25445" y="5692422"/>
            <a:ext cx="83527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b="1" dirty="0">
                <a:solidFill>
                  <a:srgbClr val="1F5B94"/>
                </a:solidFill>
                <a:latin typeface="Arial Narrow" pitchFamily="34" charset="0"/>
              </a:rPr>
              <a:t>Can one single system serve all requirements?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5445" y="6136158"/>
            <a:ext cx="83527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b="1" dirty="0">
                <a:solidFill>
                  <a:srgbClr val="1F5B94"/>
                </a:solidFill>
                <a:latin typeface="Arial Narrow" pitchFamily="34" charset="0"/>
              </a:rPr>
              <a:t>Principally yes, but we make two different (similar) systems!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07351" y="2674238"/>
            <a:ext cx="2908049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► </a:t>
            </a:r>
            <a:r>
              <a:rPr lang="en-US" b="1" dirty="0">
                <a:solidFill>
                  <a:srgbClr val="1F5B94"/>
                </a:solidFill>
                <a:latin typeface="Arial Narrow" pitchFamily="34" charset="0"/>
              </a:rPr>
              <a:t>Want fast detector…</a:t>
            </a:r>
          </a:p>
          <a:p>
            <a:r>
              <a:rPr lang="en-US" b="1" dirty="0">
                <a:solidFill>
                  <a:srgbClr val="1F5B94"/>
                </a:solidFill>
                <a:latin typeface="Arial Narrow" pitchFamily="34" charset="0"/>
              </a:rPr>
              <a:t>      as reasonably possible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07350" y="3460502"/>
            <a:ext cx="2908049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► </a:t>
            </a:r>
            <a:r>
              <a:rPr lang="en-US" b="1" dirty="0">
                <a:solidFill>
                  <a:srgbClr val="1F5B94"/>
                </a:solidFill>
                <a:latin typeface="Arial Narrow" pitchFamily="34" charset="0"/>
              </a:rPr>
              <a:t>Excellent signal to noise</a:t>
            </a:r>
          </a:p>
          <a:p>
            <a:r>
              <a:rPr lang="en-US" b="1" dirty="0">
                <a:solidFill>
                  <a:srgbClr val="1F5B94"/>
                </a:solidFill>
                <a:latin typeface="Arial Narrow" pitchFamily="34" charset="0"/>
              </a:rPr>
              <a:t>(single primary e-  detection) </a:t>
            </a:r>
          </a:p>
        </p:txBody>
      </p:sp>
    </p:spTree>
    <p:extLst>
      <p:ext uri="{BB962C8B-B14F-4D97-AF65-F5344CB8AC3E}">
        <p14:creationId xmlns:p14="http://schemas.microsoft.com/office/powerpoint/2010/main" val="340776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pic>
        <p:nvPicPr>
          <p:cNvPr id="1026" name="Picture 2" descr="http://image.slidesharecdn.com/brswami-150327092242-conversion-gate01/95/difference-bw-electron-neutron-and-xray-diffraction-and-advantages-8-638.jpg?cb=14274482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6076950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14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pic>
        <p:nvPicPr>
          <p:cNvPr id="4" name="Project 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46802"/>
            <a:ext cx="7740352" cy="435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6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talks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39645" y="621804"/>
            <a:ext cx="8265084" cy="34981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revised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5760" y="1414756"/>
            <a:ext cx="8595360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Last Milestone</a:t>
            </a:r>
            <a:r>
              <a:rPr lang="en-US" dirty="0" smtClean="0">
                <a:solidFill>
                  <a:schemeClr val="bg1"/>
                </a:solidFill>
              </a:rPr>
              <a:t> ►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Sensor production of  wafer has started at HLL (Oct. 2014)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rgbClr val="1F5B94"/>
              </a:solidFill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60" y="3685516"/>
            <a:ext cx="8595360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March 2016 </a:t>
            </a:r>
            <a:r>
              <a:rPr lang="en-US" dirty="0" smtClean="0">
                <a:solidFill>
                  <a:schemeClr val="bg1"/>
                </a:solidFill>
              </a:rPr>
              <a:t>► </a:t>
            </a:r>
            <a:r>
              <a:rPr lang="en-US" b="1" dirty="0">
                <a:solidFill>
                  <a:srgbClr val="1F5B94"/>
                </a:solidFill>
                <a:latin typeface="Arial Narrow" pitchFamily="34" charset="0"/>
              </a:rPr>
              <a:t>DEPFET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production start </a:t>
            </a:r>
            <a:r>
              <a:rPr lang="en-US" b="1" dirty="0">
                <a:solidFill>
                  <a:srgbClr val="1F5B94"/>
                </a:solidFill>
                <a:latin typeface="Arial Narrow" pitchFamily="34" charset="0"/>
              </a:rPr>
              <a:t>(DH1k) (Phase III)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65960" y="1854920"/>
            <a:ext cx="6995160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►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around 10 wafers are in processing (for 50µm and 30 µm thick det.)</a:t>
            </a:r>
            <a:endParaRPr lang="en-US" b="1" dirty="0">
              <a:solidFill>
                <a:srgbClr val="1F5B94"/>
              </a:solidFill>
              <a:latin typeface="Arial Narrow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" y="4238026"/>
            <a:ext cx="8595360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March 2016 </a:t>
            </a:r>
            <a:r>
              <a:rPr lang="en-US" dirty="0" smtClean="0">
                <a:solidFill>
                  <a:schemeClr val="bg1"/>
                </a:solidFill>
              </a:rPr>
              <a:t>►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Completion of  sensor production (DH80k)  (Phase IV)</a:t>
            </a:r>
            <a:endParaRPr lang="en-US" b="1" dirty="0">
              <a:solidFill>
                <a:srgbClr val="1F5B94"/>
              </a:solidFill>
              <a:latin typeface="Arial Narrow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0" y="4790536"/>
            <a:ext cx="8595360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July 2017 </a:t>
            </a:r>
            <a:r>
              <a:rPr lang="en-US" dirty="0" smtClean="0">
                <a:solidFill>
                  <a:schemeClr val="bg1"/>
                </a:solidFill>
              </a:rPr>
              <a:t>►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Completion of   DH80k</a:t>
            </a:r>
            <a:r>
              <a:rPr lang="en-US" b="1" dirty="0">
                <a:solidFill>
                  <a:srgbClr val="1F5B94"/>
                </a:solidFill>
                <a:latin typeface="Arial Narrow" pitchFamily="34" charset="0"/>
              </a:rPr>
              <a:t>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detector system  (Phase VI)</a:t>
            </a:r>
            <a:endParaRPr lang="en-US" b="1" dirty="0">
              <a:solidFill>
                <a:srgbClr val="1F5B94"/>
              </a:solidFill>
              <a:latin typeface="Arial Narrow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760" y="5350546"/>
            <a:ext cx="8595360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Dec. 2017 </a:t>
            </a:r>
            <a:r>
              <a:rPr lang="en-US" dirty="0" smtClean="0">
                <a:solidFill>
                  <a:schemeClr val="bg1"/>
                </a:solidFill>
              </a:rPr>
              <a:t>►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Completion of  sensor production (DH1k)  (Phase V)</a:t>
            </a:r>
            <a:endParaRPr lang="en-US" b="1" dirty="0">
              <a:solidFill>
                <a:srgbClr val="1F5B94"/>
              </a:solidFill>
              <a:latin typeface="Arial Narrow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5760" y="5887816"/>
            <a:ext cx="8595360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2018 </a:t>
            </a:r>
            <a:r>
              <a:rPr lang="en-US" dirty="0" smtClean="0">
                <a:solidFill>
                  <a:schemeClr val="bg1"/>
                </a:solidFill>
              </a:rPr>
              <a:t>►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Completion of   DH1k detector system  (Phase VII)</a:t>
            </a:r>
            <a:endParaRPr lang="en-US" b="1" dirty="0">
              <a:solidFill>
                <a:srgbClr val="1F5B94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5760" y="2755876"/>
            <a:ext cx="8595360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Next important step </a:t>
            </a:r>
            <a:r>
              <a:rPr lang="en-US" dirty="0" smtClean="0">
                <a:solidFill>
                  <a:schemeClr val="bg1"/>
                </a:solidFill>
              </a:rPr>
              <a:t>►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ASICSs: DCD, Movie Chip</a:t>
            </a:r>
            <a:endParaRPr lang="en-US" b="1" dirty="0">
              <a:solidFill>
                <a:srgbClr val="1F5B94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31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EDET team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Acknowlegements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5760" y="971476"/>
            <a:ext cx="8595360" cy="9541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HLL</a:t>
            </a:r>
            <a:r>
              <a:rPr lang="en-US" dirty="0">
                <a:solidFill>
                  <a:schemeClr val="bg1"/>
                </a:solidFill>
              </a:rPr>
              <a:t> ►</a:t>
            </a:r>
            <a:r>
              <a:rPr lang="en-US" dirty="0" smtClean="0"/>
              <a:t> </a:t>
            </a:r>
            <a:r>
              <a:rPr lang="en-US" b="1" dirty="0">
                <a:solidFill>
                  <a:srgbClr val="1F5B94"/>
                </a:solidFill>
                <a:latin typeface="Arial Narrow" pitchFamily="34" charset="0"/>
              </a:rPr>
              <a:t>Ladislaw </a:t>
            </a:r>
            <a:r>
              <a:rPr lang="en-US" b="1" dirty="0" err="1" smtClean="0">
                <a:solidFill>
                  <a:srgbClr val="1F5B94"/>
                </a:solidFill>
                <a:latin typeface="Arial Narrow" pitchFamily="34" charset="0"/>
              </a:rPr>
              <a:t>Andricek</a:t>
            </a:r>
            <a:r>
              <a:rPr lang="en-US" b="1" dirty="0">
                <a:solidFill>
                  <a:srgbClr val="1F5B94"/>
                </a:solidFill>
                <a:latin typeface="Arial Narrow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●</a:t>
            </a:r>
            <a:r>
              <a:rPr lang="en-US" dirty="0"/>
              <a:t>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Martin Hensel</a:t>
            </a:r>
            <a:r>
              <a:rPr lang="en-US" dirty="0">
                <a:solidFill>
                  <a:schemeClr val="bg1"/>
                </a:solidFill>
              </a:rPr>
              <a:t> ●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Christian </a:t>
            </a:r>
            <a:r>
              <a:rPr lang="en-US" b="1" dirty="0" err="1" smtClean="0">
                <a:solidFill>
                  <a:srgbClr val="1F5B94"/>
                </a:solidFill>
                <a:latin typeface="Arial Narrow" pitchFamily="34" charset="0"/>
              </a:rPr>
              <a:t>Koffmane</a:t>
            </a:r>
            <a:r>
              <a:rPr lang="en-US" dirty="0">
                <a:solidFill>
                  <a:schemeClr val="bg1"/>
                </a:solidFill>
              </a:rPr>
              <a:t> ● </a:t>
            </a:r>
            <a:r>
              <a:rPr lang="en-US" b="1" dirty="0" err="1" smtClean="0">
                <a:solidFill>
                  <a:srgbClr val="1F5B94"/>
                </a:solidFill>
                <a:latin typeface="Arial Narrow" pitchFamily="34" charset="0"/>
              </a:rPr>
              <a:t>Jelena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 </a:t>
            </a:r>
            <a:r>
              <a:rPr lang="en-US" b="1" dirty="0" err="1" smtClean="0">
                <a:solidFill>
                  <a:srgbClr val="1F5B94"/>
                </a:solidFill>
                <a:latin typeface="Arial Narrow" pitchFamily="34" charset="0"/>
              </a:rPr>
              <a:t>Ninkovic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●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Gerhard Schaller </a:t>
            </a:r>
            <a:r>
              <a:rPr lang="en-US" dirty="0" smtClean="0">
                <a:solidFill>
                  <a:schemeClr val="bg1"/>
                </a:solidFill>
              </a:rPr>
              <a:t>●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Martina </a:t>
            </a:r>
            <a:r>
              <a:rPr lang="en-US" b="1" dirty="0" err="1" smtClean="0">
                <a:solidFill>
                  <a:srgbClr val="1F5B94"/>
                </a:solidFill>
                <a:latin typeface="Arial Narrow" pitchFamily="34" charset="0"/>
              </a:rPr>
              <a:t>Schnecke</a:t>
            </a:r>
            <a:r>
              <a:rPr lang="en-US" dirty="0">
                <a:solidFill>
                  <a:schemeClr val="bg1"/>
                </a:solidFill>
              </a:rPr>
              <a:t> ●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 </a:t>
            </a:r>
            <a:r>
              <a:rPr lang="en-US" b="1" dirty="0">
                <a:solidFill>
                  <a:srgbClr val="1F5B94"/>
                </a:solidFill>
                <a:latin typeface="Arial Narrow" pitchFamily="34" charset="0"/>
              </a:rPr>
              <a:t>Florian </a:t>
            </a:r>
            <a:r>
              <a:rPr lang="en-US" b="1" dirty="0" err="1" smtClean="0">
                <a:solidFill>
                  <a:srgbClr val="1F5B94"/>
                </a:solidFill>
                <a:latin typeface="Arial Narrow" pitchFamily="34" charset="0"/>
              </a:rPr>
              <a:t>Schopper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●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Thomas </a:t>
            </a:r>
            <a:r>
              <a:rPr lang="en-US" b="1" dirty="0" err="1" smtClean="0">
                <a:solidFill>
                  <a:srgbClr val="1F5B94"/>
                </a:solidFill>
                <a:latin typeface="Arial Narrow" pitchFamily="34" charset="0"/>
              </a:rPr>
              <a:t>Selle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●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Andreas </a:t>
            </a:r>
            <a:r>
              <a:rPr lang="en-US" b="1" dirty="0" err="1" smtClean="0">
                <a:solidFill>
                  <a:srgbClr val="1F5B94"/>
                </a:solidFill>
                <a:latin typeface="Arial Narrow" pitchFamily="34" charset="0"/>
              </a:rPr>
              <a:t>Wassatsch</a:t>
            </a:r>
            <a:r>
              <a:rPr lang="en-US" dirty="0">
                <a:solidFill>
                  <a:schemeClr val="bg1"/>
                </a:solidFill>
              </a:rPr>
              <a:t> ●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 </a:t>
            </a:r>
            <a:r>
              <a:rPr lang="en-US" b="1" dirty="0">
                <a:solidFill>
                  <a:srgbClr val="1F5B94"/>
                </a:solidFill>
                <a:latin typeface="Arial Narrow" pitchFamily="34" charset="0"/>
              </a:rPr>
              <a:t>Christian </a:t>
            </a:r>
            <a:r>
              <a:rPr lang="en-US" b="1" dirty="0" err="1">
                <a:solidFill>
                  <a:srgbClr val="1F5B94"/>
                </a:solidFill>
                <a:latin typeface="Arial Narrow" pitchFamily="34" charset="0"/>
              </a:rPr>
              <a:t>Zirr</a:t>
            </a:r>
            <a:endParaRPr lang="en-US" b="1" dirty="0">
              <a:solidFill>
                <a:srgbClr val="1F5B94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5760" y="2001783"/>
            <a:ext cx="8595360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KIT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►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Ivan </a:t>
            </a:r>
            <a:r>
              <a:rPr lang="en-US" b="1" dirty="0" err="1" smtClean="0">
                <a:solidFill>
                  <a:srgbClr val="1F5B94"/>
                </a:solidFill>
                <a:latin typeface="Arial Narrow" pitchFamily="34" charset="0"/>
              </a:rPr>
              <a:t>Peric</a:t>
            </a:r>
            <a:endParaRPr lang="en-US" b="1" dirty="0">
              <a:solidFill>
                <a:srgbClr val="1F5B94"/>
              </a:solidFill>
              <a:latin typeface="Arial Narrow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5760" y="2478093"/>
            <a:ext cx="8595360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USI</a:t>
            </a:r>
            <a:r>
              <a:rPr lang="en-US" dirty="0" smtClean="0">
                <a:solidFill>
                  <a:schemeClr val="bg1"/>
                </a:solidFill>
              </a:rPr>
              <a:t> ►</a:t>
            </a:r>
            <a:r>
              <a:rPr lang="en-US" dirty="0" smtClean="0"/>
              <a:t> </a:t>
            </a:r>
            <a:r>
              <a:rPr lang="en-US" b="1" dirty="0">
                <a:solidFill>
                  <a:srgbClr val="1F5B94"/>
                </a:solidFill>
                <a:latin typeface="Arial Narrow" pitchFamily="34" charset="0"/>
              </a:rPr>
              <a:t>Klaus </a:t>
            </a:r>
            <a:r>
              <a:rPr lang="en-US" b="1" dirty="0" err="1">
                <a:solidFill>
                  <a:srgbClr val="1F5B94"/>
                </a:solidFill>
                <a:latin typeface="Arial Narrow" pitchFamily="34" charset="0"/>
              </a:rPr>
              <a:t>Gärtner</a:t>
            </a:r>
            <a:endParaRPr lang="en-US" b="1" dirty="0">
              <a:solidFill>
                <a:srgbClr val="1F5B94"/>
              </a:solidFill>
              <a:latin typeface="Arial Narrow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760" y="2967916"/>
            <a:ext cx="8595360" cy="67710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MPSD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►</a:t>
            </a:r>
            <a:r>
              <a:rPr lang="en-US" dirty="0" smtClean="0"/>
              <a:t> </a:t>
            </a:r>
            <a:r>
              <a:rPr lang="en-US" b="1" dirty="0" err="1" smtClean="0">
                <a:solidFill>
                  <a:srgbClr val="1F5B94"/>
                </a:solidFill>
                <a:latin typeface="Arial Narrow" pitchFamily="34" charset="0"/>
              </a:rPr>
              <a:t>Ibrahym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 </a:t>
            </a:r>
            <a:r>
              <a:rPr lang="en-US" b="1" dirty="0" err="1" smtClean="0">
                <a:solidFill>
                  <a:srgbClr val="1F5B94"/>
                </a:solidFill>
                <a:latin typeface="Arial Narrow" pitchFamily="34" charset="0"/>
              </a:rPr>
              <a:t>Dourki</a:t>
            </a:r>
            <a:r>
              <a:rPr lang="en-US" dirty="0" smtClean="0">
                <a:solidFill>
                  <a:schemeClr val="bg1"/>
                </a:solidFill>
              </a:rPr>
              <a:t> ●</a:t>
            </a:r>
            <a:r>
              <a:rPr lang="en-US" dirty="0" smtClean="0"/>
              <a:t> </a:t>
            </a:r>
            <a:r>
              <a:rPr lang="en-US" b="1" dirty="0" err="1" smtClean="0">
                <a:solidFill>
                  <a:srgbClr val="1F5B94"/>
                </a:solidFill>
                <a:latin typeface="Arial Narrow" pitchFamily="34" charset="0"/>
              </a:rPr>
              <a:t>Djordje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 </a:t>
            </a:r>
            <a:r>
              <a:rPr lang="en-US" b="1" dirty="0" err="1" smtClean="0">
                <a:solidFill>
                  <a:srgbClr val="1F5B94"/>
                </a:solidFill>
                <a:latin typeface="Arial Narrow" pitchFamily="34" charset="0"/>
              </a:rPr>
              <a:t>Gitaric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●</a:t>
            </a:r>
            <a:r>
              <a:rPr lang="en-US" dirty="0"/>
              <a:t> </a:t>
            </a:r>
            <a:r>
              <a:rPr lang="en-US" b="1" dirty="0" err="1" smtClean="0">
                <a:solidFill>
                  <a:srgbClr val="1F5B94"/>
                </a:solidFill>
                <a:latin typeface="Arial Narrow" pitchFamily="34" charset="0"/>
              </a:rPr>
              <a:t>Sascha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 Epp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●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R. J. Dwayne Miller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●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Fabian </a:t>
            </a:r>
            <a:r>
              <a:rPr lang="en-US" b="1" dirty="0" err="1" smtClean="0">
                <a:solidFill>
                  <a:srgbClr val="1F5B94"/>
                </a:solidFill>
                <a:latin typeface="Arial Narrow" pitchFamily="34" charset="0"/>
              </a:rPr>
              <a:t>Westermeier</a:t>
            </a:r>
            <a:endParaRPr lang="en-US" b="1" dirty="0">
              <a:solidFill>
                <a:srgbClr val="1F5B94"/>
              </a:solidFill>
              <a:latin typeface="Arial Narrow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27784" y="3742757"/>
            <a:ext cx="3866340" cy="2940586"/>
            <a:chOff x="2741813" y="3740883"/>
            <a:chExt cx="3866340" cy="2940586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1813" y="3740883"/>
              <a:ext cx="3866340" cy="29405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1813" y="3752630"/>
              <a:ext cx="833681" cy="7769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3" descr="C:\Users\eppsas\_MPSD\Talks\mpsd-logo_blue_short_CMYK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5188" y="5803771"/>
              <a:ext cx="1421553" cy="853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1796" y="3754155"/>
              <a:ext cx="1013678" cy="619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602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9" t="19198"/>
            <a:stretch/>
          </p:blipFill>
          <p:spPr bwMode="auto">
            <a:xfrm>
              <a:off x="2741813" y="6069859"/>
              <a:ext cx="1306943" cy="61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7176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diffraction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wave-particle duality of particle beams</a:t>
            </a:r>
            <a:endParaRPr lang="en-US" dirty="0"/>
          </a:p>
        </p:txBody>
      </p:sp>
      <p:pic>
        <p:nvPicPr>
          <p:cNvPr id="6" name="Picture 5" descr="Au.bmp"/>
          <p:cNvPicPr>
            <a:picLocks noChangeAspect="1"/>
          </p:cNvPicPr>
          <p:nvPr/>
        </p:nvPicPr>
        <p:blipFill>
          <a:blip r:embed="rId2" cstate="print"/>
          <a:srcRect l="10129" t="9647" r="8561" b="10615"/>
          <a:stretch>
            <a:fillRect/>
          </a:stretch>
        </p:blipFill>
        <p:spPr>
          <a:xfrm>
            <a:off x="345580" y="878944"/>
            <a:ext cx="3891256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315760" y="892774"/>
            <a:ext cx="424634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►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We exploit the wave nature of the electron</a:t>
            </a:r>
            <a:endParaRPr lang="en-US" b="1" dirty="0">
              <a:solidFill>
                <a:srgbClr val="1F5B94"/>
              </a:solidFill>
              <a:latin typeface="Arial Narrow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15760" y="1379065"/>
            <a:ext cx="424634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►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Need to detect electrons (sig.-to-noise)</a:t>
            </a:r>
            <a:endParaRPr lang="en-US" b="1" dirty="0">
              <a:solidFill>
                <a:srgbClr val="1F5B94"/>
              </a:solidFill>
              <a:latin typeface="Arial Narrow" pitchFamily="34" charset="0"/>
            </a:endParaRPr>
          </a:p>
        </p:txBody>
      </p:sp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3851" y="2942281"/>
            <a:ext cx="3579813" cy="358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624945" y="1857580"/>
            <a:ext cx="2937164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●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direct-hit detector</a:t>
            </a:r>
            <a:endParaRPr lang="en-US" b="1" dirty="0">
              <a:solidFill>
                <a:srgbClr val="1F5B94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24945" y="2361788"/>
            <a:ext cx="2937164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trike="sngStrike" dirty="0" smtClean="0">
                <a:solidFill>
                  <a:schemeClr val="bg1"/>
                </a:solidFill>
              </a:rPr>
              <a:t>●</a:t>
            </a:r>
            <a:r>
              <a:rPr lang="en-US" strike="sngStrike" dirty="0" smtClean="0"/>
              <a:t> </a:t>
            </a:r>
            <a:r>
              <a:rPr lang="en-US" b="1" strike="sngStrike" dirty="0" smtClean="0">
                <a:solidFill>
                  <a:srgbClr val="1F5B94"/>
                </a:solidFill>
                <a:latin typeface="Arial Narrow" pitchFamily="34" charset="0"/>
              </a:rPr>
              <a:t>in-direct hit detector</a:t>
            </a:r>
            <a:endParaRPr lang="en-US" b="1" strike="sngStrike" dirty="0">
              <a:solidFill>
                <a:srgbClr val="1F5B94"/>
              </a:solidFill>
              <a:latin typeface="Arial Narrow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62951" y="6136947"/>
            <a:ext cx="330160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Diffraction out to less than 0.2Å!</a:t>
            </a:r>
            <a:endParaRPr lang="de-DE" sz="1600" b="1" dirty="0">
              <a:solidFill>
                <a:srgbClr val="66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46430" y="4992272"/>
                <a:ext cx="3969330" cy="925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bg1"/>
                            </a:solidFill>
                            <a:latin typeface="Symbol"/>
                          </a:rPr>
                          <m:t>l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𝑑𝐵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bg1"/>
                    </a:solidFill>
                    <a:latin typeface="Symbol"/>
                  </a:rPr>
                  <a:t> </a:t>
                </a:r>
                <a14:m>
                  <m:oMath xmlns:m="http://schemas.openxmlformats.org/officeDocument/2006/math">
                    <m:r>
                      <a:rPr lang="de-DE" sz="2400" i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l-GR" sz="24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de-DE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h𝑐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l-GR" sz="24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de-DE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de-DE" sz="2400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sz="2400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de-DE" sz="2400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𝑘𝑖𝑛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de-DE" sz="2400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sz="2400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de-DE" sz="2400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de-DE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de-DE" sz="2400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de-DE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𝑘𝑖𝑛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de-DE" sz="2400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</m:oMath>
                </a14:m>
                <a:r>
                  <a:rPr lang="de-DE" dirty="0" smtClean="0">
                    <a:solidFill>
                      <a:schemeClr val="bg1"/>
                    </a:solidFill>
                  </a:rPr>
                  <a:t>  &lt; 0.1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de-DE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de-DE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de-DE" dirty="0" smtClean="0">
                    <a:solidFill>
                      <a:schemeClr val="bg1"/>
                    </a:solidFill>
                  </a:rPr>
                  <a:t> </a:t>
                </a:r>
                <a:endParaRPr lang="el-G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430" y="4992272"/>
                <a:ext cx="3969330" cy="92531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818908" y="-1440872"/>
                <a:ext cx="760143" cy="4194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𝑘𝑖𝑛</m:t>
                              </m:r>
                            </m:sub>
                          </m:sSub>
                        </m:e>
                        <m:sub/>
                        <m:sup>
                          <m:r>
                            <a:rPr lang="de-DE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8908" y="-1440872"/>
                <a:ext cx="760143" cy="41947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345580" y="6162286"/>
            <a:ext cx="424634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►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0.1 A corresponds to 100 keV X-rays </a:t>
            </a:r>
            <a:endParaRPr lang="en-US" b="1" dirty="0">
              <a:solidFill>
                <a:srgbClr val="1F5B94"/>
              </a:solidFill>
              <a:latin typeface="Arial Narrow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1255" y="4234878"/>
            <a:ext cx="3804229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►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mass &amp; charge -&gt; penetration depth</a:t>
            </a:r>
            <a:endParaRPr lang="en-US" b="1" dirty="0">
              <a:solidFill>
                <a:srgbClr val="1F5B94"/>
              </a:solidFill>
              <a:latin typeface="Arial Narrow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9093" y="3789040"/>
            <a:ext cx="3804229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►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  <a:t>cross section -&gt; 1e6 times larger</a:t>
            </a:r>
            <a:endParaRPr lang="en-US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5762" y="3356992"/>
            <a:ext cx="3804229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►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  <a:t>scientist can do is 24/7</a:t>
            </a:r>
            <a:endParaRPr lang="en-US" b="1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98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Static</a:t>
            </a:r>
            <a:r>
              <a:rPr lang="de-DE" dirty="0" smtClean="0"/>
              <a:t> &amp; Dynamic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de-DE" dirty="0" smtClean="0"/>
              <a:t>Time </a:t>
            </a:r>
            <a:r>
              <a:rPr lang="de-DE" dirty="0" err="1" smtClean="0"/>
              <a:t>scales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87" y="1292888"/>
            <a:ext cx="6840000" cy="4894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94434" y="2059028"/>
            <a:ext cx="1011677" cy="159533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74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4"/>
          <a:stretch/>
        </p:blipFill>
        <p:spPr bwMode="auto">
          <a:xfrm>
            <a:off x="65122" y="3084329"/>
            <a:ext cx="3240360" cy="359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6954"/>
            <a:ext cx="4675775" cy="299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207" y="3107900"/>
            <a:ext cx="1800000" cy="3546921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27" y="87703"/>
            <a:ext cx="3923627" cy="2942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8"/>
          <p:cNvSpPr txBox="1"/>
          <p:nvPr/>
        </p:nvSpPr>
        <p:spPr>
          <a:xfrm>
            <a:off x="3366407" y="3081310"/>
            <a:ext cx="3656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  <a:latin typeface="Arial Narrow" pitchFamily="34" charset="0"/>
              </a:rPr>
              <a:t>Experiments</a:t>
            </a:r>
          </a:p>
          <a:p>
            <a:pPr algn="ctr"/>
            <a:r>
              <a:rPr lang="en-US" i="1" dirty="0" smtClean="0">
                <a:solidFill>
                  <a:schemeClr val="bg1"/>
                </a:solidFill>
              </a:rPr>
              <a:t>Small scale &amp; with e-</a:t>
            </a:r>
            <a:endParaRPr lang="en-US" i="1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411711" y="3818965"/>
            <a:ext cx="35423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3526971" y="4049486"/>
            <a:ext cx="355770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keV</a:t>
            </a:r>
            <a:r>
              <a:rPr lang="en-US" sz="2400" dirty="0">
                <a:solidFill>
                  <a:schemeClr val="bg1"/>
                </a:solidFill>
              </a:rPr>
              <a:t> FED – solid </a:t>
            </a:r>
            <a:r>
              <a:rPr lang="en-US" sz="2400" dirty="0" smtClean="0">
                <a:solidFill>
                  <a:schemeClr val="bg1"/>
                </a:solidFill>
              </a:rPr>
              <a:t>state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keV</a:t>
            </a:r>
            <a:r>
              <a:rPr lang="en-US" sz="2400" dirty="0">
                <a:solidFill>
                  <a:schemeClr val="bg1"/>
                </a:solidFill>
              </a:rPr>
              <a:t> FED – liquid </a:t>
            </a:r>
            <a:r>
              <a:rPr lang="en-US" sz="2400" dirty="0" smtClean="0">
                <a:solidFill>
                  <a:schemeClr val="bg1"/>
                </a:solidFill>
              </a:rPr>
              <a:t>phase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keV FED – gas </a:t>
            </a:r>
            <a:r>
              <a:rPr lang="en-US" sz="2400" dirty="0" smtClean="0">
                <a:solidFill>
                  <a:schemeClr val="bg1"/>
                </a:solidFill>
              </a:rPr>
              <a:t>phase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REGAE </a:t>
            </a:r>
            <a:r>
              <a:rPr lang="en-US" sz="2400" dirty="0" smtClean="0">
                <a:solidFill>
                  <a:schemeClr val="bg1"/>
                </a:solidFill>
              </a:rPr>
              <a:t>Diffraction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keV</a:t>
            </a:r>
            <a:r>
              <a:rPr lang="en-US" sz="2400" dirty="0">
                <a:solidFill>
                  <a:schemeClr val="bg1"/>
                </a:solidFill>
              </a:rPr>
              <a:t> time-resolved </a:t>
            </a:r>
            <a:r>
              <a:rPr lang="en-US" sz="2400" dirty="0" smtClean="0">
                <a:solidFill>
                  <a:schemeClr val="bg1"/>
                </a:solidFill>
              </a:rPr>
              <a:t>TEM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REGAE Dynamic </a:t>
            </a:r>
            <a:r>
              <a:rPr lang="en-US" sz="2400" dirty="0" smtClean="0">
                <a:solidFill>
                  <a:schemeClr val="bg1"/>
                </a:solidFill>
              </a:rPr>
              <a:t>RTEM</a:t>
            </a:r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88259" y="3200400"/>
            <a:ext cx="1649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REGAE 7 MeV</a:t>
            </a:r>
            <a:endParaRPr lang="en-US" b="1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1" r="35549" b="18854"/>
          <a:stretch/>
        </p:blipFill>
        <p:spPr bwMode="auto">
          <a:xfrm>
            <a:off x="10170073" y="3385066"/>
            <a:ext cx="1905001" cy="359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724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3751" y="384243"/>
            <a:ext cx="1905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420" y="901347"/>
            <a:ext cx="4037571" cy="3617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779" y="4408272"/>
            <a:ext cx="2943225" cy="5118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 real space imaging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 movie like in cinema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345046" y="4612188"/>
            <a:ext cx="5549998" cy="1756206"/>
            <a:chOff x="8997519" y="642025"/>
            <a:chExt cx="1819073" cy="885217"/>
          </a:xfrm>
        </p:grpSpPr>
        <p:sp>
          <p:nvSpPr>
            <p:cNvPr id="9" name="Rectangle 8"/>
            <p:cNvSpPr/>
            <p:nvPr/>
          </p:nvSpPr>
          <p:spPr>
            <a:xfrm>
              <a:off x="8997519" y="642025"/>
              <a:ext cx="1819073" cy="8852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5472" y="721215"/>
              <a:ext cx="1643165" cy="719334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5092414" y="5635307"/>
            <a:ext cx="2290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21390" y="5652916"/>
            <a:ext cx="2290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18891" y="5501380"/>
            <a:ext cx="2290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1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411" y="2379"/>
            <a:ext cx="3771589" cy="377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379710" y="5652916"/>
            <a:ext cx="2290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74328" y="2912170"/>
            <a:ext cx="2290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72411" y="2309356"/>
            <a:ext cx="2290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24811" y="1185301"/>
            <a:ext cx="2290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72411" y="1707033"/>
            <a:ext cx="2290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2</a:t>
            </a:r>
            <a:endParaRPr lang="en-US" dirty="0" smtClean="0">
              <a:solidFill>
                <a:prstClr val="white"/>
              </a:solidFill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97" y="600368"/>
            <a:ext cx="2937448" cy="60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4569" y="6368394"/>
            <a:ext cx="3225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Source: https</a:t>
            </a:r>
            <a:r>
              <a:rPr lang="en-US" dirty="0">
                <a:solidFill>
                  <a:prstClr val="black"/>
                </a:solidFill>
              </a:rPr>
              <a:t>://www-pls.llnl.gov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41097" y="626495"/>
            <a:ext cx="598516" cy="484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46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2" name="Rectangle 2"/>
          <p:cNvSpPr>
            <a:spLocks noChangeArrowheads="1"/>
          </p:cNvSpPr>
          <p:nvPr/>
        </p:nvSpPr>
        <p:spPr bwMode="auto">
          <a:xfrm>
            <a:off x="30426" y="3323"/>
            <a:ext cx="911357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n-US" sz="3600" b="1" dirty="0">
                <a:solidFill>
                  <a:srgbClr val="000000"/>
                </a:solidFill>
                <a:latin typeface="Arial"/>
                <a:cs typeface="Calibri" pitchFamily="34" charset="0"/>
              </a:rPr>
              <a:t>Further Evolution in atom gazing:                                   ……Solution Phase Dynamics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3729933" y="5661248"/>
            <a:ext cx="599917" cy="4444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Foliennummernplatzhalt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969696"/>
                </a:solidFill>
                <a:latin typeface="Calibri" charset="0"/>
              </a:defRPr>
            </a:lvl1pPr>
          </a:lstStyle>
          <a:p>
            <a:fld id="{14FAC54E-40D3-8C45-9DCB-99C4505B5050}" type="slidenum">
              <a:rPr lang="de-DE" sz="1200" smtClean="0">
                <a:solidFill>
                  <a:srgbClr val="000000"/>
                </a:solidFill>
              </a:rPr>
              <a:pPr/>
              <a:t>7</a:t>
            </a:fld>
            <a:endParaRPr lang="de-DE" sz="1200" dirty="0">
              <a:solidFill>
                <a:srgbClr val="000000"/>
              </a:solidFill>
            </a:endParaRPr>
          </a:p>
        </p:txBody>
      </p:sp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1" y="1905807"/>
            <a:ext cx="3602038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0" y="1298278"/>
            <a:ext cx="51282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TEM </a:t>
            </a:r>
            <a:r>
              <a:rPr lang="en-CA" sz="2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nanocell</a:t>
            </a:r>
            <a:r>
              <a:rPr lang="en-CA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with flow!</a:t>
            </a:r>
            <a:endParaRPr lang="en-CA" sz="2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538" y="4581128"/>
            <a:ext cx="2349595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ight Arrow 9"/>
          <p:cNvSpPr/>
          <p:nvPr/>
        </p:nvSpPr>
        <p:spPr>
          <a:xfrm rot="17081479">
            <a:off x="6876256" y="4581128"/>
            <a:ext cx="599917" cy="4444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145" y="6215348"/>
            <a:ext cx="4088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Christina Müller: U Toronto</a:t>
            </a:r>
          </a:p>
          <a:p>
            <a:r>
              <a:rPr lang="en-US" dirty="0" err="1">
                <a:solidFill>
                  <a:prstClr val="black"/>
                </a:solidFill>
              </a:rPr>
              <a:t>Sercan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Kescin</a:t>
            </a:r>
            <a:r>
              <a:rPr lang="en-US" dirty="0">
                <a:solidFill>
                  <a:prstClr val="black"/>
                </a:solidFill>
              </a:rPr>
              <a:t>, Stephanie </a:t>
            </a:r>
            <a:r>
              <a:rPr lang="en-US" dirty="0" err="1">
                <a:solidFill>
                  <a:prstClr val="black"/>
                </a:solidFill>
              </a:rPr>
              <a:t>Manz</a:t>
            </a:r>
            <a:r>
              <a:rPr lang="en-US" dirty="0">
                <a:solidFill>
                  <a:prstClr val="black"/>
                </a:solidFill>
              </a:rPr>
              <a:t>: MPSD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644" y="1275070"/>
            <a:ext cx="3050977" cy="2981626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47664" y="4941168"/>
            <a:ext cx="463375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011039" y="1275070"/>
            <a:ext cx="3497065" cy="366609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011039" y="4256696"/>
            <a:ext cx="3497065" cy="11885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020272" y="1844824"/>
            <a:ext cx="28083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30 </a:t>
            </a:r>
            <a:r>
              <a:rPr lang="de-DE" sz="1100" dirty="0" err="1" smtClean="0"/>
              <a:t>nm</a:t>
            </a:r>
            <a:r>
              <a:rPr lang="de-DE" sz="1100" dirty="0" smtClean="0"/>
              <a:t> </a:t>
            </a:r>
            <a:r>
              <a:rPr lang="de-DE" sz="1100" dirty="0" err="1" smtClean="0"/>
              <a:t>SiN</a:t>
            </a:r>
            <a:r>
              <a:rPr lang="de-DE" sz="1100" dirty="0" smtClean="0"/>
              <a:t> </a:t>
            </a:r>
            <a:r>
              <a:rPr lang="de-DE" sz="1100" dirty="0" err="1" smtClean="0"/>
              <a:t>membrane</a:t>
            </a:r>
            <a:endParaRPr lang="de-DE" sz="1100" dirty="0"/>
          </a:p>
        </p:txBody>
      </p:sp>
      <p:sp>
        <p:nvSpPr>
          <p:cNvPr id="20" name="TextBox 19"/>
          <p:cNvSpPr txBox="1"/>
          <p:nvPr/>
        </p:nvSpPr>
        <p:spPr>
          <a:xfrm>
            <a:off x="6732240" y="2204864"/>
            <a:ext cx="28083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H</a:t>
            </a:r>
            <a:r>
              <a:rPr lang="de-DE" sz="1100" baseline="-25000" dirty="0" smtClean="0"/>
              <a:t>2</a:t>
            </a:r>
            <a:r>
              <a:rPr lang="de-DE" sz="1100" dirty="0" smtClean="0"/>
              <a:t>0 -&gt;-&gt;-&gt;</a:t>
            </a:r>
            <a:endParaRPr lang="de-DE" sz="11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8424428" y="2204864"/>
            <a:ext cx="0" cy="1152128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16200000">
            <a:off x="7787753" y="2589512"/>
            <a:ext cx="10309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100-1000 </a:t>
            </a:r>
            <a:r>
              <a:rPr lang="de-DE" sz="1100" dirty="0" err="1" smtClean="0"/>
              <a:t>nm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151991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Static</a:t>
            </a:r>
            <a:r>
              <a:rPr lang="de-DE" dirty="0" smtClean="0"/>
              <a:t> &amp; Dynamic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de-DE" sz="2000" dirty="0" err="1"/>
              <a:t>base</a:t>
            </a:r>
            <a:r>
              <a:rPr lang="de-DE" sz="2000" dirty="0"/>
              <a:t>-pairing </a:t>
            </a:r>
            <a:r>
              <a:rPr lang="de-DE" sz="2000" dirty="0" err="1"/>
              <a:t>dynamics</a:t>
            </a:r>
            <a:r>
              <a:rPr lang="de-DE" sz="2000" dirty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ubiquitous</a:t>
            </a:r>
            <a:r>
              <a:rPr lang="de-DE" sz="2000" dirty="0" smtClean="0"/>
              <a:t> </a:t>
            </a:r>
            <a:r>
              <a:rPr lang="de-DE" sz="2000" dirty="0" err="1"/>
              <a:t>nature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DNA </a:t>
            </a:r>
            <a:r>
              <a:rPr lang="de-DE" sz="2000" dirty="0" err="1"/>
              <a:t>interactions</a:t>
            </a:r>
            <a:endParaRPr lang="en-US" sz="2000" dirty="0"/>
          </a:p>
        </p:txBody>
      </p:sp>
      <p:pic>
        <p:nvPicPr>
          <p:cNvPr id="7" name="jz5b02075_si_004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497" y="908720"/>
            <a:ext cx="4536504" cy="3402378"/>
          </a:xfrm>
          <a:prstGeom prst="rect">
            <a:avLst/>
          </a:prstGeom>
        </p:spPr>
      </p:pic>
      <p:pic>
        <p:nvPicPr>
          <p:cNvPr id="8" name="jz5b02075_si_005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908720"/>
            <a:ext cx="4536504" cy="3402378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58" y="4772744"/>
            <a:ext cx="54673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23528" y="6381328"/>
            <a:ext cx="5063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Keskin et al. </a:t>
            </a:r>
            <a:r>
              <a:rPr lang="de-DE" dirty="0">
                <a:solidFill>
                  <a:schemeClr val="bg1"/>
                </a:solidFill>
              </a:rPr>
              <a:t>J. Phys. Chem. </a:t>
            </a:r>
            <a:r>
              <a:rPr lang="de-DE" dirty="0" err="1">
                <a:solidFill>
                  <a:schemeClr val="bg1"/>
                </a:solidFill>
              </a:rPr>
              <a:t>Lett</a:t>
            </a:r>
            <a:r>
              <a:rPr lang="de-DE" dirty="0">
                <a:solidFill>
                  <a:schemeClr val="bg1"/>
                </a:solidFill>
              </a:rPr>
              <a:t>. 2015, 6, 4487−4492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6514" y="432022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- 200 </a:t>
            </a:r>
            <a:r>
              <a:rPr lang="de-DE" dirty="0" err="1" smtClean="0">
                <a:solidFill>
                  <a:schemeClr val="bg1"/>
                </a:solidFill>
              </a:rPr>
              <a:t>nm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40152" y="4772744"/>
            <a:ext cx="290804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►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DNA origami</a:t>
            </a:r>
            <a:endParaRPr lang="en-US" b="1" baseline="30000" dirty="0">
              <a:solidFill>
                <a:srgbClr val="1F5B94"/>
              </a:solidFill>
              <a:latin typeface="Arial Narrow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40152" y="5171495"/>
            <a:ext cx="290804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►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Drug delivery</a:t>
            </a:r>
            <a:endParaRPr lang="en-US" b="1" baseline="30000" dirty="0">
              <a:solidFill>
                <a:srgbClr val="1F5B94"/>
              </a:solidFill>
              <a:latin typeface="Arial Narrow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40152" y="5570247"/>
            <a:ext cx="290804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►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DNA based </a:t>
            </a:r>
            <a:r>
              <a:rPr lang="en-US" b="1" dirty="0" err="1" smtClean="0">
                <a:solidFill>
                  <a:srgbClr val="1F5B94"/>
                </a:solidFill>
                <a:latin typeface="Arial Narrow" pitchFamily="34" charset="0"/>
              </a:rPr>
              <a:t>electonic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 dev.</a:t>
            </a:r>
            <a:endParaRPr lang="en-US" b="1" baseline="30000" dirty="0">
              <a:solidFill>
                <a:srgbClr val="1F5B94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1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From</a:t>
            </a:r>
            <a:r>
              <a:rPr lang="de-DE" dirty="0" smtClean="0"/>
              <a:t> Belle PXD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EDet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25" y="1512349"/>
            <a:ext cx="2995533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2"/>
          <a:stretch/>
        </p:blipFill>
        <p:spPr bwMode="auto">
          <a:xfrm>
            <a:off x="522525" y="3384557"/>
            <a:ext cx="2995533" cy="155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 Bild in Originalgröße anzeigen 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588" y="1512349"/>
            <a:ext cx="617469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169218"/>
            <a:ext cx="2715543" cy="2575347"/>
          </a:xfrm>
          <a:prstGeom prst="rect">
            <a:avLst/>
          </a:prstGeom>
        </p:spPr>
      </p:pic>
      <p:cxnSp>
        <p:nvCxnSpPr>
          <p:cNvPr id="6" name="Straight Arrow Connector 5"/>
          <p:cNvCxnSpPr>
            <a:endCxn id="4" idx="1"/>
          </p:cNvCxnSpPr>
          <p:nvPr/>
        </p:nvCxnSpPr>
        <p:spPr>
          <a:xfrm flipV="1">
            <a:off x="3518058" y="2456892"/>
            <a:ext cx="2350086" cy="927665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354" y="3966696"/>
            <a:ext cx="2712333" cy="2575347"/>
          </a:xfrm>
          <a:prstGeom prst="rect">
            <a:avLst/>
          </a:prstGeom>
        </p:spPr>
      </p:pic>
      <p:cxnSp>
        <p:nvCxnSpPr>
          <p:cNvPr id="18" name="Straight Arrow Connector 17"/>
          <p:cNvCxnSpPr>
            <a:endCxn id="7" idx="1"/>
          </p:cNvCxnSpPr>
          <p:nvPr/>
        </p:nvCxnSpPr>
        <p:spPr>
          <a:xfrm>
            <a:off x="3518058" y="3384557"/>
            <a:ext cx="2353296" cy="1869813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7" name="Picture 7" descr="Bestand:Amboss.jpg - Wikipedi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524872"/>
            <a:ext cx="1224136" cy="209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431559" y="3372360"/>
            <a:ext cx="11521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accent1"/>
                </a:solidFill>
              </a:rPr>
              <a:t>Edet_1k</a:t>
            </a:r>
            <a:endParaRPr lang="de-DE" b="1" dirty="0">
              <a:solidFill>
                <a:schemeClr val="accent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31559" y="6172030"/>
            <a:ext cx="1152128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FF00"/>
                </a:solidFill>
              </a:rPr>
              <a:t>Edet_80k</a:t>
            </a:r>
            <a:endParaRPr lang="de-DE" b="1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2525" y="1159993"/>
            <a:ext cx="2995532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►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Development basis</a:t>
            </a:r>
            <a:endParaRPr lang="en-US" b="1" dirty="0">
              <a:solidFill>
                <a:srgbClr val="1F5B94"/>
              </a:solidFill>
              <a:latin typeface="Arial Narrow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19901053">
            <a:off x="5526770" y="1232027"/>
            <a:ext cx="1152128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chemeClr val="bg1"/>
                </a:solidFill>
              </a:rPr>
              <a:t>posponed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9901053">
            <a:off x="5497646" y="3940307"/>
            <a:ext cx="1638923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Sensors in Aug.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5149080" y="2390920"/>
            <a:ext cx="4985580" cy="9541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Work on</a:t>
            </a:r>
            <a:r>
              <a:rPr lang="en-US" dirty="0" smtClean="0">
                <a:solidFill>
                  <a:schemeClr val="bg1"/>
                </a:solidFill>
              </a:rPr>
              <a:t> ►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ASCIS, pixel design, system design, thermal design, mechanical design, radiation hardness</a:t>
            </a:r>
            <a:endParaRPr lang="en-US" b="1" dirty="0">
              <a:solidFill>
                <a:srgbClr val="1F5B94"/>
              </a:solidFill>
              <a:latin typeface="Arial Narrow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2525" y="5028416"/>
            <a:ext cx="4841563" cy="150810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Work on</a:t>
            </a:r>
            <a:r>
              <a:rPr lang="en-US" dirty="0" smtClean="0">
                <a:solidFill>
                  <a:schemeClr val="bg1"/>
                </a:solidFill>
              </a:rPr>
              <a:t> ► </a:t>
            </a:r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  <a:t>ASICS: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 switcher, DCD, DMC (DHP)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  <a:t>Sensor &amp; pixel design: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thickness, size, charge handling </a:t>
            </a:r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  <a:t>System design: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making the sum of components a useful unit , thermal design, Geant4 simulations of sensor response </a:t>
            </a:r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  <a:t>mechanical design </a:t>
            </a:r>
            <a:r>
              <a:rPr lang="en-US" b="1" dirty="0" smtClean="0">
                <a:solidFill>
                  <a:srgbClr val="1F5B94"/>
                </a:solidFill>
                <a:latin typeface="Arial Narrow" pitchFamily="34" charset="0"/>
              </a:rPr>
              <a:t> </a:t>
            </a:r>
            <a:endParaRPr lang="en-US" b="1" dirty="0">
              <a:solidFill>
                <a:srgbClr val="1F5B94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5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797</Words>
  <Application>Microsoft Office PowerPoint</Application>
  <PresentationFormat>On-screen Show (4:3)</PresentationFormat>
  <Paragraphs>119</Paragraphs>
  <Slides>16</Slides>
  <Notes>2</Notes>
  <HiddenSlides>4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4_Custom Design</vt:lpstr>
      <vt:lpstr>5_Custom Design</vt:lpstr>
      <vt:lpstr>Ultra fast electron detectors – Edet_80k for the molecular movie –</vt:lpstr>
      <vt:lpstr>EDET team</vt:lpstr>
      <vt:lpstr>Electron diffraction</vt:lpstr>
      <vt:lpstr>Static &amp; Dynamic</vt:lpstr>
      <vt:lpstr>PowerPoint Presentation</vt:lpstr>
      <vt:lpstr>TEM real space imaging</vt:lpstr>
      <vt:lpstr>PowerPoint Presentation</vt:lpstr>
      <vt:lpstr>Static &amp; Dynamic</vt:lpstr>
      <vt:lpstr>From Belle PXD to EDet</vt:lpstr>
      <vt:lpstr>EDet_80k</vt:lpstr>
      <vt:lpstr>Timeline</vt:lpstr>
      <vt:lpstr>PowerPoint Presentation</vt:lpstr>
      <vt:lpstr>Detector requirements</vt:lpstr>
      <vt:lpstr>PowerPoint Presentation</vt:lpstr>
      <vt:lpstr>PowerPoint Presentation</vt:lpstr>
      <vt:lpstr>Upcoming talks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Epp, Sascha</dc:creator>
  <cp:lastModifiedBy>Epp, Sascha</cp:lastModifiedBy>
  <cp:revision>39</cp:revision>
  <dcterms:created xsi:type="dcterms:W3CDTF">2016-05-10T12:42:27Z</dcterms:created>
  <dcterms:modified xsi:type="dcterms:W3CDTF">2016-05-12T11:08:28Z</dcterms:modified>
</cp:coreProperties>
</file>