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1"/>
    <p:sldMasterId id="2147483691" r:id="rId2"/>
    <p:sldMasterId id="2147483694" r:id="rId3"/>
    <p:sldMasterId id="2147483696" r:id="rId4"/>
    <p:sldMasterId id="2147483706" r:id="rId5"/>
  </p:sldMasterIdLst>
  <p:notesMasterIdLst>
    <p:notesMasterId r:id="rId30"/>
  </p:notesMasterIdLst>
  <p:handoutMasterIdLst>
    <p:handoutMasterId r:id="rId31"/>
  </p:handoutMasterIdLst>
  <p:sldIdLst>
    <p:sldId id="259" r:id="rId6"/>
    <p:sldId id="507" r:id="rId7"/>
    <p:sldId id="525" r:id="rId8"/>
    <p:sldId id="520" r:id="rId9"/>
    <p:sldId id="453" r:id="rId10"/>
    <p:sldId id="442" r:id="rId11"/>
    <p:sldId id="463" r:id="rId12"/>
    <p:sldId id="451" r:id="rId13"/>
    <p:sldId id="508" r:id="rId14"/>
    <p:sldId id="475" r:id="rId15"/>
    <p:sldId id="476" r:id="rId16"/>
    <p:sldId id="522" r:id="rId17"/>
    <p:sldId id="470" r:id="rId18"/>
    <p:sldId id="481" r:id="rId19"/>
    <p:sldId id="479" r:id="rId20"/>
    <p:sldId id="489" r:id="rId21"/>
    <p:sldId id="485" r:id="rId22"/>
    <p:sldId id="530" r:id="rId23"/>
    <p:sldId id="531" r:id="rId24"/>
    <p:sldId id="534" r:id="rId25"/>
    <p:sldId id="536" r:id="rId26"/>
    <p:sldId id="524" r:id="rId27"/>
    <p:sldId id="483" r:id="rId28"/>
    <p:sldId id="432" r:id="rId29"/>
  </p:sldIdLst>
  <p:sldSz cx="9144000" cy="6858000" type="screen4x3"/>
  <p:notesSz cx="6794500" cy="9931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7EBB"/>
    <a:srgbClr val="3F6EA7"/>
    <a:srgbClr val="90E9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7" autoAdjust="0"/>
    <p:restoredTop sz="97158" autoAdjust="0"/>
  </p:normalViewPr>
  <p:slideViewPr>
    <p:cSldViewPr showGuides="1">
      <p:cViewPr>
        <p:scale>
          <a:sx n="70" d="100"/>
          <a:sy n="70" d="100"/>
        </p:scale>
        <p:origin x="-1374" y="-72"/>
      </p:cViewPr>
      <p:guideLst>
        <p:guide orient="horz" pos="2671"/>
        <p:guide orient="horz" pos="4247"/>
        <p:guide pos="566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 smtClean="0"/>
              <a:t>xxxxxxxxxxxxxx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de-DE" smtClean="0"/>
              <a:t>5.5.2015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 smtClean="0"/>
              <a:t>Ibrahym Dourki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365B6-DD16-443C-8C20-3F69B185E66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950172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 smtClean="0"/>
              <a:t>xxxxxxxxxxxxxx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de-DE" smtClean="0"/>
              <a:t>5.5.2015</a:t>
            </a:r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 smtClean="0"/>
              <a:t>Ibrahym Dourki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40765-4047-4B5E-BB18-EEC935CFA0D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91764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40765-4047-4B5E-BB18-EEC935CFA0DA}" type="slidenum">
              <a:rPr lang="de-DE" smtClean="0"/>
              <a:t>1</a:t>
            </a:fld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 dirty="0" smtClean="0"/>
              <a:t>5.5.2015</a:t>
            </a:r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 smtClean="0"/>
              <a:t>Ibrahym Dourki</a:t>
            </a:r>
            <a:endParaRPr lang="de-DE" dirty="0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de-DE" smtClean="0"/>
              <a:t>xxxxxxxxxxxxxx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8606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 smtClean="0"/>
              <a:t>xxxxxxxxxxxxxx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 smtClean="0"/>
              <a:t>5.5.2015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Ibrahym Dourki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6C40765-4047-4B5E-BB18-EEC935CFA0DA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9847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140 µm insensitive</a:t>
            </a:r>
            <a:r>
              <a:rPr lang="de-DE" baseline="0" dirty="0" smtClean="0"/>
              <a:t> layer must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optimized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 smtClean="0"/>
              <a:t>5.5.2015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Ibrahym Dourki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6C40765-4047-4B5E-BB18-EEC935CFA0DA}" type="slidenum">
              <a:rPr lang="de-DE" smtClean="0"/>
              <a:t>14</a:t>
            </a:fld>
            <a:endParaRPr lang="de-DE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r>
              <a:rPr lang="de-DE" smtClean="0"/>
              <a:t>xxxxxxxxxxxxxx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744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23155EE4-D8BF-411D-B2A6-8DAE0BEABB8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291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5B1FF-4B8B-4249-ADBC-1DA822B08DEB}" type="datetime1">
              <a:rPr lang="en-US" smtClean="0">
                <a:solidFill>
                  <a:prstClr val="white"/>
                </a:solidFill>
              </a:rPr>
              <a:pPr/>
              <a:t>5/12/2016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err="1" smtClean="0">
                <a:solidFill>
                  <a:prstClr val="white"/>
                </a:solidFill>
              </a:rPr>
              <a:t>xxxxxxxxxxx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3EAE-38DB-4EF4-A01A-B555F6F7F52D}" type="slidenum">
              <a:rPr lang="de-DE" smtClean="0">
                <a:solidFill>
                  <a:prstClr val="white"/>
                </a:solidFill>
              </a:rPr>
              <a:pPr/>
              <a:t>‹#›</a:t>
            </a:fld>
            <a:endParaRPr lang="de-DE">
              <a:solidFill>
                <a:prstClr val="white"/>
              </a:solidFill>
            </a:endParaRPr>
          </a:p>
        </p:txBody>
      </p:sp>
      <p:pic>
        <p:nvPicPr>
          <p:cNvPr id="7" name="Grafik 10" descr="mpsd-logo_white_symbol_RGB_bi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087" y="6541528"/>
            <a:ext cx="265019" cy="28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479" y="6549620"/>
            <a:ext cx="286588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49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218B-52AE-4CFF-9098-D7696A68A541}" type="datetime1">
              <a:rPr lang="en-US" smtClean="0">
                <a:solidFill>
                  <a:prstClr val="white"/>
                </a:solidFill>
              </a:rPr>
              <a:pPr/>
              <a:t>5/12/2016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err="1" smtClean="0">
                <a:solidFill>
                  <a:prstClr val="white"/>
                </a:solidFill>
              </a:rPr>
              <a:t>xxxxxxxxxxxx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3EAE-38DB-4EF4-A01A-B555F6F7F52D}" type="slidenum">
              <a:rPr lang="de-DE" smtClean="0">
                <a:solidFill>
                  <a:prstClr val="white"/>
                </a:solidFill>
              </a:rPr>
              <a:pPr/>
              <a:t>‹#›</a:t>
            </a:fld>
            <a:endParaRPr lang="de-DE">
              <a:solidFill>
                <a:prstClr val="white"/>
              </a:solidFill>
            </a:endParaRPr>
          </a:p>
        </p:txBody>
      </p:sp>
      <p:pic>
        <p:nvPicPr>
          <p:cNvPr id="8" name="Grafik 10" descr="mpsd-logo_white_symbol_RGB_bi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087" y="6541528"/>
            <a:ext cx="265019" cy="28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479" y="6549620"/>
            <a:ext cx="286588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72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9F804-871B-4A83-B6BD-B5726B2BFBDB}" type="datetime1">
              <a:rPr lang="en-US" smtClean="0">
                <a:solidFill>
                  <a:prstClr val="white"/>
                </a:solidFill>
              </a:rPr>
              <a:pPr/>
              <a:t>5/12/2016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err="1" smtClean="0">
                <a:solidFill>
                  <a:prstClr val="white"/>
                </a:solidFill>
              </a:rPr>
              <a:t>xxxxxxxxxxxx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3EAE-38DB-4EF4-A01A-B555F6F7F52D}" type="slidenum">
              <a:rPr lang="de-DE" smtClean="0">
                <a:solidFill>
                  <a:prstClr val="white"/>
                </a:solidFill>
              </a:rPr>
              <a:pPr/>
              <a:t>‹#›</a:t>
            </a:fld>
            <a:endParaRPr lang="de-DE">
              <a:solidFill>
                <a:prstClr val="white"/>
              </a:solidFill>
            </a:endParaRPr>
          </a:p>
        </p:txBody>
      </p:sp>
      <p:pic>
        <p:nvPicPr>
          <p:cNvPr id="10" name="Grafik 10" descr="mpsd-logo_white_symbol_RGB_bi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087" y="6541528"/>
            <a:ext cx="265019" cy="28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479" y="6549620"/>
            <a:ext cx="286588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25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2118-9FEA-4B33-B651-3DFA16740846}" type="datetime1">
              <a:rPr lang="en-US" smtClean="0">
                <a:solidFill>
                  <a:prstClr val="white"/>
                </a:solidFill>
              </a:rPr>
              <a:pPr/>
              <a:t>5/12/2016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err="1" smtClean="0">
                <a:solidFill>
                  <a:prstClr val="white"/>
                </a:solidFill>
              </a:rPr>
              <a:t>xxxxxxxx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3EAE-38DB-4EF4-A01A-B555F6F7F52D}" type="slidenum">
              <a:rPr lang="de-DE" smtClean="0">
                <a:solidFill>
                  <a:prstClr val="white"/>
                </a:solidFill>
              </a:rPr>
              <a:pPr/>
              <a:t>‹#›</a:t>
            </a:fld>
            <a:endParaRPr lang="de-DE">
              <a:solidFill>
                <a:prstClr val="white"/>
              </a:solidFill>
            </a:endParaRPr>
          </a:p>
        </p:txBody>
      </p:sp>
      <p:pic>
        <p:nvPicPr>
          <p:cNvPr id="6" name="Grafik 10" descr="mpsd-logo_white_symbol_RGB_bi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087" y="6541528"/>
            <a:ext cx="265019" cy="28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479" y="6549620"/>
            <a:ext cx="286588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94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B83E-8638-4960-B40C-53F6AD83AC2D}" type="datetime1">
              <a:rPr lang="en-US" smtClean="0">
                <a:solidFill>
                  <a:prstClr val="white"/>
                </a:solidFill>
              </a:rPr>
              <a:pPr/>
              <a:t>5/12/2016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err="1" smtClean="0">
                <a:solidFill>
                  <a:prstClr val="white"/>
                </a:solidFill>
              </a:rPr>
              <a:t>xxxxxxxxxxx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3EAE-38DB-4EF4-A01A-B555F6F7F52D}" type="slidenum">
              <a:rPr lang="de-DE" smtClean="0">
                <a:solidFill>
                  <a:prstClr val="white"/>
                </a:solidFill>
              </a:rPr>
              <a:pPr/>
              <a:t>‹#›</a:t>
            </a:fld>
            <a:endParaRPr lang="de-DE">
              <a:solidFill>
                <a:prstClr val="white"/>
              </a:solidFill>
            </a:endParaRPr>
          </a:p>
        </p:txBody>
      </p:sp>
      <p:pic>
        <p:nvPicPr>
          <p:cNvPr id="5" name="Grafik 10" descr="mpsd-logo_white_symbol_RGB_bi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087" y="6541528"/>
            <a:ext cx="265019" cy="28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479" y="6549620"/>
            <a:ext cx="286588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22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F0CD-766C-40EC-BF7A-331AE6F11104}" type="datetime1">
              <a:rPr lang="en-US" smtClean="0">
                <a:solidFill>
                  <a:prstClr val="white"/>
                </a:solidFill>
              </a:rPr>
              <a:pPr/>
              <a:t>5/12/2016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white"/>
                </a:solidFill>
              </a:rPr>
              <a:t>15 UFPS</a:t>
            </a:r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3EAE-38DB-4EF4-A01A-B555F6F7F52D}" type="slidenum">
              <a:rPr lang="de-DE" smtClean="0">
                <a:solidFill>
                  <a:prstClr val="white"/>
                </a:solidFill>
              </a:rPr>
              <a:pPr/>
              <a:t>‹#›</a:t>
            </a:fld>
            <a:endParaRPr lang="de-DE">
              <a:solidFill>
                <a:prstClr val="white"/>
              </a:solidFill>
            </a:endParaRPr>
          </a:p>
        </p:txBody>
      </p:sp>
      <p:pic>
        <p:nvPicPr>
          <p:cNvPr id="8" name="Grafik 10" descr="mpsd-logo_white_symbol_RGB_bi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087" y="6541528"/>
            <a:ext cx="265019" cy="28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479" y="6549620"/>
            <a:ext cx="286588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107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A86D-C29E-4B5D-BF3D-7EB84E6A439B}" type="datetime1">
              <a:rPr lang="en-US" smtClean="0">
                <a:solidFill>
                  <a:prstClr val="white"/>
                </a:solidFill>
              </a:rPr>
              <a:pPr/>
              <a:t>5/12/2016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err="1" smtClean="0">
                <a:solidFill>
                  <a:prstClr val="white"/>
                </a:solidFill>
              </a:rPr>
              <a:t>xxxxxxxxxxx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3EAE-38DB-4EF4-A01A-B555F6F7F52D}" type="slidenum">
              <a:rPr lang="de-DE" smtClean="0">
                <a:solidFill>
                  <a:prstClr val="white"/>
                </a:solidFill>
              </a:rPr>
              <a:pPr/>
              <a:t>‹#›</a:t>
            </a:fld>
            <a:endParaRPr lang="de-DE">
              <a:solidFill>
                <a:prstClr val="white"/>
              </a:solidFill>
            </a:endParaRPr>
          </a:p>
        </p:txBody>
      </p:sp>
      <p:pic>
        <p:nvPicPr>
          <p:cNvPr id="8" name="Grafik 10" descr="mpsd-logo_white_symbol_RGB_bi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087" y="6541528"/>
            <a:ext cx="265019" cy="28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479" y="6549620"/>
            <a:ext cx="286588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4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55EE4-D8BF-411D-B2A6-8DAE0BEABB8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291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Overlay-ContentSlid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875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10A76-5C53-4E15-A719-4B4F77FB3D9A}" type="datetime1">
              <a:rPr lang="en-US">
                <a:solidFill>
                  <a:prstClr val="black"/>
                </a:solidFill>
              </a:rPr>
              <a:pPr>
                <a:defRPr/>
              </a:pPr>
              <a:t>5/12/2016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5175" y="6288088"/>
            <a:ext cx="52387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9E709-C55D-414C-A08C-24A8865454B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71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998F7-1993-47F0-8215-3DE1303FD57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635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Overlay-ContentSlid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600"/>
            </a:lvl1pPr>
          </a:lstStyle>
          <a:p>
            <a:pPr>
              <a:defRPr/>
            </a:pPr>
            <a:fld id="{5CD9E709-C55D-414C-A08C-24A886545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, Ibrahym Dourki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7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600"/>
            </a:lvl1pPr>
          </a:lstStyle>
          <a:p>
            <a:pPr>
              <a:defRPr/>
            </a:pPr>
            <a:fld id="{116998F7-1993-47F0-8215-3DE1303FD5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, Ibrahym Dourki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635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55EE4-D8BF-411D-B2A6-8DAE0BEABB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536" y="6237312"/>
            <a:ext cx="2133600" cy="365125"/>
          </a:xfrm>
        </p:spPr>
        <p:txBody>
          <a:bodyPr/>
          <a:lstStyle>
            <a:lvl1pPr>
              <a:defRPr sz="1600"/>
            </a:lvl1pPr>
          </a:lstStyle>
          <a:p>
            <a:pPr algn="l"/>
            <a:fld id="{DF411575-8A59-4F4F-9E2F-D62102C87B4F}" type="slidenum">
              <a:rPr lang="de-DE" smtClean="0"/>
              <a:pPr algn="l"/>
              <a:t>‹#›</a:t>
            </a:fld>
            <a:r>
              <a:rPr lang="de-DE" smtClean="0"/>
              <a:t>, Ibrahym Dourki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2094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ED0FEA-BBC9-46B1-8D12-9270B03AC9CE}" type="datetimeFigureOut">
              <a:rPr lang="de-DE" smtClean="0"/>
              <a:pPr/>
              <a:t>12.05.2016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602C-C509-426F-9F9A-2B71F869BD4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536" y="6237312"/>
            <a:ext cx="2133600" cy="365125"/>
          </a:xfrm>
        </p:spPr>
        <p:txBody>
          <a:bodyPr/>
          <a:lstStyle>
            <a:lvl1pPr>
              <a:defRPr sz="1600"/>
            </a:lvl1pPr>
          </a:lstStyle>
          <a:p>
            <a:pPr algn="l"/>
            <a:fld id="{DF411575-8A59-4F4F-9E2F-D62102C87B4F}" type="slidenum">
              <a:rPr lang="de-DE" smtClean="0"/>
              <a:pPr algn="l"/>
              <a:t>‹#›</a:t>
            </a:fld>
            <a:r>
              <a:rPr lang="de-DE" smtClean="0"/>
              <a:t>, Ibrahym Dourki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2094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3059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10" descr="mpsd-logo_white_symbol_RGB_bi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692696" y="2713451"/>
            <a:ext cx="5760640" cy="62601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243426"/>
            <a:ext cx="7772400" cy="1470025"/>
          </a:xfrm>
          <a:noFill/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9792" y="3068960"/>
            <a:ext cx="5752728" cy="1752600"/>
          </a:xfrm>
          <a:noFill/>
        </p:spPr>
        <p:txBody>
          <a:bodyPr/>
          <a:lstStyle>
            <a:lvl1pPr marL="0" indent="0" algn="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059A0"/>
                </a:solidFill>
              </a:defRPr>
            </a:lvl1pPr>
          </a:lstStyle>
          <a:p>
            <a:fld id="{7EFE3E1E-1916-4379-9153-0F29ED8D491A}" type="datetime1">
              <a:rPr lang="en-US" smtClean="0"/>
              <a:pPr/>
              <a:t>5/12/2016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err="1" smtClean="0">
                <a:solidFill>
                  <a:prstClr val="white"/>
                </a:solidFill>
              </a:rPr>
              <a:t>xxxxxxxxxxxxxx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4F807-3C2E-4871-897B-F5A6027840F1}" type="slidenum">
              <a:rPr lang="de-DE" smtClean="0">
                <a:solidFill>
                  <a:prstClr val="white"/>
                </a:solidFill>
              </a:rPr>
              <a:pPr/>
              <a:t>‹#›</a:t>
            </a:fld>
            <a:endParaRPr lang="de-D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200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3971-47D7-4F40-BA82-5F00470A3127}" type="datetime1">
              <a:rPr lang="en-US" smtClean="0">
                <a:solidFill>
                  <a:prstClr val="white"/>
                </a:solidFill>
              </a:rPr>
              <a:pPr/>
              <a:t>5/12/2016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err="1" smtClean="0">
                <a:solidFill>
                  <a:prstClr val="white"/>
                </a:solidFill>
              </a:rPr>
              <a:t>xxxxxxxx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3EAE-38DB-4EF4-A01A-B555F6F7F52D}" type="slidenum">
              <a:rPr lang="de-DE" smtClean="0">
                <a:solidFill>
                  <a:prstClr val="white"/>
                </a:solidFill>
              </a:rPr>
              <a:pPr/>
              <a:t>‹#›</a:t>
            </a:fld>
            <a:endParaRPr lang="de-DE">
              <a:solidFill>
                <a:prstClr val="white"/>
              </a:solidFill>
            </a:endParaRPr>
          </a:p>
        </p:txBody>
      </p:sp>
      <p:pic>
        <p:nvPicPr>
          <p:cNvPr id="8" name="Grafik 10" descr="mpsd-logo_white_symbol_RGB_bi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087" y="6541528"/>
            <a:ext cx="265019" cy="28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479" y="6549620"/>
            <a:ext cx="286588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245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mpsd-logo_blue_symbol_heller_RGB.png"/>
          <p:cNvPicPr>
            <a:picLocks noChangeAspect="1"/>
          </p:cNvPicPr>
          <p:nvPr userDrawn="1"/>
        </p:nvPicPr>
        <p:blipFill>
          <a:blip r:embed="rId5" cstate="print"/>
          <a:srcRect l="31145" t="22047" r="30247" b="22048"/>
          <a:stretch>
            <a:fillRect/>
          </a:stretch>
        </p:blipFill>
        <p:spPr>
          <a:xfrm>
            <a:off x="-2630747" y="3789363"/>
            <a:ext cx="5261494" cy="5383854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81821" y="44624"/>
            <a:ext cx="7762155" cy="9057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5288" y="152638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95536" y="633343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55EE4-D8BF-411D-B2A6-8DAE0BEABB8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Grafik 7" descr="mpsd-logo_blue_short_RG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43976" y="216025"/>
            <a:ext cx="880774" cy="548679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>
          <a:xfrm>
            <a:off x="1854000" y="6516000"/>
            <a:ext cx="7200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rgbClr val="3F6EA7"/>
                </a:solidFill>
                <a:latin typeface="Bodoni MT" pitchFamily="18" charset="0"/>
              </a:rPr>
              <a:t>Max Planck Institute for the Structure and Dynamics of Matter</a:t>
            </a:r>
            <a:endParaRPr lang="de-DE" sz="1200" dirty="0">
              <a:solidFill>
                <a:srgbClr val="3F6EA7"/>
              </a:solidFill>
              <a:latin typeface="Bodoni MT" pitchFamily="18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052736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8592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mpsd-logo_blue_symbol_heller_RGB.png"/>
          <p:cNvPicPr>
            <a:picLocks noChangeAspect="1"/>
          </p:cNvPicPr>
          <p:nvPr/>
        </p:nvPicPr>
        <p:blipFill>
          <a:blip r:embed="rId4" cstate="print"/>
          <a:srcRect l="31145" t="22047" r="30247" b="22048"/>
          <a:stretch>
            <a:fillRect/>
          </a:stretch>
        </p:blipFill>
        <p:spPr>
          <a:xfrm>
            <a:off x="-2630747" y="3789363"/>
            <a:ext cx="5261494" cy="5383854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5288" y="152638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55EE4-D8BF-411D-B2A6-8DAE0BEABB86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8" name="Grafik 7" descr="mpsd-logo_blue_short_RG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43976" y="72009"/>
            <a:ext cx="880774" cy="548679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1854000" y="6516000"/>
            <a:ext cx="7200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kern="1200" baseline="0" dirty="0" smtClean="0">
                <a:solidFill>
                  <a:srgbClr val="3F6EA7"/>
                </a:solidFill>
                <a:latin typeface="Bodoni MT" pitchFamily="18" charset="0"/>
                <a:ea typeface="+mn-ea"/>
                <a:cs typeface="+mn-cs"/>
              </a:rPr>
              <a:t>Max Planck Institute for the Structure and Dynamics of Matter</a:t>
            </a:r>
            <a:endParaRPr lang="de-DE" sz="1200" dirty="0">
              <a:solidFill>
                <a:srgbClr val="3F6EA7"/>
              </a:solidFill>
              <a:latin typeface="Bodoni MT" pitchFamily="18" charset="0"/>
            </a:endParaRPr>
          </a:p>
        </p:txBody>
      </p:sp>
      <p:pic>
        <p:nvPicPr>
          <p:cNvPr id="10" name="Grafik 11" descr="mpsd-logo_blue_symbol_heller_RGB.png"/>
          <p:cNvPicPr>
            <a:picLocks noChangeAspect="1"/>
          </p:cNvPicPr>
          <p:nvPr userDrawn="1"/>
        </p:nvPicPr>
        <p:blipFill>
          <a:blip r:embed="rId4" cstate="print"/>
          <a:srcRect l="31145" t="22047" r="30247" b="22048"/>
          <a:stretch>
            <a:fillRect/>
          </a:stretch>
        </p:blipFill>
        <p:spPr>
          <a:xfrm>
            <a:off x="-2630747" y="3789363"/>
            <a:ext cx="5261494" cy="5383854"/>
          </a:xfrm>
          <a:prstGeom prst="rect">
            <a:avLst/>
          </a:prstGeom>
        </p:spPr>
      </p:pic>
      <p:sp>
        <p:nvSpPr>
          <p:cNvPr id="11" name="Rechteck 8"/>
          <p:cNvSpPr/>
          <p:nvPr userDrawn="1"/>
        </p:nvSpPr>
        <p:spPr>
          <a:xfrm>
            <a:off x="1854000" y="6516000"/>
            <a:ext cx="7200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kern="1200" baseline="0" dirty="0" smtClean="0">
                <a:solidFill>
                  <a:srgbClr val="3F6EA7"/>
                </a:solidFill>
                <a:latin typeface="Bodoni MT" pitchFamily="18" charset="0"/>
                <a:ea typeface="+mn-ea"/>
                <a:cs typeface="+mn-cs"/>
              </a:rPr>
              <a:t>Max Planck Institute for the Structure and Dynamics of Matter</a:t>
            </a:r>
            <a:endParaRPr lang="de-DE" sz="1200" dirty="0">
              <a:solidFill>
                <a:srgbClr val="3F6EA7"/>
              </a:solidFill>
              <a:latin typeface="Bodoni MT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mpsd-logo_white-on-blue_symbol_RGB.jpg"/>
          <p:cNvPicPr>
            <a:picLocks noChangeAspect="1"/>
          </p:cNvPicPr>
          <p:nvPr/>
        </p:nvPicPr>
        <p:blipFill>
          <a:blip r:embed="rId4" cstate="print"/>
          <a:srcRect r="66265"/>
          <a:stretch>
            <a:fillRect/>
          </a:stretch>
        </p:blipFill>
        <p:spPr>
          <a:xfrm rot="5400000">
            <a:off x="1197258" y="-1197258"/>
            <a:ext cx="6858002" cy="9252518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9602C-C509-426F-9F9A-2B71F869BD41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Grafik 8" descr="mpsd-logo_white-on-blue_short_RGB.jpg"/>
          <p:cNvPicPr>
            <a:picLocks noChangeAspect="1"/>
          </p:cNvPicPr>
          <p:nvPr/>
        </p:nvPicPr>
        <p:blipFill>
          <a:blip r:embed="rId5" cstate="print"/>
          <a:srcRect l="22130" t="24070" r="28890" b="19472"/>
          <a:stretch>
            <a:fillRect/>
          </a:stretch>
        </p:blipFill>
        <p:spPr>
          <a:xfrm>
            <a:off x="7992888" y="0"/>
            <a:ext cx="1115616" cy="908720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1854303" y="6515350"/>
            <a:ext cx="7200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kern="1200" baseline="0" dirty="0" smtClean="0">
                <a:solidFill>
                  <a:schemeClr val="bg1"/>
                </a:solidFill>
                <a:latin typeface="Bodoni MT" pitchFamily="18" charset="0"/>
                <a:ea typeface="+mn-ea"/>
                <a:cs typeface="+mn-cs"/>
              </a:rPr>
              <a:t>Max Planck Institute for the Structure and Dynamics of Matter</a:t>
            </a:r>
            <a:endParaRPr lang="de-DE" sz="1200" dirty="0">
              <a:solidFill>
                <a:schemeClr val="bg1"/>
              </a:solidFill>
              <a:latin typeface="Bodoni MT" pitchFamily="18" charset="0"/>
            </a:endParaRPr>
          </a:p>
        </p:txBody>
      </p:sp>
      <p:pic>
        <p:nvPicPr>
          <p:cNvPr id="13" name="Grafik 12" descr="mpsd-logo_white_symbol_RGB_bi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2164965" y="4006273"/>
            <a:ext cx="4504717" cy="48953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1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9" name="Rectangle 8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305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25344"/>
            <a:ext cx="21336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1225AB3-C1A2-4D5C-A053-3E5654B8C5CC}" type="datetime1">
              <a:rPr lang="en-US" smtClean="0">
                <a:solidFill>
                  <a:prstClr val="white"/>
                </a:solidFill>
              </a:rPr>
              <a:pPr/>
              <a:t>5/12/2016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5344"/>
            <a:ext cx="28956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 dirty="0" smtClean="0">
                <a:solidFill>
                  <a:prstClr val="white"/>
                </a:solidFill>
              </a:rPr>
              <a:t>15 UFPS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25344"/>
            <a:ext cx="21336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0D13EAE-38DB-4EF4-A01A-B555F6F7F52D}" type="slidenum">
              <a:rPr lang="de-DE" smtClean="0">
                <a:solidFill>
                  <a:prstClr val="white"/>
                </a:solidFill>
              </a:rPr>
              <a:pPr/>
              <a:t>‹#›</a:t>
            </a:fld>
            <a:endParaRPr lang="de-DE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63500">
            <a:solidFill>
              <a:srgbClr val="3059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096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3059A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mpsd-logo_blue_symbol_heller_RGB.png"/>
          <p:cNvPicPr>
            <a:picLocks noChangeAspect="1"/>
          </p:cNvPicPr>
          <p:nvPr/>
        </p:nvPicPr>
        <p:blipFill>
          <a:blip r:embed="rId5" cstate="print"/>
          <a:srcRect l="31145" t="22047" r="30247" b="22048"/>
          <a:stretch>
            <a:fillRect/>
          </a:stretch>
        </p:blipFill>
        <p:spPr>
          <a:xfrm>
            <a:off x="-2630747" y="3789363"/>
            <a:ext cx="5261494" cy="5383854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81821" y="44624"/>
            <a:ext cx="7762155" cy="9057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5288" y="152638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55EE4-D8BF-411D-B2A6-8DAE0BEABB8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Grafik 7" descr="mpsd-logo_blue_short_RG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43976" y="216025"/>
            <a:ext cx="880774" cy="548679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1854000" y="6516000"/>
            <a:ext cx="7200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rgbClr val="3F6EA7"/>
                </a:solidFill>
                <a:latin typeface="Bodoni MT" pitchFamily="18" charset="0"/>
              </a:rPr>
              <a:t>Max Planck Institute for the Structure and Dynamics of Matter</a:t>
            </a:r>
            <a:endParaRPr lang="de-DE" sz="1200" dirty="0">
              <a:solidFill>
                <a:srgbClr val="3F6EA7"/>
              </a:solidFill>
              <a:latin typeface="Bodoni MT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8592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hyperlink" Target="https://fr.wikipedia.org/wiki/Lev_Landau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79712" y="2876743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err="1" smtClean="0">
                <a:solidFill>
                  <a:srgbClr val="4A7E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Ibrahym</a:t>
            </a:r>
            <a:r>
              <a:rPr lang="de-DE" sz="2400" b="1" dirty="0">
                <a:solidFill>
                  <a:srgbClr val="4A7E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b="1" dirty="0" err="1" smtClean="0">
                <a:solidFill>
                  <a:srgbClr val="4A7E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Dourki</a:t>
            </a:r>
            <a:endParaRPr lang="de-DE" sz="2400" b="1" dirty="0" smtClean="0">
              <a:solidFill>
                <a:srgbClr val="4A7EB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DE" sz="2400" b="1" dirty="0">
              <a:solidFill>
                <a:srgbClr val="4A7EB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2400" b="1" dirty="0" smtClean="0">
                <a:solidFill>
                  <a:srgbClr val="4A7E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12.05.2016 </a:t>
            </a:r>
            <a:endParaRPr lang="de-DE" sz="2400" b="1" dirty="0">
              <a:solidFill>
                <a:srgbClr val="4A7EB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4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1013802" y="1988840"/>
            <a:ext cx="7086590" cy="55617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99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0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Detector Housing: Simulation and Design</a:t>
            </a:r>
            <a:endParaRPr lang="en-GB" sz="3000" dirty="0">
              <a:ln w="952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95536" y="5653697"/>
            <a:ext cx="40324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err="1" smtClean="0">
                <a:solidFill>
                  <a:srgbClr val="4A7EBB"/>
                </a:solidFill>
                <a:latin typeface="Times New Roman" pitchFamily="18" charset="0"/>
                <a:cs typeface="Times New Roman" pitchFamily="18" charset="0"/>
              </a:rPr>
              <a:t>Ibrahym</a:t>
            </a:r>
            <a:r>
              <a:rPr lang="en-US" sz="1200" b="1" dirty="0" smtClean="0">
                <a:solidFill>
                  <a:srgbClr val="4A7E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rgbClr val="4A7EBB"/>
                </a:solidFill>
                <a:latin typeface="Times New Roman" pitchFamily="18" charset="0"/>
                <a:cs typeface="Times New Roman" pitchFamily="18" charset="0"/>
              </a:rPr>
              <a:t>Dourki</a:t>
            </a:r>
            <a:r>
              <a:rPr lang="en-US" sz="1200" b="1" dirty="0" smtClean="0">
                <a:solidFill>
                  <a:srgbClr val="4A7EBB"/>
                </a:solidFill>
                <a:latin typeface="Times New Roman" pitchFamily="18" charset="0"/>
                <a:cs typeface="Times New Roman" pitchFamily="18" charset="0"/>
              </a:rPr>
              <a:t>, PhD Student</a:t>
            </a:r>
          </a:p>
          <a:p>
            <a:r>
              <a:rPr lang="en-US" sz="1200" b="1" dirty="0" smtClean="0">
                <a:solidFill>
                  <a:srgbClr val="4A7EBB"/>
                </a:solidFill>
                <a:latin typeface="Times New Roman" pitchFamily="18" charset="0"/>
                <a:cs typeface="Times New Roman" pitchFamily="18" charset="0"/>
              </a:rPr>
              <a:t>Max Planck Institute for Structure and Dynamics of Matter, Center for Free Electron Laser Science (CFEL)</a:t>
            </a:r>
            <a:br>
              <a:rPr lang="en-US" sz="1200" b="1" dirty="0" smtClean="0">
                <a:solidFill>
                  <a:srgbClr val="4A7EB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200" b="1" dirty="0" err="1" smtClean="0">
                <a:solidFill>
                  <a:srgbClr val="4A7EBB"/>
                </a:solidFill>
                <a:latin typeface="Times New Roman" pitchFamily="18" charset="0"/>
                <a:cs typeface="Times New Roman" pitchFamily="18" charset="0"/>
              </a:rPr>
              <a:t>Luruper</a:t>
            </a:r>
            <a:r>
              <a:rPr lang="en-US" sz="1200" b="1" dirty="0" smtClean="0">
                <a:solidFill>
                  <a:srgbClr val="4A7E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rgbClr val="4A7EBB"/>
                </a:solidFill>
                <a:latin typeface="Times New Roman" pitchFamily="18" charset="0"/>
                <a:cs typeface="Times New Roman" pitchFamily="18" charset="0"/>
              </a:rPr>
              <a:t>Chausee</a:t>
            </a:r>
            <a:r>
              <a:rPr lang="en-US" sz="1200" b="1" dirty="0" smtClean="0">
                <a:solidFill>
                  <a:srgbClr val="4A7EBB"/>
                </a:solidFill>
                <a:latin typeface="Times New Roman" pitchFamily="18" charset="0"/>
                <a:cs typeface="Times New Roman" pitchFamily="18" charset="0"/>
              </a:rPr>
              <a:t> 149</a:t>
            </a:r>
            <a:br>
              <a:rPr lang="en-US" sz="1200" b="1" dirty="0" smtClean="0">
                <a:solidFill>
                  <a:srgbClr val="4A7EB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200" b="1" dirty="0" smtClean="0">
                <a:solidFill>
                  <a:srgbClr val="4A7EBB"/>
                </a:solidFill>
                <a:latin typeface="Times New Roman" pitchFamily="18" charset="0"/>
                <a:cs typeface="Times New Roman" pitchFamily="18" charset="0"/>
              </a:rPr>
              <a:t>D-22761 Hamburg (Germany)</a:t>
            </a:r>
            <a:endParaRPr lang="de-DE" sz="1200" b="1" dirty="0">
              <a:solidFill>
                <a:srgbClr val="4A7EB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19672" y="4561964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4A7EBB"/>
                </a:solidFill>
                <a:latin typeface="Times New Roman" pitchFamily="18" charset="0"/>
                <a:cs typeface="Times New Roman" pitchFamily="18" charset="0"/>
              </a:rPr>
              <a:t>20th International Workshop on DEPFET Detectors  </a:t>
            </a:r>
            <a:r>
              <a:rPr lang="en-US" sz="1400" b="1" dirty="0" smtClean="0">
                <a:solidFill>
                  <a:srgbClr val="4A7EBB"/>
                </a:solidFill>
                <a:latin typeface="Times New Roman" pitchFamily="18" charset="0"/>
                <a:cs typeface="Times New Roman" pitchFamily="18" charset="0"/>
              </a:rPr>
              <a:t>and Applications </a:t>
            </a:r>
          </a:p>
          <a:p>
            <a:pPr algn="ctr"/>
            <a:r>
              <a:rPr lang="en-US" sz="1400" b="1" dirty="0" smtClean="0">
                <a:solidFill>
                  <a:srgbClr val="4A7EBB"/>
                </a:solidFill>
                <a:latin typeface="Times New Roman" pitchFamily="18" charset="0"/>
                <a:cs typeface="Times New Roman" pitchFamily="18" charset="0"/>
              </a:rPr>
              <a:t>11-14 May 2016, </a:t>
            </a:r>
            <a:r>
              <a:rPr lang="de-DE" sz="1400" b="1" dirty="0" smtClean="0">
                <a:solidFill>
                  <a:srgbClr val="4A7EBB"/>
                </a:solidFill>
                <a:latin typeface="Times New Roman" pitchFamily="18" charset="0"/>
                <a:cs typeface="Times New Roman" pitchFamily="18" charset="0"/>
              </a:rPr>
              <a:t>Kloster </a:t>
            </a:r>
            <a:r>
              <a:rPr lang="de-DE" sz="1400" b="1" dirty="0" err="1">
                <a:solidFill>
                  <a:srgbClr val="4A7EBB"/>
                </a:solidFill>
                <a:latin typeface="Times New Roman" pitchFamily="18" charset="0"/>
                <a:cs typeface="Times New Roman" pitchFamily="18" charset="0"/>
              </a:rPr>
              <a:t>Seeon</a:t>
            </a:r>
            <a:r>
              <a:rPr lang="de-DE" sz="1400" b="1" dirty="0">
                <a:solidFill>
                  <a:srgbClr val="4A7EBB"/>
                </a:solidFill>
                <a:latin typeface="Times New Roman" pitchFamily="18" charset="0"/>
                <a:cs typeface="Times New Roman" pitchFamily="18" charset="0"/>
              </a:rPr>
              <a:t> ( Tagungsraum </a:t>
            </a:r>
            <a:r>
              <a:rPr lang="de-DE" sz="1400" b="1" dirty="0" smtClean="0">
                <a:solidFill>
                  <a:srgbClr val="4A7EBB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de-DE" sz="1400" b="1" dirty="0">
              <a:solidFill>
                <a:srgbClr val="4A7EBB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13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MyDocuments\MyTalks\IMPRS_Reports\IMPRS_Rapport4\LaTeX_IMPRS_Rapport_Dourki\Figure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888" y="2933945"/>
            <a:ext cx="5723612" cy="301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9" y="836712"/>
            <a:ext cx="8136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Introducing a gap allows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direct the scattered electrons away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sensitive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layer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Substantial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improvement in the detector performance.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MyDocuments\MyTalks\IMPRS_Reports\Advisory_Panel_Meeting\APMeeting_1\Gap6mm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3046746"/>
            <a:ext cx="3277388" cy="289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own Arrow 7"/>
          <p:cNvSpPr/>
          <p:nvPr/>
        </p:nvSpPr>
        <p:spPr>
          <a:xfrm>
            <a:off x="3959932" y="1484784"/>
            <a:ext cx="612068" cy="702660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Box 11"/>
          <p:cNvSpPr txBox="1"/>
          <p:nvPr/>
        </p:nvSpPr>
        <p:spPr>
          <a:xfrm>
            <a:off x="1835696" y="260648"/>
            <a:ext cx="518457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Detector </a:t>
            </a:r>
            <a:r>
              <a:rPr lang="de-DE" sz="2400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Optimization</a:t>
            </a:r>
            <a:r>
              <a:rPr lang="de-DE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de-DE" sz="2400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Vacuum</a:t>
            </a:r>
            <a:r>
              <a:rPr lang="de-DE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de-DE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ap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95536" y="6448251"/>
            <a:ext cx="2133600" cy="365125"/>
          </a:xfrm>
        </p:spPr>
        <p:txBody>
          <a:bodyPr/>
          <a:lstStyle/>
          <a:p>
            <a:pPr algn="l"/>
            <a:r>
              <a:rPr lang="de-DE" dirty="0" smtClean="0"/>
              <a:t>P. </a:t>
            </a:r>
            <a:r>
              <a:rPr lang="de-DE" dirty="0"/>
              <a:t>8</a:t>
            </a:r>
            <a:r>
              <a:rPr lang="de-DE" dirty="0" smtClean="0"/>
              <a:t>, Ibrahym Dourki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952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4016" y="965876"/>
            <a:ext cx="8820472" cy="5055412"/>
            <a:chOff x="1728417" y="25241611"/>
            <a:chExt cx="13753536" cy="5177897"/>
          </a:xfrm>
        </p:grpSpPr>
        <p:sp>
          <p:nvSpPr>
            <p:cNvPr id="6" name="Rectangle 46"/>
            <p:cNvSpPr>
              <a:spLocks noChangeArrowheads="1"/>
            </p:cNvSpPr>
            <p:nvPr/>
          </p:nvSpPr>
          <p:spPr bwMode="auto">
            <a:xfrm>
              <a:off x="1728417" y="29883621"/>
              <a:ext cx="6607647" cy="535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5" rIns="91431" bIns="45715">
              <a:spAutoFit/>
            </a:bodyPr>
            <a:lstStyle/>
            <a:p>
              <a:pPr algn="just"/>
              <a:r>
                <a:rPr lang="de-DE" sz="1400" dirty="0" smtClean="0">
                  <a:latin typeface="Times New Roman" pitchFamily="18" charset="0"/>
                  <a:ea typeface="CL Univers 47 CondensedLight"/>
                  <a:cs typeface="Times New Roman" pitchFamily="18" charset="0"/>
                </a:rPr>
                <a:t>Black </a:t>
              </a:r>
              <a:r>
                <a:rPr lang="en-US" sz="1400" dirty="0" smtClean="0">
                  <a:latin typeface="Times New Roman" pitchFamily="18" charset="0"/>
                  <a:ea typeface="CL Univers 47 CondensedLight"/>
                  <a:cs typeface="Times New Roman" pitchFamily="18" charset="0"/>
                </a:rPr>
                <a:t>tracks label </a:t>
              </a:r>
              <a:r>
                <a:rPr lang="en-US" sz="1400" dirty="0">
                  <a:latin typeface="Times New Roman" pitchFamily="18" charset="0"/>
                  <a:ea typeface="CL Univers 47 CondensedLight"/>
                  <a:cs typeface="Times New Roman" pitchFamily="18" charset="0"/>
                </a:rPr>
                <a:t>backscattered </a:t>
              </a:r>
              <a:r>
                <a:rPr lang="en-US" sz="1400" dirty="0" smtClean="0">
                  <a:latin typeface="Times New Roman" pitchFamily="18" charset="0"/>
                  <a:ea typeface="CL Univers 47 CondensedLight"/>
                  <a:cs typeface="Times New Roman" pitchFamily="18" charset="0"/>
                </a:rPr>
                <a:t>and </a:t>
              </a:r>
              <a:r>
                <a:rPr lang="en-US" sz="1400" dirty="0">
                  <a:latin typeface="Times New Roman" pitchFamily="18" charset="0"/>
                  <a:ea typeface="CL Univers 47 CondensedLight"/>
                  <a:cs typeface="Times New Roman" pitchFamily="18" charset="0"/>
                </a:rPr>
                <a:t>secondary electrons emitted from </a:t>
              </a:r>
              <a:r>
                <a:rPr lang="de-DE" sz="1400" dirty="0">
                  <a:latin typeface="Times New Roman" pitchFamily="18" charset="0"/>
                  <a:ea typeface="CL Univers 47 CondensedLight"/>
                  <a:cs typeface="Times New Roman" pitchFamily="18" charset="0"/>
                </a:rPr>
                <a:t>the support </a:t>
              </a:r>
              <a:r>
                <a:rPr lang="de-DE" sz="1400" dirty="0" smtClean="0">
                  <a:latin typeface="Times New Roman" pitchFamily="18" charset="0"/>
                  <a:ea typeface="CL Univers 47 CondensedLight"/>
                  <a:cs typeface="Times New Roman" pitchFamily="18" charset="0"/>
                </a:rPr>
                <a:t>layer. </a:t>
              </a:r>
              <a:endParaRPr lang="en-US" altLang="de-DE" sz="1400" dirty="0">
                <a:latin typeface="Times New Roman" pitchFamily="18" charset="0"/>
                <a:ea typeface="CL Univers 47 CondensedLight"/>
                <a:cs typeface="Times New Roman" pitchFamily="18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728424" y="25241611"/>
              <a:ext cx="13753529" cy="4570001"/>
              <a:chOff x="1728416" y="26502358"/>
              <a:chExt cx="13753529" cy="4570001"/>
            </a:xfrm>
          </p:grpSpPr>
          <p:pic>
            <p:nvPicPr>
              <p:cNvPr id="9" name="Picture 73" descr="C:\MyDocuments\4thBanff_Meeting\Mterials\print_3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8416" y="26543559"/>
                <a:ext cx="6710232" cy="452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2" descr="C:\Users\dourkiib\Desktop\EdetHLL_Geometries\Edet_MTFs\MC2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01746" y="26502358"/>
                <a:ext cx="6780199" cy="4485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" name="Rectangle 7"/>
            <p:cNvSpPr/>
            <p:nvPr/>
          </p:nvSpPr>
          <p:spPr>
            <a:xfrm>
              <a:off x="8739803" y="29883947"/>
              <a:ext cx="6742150" cy="3152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de-DE" sz="1400" dirty="0">
                  <a:latin typeface="Times New Roman" pitchFamily="18" charset="0"/>
                  <a:ea typeface="CL Univers 47 CondensedLight"/>
                  <a:cs typeface="Times New Roman" pitchFamily="18" charset="0"/>
                </a:rPr>
                <a:t>V</a:t>
              </a:r>
              <a:r>
                <a:rPr lang="en-US" altLang="de-DE" sz="1400" dirty="0" smtClean="0">
                  <a:latin typeface="Times New Roman" pitchFamily="18" charset="0"/>
                  <a:ea typeface="CL Univers 47 CondensedLight"/>
                  <a:cs typeface="Times New Roman" pitchFamily="18" charset="0"/>
                </a:rPr>
                <a:t>acuum </a:t>
              </a:r>
              <a:r>
                <a:rPr lang="en-US" altLang="de-DE" sz="1400" dirty="0">
                  <a:latin typeface="Times New Roman" pitchFamily="18" charset="0"/>
                  <a:ea typeface="CL Univers 47 CondensedLight"/>
                  <a:cs typeface="Times New Roman" pitchFamily="18" charset="0"/>
                </a:rPr>
                <a:t>gap </a:t>
              </a:r>
              <a:r>
                <a:rPr lang="en-US" altLang="de-DE" sz="1400" dirty="0" smtClean="0">
                  <a:latin typeface="Times New Roman" pitchFamily="18" charset="0"/>
                  <a:ea typeface="CL Univers 47 CondensedLight"/>
                  <a:cs typeface="Times New Roman" pitchFamily="18" charset="0"/>
                </a:rPr>
                <a:t>between </a:t>
              </a:r>
              <a:r>
                <a:rPr lang="en-US" altLang="de-DE" sz="1400" dirty="0">
                  <a:latin typeface="Times New Roman" pitchFamily="18" charset="0"/>
                  <a:ea typeface="CL Univers 47 CondensedLight"/>
                  <a:cs typeface="Times New Roman" pitchFamily="18" charset="0"/>
                </a:rPr>
                <a:t>sensitive </a:t>
              </a:r>
              <a:r>
                <a:rPr lang="en-US" altLang="de-DE" sz="1400" dirty="0" smtClean="0">
                  <a:latin typeface="Times New Roman" pitchFamily="18" charset="0"/>
                  <a:ea typeface="CL Univers 47 CondensedLight"/>
                  <a:cs typeface="Times New Roman" pitchFamily="18" charset="0"/>
                </a:rPr>
                <a:t>silicon area </a:t>
              </a:r>
              <a:r>
                <a:rPr lang="en-US" altLang="de-DE" sz="1400" dirty="0">
                  <a:latin typeface="Times New Roman" pitchFamily="18" charset="0"/>
                  <a:ea typeface="CL Univers 47 CondensedLight"/>
                  <a:cs typeface="Times New Roman" pitchFamily="18" charset="0"/>
                </a:rPr>
                <a:t>and </a:t>
              </a:r>
              <a:r>
                <a:rPr lang="en-US" altLang="de-DE" sz="1400" dirty="0" smtClean="0">
                  <a:latin typeface="Times New Roman" pitchFamily="18" charset="0"/>
                  <a:ea typeface="CL Univers 47 CondensedLight"/>
                  <a:cs typeface="Times New Roman" pitchFamily="18" charset="0"/>
                </a:rPr>
                <a:t>Si support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380312" y="3978614"/>
            <a:ext cx="1470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mm vacuum gap</a:t>
            </a:r>
            <a:endParaRPr lang="de-DE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3568" y="332656"/>
            <a:ext cx="72878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de-DE" dirty="0">
                <a:latin typeface="Times New Roman" pitchFamily="18" charset="0"/>
                <a:ea typeface="CL Univers 47 CondensedLight"/>
                <a:cs typeface="Times New Roman" pitchFamily="18" charset="0"/>
              </a:rPr>
              <a:t>Simulation of the </a:t>
            </a:r>
            <a:r>
              <a:rPr lang="de-DE" altLang="de-DE" dirty="0" err="1">
                <a:latin typeface="Times New Roman" pitchFamily="18" charset="0"/>
                <a:ea typeface="CL Univers 47 CondensedLight"/>
                <a:cs typeface="Times New Roman" pitchFamily="18" charset="0"/>
              </a:rPr>
              <a:t>tracks</a:t>
            </a:r>
            <a:r>
              <a:rPr lang="de-DE" altLang="de-DE" dirty="0">
                <a:latin typeface="Times New Roman" pitchFamily="18" charset="0"/>
                <a:ea typeface="CL Univers 47 CondensedLight"/>
                <a:cs typeface="Times New Roman" pitchFamily="18" charset="0"/>
              </a:rPr>
              <a:t> of </a:t>
            </a:r>
            <a:r>
              <a:rPr lang="en-US" altLang="de-DE" dirty="0">
                <a:latin typeface="Times New Roman" pitchFamily="18" charset="0"/>
                <a:ea typeface="CL Univers 47 CondensedLight"/>
                <a:cs typeface="Times New Roman" pitchFamily="18" charset="0"/>
              </a:rPr>
              <a:t>500 electrons of 300 </a:t>
            </a:r>
            <a:r>
              <a:rPr lang="en-US" altLang="de-DE" dirty="0" err="1">
                <a:latin typeface="Times New Roman" pitchFamily="18" charset="0"/>
                <a:ea typeface="CL Univers 47 CondensedLight"/>
                <a:cs typeface="Times New Roman" pitchFamily="18" charset="0"/>
              </a:rPr>
              <a:t>keV</a:t>
            </a:r>
            <a:r>
              <a:rPr lang="en-US" altLang="de-DE" dirty="0">
                <a:latin typeface="Times New Roman" pitchFamily="18" charset="0"/>
                <a:ea typeface="CL Univers 47 CondensedLight"/>
                <a:cs typeface="Times New Roman" pitchFamily="18" charset="0"/>
              </a:rPr>
              <a:t> in the detector layers</a:t>
            </a:r>
            <a:endParaRPr lang="de-DE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95536" y="6448251"/>
            <a:ext cx="2133600" cy="365125"/>
          </a:xfrm>
        </p:spPr>
        <p:txBody>
          <a:bodyPr/>
          <a:lstStyle/>
          <a:p>
            <a:pPr algn="l"/>
            <a:r>
              <a:rPr lang="de-DE" dirty="0" smtClean="0"/>
              <a:t>P. </a:t>
            </a:r>
            <a:r>
              <a:rPr lang="de-DE" dirty="0"/>
              <a:t>9</a:t>
            </a:r>
            <a:r>
              <a:rPr lang="de-DE" dirty="0" smtClean="0"/>
              <a:t>, Ibrahym Dourki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054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85192" y="462880"/>
            <a:ext cx="7315200" cy="5486400"/>
            <a:chOff x="785192" y="246856"/>
            <a:chExt cx="7315200" cy="5486400"/>
          </a:xfrm>
        </p:grpSpPr>
        <p:pic>
          <p:nvPicPr>
            <p:cNvPr id="2052" name="Picture 4" descr="C:\MyDocuments\MyTalks\MPSD_Talks\Talk2_MPSD_Dourki\Talk_MPSD_Materials\MeanSignal_Vs_Gap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192" y="246856"/>
              <a:ext cx="7315200" cy="5486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Oval 9"/>
            <p:cNvSpPr/>
            <p:nvPr/>
          </p:nvSpPr>
          <p:spPr>
            <a:xfrm>
              <a:off x="4270320" y="3645024"/>
              <a:ext cx="576064" cy="648072"/>
            </a:xfrm>
            <a:prstGeom prst="ellipse">
              <a:avLst/>
            </a:prstGeom>
            <a:solidFill>
              <a:srgbClr val="00B050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39952" y="3131676"/>
              <a:ext cx="2601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rgbClr val="00B050"/>
                  </a:solidFill>
                  <a:latin typeface="Times" pitchFamily="18" charset="0"/>
                </a:rPr>
                <a:t>16% noise at 20 mm gap</a:t>
              </a:r>
            </a:p>
          </p:txBody>
        </p:sp>
      </p:grp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95536" y="6448251"/>
            <a:ext cx="2133600" cy="365125"/>
          </a:xfrm>
        </p:spPr>
        <p:txBody>
          <a:bodyPr/>
          <a:lstStyle/>
          <a:p>
            <a:pPr algn="l"/>
            <a:r>
              <a:rPr lang="de-DE" dirty="0" smtClean="0"/>
              <a:t>P. 10, Ibrahym Dourki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079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MyDocuments\MyTalks\IMPRS_Reports\IMPRS_Rapport4\LaTeX_IMPRS_Rapport_Dourki\Figure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7"/>
          <a:stretch/>
        </p:blipFill>
        <p:spPr bwMode="auto">
          <a:xfrm>
            <a:off x="179512" y="1051516"/>
            <a:ext cx="3603009" cy="468174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220578"/>
            <a:ext cx="7272808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Coating the Detector Geometry</a:t>
            </a:r>
            <a:r>
              <a:rPr lang="de-DE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with </a:t>
            </a:r>
            <a:r>
              <a:rPr lang="de-DE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de-DE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ow Z Material</a:t>
            </a:r>
          </a:p>
        </p:txBody>
      </p:sp>
      <p:pic>
        <p:nvPicPr>
          <p:cNvPr id="6" name="Picture 2" descr="C:\MyDocuments\MyTalks\MPSD_Talks\Talk2_MPSD_Dourki\Talk_MPSD_Materials\MV_Vs_Sup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894" y="1415758"/>
            <a:ext cx="5276610" cy="395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95536" y="6448251"/>
            <a:ext cx="2133600" cy="365125"/>
          </a:xfrm>
        </p:spPr>
        <p:txBody>
          <a:bodyPr/>
          <a:lstStyle/>
          <a:p>
            <a:pPr algn="l"/>
            <a:r>
              <a:rPr lang="de-DE" dirty="0" smtClean="0"/>
              <a:t>P. 11, Ibrahym Dourki</a:t>
            </a:r>
            <a:endParaRPr lang="de-DE" dirty="0"/>
          </a:p>
        </p:txBody>
      </p:sp>
      <p:sp>
        <p:nvSpPr>
          <p:cNvPr id="7" name="Rectangle 46"/>
          <p:cNvSpPr>
            <a:spLocks noChangeArrowheads="1"/>
          </p:cNvSpPr>
          <p:nvPr/>
        </p:nvSpPr>
        <p:spPr bwMode="auto">
          <a:xfrm>
            <a:off x="1691680" y="5909221"/>
            <a:ext cx="5976664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/>
          <a:p>
            <a:pPr algn="just"/>
            <a:r>
              <a:rPr lang="de-DE" sz="2000" b="1" dirty="0" smtClean="0">
                <a:latin typeface="Times New Roman" pitchFamily="18" charset="0"/>
                <a:ea typeface="CL Univers 47 CondensedLight"/>
                <a:cs typeface="Times New Roman" pitchFamily="18" charset="0"/>
              </a:rPr>
              <a:t>20 mm </a:t>
            </a:r>
            <a:r>
              <a:rPr lang="de-DE" sz="2000" b="1" dirty="0" err="1" smtClean="0">
                <a:latin typeface="Times New Roman" pitchFamily="18" charset="0"/>
                <a:ea typeface="CL Univers 47 CondensedLight"/>
                <a:cs typeface="Times New Roman" pitchFamily="18" charset="0"/>
              </a:rPr>
              <a:t>vacuum</a:t>
            </a:r>
            <a:r>
              <a:rPr lang="de-DE" sz="2000" b="1" dirty="0" smtClean="0">
                <a:latin typeface="Times New Roman" pitchFamily="18" charset="0"/>
                <a:ea typeface="CL Univers 47 CondensedLight"/>
                <a:cs typeface="Times New Roman" pitchFamily="18" charset="0"/>
              </a:rPr>
              <a:t> </a:t>
            </a:r>
            <a:r>
              <a:rPr lang="de-DE" sz="2000" b="1" dirty="0" err="1" smtClean="0">
                <a:latin typeface="Times New Roman" pitchFamily="18" charset="0"/>
                <a:ea typeface="CL Univers 47 CondensedLight"/>
                <a:cs typeface="Times New Roman" pitchFamily="18" charset="0"/>
              </a:rPr>
              <a:t>gap</a:t>
            </a:r>
            <a:r>
              <a:rPr lang="de-DE" sz="2000" b="1" dirty="0" smtClean="0">
                <a:latin typeface="Times New Roman" pitchFamily="18" charset="0"/>
                <a:ea typeface="CL Univers 47 CondensedLight"/>
                <a:cs typeface="Times New Roman" pitchFamily="18" charset="0"/>
              </a:rPr>
              <a:t> + extra </a:t>
            </a:r>
            <a:r>
              <a:rPr lang="de-DE" sz="2000" b="1" dirty="0" err="1" smtClean="0">
                <a:latin typeface="Times New Roman" pitchFamily="18" charset="0"/>
                <a:ea typeface="CL Univers 47 CondensedLight"/>
                <a:cs typeface="Times New Roman" pitchFamily="18" charset="0"/>
              </a:rPr>
              <a:t>cavity</a:t>
            </a:r>
            <a:r>
              <a:rPr lang="de-DE" sz="2000" b="1" dirty="0" smtClean="0">
                <a:latin typeface="Times New Roman" pitchFamily="18" charset="0"/>
                <a:ea typeface="CL Univers 47 CondensedLight"/>
                <a:cs typeface="Times New Roman" pitchFamily="18" charset="0"/>
              </a:rPr>
              <a:t> : Detector </a:t>
            </a:r>
            <a:r>
              <a:rPr lang="de-DE" sz="2000" b="1" dirty="0" err="1" smtClean="0">
                <a:latin typeface="Times New Roman" pitchFamily="18" charset="0"/>
                <a:ea typeface="CL Univers 47 CondensedLight"/>
                <a:cs typeface="Times New Roman" pitchFamily="18" charset="0"/>
              </a:rPr>
              <a:t>stabitiy</a:t>
            </a:r>
            <a:endParaRPr lang="en-US" altLang="de-DE" sz="2000" b="1" dirty="0">
              <a:latin typeface="Times New Roman" pitchFamily="18" charset="0"/>
              <a:ea typeface="CL Univers 47 CondensedLigh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99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971600" y="3901118"/>
            <a:ext cx="7434456" cy="259228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Rectangle 52"/>
          <p:cNvSpPr/>
          <p:nvPr/>
        </p:nvSpPr>
        <p:spPr>
          <a:xfrm>
            <a:off x="2636561" y="3891492"/>
            <a:ext cx="4743712" cy="209785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6"/>
          <p:cNvSpPr/>
          <p:nvPr/>
        </p:nvSpPr>
        <p:spPr>
          <a:xfrm>
            <a:off x="971600" y="1263110"/>
            <a:ext cx="745282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tangle 7"/>
          <p:cNvSpPr/>
          <p:nvPr/>
        </p:nvSpPr>
        <p:spPr>
          <a:xfrm>
            <a:off x="1907704" y="1308830"/>
            <a:ext cx="5540824" cy="35165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tangle 8"/>
          <p:cNvSpPr/>
          <p:nvPr/>
        </p:nvSpPr>
        <p:spPr>
          <a:xfrm>
            <a:off x="7020273" y="1308830"/>
            <a:ext cx="1404156" cy="351656"/>
          </a:xfrm>
          <a:prstGeom prst="rect">
            <a:avLst/>
          </a:prstGeom>
          <a:solidFill>
            <a:srgbClr val="90E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tangle 9"/>
          <p:cNvSpPr/>
          <p:nvPr/>
        </p:nvSpPr>
        <p:spPr>
          <a:xfrm>
            <a:off x="971600" y="1308830"/>
            <a:ext cx="2232248" cy="351656"/>
          </a:xfrm>
          <a:prstGeom prst="rect">
            <a:avLst/>
          </a:prstGeom>
          <a:solidFill>
            <a:srgbClr val="90E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tangle 11"/>
          <p:cNvSpPr/>
          <p:nvPr/>
        </p:nvSpPr>
        <p:spPr>
          <a:xfrm>
            <a:off x="971600" y="1655966"/>
            <a:ext cx="7452828" cy="3253265"/>
          </a:xfrm>
          <a:prstGeom prst="rect">
            <a:avLst/>
          </a:prstGeom>
          <a:solidFill>
            <a:srgbClr val="90E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13" name="Trapezoid 12"/>
          <p:cNvSpPr/>
          <p:nvPr/>
        </p:nvSpPr>
        <p:spPr>
          <a:xfrm>
            <a:off x="1979712" y="1659831"/>
            <a:ext cx="6055709" cy="585103"/>
          </a:xfrm>
          <a:prstGeom prst="trapezoid">
            <a:avLst>
              <a:gd name="adj" fmla="val 11421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rapezoid 14"/>
          <p:cNvSpPr/>
          <p:nvPr/>
        </p:nvSpPr>
        <p:spPr>
          <a:xfrm rot="10800000">
            <a:off x="1979711" y="2244930"/>
            <a:ext cx="6055708" cy="2664301"/>
          </a:xfrm>
          <a:prstGeom prst="trapezoi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Box 15"/>
          <p:cNvSpPr txBox="1"/>
          <p:nvPr/>
        </p:nvSpPr>
        <p:spPr>
          <a:xfrm>
            <a:off x="2824914" y="610236"/>
            <a:ext cx="1459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Entrance layers</a:t>
            </a:r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0" y="610236"/>
            <a:ext cx="21788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 µm sensitive Si layer</a:t>
            </a:r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70937" y="754252"/>
            <a:ext cx="10454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900 µm Si</a:t>
            </a:r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948264" y="1120103"/>
            <a:ext cx="1476164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rapezoid 22"/>
          <p:cNvSpPr/>
          <p:nvPr/>
        </p:nvSpPr>
        <p:spPr>
          <a:xfrm rot="10800000">
            <a:off x="2123728" y="2244934"/>
            <a:ext cx="5793705" cy="2664296"/>
          </a:xfrm>
          <a:prstGeom prst="trapezoid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Box 23"/>
          <p:cNvSpPr txBox="1"/>
          <p:nvPr/>
        </p:nvSpPr>
        <p:spPr>
          <a:xfrm>
            <a:off x="4139952" y="3037022"/>
            <a:ext cx="1972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mm gap </a:t>
            </a:r>
            <a:endParaRPr lang="de-DE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27784" y="3778588"/>
            <a:ext cx="1941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 µm Carbon layer</a:t>
            </a:r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7020272" y="2316941"/>
            <a:ext cx="360000" cy="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876267" y="2388950"/>
            <a:ext cx="720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de-DE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µm</a:t>
            </a:r>
            <a:endParaRPr lang="de-DE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636560" y="2388949"/>
            <a:ext cx="576000" cy="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597211" y="2482444"/>
            <a:ext cx="1649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 µm (600 µm)</a:t>
            </a:r>
            <a:endParaRPr lang="de-DE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2669627" y="4246824"/>
            <a:ext cx="534221" cy="4463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7380312" y="4765214"/>
            <a:ext cx="1044116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380312" y="4300738"/>
            <a:ext cx="10871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2.5  mm Si</a:t>
            </a:r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971600" y="4765214"/>
            <a:ext cx="1625611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189530" y="4327230"/>
            <a:ext cx="11897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de-DE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.02  mm Si</a:t>
            </a:r>
            <a:endParaRPr lang="de-DE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8244408" y="1633189"/>
            <a:ext cx="0" cy="611745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7452320" y="1647384"/>
            <a:ext cx="1008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7380312" y="2244934"/>
            <a:ext cx="1080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8213835" y="1740878"/>
            <a:ext cx="822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450 µm</a:t>
            </a:r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H="1">
            <a:off x="3378438" y="939767"/>
            <a:ext cx="329466" cy="3233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971600" y="1120103"/>
            <a:ext cx="2232144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051720" y="804774"/>
            <a:ext cx="813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2.5 mm</a:t>
            </a:r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1979712" y="1766139"/>
            <a:ext cx="0" cy="62281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2627784" y="1647384"/>
            <a:ext cx="0" cy="74156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1979776" y="2388949"/>
            <a:ext cx="684000" cy="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907704" y="2482444"/>
            <a:ext cx="822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µm</a:t>
            </a:r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971600" y="2388949"/>
            <a:ext cx="1008110" cy="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971600" y="1978388"/>
            <a:ext cx="9156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.02 mm</a:t>
            </a:r>
            <a:endParaRPr lang="de-DE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7956440" y="2244934"/>
            <a:ext cx="468000" cy="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8028395" y="2338428"/>
            <a:ext cx="822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 µm</a:t>
            </a:r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>
            <a:off x="7020272" y="1596862"/>
            <a:ext cx="0" cy="74156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7380312" y="1596862"/>
            <a:ext cx="0" cy="74156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3203848" y="1668870"/>
            <a:ext cx="0" cy="74156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>
            <a:off x="5020581" y="913479"/>
            <a:ext cx="631539" cy="5711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2776545" y="4909231"/>
            <a:ext cx="4469907" cy="93610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7380312" y="5845334"/>
            <a:ext cx="1044116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380312" y="5380858"/>
            <a:ext cx="10871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2.5  mm Si</a:t>
            </a:r>
            <a:endParaRPr lang="de-DE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971600" y="5845334"/>
            <a:ext cx="1625611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971600" y="5407350"/>
            <a:ext cx="11897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4.02  mm Si</a:t>
            </a:r>
            <a:endParaRPr lang="de-DE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006883" y="6061358"/>
            <a:ext cx="933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mm Si</a:t>
            </a:r>
            <a:endParaRPr lang="de-DE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 flipV="1">
            <a:off x="4860032" y="5997734"/>
            <a:ext cx="0" cy="495672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3450953" y="5146740"/>
            <a:ext cx="3065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 </a:t>
            </a:r>
            <a:r>
              <a:rPr lang="de-DE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Cavity</a:t>
            </a:r>
            <a:r>
              <a:rPr lang="de-DE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(15 mm)</a:t>
            </a:r>
            <a:endParaRPr lang="de-DE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621567" y="116632"/>
            <a:ext cx="5686737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Cross Section of </a:t>
            </a:r>
            <a:r>
              <a:rPr lang="de-DE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e-DE" sz="2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lmost Final </a:t>
            </a:r>
            <a:r>
              <a:rPr lang="de-DE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de-DE" sz="2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etector </a:t>
            </a:r>
            <a:r>
              <a:rPr lang="de-DE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de-DE" sz="2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eometry</a:t>
            </a:r>
          </a:p>
        </p:txBody>
      </p:sp>
      <p:sp>
        <p:nvSpPr>
          <p:cNvPr id="7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95536" y="6448251"/>
            <a:ext cx="2133600" cy="365125"/>
          </a:xfrm>
        </p:spPr>
        <p:txBody>
          <a:bodyPr/>
          <a:lstStyle/>
          <a:p>
            <a:pPr algn="l"/>
            <a:r>
              <a:rPr lang="de-DE" dirty="0" smtClean="0"/>
              <a:t>P. 12, Ibrahym Dourki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010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27584" y="174848"/>
            <a:ext cx="7315200" cy="6278488"/>
            <a:chOff x="827584" y="174848"/>
            <a:chExt cx="7315200" cy="6278488"/>
          </a:xfrm>
        </p:grpSpPr>
        <p:sp>
          <p:nvSpPr>
            <p:cNvPr id="7" name="Oval 6"/>
            <p:cNvSpPr/>
            <p:nvPr/>
          </p:nvSpPr>
          <p:spPr>
            <a:xfrm>
              <a:off x="4733432" y="4985880"/>
              <a:ext cx="288032" cy="288000"/>
            </a:xfrm>
            <a:prstGeom prst="ellipse">
              <a:avLst/>
            </a:prstGeom>
            <a:solidFill>
              <a:srgbClr val="00B050">
                <a:alpha val="5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122" name="Picture 2" descr="C:\MyDocuments\MyTalks\MPSD_Talks\Talk2_MPSD_Dourki\Talk_MPSD_Materials\Vacuum_Cavit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174848"/>
              <a:ext cx="7315200" cy="5486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Oval 7"/>
            <p:cNvSpPr/>
            <p:nvPr/>
          </p:nvSpPr>
          <p:spPr>
            <a:xfrm>
              <a:off x="4437864" y="4293096"/>
              <a:ext cx="494176" cy="432048"/>
            </a:xfrm>
            <a:prstGeom prst="ellipse">
              <a:avLst/>
            </a:prstGeom>
            <a:solidFill>
              <a:srgbClr val="00B050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21685" y="5807005"/>
              <a:ext cx="6816931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de-DE" b="1" dirty="0" err="1">
                  <a:solidFill>
                    <a:srgbClr val="0070C0"/>
                  </a:solidFill>
                  <a:latin typeface="Times" pitchFamily="18" charset="0"/>
                </a:rPr>
                <a:t>Without</a:t>
              </a:r>
              <a:r>
                <a:rPr lang="de-DE" b="1" dirty="0">
                  <a:solidFill>
                    <a:srgbClr val="0070C0"/>
                  </a:solidFill>
                  <a:latin typeface="Times" pitchFamily="18" charset="0"/>
                </a:rPr>
                <a:t> gap and </a:t>
              </a:r>
              <a:r>
                <a:rPr lang="de-DE" b="1" dirty="0" err="1">
                  <a:solidFill>
                    <a:srgbClr val="0070C0"/>
                  </a:solidFill>
                  <a:latin typeface="Times" pitchFamily="18" charset="0"/>
                </a:rPr>
                <a:t>without</a:t>
              </a:r>
              <a:r>
                <a:rPr lang="de-DE" b="1" dirty="0">
                  <a:solidFill>
                    <a:srgbClr val="0070C0"/>
                  </a:solidFill>
                  <a:latin typeface="Times" pitchFamily="18" charset="0"/>
                </a:rPr>
                <a:t> </a:t>
              </a:r>
              <a:r>
                <a:rPr lang="de-DE" b="1" dirty="0" err="1">
                  <a:solidFill>
                    <a:srgbClr val="0070C0"/>
                  </a:solidFill>
                  <a:latin typeface="Times" pitchFamily="18" charset="0"/>
                </a:rPr>
                <a:t>coating</a:t>
              </a:r>
              <a:r>
                <a:rPr lang="de-DE" b="1" dirty="0">
                  <a:solidFill>
                    <a:srgbClr val="0070C0"/>
                  </a:solidFill>
                  <a:latin typeface="Times" pitchFamily="18" charset="0"/>
                </a:rPr>
                <a:t>: ≃ 58 %  noise </a:t>
              </a:r>
              <a:r>
                <a:rPr lang="de-DE" b="1" dirty="0" err="1">
                  <a:solidFill>
                    <a:srgbClr val="0070C0"/>
                  </a:solidFill>
                  <a:latin typeface="Times" pitchFamily="18" charset="0"/>
                </a:rPr>
                <a:t>caused</a:t>
              </a:r>
              <a:r>
                <a:rPr lang="de-DE" b="1" dirty="0">
                  <a:solidFill>
                    <a:srgbClr val="0070C0"/>
                  </a:solidFill>
                  <a:latin typeface="Times" pitchFamily="18" charset="0"/>
                </a:rPr>
                <a:t> </a:t>
              </a:r>
              <a:r>
                <a:rPr lang="de-DE" b="1" dirty="0" err="1">
                  <a:solidFill>
                    <a:srgbClr val="0070C0"/>
                  </a:solidFill>
                  <a:latin typeface="Times" pitchFamily="18" charset="0"/>
                </a:rPr>
                <a:t>by</a:t>
              </a:r>
              <a:r>
                <a:rPr lang="de-DE" b="1" dirty="0">
                  <a:solidFill>
                    <a:srgbClr val="0070C0"/>
                  </a:solidFill>
                  <a:latin typeface="Times" pitchFamily="18" charset="0"/>
                </a:rPr>
                <a:t> </a:t>
              </a:r>
              <a:r>
                <a:rPr lang="de-DE" b="1" dirty="0" smtClean="0">
                  <a:solidFill>
                    <a:srgbClr val="0070C0"/>
                  </a:solidFill>
                  <a:latin typeface="Times" pitchFamily="18" charset="0"/>
                </a:rPr>
                <a:t>BSE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de-DE" b="1" dirty="0" err="1" smtClean="0">
                  <a:solidFill>
                    <a:srgbClr val="0070C0"/>
                  </a:solidFill>
                  <a:latin typeface="Times" pitchFamily="18" charset="0"/>
                </a:rPr>
                <a:t>With</a:t>
              </a:r>
              <a:r>
                <a:rPr lang="de-DE" b="1" dirty="0" smtClean="0">
                  <a:solidFill>
                    <a:srgbClr val="0070C0"/>
                  </a:solidFill>
                  <a:latin typeface="Times" pitchFamily="18" charset="0"/>
                </a:rPr>
                <a:t> </a:t>
              </a:r>
              <a:r>
                <a:rPr lang="de-DE" b="1" dirty="0" err="1">
                  <a:solidFill>
                    <a:srgbClr val="0070C0"/>
                  </a:solidFill>
                  <a:latin typeface="Times" pitchFamily="18" charset="0"/>
                </a:rPr>
                <a:t>vacuum</a:t>
              </a:r>
              <a:r>
                <a:rPr lang="de-DE" b="1" dirty="0">
                  <a:solidFill>
                    <a:srgbClr val="0070C0"/>
                  </a:solidFill>
                  <a:latin typeface="Times" pitchFamily="18" charset="0"/>
                </a:rPr>
                <a:t> gap and </a:t>
              </a:r>
              <a:r>
                <a:rPr lang="de-DE" b="1" dirty="0" err="1">
                  <a:solidFill>
                    <a:srgbClr val="0070C0"/>
                  </a:solidFill>
                  <a:latin typeface="Times" pitchFamily="18" charset="0"/>
                </a:rPr>
                <a:t>carbon</a:t>
              </a:r>
              <a:r>
                <a:rPr lang="de-DE" b="1" dirty="0">
                  <a:solidFill>
                    <a:srgbClr val="0070C0"/>
                  </a:solidFill>
                  <a:latin typeface="Times" pitchFamily="18" charset="0"/>
                </a:rPr>
                <a:t> </a:t>
              </a:r>
              <a:r>
                <a:rPr lang="de-DE" b="1" dirty="0" err="1">
                  <a:solidFill>
                    <a:srgbClr val="0070C0"/>
                  </a:solidFill>
                  <a:latin typeface="Times" pitchFamily="18" charset="0"/>
                </a:rPr>
                <a:t>coating</a:t>
              </a:r>
              <a:r>
                <a:rPr lang="de-DE" b="1" dirty="0">
                  <a:solidFill>
                    <a:srgbClr val="0070C0"/>
                  </a:solidFill>
                  <a:latin typeface="Times" pitchFamily="18" charset="0"/>
                </a:rPr>
                <a:t>:  </a:t>
              </a:r>
              <a:r>
                <a:rPr lang="de-DE" b="1" dirty="0" err="1">
                  <a:solidFill>
                    <a:srgbClr val="0070C0"/>
                  </a:solidFill>
                  <a:latin typeface="Times" pitchFamily="18" charset="0"/>
                </a:rPr>
                <a:t>only</a:t>
              </a:r>
              <a:r>
                <a:rPr lang="de-DE" b="1" dirty="0">
                  <a:solidFill>
                    <a:srgbClr val="0070C0"/>
                  </a:solidFill>
                  <a:latin typeface="Times" pitchFamily="18" charset="0"/>
                </a:rPr>
                <a:t>  </a:t>
              </a:r>
              <a:r>
                <a:rPr lang="de-DE" b="1" dirty="0" smtClean="0">
                  <a:solidFill>
                    <a:srgbClr val="0070C0"/>
                  </a:solidFill>
                  <a:latin typeface="Times" pitchFamily="18" charset="0"/>
                </a:rPr>
                <a:t>≃ </a:t>
              </a:r>
              <a:r>
                <a:rPr lang="de-DE" b="1" dirty="0">
                  <a:solidFill>
                    <a:srgbClr val="0070C0"/>
                  </a:solidFill>
                  <a:latin typeface="Times" pitchFamily="18" charset="0"/>
                </a:rPr>
                <a:t>4.2 % noise 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427984" y="1772816"/>
              <a:ext cx="494176" cy="432048"/>
            </a:xfrm>
            <a:prstGeom prst="ellipse">
              <a:avLst/>
            </a:prstGeom>
            <a:solidFill>
              <a:srgbClr val="00B050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Down Arrow 3"/>
            <p:cNvSpPr/>
            <p:nvPr/>
          </p:nvSpPr>
          <p:spPr>
            <a:xfrm>
              <a:off x="4542343" y="2249576"/>
              <a:ext cx="248248" cy="2016224"/>
            </a:xfrm>
            <a:prstGeom prst="downArrow">
              <a:avLst/>
            </a:prstGeom>
            <a:solidFill>
              <a:srgbClr val="00B050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76056" y="1691516"/>
              <a:ext cx="1014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latin typeface="Cambria Math"/>
                  <a:ea typeface="Cambria Math"/>
                </a:rPr>
                <a:t>≃</a:t>
              </a:r>
              <a:r>
                <a:rPr lang="de-DE" dirty="0" smtClean="0"/>
                <a:t>13 %</a:t>
              </a:r>
              <a:endParaRPr lang="de-DE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76056" y="4067780"/>
              <a:ext cx="1014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latin typeface="Cambria Math"/>
                  <a:ea typeface="Cambria Math"/>
                </a:rPr>
                <a:t>≃</a:t>
              </a:r>
              <a:r>
                <a:rPr lang="de-DE" dirty="0" smtClean="0"/>
                <a:t>4.2 %</a:t>
              </a:r>
              <a:endParaRPr lang="de-DE" dirty="0"/>
            </a:p>
          </p:txBody>
        </p:sp>
      </p:grp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95536" y="6448251"/>
            <a:ext cx="2133600" cy="365125"/>
          </a:xfrm>
        </p:spPr>
        <p:txBody>
          <a:bodyPr/>
          <a:lstStyle/>
          <a:p>
            <a:pPr algn="l"/>
            <a:r>
              <a:rPr lang="de-DE" dirty="0" smtClean="0"/>
              <a:t>P. 13, Ibrahym Dourki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660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5312" y="103326"/>
            <a:ext cx="6275040" cy="778098"/>
          </a:xfrm>
        </p:spPr>
        <p:txBody>
          <a:bodyPr/>
          <a:lstStyle/>
          <a:p>
            <a:pPr algn="ctr"/>
            <a:r>
              <a:rPr lang="en-US" altLang="de-DE" sz="2800" b="1" dirty="0">
                <a:solidFill>
                  <a:srgbClr val="3F6EA7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Spatial Resolution: MTF  Calculation</a:t>
            </a:r>
            <a:endParaRPr lang="de-DE" sz="2800" b="1" dirty="0">
              <a:solidFill>
                <a:srgbClr val="3F6EA7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112474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ea typeface="CL Univers 47 CondensedLight"/>
                <a:cs typeface="Times New Roman" pitchFamily="18" charset="0"/>
              </a:rPr>
              <a:t>Modulation Transfer Function (MTF) measures  how well a detector is able to transfer signals of various frequencies from the </a:t>
            </a:r>
            <a:r>
              <a:rPr lang="en-US" sz="2000" dirty="0">
                <a:latin typeface="Times New Roman" pitchFamily="18" charset="0"/>
                <a:ea typeface="CL Univers 47 CondensedLight"/>
                <a:cs typeface="Times New Roman" pitchFamily="18" charset="0"/>
              </a:rPr>
              <a:t>input to the output.</a:t>
            </a:r>
            <a:endParaRPr lang="de-DE" sz="2000" dirty="0">
              <a:latin typeface="Times New Roman" pitchFamily="18" charset="0"/>
              <a:ea typeface="CL Univers 47 CondensedLight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8176" y="5929535"/>
            <a:ext cx="40058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de-DE" sz="1400" b="1" dirty="0" err="1">
                <a:latin typeface="Times New Roman" pitchFamily="18" charset="0"/>
                <a:ea typeface="CL Univers 47 CondensedLight"/>
                <a:cs typeface="Times New Roman" pitchFamily="18" charset="0"/>
              </a:rPr>
              <a:t>Slanted</a:t>
            </a:r>
            <a:r>
              <a:rPr lang="de-DE" altLang="de-DE" sz="1400" b="1" dirty="0">
                <a:latin typeface="Times New Roman" pitchFamily="18" charset="0"/>
                <a:ea typeface="CL Univers 47 CondensedLight"/>
                <a:cs typeface="Times New Roman" pitchFamily="18" charset="0"/>
              </a:rPr>
              <a:t> </a:t>
            </a:r>
            <a:r>
              <a:rPr lang="de-DE" altLang="de-DE" sz="1400" b="1" dirty="0" err="1">
                <a:latin typeface="Times New Roman" pitchFamily="18" charset="0"/>
                <a:ea typeface="CL Univers 47 CondensedLight"/>
                <a:cs typeface="Times New Roman" pitchFamily="18" charset="0"/>
              </a:rPr>
              <a:t>edge</a:t>
            </a:r>
            <a:r>
              <a:rPr lang="de-DE" altLang="de-DE" sz="1400" b="1" dirty="0">
                <a:latin typeface="Times New Roman" pitchFamily="18" charset="0"/>
                <a:ea typeface="CL Univers 47 CondensedLight"/>
                <a:cs typeface="Times New Roman" pitchFamily="18" charset="0"/>
              </a:rPr>
              <a:t> </a:t>
            </a:r>
            <a:r>
              <a:rPr lang="de-DE" altLang="de-DE" sz="1400" b="1" dirty="0" err="1" smtClean="0">
                <a:latin typeface="Times New Roman" pitchFamily="18" charset="0"/>
                <a:ea typeface="CL Univers 47 CondensedLight"/>
                <a:cs typeface="Times New Roman" pitchFamily="18" charset="0"/>
              </a:rPr>
              <a:t>method</a:t>
            </a:r>
            <a:r>
              <a:rPr lang="de-DE" altLang="de-DE" sz="1400" b="1" dirty="0" smtClean="0">
                <a:latin typeface="Times New Roman" pitchFamily="18" charset="0"/>
                <a:ea typeface="CL Univers 47 CondensedLight"/>
                <a:cs typeface="Times New Roman" pitchFamily="18" charset="0"/>
              </a:rPr>
              <a:t> </a:t>
            </a:r>
            <a:r>
              <a:rPr lang="de-DE" altLang="de-DE" sz="1400" b="1" dirty="0" err="1" smtClean="0">
                <a:latin typeface="Times New Roman" pitchFamily="18" charset="0"/>
                <a:ea typeface="CL Univers 47 CondensedLight"/>
                <a:cs typeface="Times New Roman" pitchFamily="18" charset="0"/>
              </a:rPr>
              <a:t>is</a:t>
            </a:r>
            <a:r>
              <a:rPr lang="de-DE" altLang="de-DE" sz="1400" b="1" dirty="0" smtClean="0">
                <a:latin typeface="Times New Roman" pitchFamily="18" charset="0"/>
                <a:ea typeface="CL Univers 47 CondensedLight"/>
                <a:cs typeface="Times New Roman" pitchFamily="18" charset="0"/>
              </a:rPr>
              <a:t> </a:t>
            </a:r>
            <a:r>
              <a:rPr lang="de-DE" altLang="de-DE" sz="1400" b="1" dirty="0" err="1" smtClean="0">
                <a:latin typeface="Times New Roman" pitchFamily="18" charset="0"/>
                <a:ea typeface="CL Univers 47 CondensedLight"/>
                <a:cs typeface="Times New Roman" pitchFamily="18" charset="0"/>
              </a:rPr>
              <a:t>used</a:t>
            </a:r>
            <a:r>
              <a:rPr lang="de-DE" altLang="de-DE" sz="1400" b="1" dirty="0" smtClean="0">
                <a:latin typeface="Times New Roman" pitchFamily="18" charset="0"/>
                <a:ea typeface="CL Univers 47 CondensedLight"/>
                <a:cs typeface="Times New Roman" pitchFamily="18" charset="0"/>
              </a:rPr>
              <a:t> </a:t>
            </a:r>
            <a:r>
              <a:rPr lang="de-DE" altLang="de-DE" sz="1400" b="1" dirty="0" err="1" smtClean="0">
                <a:latin typeface="Times New Roman" pitchFamily="18" charset="0"/>
                <a:ea typeface="CL Univers 47 CondensedLight"/>
                <a:cs typeface="Times New Roman" pitchFamily="18" charset="0"/>
              </a:rPr>
              <a:t>to</a:t>
            </a:r>
            <a:r>
              <a:rPr lang="de-DE" altLang="de-DE" sz="1400" b="1" dirty="0" smtClean="0">
                <a:latin typeface="Times New Roman" pitchFamily="18" charset="0"/>
                <a:ea typeface="CL Univers 47 CondensedLight"/>
                <a:cs typeface="Times New Roman" pitchFamily="18" charset="0"/>
              </a:rPr>
              <a:t> </a:t>
            </a:r>
            <a:r>
              <a:rPr lang="de-DE" altLang="de-DE" sz="1400" b="1" dirty="0" err="1" smtClean="0">
                <a:latin typeface="Times New Roman" pitchFamily="18" charset="0"/>
                <a:ea typeface="CL Univers 47 CondensedLight"/>
                <a:cs typeface="Times New Roman" pitchFamily="18" charset="0"/>
              </a:rPr>
              <a:t>calculate</a:t>
            </a:r>
            <a:r>
              <a:rPr lang="de-DE" altLang="de-DE" sz="1400" b="1" dirty="0" smtClean="0">
                <a:latin typeface="Times New Roman" pitchFamily="18" charset="0"/>
                <a:ea typeface="CL Univers 47 CondensedLight"/>
                <a:cs typeface="Times New Roman" pitchFamily="18" charset="0"/>
              </a:rPr>
              <a:t> the MTF  </a:t>
            </a:r>
            <a:endParaRPr lang="de-DE" sz="14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8" name="Picture 2" descr="C:\MyDocuments\MyTalks\Conferences\CFEL_Symposium_2015\MTF_11(50umSi)1(300umSi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4608512" cy="385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3" name="Group 142"/>
          <p:cNvGrpSpPr/>
          <p:nvPr/>
        </p:nvGrpSpPr>
        <p:grpSpPr>
          <a:xfrm>
            <a:off x="5097839" y="1880751"/>
            <a:ext cx="3866649" cy="4808354"/>
            <a:chOff x="4488870" y="1880751"/>
            <a:chExt cx="3866649" cy="4808354"/>
          </a:xfrm>
        </p:grpSpPr>
        <p:sp>
          <p:nvSpPr>
            <p:cNvPr id="16" name="TextBox 15"/>
            <p:cNvSpPr txBox="1"/>
            <p:nvPr/>
          </p:nvSpPr>
          <p:spPr>
            <a:xfrm>
              <a:off x="6732582" y="3429000"/>
              <a:ext cx="14398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Input Signal: S</a:t>
              </a:r>
              <a:r>
                <a:rPr lang="de-DE" sz="1400" b="1" baseline="-25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</a:t>
              </a:r>
              <a:endParaRPr lang="de-DE" sz="1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21738" y="4464154"/>
              <a:ext cx="16337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Output </a:t>
              </a:r>
              <a:r>
                <a:rPr lang="de-DE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de-DE" sz="1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ignal: S</a:t>
              </a:r>
              <a:r>
                <a:rPr lang="de-DE" sz="1400" b="1" baseline="-25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out</a:t>
              </a:r>
              <a:endParaRPr lang="de-DE" sz="1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103352" y="2348880"/>
              <a:ext cx="216024" cy="792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rgbClr val="FF000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630360" y="2501280"/>
              <a:ext cx="216024" cy="792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rgbClr val="FF0000"/>
                </a:solidFill>
              </a:endParaRP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4499992" y="1886635"/>
              <a:ext cx="1233661" cy="1500554"/>
              <a:chOff x="4418459" y="1886635"/>
              <a:chExt cx="1233661" cy="1500554"/>
            </a:xfrm>
          </p:grpSpPr>
          <p:cxnSp>
            <p:nvCxnSpPr>
              <p:cNvPr id="42" name="Straight Arrow Connector 41"/>
              <p:cNvCxnSpPr/>
              <p:nvPr/>
            </p:nvCxnSpPr>
            <p:spPr>
              <a:xfrm>
                <a:off x="5079714" y="2132856"/>
                <a:ext cx="4680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5547714" y="2132856"/>
                <a:ext cx="0" cy="2160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5078404" y="2132856"/>
                <a:ext cx="0" cy="2160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8" name="Group 57"/>
              <p:cNvGrpSpPr/>
              <p:nvPr/>
            </p:nvGrpSpPr>
            <p:grpSpPr>
              <a:xfrm>
                <a:off x="4418459" y="1886635"/>
                <a:ext cx="1233661" cy="1500554"/>
                <a:chOff x="4400688" y="1886635"/>
                <a:chExt cx="1233661" cy="1500554"/>
              </a:xfrm>
            </p:grpSpPr>
            <p:sp>
              <p:nvSpPr>
                <p:cNvPr id="4" name="Rectangle 3"/>
                <p:cNvSpPr/>
                <p:nvPr/>
              </p:nvSpPr>
              <p:spPr>
                <a:xfrm>
                  <a:off x="4860032" y="2348880"/>
                  <a:ext cx="216024" cy="792088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b="1" dirty="0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5320800" y="2348880"/>
                  <a:ext cx="216024" cy="792088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4400688" y="2348880"/>
                  <a:ext cx="216024" cy="792088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5004048" y="1886635"/>
                  <a:ext cx="630301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000" dirty="0" smtClean="0">
                      <a:latin typeface="Times" pitchFamily="18" charset="0"/>
                    </a:rPr>
                    <a:t>1 </a:t>
                  </a:r>
                  <a:r>
                    <a:rPr lang="de-DE" sz="1000" dirty="0" err="1" smtClean="0">
                      <a:latin typeface="Times" pitchFamily="18" charset="0"/>
                    </a:rPr>
                    <a:t>lp</a:t>
                  </a:r>
                  <a:r>
                    <a:rPr lang="de-DE" sz="1000" dirty="0" smtClean="0">
                      <a:latin typeface="Times" pitchFamily="18" charset="0"/>
                    </a:rPr>
                    <a:t>/mm</a:t>
                  </a:r>
                  <a:endParaRPr lang="de-DE" sz="1000" dirty="0">
                    <a:latin typeface="Times" pitchFamily="18" charset="0"/>
                  </a:endParaRPr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>
                  <a:off x="4518731" y="3140968"/>
                  <a:ext cx="652743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000" dirty="0" smtClean="0">
                      <a:latin typeface="Times" pitchFamily="18" charset="0"/>
                    </a:rPr>
                    <a:t>Object A</a:t>
                  </a:r>
                  <a:endParaRPr lang="de-DE" sz="1000" dirty="0">
                    <a:latin typeface="Times" pitchFamily="18" charset="0"/>
                  </a:endParaRPr>
                </a:p>
              </p:txBody>
            </p:sp>
          </p:grpSp>
        </p:grpSp>
        <p:grpSp>
          <p:nvGrpSpPr>
            <p:cNvPr id="112" name="Group 111"/>
            <p:cNvGrpSpPr/>
            <p:nvPr/>
          </p:nvGrpSpPr>
          <p:grpSpPr>
            <a:xfrm>
              <a:off x="7147115" y="1886635"/>
              <a:ext cx="695564" cy="1500554"/>
              <a:chOff x="7147115" y="1886635"/>
              <a:chExt cx="695564" cy="1500554"/>
            </a:xfrm>
          </p:grpSpPr>
          <p:sp>
            <p:nvSpPr>
              <p:cNvPr id="54" name="TextBox 53"/>
              <p:cNvSpPr txBox="1"/>
              <p:nvPr/>
            </p:nvSpPr>
            <p:spPr>
              <a:xfrm>
                <a:off x="7164288" y="1886635"/>
                <a:ext cx="67839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000" dirty="0" smtClean="0">
                    <a:latin typeface="Times" pitchFamily="18" charset="0"/>
                  </a:rPr>
                  <a:t>10 </a:t>
                </a:r>
                <a:r>
                  <a:rPr lang="de-DE" sz="1000" dirty="0" err="1" smtClean="0">
                    <a:latin typeface="Times" pitchFamily="18" charset="0"/>
                  </a:rPr>
                  <a:t>lp</a:t>
                </a:r>
                <a:r>
                  <a:rPr lang="de-DE" sz="1000" dirty="0" smtClean="0">
                    <a:latin typeface="Times" pitchFamily="18" charset="0"/>
                  </a:rPr>
                  <a:t>/mm</a:t>
                </a:r>
                <a:endParaRPr lang="de-DE" sz="1000" dirty="0">
                  <a:latin typeface="Times" pitchFamily="18" charset="0"/>
                </a:endParaRPr>
              </a:p>
            </p:txBody>
          </p:sp>
          <p:grpSp>
            <p:nvGrpSpPr>
              <p:cNvPr id="63" name="Group 62"/>
              <p:cNvGrpSpPr/>
              <p:nvPr/>
            </p:nvGrpSpPr>
            <p:grpSpPr>
              <a:xfrm>
                <a:off x="7147115" y="2108402"/>
                <a:ext cx="644728" cy="1278787"/>
                <a:chOff x="7147115" y="2108402"/>
                <a:chExt cx="644728" cy="1278787"/>
              </a:xfrm>
            </p:grpSpPr>
            <p:sp>
              <p:nvSpPr>
                <p:cNvPr id="30" name="Rectangle 29"/>
                <p:cNvSpPr/>
                <p:nvPr/>
              </p:nvSpPr>
              <p:spPr>
                <a:xfrm>
                  <a:off x="7243420" y="2348880"/>
                  <a:ext cx="0" cy="792088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7289254" y="2348880"/>
                  <a:ext cx="0" cy="792088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7336879" y="2348880"/>
                  <a:ext cx="0" cy="792088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7379179" y="2348880"/>
                  <a:ext cx="0" cy="792088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7426154" y="2348880"/>
                  <a:ext cx="0" cy="792088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7476703" y="2348880"/>
                  <a:ext cx="0" cy="792088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7520770" y="2347731"/>
                  <a:ext cx="0" cy="792088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7560756" y="2348880"/>
                  <a:ext cx="0" cy="792088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7599894" y="2348880"/>
                  <a:ext cx="0" cy="792088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7639880" y="2351590"/>
                  <a:ext cx="0" cy="792088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7679018" y="2348880"/>
                  <a:ext cx="0" cy="792088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cxnSp>
              <p:nvCxnSpPr>
                <p:cNvPr id="49" name="Straight Arrow Connector 48"/>
                <p:cNvCxnSpPr/>
                <p:nvPr/>
              </p:nvCxnSpPr>
              <p:spPr>
                <a:xfrm>
                  <a:off x="7240582" y="2108402"/>
                  <a:ext cx="46800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7696011" y="2108402"/>
                  <a:ext cx="0" cy="216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7247898" y="2108402"/>
                  <a:ext cx="0" cy="216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TextBox 56"/>
                <p:cNvSpPr txBox="1"/>
                <p:nvPr/>
              </p:nvSpPr>
              <p:spPr>
                <a:xfrm>
                  <a:off x="7147115" y="3140968"/>
                  <a:ext cx="644728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000" dirty="0" smtClean="0">
                      <a:latin typeface="Times" pitchFamily="18" charset="0"/>
                    </a:rPr>
                    <a:t>Object C</a:t>
                  </a:r>
                  <a:endParaRPr lang="de-DE" sz="1000" dirty="0">
                    <a:latin typeface="Times" pitchFamily="18" charset="0"/>
                  </a:endParaRPr>
                </a:p>
              </p:txBody>
            </p:sp>
          </p:grpSp>
        </p:grpSp>
        <p:sp>
          <p:nvSpPr>
            <p:cNvPr id="65" name="Notched Right Arrow 64"/>
            <p:cNvSpPr/>
            <p:nvPr/>
          </p:nvSpPr>
          <p:spPr>
            <a:xfrm rot="5400000">
              <a:off x="6069695" y="3320988"/>
              <a:ext cx="432048" cy="648072"/>
            </a:xfrm>
            <a:prstGeom prst="notched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420104" y="3963499"/>
              <a:ext cx="1820478" cy="3600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smtClean="0">
                  <a:solidFill>
                    <a:schemeClr val="bg1"/>
                  </a:solidFill>
                  <a:latin typeface="Times" pitchFamily="18" charset="0"/>
                </a:rPr>
                <a:t>Detector</a:t>
              </a:r>
              <a:endParaRPr lang="de-DE" b="1" dirty="0">
                <a:solidFill>
                  <a:schemeClr val="bg1"/>
                </a:solidFill>
                <a:latin typeface="Times" pitchFamily="18" charset="0"/>
              </a:endParaRPr>
            </a:p>
          </p:txBody>
        </p:sp>
        <p:sp>
          <p:nvSpPr>
            <p:cNvPr id="67" name="Notched Right Arrow 66"/>
            <p:cNvSpPr/>
            <p:nvPr/>
          </p:nvSpPr>
          <p:spPr>
            <a:xfrm rot="5400000">
              <a:off x="6042403" y="4289474"/>
              <a:ext cx="524522" cy="648072"/>
            </a:xfrm>
            <a:prstGeom prst="notched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95" name="Group 94"/>
            <p:cNvGrpSpPr/>
            <p:nvPr/>
          </p:nvGrpSpPr>
          <p:grpSpPr>
            <a:xfrm>
              <a:off x="4488870" y="4941168"/>
              <a:ext cx="1233268" cy="1654443"/>
              <a:chOff x="4652785" y="5024790"/>
              <a:chExt cx="1233268" cy="1654443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4652785" y="5024790"/>
                <a:ext cx="1233268" cy="1654443"/>
                <a:chOff x="4418852" y="1886635"/>
                <a:chExt cx="1233268" cy="1654443"/>
              </a:xfrm>
            </p:grpSpPr>
            <p:cxnSp>
              <p:nvCxnSpPr>
                <p:cNvPr id="69" name="Straight Arrow Connector 68"/>
                <p:cNvCxnSpPr/>
                <p:nvPr/>
              </p:nvCxnSpPr>
              <p:spPr>
                <a:xfrm>
                  <a:off x="5079714" y="2132856"/>
                  <a:ext cx="46800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5547714" y="2132856"/>
                  <a:ext cx="0" cy="216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5078404" y="2132856"/>
                  <a:ext cx="0" cy="216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2" name="Group 71"/>
                <p:cNvGrpSpPr/>
                <p:nvPr/>
              </p:nvGrpSpPr>
              <p:grpSpPr>
                <a:xfrm>
                  <a:off x="4418852" y="1886635"/>
                  <a:ext cx="1233268" cy="1654443"/>
                  <a:chOff x="4401081" y="1886635"/>
                  <a:chExt cx="1233268" cy="1654443"/>
                </a:xfrm>
              </p:grpSpPr>
              <p:sp>
                <p:nvSpPr>
                  <p:cNvPr id="74" name="Rectangle 73"/>
                  <p:cNvSpPr/>
                  <p:nvPr/>
                </p:nvSpPr>
                <p:spPr>
                  <a:xfrm>
                    <a:off x="5320800" y="2348880"/>
                    <a:ext cx="216024" cy="792088"/>
                  </a:xfrm>
                  <a:prstGeom prst="rect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75" name="Rectangle 74"/>
                  <p:cNvSpPr/>
                  <p:nvPr/>
                </p:nvSpPr>
                <p:spPr>
                  <a:xfrm>
                    <a:off x="4401081" y="2348880"/>
                    <a:ext cx="216024" cy="792088"/>
                  </a:xfrm>
                  <a:prstGeom prst="rect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76" name="TextBox 75"/>
                  <p:cNvSpPr txBox="1"/>
                  <p:nvPr/>
                </p:nvSpPr>
                <p:spPr>
                  <a:xfrm>
                    <a:off x="5004048" y="1886635"/>
                    <a:ext cx="630301" cy="2462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DE" sz="1000" dirty="0" smtClean="0">
                        <a:latin typeface="Times" pitchFamily="18" charset="0"/>
                      </a:rPr>
                      <a:t>1 </a:t>
                    </a:r>
                    <a:r>
                      <a:rPr lang="de-DE" sz="1000" dirty="0" err="1" smtClean="0">
                        <a:latin typeface="Times" pitchFamily="18" charset="0"/>
                      </a:rPr>
                      <a:t>lp</a:t>
                    </a:r>
                    <a:r>
                      <a:rPr lang="de-DE" sz="1000" dirty="0" smtClean="0">
                        <a:latin typeface="Times" pitchFamily="18" charset="0"/>
                      </a:rPr>
                      <a:t>/mm</a:t>
                    </a:r>
                    <a:endParaRPr lang="de-DE" sz="1000" dirty="0">
                      <a:latin typeface="Times" pitchFamily="18" charset="0"/>
                    </a:endParaRPr>
                  </a:p>
                </p:txBody>
              </p:sp>
              <p:sp>
                <p:nvSpPr>
                  <p:cNvPr id="77" name="TextBox 76"/>
                  <p:cNvSpPr txBox="1"/>
                  <p:nvPr/>
                </p:nvSpPr>
                <p:spPr>
                  <a:xfrm>
                    <a:off x="4632920" y="3140968"/>
                    <a:ext cx="787395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DE" sz="1000" dirty="0" smtClean="0">
                        <a:latin typeface="Times" pitchFamily="18" charset="0"/>
                      </a:rPr>
                      <a:t>Object A </a:t>
                    </a:r>
                  </a:p>
                  <a:p>
                    <a:r>
                      <a:rPr lang="de-DE" sz="1000" dirty="0" smtClean="0">
                        <a:latin typeface="Times" pitchFamily="18" charset="0"/>
                      </a:rPr>
                      <a:t>MTF=90 %</a:t>
                    </a:r>
                    <a:endParaRPr lang="de-DE" sz="1000" dirty="0">
                      <a:latin typeface="Times" pitchFamily="18" charset="0"/>
                    </a:endParaRPr>
                  </a:p>
                </p:txBody>
              </p:sp>
            </p:grpSp>
          </p:grpSp>
          <p:sp>
            <p:nvSpPr>
              <p:cNvPr id="78" name="Rectangle 77"/>
              <p:cNvSpPr/>
              <p:nvPr/>
            </p:nvSpPr>
            <p:spPr>
              <a:xfrm>
                <a:off x="5348322" y="5480100"/>
                <a:ext cx="216024" cy="7992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4892284" y="5478736"/>
                <a:ext cx="216024" cy="79208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5131614" y="5475421"/>
                <a:ext cx="216024" cy="79208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b="1" dirty="0"/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6067768" y="1880751"/>
              <a:ext cx="708298" cy="1500554"/>
              <a:chOff x="6066995" y="1886635"/>
              <a:chExt cx="708298" cy="1500554"/>
            </a:xfrm>
          </p:grpSpPr>
          <p:grpSp>
            <p:nvGrpSpPr>
              <p:cNvPr id="84" name="Group 83"/>
              <p:cNvGrpSpPr/>
              <p:nvPr/>
            </p:nvGrpSpPr>
            <p:grpSpPr>
              <a:xfrm>
                <a:off x="6084168" y="1886635"/>
                <a:ext cx="691125" cy="1254333"/>
                <a:chOff x="6074643" y="1886635"/>
                <a:chExt cx="691125" cy="1254333"/>
              </a:xfrm>
            </p:grpSpPr>
            <p:sp>
              <p:nvSpPr>
                <p:cNvPr id="86" name="Rectangle 85"/>
                <p:cNvSpPr/>
                <p:nvPr/>
              </p:nvSpPr>
              <p:spPr>
                <a:xfrm>
                  <a:off x="6074643" y="2348880"/>
                  <a:ext cx="72000" cy="792088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b="1" dirty="0"/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6236568" y="2348880"/>
                  <a:ext cx="72000" cy="792088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8" name="Rectangle 87"/>
                <p:cNvSpPr/>
                <p:nvPr/>
              </p:nvSpPr>
              <p:spPr>
                <a:xfrm>
                  <a:off x="6388968" y="2348880"/>
                  <a:ext cx="72000" cy="792088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9" name="Rectangle 88"/>
                <p:cNvSpPr/>
                <p:nvPr/>
              </p:nvSpPr>
              <p:spPr>
                <a:xfrm>
                  <a:off x="6541368" y="2348880"/>
                  <a:ext cx="72000" cy="792088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0" name="Rectangle 89"/>
                <p:cNvSpPr/>
                <p:nvPr/>
              </p:nvSpPr>
              <p:spPr>
                <a:xfrm>
                  <a:off x="6693768" y="2348880"/>
                  <a:ext cx="72000" cy="792088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cxnSp>
              <p:nvCxnSpPr>
                <p:cNvPr id="91" name="Straight Arrow Connector 90"/>
                <p:cNvCxnSpPr/>
                <p:nvPr/>
              </p:nvCxnSpPr>
              <p:spPr>
                <a:xfrm>
                  <a:off x="6156176" y="2132880"/>
                  <a:ext cx="46800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>
                  <a:off x="6624176" y="2132880"/>
                  <a:ext cx="0" cy="216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6163492" y="2132880"/>
                  <a:ext cx="0" cy="216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4" name="TextBox 93"/>
                <p:cNvSpPr txBox="1"/>
                <p:nvPr/>
              </p:nvSpPr>
              <p:spPr>
                <a:xfrm>
                  <a:off x="6101939" y="1886635"/>
                  <a:ext cx="614271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000" dirty="0">
                      <a:latin typeface="Times" pitchFamily="18" charset="0"/>
                    </a:rPr>
                    <a:t>3</a:t>
                  </a:r>
                  <a:r>
                    <a:rPr lang="de-DE" sz="1000" dirty="0" smtClean="0">
                      <a:latin typeface="Times" pitchFamily="18" charset="0"/>
                    </a:rPr>
                    <a:t> </a:t>
                  </a:r>
                  <a:r>
                    <a:rPr lang="de-DE" sz="1000" dirty="0" err="1" smtClean="0">
                      <a:latin typeface="Times" pitchFamily="18" charset="0"/>
                    </a:rPr>
                    <a:t>lp</a:t>
                  </a:r>
                  <a:r>
                    <a:rPr lang="de-DE" sz="1000" dirty="0" smtClean="0">
                      <a:latin typeface="Times" pitchFamily="18" charset="0"/>
                    </a:rPr>
                    <a:t>/mm</a:t>
                  </a:r>
                  <a:endParaRPr lang="de-DE" sz="1000" dirty="0">
                    <a:latin typeface="Times" pitchFamily="18" charset="0"/>
                  </a:endParaRPr>
                </a:p>
              </p:txBody>
            </p:sp>
          </p:grpSp>
          <p:sp>
            <p:nvSpPr>
              <p:cNvPr id="85" name="TextBox 84"/>
              <p:cNvSpPr txBox="1"/>
              <p:nvPr/>
            </p:nvSpPr>
            <p:spPr>
              <a:xfrm>
                <a:off x="6066995" y="3140968"/>
                <a:ext cx="64472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000" dirty="0" smtClean="0">
                    <a:latin typeface="Times" pitchFamily="18" charset="0"/>
                  </a:rPr>
                  <a:t>Object B</a:t>
                </a:r>
                <a:endParaRPr lang="de-DE" sz="1000" dirty="0">
                  <a:latin typeface="Times" pitchFamily="18" charset="0"/>
                </a:endParaRPr>
              </a:p>
            </p:txBody>
          </p:sp>
        </p:grpSp>
        <p:grpSp>
          <p:nvGrpSpPr>
            <p:cNvPr id="113" name="Group 112"/>
            <p:cNvGrpSpPr/>
            <p:nvPr/>
          </p:nvGrpSpPr>
          <p:grpSpPr>
            <a:xfrm>
              <a:off x="7164288" y="4880774"/>
              <a:ext cx="723275" cy="1654443"/>
              <a:chOff x="7147115" y="1886635"/>
              <a:chExt cx="723275" cy="1654443"/>
            </a:xfrm>
          </p:grpSpPr>
          <p:sp>
            <p:nvSpPr>
              <p:cNvPr id="114" name="TextBox 113"/>
              <p:cNvSpPr txBox="1"/>
              <p:nvPr/>
            </p:nvSpPr>
            <p:spPr>
              <a:xfrm>
                <a:off x="7164288" y="1886635"/>
                <a:ext cx="67839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000" dirty="0" smtClean="0">
                    <a:latin typeface="Times" pitchFamily="18" charset="0"/>
                  </a:rPr>
                  <a:t>10 </a:t>
                </a:r>
                <a:r>
                  <a:rPr lang="de-DE" sz="1000" dirty="0" err="1" smtClean="0">
                    <a:latin typeface="Times" pitchFamily="18" charset="0"/>
                  </a:rPr>
                  <a:t>lp</a:t>
                </a:r>
                <a:r>
                  <a:rPr lang="de-DE" sz="1000" dirty="0" smtClean="0">
                    <a:latin typeface="Times" pitchFamily="18" charset="0"/>
                  </a:rPr>
                  <a:t>/mm</a:t>
                </a:r>
                <a:endParaRPr lang="de-DE" sz="1000" dirty="0">
                  <a:latin typeface="Times" pitchFamily="18" charset="0"/>
                </a:endParaRPr>
              </a:p>
            </p:txBody>
          </p:sp>
          <p:grpSp>
            <p:nvGrpSpPr>
              <p:cNvPr id="115" name="Group 114"/>
              <p:cNvGrpSpPr/>
              <p:nvPr/>
            </p:nvGrpSpPr>
            <p:grpSpPr>
              <a:xfrm>
                <a:off x="7147115" y="2108402"/>
                <a:ext cx="723275" cy="1432676"/>
                <a:chOff x="7147115" y="2108402"/>
                <a:chExt cx="723275" cy="1432676"/>
              </a:xfrm>
            </p:grpSpPr>
            <p:cxnSp>
              <p:nvCxnSpPr>
                <p:cNvPr id="127" name="Straight Arrow Connector 126"/>
                <p:cNvCxnSpPr/>
                <p:nvPr/>
              </p:nvCxnSpPr>
              <p:spPr>
                <a:xfrm>
                  <a:off x="7240582" y="2108402"/>
                  <a:ext cx="46800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>
                  <a:off x="7696011" y="2108402"/>
                  <a:ext cx="0" cy="216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>
                  <a:off x="7247898" y="2108402"/>
                  <a:ext cx="0" cy="216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0" name="TextBox 129"/>
                <p:cNvSpPr txBox="1"/>
                <p:nvPr/>
              </p:nvSpPr>
              <p:spPr>
                <a:xfrm>
                  <a:off x="7147115" y="3140968"/>
                  <a:ext cx="72327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000" dirty="0" smtClean="0">
                      <a:latin typeface="Times" pitchFamily="18" charset="0"/>
                    </a:rPr>
                    <a:t>Object C</a:t>
                  </a:r>
                </a:p>
                <a:p>
                  <a:r>
                    <a:rPr lang="de-DE" sz="1000" dirty="0" smtClean="0">
                      <a:latin typeface="Times" pitchFamily="18" charset="0"/>
                    </a:rPr>
                    <a:t>MTF=0 %</a:t>
                  </a:r>
                  <a:endParaRPr lang="de-DE" sz="1000" dirty="0">
                    <a:latin typeface="Times" pitchFamily="18" charset="0"/>
                  </a:endParaRPr>
                </a:p>
              </p:txBody>
            </p:sp>
          </p:grpSp>
        </p:grpSp>
        <p:grpSp>
          <p:nvGrpSpPr>
            <p:cNvPr id="140" name="Group 139"/>
            <p:cNvGrpSpPr/>
            <p:nvPr/>
          </p:nvGrpSpPr>
          <p:grpSpPr>
            <a:xfrm>
              <a:off x="6062998" y="4880774"/>
              <a:ext cx="787395" cy="1808331"/>
              <a:chOff x="6066995" y="1886635"/>
              <a:chExt cx="787395" cy="1808331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6066995" y="1886635"/>
                <a:ext cx="787395" cy="1808331"/>
                <a:chOff x="6066995" y="1886635"/>
                <a:chExt cx="787395" cy="1808331"/>
              </a:xfrm>
            </p:grpSpPr>
            <p:grpSp>
              <p:nvGrpSpPr>
                <p:cNvPr id="61" name="Group 60"/>
                <p:cNvGrpSpPr/>
                <p:nvPr/>
              </p:nvGrpSpPr>
              <p:grpSpPr>
                <a:xfrm>
                  <a:off x="6084168" y="1886635"/>
                  <a:ext cx="691125" cy="1254333"/>
                  <a:chOff x="6074643" y="1886635"/>
                  <a:chExt cx="691125" cy="1254333"/>
                </a:xfrm>
              </p:grpSpPr>
              <p:sp>
                <p:nvSpPr>
                  <p:cNvPr id="24" name="Rectangle 23"/>
                  <p:cNvSpPr/>
                  <p:nvPr/>
                </p:nvSpPr>
                <p:spPr>
                  <a:xfrm>
                    <a:off x="6074643" y="2348880"/>
                    <a:ext cx="72000" cy="792088"/>
                  </a:xfrm>
                  <a:prstGeom prst="rect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b="1" dirty="0"/>
                  </a:p>
                </p:txBody>
              </p:sp>
              <p:sp>
                <p:nvSpPr>
                  <p:cNvPr id="25" name="Rectangle 24"/>
                  <p:cNvSpPr/>
                  <p:nvPr/>
                </p:nvSpPr>
                <p:spPr>
                  <a:xfrm>
                    <a:off x="6236568" y="2348880"/>
                    <a:ext cx="72000" cy="792088"/>
                  </a:xfrm>
                  <a:prstGeom prst="rect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26" name="Rectangle 25"/>
                  <p:cNvSpPr/>
                  <p:nvPr/>
                </p:nvSpPr>
                <p:spPr>
                  <a:xfrm>
                    <a:off x="6388968" y="2348880"/>
                    <a:ext cx="72000" cy="792088"/>
                  </a:xfrm>
                  <a:prstGeom prst="rect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27" name="Rectangle 26"/>
                  <p:cNvSpPr/>
                  <p:nvPr/>
                </p:nvSpPr>
                <p:spPr>
                  <a:xfrm>
                    <a:off x="6541368" y="2348880"/>
                    <a:ext cx="72000" cy="792088"/>
                  </a:xfrm>
                  <a:prstGeom prst="rect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28" name="Rectangle 27"/>
                  <p:cNvSpPr/>
                  <p:nvPr/>
                </p:nvSpPr>
                <p:spPr>
                  <a:xfrm>
                    <a:off x="6693768" y="2348880"/>
                    <a:ext cx="72000" cy="792088"/>
                  </a:xfrm>
                  <a:prstGeom prst="rect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cxnSp>
                <p:nvCxnSpPr>
                  <p:cNvPr id="46" name="Straight Arrow Connector 45"/>
                  <p:cNvCxnSpPr/>
                  <p:nvPr/>
                </p:nvCxnSpPr>
                <p:spPr>
                  <a:xfrm>
                    <a:off x="6156176" y="2132880"/>
                    <a:ext cx="468000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headEnd type="triangl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Connector 46"/>
                  <p:cNvCxnSpPr/>
                  <p:nvPr/>
                </p:nvCxnSpPr>
                <p:spPr>
                  <a:xfrm>
                    <a:off x="6624176" y="2132880"/>
                    <a:ext cx="0" cy="21600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47"/>
                  <p:cNvCxnSpPr/>
                  <p:nvPr/>
                </p:nvCxnSpPr>
                <p:spPr>
                  <a:xfrm>
                    <a:off x="6163492" y="2132880"/>
                    <a:ext cx="0" cy="21600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3" name="TextBox 52"/>
                  <p:cNvSpPr txBox="1"/>
                  <p:nvPr/>
                </p:nvSpPr>
                <p:spPr>
                  <a:xfrm>
                    <a:off x="6101939" y="1886635"/>
                    <a:ext cx="614271" cy="2462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DE" sz="1000" dirty="0">
                        <a:latin typeface="Times" pitchFamily="18" charset="0"/>
                      </a:rPr>
                      <a:t>3</a:t>
                    </a:r>
                    <a:r>
                      <a:rPr lang="de-DE" sz="1000" dirty="0" smtClean="0">
                        <a:latin typeface="Times" pitchFamily="18" charset="0"/>
                      </a:rPr>
                      <a:t> </a:t>
                    </a:r>
                    <a:r>
                      <a:rPr lang="de-DE" sz="1000" dirty="0" err="1" smtClean="0">
                        <a:latin typeface="Times" pitchFamily="18" charset="0"/>
                      </a:rPr>
                      <a:t>lp</a:t>
                    </a:r>
                    <a:r>
                      <a:rPr lang="de-DE" sz="1000" dirty="0" smtClean="0">
                        <a:latin typeface="Times" pitchFamily="18" charset="0"/>
                      </a:rPr>
                      <a:t>/mm</a:t>
                    </a:r>
                    <a:endParaRPr lang="de-DE" sz="1000" dirty="0">
                      <a:latin typeface="Times" pitchFamily="18" charset="0"/>
                    </a:endParaRPr>
                  </a:p>
                </p:txBody>
              </p:sp>
            </p:grpSp>
            <p:sp>
              <p:nvSpPr>
                <p:cNvPr id="56" name="TextBox 55"/>
                <p:cNvSpPr txBox="1"/>
                <p:nvPr/>
              </p:nvSpPr>
              <p:spPr>
                <a:xfrm>
                  <a:off x="6066995" y="3140968"/>
                  <a:ext cx="787395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000" dirty="0" smtClean="0">
                      <a:latin typeface="Times" pitchFamily="18" charset="0"/>
                    </a:rPr>
                    <a:t>Object B</a:t>
                  </a:r>
                </a:p>
                <a:p>
                  <a:r>
                    <a:rPr lang="de-DE" sz="1000" dirty="0" smtClean="0">
                      <a:latin typeface="Times" pitchFamily="18" charset="0"/>
                    </a:rPr>
                    <a:t>MTF=50 %</a:t>
                  </a:r>
                </a:p>
                <a:p>
                  <a:endParaRPr lang="de-DE" sz="1000" dirty="0">
                    <a:latin typeface="Times" pitchFamily="18" charset="0"/>
                  </a:endParaRPr>
                </a:p>
              </p:txBody>
            </p:sp>
          </p:grpSp>
          <p:sp>
            <p:nvSpPr>
              <p:cNvPr id="131" name="Rectangle 130"/>
              <p:cNvSpPr/>
              <p:nvPr/>
            </p:nvSpPr>
            <p:spPr>
              <a:xfrm>
                <a:off x="6643840" y="2348880"/>
                <a:ext cx="54000" cy="79208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6486816" y="2349580"/>
                <a:ext cx="54000" cy="79208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6324792" y="2349580"/>
                <a:ext cx="54000" cy="79208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6170084" y="2348880"/>
                <a:ext cx="54000" cy="79208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41" name="Rectangle 140"/>
            <p:cNvSpPr/>
            <p:nvPr/>
          </p:nvSpPr>
          <p:spPr>
            <a:xfrm>
              <a:off x="7269258" y="5339336"/>
              <a:ext cx="438436" cy="792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9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95536" y="6448251"/>
            <a:ext cx="2133600" cy="365125"/>
          </a:xfrm>
        </p:spPr>
        <p:txBody>
          <a:bodyPr/>
          <a:lstStyle/>
          <a:p>
            <a:pPr algn="l"/>
            <a:r>
              <a:rPr lang="de-DE" dirty="0" smtClean="0"/>
              <a:t>P. 14, Ibrahym Dourki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023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194" name="Picture 2" descr="C:\MyDocuments\MyTalks\Conferences\Research_Course2016_Desy\MTF_2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627063"/>
            <a:ext cx="9104313" cy="560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95536" y="6448251"/>
            <a:ext cx="2133600" cy="365125"/>
          </a:xfrm>
        </p:spPr>
        <p:txBody>
          <a:bodyPr/>
          <a:lstStyle/>
          <a:p>
            <a:pPr algn="l"/>
            <a:r>
              <a:rPr lang="de-DE" dirty="0" smtClean="0"/>
              <a:t>P. 15, Ibrahym Dourki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407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88640"/>
            <a:ext cx="7503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solidFill>
                  <a:schemeClr val="accent6"/>
                </a:solidFill>
                <a:latin typeface="Times" pitchFamily="18" charset="0"/>
              </a:rPr>
              <a:t>Example</a:t>
            </a:r>
            <a:r>
              <a:rPr lang="de-DE" b="1" dirty="0" smtClean="0">
                <a:solidFill>
                  <a:schemeClr val="accent6"/>
                </a:solidFill>
                <a:latin typeface="Times" pitchFamily="18" charset="0"/>
              </a:rPr>
              <a:t>: Imaging </a:t>
            </a:r>
            <a:r>
              <a:rPr lang="de-DE" b="1" dirty="0" err="1" smtClean="0">
                <a:solidFill>
                  <a:schemeClr val="accent6"/>
                </a:solidFill>
                <a:latin typeface="Times" pitchFamily="18" charset="0"/>
              </a:rPr>
              <a:t>of</a:t>
            </a:r>
            <a:r>
              <a:rPr lang="de-DE" b="1" dirty="0" smtClean="0">
                <a:solidFill>
                  <a:schemeClr val="accent6"/>
                </a:solidFill>
                <a:latin typeface="Times" pitchFamily="18" charset="0"/>
              </a:rPr>
              <a:t> </a:t>
            </a:r>
            <a:r>
              <a:rPr lang="de-DE" b="1" dirty="0" err="1" smtClean="0">
                <a:solidFill>
                  <a:schemeClr val="accent6"/>
                </a:solidFill>
                <a:latin typeface="Times" pitchFamily="18" charset="0"/>
              </a:rPr>
              <a:t>gold</a:t>
            </a:r>
            <a:r>
              <a:rPr lang="de-DE" b="1" dirty="0" smtClean="0">
                <a:solidFill>
                  <a:schemeClr val="accent6"/>
                </a:solidFill>
                <a:latin typeface="Times" pitchFamily="18" charset="0"/>
              </a:rPr>
              <a:t> and </a:t>
            </a:r>
            <a:r>
              <a:rPr lang="de-DE" b="1" dirty="0" err="1" smtClean="0">
                <a:solidFill>
                  <a:schemeClr val="accent6"/>
                </a:solidFill>
                <a:latin typeface="Times" pitchFamily="18" charset="0"/>
              </a:rPr>
              <a:t>carbon</a:t>
            </a:r>
            <a:r>
              <a:rPr lang="de-DE" b="1" dirty="0" smtClean="0">
                <a:solidFill>
                  <a:schemeClr val="accent6"/>
                </a:solidFill>
                <a:latin typeface="Times" pitchFamily="18" charset="0"/>
              </a:rPr>
              <a:t> rings </a:t>
            </a:r>
            <a:r>
              <a:rPr lang="de-DE" b="1" dirty="0" smtClean="0">
                <a:solidFill>
                  <a:schemeClr val="accent6"/>
                </a:solidFill>
                <a:latin typeface="Times" pitchFamily="18" charset="0"/>
              </a:rPr>
              <a:t>(2 </a:t>
            </a:r>
            <a:r>
              <a:rPr lang="de-DE" b="1" dirty="0" err="1" smtClean="0">
                <a:solidFill>
                  <a:schemeClr val="accent6"/>
                </a:solidFill>
                <a:latin typeface="Times" pitchFamily="18" charset="0"/>
              </a:rPr>
              <a:t>line</a:t>
            </a:r>
            <a:r>
              <a:rPr lang="de-DE" b="1" dirty="0" smtClean="0">
                <a:solidFill>
                  <a:schemeClr val="accent6"/>
                </a:solidFill>
                <a:latin typeface="Times" pitchFamily="18" charset="0"/>
              </a:rPr>
              <a:t> </a:t>
            </a:r>
            <a:r>
              <a:rPr lang="de-DE" b="1" dirty="0" err="1" smtClean="0">
                <a:solidFill>
                  <a:schemeClr val="accent6"/>
                </a:solidFill>
                <a:latin typeface="Times" pitchFamily="18" charset="0"/>
              </a:rPr>
              <a:t>pairs</a:t>
            </a:r>
            <a:r>
              <a:rPr lang="de-DE" b="1" dirty="0" smtClean="0">
                <a:solidFill>
                  <a:schemeClr val="accent6"/>
                </a:solidFill>
                <a:latin typeface="Times" pitchFamily="18" charset="0"/>
              </a:rPr>
              <a:t> per mm (2lp/mm)</a:t>
            </a:r>
            <a:endParaRPr lang="de-DE" b="1" dirty="0">
              <a:solidFill>
                <a:schemeClr val="accent6"/>
              </a:solidFill>
              <a:latin typeface="Times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496" y="836712"/>
            <a:ext cx="9217024" cy="5686891"/>
            <a:chOff x="35496" y="836712"/>
            <a:chExt cx="9217024" cy="5686891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4274415" y="2060848"/>
              <a:ext cx="3312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2890269" y="5661248"/>
              <a:ext cx="3240360" cy="144016"/>
            </a:xfrm>
            <a:prstGeom prst="rect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Flowchart: Extract 9"/>
            <p:cNvSpPr/>
            <p:nvPr/>
          </p:nvSpPr>
          <p:spPr>
            <a:xfrm>
              <a:off x="3344905" y="1252994"/>
              <a:ext cx="2176006" cy="4413349"/>
            </a:xfrm>
            <a:prstGeom prst="flowChartExtract">
              <a:avLst/>
            </a:prstGeom>
            <a:solidFill>
              <a:srgbClr val="FF0000">
                <a:alpha val="52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3086664" y="1252994"/>
              <a:ext cx="0" cy="43920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1592003" y="1237228"/>
              <a:ext cx="480877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4384549" y="1196752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456557" y="836712"/>
              <a:ext cx="16362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Times" pitchFamily="18" charset="0"/>
                </a:rPr>
                <a:t>Electron source</a:t>
              </a:r>
              <a:endParaRPr lang="de-DE" dirty="0">
                <a:latin typeface="Times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158672" y="3284984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Times" pitchFamily="18" charset="0"/>
                </a:rPr>
                <a:t>FDD</a:t>
              </a:r>
              <a:endParaRPr lang="de-DE" dirty="0">
                <a:latin typeface="Times" pitchFamily="18" charset="0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V="1">
              <a:off x="3880493" y="1197240"/>
              <a:ext cx="0" cy="86360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1592003" y="2060848"/>
              <a:ext cx="2576522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3160413" y="1484784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Times" pitchFamily="18" charset="0"/>
                </a:rPr>
                <a:t>FOD</a:t>
              </a:r>
              <a:endParaRPr lang="de-DE" dirty="0">
                <a:latin typeface="Times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744589" y="1844824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Times" pitchFamily="18" charset="0"/>
                </a:rPr>
                <a:t>Object</a:t>
              </a:r>
              <a:endParaRPr lang="de-DE" dirty="0">
                <a:latin typeface="Times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5496" y="2708920"/>
              <a:ext cx="3116559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Times" pitchFamily="18" charset="0"/>
                </a:rPr>
                <a:t>Magnification:</a:t>
              </a:r>
            </a:p>
            <a:p>
              <a:r>
                <a:rPr lang="de-DE" dirty="0" smtClean="0">
                  <a:latin typeface="Times" pitchFamily="18" charset="0"/>
                </a:rPr>
                <a:t>M=FDD/FOD</a:t>
              </a:r>
            </a:p>
            <a:p>
              <a:r>
                <a:rPr lang="de-DE" dirty="0" smtClean="0">
                  <a:latin typeface="Times" pitchFamily="18" charset="0"/>
                </a:rPr>
                <a:t>Resolution in TEM:</a:t>
              </a:r>
            </a:p>
            <a:p>
              <a:r>
                <a:rPr lang="de-DE" dirty="0" smtClean="0">
                  <a:latin typeface="Times" pitchFamily="18" charset="0"/>
                </a:rPr>
                <a:t>R=</a:t>
              </a:r>
              <a:r>
                <a:rPr lang="de-DE" dirty="0" err="1" smtClean="0">
                  <a:latin typeface="Times" pitchFamily="18" charset="0"/>
                </a:rPr>
                <a:t>pixel</a:t>
              </a:r>
              <a:r>
                <a:rPr lang="de-DE" dirty="0" smtClean="0">
                  <a:latin typeface="Times" pitchFamily="18" charset="0"/>
                </a:rPr>
                <a:t> </a:t>
              </a:r>
              <a:r>
                <a:rPr lang="de-DE" dirty="0" err="1" smtClean="0">
                  <a:latin typeface="Times" pitchFamily="18" charset="0"/>
                </a:rPr>
                <a:t>size</a:t>
              </a:r>
              <a:r>
                <a:rPr lang="de-DE" dirty="0" smtClean="0">
                  <a:latin typeface="Times" pitchFamily="18" charset="0"/>
                </a:rPr>
                <a:t>/M</a:t>
              </a:r>
            </a:p>
            <a:p>
              <a:r>
                <a:rPr lang="de-DE" dirty="0" err="1" smtClean="0">
                  <a:latin typeface="Times" pitchFamily="18" charset="0"/>
                </a:rPr>
                <a:t>For</a:t>
              </a:r>
              <a:r>
                <a:rPr lang="de-DE" dirty="0" smtClean="0">
                  <a:latin typeface="Times" pitchFamily="18" charset="0"/>
                </a:rPr>
                <a:t> M=12000 and FOD=20 µm</a:t>
              </a:r>
            </a:p>
            <a:p>
              <a:r>
                <a:rPr lang="de-DE" dirty="0" smtClean="0">
                  <a:latin typeface="Times" pitchFamily="18" charset="0"/>
                </a:rPr>
                <a:t>FDD=240 mm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255216" y="2277072"/>
              <a:ext cx="1800000" cy="1800000"/>
              <a:chOff x="6255216" y="2061048"/>
              <a:chExt cx="1800000" cy="1800000"/>
            </a:xfrm>
          </p:grpSpPr>
          <p:sp>
            <p:nvSpPr>
              <p:cNvPr id="40" name="Donut 39"/>
              <p:cNvSpPr/>
              <p:nvPr/>
            </p:nvSpPr>
            <p:spPr>
              <a:xfrm>
                <a:off x="6255216" y="2061048"/>
                <a:ext cx="1800000" cy="1800000"/>
              </a:xfrm>
              <a:prstGeom prst="donut">
                <a:avLst>
                  <a:gd name="adj" fmla="val 206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Donut 40"/>
              <p:cNvSpPr/>
              <p:nvPr/>
            </p:nvSpPr>
            <p:spPr>
              <a:xfrm>
                <a:off x="6407616" y="2213448"/>
                <a:ext cx="1512000" cy="1512000"/>
              </a:xfrm>
              <a:prstGeom prst="donut">
                <a:avLst>
                  <a:gd name="adj" fmla="val 206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Donut 41"/>
              <p:cNvSpPr/>
              <p:nvPr/>
            </p:nvSpPr>
            <p:spPr>
              <a:xfrm>
                <a:off x="6544250" y="2350082"/>
                <a:ext cx="1224000" cy="1224000"/>
              </a:xfrm>
              <a:prstGeom prst="donut">
                <a:avLst>
                  <a:gd name="adj" fmla="val 206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Donut 42"/>
              <p:cNvSpPr/>
              <p:nvPr/>
            </p:nvSpPr>
            <p:spPr>
              <a:xfrm>
                <a:off x="6696650" y="2502482"/>
                <a:ext cx="936000" cy="936000"/>
              </a:xfrm>
              <a:prstGeom prst="donut">
                <a:avLst>
                  <a:gd name="adj" fmla="val 206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Donut 43"/>
              <p:cNvSpPr/>
              <p:nvPr/>
            </p:nvSpPr>
            <p:spPr>
              <a:xfrm>
                <a:off x="6849050" y="2654882"/>
                <a:ext cx="648000" cy="648000"/>
              </a:xfrm>
              <a:prstGeom prst="donut">
                <a:avLst>
                  <a:gd name="adj" fmla="val 206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Donut 44"/>
              <p:cNvSpPr/>
              <p:nvPr/>
            </p:nvSpPr>
            <p:spPr>
              <a:xfrm>
                <a:off x="7001450" y="2807282"/>
                <a:ext cx="360000" cy="360000"/>
              </a:xfrm>
              <a:prstGeom prst="donut">
                <a:avLst>
                  <a:gd name="adj" fmla="val 206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6620414" y="1167379"/>
              <a:ext cx="193885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latin typeface="Times" pitchFamily="18" charset="0"/>
                </a:rPr>
                <a:t>Width=20.8 </a:t>
              </a:r>
              <a:r>
                <a:rPr lang="de-DE" dirty="0" err="1" smtClean="0">
                  <a:latin typeface="Times" pitchFamily="18" charset="0"/>
                </a:rPr>
                <a:t>nm</a:t>
              </a:r>
              <a:endParaRPr lang="de-DE" dirty="0" smtClean="0">
                <a:latin typeface="Times" pitchFamily="18" charset="0"/>
              </a:endParaRPr>
            </a:p>
            <a:p>
              <a:r>
                <a:rPr lang="de-DE" dirty="0" err="1" smtClean="0">
                  <a:latin typeface="Times" pitchFamily="18" charset="0"/>
                </a:rPr>
                <a:t>Thickness</a:t>
              </a:r>
              <a:r>
                <a:rPr lang="de-DE" dirty="0" smtClean="0">
                  <a:latin typeface="Times" pitchFamily="18" charset="0"/>
                </a:rPr>
                <a:t>= 2 µm</a:t>
              </a:r>
            </a:p>
            <a:p>
              <a:r>
                <a:rPr lang="de-DE" dirty="0" smtClean="0">
                  <a:latin typeface="Times" pitchFamily="18" charset="0"/>
                </a:rPr>
                <a:t>SF=2lp/mm</a:t>
              </a:r>
              <a:endParaRPr lang="de-DE" dirty="0">
                <a:latin typeface="Times" pitchFamily="18" charset="0"/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 flipH="1" flipV="1">
              <a:off x="4456557" y="2116182"/>
              <a:ext cx="1636282" cy="7547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5544808" y="3191714"/>
              <a:ext cx="32756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angle 62"/>
            <p:cNvSpPr/>
            <p:nvPr/>
          </p:nvSpPr>
          <p:spPr>
            <a:xfrm>
              <a:off x="8582144" y="5404510"/>
              <a:ext cx="6703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 smtClean="0">
                  <a:latin typeface="Times" pitchFamily="18" charset="0"/>
                </a:rPr>
                <a:t>2 </a:t>
              </a:r>
              <a:r>
                <a:rPr lang="de-DE" dirty="0">
                  <a:latin typeface="Times" pitchFamily="18" charset="0"/>
                </a:rPr>
                <a:t>µm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668344" y="3789040"/>
              <a:ext cx="1165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Times" pitchFamily="18" charset="0"/>
                </a:rPr>
                <a:t>Gold rings</a:t>
              </a:r>
              <a:endParaRPr lang="de-DE" dirty="0">
                <a:latin typeface="Times" pitchFamily="18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300192" y="5877272"/>
              <a:ext cx="22108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Times" pitchFamily="18" charset="0"/>
                </a:rPr>
                <a:t>Cross </a:t>
              </a:r>
              <a:r>
                <a:rPr lang="de-DE" dirty="0" err="1" smtClean="0">
                  <a:latin typeface="Times" pitchFamily="18" charset="0"/>
                </a:rPr>
                <a:t>sectional</a:t>
              </a:r>
              <a:r>
                <a:rPr lang="de-DE" dirty="0" smtClean="0">
                  <a:latin typeface="Times" pitchFamily="18" charset="0"/>
                </a:rPr>
                <a:t> </a:t>
              </a:r>
              <a:r>
                <a:rPr lang="de-DE" dirty="0" err="1" smtClean="0">
                  <a:latin typeface="Times" pitchFamily="18" charset="0"/>
                </a:rPr>
                <a:t>view</a:t>
              </a:r>
              <a:r>
                <a:rPr lang="de-DE" dirty="0" smtClean="0">
                  <a:latin typeface="Times" pitchFamily="18" charset="0"/>
                </a:rPr>
                <a:t> </a:t>
              </a:r>
            </a:p>
            <a:p>
              <a:r>
                <a:rPr lang="de-DE" dirty="0" err="1" smtClean="0">
                  <a:latin typeface="Times" pitchFamily="18" charset="0"/>
                </a:rPr>
                <a:t>of</a:t>
              </a:r>
              <a:r>
                <a:rPr lang="de-DE" dirty="0" smtClean="0">
                  <a:latin typeface="Times" pitchFamily="18" charset="0"/>
                </a:rPr>
                <a:t> </a:t>
              </a:r>
              <a:r>
                <a:rPr lang="de-DE" dirty="0" err="1" smtClean="0">
                  <a:latin typeface="Times" pitchFamily="18" charset="0"/>
                </a:rPr>
                <a:t>gold</a:t>
              </a:r>
              <a:r>
                <a:rPr lang="de-DE" dirty="0" smtClean="0">
                  <a:latin typeface="Times" pitchFamily="18" charset="0"/>
                </a:rPr>
                <a:t> rings</a:t>
              </a:r>
              <a:endParaRPr lang="de-DE" dirty="0">
                <a:latin typeface="Times" pitchFamily="18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006981" y="4571836"/>
              <a:ext cx="9412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 smtClean="0">
                  <a:latin typeface="Times" pitchFamily="18" charset="0"/>
                </a:rPr>
                <a:t>20.8 </a:t>
              </a:r>
              <a:r>
                <a:rPr lang="de-DE" dirty="0" err="1">
                  <a:latin typeface="Times" pitchFamily="18" charset="0"/>
                </a:rPr>
                <a:t>nm</a:t>
              </a:r>
              <a:endParaRPr lang="de-DE" dirty="0">
                <a:latin typeface="Times" pitchFamily="18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379022" y="5013176"/>
              <a:ext cx="2225426" cy="746352"/>
              <a:chOff x="6379022" y="4797152"/>
              <a:chExt cx="2225426" cy="746352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8367747" y="4869160"/>
                <a:ext cx="151630" cy="658331"/>
              </a:xfrm>
              <a:prstGeom prst="rect">
                <a:avLst/>
              </a:prstGeom>
              <a:ln>
                <a:solidFill>
                  <a:srgbClr val="4A7E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8206635" y="4869160"/>
                <a:ext cx="151630" cy="6583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8039239" y="4869160"/>
                <a:ext cx="151630" cy="658331"/>
              </a:xfrm>
              <a:prstGeom prst="rect">
                <a:avLst/>
              </a:prstGeom>
              <a:ln>
                <a:solidFill>
                  <a:srgbClr val="4A7E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7863691" y="4869160"/>
                <a:ext cx="151630" cy="6583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7686813" y="4869160"/>
                <a:ext cx="151630" cy="658331"/>
              </a:xfrm>
              <a:prstGeom prst="rect">
                <a:avLst/>
              </a:prstGeom>
              <a:ln>
                <a:solidFill>
                  <a:srgbClr val="4A7E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7494707" y="4869160"/>
                <a:ext cx="151630" cy="6583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6427650" y="4875563"/>
                <a:ext cx="151630" cy="658331"/>
              </a:xfrm>
              <a:prstGeom prst="rect">
                <a:avLst/>
              </a:prstGeom>
              <a:ln>
                <a:solidFill>
                  <a:srgbClr val="4A7E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7326773" y="4875563"/>
                <a:ext cx="151630" cy="6583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7140908" y="4881967"/>
                <a:ext cx="151630" cy="658331"/>
              </a:xfrm>
              <a:prstGeom prst="rect">
                <a:avLst/>
              </a:prstGeom>
              <a:ln>
                <a:solidFill>
                  <a:srgbClr val="4A7E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6954294" y="4878769"/>
                <a:ext cx="151630" cy="6583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6777416" y="4885173"/>
                <a:ext cx="151630" cy="658331"/>
              </a:xfrm>
              <a:prstGeom prst="rect">
                <a:avLst/>
              </a:prstGeom>
              <a:ln>
                <a:solidFill>
                  <a:srgbClr val="4A7E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62" name="Straight Arrow Connector 61"/>
              <p:cNvCxnSpPr/>
              <p:nvPr/>
            </p:nvCxnSpPr>
            <p:spPr>
              <a:xfrm flipV="1">
                <a:off x="8604448" y="4812918"/>
                <a:ext cx="0" cy="72000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/>
              <p:nvPr/>
            </p:nvCxnSpPr>
            <p:spPr>
              <a:xfrm>
                <a:off x="6379022" y="4797152"/>
                <a:ext cx="216000" cy="0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Rectangle 46"/>
              <p:cNvSpPr/>
              <p:nvPr/>
            </p:nvSpPr>
            <p:spPr>
              <a:xfrm>
                <a:off x="6596376" y="4884926"/>
                <a:ext cx="151630" cy="6583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60" name="TextBox 59"/>
            <p:cNvSpPr txBox="1"/>
            <p:nvPr/>
          </p:nvSpPr>
          <p:spPr>
            <a:xfrm>
              <a:off x="4059813" y="5795972"/>
              <a:ext cx="9797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Times" pitchFamily="18" charset="0"/>
                </a:rPr>
                <a:t>Detector</a:t>
              </a:r>
              <a:endParaRPr lang="de-DE" dirty="0">
                <a:latin typeface="Times" pitchFamily="18" charset="0"/>
              </a:endParaRPr>
            </a:p>
          </p:txBody>
        </p:sp>
      </p:grpSp>
      <p:sp>
        <p:nvSpPr>
          <p:cNvPr id="6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95536" y="6448251"/>
            <a:ext cx="2133600" cy="365125"/>
          </a:xfrm>
        </p:spPr>
        <p:txBody>
          <a:bodyPr/>
          <a:lstStyle/>
          <a:p>
            <a:pPr algn="l"/>
            <a:r>
              <a:rPr lang="de-DE" dirty="0" smtClean="0"/>
              <a:t>P. 16, Ibrahym Dourki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496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95536" y="6448251"/>
            <a:ext cx="2133600" cy="365125"/>
          </a:xfrm>
        </p:spPr>
        <p:txBody>
          <a:bodyPr/>
          <a:lstStyle/>
          <a:p>
            <a:pPr algn="l"/>
            <a:r>
              <a:rPr lang="de-DE" dirty="0" smtClean="0"/>
              <a:t>P. 17, Ibrahym Dourki</a:t>
            </a:r>
            <a:endParaRPr lang="de-DE" dirty="0"/>
          </a:p>
        </p:txBody>
      </p:sp>
      <p:grpSp>
        <p:nvGrpSpPr>
          <p:cNvPr id="12" name="Group 11"/>
          <p:cNvGrpSpPr/>
          <p:nvPr/>
        </p:nvGrpSpPr>
        <p:grpSpPr>
          <a:xfrm>
            <a:off x="163807" y="777768"/>
            <a:ext cx="8980193" cy="4955488"/>
            <a:chOff x="163807" y="777768"/>
            <a:chExt cx="8980193" cy="4955488"/>
          </a:xfrm>
        </p:grpSpPr>
        <p:grpSp>
          <p:nvGrpSpPr>
            <p:cNvPr id="8" name="Group 7"/>
            <p:cNvGrpSpPr/>
            <p:nvPr/>
          </p:nvGrpSpPr>
          <p:grpSpPr>
            <a:xfrm>
              <a:off x="163807" y="777768"/>
              <a:ext cx="8656665" cy="4739464"/>
              <a:chOff x="183239" y="764704"/>
              <a:chExt cx="8656665" cy="4739464"/>
            </a:xfrm>
          </p:grpSpPr>
          <p:pic>
            <p:nvPicPr>
              <p:cNvPr id="1026" name="Picture 2" descr="C:\MyDocuments\MyTalks\Conferences\DEPFET_Meetings\20th_DEPFET_Seeon\Materials\RealPantom2_Wires.pn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04" t="8390" r="6948" b="7127"/>
              <a:stretch/>
            </p:blipFill>
            <p:spPr bwMode="auto">
              <a:xfrm>
                <a:off x="183239" y="791093"/>
                <a:ext cx="6765025" cy="47130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1907704" y="4123966"/>
                <a:ext cx="7040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>
                    <a:solidFill>
                      <a:srgbClr val="002060"/>
                    </a:solidFill>
                    <a:latin typeface="Times" pitchFamily="18" charset="0"/>
                  </a:rPr>
                  <a:t>Gold </a:t>
                </a:r>
                <a:endParaRPr lang="de-DE" dirty="0">
                  <a:solidFill>
                    <a:srgbClr val="002060"/>
                  </a:solidFill>
                  <a:latin typeface="Times" pitchFamily="18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011977" y="4126725"/>
                <a:ext cx="9220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>
                    <a:solidFill>
                      <a:srgbClr val="002060"/>
                    </a:solidFill>
                    <a:latin typeface="Times" pitchFamily="18" charset="0"/>
                  </a:rPr>
                  <a:t>Carbon </a:t>
                </a:r>
                <a:endParaRPr lang="de-DE" dirty="0">
                  <a:solidFill>
                    <a:srgbClr val="002060"/>
                  </a:solidFill>
                  <a:latin typeface="Times" pitchFamily="18" charset="0"/>
                </a:endParaRPr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6954699" y="764704"/>
                <a:ext cx="1885205" cy="4464496"/>
                <a:chOff x="6954699" y="764704"/>
                <a:chExt cx="1885205" cy="4960929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6968476" y="4524509"/>
                  <a:ext cx="110741" cy="63268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grpSp>
              <p:nvGrpSpPr>
                <p:cNvPr id="6" name="Group 5"/>
                <p:cNvGrpSpPr/>
                <p:nvPr/>
              </p:nvGrpSpPr>
              <p:grpSpPr>
                <a:xfrm>
                  <a:off x="6954699" y="764704"/>
                  <a:ext cx="1885205" cy="4960929"/>
                  <a:chOff x="6954699" y="764704"/>
                  <a:chExt cx="1885205" cy="4960929"/>
                </a:xfrm>
              </p:grpSpPr>
              <p:sp>
                <p:nvSpPr>
                  <p:cNvPr id="56" name="Oval 55"/>
                  <p:cNvSpPr/>
                  <p:nvPr/>
                </p:nvSpPr>
                <p:spPr>
                  <a:xfrm>
                    <a:off x="7799297" y="794027"/>
                    <a:ext cx="186785" cy="180008"/>
                  </a:xfrm>
                  <a:prstGeom prst="ellipse">
                    <a:avLst/>
                  </a:prstGeom>
                  <a:solidFill>
                    <a:srgbClr val="FF0000">
                      <a:alpha val="76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grpSp>
                <p:nvGrpSpPr>
                  <p:cNvPr id="5" name="Group 4"/>
                  <p:cNvGrpSpPr/>
                  <p:nvPr/>
                </p:nvGrpSpPr>
                <p:grpSpPr>
                  <a:xfrm>
                    <a:off x="6954699" y="764704"/>
                    <a:ext cx="1885205" cy="4960929"/>
                    <a:chOff x="6742737" y="764704"/>
                    <a:chExt cx="2097168" cy="4960929"/>
                  </a:xfrm>
                </p:grpSpPr>
                <p:sp>
                  <p:nvSpPr>
                    <p:cNvPr id="19" name="Flowchart: Extract 18"/>
                    <p:cNvSpPr/>
                    <p:nvPr/>
                  </p:nvSpPr>
                  <p:spPr>
                    <a:xfrm>
                      <a:off x="6742737" y="764704"/>
                      <a:ext cx="2097168" cy="3131140"/>
                    </a:xfrm>
                    <a:prstGeom prst="flowChartExtract">
                      <a:avLst/>
                    </a:prstGeom>
                    <a:solidFill>
                      <a:srgbClr val="FF0000">
                        <a:alpha val="52000"/>
                      </a:srgbClr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grpSp>
                  <p:nvGrpSpPr>
                    <p:cNvPr id="1029" name="Group 1028"/>
                    <p:cNvGrpSpPr/>
                    <p:nvPr/>
                  </p:nvGrpSpPr>
                  <p:grpSpPr>
                    <a:xfrm>
                      <a:off x="6899330" y="4496057"/>
                      <a:ext cx="1561102" cy="648072"/>
                      <a:chOff x="6899330" y="4509120"/>
                      <a:chExt cx="1561102" cy="648072"/>
                    </a:xfrm>
                  </p:grpSpPr>
                  <p:sp>
                    <p:nvSpPr>
                      <p:cNvPr id="25" name="Rectangle 24"/>
                      <p:cNvSpPr/>
                      <p:nvPr/>
                    </p:nvSpPr>
                    <p:spPr>
                      <a:xfrm>
                        <a:off x="8349691" y="4509120"/>
                        <a:ext cx="110741" cy="632683"/>
                      </a:xfrm>
                      <a:prstGeom prst="rect">
                        <a:avLst/>
                      </a:prstGeom>
                      <a:ln>
                        <a:solidFill>
                          <a:srgbClr val="4A7EBB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26" name="Rectangle 25"/>
                      <p:cNvSpPr/>
                      <p:nvPr/>
                    </p:nvSpPr>
                    <p:spPr>
                      <a:xfrm>
                        <a:off x="8232026" y="4509120"/>
                        <a:ext cx="110741" cy="632683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solidFill>
                          <a:schemeClr val="bg1">
                            <a:lumMod val="9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27" name="Rectangle 26"/>
                      <p:cNvSpPr/>
                      <p:nvPr/>
                    </p:nvSpPr>
                    <p:spPr>
                      <a:xfrm>
                        <a:off x="8109771" y="4509120"/>
                        <a:ext cx="110741" cy="632683"/>
                      </a:xfrm>
                      <a:prstGeom prst="rect">
                        <a:avLst/>
                      </a:prstGeom>
                      <a:ln>
                        <a:solidFill>
                          <a:srgbClr val="4A7EBB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28" name="Rectangle 27"/>
                      <p:cNvSpPr/>
                      <p:nvPr/>
                    </p:nvSpPr>
                    <p:spPr>
                      <a:xfrm>
                        <a:off x="7981562" y="4509120"/>
                        <a:ext cx="110741" cy="632683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solidFill>
                          <a:schemeClr val="bg1">
                            <a:lumMod val="9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29" name="Rectangle 28"/>
                      <p:cNvSpPr/>
                      <p:nvPr/>
                    </p:nvSpPr>
                    <p:spPr>
                      <a:xfrm>
                        <a:off x="7852382" y="4509120"/>
                        <a:ext cx="110741" cy="632683"/>
                      </a:xfrm>
                      <a:prstGeom prst="rect">
                        <a:avLst/>
                      </a:prstGeom>
                      <a:ln>
                        <a:solidFill>
                          <a:srgbClr val="4A7EBB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30" name="Rectangle 29"/>
                      <p:cNvSpPr/>
                      <p:nvPr/>
                    </p:nvSpPr>
                    <p:spPr>
                      <a:xfrm>
                        <a:off x="7723596" y="4509120"/>
                        <a:ext cx="110741" cy="632683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solidFill>
                          <a:schemeClr val="bg1">
                            <a:lumMod val="9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31" name="Rectangle 30"/>
                      <p:cNvSpPr/>
                      <p:nvPr/>
                    </p:nvSpPr>
                    <p:spPr>
                      <a:xfrm>
                        <a:off x="6899330" y="4522336"/>
                        <a:ext cx="110741" cy="632683"/>
                      </a:xfrm>
                      <a:prstGeom prst="rect">
                        <a:avLst/>
                      </a:prstGeom>
                      <a:ln>
                        <a:solidFill>
                          <a:srgbClr val="4A7EBB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32" name="Rectangle 31"/>
                      <p:cNvSpPr/>
                      <p:nvPr/>
                    </p:nvSpPr>
                    <p:spPr>
                      <a:xfrm>
                        <a:off x="7589559" y="4515274"/>
                        <a:ext cx="110741" cy="632683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solidFill>
                          <a:schemeClr val="bg1">
                            <a:lumMod val="9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33" name="Rectangle 32"/>
                      <p:cNvSpPr/>
                      <p:nvPr/>
                    </p:nvSpPr>
                    <p:spPr>
                      <a:xfrm>
                        <a:off x="7460845" y="4517897"/>
                        <a:ext cx="110741" cy="632683"/>
                      </a:xfrm>
                      <a:prstGeom prst="rect">
                        <a:avLst/>
                      </a:prstGeom>
                      <a:ln>
                        <a:solidFill>
                          <a:srgbClr val="4A7EBB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34" name="Rectangle 33"/>
                      <p:cNvSpPr/>
                      <p:nvPr/>
                    </p:nvSpPr>
                    <p:spPr>
                      <a:xfrm>
                        <a:off x="7308641" y="4518355"/>
                        <a:ext cx="110741" cy="632683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solidFill>
                          <a:schemeClr val="bg1">
                            <a:lumMod val="9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35" name="Rectangle 34"/>
                      <p:cNvSpPr/>
                      <p:nvPr/>
                    </p:nvSpPr>
                    <p:spPr>
                      <a:xfrm>
                        <a:off x="7172070" y="4524509"/>
                        <a:ext cx="110741" cy="632683"/>
                      </a:xfrm>
                      <a:prstGeom prst="rect">
                        <a:avLst/>
                      </a:prstGeom>
                      <a:ln>
                        <a:solidFill>
                          <a:srgbClr val="4A7EBB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cxnSp>
                  <p:nvCxnSpPr>
                    <p:cNvPr id="36" name="Straight Arrow Connector 35"/>
                    <p:cNvCxnSpPr/>
                    <p:nvPr/>
                  </p:nvCxnSpPr>
                  <p:spPr>
                    <a:xfrm flipH="1">
                      <a:off x="7687804" y="836712"/>
                      <a:ext cx="91737" cy="4888921"/>
                    </a:xfrm>
                    <a:prstGeom prst="straightConnector1">
                      <a:avLst/>
                    </a:prstGeom>
                    <a:ln w="127000">
                      <a:solidFill>
                        <a:srgbClr val="FF0000">
                          <a:alpha val="37000"/>
                        </a:srgbClr>
                      </a:solidFill>
                      <a:tailEnd type="stealth" w="sm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Straight Arrow Connector 36"/>
                    <p:cNvCxnSpPr/>
                    <p:nvPr/>
                  </p:nvCxnSpPr>
                  <p:spPr>
                    <a:xfrm flipH="1">
                      <a:off x="7280011" y="836712"/>
                      <a:ext cx="498247" cy="4860000"/>
                    </a:xfrm>
                    <a:prstGeom prst="straightConnector1">
                      <a:avLst/>
                    </a:prstGeom>
                    <a:ln w="127000">
                      <a:solidFill>
                        <a:srgbClr val="FF0000">
                          <a:alpha val="37000"/>
                        </a:srgbClr>
                      </a:solidFill>
                      <a:tailEnd type="stealth" w="sm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Straight Arrow Connector 37"/>
                    <p:cNvCxnSpPr/>
                    <p:nvPr/>
                  </p:nvCxnSpPr>
                  <p:spPr>
                    <a:xfrm flipH="1">
                      <a:off x="6899330" y="856145"/>
                      <a:ext cx="905054" cy="4860000"/>
                    </a:xfrm>
                    <a:prstGeom prst="straightConnector1">
                      <a:avLst/>
                    </a:prstGeom>
                    <a:ln w="127000">
                      <a:solidFill>
                        <a:srgbClr val="FF0000">
                          <a:alpha val="37000"/>
                        </a:srgbClr>
                      </a:solidFill>
                      <a:tailEnd type="stealth" w="sm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sp>
          <p:nvSpPr>
            <p:cNvPr id="3" name="TextBox 2"/>
            <p:cNvSpPr txBox="1"/>
            <p:nvPr/>
          </p:nvSpPr>
          <p:spPr>
            <a:xfrm>
              <a:off x="6156176" y="5242264"/>
              <a:ext cx="29878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smtClean="0">
                  <a:latin typeface="Times" pitchFamily="18" charset="0"/>
                </a:rPr>
                <a:t>Less electrons reaching the detector</a:t>
              </a:r>
              <a:endParaRPr lang="de-DE" sz="1400" dirty="0">
                <a:latin typeface="Times" pitchFamily="18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6156176" y="5733256"/>
              <a:ext cx="1726458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5957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1"/>
          <p:cNvSpPr>
            <a:spLocks noGrp="1"/>
          </p:cNvSpPr>
          <p:nvPr>
            <p:ph type="title"/>
          </p:nvPr>
        </p:nvSpPr>
        <p:spPr>
          <a:xfrm>
            <a:off x="1907704" y="116632"/>
            <a:ext cx="5184576" cy="840978"/>
          </a:xfrm>
        </p:spPr>
        <p:txBody>
          <a:bodyPr/>
          <a:lstStyle/>
          <a:p>
            <a:pPr algn="ctr"/>
            <a:r>
              <a:rPr lang="de-DE" b="1" dirty="0" smtClean="0">
                <a:solidFill>
                  <a:srgbClr val="4A7EBB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Outline</a:t>
            </a:r>
            <a:endParaRPr lang="de-DE" b="1" dirty="0">
              <a:solidFill>
                <a:srgbClr val="4A7EBB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ltGray">
          <a:xfrm rot="5400000">
            <a:off x="-2033600" y="1655774"/>
            <a:ext cx="4392638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shade val="66667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shade val="66667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2316692" y="3533696"/>
            <a:ext cx="381000" cy="381000"/>
            <a:chOff x="2078" y="1680"/>
            <a:chExt cx="1615" cy="1615"/>
          </a:xfrm>
        </p:grpSpPr>
        <p:sp>
          <p:nvSpPr>
            <p:cNvPr id="18" name="Oval 1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tr-TR" altLang="de-DE"/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tr-TR" altLang="de-DE"/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1" name="Oval 1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tr-TR" altLang="de-DE"/>
            </a:p>
          </p:txBody>
        </p:sp>
        <p:sp>
          <p:nvSpPr>
            <p:cNvPr id="22" name="Oval 20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3" name="Oval 2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tr-TR" altLang="de-DE"/>
            </a:p>
          </p:txBody>
        </p:sp>
      </p:grpSp>
      <p:sp>
        <p:nvSpPr>
          <p:cNvPr id="38" name="Rectangle 37"/>
          <p:cNvSpPr/>
          <p:nvPr/>
        </p:nvSpPr>
        <p:spPr>
          <a:xfrm>
            <a:off x="2320352" y="2506390"/>
            <a:ext cx="4854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 smtClean="0">
                <a:solidFill>
                  <a:srgbClr val="4A7EBB"/>
                </a:solidFill>
                <a:latin typeface="Times New Roman" pitchFamily="18" charset="0"/>
                <a:cs typeface="Times New Roman" pitchFamily="18" charset="0"/>
              </a:rPr>
              <a:t>Sensor </a:t>
            </a:r>
            <a:r>
              <a:rPr lang="de-DE" sz="2800" b="1" dirty="0" err="1" smtClean="0">
                <a:solidFill>
                  <a:srgbClr val="4A7EBB"/>
                </a:solidFill>
                <a:latin typeface="Times New Roman" pitchFamily="18" charset="0"/>
                <a:cs typeface="Times New Roman" pitchFamily="18" charset="0"/>
              </a:rPr>
              <a:t>Thickness</a:t>
            </a:r>
            <a:r>
              <a:rPr lang="de-DE" sz="2800" b="1" dirty="0">
                <a:solidFill>
                  <a:srgbClr val="4A7E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smtClean="0">
                <a:solidFill>
                  <a:srgbClr val="4A7EBB"/>
                </a:solidFill>
                <a:latin typeface="Times New Roman" pitchFamily="18" charset="0"/>
                <a:cs typeface="Times New Roman" pitchFamily="18" charset="0"/>
              </a:rPr>
              <a:t>and Support</a:t>
            </a:r>
            <a:endParaRPr lang="de-DE" sz="2800" b="1" dirty="0">
              <a:solidFill>
                <a:srgbClr val="4A7EB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9" name="Group 15"/>
          <p:cNvGrpSpPr>
            <a:grpSpLocks/>
          </p:cNvGrpSpPr>
          <p:nvPr/>
        </p:nvGrpSpPr>
        <p:grpSpPr bwMode="auto">
          <a:xfrm>
            <a:off x="1921348" y="2602988"/>
            <a:ext cx="381000" cy="381000"/>
            <a:chOff x="2078" y="1680"/>
            <a:chExt cx="1615" cy="1615"/>
          </a:xfrm>
        </p:grpSpPr>
        <p:sp>
          <p:nvSpPr>
            <p:cNvPr id="40" name="Oval 1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tr-TR" altLang="de-DE"/>
            </a:p>
          </p:txBody>
        </p:sp>
        <p:sp>
          <p:nvSpPr>
            <p:cNvPr id="41" name="Oval 1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tr-TR" altLang="de-DE"/>
            </a:p>
          </p:txBody>
        </p:sp>
        <p:sp>
          <p:nvSpPr>
            <p:cNvPr id="42" name="Oval 18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43" name="Oval 1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tr-TR" altLang="de-DE"/>
            </a:p>
          </p:txBody>
        </p:sp>
        <p:sp>
          <p:nvSpPr>
            <p:cNvPr id="44" name="Oval 20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45" name="Oval 2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tr-TR" altLang="de-DE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2721097" y="3448040"/>
            <a:ext cx="47178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 smtClean="0">
                <a:solidFill>
                  <a:srgbClr val="4A7EBB"/>
                </a:solidFill>
                <a:latin typeface="Times New Roman" pitchFamily="18" charset="0"/>
                <a:cs typeface="Times New Roman" pitchFamily="18" charset="0"/>
              </a:rPr>
              <a:t>Detector </a:t>
            </a:r>
            <a:r>
              <a:rPr lang="de-DE" sz="2800" b="1" dirty="0" err="1" smtClean="0">
                <a:solidFill>
                  <a:srgbClr val="4A7EBB"/>
                </a:solidFill>
                <a:latin typeface="Times New Roman" pitchFamily="18" charset="0"/>
                <a:cs typeface="Times New Roman" pitchFamily="18" charset="0"/>
              </a:rPr>
              <a:t>Housing</a:t>
            </a:r>
            <a:r>
              <a:rPr lang="de-DE" sz="2800" b="1" dirty="0" smtClean="0">
                <a:solidFill>
                  <a:srgbClr val="4A7EBB"/>
                </a:solidFill>
                <a:latin typeface="Times New Roman" pitchFamily="18" charset="0"/>
                <a:cs typeface="Times New Roman" pitchFamily="18" charset="0"/>
              </a:rPr>
              <a:t> Simulation</a:t>
            </a:r>
            <a:endParaRPr lang="de-DE" sz="2800" b="1" dirty="0">
              <a:solidFill>
                <a:srgbClr val="4A7EB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7" name="Group 15"/>
          <p:cNvGrpSpPr>
            <a:grpSpLocks/>
          </p:cNvGrpSpPr>
          <p:nvPr/>
        </p:nvGrpSpPr>
        <p:grpSpPr bwMode="auto">
          <a:xfrm>
            <a:off x="2267744" y="4417254"/>
            <a:ext cx="381000" cy="381000"/>
            <a:chOff x="2078" y="1680"/>
            <a:chExt cx="1615" cy="1615"/>
          </a:xfrm>
        </p:grpSpPr>
        <p:sp>
          <p:nvSpPr>
            <p:cNvPr id="48" name="Oval 1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tr-TR" altLang="de-DE"/>
            </a:p>
          </p:txBody>
        </p:sp>
        <p:sp>
          <p:nvSpPr>
            <p:cNvPr id="49" name="Oval 1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tr-TR" altLang="de-DE"/>
            </a:p>
          </p:txBody>
        </p:sp>
        <p:sp>
          <p:nvSpPr>
            <p:cNvPr id="50" name="Oval 18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51" name="Oval 1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tr-TR" altLang="de-DE"/>
            </a:p>
          </p:txBody>
        </p:sp>
        <p:sp>
          <p:nvSpPr>
            <p:cNvPr id="52" name="Oval 20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53" name="Oval 2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tr-TR" altLang="de-DE"/>
            </a:p>
          </p:txBody>
        </p:sp>
      </p:grpSp>
      <p:sp>
        <p:nvSpPr>
          <p:cNvPr id="54" name="Rectangle 53"/>
          <p:cNvSpPr/>
          <p:nvPr/>
        </p:nvSpPr>
        <p:spPr>
          <a:xfrm>
            <a:off x="2117292" y="5282044"/>
            <a:ext cx="48782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 err="1" smtClean="0">
                <a:solidFill>
                  <a:srgbClr val="4A7EBB"/>
                </a:solidFill>
                <a:latin typeface="Times New Roman" pitchFamily="18" charset="0"/>
                <a:cs typeface="Times New Roman" pitchFamily="18" charset="0"/>
              </a:rPr>
              <a:t>Mechanical</a:t>
            </a:r>
            <a:r>
              <a:rPr lang="de-DE" sz="2800" b="1" dirty="0" smtClean="0">
                <a:solidFill>
                  <a:srgbClr val="4A7E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>
                <a:solidFill>
                  <a:srgbClr val="4A7EBB"/>
                </a:solidFill>
                <a:latin typeface="Times New Roman" pitchFamily="18" charset="0"/>
                <a:cs typeface="Times New Roman" pitchFamily="18" charset="0"/>
              </a:rPr>
              <a:t>Design </a:t>
            </a:r>
            <a:r>
              <a:rPr lang="de-DE" sz="2800" b="1" dirty="0" err="1" smtClean="0">
                <a:solidFill>
                  <a:srgbClr val="4A7EBB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de-DE" sz="2800" b="1" dirty="0" smtClean="0">
                <a:solidFill>
                  <a:srgbClr val="4A7EBB"/>
                </a:solidFill>
                <a:latin typeface="Times New Roman" pitchFamily="18" charset="0"/>
                <a:cs typeface="Times New Roman" pitchFamily="18" charset="0"/>
              </a:rPr>
              <a:t> Detector</a:t>
            </a:r>
            <a:endParaRPr lang="de-DE" sz="2800" b="1" dirty="0">
              <a:solidFill>
                <a:srgbClr val="4A7EB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5" name="AutoShape 5"/>
          <p:cNvSpPr>
            <a:spLocks noChangeArrowheads="1"/>
          </p:cNvSpPr>
          <p:nvPr/>
        </p:nvSpPr>
        <p:spPr bwMode="ltGray">
          <a:xfrm rot="5400000" flipH="1">
            <a:off x="-1638475" y="2102021"/>
            <a:ext cx="3621436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tx1">
                  <a:alpha val="20000"/>
                </a:schemeClr>
              </a:gs>
              <a:gs pos="50000">
                <a:schemeClr val="tx1">
                  <a:gamma/>
                  <a:tint val="22353"/>
                  <a:invGamma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2" name="Rectangle 1"/>
          <p:cNvSpPr/>
          <p:nvPr/>
        </p:nvSpPr>
        <p:spPr>
          <a:xfrm>
            <a:off x="2648744" y="4345790"/>
            <a:ext cx="59389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de-DE" sz="2800" b="1" dirty="0">
                <a:solidFill>
                  <a:srgbClr val="4A7EBB"/>
                </a:solidFill>
                <a:latin typeface="Times New Roman" pitchFamily="18" charset="0"/>
                <a:cs typeface="Times New Roman" pitchFamily="18" charset="0"/>
              </a:rPr>
              <a:t>Spatial Resolution: MTF  Calculation</a:t>
            </a:r>
            <a:endParaRPr lang="de-DE" sz="2800" b="1" dirty="0">
              <a:solidFill>
                <a:srgbClr val="4A7EB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6" name="Group 15"/>
          <p:cNvGrpSpPr>
            <a:grpSpLocks/>
          </p:cNvGrpSpPr>
          <p:nvPr/>
        </p:nvGrpSpPr>
        <p:grpSpPr bwMode="auto">
          <a:xfrm>
            <a:off x="1723212" y="5317723"/>
            <a:ext cx="381000" cy="381000"/>
            <a:chOff x="2078" y="1680"/>
            <a:chExt cx="1615" cy="1615"/>
          </a:xfrm>
        </p:grpSpPr>
        <p:sp>
          <p:nvSpPr>
            <p:cNvPr id="67" name="Oval 1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tr-TR" altLang="de-DE"/>
            </a:p>
          </p:txBody>
        </p:sp>
        <p:sp>
          <p:nvSpPr>
            <p:cNvPr id="68" name="Oval 1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tr-TR" altLang="de-DE"/>
            </a:p>
          </p:txBody>
        </p:sp>
        <p:sp>
          <p:nvSpPr>
            <p:cNvPr id="69" name="Oval 18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70" name="Oval 1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tr-TR" altLang="de-DE"/>
            </a:p>
          </p:txBody>
        </p:sp>
        <p:sp>
          <p:nvSpPr>
            <p:cNvPr id="71" name="Oval 20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72" name="Oval 2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tr-TR" altLang="de-DE"/>
            </a:p>
          </p:txBody>
        </p:sp>
      </p:grpSp>
      <p:sp>
        <p:nvSpPr>
          <p:cNvPr id="55" name="Rectangle 54"/>
          <p:cNvSpPr/>
          <p:nvPr/>
        </p:nvSpPr>
        <p:spPr>
          <a:xfrm>
            <a:off x="1493072" y="1772816"/>
            <a:ext cx="18806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 smtClean="0">
                <a:solidFill>
                  <a:srgbClr val="4A7EBB"/>
                </a:solidFill>
                <a:latin typeface="Times New Roman" pitchFamily="18" charset="0"/>
                <a:cs typeface="Times New Roman" pitchFamily="18" charset="0"/>
              </a:rPr>
              <a:t>Motivation</a:t>
            </a:r>
            <a:endParaRPr lang="de-DE" sz="2800" b="1" dirty="0">
              <a:solidFill>
                <a:srgbClr val="4A7EB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6" name="Group 15"/>
          <p:cNvGrpSpPr>
            <a:grpSpLocks/>
          </p:cNvGrpSpPr>
          <p:nvPr/>
        </p:nvGrpSpPr>
        <p:grpSpPr bwMode="auto">
          <a:xfrm>
            <a:off x="1094656" y="1895872"/>
            <a:ext cx="381000" cy="381000"/>
            <a:chOff x="2078" y="1680"/>
            <a:chExt cx="1615" cy="1615"/>
          </a:xfrm>
        </p:grpSpPr>
        <p:sp>
          <p:nvSpPr>
            <p:cNvPr id="57" name="Oval 1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tr-TR" altLang="de-DE"/>
            </a:p>
          </p:txBody>
        </p:sp>
        <p:sp>
          <p:nvSpPr>
            <p:cNvPr id="58" name="Oval 1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tr-TR" altLang="de-DE"/>
            </a:p>
          </p:txBody>
        </p:sp>
        <p:sp>
          <p:nvSpPr>
            <p:cNvPr id="59" name="Oval 18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60" name="Oval 1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tr-TR" altLang="de-DE"/>
            </a:p>
          </p:txBody>
        </p:sp>
        <p:sp>
          <p:nvSpPr>
            <p:cNvPr id="61" name="Oval 20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62" name="Oval 2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tr-TR" altLang="de-DE"/>
            </a:p>
          </p:txBody>
        </p:sp>
      </p:grpSp>
    </p:spTree>
    <p:extLst>
      <p:ext uri="{BB962C8B-B14F-4D97-AF65-F5344CB8AC3E}">
        <p14:creationId xmlns:p14="http://schemas.microsoft.com/office/powerpoint/2010/main" val="418687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95536" y="6448251"/>
            <a:ext cx="2133600" cy="365125"/>
          </a:xfrm>
        </p:spPr>
        <p:txBody>
          <a:bodyPr/>
          <a:lstStyle/>
          <a:p>
            <a:pPr algn="l"/>
            <a:r>
              <a:rPr lang="de-DE" dirty="0" smtClean="0"/>
              <a:t>P. 18, Ibrahym Dourki</a:t>
            </a:r>
            <a:endParaRPr lang="de-DE" dirty="0"/>
          </a:p>
        </p:txBody>
      </p:sp>
      <p:grpSp>
        <p:nvGrpSpPr>
          <p:cNvPr id="5" name="Group 4"/>
          <p:cNvGrpSpPr/>
          <p:nvPr/>
        </p:nvGrpSpPr>
        <p:grpSpPr>
          <a:xfrm>
            <a:off x="107504" y="692696"/>
            <a:ext cx="9073008" cy="5544616"/>
            <a:chOff x="107504" y="692696"/>
            <a:chExt cx="9073008" cy="5544616"/>
          </a:xfrm>
        </p:grpSpPr>
        <p:sp>
          <p:nvSpPr>
            <p:cNvPr id="56" name="Oval 55"/>
            <p:cNvSpPr/>
            <p:nvPr/>
          </p:nvSpPr>
          <p:spPr>
            <a:xfrm>
              <a:off x="6568468" y="1825068"/>
              <a:ext cx="186785" cy="161995"/>
            </a:xfrm>
            <a:prstGeom prst="ellipse">
              <a:avLst/>
            </a:prstGeom>
            <a:solidFill>
              <a:srgbClr val="FF0000">
                <a:alpha val="76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Flowchart: Extract 18"/>
            <p:cNvSpPr/>
            <p:nvPr/>
          </p:nvSpPr>
          <p:spPr>
            <a:xfrm>
              <a:off x="5364088" y="1876078"/>
              <a:ext cx="2590231" cy="1408906"/>
            </a:xfrm>
            <a:prstGeom prst="flowChartExtract">
              <a:avLst/>
            </a:prstGeom>
            <a:solidFill>
              <a:srgbClr val="FF0000">
                <a:alpha val="52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6877832" y="4555001"/>
              <a:ext cx="1841914" cy="599424"/>
              <a:chOff x="7324416" y="4122954"/>
              <a:chExt cx="1612787" cy="599424"/>
            </a:xfrm>
          </p:grpSpPr>
          <p:grpSp>
            <p:nvGrpSpPr>
              <p:cNvPr id="1029" name="Group 1028"/>
              <p:cNvGrpSpPr/>
              <p:nvPr/>
            </p:nvGrpSpPr>
            <p:grpSpPr>
              <a:xfrm>
                <a:off x="7324416" y="4135731"/>
                <a:ext cx="1374555" cy="586647"/>
                <a:chOff x="6935318" y="4509120"/>
                <a:chExt cx="1529101" cy="651880"/>
              </a:xfrm>
            </p:grpSpPr>
            <p:sp>
              <p:nvSpPr>
                <p:cNvPr id="25" name="Rectangle 24"/>
                <p:cNvSpPr/>
                <p:nvPr/>
              </p:nvSpPr>
              <p:spPr>
                <a:xfrm>
                  <a:off x="8353678" y="4509120"/>
                  <a:ext cx="110741" cy="632683"/>
                </a:xfrm>
                <a:prstGeom prst="rect">
                  <a:avLst/>
                </a:prstGeom>
                <a:ln>
                  <a:solidFill>
                    <a:srgbClr val="4A7EB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8219302" y="4509120"/>
                  <a:ext cx="110741" cy="63268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8097047" y="4509120"/>
                  <a:ext cx="110741" cy="632683"/>
                </a:xfrm>
                <a:prstGeom prst="rect">
                  <a:avLst/>
                </a:prstGeom>
                <a:ln>
                  <a:solidFill>
                    <a:srgbClr val="4A7EB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7972830" y="4509120"/>
                  <a:ext cx="110741" cy="63268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7856374" y="4509120"/>
                  <a:ext cx="110741" cy="632683"/>
                </a:xfrm>
                <a:prstGeom prst="rect">
                  <a:avLst/>
                </a:prstGeom>
                <a:ln>
                  <a:solidFill>
                    <a:srgbClr val="4A7EB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7730521" y="4509120"/>
                  <a:ext cx="110741" cy="63268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6935318" y="4522335"/>
                  <a:ext cx="110741" cy="632683"/>
                </a:xfrm>
                <a:prstGeom prst="rect">
                  <a:avLst/>
                </a:prstGeom>
                <a:ln>
                  <a:solidFill>
                    <a:srgbClr val="4A7EB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7476560" y="4521431"/>
                  <a:ext cx="110741" cy="63268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7616364" y="4517897"/>
                  <a:ext cx="110741" cy="632683"/>
                </a:xfrm>
                <a:prstGeom prst="rect">
                  <a:avLst/>
                </a:prstGeom>
                <a:ln>
                  <a:solidFill>
                    <a:srgbClr val="4A7EB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7341697" y="4528317"/>
                  <a:ext cx="110741" cy="63268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7208060" y="4524509"/>
                  <a:ext cx="110741" cy="632683"/>
                </a:xfrm>
                <a:prstGeom prst="rect">
                  <a:avLst/>
                </a:prstGeom>
                <a:ln>
                  <a:solidFill>
                    <a:srgbClr val="4A7EB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39" name="Rectangle 38"/>
              <p:cNvSpPr/>
              <p:nvPr/>
            </p:nvSpPr>
            <p:spPr>
              <a:xfrm>
                <a:off x="7444068" y="4152748"/>
                <a:ext cx="99548" cy="56937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8721000" y="4136017"/>
                <a:ext cx="99548" cy="56937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8837655" y="4122954"/>
                <a:ext cx="99548" cy="569371"/>
              </a:xfrm>
              <a:prstGeom prst="rect">
                <a:avLst/>
              </a:prstGeom>
              <a:ln>
                <a:solidFill>
                  <a:srgbClr val="4A7E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cxnSp>
          <p:nvCxnSpPr>
            <p:cNvPr id="44" name="Straight Arrow Connector 43"/>
            <p:cNvCxnSpPr/>
            <p:nvPr/>
          </p:nvCxnSpPr>
          <p:spPr>
            <a:xfrm>
              <a:off x="6660232" y="692696"/>
              <a:ext cx="1628" cy="4461729"/>
            </a:xfrm>
            <a:prstGeom prst="straightConnector1">
              <a:avLst/>
            </a:prstGeom>
            <a:ln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6631908" y="1876078"/>
              <a:ext cx="2233276" cy="3713162"/>
            </a:xfrm>
            <a:prstGeom prst="straightConnector1">
              <a:avLst/>
            </a:prstGeom>
            <a:ln w="127000">
              <a:solidFill>
                <a:srgbClr val="FF0000">
                  <a:alpha val="37000"/>
                </a:srgbClr>
              </a:solidFill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19" idx="0"/>
            </p:cNvCxnSpPr>
            <p:nvPr/>
          </p:nvCxnSpPr>
          <p:spPr>
            <a:xfrm>
              <a:off x="6659204" y="1876078"/>
              <a:ext cx="1914246" cy="3929186"/>
            </a:xfrm>
            <a:prstGeom prst="straightConnector1">
              <a:avLst/>
            </a:prstGeom>
            <a:ln w="127000">
              <a:solidFill>
                <a:srgbClr val="FF0000">
                  <a:alpha val="37000"/>
                </a:srgbClr>
              </a:solidFill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19" idx="0"/>
            </p:cNvCxnSpPr>
            <p:nvPr/>
          </p:nvCxnSpPr>
          <p:spPr>
            <a:xfrm>
              <a:off x="6659204" y="1876078"/>
              <a:ext cx="2332580" cy="3353122"/>
            </a:xfrm>
            <a:prstGeom prst="straightConnector1">
              <a:avLst/>
            </a:prstGeom>
            <a:ln w="127000">
              <a:solidFill>
                <a:srgbClr val="FF0000">
                  <a:alpha val="37000"/>
                </a:srgbClr>
              </a:solidFill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4" name="Picture 2" descr="C:\MyDocuments\MyTalks\Conferences\DEPFET_Meetings\20th_DEPFET_Seeon\Materials\RealPantom2_Wires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4" t="8390" r="6948" b="7127"/>
            <a:stretch/>
          </p:blipFill>
          <p:spPr bwMode="auto">
            <a:xfrm>
              <a:off x="107504" y="1124744"/>
              <a:ext cx="5891429" cy="4104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5" name="TextBox 114"/>
            <p:cNvSpPr txBox="1"/>
            <p:nvPr/>
          </p:nvSpPr>
          <p:spPr>
            <a:xfrm>
              <a:off x="1691680" y="3789040"/>
              <a:ext cx="70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rgbClr val="002060"/>
                  </a:solidFill>
                  <a:latin typeface="Times" pitchFamily="18" charset="0"/>
                </a:rPr>
                <a:t>Gold </a:t>
              </a:r>
              <a:endParaRPr lang="de-DE" dirty="0">
                <a:solidFill>
                  <a:srgbClr val="002060"/>
                </a:solidFill>
                <a:latin typeface="Times" pitchFamily="18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3419872" y="3789040"/>
              <a:ext cx="9220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rgbClr val="002060"/>
                  </a:solidFill>
                  <a:latin typeface="Times" pitchFamily="18" charset="0"/>
                </a:rPr>
                <a:t>Carbon </a:t>
              </a:r>
              <a:endParaRPr lang="de-DE" dirty="0">
                <a:solidFill>
                  <a:srgbClr val="002060"/>
                </a:solidFill>
                <a:latin typeface="Times" pitchFamily="18" charset="0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6804248" y="6237312"/>
              <a:ext cx="230599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6192688" y="5785519"/>
              <a:ext cx="29878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smtClean="0">
                  <a:latin typeface="Times" pitchFamily="18" charset="0"/>
                </a:rPr>
                <a:t>More electrons reaching the detector</a:t>
              </a:r>
              <a:endParaRPr lang="de-DE" sz="1400" dirty="0">
                <a:latin typeface="Times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091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MyDocuments\MyTalks\Conferences\DEPFET_Meetings\20th_DEPFET_Seeon\Fotos_#15-142\15-142-0-000-ED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68" y="1089040"/>
            <a:ext cx="3600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19672" y="116632"/>
            <a:ext cx="5616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 err="1" smtClean="0">
                <a:solidFill>
                  <a:srgbClr val="4A7EBB"/>
                </a:solidFill>
                <a:latin typeface="Times New Roman" pitchFamily="18" charset="0"/>
                <a:cs typeface="Times New Roman" pitchFamily="18" charset="0"/>
              </a:rPr>
              <a:t>Mechanical</a:t>
            </a:r>
            <a:r>
              <a:rPr lang="de-DE" sz="3200" b="1" dirty="0">
                <a:solidFill>
                  <a:srgbClr val="4A7E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200" b="1" dirty="0" smtClean="0">
                <a:solidFill>
                  <a:srgbClr val="4A7EBB"/>
                </a:solidFill>
                <a:latin typeface="Times New Roman" pitchFamily="18" charset="0"/>
                <a:cs typeface="Times New Roman" pitchFamily="18" charset="0"/>
              </a:rPr>
              <a:t>Design </a:t>
            </a:r>
            <a:r>
              <a:rPr lang="de-DE" sz="3200" b="1" dirty="0" err="1" smtClean="0">
                <a:solidFill>
                  <a:srgbClr val="4A7EBB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de-DE" sz="3200" b="1" dirty="0" smtClean="0">
                <a:solidFill>
                  <a:srgbClr val="4A7EBB"/>
                </a:solidFill>
                <a:latin typeface="Times New Roman" pitchFamily="18" charset="0"/>
                <a:cs typeface="Times New Roman" pitchFamily="18" charset="0"/>
              </a:rPr>
              <a:t> Detector</a:t>
            </a:r>
            <a:endParaRPr lang="de-DE" sz="3200" b="1" dirty="0">
              <a:solidFill>
                <a:srgbClr val="4A7EB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051" name="Picture 3" descr="C:\MyDocuments\MyTalks\Conferences\DEPFET_Meetings\20th_DEPFET_Seeon\Fotos_#15-142\15-142-0-000-EDet-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89040"/>
            <a:ext cx="3600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MyDocuments\MyTalks\Conferences\DEPFET_Meetings\20th_DEPFET_Seeon\Fotos_#15-142\15-142-0-000-EDet-I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67" y="3789040"/>
            <a:ext cx="3600001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MyDocuments\MyTalks\Conferences\DEPFET_Meetings\20th_DEPFET_Seeon\Fotos_#15-142\15-142-0-000-EDet-I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432" y="3789040"/>
            <a:ext cx="3600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67744" y="6457136"/>
            <a:ext cx="24689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smtClean="0">
                <a:latin typeface="Times" pitchFamily="18" charset="0"/>
              </a:rPr>
              <a:t>CAD design  (Djordje Gitaric)</a:t>
            </a:r>
            <a:endParaRPr lang="de-DE" sz="1400" dirty="0">
              <a:latin typeface="Times" pitchFamily="18" charset="0"/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95536" y="6448251"/>
            <a:ext cx="2133600" cy="365125"/>
          </a:xfrm>
        </p:spPr>
        <p:txBody>
          <a:bodyPr/>
          <a:lstStyle/>
          <a:p>
            <a:pPr algn="l"/>
            <a:r>
              <a:rPr lang="de-DE" dirty="0" smtClean="0"/>
              <a:t>P. 19, Ibrahym Dourki</a:t>
            </a:r>
            <a:endParaRPr lang="de-DE" dirty="0"/>
          </a:p>
        </p:txBody>
      </p:sp>
      <p:sp>
        <p:nvSpPr>
          <p:cNvPr id="2" name="TextBox 1"/>
          <p:cNvSpPr txBox="1"/>
          <p:nvPr/>
        </p:nvSpPr>
        <p:spPr>
          <a:xfrm>
            <a:off x="2152679" y="3419708"/>
            <a:ext cx="2113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Times" pitchFamily="18" charset="0"/>
              </a:rPr>
              <a:t>v</a:t>
            </a:r>
            <a:r>
              <a:rPr lang="de-DE" dirty="0" smtClean="0">
                <a:solidFill>
                  <a:schemeClr val="bg1"/>
                </a:solidFill>
                <a:latin typeface="Times" pitchFamily="18" charset="0"/>
              </a:rPr>
              <a:t>ery compact design</a:t>
            </a:r>
            <a:endParaRPr lang="de-DE" dirty="0">
              <a:solidFill>
                <a:schemeClr val="bg1"/>
              </a:solidFill>
              <a:latin typeface="Times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987824" y="2348880"/>
            <a:ext cx="647872" cy="720080"/>
          </a:xfrm>
          <a:prstGeom prst="straightConnector1">
            <a:avLst/>
          </a:prstGeom>
          <a:ln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8553338">
            <a:off x="3090887" y="2651799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170 mm</a:t>
            </a:r>
            <a:endParaRPr lang="de-DE" dirty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635696" y="1412776"/>
            <a:ext cx="0" cy="936104"/>
          </a:xfrm>
          <a:prstGeom prst="straightConnector1">
            <a:avLst/>
          </a:prstGeom>
          <a:ln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6200000">
            <a:off x="3413914" y="1687293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150 mm</a:t>
            </a:r>
            <a:endParaRPr lang="de-DE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7164288" y="2204864"/>
            <a:ext cx="648072" cy="288032"/>
          </a:xfrm>
          <a:prstGeom prst="line">
            <a:avLst/>
          </a:prstGeom>
          <a:ln>
            <a:solidFill>
              <a:schemeClr val="bg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7092280" y="2060848"/>
            <a:ext cx="720080" cy="144016"/>
          </a:xfrm>
          <a:prstGeom prst="line">
            <a:avLst/>
          </a:prstGeom>
          <a:ln>
            <a:solidFill>
              <a:schemeClr val="bg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724584" y="2035721"/>
            <a:ext cx="8274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>
                <a:solidFill>
                  <a:schemeClr val="bg1"/>
                </a:solidFill>
              </a:rPr>
              <a:t>Wide and </a:t>
            </a:r>
            <a:r>
              <a:rPr lang="de-DE" sz="800" dirty="0" err="1" smtClean="0">
                <a:solidFill>
                  <a:schemeClr val="bg1"/>
                </a:solidFill>
              </a:rPr>
              <a:t>short</a:t>
            </a:r>
            <a:r>
              <a:rPr lang="de-DE" sz="800" dirty="0">
                <a:solidFill>
                  <a:schemeClr val="bg1"/>
                </a:solidFill>
              </a:rPr>
              <a:t/>
            </a:r>
            <a:br>
              <a:rPr lang="de-DE" sz="800" dirty="0">
                <a:solidFill>
                  <a:schemeClr val="bg1"/>
                </a:solidFill>
              </a:rPr>
            </a:br>
            <a:r>
              <a:rPr lang="de-DE" sz="800" dirty="0" err="1" smtClean="0">
                <a:solidFill>
                  <a:schemeClr val="bg1"/>
                </a:solidFill>
              </a:rPr>
              <a:t>flex</a:t>
            </a:r>
            <a:r>
              <a:rPr lang="de-DE" sz="800" dirty="0" smtClean="0">
                <a:solidFill>
                  <a:schemeClr val="bg1"/>
                </a:solidFill>
              </a:rPr>
              <a:t> </a:t>
            </a:r>
            <a:r>
              <a:rPr lang="de-DE" sz="800" dirty="0" err="1" smtClean="0">
                <a:solidFill>
                  <a:schemeClr val="bg1"/>
                </a:solidFill>
              </a:rPr>
              <a:t>leeds</a:t>
            </a:r>
            <a:r>
              <a:rPr lang="de-DE" sz="800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5220072" y="2708920"/>
            <a:ext cx="1080120" cy="504056"/>
          </a:xfrm>
          <a:prstGeom prst="line">
            <a:avLst/>
          </a:prstGeom>
          <a:ln>
            <a:solidFill>
              <a:schemeClr val="bg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892950" y="3160020"/>
            <a:ext cx="7344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 smtClean="0">
                <a:solidFill>
                  <a:schemeClr val="bg1"/>
                </a:solidFill>
              </a:rPr>
              <a:t>Cooling</a:t>
            </a:r>
            <a:r>
              <a:rPr lang="de-DE" sz="800" dirty="0" smtClean="0">
                <a:solidFill>
                  <a:schemeClr val="bg1"/>
                </a:solidFill>
              </a:rPr>
              <a:t> </a:t>
            </a:r>
            <a:r>
              <a:rPr lang="de-DE" sz="800" dirty="0" err="1" smtClean="0">
                <a:solidFill>
                  <a:schemeClr val="bg1"/>
                </a:solidFill>
              </a:rPr>
              <a:t>plate</a:t>
            </a:r>
            <a:endParaRPr lang="de-DE" sz="800" dirty="0">
              <a:solidFill>
                <a:schemeClr val="bg1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5364088" y="1772816"/>
            <a:ext cx="504056" cy="144016"/>
          </a:xfrm>
          <a:prstGeom prst="line">
            <a:avLst/>
          </a:prstGeom>
          <a:ln>
            <a:solidFill>
              <a:schemeClr val="bg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364088" y="1916832"/>
            <a:ext cx="576064" cy="216024"/>
          </a:xfrm>
          <a:prstGeom prst="line">
            <a:avLst/>
          </a:prstGeom>
          <a:ln>
            <a:solidFill>
              <a:schemeClr val="bg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932040" y="1701388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>
                <a:solidFill>
                  <a:schemeClr val="bg1"/>
                </a:solidFill>
              </a:rPr>
              <a:t>PCB</a:t>
            </a:r>
            <a:br>
              <a:rPr lang="de-DE" sz="800" dirty="0" smtClean="0">
                <a:solidFill>
                  <a:schemeClr val="bg1"/>
                </a:solidFill>
              </a:rPr>
            </a:br>
            <a:r>
              <a:rPr lang="de-DE" sz="800" dirty="0" smtClean="0">
                <a:solidFill>
                  <a:schemeClr val="bg1"/>
                </a:solidFill>
              </a:rPr>
              <a:t>inter-</a:t>
            </a:r>
          </a:p>
          <a:p>
            <a:r>
              <a:rPr lang="de-DE" sz="800" dirty="0" err="1" smtClean="0">
                <a:solidFill>
                  <a:schemeClr val="bg1"/>
                </a:solidFill>
              </a:rPr>
              <a:t>connects</a:t>
            </a:r>
            <a:endParaRPr lang="de-DE" sz="800" dirty="0">
              <a:solidFill>
                <a:schemeClr val="bg1"/>
              </a:solidFill>
            </a:endParaRPr>
          </a:p>
        </p:txBody>
      </p:sp>
      <p:cxnSp>
        <p:nvCxnSpPr>
          <p:cNvPr id="2055" name="Straight Arrow Connector 2054"/>
          <p:cNvCxnSpPr>
            <a:stCxn id="2053" idx="0"/>
          </p:cNvCxnSpPr>
          <p:nvPr/>
        </p:nvCxnSpPr>
        <p:spPr>
          <a:xfrm>
            <a:off x="6660432" y="3789040"/>
            <a:ext cx="0" cy="7920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6" name="TextBox 2055"/>
          <p:cNvSpPr txBox="1"/>
          <p:nvPr/>
        </p:nvSpPr>
        <p:spPr>
          <a:xfrm>
            <a:off x="6660432" y="3927524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e</a:t>
            </a:r>
            <a:r>
              <a:rPr lang="de-DE" dirty="0" smtClean="0">
                <a:solidFill>
                  <a:srgbClr val="FF0000"/>
                </a:solidFill>
              </a:rPr>
              <a:t>-</a:t>
            </a:r>
            <a:endParaRPr lang="de-DE" dirty="0">
              <a:solidFill>
                <a:srgbClr val="FF0000"/>
              </a:solidFill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5377209" y="5229200"/>
            <a:ext cx="1080120" cy="504056"/>
          </a:xfrm>
          <a:prstGeom prst="line">
            <a:avLst/>
          </a:prstGeom>
          <a:ln>
            <a:solidFill>
              <a:schemeClr val="bg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068560" y="5683697"/>
            <a:ext cx="4395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 smtClean="0">
                <a:solidFill>
                  <a:schemeClr val="bg1"/>
                </a:solidFill>
              </a:rPr>
              <a:t>Cavity</a:t>
            </a:r>
            <a:endParaRPr lang="de-DE" sz="800" dirty="0">
              <a:solidFill>
                <a:schemeClr val="bg1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flipH="1" flipV="1">
            <a:off x="6516217" y="5899142"/>
            <a:ext cx="972107" cy="266162"/>
          </a:xfrm>
          <a:prstGeom prst="line">
            <a:avLst/>
          </a:prstGeom>
          <a:ln>
            <a:solidFill>
              <a:schemeClr val="bg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504812" y="6093296"/>
            <a:ext cx="9589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 smtClean="0">
                <a:solidFill>
                  <a:schemeClr val="bg1"/>
                </a:solidFill>
              </a:rPr>
              <a:t>Cryo</a:t>
            </a:r>
            <a:r>
              <a:rPr lang="de-DE" sz="800" dirty="0" smtClean="0">
                <a:solidFill>
                  <a:schemeClr val="bg1"/>
                </a:solidFill>
              </a:rPr>
              <a:t> liquid </a:t>
            </a:r>
            <a:r>
              <a:rPr lang="de-DE" sz="800" dirty="0" err="1" smtClean="0">
                <a:solidFill>
                  <a:schemeClr val="bg1"/>
                </a:solidFill>
              </a:rPr>
              <a:t>cooling</a:t>
            </a:r>
            <a:r>
              <a:rPr lang="de-DE" sz="800" dirty="0">
                <a:solidFill>
                  <a:schemeClr val="bg1"/>
                </a:solidFill>
              </a:rPr>
              <a:t/>
            </a:r>
            <a:br>
              <a:rPr lang="de-DE" sz="800" dirty="0">
                <a:solidFill>
                  <a:schemeClr val="bg1"/>
                </a:solidFill>
              </a:rPr>
            </a:br>
            <a:r>
              <a:rPr lang="de-DE" sz="800" dirty="0" smtClean="0">
                <a:solidFill>
                  <a:schemeClr val="bg1"/>
                </a:solidFill>
              </a:rPr>
              <a:t>&gt; -40°C</a:t>
            </a:r>
            <a:endParaRPr lang="de-DE" sz="800" dirty="0">
              <a:solidFill>
                <a:schemeClr val="bg1"/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 flipH="1" flipV="1">
            <a:off x="6840253" y="5550616"/>
            <a:ext cx="972107" cy="266162"/>
          </a:xfrm>
          <a:prstGeom prst="line">
            <a:avLst/>
          </a:prstGeom>
          <a:ln>
            <a:solidFill>
              <a:schemeClr val="bg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812360" y="5705252"/>
            <a:ext cx="556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 smtClean="0">
                <a:solidFill>
                  <a:schemeClr val="bg1"/>
                </a:solidFill>
              </a:rPr>
              <a:t>Colling</a:t>
            </a:r>
            <a:endParaRPr lang="de-DE" sz="800" dirty="0" smtClean="0">
              <a:solidFill>
                <a:schemeClr val="bg1"/>
              </a:solidFill>
            </a:endParaRPr>
          </a:p>
          <a:p>
            <a:r>
              <a:rPr lang="de-DE" sz="800" dirty="0" err="1" smtClean="0">
                <a:solidFill>
                  <a:schemeClr val="bg1"/>
                </a:solidFill>
              </a:rPr>
              <a:t>channels</a:t>
            </a:r>
            <a:endParaRPr lang="de-DE" sz="800" dirty="0">
              <a:solidFill>
                <a:schemeClr val="bg1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flipH="1">
            <a:off x="6876257" y="4581128"/>
            <a:ext cx="1008111" cy="648072"/>
          </a:xfrm>
          <a:prstGeom prst="line">
            <a:avLst/>
          </a:prstGeom>
          <a:ln>
            <a:solidFill>
              <a:schemeClr val="bg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7907166" y="4411851"/>
            <a:ext cx="4651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>
                <a:solidFill>
                  <a:schemeClr val="bg1"/>
                </a:solidFill>
              </a:rPr>
              <a:t>Poly-Si</a:t>
            </a:r>
            <a:br>
              <a:rPr lang="de-DE" sz="800" dirty="0" smtClean="0">
                <a:solidFill>
                  <a:schemeClr val="bg1"/>
                </a:solidFill>
              </a:rPr>
            </a:br>
            <a:r>
              <a:rPr lang="de-DE" sz="800" dirty="0" smtClean="0">
                <a:solidFill>
                  <a:schemeClr val="bg1"/>
                </a:solidFill>
              </a:rPr>
              <a:t>block</a:t>
            </a:r>
            <a:endParaRPr lang="de-DE" sz="8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740352" y="1341348"/>
            <a:ext cx="5597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 smtClean="0">
                <a:solidFill>
                  <a:schemeClr val="bg1"/>
                </a:solidFill>
              </a:rPr>
              <a:t>shielding</a:t>
            </a:r>
            <a:endParaRPr lang="de-DE" sz="800" dirty="0">
              <a:solidFill>
                <a:schemeClr val="bg1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7164288" y="1454587"/>
            <a:ext cx="592359" cy="246801"/>
          </a:xfrm>
          <a:prstGeom prst="line">
            <a:avLst/>
          </a:prstGeom>
          <a:ln>
            <a:solidFill>
              <a:schemeClr val="bg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319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5760" y="1262356"/>
            <a:ext cx="8595360" cy="9541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HLL</a:t>
            </a:r>
            <a:r>
              <a:rPr lang="en-US" dirty="0">
                <a:solidFill>
                  <a:schemeClr val="bg1"/>
                </a:solidFill>
              </a:rPr>
              <a:t> ►</a:t>
            </a:r>
            <a:r>
              <a:rPr lang="en-US" dirty="0" smtClean="0"/>
              <a:t> </a:t>
            </a:r>
            <a:r>
              <a:rPr lang="en-US" b="1" dirty="0">
                <a:solidFill>
                  <a:srgbClr val="1F5B94"/>
                </a:solidFill>
                <a:latin typeface="Arial Narrow" pitchFamily="34" charset="0"/>
              </a:rPr>
              <a:t>Ladislaw </a:t>
            </a:r>
            <a:r>
              <a:rPr lang="en-US" b="1" dirty="0" err="1" smtClean="0">
                <a:solidFill>
                  <a:srgbClr val="1F5B94"/>
                </a:solidFill>
                <a:latin typeface="Arial Narrow" pitchFamily="34" charset="0"/>
              </a:rPr>
              <a:t>Andricek</a:t>
            </a:r>
            <a:r>
              <a:rPr lang="en-US" b="1" dirty="0">
                <a:solidFill>
                  <a:srgbClr val="1F5B94"/>
                </a:solidFill>
                <a:latin typeface="Arial Narrow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●</a:t>
            </a:r>
            <a:r>
              <a:rPr lang="en-US" dirty="0"/>
              <a:t> </a:t>
            </a:r>
            <a:r>
              <a:rPr lang="en-US" b="1" dirty="0" smtClean="0">
                <a:solidFill>
                  <a:srgbClr val="1F5B94"/>
                </a:solidFill>
                <a:latin typeface="Arial Narrow" pitchFamily="34" charset="0"/>
              </a:rPr>
              <a:t>Martin Hensel</a:t>
            </a:r>
            <a:r>
              <a:rPr lang="en-US" dirty="0">
                <a:solidFill>
                  <a:schemeClr val="bg1"/>
                </a:solidFill>
              </a:rPr>
              <a:t> ● </a:t>
            </a:r>
            <a:r>
              <a:rPr lang="en-US" b="1" dirty="0" smtClean="0">
                <a:solidFill>
                  <a:srgbClr val="1F5B94"/>
                </a:solidFill>
                <a:latin typeface="Arial Narrow" pitchFamily="34" charset="0"/>
              </a:rPr>
              <a:t>Christian </a:t>
            </a:r>
            <a:r>
              <a:rPr lang="en-US" b="1" dirty="0" err="1" smtClean="0">
                <a:solidFill>
                  <a:srgbClr val="1F5B94"/>
                </a:solidFill>
                <a:latin typeface="Arial Narrow" pitchFamily="34" charset="0"/>
              </a:rPr>
              <a:t>Koffmane</a:t>
            </a:r>
            <a:r>
              <a:rPr lang="en-US" dirty="0">
                <a:solidFill>
                  <a:schemeClr val="bg1"/>
                </a:solidFill>
              </a:rPr>
              <a:t> ● </a:t>
            </a:r>
            <a:r>
              <a:rPr lang="en-US" b="1" dirty="0" err="1" smtClean="0">
                <a:solidFill>
                  <a:srgbClr val="1F5B94"/>
                </a:solidFill>
                <a:latin typeface="Arial Narrow" pitchFamily="34" charset="0"/>
              </a:rPr>
              <a:t>Jelena</a:t>
            </a:r>
            <a:r>
              <a:rPr lang="en-US" b="1" dirty="0" smtClean="0">
                <a:solidFill>
                  <a:srgbClr val="1F5B94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1F5B94"/>
                </a:solidFill>
                <a:latin typeface="Arial Narrow" pitchFamily="34" charset="0"/>
              </a:rPr>
              <a:t>Ninkovic</a:t>
            </a:r>
            <a:r>
              <a:rPr lang="en-US" dirty="0">
                <a:solidFill>
                  <a:schemeClr val="bg1"/>
                </a:solidFill>
              </a:rPr>
              <a:t> ●</a:t>
            </a:r>
            <a:r>
              <a:rPr lang="en-US" b="1" dirty="0" smtClean="0">
                <a:solidFill>
                  <a:srgbClr val="1F5B94"/>
                </a:solidFill>
                <a:latin typeface="Arial Narrow" pitchFamily="34" charset="0"/>
              </a:rPr>
              <a:t> </a:t>
            </a:r>
            <a:r>
              <a:rPr lang="en-US" b="1" dirty="0">
                <a:solidFill>
                  <a:srgbClr val="1F5B94"/>
                </a:solidFill>
                <a:latin typeface="Arial Narrow" pitchFamily="34" charset="0"/>
              </a:rPr>
              <a:t>Gerhard </a:t>
            </a:r>
            <a:r>
              <a:rPr lang="en-US" b="1" dirty="0" smtClean="0">
                <a:solidFill>
                  <a:srgbClr val="1F5B94"/>
                </a:solidFill>
                <a:latin typeface="Arial Narrow" pitchFamily="34" charset="0"/>
              </a:rPr>
              <a:t>Schaller</a:t>
            </a:r>
            <a:r>
              <a:rPr lang="en-US" b="1" dirty="0">
                <a:solidFill>
                  <a:srgbClr val="1F5B94"/>
                </a:solidFill>
                <a:latin typeface="Arial Narrow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● </a:t>
            </a:r>
            <a:r>
              <a:rPr lang="en-US" b="1" dirty="0" smtClean="0">
                <a:solidFill>
                  <a:srgbClr val="1F5B94"/>
                </a:solidFill>
                <a:latin typeface="Arial Narrow" pitchFamily="34" charset="0"/>
              </a:rPr>
              <a:t>Martina </a:t>
            </a:r>
            <a:r>
              <a:rPr lang="en-US" b="1" dirty="0" err="1" smtClean="0">
                <a:solidFill>
                  <a:srgbClr val="1F5B94"/>
                </a:solidFill>
                <a:latin typeface="Arial Narrow" pitchFamily="34" charset="0"/>
              </a:rPr>
              <a:t>Schnecke</a:t>
            </a:r>
            <a:r>
              <a:rPr lang="en-US" dirty="0">
                <a:solidFill>
                  <a:schemeClr val="bg1"/>
                </a:solidFill>
              </a:rPr>
              <a:t> ●</a:t>
            </a:r>
            <a:r>
              <a:rPr lang="en-US" b="1" dirty="0" smtClean="0">
                <a:solidFill>
                  <a:srgbClr val="1F5B94"/>
                </a:solidFill>
                <a:latin typeface="Arial Narrow" pitchFamily="34" charset="0"/>
              </a:rPr>
              <a:t> </a:t>
            </a:r>
            <a:r>
              <a:rPr lang="en-US" b="1" dirty="0">
                <a:solidFill>
                  <a:srgbClr val="1F5B94"/>
                </a:solidFill>
                <a:latin typeface="Arial Narrow" pitchFamily="34" charset="0"/>
              </a:rPr>
              <a:t>Florian </a:t>
            </a:r>
            <a:r>
              <a:rPr lang="en-US" b="1" dirty="0" err="1" smtClean="0">
                <a:solidFill>
                  <a:srgbClr val="1F5B94"/>
                </a:solidFill>
                <a:latin typeface="Arial Narrow" pitchFamily="34" charset="0"/>
              </a:rPr>
              <a:t>Schopper</a:t>
            </a:r>
            <a:r>
              <a:rPr lang="en-US" dirty="0">
                <a:solidFill>
                  <a:schemeClr val="bg1"/>
                </a:solidFill>
              </a:rPr>
              <a:t> ● </a:t>
            </a:r>
            <a:r>
              <a:rPr lang="en-US" b="1" dirty="0" smtClean="0">
                <a:solidFill>
                  <a:srgbClr val="1F5B94"/>
                </a:solidFill>
                <a:latin typeface="Arial Narrow" pitchFamily="34" charset="0"/>
              </a:rPr>
              <a:t>Andreas </a:t>
            </a:r>
            <a:r>
              <a:rPr lang="en-US" b="1" dirty="0" err="1" smtClean="0">
                <a:solidFill>
                  <a:srgbClr val="1F5B94"/>
                </a:solidFill>
                <a:latin typeface="Arial Narrow" pitchFamily="34" charset="0"/>
              </a:rPr>
              <a:t>Wassatsch</a:t>
            </a:r>
            <a:r>
              <a:rPr lang="en-US" dirty="0">
                <a:solidFill>
                  <a:schemeClr val="bg1"/>
                </a:solidFill>
              </a:rPr>
              <a:t> ●</a:t>
            </a:r>
            <a:r>
              <a:rPr lang="en-US" b="1" dirty="0" smtClean="0">
                <a:solidFill>
                  <a:srgbClr val="1F5B94"/>
                </a:solidFill>
                <a:latin typeface="Arial Narrow" pitchFamily="34" charset="0"/>
              </a:rPr>
              <a:t> </a:t>
            </a:r>
            <a:r>
              <a:rPr lang="en-US" b="1" dirty="0">
                <a:solidFill>
                  <a:srgbClr val="1F5B94"/>
                </a:solidFill>
                <a:latin typeface="Arial Narrow" pitchFamily="34" charset="0"/>
              </a:rPr>
              <a:t>Christian </a:t>
            </a:r>
            <a:r>
              <a:rPr lang="en-US" b="1" dirty="0" err="1">
                <a:solidFill>
                  <a:srgbClr val="1F5B94"/>
                </a:solidFill>
                <a:latin typeface="Arial Narrow" pitchFamily="34" charset="0"/>
              </a:rPr>
              <a:t>Zirr</a:t>
            </a:r>
            <a:endParaRPr lang="en-US" b="1" dirty="0">
              <a:solidFill>
                <a:srgbClr val="1F5B94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" y="2292663"/>
            <a:ext cx="8595360" cy="4001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KIT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►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1F5B94"/>
                </a:solidFill>
                <a:latin typeface="Arial Narrow" pitchFamily="34" charset="0"/>
              </a:rPr>
              <a:t>Ivan </a:t>
            </a:r>
            <a:r>
              <a:rPr lang="en-US" b="1" dirty="0" err="1" smtClean="0">
                <a:solidFill>
                  <a:srgbClr val="1F5B94"/>
                </a:solidFill>
                <a:latin typeface="Arial Narrow" pitchFamily="34" charset="0"/>
              </a:rPr>
              <a:t>Peric</a:t>
            </a:r>
            <a:endParaRPr lang="en-US" b="1" dirty="0">
              <a:solidFill>
                <a:srgbClr val="1F5B94"/>
              </a:solidFill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0" y="2768973"/>
            <a:ext cx="8595360" cy="4001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USI</a:t>
            </a:r>
            <a:r>
              <a:rPr lang="en-US" dirty="0" smtClean="0">
                <a:solidFill>
                  <a:schemeClr val="bg1"/>
                </a:solidFill>
              </a:rPr>
              <a:t> ►</a:t>
            </a:r>
            <a:r>
              <a:rPr lang="en-US" dirty="0" smtClean="0"/>
              <a:t> </a:t>
            </a:r>
            <a:r>
              <a:rPr lang="en-US" b="1" dirty="0">
                <a:solidFill>
                  <a:srgbClr val="1F5B94"/>
                </a:solidFill>
                <a:latin typeface="Arial Narrow" pitchFamily="34" charset="0"/>
              </a:rPr>
              <a:t>Klaus </a:t>
            </a:r>
            <a:r>
              <a:rPr lang="en-US" b="1" dirty="0" err="1">
                <a:solidFill>
                  <a:srgbClr val="1F5B94"/>
                </a:solidFill>
                <a:latin typeface="Arial Narrow" pitchFamily="34" charset="0"/>
              </a:rPr>
              <a:t>Gärtner</a:t>
            </a:r>
            <a:endParaRPr lang="en-US" b="1" dirty="0">
              <a:solidFill>
                <a:srgbClr val="1F5B94"/>
              </a:solidFill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760" y="3258796"/>
            <a:ext cx="8595360" cy="67710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MPSD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►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1F5B94"/>
                </a:solidFill>
                <a:latin typeface="Arial Narrow" pitchFamily="34" charset="0"/>
              </a:rPr>
              <a:t>Ibrahym</a:t>
            </a:r>
            <a:r>
              <a:rPr lang="en-US" b="1" dirty="0" smtClean="0">
                <a:solidFill>
                  <a:srgbClr val="1F5B94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1F5B94"/>
                </a:solidFill>
                <a:latin typeface="Arial Narrow" pitchFamily="34" charset="0"/>
              </a:rPr>
              <a:t>Dourki</a:t>
            </a:r>
            <a:r>
              <a:rPr lang="en-US" b="1" dirty="0" smtClean="0">
                <a:solidFill>
                  <a:srgbClr val="1F5B94"/>
                </a:solidFill>
                <a:latin typeface="Arial Narrow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●</a:t>
            </a:r>
            <a:r>
              <a:rPr lang="en-US" dirty="0"/>
              <a:t> </a:t>
            </a:r>
            <a:r>
              <a:rPr lang="en-US" b="1" dirty="0" err="1" smtClean="0">
                <a:solidFill>
                  <a:srgbClr val="1F5B94"/>
                </a:solidFill>
                <a:latin typeface="Arial Narrow" pitchFamily="34" charset="0"/>
              </a:rPr>
              <a:t>Sascha</a:t>
            </a:r>
            <a:r>
              <a:rPr lang="en-US" b="1" dirty="0" smtClean="0">
                <a:solidFill>
                  <a:srgbClr val="1F5B94"/>
                </a:solidFill>
                <a:latin typeface="Arial Narrow" pitchFamily="34" charset="0"/>
              </a:rPr>
              <a:t> Epp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● </a:t>
            </a:r>
            <a:r>
              <a:rPr lang="en-US" b="1" dirty="0" smtClean="0">
                <a:solidFill>
                  <a:srgbClr val="1F5B94"/>
                </a:solidFill>
                <a:latin typeface="Arial Narrow" pitchFamily="34" charset="0"/>
              </a:rPr>
              <a:t>R. J. Dwayne Miller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● </a:t>
            </a:r>
            <a:r>
              <a:rPr lang="en-US" b="1" dirty="0" smtClean="0">
                <a:solidFill>
                  <a:srgbClr val="1F5B94"/>
                </a:solidFill>
                <a:latin typeface="Arial Narrow" pitchFamily="34" charset="0"/>
              </a:rPr>
              <a:t>Fabian </a:t>
            </a:r>
            <a:r>
              <a:rPr lang="en-US" b="1" dirty="0" err="1" smtClean="0">
                <a:solidFill>
                  <a:srgbClr val="1F5B94"/>
                </a:solidFill>
                <a:latin typeface="Arial Narrow" pitchFamily="34" charset="0"/>
              </a:rPr>
              <a:t>Westermeier</a:t>
            </a:r>
            <a:endParaRPr lang="en-US" b="1" dirty="0" smtClean="0">
              <a:solidFill>
                <a:srgbClr val="1F5B94"/>
              </a:solidFill>
              <a:latin typeface="Arial Narrow" pitchFamily="34" charset="0"/>
            </a:endParaRPr>
          </a:p>
          <a:p>
            <a:r>
              <a:rPr lang="en-US" dirty="0">
                <a:solidFill>
                  <a:schemeClr val="bg1"/>
                </a:solidFill>
              </a:rPr>
              <a:t>● </a:t>
            </a:r>
            <a:r>
              <a:rPr lang="de-DE" b="1" dirty="0">
                <a:solidFill>
                  <a:srgbClr val="1F5B94"/>
                </a:solidFill>
                <a:latin typeface="Arial Narrow" pitchFamily="34" charset="0"/>
              </a:rPr>
              <a:t>Djordje </a:t>
            </a:r>
            <a:r>
              <a:rPr lang="de-DE" b="1" dirty="0" smtClean="0">
                <a:solidFill>
                  <a:srgbClr val="1F5B94"/>
                </a:solidFill>
                <a:latin typeface="Arial Narrow" pitchFamily="34" charset="0"/>
              </a:rPr>
              <a:t>Gitaric</a:t>
            </a:r>
            <a:endParaRPr lang="de-DE" b="1" dirty="0">
              <a:solidFill>
                <a:srgbClr val="1F5B94"/>
              </a:solidFill>
              <a:latin typeface="Arial Narrow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855330" y="3983202"/>
            <a:ext cx="3168352" cy="2417744"/>
            <a:chOff x="2741813" y="3740883"/>
            <a:chExt cx="3866340" cy="2940586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1813" y="3740883"/>
              <a:ext cx="3866340" cy="29405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1813" y="3752630"/>
              <a:ext cx="833681" cy="776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3" descr="C:\Users\eppsas\_MPSD\Talks\mpsd-logo_blue_short_CMYK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5188" y="5803771"/>
              <a:ext cx="1421553" cy="8538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1796" y="3754155"/>
              <a:ext cx="1013678" cy="619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89" t="19198"/>
            <a:stretch/>
          </p:blipFill>
          <p:spPr bwMode="auto">
            <a:xfrm>
              <a:off x="2741813" y="6069859"/>
              <a:ext cx="1306943" cy="61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Box 16"/>
          <p:cNvSpPr txBox="1"/>
          <p:nvPr/>
        </p:nvSpPr>
        <p:spPr>
          <a:xfrm>
            <a:off x="2051720" y="404664"/>
            <a:ext cx="446449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EDET Team: </a:t>
            </a:r>
            <a:r>
              <a:rPr lang="en-US" sz="2400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Acknowlegements</a:t>
            </a:r>
            <a:endParaRPr lang="en-US" sz="24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95536" y="6448251"/>
            <a:ext cx="2133600" cy="365125"/>
          </a:xfrm>
        </p:spPr>
        <p:txBody>
          <a:bodyPr/>
          <a:lstStyle/>
          <a:p>
            <a:pPr algn="l"/>
            <a:r>
              <a:rPr lang="de-DE" dirty="0" smtClean="0"/>
              <a:t>P. 20, Ibrahym Dourki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36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779912" y="116632"/>
            <a:ext cx="2304256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sz="3200" b="1" dirty="0" smtClean="0">
                <a:solidFill>
                  <a:srgbClr val="4A7EB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Summary</a:t>
            </a:r>
            <a:endParaRPr lang="de-DE" sz="3200" b="1" dirty="0">
              <a:solidFill>
                <a:srgbClr val="4A7EBB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04419" y="1484784"/>
            <a:ext cx="7416824" cy="400110"/>
          </a:xfrm>
          <a:prstGeom prst="rect">
            <a:avLst/>
          </a:prstGeom>
          <a:solidFill>
            <a:srgbClr val="4A7EBB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de-DE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Detailed detector </a:t>
            </a:r>
            <a:r>
              <a:rPr lang="de-DE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simulation</a:t>
            </a:r>
            <a:r>
              <a:rPr lang="de-DE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studies</a:t>
            </a:r>
            <a:r>
              <a:rPr lang="de-DE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de-DE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perfomed</a:t>
            </a:r>
            <a:r>
              <a:rPr lang="de-DE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de-DE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4419" y="3429000"/>
            <a:ext cx="7416824" cy="400110"/>
          </a:xfrm>
          <a:prstGeom prst="rect">
            <a:avLst/>
          </a:prstGeom>
          <a:solidFill>
            <a:srgbClr val="4A7EBB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de-DE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de-DE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de-DE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detector design </a:t>
            </a:r>
            <a:r>
              <a:rPr lang="de-DE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de-DE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been</a:t>
            </a:r>
            <a:r>
              <a:rPr lang="de-DE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developed</a:t>
            </a:r>
            <a:endParaRPr lang="de-DE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7604" y="2316942"/>
            <a:ext cx="7413639" cy="707886"/>
          </a:xfrm>
          <a:prstGeom prst="rect">
            <a:avLst/>
          </a:prstGeom>
          <a:solidFill>
            <a:srgbClr val="4A7EBB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de-DE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de-DE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unwanted</a:t>
            </a:r>
            <a:r>
              <a:rPr lang="de-DE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signal </a:t>
            </a:r>
            <a:r>
              <a:rPr lang="de-DE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generated</a:t>
            </a:r>
            <a:r>
              <a:rPr lang="de-DE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de-DE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backscatering</a:t>
            </a:r>
            <a:r>
              <a:rPr lang="de-DE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de-DE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sensitive </a:t>
            </a:r>
            <a:r>
              <a:rPr lang="de-DE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de-DE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layer </a:t>
            </a:r>
            <a:r>
              <a:rPr lang="de-DE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de-DE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reduced</a:t>
            </a:r>
            <a:r>
              <a:rPr lang="de-DE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de-DE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de-DE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</a:t>
            </a:r>
            <a:r>
              <a:rPr lang="de-DE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</a:t>
            </a:r>
            <a:endParaRPr lang="de-DE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4419" y="4261158"/>
            <a:ext cx="7429887" cy="400110"/>
          </a:xfrm>
          <a:prstGeom prst="rect">
            <a:avLst/>
          </a:prstGeom>
          <a:solidFill>
            <a:srgbClr val="4A7EBB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de-DE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de-DE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detailed</a:t>
            </a:r>
            <a:r>
              <a:rPr lang="de-DE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engineering</a:t>
            </a:r>
            <a:r>
              <a:rPr lang="de-DE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design  </a:t>
            </a:r>
            <a:r>
              <a:rPr lang="de-DE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de-DE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just </a:t>
            </a:r>
            <a:r>
              <a:rPr lang="de-DE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started</a:t>
            </a:r>
            <a:endParaRPr lang="de-DE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95536" y="6448251"/>
            <a:ext cx="2133600" cy="365125"/>
          </a:xfrm>
        </p:spPr>
        <p:txBody>
          <a:bodyPr/>
          <a:lstStyle/>
          <a:p>
            <a:pPr algn="l"/>
            <a:r>
              <a:rPr lang="de-DE" dirty="0" smtClean="0"/>
              <a:t>P. 21, Ibrahym Dourki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113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044160" y="2689623"/>
            <a:ext cx="7221488" cy="21496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de-DE" sz="4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Thank</a:t>
            </a:r>
            <a:r>
              <a:rPr lang="de-DE" sz="4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4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de-DE" sz="4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4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de-DE" sz="4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4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de-DE" sz="4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4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attention</a:t>
            </a:r>
            <a:endParaRPr lang="de-DE" sz="4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None/>
            </a:pPr>
            <a:endParaRPr lang="de-DE" sz="4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6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188640"/>
            <a:ext cx="6552728" cy="70609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b="1" dirty="0" smtClean="0">
                <a:solidFill>
                  <a:srgbClr val="4A7EBB"/>
                </a:solidFill>
                <a:latin typeface="Times New Roman" pitchFamily="18" charset="0"/>
                <a:cs typeface="Times New Roman" pitchFamily="18" charset="0"/>
              </a:rPr>
              <a:t>Motivation</a:t>
            </a:r>
            <a:endParaRPr lang="de-DE" sz="3200" b="1" dirty="0">
              <a:solidFill>
                <a:srgbClr val="4A7EB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11560" y="1340768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Supporting the detector sensitive area:</a:t>
            </a:r>
          </a:p>
          <a:p>
            <a:pPr algn="just">
              <a:spcBef>
                <a:spcPct val="0"/>
              </a:spcBef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Provides high mechanical stability for the detector (robustness)</a:t>
            </a:r>
          </a:p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Is needed to integrate an efficient cooling system</a:t>
            </a:r>
          </a:p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BUT!</a:t>
            </a:r>
          </a:p>
          <a:p>
            <a:pPr algn="just">
              <a:spcBef>
                <a:spcPct val="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Support layer increases the noise signal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produced by backscattered electrons and thus degrades the detector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performance.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A concept 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of the new </a:t>
            </a:r>
            <a:r>
              <a:rPr lang="en-US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design is presented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by taking into account the thermo- and mechanical stability of the detector without degrading the detector performance.</a:t>
            </a:r>
          </a:p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Monte Carlo Simulation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is used to optimize the detector geometry</a:t>
            </a:r>
          </a:p>
          <a:p>
            <a:pPr algn="just">
              <a:spcBef>
                <a:spcPct val="0"/>
              </a:spcBef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95536" y="6448251"/>
            <a:ext cx="2133600" cy="365125"/>
          </a:xfrm>
        </p:spPr>
        <p:txBody>
          <a:bodyPr/>
          <a:lstStyle/>
          <a:p>
            <a:pPr algn="l"/>
            <a:r>
              <a:rPr lang="de-DE" dirty="0" smtClean="0"/>
              <a:t>P. 1, Ibrahym Dourki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430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23528" y="2035472"/>
            <a:ext cx="8471767" cy="4057824"/>
            <a:chOff x="323528" y="2060848"/>
            <a:chExt cx="8471767" cy="4057824"/>
          </a:xfrm>
        </p:grpSpPr>
        <p:pic>
          <p:nvPicPr>
            <p:cNvPr id="6" name="Picture 2" descr="C:\Users\Ibrahym\Desktop\My_Work_MPSD\I_Dourki_G4_results\Si1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3528" y="2060848"/>
              <a:ext cx="4248472" cy="4057824"/>
            </a:xfrm>
            <a:prstGeom prst="rect">
              <a:avLst/>
            </a:prstGeom>
            <a:noFill/>
          </p:spPr>
        </p:pic>
        <p:pic>
          <p:nvPicPr>
            <p:cNvPr id="7" name="Picture 1" descr="C:\Users\Ibrahym\Desktop\Si_50um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60032" y="2060848"/>
              <a:ext cx="3935263" cy="396044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323528" y="1098029"/>
            <a:ext cx="7611956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Radiation Source:  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Electron beam  of  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de-DE" sz="1600" baseline="-250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=300 keV 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normally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incident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 on the Silicon layer</a:t>
            </a:r>
          </a:p>
          <a:p>
            <a:r>
              <a:rPr lang="de-DE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Thickness of Silicon layer: 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50 µm 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thick</a:t>
            </a:r>
            <a:endParaRPr lang="de-DE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de-DE" sz="1400" dirty="0" smtClean="0"/>
          </a:p>
          <a:p>
            <a:endParaRPr lang="de-DE" sz="1400" dirty="0" smtClean="0"/>
          </a:p>
          <a:p>
            <a:endParaRPr lang="de-DE" dirty="0"/>
          </a:p>
        </p:txBody>
      </p:sp>
      <p:sp>
        <p:nvSpPr>
          <p:cNvPr id="9" name="TextBox 8"/>
          <p:cNvSpPr txBox="1"/>
          <p:nvPr/>
        </p:nvSpPr>
        <p:spPr>
          <a:xfrm>
            <a:off x="2051720" y="6165304"/>
            <a:ext cx="4536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Simulation of 1 mm x 1 mm x 50 um Si  layer  with Geant4</a:t>
            </a:r>
            <a:endParaRPr lang="de-DE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403648" y="188640"/>
            <a:ext cx="6552728" cy="70609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b="1" dirty="0" smtClean="0">
                <a:solidFill>
                  <a:srgbClr val="4A7EBB"/>
                </a:solidFill>
                <a:latin typeface="Times New Roman" pitchFamily="18" charset="0"/>
                <a:cs typeface="Times New Roman" pitchFamily="18" charset="0"/>
              </a:rPr>
              <a:t>Sensor </a:t>
            </a:r>
            <a:r>
              <a:rPr lang="de-DE" sz="3200" b="1" dirty="0" err="1" smtClean="0">
                <a:solidFill>
                  <a:srgbClr val="4A7EBB"/>
                </a:solidFill>
                <a:latin typeface="Times New Roman" pitchFamily="18" charset="0"/>
                <a:cs typeface="Times New Roman" pitchFamily="18" charset="0"/>
              </a:rPr>
              <a:t>Thickness</a:t>
            </a:r>
            <a:r>
              <a:rPr lang="de-DE" sz="3200" b="1" dirty="0" smtClean="0">
                <a:solidFill>
                  <a:srgbClr val="4A7EBB"/>
                </a:solidFill>
                <a:latin typeface="Times New Roman" pitchFamily="18" charset="0"/>
                <a:cs typeface="Times New Roman" pitchFamily="18" charset="0"/>
              </a:rPr>
              <a:t> and Support</a:t>
            </a:r>
            <a:endParaRPr lang="de-DE" sz="3200" b="1" dirty="0">
              <a:solidFill>
                <a:srgbClr val="4A7EB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95536" y="6448251"/>
            <a:ext cx="2133600" cy="365125"/>
          </a:xfrm>
        </p:spPr>
        <p:txBody>
          <a:bodyPr/>
          <a:lstStyle/>
          <a:p>
            <a:pPr algn="l"/>
            <a:r>
              <a:rPr lang="de-DE" dirty="0" smtClean="0"/>
              <a:t>P. </a:t>
            </a:r>
            <a:r>
              <a:rPr lang="de-DE" dirty="0"/>
              <a:t>2</a:t>
            </a:r>
            <a:r>
              <a:rPr lang="de-DE" dirty="0" smtClean="0"/>
              <a:t>, Ibrahym Dourki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766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547664" y="6093296"/>
            <a:ext cx="6120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Times" pitchFamily="18" charset="0"/>
              </a:rPr>
              <a:t>50µm Si sensitive </a:t>
            </a:r>
            <a:r>
              <a:rPr lang="de-DE" sz="1600" dirty="0" smtClean="0">
                <a:latin typeface="Times" pitchFamily="18" charset="0"/>
              </a:rPr>
              <a:t>layer</a:t>
            </a:r>
            <a:r>
              <a:rPr lang="de-DE" sz="1600" dirty="0">
                <a:latin typeface="Times" pitchFamily="18" charset="0"/>
              </a:rPr>
              <a:t> </a:t>
            </a:r>
            <a:r>
              <a:rPr lang="de-DE" sz="1600" dirty="0" err="1" smtClean="0">
                <a:latin typeface="Times" pitchFamily="18" charset="0"/>
              </a:rPr>
              <a:t>has</a:t>
            </a:r>
            <a:r>
              <a:rPr lang="de-DE" sz="1600" dirty="0" smtClean="0">
                <a:latin typeface="Times" pitchFamily="18" charset="0"/>
              </a:rPr>
              <a:t> high DQE and</a:t>
            </a:r>
            <a:r>
              <a:rPr lang="de-DE" sz="1600" dirty="0">
                <a:latin typeface="Times" pitchFamily="18" charset="0"/>
              </a:rPr>
              <a:t> </a:t>
            </a:r>
            <a:r>
              <a:rPr lang="de-DE" sz="1600" dirty="0" err="1" smtClean="0">
                <a:latin typeface="Times" pitchFamily="18" charset="0"/>
              </a:rPr>
              <a:t>can</a:t>
            </a:r>
            <a:r>
              <a:rPr lang="de-DE" sz="1600" dirty="0" smtClean="0">
                <a:latin typeface="Times" pitchFamily="18" charset="0"/>
              </a:rPr>
              <a:t> </a:t>
            </a:r>
            <a:r>
              <a:rPr lang="de-DE" sz="1600" dirty="0" err="1" smtClean="0">
                <a:latin typeface="Times" pitchFamily="18" charset="0"/>
              </a:rPr>
              <a:t>detect</a:t>
            </a:r>
            <a:r>
              <a:rPr lang="de-DE" sz="1600" dirty="0" smtClean="0">
                <a:latin typeface="Times" pitchFamily="18" charset="0"/>
              </a:rPr>
              <a:t> a </a:t>
            </a:r>
            <a:r>
              <a:rPr lang="de-DE" sz="1600" dirty="0" err="1" smtClean="0">
                <a:latin typeface="Times" pitchFamily="18" charset="0"/>
              </a:rPr>
              <a:t>single</a:t>
            </a:r>
            <a:r>
              <a:rPr lang="de-DE" sz="1600" dirty="0" smtClean="0">
                <a:latin typeface="Times" pitchFamily="18" charset="0"/>
              </a:rPr>
              <a:t> </a:t>
            </a:r>
            <a:r>
              <a:rPr lang="de-DE" sz="1600" dirty="0" err="1" smtClean="0">
                <a:latin typeface="Times" pitchFamily="18" charset="0"/>
              </a:rPr>
              <a:t>electron</a:t>
            </a:r>
            <a:endParaRPr lang="de-DE" sz="1600" dirty="0" smtClean="0">
              <a:latin typeface="Times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18688" y="980728"/>
            <a:ext cx="6593672" cy="4968552"/>
            <a:chOff x="138568" y="1196752"/>
            <a:chExt cx="6840760" cy="5273551"/>
          </a:xfrm>
        </p:grpSpPr>
        <p:grpSp>
          <p:nvGrpSpPr>
            <p:cNvPr id="12" name="Group 11"/>
            <p:cNvGrpSpPr/>
            <p:nvPr/>
          </p:nvGrpSpPr>
          <p:grpSpPr>
            <a:xfrm>
              <a:off x="138568" y="1196752"/>
              <a:ext cx="6840760" cy="5273551"/>
              <a:chOff x="911225" y="819745"/>
              <a:chExt cx="7321550" cy="5489575"/>
            </a:xfrm>
          </p:grpSpPr>
          <p:pic>
            <p:nvPicPr>
              <p:cNvPr id="13" name="Picture 2" descr="C:\MyDocuments\MyTalks\Conferences\Mypapers\paper1\matcodes\figure-plots\figure1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1225" y="819745"/>
                <a:ext cx="7321550" cy="5489575"/>
              </a:xfrm>
              <a:prstGeom prst="rect">
                <a:avLst/>
              </a:prstGeom>
              <a:noFill/>
              <a:extLst/>
            </p:spPr>
          </p:pic>
          <p:cxnSp>
            <p:nvCxnSpPr>
              <p:cNvPr id="14" name="Straight Connector 13"/>
              <p:cNvCxnSpPr/>
              <p:nvPr/>
            </p:nvCxnSpPr>
            <p:spPr>
              <a:xfrm flipH="1">
                <a:off x="1874899" y="4702788"/>
                <a:ext cx="2812704" cy="0"/>
              </a:xfrm>
              <a:prstGeom prst="line">
                <a:avLst/>
              </a:prstGeom>
              <a:ln w="12700">
                <a:solidFill>
                  <a:srgbClr val="00B05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V="1">
                <a:off x="4697104" y="4725256"/>
                <a:ext cx="0" cy="1008000"/>
              </a:xfrm>
              <a:prstGeom prst="line">
                <a:avLst/>
              </a:prstGeom>
              <a:ln w="12700">
                <a:solidFill>
                  <a:srgbClr val="00B05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3563888" y="5193264"/>
                <a:ext cx="0" cy="504000"/>
              </a:xfrm>
              <a:prstGeom prst="line">
                <a:avLst/>
              </a:prstGeom>
              <a:ln w="12700">
                <a:solidFill>
                  <a:srgbClr val="00B05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H="1">
                <a:off x="1835696" y="5184488"/>
                <a:ext cx="1728000" cy="0"/>
              </a:xfrm>
              <a:prstGeom prst="line">
                <a:avLst/>
              </a:prstGeom>
              <a:ln w="12700">
                <a:solidFill>
                  <a:srgbClr val="00B05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Oval 18"/>
            <p:cNvSpPr/>
            <p:nvPr/>
          </p:nvSpPr>
          <p:spPr>
            <a:xfrm>
              <a:off x="3550240" y="4855512"/>
              <a:ext cx="288032" cy="216024"/>
            </a:xfrm>
            <a:prstGeom prst="ellipse">
              <a:avLst/>
            </a:prstGeom>
            <a:solidFill>
              <a:schemeClr val="bg1">
                <a:lumMod val="50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475656" y="269649"/>
            <a:ext cx="6048672" cy="56706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de-DE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Signal Versus Thickness and Energy</a:t>
            </a:r>
            <a:endParaRPr lang="de-DE" sz="2800" b="1" dirty="0">
              <a:solidFill>
                <a:schemeClr val="accent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95536" y="6448251"/>
            <a:ext cx="2133600" cy="365125"/>
          </a:xfrm>
        </p:spPr>
        <p:txBody>
          <a:bodyPr/>
          <a:lstStyle/>
          <a:p>
            <a:pPr algn="l"/>
            <a:r>
              <a:rPr lang="de-DE" dirty="0" smtClean="0"/>
              <a:t>P. </a:t>
            </a:r>
            <a:r>
              <a:rPr lang="de-DE" dirty="0"/>
              <a:t>3</a:t>
            </a:r>
            <a:r>
              <a:rPr lang="de-DE" dirty="0" smtClean="0"/>
              <a:t>, Ibrahym Dourki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181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547664" y="118737"/>
            <a:ext cx="5976664" cy="56706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de-DE" sz="2400" b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Signal Distribution: Landau Distribution</a:t>
            </a:r>
            <a:endParaRPr lang="de-DE" sz="2400" b="1" dirty="0">
              <a:solidFill>
                <a:schemeClr val="accent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36788" y="820524"/>
            <a:ext cx="6599508" cy="4912732"/>
            <a:chOff x="1001216" y="685800"/>
            <a:chExt cx="7315200" cy="5488796"/>
          </a:xfrm>
        </p:grpSpPr>
        <p:pic>
          <p:nvPicPr>
            <p:cNvPr id="1027" name="Picture 3" descr="C:\MyDocuments\MyTalks\MPSD_Talks\Talk2_MPSD_Dourki\Talk_MPSD_Materials\figure_50umSi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1216" y="685800"/>
              <a:ext cx="7315200" cy="5486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779912" y="5805264"/>
              <a:ext cx="1800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e-hole pairs</a:t>
              </a:r>
              <a:endParaRPr lang="de-DE" dirty="0"/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760222" y="3136322"/>
              <a:ext cx="93610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Counts</a:t>
              </a:r>
              <a:endParaRPr lang="de-DE" dirty="0"/>
            </a:p>
          </p:txBody>
        </p:sp>
      </p:grp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068" y="1241012"/>
            <a:ext cx="1457994" cy="2059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851028" y="3945378"/>
            <a:ext cx="2329484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dirty="0">
                <a:hlinkClick r:id="rId4"/>
              </a:rPr>
              <a:t>https://</a:t>
            </a:r>
            <a:r>
              <a:rPr lang="de-DE" sz="1000" dirty="0" smtClean="0">
                <a:hlinkClick r:id="rId4"/>
              </a:rPr>
              <a:t>fr.wikipedia.org/wiki/Lev_Landau</a:t>
            </a:r>
            <a:endParaRPr lang="de-DE" sz="1000" dirty="0" smtClean="0"/>
          </a:p>
          <a:p>
            <a:endParaRPr lang="de-DE" sz="1000" dirty="0"/>
          </a:p>
        </p:txBody>
      </p:sp>
      <p:sp>
        <p:nvSpPr>
          <p:cNvPr id="14" name="TextBox 2"/>
          <p:cNvSpPr txBox="1"/>
          <p:nvPr/>
        </p:nvSpPr>
        <p:spPr>
          <a:xfrm>
            <a:off x="6995044" y="3401252"/>
            <a:ext cx="1949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 Davidovich Landau</a:t>
            </a:r>
            <a:br>
              <a:rPr lang="sv-S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22.01.1908-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1.04.1968 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81816" y="4305418"/>
            <a:ext cx="1491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Nobel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Prize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1962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539552" y="5722510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de-DE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Asymmetric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distribution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 </a:t>
            </a:r>
            <a:r>
              <a:rPr lang="de-DE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MPVMV</a:t>
            </a:r>
            <a:endParaRPr lang="de-DE" sz="1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de-DE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de-DE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tail</a:t>
            </a:r>
            <a:r>
              <a:rPr lang="de-DE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extending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 high 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values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Originatingfrom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high </a:t>
            </a:r>
            <a:r>
              <a:rPr lang="de-DE" sz="1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energy</a:t>
            </a:r>
            <a:r>
              <a:rPr lang="de-DE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transfer</a:t>
            </a:r>
            <a:endParaRPr lang="de-DE" sz="1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de-DE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Most 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interactions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involve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little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energy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deposition</a:t>
            </a:r>
            <a:endParaRPr lang="de-DE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de-DE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43627" y="3357420"/>
            <a:ext cx="2902026" cy="830997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 err="1" smtClean="0">
                <a:solidFill>
                  <a:srgbClr val="3F6EA7"/>
                </a:solidFill>
                <a:latin typeface="Times New Roman" pitchFamily="18" charset="0"/>
                <a:cs typeface="Times New Roman" pitchFamily="18" charset="0"/>
              </a:rPr>
              <a:t>Theory</a:t>
            </a:r>
            <a:r>
              <a:rPr lang="de-DE" sz="1600" b="1" dirty="0" smtClean="0">
                <a:solidFill>
                  <a:srgbClr val="3F6EA7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de-DE" sz="1600" b="1" dirty="0" err="1" smtClean="0">
                <a:solidFill>
                  <a:srgbClr val="3F6EA7"/>
                </a:solidFill>
                <a:latin typeface="Times New Roman" pitchFamily="18" charset="0"/>
                <a:cs typeface="Times New Roman" pitchFamily="18" charset="0"/>
              </a:rPr>
              <a:t>MPV</a:t>
            </a:r>
            <a:r>
              <a:rPr lang="de-DE" sz="1600" b="1" baseline="-25000" dirty="0" err="1" smtClean="0">
                <a:solidFill>
                  <a:srgbClr val="3F6EA7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de-DE" sz="1600" b="1" baseline="-25000" dirty="0" smtClean="0">
                <a:solidFill>
                  <a:srgbClr val="3F6EA7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de-DE" sz="1600" b="1" dirty="0" smtClean="0">
                <a:solidFill>
                  <a:srgbClr val="3F6EA7"/>
                </a:solidFill>
                <a:latin typeface="Times New Roman" pitchFamily="18" charset="0"/>
                <a:cs typeface="Times New Roman" pitchFamily="18" charset="0"/>
              </a:rPr>
              <a:t>= 4600  e-  Simulation: MPV</a:t>
            </a:r>
            <a:r>
              <a:rPr lang="de-DE" sz="1600" b="1" baseline="-25000" dirty="0" smtClean="0">
                <a:solidFill>
                  <a:srgbClr val="3F6EA7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de-DE" sz="1600" b="1" dirty="0" smtClean="0">
                <a:solidFill>
                  <a:srgbClr val="3F6EA7"/>
                </a:solidFill>
                <a:latin typeface="Times New Roman" pitchFamily="18" charset="0"/>
                <a:cs typeface="Times New Roman" pitchFamily="18" charset="0"/>
              </a:rPr>
              <a:t>= 4824  e-  </a:t>
            </a:r>
            <a:endParaRPr lang="de-DE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3" descr="C:\MyDocuments\MyTalks\MPSD_Talks\Talk2_MPSD_Dourki\Talk_MPSD_Materials\Nobel_Priz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854" y="4772686"/>
            <a:ext cx="1176594" cy="117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95536" y="6448251"/>
            <a:ext cx="2133600" cy="365125"/>
          </a:xfrm>
        </p:spPr>
        <p:txBody>
          <a:bodyPr/>
          <a:lstStyle/>
          <a:p>
            <a:pPr algn="l"/>
            <a:r>
              <a:rPr lang="de-DE" dirty="0" smtClean="0"/>
              <a:t>P. </a:t>
            </a:r>
            <a:r>
              <a:rPr lang="de-DE" dirty="0"/>
              <a:t>4</a:t>
            </a:r>
            <a:r>
              <a:rPr lang="de-DE" dirty="0" smtClean="0"/>
              <a:t>, Ibrahym Dourki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327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MyDocuments\MyTalks\IMPRS_Reports\IMPRS_Rapport4\Fig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93480"/>
            <a:ext cx="5335587" cy="486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80719" y="6011996"/>
            <a:ext cx="4151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detector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beeing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simulated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47664" y="269649"/>
            <a:ext cx="5976664" cy="56706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de-DE" sz="2400" b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Electron Backscattering Investigation</a:t>
            </a:r>
            <a:endParaRPr lang="de-DE" sz="2400" b="1" dirty="0">
              <a:solidFill>
                <a:schemeClr val="accent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56176" y="2492896"/>
            <a:ext cx="246734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Times" pitchFamily="18" charset="0"/>
              </a:rPr>
              <a:t>Support layer </a:t>
            </a:r>
            <a:r>
              <a:rPr lang="de-DE" dirty="0" err="1" smtClean="0">
                <a:latin typeface="Times" pitchFamily="18" charset="0"/>
              </a:rPr>
              <a:t>is</a:t>
            </a:r>
            <a:r>
              <a:rPr lang="de-DE" dirty="0" smtClean="0">
                <a:latin typeface="Times" pitchFamily="18" charset="0"/>
              </a:rPr>
              <a:t> </a:t>
            </a:r>
            <a:r>
              <a:rPr lang="de-DE" dirty="0" err="1" smtClean="0">
                <a:latin typeface="Times" pitchFamily="18" charset="0"/>
              </a:rPr>
              <a:t>needed</a:t>
            </a:r>
            <a:r>
              <a:rPr lang="de-DE" dirty="0" smtClean="0">
                <a:latin typeface="Times" pitchFamily="18" charset="0"/>
              </a:rPr>
              <a:t>:</a:t>
            </a:r>
          </a:p>
          <a:p>
            <a:r>
              <a:rPr lang="de-DE" dirty="0" smtClean="0">
                <a:latin typeface="Times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err="1" smtClean="0">
                <a:latin typeface="Times" pitchFamily="18" charset="0"/>
              </a:rPr>
              <a:t>Cooling</a:t>
            </a:r>
            <a:r>
              <a:rPr lang="de-DE" dirty="0" smtClean="0">
                <a:latin typeface="Times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 smtClean="0">
              <a:latin typeface="Times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err="1" smtClean="0">
                <a:latin typeface="Times" pitchFamily="18" charset="0"/>
              </a:rPr>
              <a:t>Mechnanical</a:t>
            </a:r>
            <a:r>
              <a:rPr lang="de-DE" dirty="0" smtClean="0">
                <a:latin typeface="Times" pitchFamily="18" charset="0"/>
              </a:rPr>
              <a:t> </a:t>
            </a:r>
            <a:r>
              <a:rPr lang="de-DE" dirty="0" err="1" smtClean="0">
                <a:latin typeface="Times" pitchFamily="18" charset="0"/>
              </a:rPr>
              <a:t>stability</a:t>
            </a:r>
            <a:endParaRPr lang="de-DE" dirty="0">
              <a:latin typeface="Times" pitchFamily="18" charset="0"/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95536" y="6448251"/>
            <a:ext cx="2133600" cy="365125"/>
          </a:xfrm>
        </p:spPr>
        <p:txBody>
          <a:bodyPr/>
          <a:lstStyle/>
          <a:p>
            <a:pPr algn="l"/>
            <a:r>
              <a:rPr lang="de-DE" dirty="0" smtClean="0"/>
              <a:t>P. </a:t>
            </a:r>
            <a:r>
              <a:rPr lang="de-DE" dirty="0"/>
              <a:t>5</a:t>
            </a:r>
            <a:r>
              <a:rPr lang="de-DE" dirty="0" smtClean="0"/>
              <a:t>, Ibrahym Dourki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536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MyDocuments\MyTalks\Conferences\Research_Course2016_Desy\print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40768"/>
            <a:ext cx="4871677" cy="328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3528" y="4654877"/>
            <a:ext cx="4536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 of the tracks of 500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electrons </a:t>
            </a:r>
          </a:p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300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the detector layers. </a:t>
            </a:r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5517232"/>
            <a:ext cx="8389156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b="1" dirty="0" err="1" smtClean="0">
                <a:solidFill>
                  <a:srgbClr val="3F6E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de-DE" b="1" dirty="0" smtClean="0">
                <a:solidFill>
                  <a:srgbClr val="3F6E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50 µm Si  and </a:t>
            </a:r>
            <a:r>
              <a:rPr lang="de-DE" b="1" dirty="0" err="1" smtClean="0">
                <a:solidFill>
                  <a:srgbClr val="3F6E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r>
              <a:rPr lang="de-DE" b="1" dirty="0" smtClean="0">
                <a:solidFill>
                  <a:srgbClr val="3F6E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=300 </a:t>
            </a:r>
            <a:r>
              <a:rPr lang="de-DE" b="1" dirty="0" err="1" smtClean="0">
                <a:solidFill>
                  <a:srgbClr val="3F6E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r>
              <a:rPr lang="de-DE" b="1" dirty="0" smtClean="0">
                <a:solidFill>
                  <a:srgbClr val="3F6E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de-DE" b="1" dirty="0" smtClean="0">
                <a:solidFill>
                  <a:srgbClr val="3F6EA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de-DE" b="1" dirty="0" err="1" smtClean="0">
                <a:solidFill>
                  <a:srgbClr val="3F6EA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only</a:t>
            </a:r>
            <a:r>
              <a:rPr lang="de-DE" b="1" dirty="0" smtClean="0">
                <a:solidFill>
                  <a:srgbClr val="3F6EA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10 % of the electron </a:t>
            </a:r>
            <a:r>
              <a:rPr lang="de-DE" b="1" dirty="0" err="1" smtClean="0">
                <a:solidFill>
                  <a:srgbClr val="3F6EA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energy</a:t>
            </a:r>
            <a:r>
              <a:rPr lang="de-DE" b="1" dirty="0" smtClean="0">
                <a:solidFill>
                  <a:srgbClr val="3F6EA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de-DE" b="1" dirty="0" err="1" smtClean="0">
                <a:solidFill>
                  <a:srgbClr val="3F6EA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is</a:t>
            </a:r>
            <a:r>
              <a:rPr lang="de-DE" b="1" dirty="0" smtClean="0">
                <a:solidFill>
                  <a:srgbClr val="3F6EA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de-DE" b="1" dirty="0" err="1" smtClean="0">
                <a:solidFill>
                  <a:srgbClr val="3F6EA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deposited</a:t>
            </a:r>
            <a:endParaRPr lang="de-DE" b="1" dirty="0" smtClean="0">
              <a:solidFill>
                <a:srgbClr val="3F6EA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b="1" dirty="0" smtClean="0">
                <a:solidFill>
                  <a:srgbClr val="3F6E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 generated </a:t>
            </a:r>
            <a:r>
              <a:rPr lang="de-DE" b="1" dirty="0" err="1" smtClean="0">
                <a:solidFill>
                  <a:srgbClr val="3F6E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de-DE" b="1" dirty="0" smtClean="0">
                <a:solidFill>
                  <a:srgbClr val="3F6E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backscattered electrons must </a:t>
            </a:r>
            <a:r>
              <a:rPr lang="de-DE" b="1" dirty="0" err="1" smtClean="0">
                <a:solidFill>
                  <a:srgbClr val="3F6E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de-DE" b="1" dirty="0" smtClean="0">
                <a:solidFill>
                  <a:srgbClr val="3F6E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dirty="0" err="1" smtClean="0">
                <a:solidFill>
                  <a:srgbClr val="3F6E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reduced</a:t>
            </a:r>
            <a:r>
              <a:rPr lang="de-DE" b="1" dirty="0" smtClean="0">
                <a:solidFill>
                  <a:srgbClr val="3F6E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dirty="0" err="1" smtClean="0">
                <a:solidFill>
                  <a:srgbClr val="3F6E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de-DE" b="1" dirty="0" smtClean="0">
                <a:solidFill>
                  <a:srgbClr val="3F6E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dirty="0" err="1" smtClean="0">
                <a:solidFill>
                  <a:srgbClr val="3F6E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de-DE" b="1" dirty="0" smtClean="0">
                <a:solidFill>
                  <a:srgbClr val="3F6E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dirty="0" err="1" smtClean="0">
                <a:solidFill>
                  <a:srgbClr val="3F6E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de-DE" b="1" dirty="0" smtClean="0">
                <a:solidFill>
                  <a:srgbClr val="3F6E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dirty="0" err="1" smtClean="0">
                <a:solidFill>
                  <a:srgbClr val="3F6E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possible</a:t>
            </a:r>
            <a:endParaRPr lang="de-DE" b="1" dirty="0">
              <a:solidFill>
                <a:srgbClr val="3F6EA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23184" y="220578"/>
            <a:ext cx="5729136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Qualitative description of electron backscattering </a:t>
            </a:r>
          </a:p>
        </p:txBody>
      </p:sp>
      <p:pic>
        <p:nvPicPr>
          <p:cNvPr id="4098" name="Picture 2" descr="C:\MyDocuments\MyTalks\MPSD_Talks\Talk2_MPSD_Dourki\Talk_MPSD_Materials\Transmitted_Elec_Spectru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65920"/>
            <a:ext cx="4137653" cy="310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45703" y="3073278"/>
            <a:ext cx="1558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MV= 265.73  </a:t>
            </a:r>
            <a:r>
              <a:rPr 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MPV=276.35 </a:t>
            </a:r>
            <a:r>
              <a:rPr 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95536" y="6448251"/>
            <a:ext cx="2133600" cy="365125"/>
          </a:xfrm>
        </p:spPr>
        <p:txBody>
          <a:bodyPr/>
          <a:lstStyle/>
          <a:p>
            <a:pPr algn="l"/>
            <a:r>
              <a:rPr lang="de-DE" dirty="0" smtClean="0"/>
              <a:t>P. </a:t>
            </a:r>
            <a:r>
              <a:rPr lang="de-DE" dirty="0"/>
              <a:t>6</a:t>
            </a:r>
            <a:r>
              <a:rPr lang="de-DE" dirty="0" smtClean="0"/>
              <a:t>, Ibrahym Dourki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625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C:\MyDocuments\MyTalks\Advisory_Panel_Meeting\APMeeting_1\LSF_Setup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58500" y="535277"/>
            <a:ext cx="2412465" cy="301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MyDocuments\MyTalks\Advisory_Panel_Meeting\APMeeting_1\Profile_LSF_110_LSF111(200umSi)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56992"/>
            <a:ext cx="3311848" cy="290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723184" y="220578"/>
            <a:ext cx="5441104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Effet of the backscattering on the signal quality</a:t>
            </a:r>
          </a:p>
        </p:txBody>
      </p:sp>
      <p:pic>
        <p:nvPicPr>
          <p:cNvPr id="20" name="Picture 19" descr="C:\MyDocuments\MyTalks\Advisory_Panel_Meeting\APMeeting_1\LSF_110_LSF111(200umSi)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64" y="764704"/>
            <a:ext cx="4080136" cy="547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95536" y="6448251"/>
            <a:ext cx="2133600" cy="365125"/>
          </a:xfrm>
        </p:spPr>
        <p:txBody>
          <a:bodyPr/>
          <a:lstStyle/>
          <a:p>
            <a:pPr algn="l"/>
            <a:r>
              <a:rPr lang="de-DE" dirty="0" smtClean="0"/>
              <a:t>P. </a:t>
            </a:r>
            <a:r>
              <a:rPr lang="de-DE" dirty="0"/>
              <a:t>7</a:t>
            </a:r>
            <a:r>
              <a:rPr lang="de-DE" dirty="0" smtClean="0"/>
              <a:t>, Ibrahym Dourki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822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975</Words>
  <Application>Microsoft Office PowerPoint</Application>
  <PresentationFormat>On-screen Show (4:3)</PresentationFormat>
  <Paragraphs>207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1_Larissa-Design</vt:lpstr>
      <vt:lpstr>Larissa-Design</vt:lpstr>
      <vt:lpstr>1_Benutzerdefiniertes Design</vt:lpstr>
      <vt:lpstr>Office Theme</vt:lpstr>
      <vt:lpstr>2_Larissa-Design</vt:lpstr>
      <vt:lpstr>Detector Housing: Simulation and Design</vt:lpstr>
      <vt:lpstr>Outline</vt:lpstr>
      <vt:lpstr>PowerPoint Presentation</vt:lpstr>
      <vt:lpstr>PowerPoint Presentation</vt:lpstr>
      <vt:lpstr>Signal Versus Thickness and Energy</vt:lpstr>
      <vt:lpstr>Signal Distribution: Landau Distribution</vt:lpstr>
      <vt:lpstr>Electron Backscattering Investigation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Spatial Resolution: MTF  Calculation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westwerk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Jelena Komso</dc:creator>
  <cp:lastModifiedBy> Ibrahym</cp:lastModifiedBy>
  <cp:revision>808</cp:revision>
  <cp:lastPrinted>2016-05-04T10:44:25Z</cp:lastPrinted>
  <dcterms:created xsi:type="dcterms:W3CDTF">2013-01-18T09:00:28Z</dcterms:created>
  <dcterms:modified xsi:type="dcterms:W3CDTF">2016-05-12T13:08:36Z</dcterms:modified>
</cp:coreProperties>
</file>