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82" r:id="rId3"/>
    <p:sldId id="283" r:id="rId4"/>
    <p:sldId id="287" r:id="rId5"/>
    <p:sldId id="271" r:id="rId6"/>
    <p:sldId id="265" r:id="rId7"/>
    <p:sldId id="269" r:id="rId8"/>
    <p:sldId id="288" r:id="rId9"/>
    <p:sldId id="261" r:id="rId10"/>
    <p:sldId id="270" r:id="rId11"/>
    <p:sldId id="272" r:id="rId12"/>
    <p:sldId id="277" r:id="rId13"/>
    <p:sldId id="284" r:id="rId14"/>
    <p:sldId id="274" r:id="rId15"/>
    <p:sldId id="267" r:id="rId16"/>
    <p:sldId id="276" r:id="rId17"/>
    <p:sldId id="289" r:id="rId18"/>
    <p:sldId id="275" r:id="rId19"/>
    <p:sldId id="278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674"/>
    <a:srgbClr val="7CA6A6"/>
    <a:srgbClr val="C9D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0" autoAdjust="0"/>
    <p:restoredTop sz="97405" autoAdjust="0"/>
  </p:normalViewPr>
  <p:slideViewPr>
    <p:cSldViewPr snapToGrid="0">
      <p:cViewPr varScale="1">
        <p:scale>
          <a:sx n="117" d="100"/>
          <a:sy n="117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411A1-92FB-4F42-AA04-D5CC8DDD63AA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30BDE-F167-41E2-9670-59D4515BE7F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66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24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669087"/>
            <a:ext cx="917428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74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669087"/>
            <a:ext cx="917428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8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5"/>
          <p:cNvSpPr>
            <a:spLocks noChangeArrowheads="1"/>
          </p:cNvSpPr>
          <p:nvPr userDrawn="1"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C9DBD8"/>
          </a:solidFill>
          <a:ln w="9525">
            <a:solidFill>
              <a:srgbClr val="C9DB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26" name="Rectangle 21"/>
          <p:cNvSpPr>
            <a:spLocks noChangeArrowheads="1"/>
          </p:cNvSpPr>
          <p:nvPr userDrawn="1"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E6F2F2"/>
          </a:solidFill>
          <a:ln w="9525">
            <a:solidFill>
              <a:srgbClr val="E6F2F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27" name="Rectangle 24"/>
          <p:cNvSpPr>
            <a:spLocks noChangeArrowheads="1"/>
          </p:cNvSpPr>
          <p:nvPr userDrawn="1"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15" name="Rectangle 20"/>
          <p:cNvSpPr>
            <a:spLocks noChangeArrowheads="1"/>
          </p:cNvSpPr>
          <p:nvPr userDrawn="1"/>
        </p:nvSpPr>
        <p:spPr bwMode="auto">
          <a:xfrm>
            <a:off x="0" y="6669088"/>
            <a:ext cx="9144000" cy="215900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26936"/>
            <a:ext cx="8229600" cy="5719199"/>
          </a:xfrm>
        </p:spPr>
        <p:txBody>
          <a:bodyPr/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085850" indent="-171450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spcBef>
                <a:spcPts val="0"/>
              </a:spcBef>
              <a:spcAft>
                <a:spcPts val="600"/>
              </a:spcAft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9913" y="6669088"/>
            <a:ext cx="2895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69088"/>
            <a:ext cx="1905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28" name="Titelplatzhalter 1"/>
          <p:cNvSpPr>
            <a:spLocks noGrp="1"/>
          </p:cNvSpPr>
          <p:nvPr>
            <p:ph type="title"/>
          </p:nvPr>
        </p:nvSpPr>
        <p:spPr>
          <a:xfrm>
            <a:off x="457200" y="137388"/>
            <a:ext cx="5768671" cy="568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000" b="1" cap="small" baseline="0">
                <a:solidFill>
                  <a:schemeClr val="tx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14" name="Line 7"/>
          <p:cNvSpPr>
            <a:spLocks noChangeShapeType="1"/>
          </p:cNvSpPr>
          <p:nvPr userDrawn="1"/>
        </p:nvSpPr>
        <p:spPr bwMode="auto">
          <a:xfrm>
            <a:off x="304800" y="735013"/>
            <a:ext cx="8839200" cy="0"/>
          </a:xfrm>
          <a:prstGeom prst="line">
            <a:avLst/>
          </a:prstGeom>
          <a:noFill/>
          <a:ln w="38100">
            <a:solidFill>
              <a:srgbClr val="E6F2F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6" name="Picture 2" descr="C:\Users\pel723\Desktop\qqq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99" y="173149"/>
            <a:ext cx="2505075" cy="4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 userDrawn="1"/>
        </p:nvSpPr>
        <p:spPr>
          <a:xfrm>
            <a:off x="453581" y="6669088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566535C-1D30-4B64-8865-0271385CE6CB}" type="datetime1"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12.05.2016</a:t>
            </a:fld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8160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669087"/>
            <a:ext cx="917428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40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669087"/>
            <a:ext cx="917428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7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669087"/>
            <a:ext cx="917428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20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669087"/>
            <a:ext cx="917428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51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669087"/>
            <a:ext cx="917428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52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669087"/>
            <a:ext cx="917428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55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669087"/>
            <a:ext cx="917428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97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375448"/>
            <a:ext cx="8229600" cy="47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5069"/>
            <a:ext cx="8229600" cy="54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293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7139" y="825075"/>
            <a:ext cx="4053923" cy="1708575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de-DE" sz="2800" b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DePFET Development </a:t>
            </a:r>
            <a:br>
              <a:rPr lang="de-DE" sz="2800" b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2800" b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ATHENA </a:t>
            </a:r>
            <a:br>
              <a:rPr lang="de-DE" sz="2800" b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2800" b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Wide Field Imager</a:t>
            </a:r>
            <a:endParaRPr lang="de-DE" sz="2800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87149" y="3669599"/>
            <a:ext cx="3948239" cy="2932990"/>
          </a:xfrm>
        </p:spPr>
        <p:txBody>
          <a:bodyPr>
            <a:noAutofit/>
          </a:bodyPr>
          <a:lstStyle/>
          <a:p>
            <a:pPr algn="l">
              <a:lnSpc>
                <a:spcPct val="160000"/>
              </a:lnSpc>
            </a:pPr>
            <a:r>
              <a:rPr lang="de-DE" sz="1300" u="sng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 Lechner</a:t>
            </a:r>
            <a:r>
              <a:rPr lang="de-DE" sz="13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R. Lehmann, J. Ninkovic, </a:t>
            </a:r>
          </a:p>
          <a:p>
            <a:pPr algn="l">
              <a:spcBef>
                <a:spcPts val="0"/>
              </a:spcBef>
            </a:pPr>
            <a:r>
              <a:rPr lang="de-DE" sz="13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 Richter, G. Schaller, J. Treis </a:t>
            </a:r>
          </a:p>
          <a:p>
            <a:pPr algn="l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1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MPG Halbleiterlabor</a:t>
            </a:r>
          </a:p>
          <a:p>
            <a:pPr algn="l">
              <a:lnSpc>
                <a:spcPct val="160000"/>
              </a:lnSpc>
              <a:spcBef>
                <a:spcPts val="1200"/>
              </a:spcBef>
            </a:pPr>
            <a:r>
              <a:rPr lang="de-DE" sz="13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Bähr, N. Meidinger, J. Müller-Seidlitz, </a:t>
            </a:r>
          </a:p>
          <a:p>
            <a:pPr algn="l">
              <a:spcBef>
                <a:spcPts val="0"/>
              </a:spcBef>
            </a:pPr>
            <a:r>
              <a:rPr lang="de-DE" sz="13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W. Treberspurg</a:t>
            </a:r>
          </a:p>
          <a:p>
            <a:pPr algn="l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1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MPI für extraterrestrische Physik</a:t>
            </a:r>
            <a:endParaRPr lang="de-DE" sz="11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lnSpc>
                <a:spcPts val="1600"/>
              </a:lnSpc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20th International Workshop on DEPFET Detectors and </a:t>
            </a:r>
            <a:r>
              <a:rPr lang="en-GB" sz="11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Applications, </a:t>
            </a:r>
            <a:r>
              <a:rPr lang="de-DE" sz="11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Kloster Seeon, 12.05.2016</a:t>
            </a:r>
            <a:endParaRPr lang="de-DE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pel723\Desktop\hllLogo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181717"/>
              </a:clrFrom>
              <a:clrTo>
                <a:srgbClr val="181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6567" r="1961" b="3025"/>
          <a:stretch/>
        </p:blipFill>
        <p:spPr bwMode="auto">
          <a:xfrm>
            <a:off x="394926" y="3964675"/>
            <a:ext cx="3328378" cy="208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r="4676"/>
          <a:stretch/>
        </p:blipFill>
        <p:spPr>
          <a:xfrm>
            <a:off x="4391068" y="-4005"/>
            <a:ext cx="4752932" cy="325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8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199" y="825185"/>
            <a:ext cx="4019138" cy="580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  <a:buBlip>
                <a:blip r:embed="rId2"/>
              </a:buBlip>
              <a:tabLst>
                <a:tab pos="1614488" algn="l"/>
                <a:tab pos="1973263" algn="l"/>
                <a:tab pos="4303713" algn="l"/>
              </a:tabLst>
            </a:pPr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 Pixel Sensor</a:t>
            </a:r>
            <a:endPara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5100" algn="l"/>
                <a:tab pos="4303713" algn="l"/>
              </a:tabLst>
            </a:pP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DePFET + Si Drift Detector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5100" algn="l"/>
                <a:tab pos="4303713" algn="l"/>
              </a:tabLst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	1.92 x 1.92 cm²</a:t>
            </a: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6688" algn="l"/>
                <a:tab pos="1973263" algn="l"/>
                <a:tab pos="4303713" algn="l"/>
              </a:tabLst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300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µm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/>
              </a:rPr>
              <a:t></a:t>
            </a: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6688" algn="l"/>
                <a:tab pos="1973263" algn="l"/>
                <a:tab pos="4303713" algn="l"/>
              </a:tabLst>
            </a:pP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/>
              </a:rPr>
              <a:t>split frame readout</a:t>
            </a: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6688" algn="l"/>
                <a:tab pos="1973263" algn="l"/>
                <a:tab pos="4303713" algn="l"/>
              </a:tabLst>
            </a:pP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/>
              </a:rPr>
              <a:t>source follower (ASTEROID)</a:t>
            </a: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6688" algn="l"/>
                <a:tab pos="1973263" algn="l"/>
                <a:tab pos="4303713" algn="l"/>
              </a:tabLst>
            </a:pP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/>
              </a:rPr>
              <a:t>2 instruments:</a:t>
            </a:r>
          </a:p>
          <a:p>
            <a:pPr marL="542925" lvl="2">
              <a:lnSpc>
                <a:spcPts val="1700"/>
              </a:lnSpc>
              <a:spcAft>
                <a:spcPts val="600"/>
              </a:spcAft>
              <a:buClr>
                <a:srgbClr val="017674"/>
              </a:buClr>
              <a:tabLst>
                <a:tab pos="1433513" algn="l"/>
                <a:tab pos="1973263" algn="l"/>
                <a:tab pos="4303713" algn="l"/>
              </a:tabLst>
            </a:pP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/>
              </a:rPr>
              <a:t>MIXS-C (</a:t>
            </a:r>
            <a:r>
              <a:rPr lang="en-US" sz="12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/>
              </a:rPr>
              <a:t>C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/>
              </a:rPr>
              <a:t>ollimator) </a:t>
            </a:r>
          </a:p>
          <a:p>
            <a:pPr marL="542925" lvl="2">
              <a:lnSpc>
                <a:spcPts val="1700"/>
              </a:lnSpc>
              <a:spcAft>
                <a:spcPts val="600"/>
              </a:spcAft>
              <a:buClr>
                <a:srgbClr val="017674"/>
              </a:buClr>
              <a:tabLst>
                <a:tab pos="1433513" algn="l"/>
                <a:tab pos="1973263" algn="l"/>
                <a:tab pos="4303713" algn="l"/>
              </a:tabLst>
            </a:pPr>
            <a:r>
              <a:rPr lang="en-US" sz="1200" smtClean="0">
                <a:latin typeface="Verdana"/>
                <a:ea typeface="Verdana"/>
                <a:cs typeface="Verdana"/>
                <a:sym typeface="Wingdings 3"/>
              </a:rPr>
              <a:t> 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/>
              </a:rPr>
              <a:t> wide </a:t>
            </a:r>
            <a:r>
              <a: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/>
              </a:rPr>
              <a:t>field (5°)</a:t>
            </a:r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 2"/>
            </a:endParaRPr>
          </a:p>
          <a:p>
            <a:pPr marL="542925" lvl="2">
              <a:lnSpc>
                <a:spcPts val="1700"/>
              </a:lnSpc>
              <a:spcAft>
                <a:spcPts val="600"/>
              </a:spcAft>
              <a:buClr>
                <a:srgbClr val="017674"/>
              </a:buClr>
              <a:tabLst>
                <a:tab pos="1433513" algn="l"/>
                <a:tab pos="1973263" algn="l"/>
                <a:tab pos="4303713" algn="l"/>
              </a:tabLst>
            </a:pP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/>
              </a:rPr>
              <a:t>MIXS-T (</a:t>
            </a:r>
            <a:r>
              <a:rPr lang="en-US" sz="12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/>
              </a:rPr>
              <a:t>T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/>
              </a:rPr>
              <a:t>elescope) </a:t>
            </a:r>
          </a:p>
          <a:p>
            <a:pPr marL="542925" lvl="2">
              <a:lnSpc>
                <a:spcPts val="1700"/>
              </a:lnSpc>
              <a:spcAft>
                <a:spcPts val="600"/>
              </a:spcAft>
              <a:buClr>
                <a:srgbClr val="017674"/>
              </a:buClr>
              <a:tabLst>
                <a:tab pos="1433513" algn="l"/>
                <a:tab pos="1973263" algn="l"/>
                <a:tab pos="4303713" algn="l"/>
              </a:tabLst>
            </a:pPr>
            <a:r>
              <a:rPr lang="en-US" sz="1200" smtClean="0">
                <a:latin typeface="Verdana"/>
                <a:ea typeface="Verdana"/>
                <a:cs typeface="Verdana"/>
                <a:sym typeface="Wingdings 3"/>
              </a:rPr>
              <a:t> 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/>
              </a:rPr>
              <a:t> precision </a:t>
            </a:r>
            <a:r>
              <a: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/>
              </a:rPr>
              <a:t>mapping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/>
              </a:rPr>
              <a:t>&lt; 500 m</a:t>
            </a:r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 2"/>
            </a:endParaRPr>
          </a:p>
          <a:p>
            <a:pPr marL="285750" indent="-285750"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  <a:buBlip>
                <a:blip r:embed="rId2"/>
              </a:buBlip>
              <a:tabLst>
                <a:tab pos="1614488" algn="l"/>
                <a:tab pos="1973263" algn="l"/>
                <a:tab pos="4303713" algn="l"/>
              </a:tabLst>
            </a:pPr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status</a:t>
            </a:r>
            <a:endParaRPr lang="en-US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5100" algn="l"/>
                <a:tab pos="4303713" algn="l"/>
              </a:tabLst>
            </a:pP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 space qualified</a:t>
            </a:r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5100" algn="l"/>
                <a:tab pos="4303713" algn="l"/>
              </a:tabLst>
            </a:pP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spacecraft integration</a:t>
            </a:r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6688" algn="l"/>
                <a:tab pos="1973263" algn="l"/>
                <a:tab pos="4303713" algn="l"/>
              </a:tabLst>
            </a:pP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jan17	launch</a:t>
            </a: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6688" algn="l"/>
                <a:tab pos="1973263" algn="l"/>
                <a:tab pos="4303713" algn="l"/>
              </a:tabLst>
            </a:pP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jan24	Mercury orbit</a:t>
            </a: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6688" algn="l"/>
                <a:tab pos="1973263" algn="l"/>
                <a:tab pos="4303713" algn="l"/>
              </a:tabLst>
            </a:pP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mission lifetime 1 (+ 1) year</a:t>
            </a:r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6688" algn="l"/>
                <a:tab pos="1973263" algn="l"/>
                <a:tab pos="4303713" algn="l"/>
              </a:tabLst>
            </a:pP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307143" y="6669088"/>
            <a:ext cx="2895600" cy="215900"/>
          </a:xfrm>
        </p:spPr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764660" y="156260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pleted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-channel </a:t>
            </a:r>
            <a:endParaRPr lang="de-DE" sz="100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ield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ffect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ransistor</a:t>
            </a:r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itel 8"/>
          <p:cNvSpPr>
            <a:spLocks noGrp="1"/>
          </p:cNvSpPr>
          <p:nvPr>
            <p:ph type="title"/>
          </p:nvPr>
        </p:nvSpPr>
        <p:spPr>
          <a:xfrm>
            <a:off x="457200" y="137388"/>
            <a:ext cx="5768671" cy="568419"/>
          </a:xfrm>
        </p:spPr>
        <p:txBody>
          <a:bodyPr/>
          <a:lstStyle/>
          <a:p>
            <a:r>
              <a:rPr lang="de-DE" sz="2400" b="1" cap="small" smtClean="0">
                <a:latin typeface="Candara" panose="020E0502030303020204" pitchFamily="34" charset="0"/>
              </a:rPr>
              <a:t>BepiColombo MIXS</a:t>
            </a:r>
            <a:endParaRPr lang="en-GB" sz="2400" b="1" cap="small" dirty="0">
              <a:latin typeface="Candara" panose="020E0502030303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968436" y="336306"/>
            <a:ext cx="2574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smtClean="0">
                <a:latin typeface="Candara" panose="020E0502030303020204" pitchFamily="34" charset="0"/>
              </a:rPr>
              <a:t>M</a:t>
            </a:r>
            <a:r>
              <a:rPr lang="de-DE" sz="1200" smtClean="0">
                <a:latin typeface="Candara" panose="020E0502030303020204" pitchFamily="34" charset="0"/>
              </a:rPr>
              <a:t>ercury </a:t>
            </a:r>
            <a:r>
              <a:rPr lang="de-DE" sz="1200" b="1" smtClean="0">
                <a:latin typeface="Candara" panose="020E0502030303020204" pitchFamily="34" charset="0"/>
              </a:rPr>
              <a:t>I</a:t>
            </a:r>
            <a:r>
              <a:rPr lang="de-DE" sz="1200" smtClean="0">
                <a:latin typeface="Candara" panose="020E0502030303020204" pitchFamily="34" charset="0"/>
              </a:rPr>
              <a:t>maging </a:t>
            </a:r>
            <a:r>
              <a:rPr lang="de-DE" sz="1200" b="1" smtClean="0">
                <a:latin typeface="Candara" panose="020E0502030303020204" pitchFamily="34" charset="0"/>
              </a:rPr>
              <a:t>X</a:t>
            </a:r>
            <a:r>
              <a:rPr lang="de-DE" sz="1200" smtClean="0">
                <a:latin typeface="Candara" panose="020E0502030303020204" pitchFamily="34" charset="0"/>
              </a:rPr>
              <a:t>-ray </a:t>
            </a:r>
            <a:r>
              <a:rPr lang="de-DE" sz="1200" b="1" smtClean="0">
                <a:latin typeface="Candara" panose="020E0502030303020204" pitchFamily="34" charset="0"/>
              </a:rPr>
              <a:t>S</a:t>
            </a:r>
            <a:r>
              <a:rPr lang="de-DE" sz="1200" smtClean="0">
                <a:latin typeface="Candara" panose="020E0502030303020204" pitchFamily="34" charset="0"/>
              </a:rPr>
              <a:t>pectrometer</a:t>
            </a:r>
            <a:endParaRPr lang="en-GB" sz="1200">
              <a:latin typeface="Candara" panose="020E0502030303020204" pitchFamily="34" charset="0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3683201" y="846454"/>
            <a:ext cx="5336681" cy="2031689"/>
            <a:chOff x="3461271" y="823735"/>
            <a:chExt cx="5336681" cy="2031689"/>
          </a:xfrm>
        </p:grpSpPr>
        <p:grpSp>
          <p:nvGrpSpPr>
            <p:cNvPr id="31" name="Gruppieren 30"/>
            <p:cNvGrpSpPr>
              <a:grpSpLocks noChangeAspect="1"/>
            </p:cNvGrpSpPr>
            <p:nvPr/>
          </p:nvGrpSpPr>
          <p:grpSpPr>
            <a:xfrm>
              <a:off x="6264452" y="823735"/>
              <a:ext cx="2533500" cy="2026800"/>
              <a:chOff x="4932041" y="3654025"/>
              <a:chExt cx="3241340" cy="2593072"/>
            </a:xfrm>
          </p:grpSpPr>
          <p:pic>
            <p:nvPicPr>
              <p:cNvPr id="40" name="Picture 1" descr="D:\hll\projects\pxd\pxd7\pxd7Fotos\ready\mixspixel10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32041" y="3654025"/>
                <a:ext cx="3241340" cy="2593072"/>
              </a:xfrm>
              <a:prstGeom prst="rect">
                <a:avLst/>
              </a:prstGeom>
              <a:noFill/>
            </p:spPr>
          </p:pic>
          <p:sp>
            <p:nvSpPr>
              <p:cNvPr id="41" name="Rechteck 40"/>
              <p:cNvSpPr/>
              <p:nvPr/>
            </p:nvSpPr>
            <p:spPr>
              <a:xfrm>
                <a:off x="5816095" y="4237264"/>
                <a:ext cx="1455868" cy="1436915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6117151" y="5641526"/>
                <a:ext cx="872030" cy="315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dirty="0" smtClean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300 µm</a:t>
                </a:r>
                <a:endParaRPr lang="de-DE" sz="10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32" name="Gruppieren 31"/>
            <p:cNvGrpSpPr>
              <a:grpSpLocks noChangeAspect="1"/>
            </p:cNvGrpSpPr>
            <p:nvPr/>
          </p:nvGrpSpPr>
          <p:grpSpPr>
            <a:xfrm>
              <a:off x="3461271" y="830424"/>
              <a:ext cx="2700000" cy="2025000"/>
              <a:chOff x="4933020" y="917514"/>
              <a:chExt cx="3240360" cy="2430270"/>
            </a:xfrm>
          </p:grpSpPr>
          <p:grpSp>
            <p:nvGrpSpPr>
              <p:cNvPr id="35" name="Gruppieren 34"/>
              <p:cNvGrpSpPr>
                <a:grpSpLocks noChangeAspect="1"/>
              </p:cNvGrpSpPr>
              <p:nvPr/>
            </p:nvGrpSpPr>
            <p:grpSpPr>
              <a:xfrm>
                <a:off x="4933020" y="917514"/>
                <a:ext cx="3240360" cy="2430270"/>
                <a:chOff x="4490383" y="2913624"/>
                <a:chExt cx="4154309" cy="3115730"/>
              </a:xfrm>
            </p:grpSpPr>
            <p:pic>
              <p:nvPicPr>
                <p:cNvPr id="37" name="Grafik 3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08" t="6153" r="4768" b="3316"/>
                <a:stretch>
                  <a:fillRect/>
                </a:stretch>
              </p:blipFill>
              <p:spPr>
                <a:xfrm>
                  <a:off x="4490383" y="2913624"/>
                  <a:ext cx="4154309" cy="3115730"/>
                </a:xfrm>
                <a:prstGeom prst="rect">
                  <a:avLst/>
                </a:prstGeom>
              </p:spPr>
            </p:pic>
            <p:cxnSp>
              <p:nvCxnSpPr>
                <p:cNvPr id="38" name="Gerade Verbindung 37"/>
                <p:cNvCxnSpPr/>
                <p:nvPr/>
              </p:nvCxnSpPr>
              <p:spPr>
                <a:xfrm flipV="1">
                  <a:off x="5531956" y="4056352"/>
                  <a:ext cx="1907019" cy="88989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feld 38"/>
                <p:cNvSpPr txBox="1"/>
                <p:nvPr/>
              </p:nvSpPr>
              <p:spPr>
                <a:xfrm rot="20060825">
                  <a:off x="5644078" y="4162753"/>
                  <a:ext cx="1612080" cy="3906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00" dirty="0" smtClean="0">
                      <a:solidFill>
                        <a:srgbClr val="00206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1.92 cm</a:t>
                  </a:r>
                  <a:endParaRPr lang="de-DE" sz="100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36" name="Rechteck 35"/>
              <p:cNvSpPr/>
              <p:nvPr/>
            </p:nvSpPr>
            <p:spPr>
              <a:xfrm rot="-1620000">
                <a:off x="6407288" y="2509172"/>
                <a:ext cx="36000" cy="36000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cxnSp>
          <p:nvCxnSpPr>
            <p:cNvPr id="33" name="Gerade Verbindung 32"/>
            <p:cNvCxnSpPr>
              <a:endCxn id="36" idx="1"/>
            </p:cNvCxnSpPr>
            <p:nvPr/>
          </p:nvCxnSpPr>
          <p:spPr>
            <a:xfrm flipH="1" flipV="1">
              <a:off x="4691326" y="2178466"/>
              <a:ext cx="2275531" cy="233808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/>
          </p:nvCxnSpPr>
          <p:spPr>
            <a:xfrm flipH="1">
              <a:off x="4710989" y="1273537"/>
              <a:ext cx="2238452" cy="863194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feld 42"/>
          <p:cNvSpPr txBox="1"/>
          <p:nvPr/>
        </p:nvSpPr>
        <p:spPr>
          <a:xfrm>
            <a:off x="4476337" y="2878143"/>
            <a:ext cx="1231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MIXS </a:t>
            </a:r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sensor</a:t>
            </a:r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die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6534182" y="2873254"/>
            <a:ext cx="2436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microphotograph</a:t>
            </a:r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structure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 descr="C:\Users\pel723\Downloads\Radio_testing_of_BepiColombo_orbi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250" y="3383984"/>
            <a:ext cx="4087075" cy="272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feld 44"/>
          <p:cNvSpPr txBox="1"/>
          <p:nvPr/>
        </p:nvSpPr>
        <p:spPr>
          <a:xfrm>
            <a:off x="4481566" y="6117157"/>
            <a:ext cx="3908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planetary orbiter in electromagnetic test facility @ ESTEC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2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758" y="1950347"/>
            <a:ext cx="2989837" cy="296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199" y="826936"/>
            <a:ext cx="2913798" cy="5719199"/>
          </a:xfrm>
        </p:spPr>
        <p:txBody>
          <a:bodyPr>
            <a:normAutofit/>
          </a:bodyPr>
          <a:lstStyle/>
          <a:p>
            <a:pPr marL="266700" indent="-266700"/>
            <a:r>
              <a:rPr lang="de-DE" smtClean="0"/>
              <a:t>2 objectives</a:t>
            </a:r>
          </a:p>
          <a:p>
            <a:pPr marL="266700" indent="-266700"/>
            <a:endParaRPr lang="de-DE"/>
          </a:p>
          <a:p>
            <a:pPr marL="266700" indent="-266700"/>
            <a:endParaRPr lang="de-DE" smtClean="0"/>
          </a:p>
          <a:p>
            <a:pPr marL="539750" lvl="1" indent="-273050">
              <a:spcBef>
                <a:spcPts val="600"/>
              </a:spcBef>
            </a:pPr>
            <a:r>
              <a:rPr lang="de-DE" sz="1200" smtClean="0"/>
              <a:t>operation of large-scale pixel detectors</a:t>
            </a:r>
          </a:p>
          <a:p>
            <a:pPr marL="804863" lvl="1" indent="-265113">
              <a:spcBef>
                <a:spcPts val="600"/>
              </a:spcBef>
              <a:buNone/>
            </a:pPr>
            <a:r>
              <a:rPr lang="de-DE" sz="1200">
                <a:sym typeface="Wingdings 3"/>
              </a:rPr>
              <a:t>	</a:t>
            </a:r>
            <a:r>
              <a:rPr lang="de-DE" sz="1200"/>
              <a:t>formats representative for flight devices</a:t>
            </a:r>
          </a:p>
          <a:p>
            <a:pPr marL="804863" lvl="1" indent="-265113">
              <a:spcBef>
                <a:spcPts val="600"/>
              </a:spcBef>
              <a:buNone/>
            </a:pPr>
            <a:r>
              <a:rPr lang="de-DE" sz="1200">
                <a:sym typeface="Wingdings 3"/>
              </a:rPr>
              <a:t>	</a:t>
            </a:r>
            <a:r>
              <a:rPr lang="de-DE" sz="1200" smtClean="0"/>
              <a:t>homogeneity over large area</a:t>
            </a:r>
            <a:endParaRPr lang="de-DE" sz="1200"/>
          </a:p>
          <a:p>
            <a:pPr marL="804863" lvl="1" indent="-265113">
              <a:spcBef>
                <a:spcPts val="600"/>
              </a:spcBef>
              <a:buNone/>
            </a:pPr>
            <a:r>
              <a:rPr lang="de-DE" sz="1200">
                <a:sym typeface="Wingdings 3"/>
              </a:rPr>
              <a:t>	</a:t>
            </a:r>
            <a:r>
              <a:rPr lang="de-DE" sz="1200" smtClean="0"/>
              <a:t>effect of long signal and supply lines</a:t>
            </a:r>
            <a:endParaRPr lang="de-DE" sz="1200"/>
          </a:p>
          <a:p>
            <a:pPr marL="266700" lvl="1" indent="0">
              <a:spcBef>
                <a:spcPts val="600"/>
              </a:spcBef>
              <a:buNone/>
            </a:pPr>
            <a:endParaRPr lang="de-DE" sz="1200"/>
          </a:p>
          <a:p>
            <a:pPr marL="266700" lvl="1" indent="0">
              <a:spcBef>
                <a:spcPts val="600"/>
              </a:spcBef>
              <a:buNone/>
            </a:pPr>
            <a:endParaRPr lang="de-DE" sz="1200" smtClean="0"/>
          </a:p>
          <a:p>
            <a:pPr marL="539750" lvl="1" indent="-273050">
              <a:spcBef>
                <a:spcPts val="600"/>
              </a:spcBef>
            </a:pPr>
            <a:r>
              <a:rPr lang="de-DE" sz="1200" smtClean="0"/>
              <a:t>DePFET evolution</a:t>
            </a:r>
          </a:p>
          <a:p>
            <a:pPr marL="539750" lvl="1" indent="0">
              <a:spcBef>
                <a:spcPts val="600"/>
              </a:spcBef>
              <a:buNone/>
            </a:pPr>
            <a:r>
              <a:rPr lang="de-DE" sz="1200" smtClean="0"/>
              <a:t>64 x 64 test vehicle</a:t>
            </a:r>
          </a:p>
          <a:p>
            <a:pPr marL="609600" lvl="2" indent="0">
              <a:spcBef>
                <a:spcPts val="600"/>
              </a:spcBef>
              <a:buNone/>
            </a:pPr>
            <a:r>
              <a:rPr lang="de-DE" sz="1200" smtClean="0">
                <a:sym typeface="Wingdings 3"/>
              </a:rPr>
              <a:t>  </a:t>
            </a:r>
            <a:r>
              <a:rPr lang="de-DE" sz="1200" smtClean="0"/>
              <a:t>variations in layout</a:t>
            </a:r>
          </a:p>
          <a:p>
            <a:pPr marL="609600" lvl="2" indent="0">
              <a:buNone/>
            </a:pPr>
            <a:r>
              <a:rPr lang="de-DE" sz="1200">
                <a:sym typeface="Wingdings 3"/>
              </a:rPr>
              <a:t> </a:t>
            </a:r>
            <a:r>
              <a:rPr lang="de-DE" sz="1200" smtClean="0">
                <a:sym typeface="Wingdings 3"/>
              </a:rPr>
              <a:t> </a:t>
            </a:r>
            <a:r>
              <a:rPr lang="de-DE" sz="1200" smtClean="0"/>
              <a:t>variations in technology</a:t>
            </a:r>
          </a:p>
          <a:p>
            <a:pPr marL="609600" lvl="2" indent="0">
              <a:buNone/>
            </a:pPr>
            <a:r>
              <a:rPr lang="de-DE" sz="1200">
                <a:sym typeface="Wingdings 3"/>
              </a:rPr>
              <a:t> </a:t>
            </a:r>
            <a:r>
              <a:rPr lang="de-DE" sz="1200" smtClean="0">
                <a:sym typeface="Wingdings 3"/>
              </a:rPr>
              <a:t> </a:t>
            </a:r>
            <a:r>
              <a:rPr lang="de-DE" sz="1200" smtClean="0"/>
              <a:t>variations in readout</a:t>
            </a:r>
          </a:p>
          <a:p>
            <a:pPr marL="882650" lvl="2" indent="-273050">
              <a:spcBef>
                <a:spcPts val="600"/>
              </a:spcBef>
            </a:pPr>
            <a:endParaRPr lang="en-GB" sz="1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  <p:sp>
        <p:nvSpPr>
          <p:cNvPr id="7" name="Titel 4"/>
          <p:cNvSpPr>
            <a:spLocks noGrp="1"/>
          </p:cNvSpPr>
          <p:nvPr>
            <p:ph type="title"/>
          </p:nvPr>
        </p:nvSpPr>
        <p:spPr>
          <a:xfrm>
            <a:off x="457200" y="137388"/>
            <a:ext cx="5768671" cy="568419"/>
          </a:xfrm>
        </p:spPr>
        <p:txBody>
          <a:bodyPr/>
          <a:lstStyle/>
          <a:p>
            <a:r>
              <a:rPr lang="de-DE" sz="2400" b="1" smtClean="0">
                <a:latin typeface="Candara" panose="020E0502030303020204" pitchFamily="34" charset="0"/>
              </a:rPr>
              <a:t>1</a:t>
            </a:r>
            <a:r>
              <a:rPr lang="de-DE" sz="2400" b="1" cap="none" baseline="30000" smtClean="0">
                <a:latin typeface="Candara" panose="020E0502030303020204" pitchFamily="34" charset="0"/>
              </a:rPr>
              <a:t>st</a:t>
            </a:r>
            <a:r>
              <a:rPr lang="de-DE" sz="2400" b="1" smtClean="0">
                <a:latin typeface="Candara" panose="020E0502030303020204" pitchFamily="34" charset="0"/>
              </a:rPr>
              <a:t> Prototype Production</a:t>
            </a:r>
            <a:endParaRPr lang="en-GB" sz="2400" b="1">
              <a:latin typeface="Candara" panose="020E0502030303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608" y="861410"/>
            <a:ext cx="1555847" cy="483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98" y="861410"/>
            <a:ext cx="4995097" cy="84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358" y="1797947"/>
            <a:ext cx="2989837" cy="296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289014" y="1016756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 width</a:t>
            </a:r>
          </a:p>
          <a:p>
            <a:pPr algn="ctr"/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512 x 64</a:t>
            </a:r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794589" y="3025252"/>
            <a:ext cx="833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 height</a:t>
            </a:r>
          </a:p>
          <a:p>
            <a:pPr algn="ctr"/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128 x 512</a:t>
            </a:r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234128" y="3025252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quarter</a:t>
            </a:r>
          </a:p>
          <a:p>
            <a:pPr algn="ctr"/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256 x 256</a:t>
            </a:r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18" y="5664309"/>
            <a:ext cx="1038343" cy="88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18" y="5359509"/>
            <a:ext cx="1038343" cy="88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18" y="5207109"/>
            <a:ext cx="1038343" cy="88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18" y="5054709"/>
            <a:ext cx="1038343" cy="88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4235201" y="5224812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prototype</a:t>
            </a:r>
          </a:p>
          <a:p>
            <a:pPr algn="ctr"/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64 x 64</a:t>
            </a:r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Gerade Verbindung 10"/>
          <p:cNvCxnSpPr/>
          <p:nvPr/>
        </p:nvCxnSpPr>
        <p:spPr>
          <a:xfrm>
            <a:off x="4395918" y="6244748"/>
            <a:ext cx="304800" cy="304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5412854" y="5362922"/>
            <a:ext cx="326207" cy="3013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5412854" y="6244747"/>
            <a:ext cx="326207" cy="301387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33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smtClean="0"/>
              <a:t>Layout Variation</a:t>
            </a:r>
            <a:endParaRPr lang="en-GB" sz="2400"/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457200" y="821726"/>
            <a:ext cx="8399052" cy="5727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0858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-265113">
              <a:spcBef>
                <a:spcPts val="600"/>
              </a:spcBef>
              <a:buBlip>
                <a:blip r:embed="rId2"/>
              </a:buBlip>
            </a:pPr>
            <a:r>
              <a:rPr lang="de-DE" smtClean="0"/>
              <a:t>gate shape</a:t>
            </a:r>
          </a:p>
          <a:p>
            <a:pPr marL="550863" lvl="1">
              <a:spcBef>
                <a:spcPts val="600"/>
              </a:spcBef>
            </a:pPr>
            <a:r>
              <a:rPr lang="de-DE" sz="1200"/>
              <a:t>circular, closed</a:t>
            </a:r>
            <a:endParaRPr lang="en-GB" sz="1200"/>
          </a:p>
          <a:p>
            <a:pPr marL="550863" lvl="1"/>
            <a:endParaRPr lang="de-DE" sz="1200" smtClean="0"/>
          </a:p>
          <a:p>
            <a:pPr marL="265113" lvl="1" indent="0">
              <a:buFont typeface="Wingdings 3" panose="05040102010807070707" pitchFamily="18" charset="2"/>
              <a:buNone/>
            </a:pPr>
            <a:endParaRPr lang="de-DE" smtClean="0"/>
          </a:p>
          <a:p>
            <a:pPr marL="265113" lvl="1" indent="0">
              <a:buFont typeface="Wingdings 3" panose="05040102010807070707" pitchFamily="18" charset="2"/>
              <a:buNone/>
            </a:pPr>
            <a:endParaRPr lang="de-DE" smtClean="0"/>
          </a:p>
          <a:p>
            <a:pPr marL="265113" lvl="1" indent="0">
              <a:buFont typeface="Wingdings 3" panose="05040102010807070707" pitchFamily="18" charset="2"/>
              <a:buNone/>
            </a:pPr>
            <a:endParaRPr lang="de-DE" smtClean="0"/>
          </a:p>
          <a:p>
            <a:pPr marL="265113" lvl="1" indent="0">
              <a:buFont typeface="Wingdings 3" panose="05040102010807070707" pitchFamily="18" charset="2"/>
              <a:buNone/>
            </a:pPr>
            <a:endParaRPr lang="de-DE" smtClean="0"/>
          </a:p>
          <a:p>
            <a:pPr marL="265113" lvl="1" indent="0">
              <a:buSzPct val="120000"/>
              <a:buFont typeface="Wingdings 3" panose="05040102010807070707" pitchFamily="18" charset="2"/>
              <a:buNone/>
            </a:pPr>
            <a:endParaRPr lang="de-DE" smtClean="0"/>
          </a:p>
          <a:p>
            <a:pPr marL="265113" lvl="1" indent="0">
              <a:buSzPct val="120000"/>
              <a:buFont typeface="Wingdings 3" panose="05040102010807070707" pitchFamily="18" charset="2"/>
              <a:buNone/>
            </a:pPr>
            <a:endParaRPr lang="de-DE" smtClean="0"/>
          </a:p>
          <a:p>
            <a:pPr marL="265113" lvl="1" indent="0">
              <a:buSzPct val="120000"/>
              <a:buFont typeface="Wingdings 3" panose="05040102010807070707" pitchFamily="18" charset="2"/>
              <a:buNone/>
            </a:pPr>
            <a:endParaRPr lang="de-DE" smtClean="0">
              <a:solidFill>
                <a:srgbClr val="017674"/>
              </a:solidFill>
              <a:sym typeface="Wingdings 2"/>
            </a:endParaRPr>
          </a:p>
          <a:p>
            <a:pPr marL="265113" lvl="1" indent="0">
              <a:buSzPct val="120000"/>
              <a:buFont typeface="Wingdings 3" panose="05040102010807070707" pitchFamily="18" charset="2"/>
              <a:buNone/>
            </a:pPr>
            <a:endParaRPr lang="de-DE">
              <a:solidFill>
                <a:srgbClr val="017674"/>
              </a:solidFill>
              <a:sym typeface="Wingdings 2"/>
            </a:endParaRPr>
          </a:p>
          <a:p>
            <a:pPr marL="265113" lvl="1" indent="0">
              <a:buSzPct val="120000"/>
              <a:buFont typeface="Wingdings 3" panose="05040102010807070707" pitchFamily="18" charset="2"/>
              <a:buNone/>
            </a:pPr>
            <a:endParaRPr lang="de-DE" smtClean="0">
              <a:solidFill>
                <a:srgbClr val="017674"/>
              </a:solidFill>
              <a:sym typeface="Wingdings 2"/>
            </a:endParaRPr>
          </a:p>
          <a:p>
            <a:pPr marL="265113" lvl="1" indent="0">
              <a:buSzPct val="120000"/>
              <a:buFont typeface="Wingdings 3" panose="05040102010807070707" pitchFamily="18" charset="2"/>
              <a:buNone/>
            </a:pPr>
            <a:endParaRPr lang="de-DE" smtClean="0">
              <a:solidFill>
                <a:srgbClr val="017674"/>
              </a:solidFill>
              <a:sym typeface="Wingdings 2"/>
            </a:endParaRPr>
          </a:p>
          <a:p>
            <a:pPr marL="627063" lvl="1" indent="-358775">
              <a:buSzPct val="120000"/>
              <a:buFont typeface="Wingdings 3" panose="05040102010807070707" pitchFamily="18" charset="2"/>
              <a:buNone/>
            </a:pPr>
            <a:r>
              <a:rPr lang="de-DE" sz="1200" smtClean="0">
                <a:solidFill>
                  <a:srgbClr val="017674"/>
                </a:solidFill>
                <a:sym typeface="Wingdings 2"/>
              </a:rPr>
              <a:t> 	</a:t>
            </a:r>
            <a:r>
              <a:rPr lang="de-DE" sz="1200" smtClean="0"/>
              <a:t>standard spectroscopy device so far</a:t>
            </a:r>
          </a:p>
          <a:p>
            <a:pPr marL="627063" lvl="1" indent="-358775">
              <a:buSzPct val="120000"/>
              <a:buFont typeface="Wingdings 3" panose="05040102010807070707" pitchFamily="18" charset="2"/>
              <a:buNone/>
            </a:pPr>
            <a:r>
              <a:rPr lang="de-DE" sz="1200" smtClean="0">
                <a:solidFill>
                  <a:srgbClr val="017674"/>
                </a:solidFill>
                <a:sym typeface="Wingdings 2"/>
              </a:rPr>
              <a:t> 	</a:t>
            </a:r>
            <a:r>
              <a:rPr lang="de-DE" sz="1200" smtClean="0">
                <a:sym typeface="Wingdings 2"/>
              </a:rPr>
              <a:t>compact design, minimum polySi1/2 overlap</a:t>
            </a:r>
            <a:endParaRPr lang="de-DE" sz="1200" smtClean="0"/>
          </a:p>
          <a:p>
            <a:pPr marL="627063" lvl="1" indent="-358775">
              <a:buSzPct val="120000"/>
              <a:buFont typeface="Wingdings 3" panose="05040102010807070707" pitchFamily="18" charset="2"/>
              <a:buNone/>
            </a:pPr>
            <a:r>
              <a:rPr lang="de-DE" sz="1200" smtClean="0">
                <a:solidFill>
                  <a:srgbClr val="FF0000"/>
                </a:solidFill>
                <a:sym typeface="Wingdings 2"/>
              </a:rPr>
              <a:t>	</a:t>
            </a:r>
            <a:r>
              <a:rPr lang="de-DE" sz="1200" smtClean="0"/>
              <a:t>gate geometry not scalable</a:t>
            </a:r>
          </a:p>
          <a:p>
            <a:pPr marL="627063" lvl="1" indent="-358775">
              <a:buSzPct val="120000"/>
              <a:buFont typeface="Wingdings 3" panose="05040102010807070707" pitchFamily="18" charset="2"/>
              <a:buNone/>
            </a:pPr>
            <a:r>
              <a:rPr lang="de-DE" sz="1200" smtClean="0">
                <a:solidFill>
                  <a:srgbClr val="FF0000"/>
                </a:solidFill>
                <a:sym typeface="Wingdings 2"/>
              </a:rPr>
              <a:t>	</a:t>
            </a:r>
            <a:r>
              <a:rPr lang="de-DE" sz="1200" smtClean="0"/>
              <a:t>long clear time</a:t>
            </a:r>
          </a:p>
          <a:p>
            <a:pPr marL="265113" lvl="1" indent="-265113">
              <a:spcBef>
                <a:spcPts val="1200"/>
              </a:spcBef>
              <a:buSzPct val="120000"/>
              <a:buBlip>
                <a:blip r:embed="rId2"/>
              </a:buBlip>
            </a:pPr>
            <a:r>
              <a:rPr lang="de-DE" smtClean="0"/>
              <a:t>50/50 share of both versions</a:t>
            </a:r>
          </a:p>
          <a:p>
            <a:pPr marL="265113" lvl="1" indent="-265113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de-DE" smtClean="0"/>
              <a:t>many flavours with modified details, based on 64 x 64 format</a:t>
            </a:r>
            <a:endParaRPr lang="de-DE"/>
          </a:p>
          <a:p>
            <a:pPr marL="627063" lvl="1" indent="-358775">
              <a:buSzPct val="120000"/>
              <a:buFont typeface="Wingdings 3" panose="05040102010807070707" pitchFamily="18" charset="2"/>
              <a:buNone/>
            </a:pPr>
            <a:endParaRPr lang="de-DE" smtClean="0"/>
          </a:p>
          <a:p>
            <a:pPr marL="623888" lvl="2" indent="-355600">
              <a:buSzPct val="150000"/>
              <a:buFont typeface="Verdana" panose="020B0604030504040204" pitchFamily="34" charset="0"/>
              <a:buNone/>
            </a:pPr>
            <a:endParaRPr lang="de-DE" smtClean="0"/>
          </a:p>
          <a:p>
            <a:pPr marL="268288" lvl="1">
              <a:spcBef>
                <a:spcPts val="600"/>
              </a:spcBef>
              <a:buFont typeface="Wingdings 3" panose="05040102010807070707" pitchFamily="18" charset="2"/>
              <a:buBlip>
                <a:blip r:embed="rId3"/>
              </a:buBlip>
            </a:pPr>
            <a:endParaRPr lang="de-DE" sz="1200">
              <a:latin typeface="+mn-lt"/>
            </a:endParaRPr>
          </a:p>
        </p:txBody>
      </p:sp>
      <p:pic>
        <p:nvPicPr>
          <p:cNvPr id="7" name="Picture 2" descr="C:\Users\pel723\Desktop\qqq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92" y="1625325"/>
            <a:ext cx="2431138" cy="255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nhaltsplatzhalter 6"/>
          <p:cNvSpPr txBox="1">
            <a:spLocks/>
          </p:cNvSpPr>
          <p:nvPr/>
        </p:nvSpPr>
        <p:spPr>
          <a:xfrm>
            <a:off x="4913913" y="832740"/>
            <a:ext cx="4196781" cy="5280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36575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06450" indent="-26987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74738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343025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lvl="1">
              <a:spcBef>
                <a:spcPts val="600"/>
              </a:spcBef>
              <a:buBlip>
                <a:blip r:embed="rId3"/>
              </a:buBlip>
            </a:pPr>
            <a:endParaRPr lang="de-DE" smtClean="0">
              <a:latin typeface="Verdana" panose="020B0604030504040204" pitchFamily="34" charset="0"/>
            </a:endParaRPr>
          </a:p>
          <a:p>
            <a:pPr marL="538163" lvl="1" indent="-273050">
              <a:buClr>
                <a:srgbClr val="017674"/>
              </a:buClr>
              <a:buFont typeface="Wingdings 3" panose="05040102010807070707" pitchFamily="18" charset="2"/>
              <a:buChar char="w"/>
            </a:pPr>
            <a:r>
              <a:rPr lang="de-DE" sz="1200" smtClean="0">
                <a:latin typeface="Verdana" panose="020B0604030504040204" pitchFamily="34" charset="0"/>
              </a:rPr>
              <a:t>linear, open</a:t>
            </a:r>
            <a:endParaRPr lang="en-GB" sz="1200">
              <a:latin typeface="Verdana" panose="020B0604030504040204" pitchFamily="34" charset="0"/>
            </a:endParaRPr>
          </a:p>
          <a:p>
            <a:pPr marL="550863" lvl="1" indent="-285750"/>
            <a:endParaRPr lang="de-DE" sz="1200" smtClean="0">
              <a:latin typeface="Verdana" panose="020B0604030504040204" pitchFamily="34" charset="0"/>
            </a:endParaRPr>
          </a:p>
          <a:p>
            <a:pPr marL="265113" lvl="1" indent="0">
              <a:buNone/>
            </a:pPr>
            <a:endParaRPr lang="de-DE" smtClean="0">
              <a:latin typeface="Verdana" panose="020B0604030504040204" pitchFamily="34" charset="0"/>
            </a:endParaRPr>
          </a:p>
          <a:p>
            <a:pPr marL="265113" lvl="1" indent="0">
              <a:buNone/>
            </a:pPr>
            <a:endParaRPr lang="de-DE" smtClean="0">
              <a:latin typeface="Verdana" panose="020B0604030504040204" pitchFamily="34" charset="0"/>
            </a:endParaRPr>
          </a:p>
          <a:p>
            <a:pPr marL="265113" lvl="1" indent="0">
              <a:buNone/>
            </a:pPr>
            <a:endParaRPr lang="de-DE" smtClean="0">
              <a:latin typeface="Verdana" panose="020B0604030504040204" pitchFamily="34" charset="0"/>
            </a:endParaRPr>
          </a:p>
          <a:p>
            <a:pPr marL="265113" lvl="1" indent="0">
              <a:buNone/>
            </a:pPr>
            <a:endParaRPr lang="de-DE">
              <a:latin typeface="Verdana" panose="020B0604030504040204" pitchFamily="34" charset="0"/>
            </a:endParaRPr>
          </a:p>
          <a:p>
            <a:pPr marL="265113" lvl="1" indent="0">
              <a:buNone/>
            </a:pPr>
            <a:endParaRPr lang="de-DE" smtClean="0">
              <a:latin typeface="Verdana" panose="020B0604030504040204" pitchFamily="34" charset="0"/>
            </a:endParaRPr>
          </a:p>
          <a:p>
            <a:pPr marL="265113" lvl="1" indent="0">
              <a:buNone/>
            </a:pPr>
            <a:endParaRPr lang="de-DE" smtClean="0">
              <a:latin typeface="Verdana" panose="020B0604030504040204" pitchFamily="34" charset="0"/>
            </a:endParaRPr>
          </a:p>
          <a:p>
            <a:pPr marL="265113" lvl="1" indent="0">
              <a:buNone/>
            </a:pPr>
            <a:endParaRPr lang="de-DE" smtClean="0">
              <a:latin typeface="Verdana" panose="020B0604030504040204" pitchFamily="34" charset="0"/>
            </a:endParaRPr>
          </a:p>
          <a:p>
            <a:pPr marL="265113" lvl="1" indent="0">
              <a:buClr>
                <a:srgbClr val="017674"/>
              </a:buClr>
              <a:buSzPct val="120000"/>
              <a:buNone/>
            </a:pPr>
            <a:endParaRPr lang="de-DE" smtClean="0">
              <a:latin typeface="Verdana" panose="020B0604030504040204" pitchFamily="34" charset="0"/>
            </a:endParaRPr>
          </a:p>
          <a:p>
            <a:pPr marL="265113" lvl="1" indent="0">
              <a:buClr>
                <a:srgbClr val="017674"/>
              </a:buClr>
              <a:buSzPct val="120000"/>
              <a:buNone/>
            </a:pPr>
            <a:endParaRPr lang="de-DE">
              <a:latin typeface="Verdana" panose="020B0604030504040204" pitchFamily="34" charset="0"/>
            </a:endParaRPr>
          </a:p>
          <a:p>
            <a:pPr marL="265113" lvl="1" indent="0">
              <a:buClr>
                <a:srgbClr val="017674"/>
              </a:buClr>
              <a:buSzPct val="120000"/>
              <a:buNone/>
            </a:pPr>
            <a:endParaRPr lang="de-DE" smtClean="0">
              <a:latin typeface="Verdana" panose="020B0604030504040204" pitchFamily="34" charset="0"/>
            </a:endParaRPr>
          </a:p>
          <a:p>
            <a:pPr marL="627063" lvl="1" indent="-361950">
              <a:buClr>
                <a:srgbClr val="017674"/>
              </a:buClr>
              <a:buSzPct val="120000"/>
              <a:buNone/>
            </a:pPr>
            <a:r>
              <a:rPr lang="de-DE" sz="1200">
                <a:solidFill>
                  <a:srgbClr val="017674"/>
                </a:solidFill>
                <a:latin typeface="Verdana" panose="020B0604030504040204" pitchFamily="34" charset="0"/>
                <a:sym typeface="Wingdings 2"/>
              </a:rPr>
              <a:t>	</a:t>
            </a:r>
            <a:r>
              <a:rPr lang="de-DE" sz="1200">
                <a:latin typeface="Verdana" panose="020B0604030504040204" pitchFamily="34" charset="0"/>
                <a:sym typeface="Wingdings 2"/>
              </a:rPr>
              <a:t>small gate dimensions possible</a:t>
            </a:r>
          </a:p>
          <a:p>
            <a:pPr marL="627063" lvl="1" indent="-358775">
              <a:buClr>
                <a:srgbClr val="017674"/>
              </a:buClr>
              <a:buSzPct val="120000"/>
              <a:buNone/>
            </a:pPr>
            <a:r>
              <a:rPr lang="de-DE" sz="1200">
                <a:solidFill>
                  <a:srgbClr val="017674"/>
                </a:solidFill>
                <a:latin typeface="Verdana" panose="020B0604030504040204" pitchFamily="34" charset="0"/>
                <a:sym typeface="Wingdings 2"/>
              </a:rPr>
              <a:t>	</a:t>
            </a:r>
            <a:r>
              <a:rPr lang="de-DE" sz="1200" smtClean="0">
                <a:latin typeface="Verdana" panose="020B0604030504040204" pitchFamily="34" charset="0"/>
                <a:sym typeface="Wingdings 2"/>
              </a:rPr>
              <a:t>efficient double-sided clear</a:t>
            </a:r>
            <a:endParaRPr lang="de-DE" sz="1200">
              <a:latin typeface="Verdana" panose="020B0604030504040204" pitchFamily="34" charset="0"/>
              <a:sym typeface="Wingdings 2"/>
            </a:endParaRPr>
          </a:p>
          <a:p>
            <a:pPr marL="627063" lvl="1" indent="-358775">
              <a:buClr>
                <a:srgbClr val="017674"/>
              </a:buClr>
              <a:buSzPct val="120000"/>
              <a:buNone/>
            </a:pPr>
            <a:r>
              <a:rPr lang="de-DE" sz="1200" smtClean="0">
                <a:solidFill>
                  <a:srgbClr val="FF0000"/>
                </a:solidFill>
                <a:latin typeface="Verdana" panose="020B0604030504040204" pitchFamily="34" charset="0"/>
                <a:sym typeface="Wingdings 2"/>
              </a:rPr>
              <a:t> </a:t>
            </a:r>
            <a:r>
              <a:rPr lang="de-DE" sz="1200">
                <a:solidFill>
                  <a:srgbClr val="017674"/>
                </a:solidFill>
                <a:latin typeface="Verdana" panose="020B0604030504040204" pitchFamily="34" charset="0"/>
                <a:sym typeface="Wingdings 2"/>
              </a:rPr>
              <a:t>	</a:t>
            </a:r>
            <a:r>
              <a:rPr lang="de-DE" sz="1200">
                <a:latin typeface="Verdana" panose="020B0604030504040204" pitchFamily="34" charset="0"/>
              </a:rPr>
              <a:t>less experience in spectroscopy</a:t>
            </a:r>
          </a:p>
          <a:p>
            <a:pPr marL="627063" lvl="2" indent="-358775">
              <a:buClr>
                <a:srgbClr val="017674"/>
              </a:buClr>
              <a:buSzPct val="150000"/>
              <a:buNone/>
            </a:pPr>
            <a:r>
              <a:rPr lang="de-DE" sz="1200">
                <a:solidFill>
                  <a:srgbClr val="FF0000"/>
                </a:solidFill>
                <a:latin typeface="Verdana" panose="020B0604030504040204" pitchFamily="34" charset="0"/>
                <a:sym typeface="Wingdings 2"/>
              </a:rPr>
              <a:t> </a:t>
            </a:r>
            <a:r>
              <a:rPr lang="de-DE" sz="1200">
                <a:solidFill>
                  <a:srgbClr val="017674"/>
                </a:solidFill>
                <a:latin typeface="Verdana" panose="020B0604030504040204" pitchFamily="34" charset="0"/>
                <a:sym typeface="Wingdings 2"/>
              </a:rPr>
              <a:t>	</a:t>
            </a:r>
            <a:r>
              <a:rPr lang="de-DE" sz="1200" smtClean="0">
                <a:latin typeface="Verdana" panose="020B0604030504040204" pitchFamily="34" charset="0"/>
              </a:rPr>
              <a:t>complex on-chip wiring</a:t>
            </a:r>
            <a:endParaRPr lang="de-DE" sz="1200">
              <a:latin typeface="Verdana" panose="020B0604030504040204" pitchFamily="34" charset="0"/>
            </a:endParaRPr>
          </a:p>
          <a:p>
            <a:pPr marL="627063" lvl="2" indent="-358775">
              <a:buClr>
                <a:srgbClr val="017674"/>
              </a:buClr>
              <a:buSzPct val="150000"/>
              <a:buNone/>
            </a:pPr>
            <a:endParaRPr lang="de-DE" smtClean="0">
              <a:latin typeface="Verdana" panose="020B0604030504040204" pitchFamily="34" charset="0"/>
            </a:endParaRPr>
          </a:p>
          <a:p>
            <a:pPr marL="627063" lvl="2" indent="-358775">
              <a:buClr>
                <a:srgbClr val="017674"/>
              </a:buClr>
              <a:buSzPct val="150000"/>
              <a:buNone/>
            </a:pPr>
            <a:endParaRPr lang="de-DE" smtClean="0">
              <a:latin typeface="Verdana" panose="020B0604030504040204" pitchFamily="34" charset="0"/>
            </a:endParaRPr>
          </a:p>
        </p:txBody>
      </p:sp>
      <p:pic>
        <p:nvPicPr>
          <p:cNvPr id="8" name="Picture 3" descr="C:\Users\pel723\Desktop\qq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313" y="1758461"/>
            <a:ext cx="2389991" cy="238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smtClean="0"/>
              <a:t>Layout Variation</a:t>
            </a:r>
            <a:endParaRPr lang="en-GB" sz="2400"/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457200" y="821726"/>
            <a:ext cx="8399052" cy="5727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0858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-265113">
              <a:spcBef>
                <a:spcPts val="600"/>
              </a:spcBef>
              <a:buBlip>
                <a:blip r:embed="rId2"/>
              </a:buBlip>
            </a:pPr>
            <a:r>
              <a:rPr lang="de-DE" smtClean="0"/>
              <a:t>DePFET </a:t>
            </a:r>
            <a:r>
              <a:rPr lang="de-DE"/>
              <a:t>with internal storage (InfiniPix</a:t>
            </a:r>
            <a:r>
              <a:rPr lang="de-DE" smtClean="0"/>
              <a:t>)</a:t>
            </a:r>
            <a:endParaRPr lang="de-DE"/>
          </a:p>
          <a:p>
            <a:pPr marL="541338" lvl="1" indent="-274638">
              <a:spcBef>
                <a:spcPts val="600"/>
              </a:spcBef>
            </a:pPr>
            <a:r>
              <a:rPr lang="de-DE" sz="1200" smtClean="0"/>
              <a:t>design </a:t>
            </a:r>
            <a:r>
              <a:rPr lang="de-DE" sz="1200"/>
              <a:t>similarity to linear gate </a:t>
            </a:r>
            <a:r>
              <a:rPr lang="de-DE" sz="1200" smtClean="0"/>
              <a:t>DePFET</a:t>
            </a:r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 smtClean="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 smtClean="0"/>
          </a:p>
          <a:p>
            <a:pPr marL="541338" lvl="1" indent="-274638">
              <a:spcBef>
                <a:spcPts val="600"/>
              </a:spcBef>
            </a:pPr>
            <a:endParaRPr lang="de-DE" sz="1200" smtClean="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265113" lvl="1" indent="-265113">
              <a:spcBef>
                <a:spcPts val="600"/>
              </a:spcBef>
              <a:buBlip>
                <a:blip r:embed="rId2"/>
              </a:buBlip>
            </a:pPr>
            <a:r>
              <a:rPr lang="de-DE" smtClean="0"/>
              <a:t>measured performance</a:t>
            </a:r>
            <a:endParaRPr lang="de-DE"/>
          </a:p>
          <a:p>
            <a:pPr marL="541338" lvl="1" indent="-274638">
              <a:spcBef>
                <a:spcPts val="600"/>
              </a:spcBef>
            </a:pPr>
            <a:r>
              <a:rPr lang="de-DE" sz="1200" smtClean="0"/>
              <a:t>32 x 32 </a:t>
            </a:r>
            <a:r>
              <a:rPr lang="de-DE" sz="1200" smtClean="0"/>
              <a:t>prototype matrix</a:t>
            </a:r>
            <a:endParaRPr lang="de-DE" sz="1200"/>
          </a:p>
          <a:p>
            <a:pPr marL="541338" lvl="1" indent="-274638">
              <a:spcBef>
                <a:spcPts val="600"/>
              </a:spcBef>
            </a:pPr>
            <a:r>
              <a:rPr lang="de-DE" sz="1200"/>
              <a:t>energy resolution (FWHM @ 5.9 keV)</a:t>
            </a:r>
          </a:p>
          <a:p>
            <a:pPr marL="884238" lvl="2" indent="-274638">
              <a:spcBef>
                <a:spcPts val="600"/>
              </a:spcBef>
            </a:pPr>
            <a:r>
              <a:rPr lang="de-DE" sz="1200" b="1"/>
              <a:t>124 eV </a:t>
            </a:r>
            <a:r>
              <a:rPr lang="de-DE" sz="1200" b="1" smtClean="0"/>
              <a:t> </a:t>
            </a:r>
            <a:r>
              <a:rPr lang="de-DE" sz="1200" smtClean="0"/>
              <a:t>(single pixel events</a:t>
            </a:r>
            <a:r>
              <a:rPr lang="de-DE" sz="1200"/>
              <a:t>)</a:t>
            </a:r>
          </a:p>
          <a:p>
            <a:pPr marL="884238" lvl="2" indent="-274638"/>
            <a:r>
              <a:rPr lang="de-DE" sz="1200" b="1"/>
              <a:t>128 </a:t>
            </a:r>
            <a:r>
              <a:rPr lang="de-DE" sz="1200" b="1" smtClean="0"/>
              <a:t>eV  </a:t>
            </a:r>
            <a:r>
              <a:rPr lang="de-DE" sz="1200"/>
              <a:t>(all valid patterns)</a:t>
            </a:r>
          </a:p>
          <a:p>
            <a:pPr marL="541338" lvl="1" indent="-274638">
              <a:spcBef>
                <a:spcPts val="600"/>
              </a:spcBef>
            </a:pPr>
            <a:r>
              <a:rPr lang="de-DE" sz="1200" smtClean="0"/>
              <a:t>peak / background ratio</a:t>
            </a:r>
            <a:endParaRPr lang="de-DE" sz="1200"/>
          </a:p>
          <a:p>
            <a:pPr marL="884238" lvl="2" indent="-274638">
              <a:spcBef>
                <a:spcPts val="600"/>
              </a:spcBef>
            </a:pPr>
            <a:r>
              <a:rPr lang="de-DE" sz="1200" b="1" smtClean="0"/>
              <a:t>6500</a:t>
            </a:r>
            <a:endParaRPr lang="de-DE" sz="1200" b="1"/>
          </a:p>
          <a:p>
            <a:pPr marL="0" lvl="1" indent="0">
              <a:spcBef>
                <a:spcPts val="600"/>
              </a:spcBef>
              <a:buNone/>
            </a:pPr>
            <a:endParaRPr lang="de-DE"/>
          </a:p>
          <a:p>
            <a:pPr marL="265113" lvl="1" indent="0">
              <a:buNone/>
            </a:pPr>
            <a:endParaRPr lang="de-DE" sz="1200"/>
          </a:p>
          <a:p>
            <a:pPr marL="627063" lvl="1" indent="-358775">
              <a:buSzPct val="120000"/>
              <a:buNone/>
            </a:pPr>
            <a:endParaRPr lang="de-DE"/>
          </a:p>
          <a:p>
            <a:pPr marL="623888" lvl="2" indent="-355600">
              <a:buSzPct val="150000"/>
              <a:buNone/>
            </a:pPr>
            <a:endParaRPr lang="de-DE"/>
          </a:p>
          <a:p>
            <a:pPr marL="0" lvl="1" indent="0">
              <a:spcBef>
                <a:spcPts val="600"/>
              </a:spcBef>
              <a:buNone/>
            </a:pPr>
            <a:endParaRPr lang="de-DE" sz="1200">
              <a:latin typeface="+mn-lt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5100547" y="955505"/>
            <a:ext cx="2884691" cy="1982125"/>
            <a:chOff x="4998505" y="3671821"/>
            <a:chExt cx="3152381" cy="242175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8505" y="3671821"/>
              <a:ext cx="3141480" cy="23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7477860" y="5811546"/>
              <a:ext cx="673026" cy="28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A. Bähr</a:t>
              </a:r>
              <a:endParaRPr lang="en-GB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4100" name="Picture 4" descr="C:\Users\pel723\Desktop\qq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24" y="3685403"/>
            <a:ext cx="3847909" cy="24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291128" y="6107960"/>
            <a:ext cx="1375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8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 by</a:t>
            </a:r>
          </a:p>
          <a:p>
            <a:pPr algn="r"/>
            <a:r>
              <a:rPr lang="de-DE" sz="8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Müller-Seidlitz / MPE</a:t>
            </a:r>
            <a:endParaRPr lang="en-GB" sz="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5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  <p:sp>
        <p:nvSpPr>
          <p:cNvPr id="7" name="Titel 4"/>
          <p:cNvSpPr>
            <a:spLocks noGrp="1"/>
          </p:cNvSpPr>
          <p:nvPr>
            <p:ph type="title"/>
          </p:nvPr>
        </p:nvSpPr>
        <p:spPr>
          <a:xfrm>
            <a:off x="457200" y="137388"/>
            <a:ext cx="5768671" cy="568419"/>
          </a:xfrm>
        </p:spPr>
        <p:txBody>
          <a:bodyPr/>
          <a:lstStyle/>
          <a:p>
            <a:r>
              <a:rPr lang="de-DE" sz="2400" b="1" smtClean="0">
                <a:latin typeface="Candara" panose="020E0502030303020204" pitchFamily="34" charset="0"/>
              </a:rPr>
              <a:t>Technology Variation</a:t>
            </a:r>
            <a:endParaRPr lang="en-GB" sz="2400" b="1">
              <a:latin typeface="Candara" panose="020E0502030303020204" pitchFamily="34" charset="0"/>
            </a:endParaRP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4777997" y="794852"/>
            <a:ext cx="4196781" cy="5280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36575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06450" indent="-26987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74738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343025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600"/>
              </a:spcBef>
              <a:buNone/>
            </a:pPr>
            <a:r>
              <a:rPr lang="de-DE" sz="1600" smtClean="0">
                <a:latin typeface="Verdana" panose="020B0604030504040204" pitchFamily="34" charset="0"/>
              </a:rPr>
              <a:t>  </a:t>
            </a:r>
          </a:p>
          <a:p>
            <a:pPr marL="0" lvl="1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de-DE" smtClean="0">
              <a:latin typeface="Verdana" panose="020B0604030504040204" pitchFamily="34" charset="0"/>
            </a:endParaRPr>
          </a:p>
          <a:p>
            <a:pPr lvl="1"/>
            <a:endParaRPr lang="de-DE" smtClean="0">
              <a:latin typeface="Verdana" panose="020B0604030504040204" pitchFamily="34" charset="0"/>
            </a:endParaRPr>
          </a:p>
          <a:p>
            <a:pPr lvl="1"/>
            <a:endParaRPr lang="de-DE" smtClean="0">
              <a:latin typeface="Verdana" panose="020B0604030504040204" pitchFamily="34" charset="0"/>
            </a:endParaRPr>
          </a:p>
          <a:p>
            <a:pPr marL="268287" lvl="1" indent="0">
              <a:buNone/>
            </a:pPr>
            <a:endParaRPr lang="de-DE" smtClean="0">
              <a:latin typeface="Verdana" panose="020B0604030504040204" pitchFamily="34" charset="0"/>
            </a:endParaRPr>
          </a:p>
          <a:p>
            <a:pPr lvl="1"/>
            <a:endParaRPr lang="de-DE" smtClean="0">
              <a:latin typeface="Verdana" panose="020B0604030504040204" pitchFamily="34" charset="0"/>
            </a:endParaRPr>
          </a:p>
          <a:p>
            <a:pPr marL="627063" lvl="1" indent="-358775">
              <a:buClr>
                <a:srgbClr val="017674"/>
              </a:buClr>
              <a:buSzPct val="120000"/>
              <a:buNone/>
            </a:pPr>
            <a:r>
              <a:rPr lang="de-DE" sz="1200">
                <a:solidFill>
                  <a:srgbClr val="017674"/>
                </a:solidFill>
                <a:latin typeface="Verdana" panose="020B0604030504040204" pitchFamily="34" charset="0"/>
                <a:sym typeface="Wingdings 2"/>
              </a:rPr>
              <a:t></a:t>
            </a:r>
            <a:r>
              <a:rPr lang="de-DE">
                <a:solidFill>
                  <a:srgbClr val="017674"/>
                </a:solidFill>
                <a:latin typeface="Verdana" panose="020B0604030504040204" pitchFamily="34" charset="0"/>
                <a:sym typeface="Wingdings 2"/>
              </a:rPr>
              <a:t> 	</a:t>
            </a:r>
            <a:r>
              <a:rPr lang="de-DE" sz="1200" err="1" smtClean="0">
                <a:latin typeface="Verdana" panose="020B0604030504040204" pitchFamily="34" charset="0"/>
              </a:rPr>
              <a:t>convenient</a:t>
            </a:r>
            <a:r>
              <a:rPr lang="de-DE" sz="1200" smtClean="0">
                <a:latin typeface="Verdana" panose="020B0604030504040204" pitchFamily="34" charset="0"/>
              </a:rPr>
              <a:t> </a:t>
            </a:r>
            <a:r>
              <a:rPr lang="de-DE" sz="1200" err="1" smtClean="0">
                <a:latin typeface="Verdana" panose="020B0604030504040204" pitchFamily="34" charset="0"/>
              </a:rPr>
              <a:t>process</a:t>
            </a:r>
            <a:r>
              <a:rPr lang="de-DE" sz="1200" smtClean="0">
                <a:latin typeface="Verdana" panose="020B0604030504040204" pitchFamily="34" charset="0"/>
              </a:rPr>
              <a:t> </a:t>
            </a:r>
            <a:r>
              <a:rPr lang="de-DE" sz="1200" err="1" smtClean="0">
                <a:latin typeface="Verdana" panose="020B0604030504040204" pitchFamily="34" charset="0"/>
              </a:rPr>
              <a:t>technology</a:t>
            </a:r>
            <a:endParaRPr lang="de-DE" sz="1200" smtClean="0">
              <a:latin typeface="Verdana" panose="020B0604030504040204" pitchFamily="34" charset="0"/>
            </a:endParaRPr>
          </a:p>
          <a:p>
            <a:pPr marL="627063" lvl="1" indent="-358775">
              <a:spcAft>
                <a:spcPts val="1200"/>
              </a:spcAft>
              <a:buClr>
                <a:srgbClr val="017674"/>
              </a:buClr>
              <a:buSzPct val="120000"/>
              <a:buNone/>
            </a:pPr>
            <a:r>
              <a:rPr lang="de-DE" sz="1200">
                <a:latin typeface="Verdana" panose="020B0604030504040204" pitchFamily="34" charset="0"/>
              </a:rPr>
              <a:t>	</a:t>
            </a:r>
            <a:r>
              <a:rPr lang="de-DE" sz="1200" smtClean="0">
                <a:latin typeface="Verdana" panose="020B0604030504040204" pitchFamily="34" charset="0"/>
              </a:rPr>
              <a:t>all </a:t>
            </a:r>
            <a:r>
              <a:rPr lang="de-DE" sz="1200" err="1" smtClean="0">
                <a:latin typeface="Verdana" panose="020B0604030504040204" pitchFamily="34" charset="0"/>
              </a:rPr>
              <a:t>implantations</a:t>
            </a:r>
            <a:r>
              <a:rPr lang="de-DE" sz="1200" smtClean="0">
                <a:latin typeface="Verdana" panose="020B0604030504040204" pitchFamily="34" charset="0"/>
              </a:rPr>
              <a:t> </a:t>
            </a:r>
            <a:r>
              <a:rPr lang="de-DE" sz="1200" err="1" smtClean="0">
                <a:latin typeface="Verdana" panose="020B0604030504040204" pitchFamily="34" charset="0"/>
              </a:rPr>
              <a:t>self-aligned</a:t>
            </a:r>
            <a:r>
              <a:rPr lang="de-DE" sz="1200" smtClean="0">
                <a:latin typeface="Verdana" panose="020B0604030504040204" pitchFamily="34" charset="0"/>
              </a:rPr>
              <a:t> w.r.t. </a:t>
            </a:r>
            <a:r>
              <a:rPr lang="de-DE" sz="1200" err="1" smtClean="0">
                <a:latin typeface="Verdana" panose="020B0604030504040204" pitchFamily="34" charset="0"/>
              </a:rPr>
              <a:t>polySi</a:t>
            </a:r>
            <a:endParaRPr lang="de-DE" sz="1200" smtClean="0">
              <a:latin typeface="Verdana" panose="020B0604030504040204" pitchFamily="34" charset="0"/>
            </a:endParaRPr>
          </a:p>
          <a:p>
            <a:pPr marL="627063" lvl="1" indent="-358775">
              <a:spcAft>
                <a:spcPts val="1200"/>
              </a:spcAft>
              <a:buClr>
                <a:srgbClr val="017674"/>
              </a:buClr>
              <a:buSzPct val="120000"/>
              <a:buNone/>
            </a:pPr>
            <a:r>
              <a:rPr lang="de-DE" sz="1200" smtClean="0">
                <a:solidFill>
                  <a:srgbClr val="017674"/>
                </a:solidFill>
                <a:latin typeface="Verdana" panose="020B0604030504040204" pitchFamily="34" charset="0"/>
                <a:sym typeface="Wingdings 2"/>
              </a:rPr>
              <a:t> </a:t>
            </a:r>
            <a:r>
              <a:rPr lang="de-DE" sz="1200">
                <a:solidFill>
                  <a:srgbClr val="017674"/>
                </a:solidFill>
                <a:latin typeface="Verdana" panose="020B0604030504040204" pitchFamily="34" charset="0"/>
                <a:sym typeface="Wingdings 2"/>
              </a:rPr>
              <a:t>	</a:t>
            </a:r>
            <a:r>
              <a:rPr lang="de-DE" sz="1200" err="1" smtClean="0">
                <a:latin typeface="Verdana" panose="020B0604030504040204" pitchFamily="34" charset="0"/>
              </a:rPr>
              <a:t>freedom</a:t>
            </a:r>
            <a:r>
              <a:rPr lang="de-DE" sz="1200" smtClean="0">
                <a:latin typeface="Verdana" panose="020B0604030504040204" pitchFamily="34" charset="0"/>
              </a:rPr>
              <a:t> in </a:t>
            </a:r>
            <a:r>
              <a:rPr lang="de-DE" sz="1200" err="1" smtClean="0">
                <a:latin typeface="Verdana" panose="020B0604030504040204" pitchFamily="34" charset="0"/>
              </a:rPr>
              <a:t>choice</a:t>
            </a:r>
            <a:r>
              <a:rPr lang="de-DE" sz="1200" smtClean="0">
                <a:latin typeface="Verdana" panose="020B0604030504040204" pitchFamily="34" charset="0"/>
              </a:rPr>
              <a:t> </a:t>
            </a:r>
            <a:r>
              <a:rPr lang="de-DE" sz="1200" err="1" smtClean="0">
                <a:latin typeface="Verdana" panose="020B0604030504040204" pitchFamily="34" charset="0"/>
              </a:rPr>
              <a:t>of</a:t>
            </a:r>
            <a:r>
              <a:rPr lang="de-DE" sz="1200" smtClean="0">
                <a:latin typeface="Verdana" panose="020B0604030504040204" pitchFamily="34" charset="0"/>
              </a:rPr>
              <a:t> </a:t>
            </a:r>
            <a:r>
              <a:rPr lang="de-DE" sz="1200" err="1" smtClean="0">
                <a:latin typeface="Verdana" panose="020B0604030504040204" pitchFamily="34" charset="0"/>
              </a:rPr>
              <a:t>operation</a:t>
            </a:r>
            <a:r>
              <a:rPr lang="de-DE" sz="1200" smtClean="0">
                <a:latin typeface="Verdana" panose="020B0604030504040204" pitchFamily="34" charset="0"/>
              </a:rPr>
              <a:t> </a:t>
            </a:r>
            <a:r>
              <a:rPr lang="de-DE" sz="1200" err="1" smtClean="0">
                <a:latin typeface="Verdana" panose="020B0604030504040204" pitchFamily="34" charset="0"/>
              </a:rPr>
              <a:t>parameters</a:t>
            </a:r>
            <a:endParaRPr lang="de-DE" sz="1200" smtClean="0">
              <a:latin typeface="Verdana" panose="020B0604030504040204" pitchFamily="34" charset="0"/>
            </a:endParaRPr>
          </a:p>
          <a:p>
            <a:pPr marL="627063" lvl="1" indent="-358775">
              <a:buClr>
                <a:srgbClr val="017674"/>
              </a:buClr>
              <a:buSzPct val="120000"/>
              <a:buNone/>
            </a:pPr>
            <a:r>
              <a:rPr lang="de-DE" sz="1200" smtClean="0">
                <a:solidFill>
                  <a:srgbClr val="017674"/>
                </a:solidFill>
                <a:latin typeface="Verdana" panose="020B0604030504040204" pitchFamily="34" charset="0"/>
                <a:sym typeface="Wingdings 2"/>
              </a:rPr>
              <a:t> </a:t>
            </a:r>
            <a:r>
              <a:rPr lang="de-DE" sz="1200">
                <a:solidFill>
                  <a:srgbClr val="017674"/>
                </a:solidFill>
                <a:latin typeface="Verdana" panose="020B0604030504040204" pitchFamily="34" charset="0"/>
                <a:sym typeface="Wingdings 2"/>
              </a:rPr>
              <a:t>	</a:t>
            </a:r>
            <a:r>
              <a:rPr lang="de-DE" sz="1200" err="1" smtClean="0">
                <a:latin typeface="Verdana" panose="020B0604030504040204" pitchFamily="34" charset="0"/>
              </a:rPr>
              <a:t>radiation</a:t>
            </a:r>
            <a:r>
              <a:rPr lang="de-DE" sz="1200" smtClean="0">
                <a:latin typeface="Verdana" panose="020B0604030504040204" pitchFamily="34" charset="0"/>
              </a:rPr>
              <a:t> </a:t>
            </a:r>
            <a:r>
              <a:rPr lang="de-DE" sz="1200" err="1" smtClean="0">
                <a:latin typeface="Verdana" panose="020B0604030504040204" pitchFamily="34" charset="0"/>
              </a:rPr>
              <a:t>hardness</a:t>
            </a:r>
            <a:endParaRPr lang="de-DE" sz="1200" smtClean="0">
              <a:latin typeface="Verdana" panose="020B0604030504040204" pitchFamily="34" charset="0"/>
            </a:endParaRPr>
          </a:p>
          <a:p>
            <a:pPr marL="623888" lvl="2" indent="0">
              <a:buClr>
                <a:srgbClr val="017674"/>
              </a:buClr>
              <a:buSzPct val="150000"/>
              <a:buFont typeface="Courier New" panose="02070309020205020404" pitchFamily="49" charset="0"/>
              <a:buNone/>
            </a:pPr>
            <a:endParaRPr lang="de-DE" sz="1200" smtClean="0">
              <a:latin typeface="Verdana" panose="020B0604030504040204" pitchFamily="34" charset="0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idx="1"/>
          </p:nvPr>
        </p:nvSpPr>
        <p:spPr>
          <a:xfrm>
            <a:off x="457200" y="801594"/>
            <a:ext cx="4196781" cy="5280509"/>
          </a:xfrm>
        </p:spPr>
        <p:txBody>
          <a:bodyPr>
            <a:noAutofit/>
          </a:bodyPr>
          <a:lstStyle/>
          <a:p>
            <a:pPr marL="285750" lvl="1" indent="-285750">
              <a:spcBef>
                <a:spcPts val="600"/>
              </a:spcBef>
              <a:buBlip>
                <a:blip r:embed="rId3"/>
              </a:buBlip>
            </a:pPr>
            <a:r>
              <a:rPr lang="de-DE" err="1" smtClean="0"/>
              <a:t>gate</a:t>
            </a:r>
            <a:r>
              <a:rPr lang="de-DE" smtClean="0"/>
              <a:t> </a:t>
            </a:r>
            <a:r>
              <a:rPr lang="de-DE" err="1" smtClean="0"/>
              <a:t>oxide</a:t>
            </a:r>
            <a:r>
              <a:rPr lang="de-DE" smtClean="0"/>
              <a:t> </a:t>
            </a:r>
            <a:r>
              <a:rPr lang="de-DE" err="1" smtClean="0"/>
              <a:t>thickness</a:t>
            </a:r>
            <a:r>
              <a:rPr lang="de-DE" smtClean="0"/>
              <a:t> </a:t>
            </a:r>
          </a:p>
          <a:p>
            <a:pPr marL="0" lvl="1" indent="0">
              <a:spcBef>
                <a:spcPts val="600"/>
              </a:spcBef>
              <a:buNone/>
            </a:pPr>
            <a:endParaRPr lang="de-DE" smtClean="0"/>
          </a:p>
          <a:p>
            <a:pPr lvl="1"/>
            <a:endParaRPr lang="de-DE" smtClean="0"/>
          </a:p>
          <a:p>
            <a:pPr lvl="1"/>
            <a:endParaRPr lang="de-DE"/>
          </a:p>
          <a:p>
            <a:pPr marL="268287" lvl="1" indent="0">
              <a:buNone/>
            </a:pPr>
            <a:endParaRPr lang="de-DE" smtClean="0"/>
          </a:p>
          <a:p>
            <a:pPr lvl="1"/>
            <a:endParaRPr lang="de-DE"/>
          </a:p>
          <a:p>
            <a:pPr marL="627063" lvl="1" indent="-358775">
              <a:buClr>
                <a:srgbClr val="017674"/>
              </a:buClr>
              <a:buSzPct val="120000"/>
              <a:buNone/>
            </a:pPr>
            <a:r>
              <a:rPr lang="de-DE" sz="1200">
                <a:solidFill>
                  <a:srgbClr val="017674"/>
                </a:solidFill>
                <a:sym typeface="Wingdings 2"/>
              </a:rPr>
              <a:t> </a:t>
            </a:r>
            <a:r>
              <a:rPr lang="de-DE" sz="1200" smtClean="0">
                <a:solidFill>
                  <a:srgbClr val="017674"/>
                </a:solidFill>
                <a:sym typeface="Wingdings 2"/>
              </a:rPr>
              <a:t>	</a:t>
            </a:r>
            <a:r>
              <a:rPr lang="de-DE" sz="1200" smtClean="0"/>
              <a:t>heritage</a:t>
            </a:r>
            <a:r>
              <a:rPr lang="de-DE" sz="1200"/>
              <a:t>, </a:t>
            </a:r>
            <a:r>
              <a:rPr lang="de-DE" sz="1200" err="1"/>
              <a:t>standard</a:t>
            </a:r>
            <a:r>
              <a:rPr lang="de-DE" sz="1200"/>
              <a:t> so </a:t>
            </a:r>
            <a:r>
              <a:rPr lang="de-DE" sz="1200" smtClean="0"/>
              <a:t>far</a:t>
            </a:r>
            <a:r>
              <a:rPr lang="de-DE" sz="1200"/>
              <a:t>	</a:t>
            </a:r>
          </a:p>
          <a:p>
            <a:pPr marL="623888" lvl="2" indent="0">
              <a:spcAft>
                <a:spcPts val="1200"/>
              </a:spcAft>
              <a:buClr>
                <a:srgbClr val="017674"/>
              </a:buClr>
              <a:buSzPct val="150000"/>
              <a:buNone/>
            </a:pPr>
            <a:r>
              <a:rPr lang="de-DE" sz="1200"/>
              <a:t>XEUS, </a:t>
            </a:r>
            <a:r>
              <a:rPr lang="de-DE" sz="1200" err="1"/>
              <a:t>Simbol</a:t>
            </a:r>
            <a:r>
              <a:rPr lang="de-DE" sz="1200"/>
              <a:t>-X, IXO, </a:t>
            </a:r>
            <a:r>
              <a:rPr lang="de-DE" sz="1200" err="1"/>
              <a:t>BepiColombo</a:t>
            </a:r>
            <a:r>
              <a:rPr lang="de-DE" sz="1200"/>
              <a:t> MIXS</a:t>
            </a:r>
          </a:p>
          <a:p>
            <a:pPr marL="627063" lvl="1" indent="-358775">
              <a:buClr>
                <a:srgbClr val="017674"/>
              </a:buClr>
              <a:buSzPct val="120000"/>
              <a:buNone/>
            </a:pPr>
            <a:r>
              <a:rPr lang="de-DE" sz="1200" smtClean="0">
                <a:solidFill>
                  <a:srgbClr val="017674"/>
                </a:solidFill>
                <a:sym typeface="Wingdings 2"/>
              </a:rPr>
              <a:t> </a:t>
            </a:r>
            <a:r>
              <a:rPr lang="de-DE" sz="1200">
                <a:solidFill>
                  <a:srgbClr val="017674"/>
                </a:solidFill>
                <a:sym typeface="Wingdings 2"/>
              </a:rPr>
              <a:t>	</a:t>
            </a:r>
            <a:r>
              <a:rPr lang="de-DE" sz="1200" smtClean="0"/>
              <a:t>amplification</a:t>
            </a:r>
            <a:endParaRPr lang="de-DE" sz="1200"/>
          </a:p>
          <a:p>
            <a:pPr marL="623888" lvl="2" indent="0">
              <a:buClr>
                <a:srgbClr val="017674"/>
              </a:buClr>
              <a:buSzPct val="150000"/>
              <a:buNone/>
            </a:pPr>
            <a:r>
              <a:rPr lang="de-DE" sz="1200" err="1"/>
              <a:t>according</a:t>
            </a:r>
            <a:r>
              <a:rPr lang="de-DE" sz="1200"/>
              <a:t> </a:t>
            </a:r>
            <a:r>
              <a:rPr lang="de-DE" sz="1200" err="1"/>
              <a:t>to</a:t>
            </a:r>
            <a:r>
              <a:rPr lang="de-DE" sz="1200"/>
              <a:t> </a:t>
            </a:r>
            <a:r>
              <a:rPr lang="de-DE" sz="1200" smtClean="0"/>
              <a:t>basic DePFET </a:t>
            </a:r>
            <a:r>
              <a:rPr lang="de-DE" sz="1200" err="1"/>
              <a:t>model</a:t>
            </a:r>
            <a:endParaRPr lang="de-DE" sz="1200"/>
          </a:p>
          <a:p>
            <a:pPr marL="627063" lvl="1" indent="-358775">
              <a:spcAft>
                <a:spcPts val="1200"/>
              </a:spcAft>
              <a:buClr>
                <a:srgbClr val="017674"/>
              </a:buClr>
              <a:buSzPct val="120000"/>
              <a:buNone/>
            </a:pPr>
            <a:r>
              <a:rPr lang="de-DE" sz="1200" smtClean="0">
                <a:solidFill>
                  <a:srgbClr val="FF0000"/>
                </a:solidFill>
                <a:sym typeface="Wingdings 2"/>
              </a:rPr>
              <a:t> </a:t>
            </a:r>
            <a:r>
              <a:rPr lang="de-DE" sz="1200">
                <a:solidFill>
                  <a:srgbClr val="FF0000"/>
                </a:solidFill>
                <a:sym typeface="Wingdings 2"/>
              </a:rPr>
              <a:t>	</a:t>
            </a:r>
            <a:endParaRPr lang="de-DE" sz="1200" smtClean="0"/>
          </a:p>
          <a:p>
            <a:pPr marL="623888" lvl="2" indent="0">
              <a:buClr>
                <a:srgbClr val="017674"/>
              </a:buClr>
              <a:buSzPct val="150000"/>
              <a:buNone/>
            </a:pPr>
            <a:endParaRPr lang="de-DE" sz="1200"/>
          </a:p>
          <a:p>
            <a:pPr marL="623888" lvl="2" indent="0">
              <a:buClr>
                <a:srgbClr val="017674"/>
              </a:buClr>
              <a:buSzPct val="150000"/>
              <a:buNone/>
            </a:pPr>
            <a:endParaRPr lang="de-DE" sz="1200" smtClean="0"/>
          </a:p>
          <a:p>
            <a:pPr marL="623888" lvl="2" indent="0">
              <a:buClr>
                <a:srgbClr val="017674"/>
              </a:buClr>
              <a:buSzPct val="150000"/>
              <a:buNone/>
            </a:pPr>
            <a:r>
              <a:rPr lang="de-DE" sz="1200" err="1" smtClean="0"/>
              <a:t>confirmed</a:t>
            </a:r>
            <a:r>
              <a:rPr lang="de-DE" sz="1200" smtClean="0"/>
              <a:t> </a:t>
            </a:r>
            <a:r>
              <a:rPr lang="de-DE" sz="1200" err="1" smtClean="0"/>
              <a:t>by</a:t>
            </a:r>
            <a:r>
              <a:rPr lang="de-DE" sz="1200" smtClean="0"/>
              <a:t> experiment</a:t>
            </a:r>
            <a:endParaRPr lang="de-DE" sz="1200"/>
          </a:p>
          <a:p>
            <a:pPr marL="0" lvl="2" indent="0">
              <a:buClr>
                <a:srgbClr val="017674"/>
              </a:buClr>
              <a:buSzPct val="150000"/>
              <a:buNone/>
            </a:pPr>
            <a:endParaRPr lang="de-DE" sz="1200"/>
          </a:p>
          <a:p>
            <a:pPr marL="0" lvl="2" indent="0">
              <a:buClr>
                <a:srgbClr val="017674"/>
              </a:buClr>
              <a:buSzPct val="150000"/>
              <a:buNone/>
            </a:pPr>
            <a:endParaRPr lang="de-DE" sz="1200"/>
          </a:p>
          <a:p>
            <a:pPr marL="285750" lvl="1">
              <a:spcBef>
                <a:spcPts val="600"/>
              </a:spcBef>
              <a:buBlip>
                <a:blip r:embed="rId3"/>
              </a:buBlip>
            </a:pPr>
            <a:r>
              <a:rPr lang="de-DE" smtClean="0"/>
              <a:t>50/50 share of wafers </a:t>
            </a:r>
            <a:endParaRPr lang="de-DE"/>
          </a:p>
          <a:p>
            <a:pPr marL="623888" lvl="2" indent="0">
              <a:buClr>
                <a:srgbClr val="017674"/>
              </a:buClr>
              <a:buSzPct val="150000"/>
              <a:buNone/>
            </a:pPr>
            <a:endParaRPr lang="de-DE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286594" y="3821092"/>
                <a:ext cx="2147215" cy="547009"/>
              </a:xfrm>
              <a:prstGeom prst="rect">
                <a:avLst/>
              </a:prstGeom>
              <a:solidFill>
                <a:srgbClr val="01767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𝒈</m:t>
                          </m:r>
                        </m:e>
                        <m:sub>
                          <m:r>
                            <a:rPr lang="de-DE" sz="1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𝒒</m:t>
                          </m:r>
                          <m:r>
                            <a:rPr lang="de-DE" sz="1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  </m:t>
                          </m:r>
                          <m:r>
                            <a:rPr lang="de-DE" sz="1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𝒔𝒂𝒕</m:t>
                          </m:r>
                        </m:sub>
                      </m:sSub>
                      <m:r>
                        <a:rPr lang="de-DE" sz="10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sz="1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sSub>
                            <m:sSubPr>
                              <m:ctrlP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𝑫</m:t>
                              </m:r>
                            </m:sub>
                          </m:sSub>
                        </m:num>
                        <m:den>
                          <m:r>
                            <a:rPr lang="de-DE" sz="1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sSub>
                            <m:sSubPr>
                              <m:ctrlP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𝒔𝒊𝒈</m:t>
                              </m:r>
                            </m:sub>
                          </m:sSub>
                        </m:den>
                      </m:f>
                      <m:r>
                        <a:rPr lang="de-DE" sz="10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10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≅</m:t>
                      </m:r>
                      <m:r>
                        <a:rPr lang="de-DE" sz="10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de-DE" sz="1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  <m: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sub>
                              </m:sSub>
                              <m: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𝑫</m:t>
                                  </m:r>
                                  <m: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𝒔𝒂𝒕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𝑾</m:t>
                              </m:r>
                              <m:r>
                                <a:rPr lang="de-DE" sz="1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𝑳</m:t>
                                  </m:r>
                                </m:e>
                                <m:sup>
                                  <m: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  <m: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</m:sup>
                              </m:sSup>
                              <m:acc>
                                <m:accPr>
                                  <m:chr m:val="́"/>
                                  <m:ctrlPr>
                                    <a:rPr lang="de-DE" sz="1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sz="10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de-DE" sz="10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𝒐𝒙</m:t>
                                      </m:r>
                                    </m:sub>
                                  </m:sSub>
                                </m:e>
                              </m:acc>
                            </m:den>
                          </m:f>
                        </m:e>
                      </m:rad>
                    </m:oMath>
                  </m:oMathPara>
                </a14:m>
                <a:endParaRPr lang="en-GB" sz="1000" b="1" i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594" y="3821092"/>
                <a:ext cx="2147215" cy="54700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C:\Users\pel723\Desktop\depfetGateOxideThicknes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7"/>
          <a:stretch/>
        </p:blipFill>
        <p:spPr bwMode="auto">
          <a:xfrm>
            <a:off x="917977" y="1251574"/>
            <a:ext cx="324000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el723\Desktop\depfetGateOxideThicknes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78"/>
          <a:stretch/>
        </p:blipFill>
        <p:spPr bwMode="auto">
          <a:xfrm>
            <a:off x="5125195" y="1247116"/>
            <a:ext cx="3240000" cy="12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53" y="3548006"/>
            <a:ext cx="2116440" cy="232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mit Pfeil 13"/>
          <p:cNvCxnSpPr/>
          <p:nvPr/>
        </p:nvCxnSpPr>
        <p:spPr>
          <a:xfrm flipV="1">
            <a:off x="3065981" y="4382960"/>
            <a:ext cx="0" cy="203885"/>
          </a:xfrm>
          <a:prstGeom prst="straightConnector1">
            <a:avLst/>
          </a:prstGeom>
          <a:ln w="19050">
            <a:solidFill>
              <a:srgbClr val="01767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7152752" y="5873827"/>
            <a:ext cx="1822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e.g. Nordstrom &amp; Gibbon, 1981</a:t>
            </a:r>
            <a:endParaRPr lang="en-GB" sz="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53974" y="2189887"/>
            <a:ext cx="12540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thick</a:t>
            </a:r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gate</a:t>
            </a:r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oxide</a:t>
            </a:r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304218" y="2189887"/>
            <a:ext cx="1739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</a:t>
            </a:r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gate</a:t>
            </a:r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oxide</a:t>
            </a:r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~ 50 %</a:t>
            </a:r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2965268" y="4094596"/>
            <a:ext cx="234000" cy="23400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826936"/>
            <a:ext cx="4283476" cy="5719199"/>
          </a:xfrm>
        </p:spPr>
        <p:txBody>
          <a:bodyPr/>
          <a:lstStyle/>
          <a:p>
            <a:pPr marL="266700" indent="-266700"/>
            <a:r>
              <a:rPr lang="de-DE" smtClean="0"/>
              <a:t>VERITAS readout ASIC  </a:t>
            </a:r>
            <a:r>
              <a:rPr lang="de-DE" smtClean="0">
                <a:sym typeface="Wingdings 3"/>
              </a:rPr>
              <a:t></a:t>
            </a:r>
            <a:r>
              <a:rPr lang="de-DE" smtClean="0"/>
              <a:t>  2 input stages</a:t>
            </a:r>
          </a:p>
          <a:p>
            <a:pPr marL="541338" lvl="1" indent="-274638">
              <a:spcBef>
                <a:spcPts val="600"/>
              </a:spcBef>
            </a:pPr>
            <a:r>
              <a:rPr lang="de-DE" sz="1200" smtClean="0"/>
              <a:t>source follower</a:t>
            </a:r>
          </a:p>
          <a:p>
            <a:pPr marL="541338" lvl="1" indent="-274638">
              <a:spcBef>
                <a:spcPts val="600"/>
              </a:spcBef>
            </a:pPr>
            <a:endParaRPr lang="de-DE" sz="1200" smtClean="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 smtClean="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 smtClean="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 smtClean="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 smtClean="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r>
              <a:rPr lang="de-DE" sz="1200" smtClean="0"/>
              <a:t>standard so far</a:t>
            </a:r>
          </a:p>
          <a:p>
            <a:pPr marL="541338" lvl="1" indent="-274638">
              <a:spcBef>
                <a:spcPts val="600"/>
              </a:spcBef>
            </a:pPr>
            <a:r>
              <a:rPr lang="de-DE" sz="1200" smtClean="0"/>
              <a:t>charging of line stray capacitance</a:t>
            </a:r>
          </a:p>
          <a:p>
            <a:pPr marL="541338" lvl="1" indent="0">
              <a:spcBef>
                <a:spcPts val="600"/>
              </a:spcBef>
              <a:buNone/>
            </a:pPr>
            <a:r>
              <a:rPr lang="de-DE" sz="1200" smtClean="0">
                <a:sym typeface="Wingdings 3"/>
              </a:rPr>
              <a:t>  long time constants (~ µsec),           </a:t>
            </a:r>
          </a:p>
          <a:p>
            <a:pPr marL="541338" lvl="1" indent="0">
              <a:buNone/>
            </a:pPr>
            <a:r>
              <a:rPr lang="de-DE" sz="1200" smtClean="0">
                <a:sym typeface="Wingdings 3"/>
              </a:rPr>
              <a:t>    especially for large area devices</a:t>
            </a:r>
            <a:endParaRPr lang="en-GB" sz="1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smtClean="0">
                <a:latin typeface="Candara" panose="020E0502030303020204" pitchFamily="34" charset="0"/>
              </a:rPr>
              <a:t>Readout Modes</a:t>
            </a:r>
            <a:endParaRPr lang="en-GB" sz="2400" b="1">
              <a:latin typeface="Candara" panose="020E0502030303020204" pitchFamily="34" charset="0"/>
            </a:endParaRPr>
          </a:p>
        </p:txBody>
      </p:sp>
      <p:pic>
        <p:nvPicPr>
          <p:cNvPr id="2050" name="Picture 2" descr="C:\Users\pel723\Desktop\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91" y="1754985"/>
            <a:ext cx="3161217" cy="286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el723\Desktop\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92" y="1923410"/>
            <a:ext cx="3161217" cy="252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1"/>
          <p:cNvSpPr txBox="1">
            <a:spLocks/>
          </p:cNvSpPr>
          <p:nvPr/>
        </p:nvSpPr>
        <p:spPr>
          <a:xfrm>
            <a:off x="4881352" y="838086"/>
            <a:ext cx="4135272" cy="5719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0858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/>
            <a:endParaRPr lang="de-DE"/>
          </a:p>
          <a:p>
            <a:pPr marL="541338" lvl="1" indent="-274638">
              <a:spcBef>
                <a:spcPts val="600"/>
              </a:spcBef>
            </a:pPr>
            <a:r>
              <a:rPr lang="de-DE" sz="1200" smtClean="0"/>
              <a:t>drain current readout</a:t>
            </a:r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 smtClean="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endParaRPr lang="de-DE" sz="1200"/>
          </a:p>
          <a:p>
            <a:pPr marL="541338" lvl="1" indent="-274638">
              <a:spcBef>
                <a:spcPts val="600"/>
              </a:spcBef>
            </a:pPr>
            <a:r>
              <a:rPr lang="de-DE" sz="1200"/>
              <a:t>commmon operation voltage</a:t>
            </a:r>
          </a:p>
          <a:p>
            <a:pPr marL="541338" lvl="1" indent="0">
              <a:spcBef>
                <a:spcPts val="600"/>
              </a:spcBef>
              <a:buNone/>
            </a:pPr>
            <a:r>
              <a:rPr lang="de-DE" sz="1200">
                <a:sym typeface="Wingdings 3"/>
              </a:rPr>
              <a:t>  requires homogeneity of DePFETs</a:t>
            </a:r>
          </a:p>
          <a:p>
            <a:pPr marL="541338" lvl="1" indent="-274638">
              <a:spcBef>
                <a:spcPts val="600"/>
              </a:spcBef>
            </a:pPr>
            <a:r>
              <a:rPr lang="de-DE" sz="1200" smtClean="0"/>
              <a:t>favorised, but insufficient experience</a:t>
            </a:r>
          </a:p>
          <a:p>
            <a:pPr marL="541338" lvl="1" indent="0">
              <a:spcBef>
                <a:spcPts val="600"/>
              </a:spcBef>
              <a:buNone/>
            </a:pPr>
            <a:r>
              <a:rPr lang="de-DE" sz="1200">
                <a:sym typeface="Wingdings 3"/>
              </a:rPr>
              <a:t>  </a:t>
            </a:r>
            <a:r>
              <a:rPr lang="de-DE" sz="1200" smtClean="0">
                <a:sym typeface="Wingdings 3"/>
              </a:rPr>
              <a:t>50/50 split of 1</a:t>
            </a:r>
            <a:r>
              <a:rPr lang="de-DE" sz="1200" baseline="30000" smtClean="0">
                <a:sym typeface="Wingdings 3"/>
              </a:rPr>
              <a:t>st </a:t>
            </a:r>
            <a:r>
              <a:rPr lang="de-DE" sz="1200" smtClean="0">
                <a:sym typeface="Wingdings 3"/>
              </a:rPr>
              <a:t>production</a:t>
            </a:r>
            <a:endParaRPr lang="de-DE" sz="1200">
              <a:sym typeface="Wingdings 3"/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2161669" y="3033307"/>
            <a:ext cx="378266" cy="380129"/>
            <a:chOff x="2157274" y="3186601"/>
            <a:chExt cx="456984" cy="455381"/>
          </a:xfrm>
        </p:grpSpPr>
        <p:cxnSp>
          <p:nvCxnSpPr>
            <p:cNvPr id="8" name="Gerade Verbindung 7"/>
            <p:cNvCxnSpPr/>
            <p:nvPr/>
          </p:nvCxnSpPr>
          <p:spPr>
            <a:xfrm>
              <a:off x="2157274" y="3186601"/>
              <a:ext cx="367126" cy="1"/>
            </a:xfrm>
            <a:prstGeom prst="line">
              <a:avLst/>
            </a:prstGeom>
            <a:ln w="1905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>
              <a:off x="2518630" y="3186601"/>
              <a:ext cx="0" cy="1514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2423002" y="3338004"/>
              <a:ext cx="19125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>
              <a:off x="2423002" y="3401624"/>
              <a:ext cx="19125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2518630" y="3401624"/>
              <a:ext cx="0" cy="1514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2423002" y="3566730"/>
              <a:ext cx="19125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>
              <a:off x="2476599" y="3641982"/>
              <a:ext cx="8406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2451461" y="3604980"/>
              <a:ext cx="13433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feld 24"/>
          <p:cNvSpPr txBox="1"/>
          <p:nvPr/>
        </p:nvSpPr>
        <p:spPr>
          <a:xfrm>
            <a:off x="2482681" y="3130683"/>
            <a:ext cx="681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C_stray</a:t>
            </a:r>
            <a:endParaRPr lang="en-GB" sz="100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l723\Desktop\ch_d8_pixel_50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r="24317" b="13054"/>
          <a:stretch/>
        </p:blipFill>
        <p:spPr bwMode="auto">
          <a:xfrm>
            <a:off x="3596899" y="1248907"/>
            <a:ext cx="1802248" cy="180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el723\Desktop\ch_g4_pixel_50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12" r="24868" b="5776"/>
          <a:stretch/>
        </p:blipFill>
        <p:spPr bwMode="auto">
          <a:xfrm rot="5400000">
            <a:off x="5535823" y="1248907"/>
            <a:ext cx="1805018" cy="180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826936"/>
            <a:ext cx="8229600" cy="5805876"/>
          </a:xfrm>
        </p:spPr>
        <p:txBody>
          <a:bodyPr>
            <a:normAutofit/>
          </a:bodyPr>
          <a:lstStyle/>
          <a:p>
            <a:pPr marL="266700" indent="-266700">
              <a:tabLst>
                <a:tab pos="3049588" algn="l"/>
              </a:tabLst>
            </a:pPr>
            <a:r>
              <a:rPr lang="de-DE" smtClean="0"/>
              <a:t>production start	may15</a:t>
            </a:r>
          </a:p>
          <a:p>
            <a:pPr marL="266700" indent="-266700">
              <a:tabLst>
                <a:tab pos="3049588" algn="l"/>
              </a:tabLst>
            </a:pPr>
            <a:r>
              <a:rPr lang="de-DE" smtClean="0"/>
              <a:t>today</a:t>
            </a:r>
          </a:p>
          <a:p>
            <a:pPr>
              <a:tabLst>
                <a:tab pos="3049588" algn="l"/>
              </a:tabLst>
            </a:pPr>
            <a:endParaRPr lang="de-DE" smtClean="0"/>
          </a:p>
          <a:p>
            <a:pPr>
              <a:tabLst>
                <a:tab pos="3049588" algn="l"/>
              </a:tabLst>
            </a:pPr>
            <a:endParaRPr lang="de-DE"/>
          </a:p>
          <a:p>
            <a:pPr>
              <a:tabLst>
                <a:tab pos="3049588" algn="l"/>
              </a:tabLst>
            </a:pPr>
            <a:endParaRPr lang="de-DE" smtClean="0"/>
          </a:p>
          <a:p>
            <a:pPr marL="0" indent="0">
              <a:buNone/>
              <a:tabLst>
                <a:tab pos="3049588" algn="l"/>
              </a:tabLst>
            </a:pPr>
            <a:endParaRPr lang="de-DE"/>
          </a:p>
          <a:p>
            <a:pPr marL="266700" indent="-266700">
              <a:tabLst>
                <a:tab pos="3049588" algn="l"/>
              </a:tabLst>
            </a:pPr>
            <a:r>
              <a:rPr lang="de-DE" smtClean="0"/>
              <a:t>to do</a:t>
            </a:r>
          </a:p>
          <a:p>
            <a:pPr marL="539750" lvl="1" indent="-273050">
              <a:spcBef>
                <a:spcPts val="600"/>
              </a:spcBef>
              <a:tabLst>
                <a:tab pos="3049588" algn="l"/>
              </a:tabLst>
            </a:pPr>
            <a:r>
              <a:rPr lang="de-DE" sz="1200" smtClean="0"/>
              <a:t>2nd </a:t>
            </a:r>
            <a:r>
              <a:rPr lang="de-DE" sz="1200"/>
              <a:t>metal layer top side</a:t>
            </a:r>
          </a:p>
          <a:p>
            <a:pPr marL="539750" lvl="1" indent="-273050">
              <a:tabLst>
                <a:tab pos="3049588" algn="l"/>
              </a:tabLst>
            </a:pPr>
            <a:r>
              <a:rPr lang="de-DE" sz="1200" smtClean="0"/>
              <a:t>metal layers back side</a:t>
            </a:r>
          </a:p>
          <a:p>
            <a:pPr marL="539750" lvl="1" indent="-273050">
              <a:tabLst>
                <a:tab pos="3049588" algn="l"/>
              </a:tabLst>
            </a:pPr>
            <a:r>
              <a:rPr lang="de-DE" sz="1200" smtClean="0"/>
              <a:t>passivation</a:t>
            </a:r>
          </a:p>
          <a:p>
            <a:pPr marL="539750" lvl="1" indent="-273050">
              <a:tabLst>
                <a:tab pos="3049588" algn="l"/>
              </a:tabLst>
            </a:pPr>
            <a:r>
              <a:rPr lang="de-DE" sz="1200" smtClean="0"/>
              <a:t>wafer level test</a:t>
            </a:r>
          </a:p>
          <a:p>
            <a:pPr marL="539750" lvl="1" indent="-273050">
              <a:tabLst>
                <a:tab pos="3049588" algn="l"/>
              </a:tabLst>
            </a:pPr>
            <a:r>
              <a:rPr lang="de-DE" sz="1200" smtClean="0"/>
              <a:t>dicing</a:t>
            </a:r>
          </a:p>
          <a:p>
            <a:pPr marL="266700" lvl="1" indent="0">
              <a:buNone/>
              <a:tabLst>
                <a:tab pos="3049588" algn="l"/>
              </a:tabLst>
            </a:pPr>
            <a:endParaRPr lang="de-DE" sz="1200" smtClean="0"/>
          </a:p>
          <a:p>
            <a:pPr marL="266700" lvl="1" indent="0">
              <a:buNone/>
              <a:tabLst>
                <a:tab pos="3049588" algn="l"/>
              </a:tabLst>
            </a:pPr>
            <a:endParaRPr lang="de-DE" sz="1200" smtClean="0"/>
          </a:p>
          <a:p>
            <a:pPr marL="0" indent="0">
              <a:spcAft>
                <a:spcPts val="0"/>
              </a:spcAft>
              <a:buNone/>
              <a:tabLst>
                <a:tab pos="3049588" algn="l"/>
              </a:tabLst>
            </a:pPr>
            <a:endParaRPr lang="de-DE" smtClean="0"/>
          </a:p>
          <a:p>
            <a:pPr marL="266700" indent="-266700">
              <a:tabLst>
                <a:tab pos="3049588" algn="l"/>
              </a:tabLst>
            </a:pPr>
            <a:r>
              <a:rPr lang="de-DE" smtClean="0"/>
              <a:t>estimated time of arrival	sep16</a:t>
            </a:r>
          </a:p>
          <a:p>
            <a:pPr marL="266700" indent="-266700">
              <a:tabLst>
                <a:tab pos="3049588" algn="l"/>
              </a:tabLst>
            </a:pPr>
            <a:r>
              <a:rPr lang="de-DE" smtClean="0">
                <a:solidFill>
                  <a:schemeClr val="bg1">
                    <a:lumMod val="75000"/>
                  </a:schemeClr>
                </a:solidFill>
              </a:rPr>
              <a:t>pre-flight production	mid17</a:t>
            </a:r>
          </a:p>
          <a:p>
            <a:pPr marL="266700" indent="0">
              <a:spcBef>
                <a:spcPts val="0"/>
              </a:spcBef>
              <a:buNone/>
              <a:tabLst>
                <a:tab pos="3049588" algn="l"/>
              </a:tabLst>
            </a:pPr>
            <a:r>
              <a:rPr lang="de-DE" sz="1200" smtClean="0">
                <a:solidFill>
                  <a:schemeClr val="bg1">
                    <a:lumMod val="75000"/>
                  </a:schemeClr>
                </a:solidFill>
                <a:sym typeface="Wingdings 3"/>
              </a:rPr>
              <a:t>   final format 512 x 512</a:t>
            </a:r>
            <a:endParaRPr lang="en-GB" sz="12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smtClean="0">
                <a:latin typeface="Candara" panose="020E0502030303020204" pitchFamily="34" charset="0"/>
              </a:rPr>
              <a:t>1</a:t>
            </a:r>
            <a:r>
              <a:rPr lang="de-DE" sz="2400" b="1" cap="none" baseline="30000" smtClean="0">
                <a:latin typeface="Candara" panose="020E0502030303020204" pitchFamily="34" charset="0"/>
              </a:rPr>
              <a:t>st</a:t>
            </a:r>
            <a:r>
              <a:rPr lang="de-DE" sz="2400" b="1" smtClean="0">
                <a:latin typeface="Candara" panose="020E0502030303020204" pitchFamily="34" charset="0"/>
              </a:rPr>
              <a:t> Production Status</a:t>
            </a:r>
            <a:endParaRPr lang="en-GB" sz="2400" b="1">
              <a:latin typeface="Candara" panose="020E0502030303020204" pitchFamily="34" charset="0"/>
            </a:endParaRPr>
          </a:p>
        </p:txBody>
      </p:sp>
      <p:pic>
        <p:nvPicPr>
          <p:cNvPr id="12" name="Picture 2" descr="C:\Users\pel723\home\hll\old\hll\figures\depfet\qq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73" y="3432381"/>
            <a:ext cx="1798756" cy="18940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42" descr="pixtec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15" y="3252356"/>
            <a:ext cx="2491061" cy="207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441522" y="1699054"/>
            <a:ext cx="14141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microphotographs</a:t>
            </a:r>
          </a:p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ATHENA DePFET</a:t>
            </a:r>
          </a:p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pixels</a:t>
            </a:r>
            <a:endParaRPr lang="en-GB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32059" y="2847802"/>
            <a:ext cx="8194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round gate</a:t>
            </a:r>
            <a:endParaRPr lang="en-GB" sz="9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45599" y="2845752"/>
            <a:ext cx="8050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linear gate</a:t>
            </a:r>
            <a:endParaRPr lang="en-GB" sz="9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6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smtClean="0"/>
              <a:t>Entrance Window</a:t>
            </a:r>
            <a:endParaRPr lang="en-GB" sz="2400"/>
          </a:p>
        </p:txBody>
      </p:sp>
      <p:pic>
        <p:nvPicPr>
          <p:cNvPr id="6" name="Grafik 5" descr="ixoWfiQEff.jpg"/>
          <p:cNvPicPr>
            <a:picLocks noChangeAspect="1"/>
          </p:cNvPicPr>
          <p:nvPr/>
        </p:nvPicPr>
        <p:blipFill>
          <a:blip r:embed="rId2" cstate="print"/>
          <a:srcRect l="52937"/>
          <a:stretch>
            <a:fillRect/>
          </a:stretch>
        </p:blipFill>
        <p:spPr>
          <a:xfrm>
            <a:off x="4264414" y="3816970"/>
            <a:ext cx="3504992" cy="247970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54" y="1135530"/>
            <a:ext cx="3277628" cy="230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1"/>
          <p:cNvSpPr>
            <a:spLocks noGrp="1"/>
          </p:cNvSpPr>
          <p:nvPr>
            <p:ph idx="1"/>
          </p:nvPr>
        </p:nvSpPr>
        <p:spPr>
          <a:xfrm>
            <a:off x="457200" y="826936"/>
            <a:ext cx="8229600" cy="5805876"/>
          </a:xfrm>
        </p:spPr>
        <p:txBody>
          <a:bodyPr>
            <a:normAutofit/>
          </a:bodyPr>
          <a:lstStyle/>
          <a:p>
            <a:pPr marL="266700" indent="-266700">
              <a:tabLst>
                <a:tab pos="3049588" algn="l"/>
              </a:tabLst>
            </a:pPr>
            <a:r>
              <a:rPr lang="de-DE" smtClean="0"/>
              <a:t>tradeoff </a:t>
            </a:r>
          </a:p>
          <a:p>
            <a:pPr marL="0" indent="0">
              <a:buNone/>
              <a:tabLst>
                <a:tab pos="715963" algn="l"/>
              </a:tabLst>
            </a:pPr>
            <a:endParaRPr lang="de-DE" smtClean="0"/>
          </a:p>
          <a:p>
            <a:pPr marL="0" indent="0">
              <a:buNone/>
              <a:tabLst>
                <a:tab pos="715963" algn="l"/>
              </a:tabLst>
            </a:pPr>
            <a:r>
              <a:rPr lang="de-DE"/>
              <a:t>	</a:t>
            </a:r>
            <a:r>
              <a:rPr lang="de-DE" smtClean="0"/>
              <a:t>quantum efficiency </a:t>
            </a:r>
          </a:p>
          <a:p>
            <a:pPr marL="0" indent="0">
              <a:buNone/>
              <a:tabLst>
                <a:tab pos="715963" algn="l"/>
              </a:tabLst>
            </a:pPr>
            <a:endParaRPr lang="de-DE"/>
          </a:p>
          <a:p>
            <a:pPr marL="0" indent="0">
              <a:buNone/>
              <a:tabLst>
                <a:tab pos="715963" algn="l"/>
              </a:tabLst>
            </a:pPr>
            <a:endParaRPr lang="de-DE" smtClean="0"/>
          </a:p>
          <a:p>
            <a:pPr marL="0" indent="0">
              <a:buNone/>
              <a:tabLst>
                <a:tab pos="715963" algn="l"/>
              </a:tabLst>
            </a:pPr>
            <a:r>
              <a:rPr lang="de-DE" smtClean="0"/>
              <a:t>	vs. </a:t>
            </a:r>
          </a:p>
          <a:p>
            <a:pPr marL="0" indent="0">
              <a:buNone/>
              <a:tabLst>
                <a:tab pos="715963" algn="l"/>
              </a:tabLst>
            </a:pPr>
            <a:endParaRPr lang="de-DE"/>
          </a:p>
          <a:p>
            <a:pPr marL="0" indent="0">
              <a:buNone/>
              <a:tabLst>
                <a:tab pos="715963" algn="l"/>
              </a:tabLst>
            </a:pPr>
            <a:endParaRPr lang="de-DE" smtClean="0"/>
          </a:p>
          <a:p>
            <a:pPr marL="0" indent="0">
              <a:buNone/>
              <a:tabLst>
                <a:tab pos="715963" algn="l"/>
              </a:tabLst>
            </a:pPr>
            <a:endParaRPr lang="de-DE"/>
          </a:p>
          <a:p>
            <a:pPr marL="3175" lvl="1" indent="0">
              <a:buNone/>
              <a:tabLst>
                <a:tab pos="715963" algn="l"/>
              </a:tabLst>
            </a:pPr>
            <a:r>
              <a:rPr lang="de-DE" smtClean="0"/>
              <a:t>	optical </a:t>
            </a:r>
            <a:r>
              <a:rPr lang="de-DE"/>
              <a:t>&amp; UV </a:t>
            </a:r>
            <a:r>
              <a:rPr lang="de-DE" smtClean="0"/>
              <a:t>stray light</a:t>
            </a:r>
            <a:endParaRPr lang="de-DE"/>
          </a:p>
          <a:p>
            <a:pPr marL="712788" lvl="1" indent="0">
              <a:spcBef>
                <a:spcPts val="600"/>
              </a:spcBef>
              <a:buNone/>
              <a:tabLst>
                <a:tab pos="3049588" algn="l"/>
              </a:tabLst>
            </a:pPr>
            <a:endParaRPr lang="de-DE" sz="1200" smtClean="0"/>
          </a:p>
          <a:p>
            <a:pPr marL="712788" lvl="1" indent="0">
              <a:spcBef>
                <a:spcPts val="600"/>
              </a:spcBef>
              <a:buNone/>
              <a:tabLst>
                <a:tab pos="3049588" algn="l"/>
              </a:tabLst>
            </a:pPr>
            <a:r>
              <a:rPr lang="de-DE" sz="1200" smtClean="0"/>
              <a:t>transmittance ≤ 1.e-6 @ 100 nm Al</a:t>
            </a:r>
            <a:endParaRPr lang="de-DE" sz="1200"/>
          </a:p>
          <a:p>
            <a:pPr marL="266700" lvl="1" indent="0">
              <a:buNone/>
              <a:tabLst>
                <a:tab pos="3049588" algn="l"/>
              </a:tabLst>
            </a:pPr>
            <a:endParaRPr lang="de-DE" sz="1200" smtClean="0"/>
          </a:p>
          <a:p>
            <a:pPr marL="266700" lvl="1" indent="0">
              <a:buNone/>
              <a:tabLst>
                <a:tab pos="3049588" algn="l"/>
              </a:tabLst>
            </a:pPr>
            <a:endParaRPr lang="de-DE" sz="1200" smtClean="0"/>
          </a:p>
          <a:p>
            <a:pPr marL="0" indent="0">
              <a:spcAft>
                <a:spcPts val="0"/>
              </a:spcAft>
              <a:buNone/>
              <a:tabLst>
                <a:tab pos="3049588" algn="l"/>
              </a:tabLst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369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>
          <a:xfrm>
            <a:off x="1886504" y="1415725"/>
            <a:ext cx="5768671" cy="568419"/>
          </a:xfrm>
        </p:spPr>
        <p:txBody>
          <a:bodyPr/>
          <a:lstStyle/>
          <a:p>
            <a:pPr algn="ctr"/>
            <a:r>
              <a:rPr lang="de-DE" sz="2400" smtClean="0"/>
              <a:t>High Rate Detector</a:t>
            </a:r>
            <a:endParaRPr lang="en-GB" sz="2400"/>
          </a:p>
        </p:txBody>
      </p:sp>
      <p:grpSp>
        <p:nvGrpSpPr>
          <p:cNvPr id="9" name="Gruppieren 8"/>
          <p:cNvGrpSpPr/>
          <p:nvPr/>
        </p:nvGrpSpPr>
        <p:grpSpPr>
          <a:xfrm>
            <a:off x="3017266" y="2179035"/>
            <a:ext cx="3507147" cy="2764669"/>
            <a:chOff x="3142157" y="3448589"/>
            <a:chExt cx="3507147" cy="2764669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42157" y="3448589"/>
              <a:ext cx="3507147" cy="276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69" t="66966" r="33411" b="8630"/>
            <a:stretch/>
          </p:blipFill>
          <p:spPr bwMode="auto">
            <a:xfrm>
              <a:off x="4572000" y="5299969"/>
              <a:ext cx="905523" cy="674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341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199" y="826936"/>
            <a:ext cx="8606481" cy="5719199"/>
          </a:xfrm>
        </p:spPr>
        <p:txBody>
          <a:bodyPr>
            <a:normAutofit lnSpcReduction="10000"/>
          </a:bodyPr>
          <a:lstStyle/>
          <a:p>
            <a:pPr marL="265113" indent="-265113"/>
            <a:r>
              <a:rPr lang="de-DE"/>
              <a:t>multi-channel Si Drift Detector </a:t>
            </a:r>
          </a:p>
          <a:p>
            <a:pPr marL="538163" lvl="1" indent="-273050">
              <a:spcBef>
                <a:spcPts val="600"/>
              </a:spcBef>
              <a:tabLst>
                <a:tab pos="2873375" algn="r"/>
                <a:tab pos="2959100" algn="l"/>
              </a:tabLst>
            </a:pPr>
            <a:r>
              <a:rPr lang="en-US" sz="1200" kern="0" smtClean="0">
                <a:solidFill>
                  <a:srgbClr val="000000"/>
                </a:solidFill>
                <a:latin typeface="Verdana"/>
                <a:sym typeface="SymbolPS" pitchFamily="18" charset="2"/>
              </a:rPr>
              <a:t>format	31 	cells</a:t>
            </a:r>
            <a:endParaRPr lang="en-US" sz="1200" kern="0">
              <a:solidFill>
                <a:srgbClr val="000000"/>
              </a:solidFill>
              <a:latin typeface="Verdana"/>
              <a:sym typeface="SymbolPS" pitchFamily="18" charset="2"/>
            </a:endParaRPr>
          </a:p>
          <a:p>
            <a:pPr marL="538163" lvl="1" indent="-273050">
              <a:tabLst>
                <a:tab pos="2873375" algn="r"/>
                <a:tab pos="2959100" algn="l"/>
              </a:tabLst>
            </a:pPr>
            <a:r>
              <a:rPr lang="en-US" sz="1200" kern="0" smtClean="0">
                <a:solidFill>
                  <a:srgbClr val="000000"/>
                </a:solidFill>
                <a:latin typeface="Verdana"/>
                <a:sym typeface="SymbolPS" pitchFamily="18" charset="2"/>
              </a:rPr>
              <a:t>overall area</a:t>
            </a:r>
            <a:r>
              <a:rPr lang="en-US" sz="1200" kern="0">
                <a:solidFill>
                  <a:srgbClr val="000000"/>
                </a:solidFill>
                <a:latin typeface="Verdana"/>
                <a:sym typeface="SymbolPS" pitchFamily="18" charset="2"/>
              </a:rPr>
              <a:t>	4.5 	cm², 24 mm Ø</a:t>
            </a:r>
            <a:endParaRPr lang="en-GB" sz="1200"/>
          </a:p>
          <a:p>
            <a:pPr marL="538163" lvl="1" indent="-273050">
              <a:tabLst>
                <a:tab pos="2873375" algn="r"/>
                <a:tab pos="2959100" algn="l"/>
              </a:tabLst>
            </a:pPr>
            <a:r>
              <a:rPr lang="en-GB" sz="1200"/>
              <a:t>out-of-focus </a:t>
            </a:r>
            <a:r>
              <a:rPr lang="en-GB" sz="1200" smtClean="0"/>
              <a:t>distance</a:t>
            </a:r>
            <a:r>
              <a:rPr lang="en-GB" sz="1200"/>
              <a:t>	11.3 	cm</a:t>
            </a:r>
          </a:p>
          <a:p>
            <a:pPr marL="265113" indent="-265113">
              <a:spcBef>
                <a:spcPts val="1200"/>
              </a:spcBef>
            </a:pPr>
            <a:r>
              <a:rPr lang="de-DE" smtClean="0"/>
              <a:t>predicted performance </a:t>
            </a:r>
            <a:endParaRPr lang="de-DE"/>
          </a:p>
          <a:p>
            <a:pPr marL="534988" lvl="1" indent="-266700">
              <a:spcBef>
                <a:spcPts val="600"/>
              </a:spcBef>
              <a:tabLst>
                <a:tab pos="2873375" algn="r"/>
                <a:tab pos="2959100" algn="l"/>
                <a:tab pos="3497263" algn="l"/>
              </a:tabLst>
            </a:pPr>
            <a:r>
              <a:rPr lang="en-GB" sz="1200"/>
              <a:t>time resolution 	10 </a:t>
            </a:r>
            <a:r>
              <a:rPr lang="en-GB" sz="1200" smtClean="0"/>
              <a:t>	µsec</a:t>
            </a:r>
            <a:endParaRPr lang="en-GB" sz="1200"/>
          </a:p>
          <a:p>
            <a:pPr marL="534988" lvl="1" indent="-266700">
              <a:tabLst>
                <a:tab pos="2873375" algn="r"/>
                <a:tab pos="2959100" algn="l"/>
                <a:tab pos="3497263" algn="l"/>
              </a:tabLst>
            </a:pPr>
            <a:r>
              <a:rPr lang="en-GB" sz="1200"/>
              <a:t>energy resolution 	</a:t>
            </a:r>
            <a:r>
              <a:rPr lang="en-GB" sz="1200" smtClean="0"/>
              <a:t>150 	eV	(BoL)</a:t>
            </a:r>
          </a:p>
          <a:p>
            <a:pPr marL="268288" lvl="1" indent="0">
              <a:buNone/>
              <a:tabLst>
                <a:tab pos="2873375" algn="r"/>
                <a:tab pos="2959100" algn="l"/>
                <a:tab pos="3497263" algn="l"/>
              </a:tabLst>
            </a:pPr>
            <a:r>
              <a:rPr lang="en-GB" sz="1200"/>
              <a:t>	</a:t>
            </a:r>
            <a:r>
              <a:rPr lang="en-GB" sz="1200" smtClean="0"/>
              <a:t>300	eV	(EoL) </a:t>
            </a:r>
            <a:r>
              <a:rPr lang="en-GB" sz="1200"/>
              <a:t>	</a:t>
            </a:r>
            <a:endParaRPr lang="en-GB" sz="1200" smtClean="0"/>
          </a:p>
          <a:p>
            <a:pPr marL="534988" lvl="1" indent="-266700">
              <a:tabLst>
                <a:tab pos="2873375" algn="r"/>
                <a:tab pos="2959100" algn="l"/>
                <a:tab pos="3497263" algn="l"/>
              </a:tabLst>
            </a:pPr>
            <a:r>
              <a:rPr lang="en-GB" sz="1200" smtClean="0"/>
              <a:t>count </a:t>
            </a:r>
            <a:r>
              <a:rPr lang="en-GB" sz="1200"/>
              <a:t>rate capability 	&gt; 10 </a:t>
            </a:r>
            <a:r>
              <a:rPr lang="en-GB" sz="1200" smtClean="0"/>
              <a:t>	Crab	(170 kcts/sec)</a:t>
            </a:r>
            <a:endParaRPr lang="en-GB" sz="1200"/>
          </a:p>
          <a:p>
            <a:pPr marL="534988" lvl="1" indent="-266700">
              <a:tabLst>
                <a:tab pos="2873375" algn="r"/>
                <a:tab pos="2959100" algn="l"/>
                <a:tab pos="3497263" algn="l"/>
              </a:tabLst>
            </a:pPr>
            <a:r>
              <a:rPr lang="en-GB" sz="1200" smtClean="0"/>
              <a:t>deadtime &amp; pile-up 	&lt; 2 	% 	@ 1 Crab</a:t>
            </a:r>
          </a:p>
          <a:p>
            <a:pPr marL="265113" indent="-265113">
              <a:spcBef>
                <a:spcPts val="1200"/>
              </a:spcBef>
            </a:pPr>
            <a:endParaRPr lang="de-DE" smtClean="0"/>
          </a:p>
          <a:p>
            <a:pPr marL="265113" indent="-265113">
              <a:spcBef>
                <a:spcPts val="1200"/>
              </a:spcBef>
            </a:pPr>
            <a:r>
              <a:rPr lang="de-DE" smtClean="0"/>
              <a:t>system development </a:t>
            </a:r>
            <a:endParaRPr lang="en-GB" sz="1200" smtClean="0"/>
          </a:p>
          <a:p>
            <a:pPr marL="534988" lvl="1" indent="-266700">
              <a:spcBef>
                <a:spcPts val="600"/>
              </a:spcBef>
              <a:tabLst>
                <a:tab pos="2873375" algn="r"/>
                <a:tab pos="2959100" algn="l"/>
                <a:tab pos="3497263" algn="l"/>
              </a:tabLst>
            </a:pPr>
            <a:r>
              <a:rPr lang="en-GB" sz="1200" smtClean="0"/>
              <a:t>self-triggering analog readout ASIC SFERA</a:t>
            </a:r>
            <a:endParaRPr lang="en-GB" sz="1200"/>
          </a:p>
          <a:p>
            <a:pPr marL="536575" lvl="1" indent="-268288">
              <a:buNone/>
              <a:tabLst>
                <a:tab pos="2873375" algn="r"/>
                <a:tab pos="2959100" algn="l"/>
                <a:tab pos="3497263" algn="l"/>
              </a:tabLst>
            </a:pPr>
            <a:r>
              <a:rPr lang="en-GB" sz="1200" smtClean="0"/>
              <a:t>	(</a:t>
            </a:r>
            <a:r>
              <a:rPr lang="en-GB" sz="1200"/>
              <a:t>Politecnico di Milano &amp; </a:t>
            </a:r>
            <a:r>
              <a:rPr lang="en-GB" sz="1200" smtClean="0"/>
              <a:t>XGLab)</a:t>
            </a:r>
            <a:endParaRPr lang="en-GB" sz="1200"/>
          </a:p>
          <a:p>
            <a:pPr marL="534988" lvl="1" indent="-266700">
              <a:tabLst>
                <a:tab pos="2873375" algn="r"/>
                <a:tab pos="2959100" algn="l"/>
                <a:tab pos="3497263" algn="l"/>
              </a:tabLst>
            </a:pPr>
            <a:r>
              <a:rPr lang="en-GB" sz="1200" smtClean="0"/>
              <a:t>alternative digital filtering system </a:t>
            </a:r>
          </a:p>
          <a:p>
            <a:pPr marL="536575" lvl="1" indent="-268288">
              <a:buNone/>
              <a:tabLst>
                <a:tab pos="2873375" algn="r"/>
                <a:tab pos="2959100" algn="l"/>
                <a:tab pos="3497263" algn="l"/>
              </a:tabLst>
            </a:pPr>
            <a:r>
              <a:rPr lang="en-GB" sz="1200"/>
              <a:t>	</a:t>
            </a:r>
            <a:r>
              <a:rPr lang="en-GB" sz="1200" smtClean="0"/>
              <a:t>(CESR Toulouse)</a:t>
            </a:r>
          </a:p>
          <a:p>
            <a:pPr marL="534988" lvl="1" indent="-266700">
              <a:tabLst>
                <a:tab pos="2873375" algn="r"/>
                <a:tab pos="2959100" algn="l"/>
                <a:tab pos="3497263" algn="l"/>
              </a:tabLst>
            </a:pPr>
            <a:r>
              <a:rPr lang="de-DE" sz="1200" smtClean="0"/>
              <a:t>detector board</a:t>
            </a:r>
          </a:p>
          <a:p>
            <a:pPr marL="534988" lvl="1" indent="-266700">
              <a:tabLst>
                <a:tab pos="2873375" algn="r"/>
                <a:tab pos="2959100" algn="l"/>
                <a:tab pos="3497263" algn="l"/>
              </a:tabLst>
            </a:pPr>
            <a:r>
              <a:rPr lang="de-DE" sz="1200" smtClean="0"/>
              <a:t>DAQ system</a:t>
            </a:r>
          </a:p>
          <a:p>
            <a:pPr marL="534988" lvl="1" indent="-266700">
              <a:tabLst>
                <a:tab pos="2873375" algn="r"/>
                <a:tab pos="2959100" algn="l"/>
                <a:tab pos="3497263" algn="l"/>
              </a:tabLst>
            </a:pPr>
            <a:r>
              <a:rPr lang="de-DE" sz="1200" smtClean="0"/>
              <a:t>mechanical/thermal concept</a:t>
            </a:r>
            <a:endParaRPr lang="en-GB" sz="1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smtClean="0"/>
              <a:t>Option1: IXO HTRS</a:t>
            </a:r>
            <a:endParaRPr lang="en-GB" sz="2400"/>
          </a:p>
        </p:txBody>
      </p:sp>
      <p:sp>
        <p:nvSpPr>
          <p:cNvPr id="6" name="Textfeld 5"/>
          <p:cNvSpPr txBox="1"/>
          <p:nvPr/>
        </p:nvSpPr>
        <p:spPr>
          <a:xfrm>
            <a:off x="7763781" y="2222497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side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Grafik 6" descr="IMG_1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8502" y="1005929"/>
            <a:ext cx="2116576" cy="1509824"/>
          </a:xfrm>
          <a:prstGeom prst="rect">
            <a:avLst/>
          </a:prstGeom>
        </p:spPr>
      </p:pic>
      <p:pic>
        <p:nvPicPr>
          <p:cNvPr id="8" name="Grafik 7" descr="IMG_16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8502" y="2479704"/>
            <a:ext cx="2116575" cy="148019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763781" y="3562591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radiation</a:t>
            </a:r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entrance</a:t>
            </a:r>
            <a:endParaRPr lang="de-DE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</a:t>
            </a:r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side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55262" y="330128"/>
            <a:ext cx="2557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smtClean="0">
                <a:latin typeface="Candara" panose="020E0502030303020204" pitchFamily="34" charset="0"/>
              </a:rPr>
              <a:t>H</a:t>
            </a:r>
            <a:r>
              <a:rPr lang="de-DE" sz="1200" smtClean="0">
                <a:latin typeface="Candara" panose="020E0502030303020204" pitchFamily="34" charset="0"/>
              </a:rPr>
              <a:t>igh </a:t>
            </a:r>
            <a:r>
              <a:rPr lang="de-DE" sz="1200" b="1" smtClean="0">
                <a:latin typeface="Candara" panose="020E0502030303020204" pitchFamily="34" charset="0"/>
              </a:rPr>
              <a:t>T</a:t>
            </a:r>
            <a:r>
              <a:rPr lang="de-DE" sz="1200" smtClean="0">
                <a:latin typeface="Candara" panose="020E0502030303020204" pitchFamily="34" charset="0"/>
              </a:rPr>
              <a:t>ime </a:t>
            </a:r>
            <a:r>
              <a:rPr lang="de-DE" sz="1200" b="1" smtClean="0">
                <a:latin typeface="Candara" panose="020E0502030303020204" pitchFamily="34" charset="0"/>
              </a:rPr>
              <a:t>R</a:t>
            </a:r>
            <a:r>
              <a:rPr lang="de-DE" sz="1200" smtClean="0">
                <a:latin typeface="Candara" panose="020E0502030303020204" pitchFamily="34" charset="0"/>
              </a:rPr>
              <a:t>esolution </a:t>
            </a:r>
            <a:r>
              <a:rPr lang="de-DE" sz="1200" b="1" smtClean="0">
                <a:latin typeface="Candara" panose="020E0502030303020204" pitchFamily="34" charset="0"/>
              </a:rPr>
              <a:t>S</a:t>
            </a:r>
            <a:r>
              <a:rPr lang="de-DE" sz="1200" smtClean="0">
                <a:latin typeface="Candara" panose="020E0502030303020204" pitchFamily="34" charset="0"/>
              </a:rPr>
              <a:t>pectrometer</a:t>
            </a:r>
            <a:endParaRPr lang="en-GB" sz="1200">
              <a:latin typeface="Candara" panose="020E0502030303020204" pitchFamily="34" charset="0"/>
            </a:endParaRPr>
          </a:p>
        </p:txBody>
      </p:sp>
      <p:pic>
        <p:nvPicPr>
          <p:cNvPr id="11" name="Grafik 10" descr="ixoHtrsFpaCrossSection1.jpg"/>
          <p:cNvPicPr>
            <a:picLocks noChangeAspect="1"/>
          </p:cNvPicPr>
          <p:nvPr/>
        </p:nvPicPr>
        <p:blipFill>
          <a:blip r:embed="rId4" cstate="print"/>
          <a:srcRect l="17675" t="21912" r="15423" b="25118"/>
          <a:stretch>
            <a:fillRect/>
          </a:stretch>
        </p:blipFill>
        <p:spPr>
          <a:xfrm>
            <a:off x="5250570" y="4710496"/>
            <a:ext cx="3005215" cy="1690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98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smtClean="0">
                <a:latin typeface="Candara" panose="020E0502030303020204" pitchFamily="34" charset="0"/>
              </a:rPr>
              <a:t>ATHENA Mission </a:t>
            </a:r>
            <a:r>
              <a:rPr lang="de-DE" sz="1200" b="1" smtClean="0">
                <a:latin typeface="Candara" panose="020E0502030303020204" pitchFamily="34" charset="0"/>
              </a:rPr>
              <a:t>(Advanced Telescope for High ENergy Astrophysics)</a:t>
            </a:r>
            <a:endParaRPr lang="en-GB" sz="1200" b="1">
              <a:latin typeface="Candara" panose="020E0502030303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933825" y="1276350"/>
            <a:ext cx="849715" cy="320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199" y="826936"/>
            <a:ext cx="8481391" cy="5719199"/>
          </a:xfrm>
        </p:spPr>
        <p:txBody>
          <a:bodyPr>
            <a:normAutofit lnSpcReduction="10000"/>
          </a:bodyPr>
          <a:lstStyle/>
          <a:p>
            <a:pPr marL="271463" indent="-271463">
              <a:spcBef>
                <a:spcPts val="2400"/>
              </a:spcBef>
              <a:spcAft>
                <a:spcPts val="1200"/>
              </a:spcAft>
            </a:pPr>
            <a:r>
              <a:rPr lang="en-US" smtClean="0"/>
              <a:t>ESA mission</a:t>
            </a:r>
            <a:endParaRPr lang="en-US"/>
          </a:p>
          <a:p>
            <a:pPr marL="541338" lvl="1" indent="-269875">
              <a:lnSpc>
                <a:spcPts val="1600"/>
              </a:lnSpc>
            </a:pPr>
            <a:r>
              <a:rPr lang="en-US" sz="1200"/>
              <a:t>next </a:t>
            </a:r>
            <a:r>
              <a:rPr lang="en-US" sz="1200" smtClean="0"/>
              <a:t>large </a:t>
            </a:r>
            <a:r>
              <a:rPr lang="en-US" sz="1200"/>
              <a:t>X-ray </a:t>
            </a:r>
            <a:r>
              <a:rPr lang="en-US" sz="1200" smtClean="0"/>
              <a:t>observatory</a:t>
            </a:r>
          </a:p>
          <a:p>
            <a:pPr marL="541338" lvl="1" indent="-269875">
              <a:lnSpc>
                <a:spcPts val="1600"/>
              </a:lnSpc>
            </a:pPr>
            <a:r>
              <a:rPr lang="en-GB" sz="1200"/>
              <a:t>ESA's Cosmic Vision 2015–25 plan</a:t>
            </a:r>
            <a:endParaRPr lang="en-US" sz="1200"/>
          </a:p>
          <a:p>
            <a:pPr marL="541338" lvl="1" indent="-269875">
              <a:lnSpc>
                <a:spcPts val="1600"/>
              </a:lnSpc>
            </a:pPr>
            <a:r>
              <a:rPr lang="en-GB" sz="1200" smtClean="0"/>
              <a:t>2</a:t>
            </a:r>
            <a:r>
              <a:rPr lang="en-GB" sz="1200" baseline="30000" smtClean="0"/>
              <a:t>nd</a:t>
            </a:r>
            <a:r>
              <a:rPr lang="en-GB" sz="1200" smtClean="0"/>
              <a:t> of three L-class missions</a:t>
            </a:r>
            <a:endParaRPr lang="en-GB" sz="1200"/>
          </a:p>
          <a:p>
            <a:pPr marL="271463" indent="-271463">
              <a:spcBef>
                <a:spcPts val="2400"/>
              </a:spcBef>
              <a:spcAft>
                <a:spcPts val="1200"/>
              </a:spcAft>
            </a:pPr>
            <a:r>
              <a:rPr lang="en-US" smtClean="0"/>
              <a:t>science targets</a:t>
            </a:r>
            <a:endParaRPr lang="en-US"/>
          </a:p>
          <a:p>
            <a:pPr marL="541338" lvl="1" indent="-269875">
              <a:lnSpc>
                <a:spcPts val="1600"/>
              </a:lnSpc>
            </a:pPr>
            <a:r>
              <a:rPr lang="de-DE" sz="1200" smtClean="0"/>
              <a:t>theme 'The Hot &amp; Energetic Universe'</a:t>
            </a:r>
            <a:r>
              <a:rPr lang="en-US" sz="1200">
                <a:solidFill>
                  <a:schemeClr val="accent2"/>
                </a:solidFill>
                <a:sym typeface="Wingdings 3" pitchFamily="18" charset="2"/>
              </a:rPr>
              <a:t>	</a:t>
            </a:r>
            <a:endParaRPr lang="en-US" sz="1200">
              <a:solidFill>
                <a:schemeClr val="accent2"/>
              </a:solidFill>
            </a:endParaRPr>
          </a:p>
          <a:p>
            <a:pPr marL="808038" lvl="2" indent="-271463">
              <a:lnSpc>
                <a:spcPts val="1600"/>
              </a:lnSpc>
            </a:pPr>
            <a:r>
              <a:rPr lang="en-US" sz="1000"/>
              <a:t>formation of </a:t>
            </a:r>
            <a:r>
              <a:rPr lang="en-US" sz="1000" smtClean="0"/>
              <a:t>large scale structures</a:t>
            </a:r>
          </a:p>
          <a:p>
            <a:pPr marL="808038" lvl="2" indent="-271463">
              <a:lnSpc>
                <a:spcPts val="1600"/>
              </a:lnSpc>
            </a:pPr>
            <a:r>
              <a:rPr lang="en-US" sz="1000" smtClean="0"/>
              <a:t>evolution of black holes</a:t>
            </a:r>
            <a:endParaRPr lang="en-US" sz="1000"/>
          </a:p>
          <a:p>
            <a:pPr marL="271463" indent="-271463">
              <a:spcBef>
                <a:spcPts val="2400"/>
              </a:spcBef>
              <a:spcAft>
                <a:spcPts val="1200"/>
              </a:spcAft>
            </a:pPr>
            <a:r>
              <a:rPr lang="en-US"/>
              <a:t>scenario</a:t>
            </a:r>
          </a:p>
          <a:p>
            <a:pPr marL="541338" lvl="1" indent="-269875">
              <a:lnSpc>
                <a:spcPts val="1600"/>
              </a:lnSpc>
            </a:pPr>
            <a:r>
              <a:rPr lang="de-DE" sz="1200"/>
              <a:t>launch </a:t>
            </a:r>
            <a:r>
              <a:rPr lang="de-DE" sz="1200" smtClean="0"/>
              <a:t>~ 2028</a:t>
            </a:r>
            <a:endParaRPr lang="de-DE" sz="1200"/>
          </a:p>
          <a:p>
            <a:pPr marL="541338" lvl="1" indent="-269875">
              <a:lnSpc>
                <a:spcPts val="1600"/>
              </a:lnSpc>
            </a:pPr>
            <a:r>
              <a:rPr lang="de-DE" sz="1200"/>
              <a:t>Ariane </a:t>
            </a:r>
            <a:r>
              <a:rPr lang="de-DE" sz="1200" smtClean="0"/>
              <a:t>5 carrier</a:t>
            </a:r>
            <a:endParaRPr lang="de-DE" sz="1200"/>
          </a:p>
          <a:p>
            <a:pPr marL="541338" lvl="1" indent="-269875">
              <a:lnSpc>
                <a:spcPts val="1600"/>
              </a:lnSpc>
            </a:pPr>
            <a:r>
              <a:rPr lang="en-US" sz="1200"/>
              <a:t>halo orbit around </a:t>
            </a:r>
            <a:r>
              <a:rPr lang="en-US" sz="1200" smtClean="0"/>
              <a:t>Lagrange point L2</a:t>
            </a:r>
            <a:endParaRPr lang="en-US" sz="1200"/>
          </a:p>
          <a:p>
            <a:pPr marL="541338" lvl="1" indent="-269875">
              <a:lnSpc>
                <a:spcPts val="1600"/>
              </a:lnSpc>
            </a:pPr>
            <a:r>
              <a:rPr lang="en-US" sz="1200"/>
              <a:t>design life time 5 y (+5 y</a:t>
            </a:r>
            <a:r>
              <a:rPr lang="en-US" sz="1200" smtClean="0"/>
              <a:t>)</a:t>
            </a:r>
          </a:p>
          <a:p>
            <a:pPr marL="541338" lvl="1" indent="-269875">
              <a:lnSpc>
                <a:spcPts val="1600"/>
              </a:lnSpc>
            </a:pPr>
            <a:r>
              <a:rPr lang="en-US" sz="1200" smtClean="0"/>
              <a:t>300 observations per year</a:t>
            </a:r>
            <a:endParaRPr lang="en-US" sz="1200"/>
          </a:p>
          <a:p>
            <a:pPr marL="271463" indent="-271463">
              <a:spcBef>
                <a:spcPts val="2400"/>
              </a:spcBef>
              <a:spcAft>
                <a:spcPts val="1200"/>
              </a:spcAft>
            </a:pPr>
            <a:r>
              <a:rPr lang="en-US"/>
              <a:t>status</a:t>
            </a:r>
          </a:p>
          <a:p>
            <a:pPr marL="541338" lvl="1" indent="-269875">
              <a:lnSpc>
                <a:spcPts val="1600"/>
              </a:lnSpc>
            </a:pPr>
            <a:r>
              <a:rPr lang="de-DE" sz="1200" smtClean="0"/>
              <a:t>phase A (feasibilty study)</a:t>
            </a:r>
          </a:p>
        </p:txBody>
      </p:sp>
      <p:pic>
        <p:nvPicPr>
          <p:cNvPr id="15" name="Grafik 14" descr="IXOOrbitL2.jpg"/>
          <p:cNvPicPr>
            <a:picLocks noChangeAspect="1"/>
          </p:cNvPicPr>
          <p:nvPr/>
        </p:nvPicPr>
        <p:blipFill>
          <a:blip r:embed="rId2" cstate="print"/>
          <a:srcRect l="965" t="2274" r="3424" b="2210"/>
          <a:stretch>
            <a:fillRect/>
          </a:stretch>
        </p:blipFill>
        <p:spPr>
          <a:xfrm>
            <a:off x="5173709" y="4341340"/>
            <a:ext cx="3279331" cy="2138363"/>
          </a:xfrm>
          <a:prstGeom prst="rect">
            <a:avLst/>
          </a:prstGeom>
        </p:spPr>
      </p:pic>
      <p:pic>
        <p:nvPicPr>
          <p:cNvPr id="1029" name="Picture 5" descr="C:\Users\pel723\Downloads\Athena_artists_impression_1500x1125_7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479" y="795868"/>
            <a:ext cx="4213208" cy="31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040947" y="3550063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ATHENA spacecraft</a:t>
            </a:r>
          </a:p>
          <a:p>
            <a:pPr algn="r"/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artist's impression, ESA</a:t>
            </a:r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6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el723\Desktop\qqq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62" y="866829"/>
            <a:ext cx="2366319" cy="236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el723\Desktop\qq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23" y="866831"/>
            <a:ext cx="2366319" cy="236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/>
            <a:r>
              <a:rPr lang="de-DE" smtClean="0"/>
              <a:t>full frame readout</a:t>
            </a:r>
          </a:p>
          <a:p>
            <a:pPr marL="541338" lvl="1" indent="-274638">
              <a:spcBef>
                <a:spcPts val="600"/>
              </a:spcBef>
            </a:pPr>
            <a:r>
              <a:rPr lang="de-DE" sz="1200" smtClean="0"/>
              <a:t>1 amplifier channel / pixel</a:t>
            </a:r>
          </a:p>
          <a:p>
            <a:pPr marL="541338" lvl="1" indent="-274638"/>
            <a:r>
              <a:rPr lang="de-DE" sz="1200" smtClean="0"/>
              <a:t>large hexagonal pixels, e.g.</a:t>
            </a:r>
          </a:p>
          <a:p>
            <a:pPr marL="541338" lvl="1" indent="-274638">
              <a:buNone/>
            </a:pPr>
            <a:r>
              <a:rPr lang="de-DE" sz="1200"/>
              <a:t>	</a:t>
            </a:r>
            <a:r>
              <a:rPr lang="de-DE" sz="1200" smtClean="0"/>
              <a:t>800 µm / 127 cells</a:t>
            </a:r>
          </a:p>
          <a:p>
            <a:pPr marL="541338" lvl="1" indent="-274638">
              <a:buNone/>
            </a:pPr>
            <a:r>
              <a:rPr lang="de-DE" sz="1200"/>
              <a:t>	</a:t>
            </a:r>
            <a:r>
              <a:rPr lang="de-DE" sz="1200" smtClean="0"/>
              <a:t>560 µm / 253 cells</a:t>
            </a:r>
          </a:p>
          <a:p>
            <a:pPr marL="541338" lvl="1" indent="-274638"/>
            <a:r>
              <a:rPr lang="de-DE" sz="1200" smtClean="0"/>
              <a:t>two/four VERITAS readout ASICs</a:t>
            </a:r>
          </a:p>
          <a:p>
            <a:pPr marL="541338" lvl="1" indent="-274638"/>
            <a:r>
              <a:rPr lang="de-DE" sz="1200" smtClean="0"/>
              <a:t>WFI electronics box</a:t>
            </a:r>
          </a:p>
          <a:p>
            <a:pPr marL="541338" lvl="1" indent="-274638"/>
            <a:r>
              <a:rPr lang="de-DE" sz="1200" smtClean="0"/>
              <a:t>no SWITCHER</a:t>
            </a:r>
          </a:p>
          <a:p>
            <a:pPr marL="541338" lvl="1" indent="-274638"/>
            <a:endParaRPr lang="de-DE" sz="1200" smtClean="0"/>
          </a:p>
          <a:p>
            <a:pPr marL="541338" lvl="1" indent="-274638"/>
            <a:endParaRPr lang="de-DE" sz="1200" smtClean="0"/>
          </a:p>
          <a:p>
            <a:pPr marL="266700" indent="-266700"/>
            <a:r>
              <a:rPr lang="de-DE"/>
              <a:t>DePFET with internal </a:t>
            </a:r>
            <a:r>
              <a:rPr lang="de-DE" smtClean="0"/>
              <a:t>storage</a:t>
            </a:r>
          </a:p>
          <a:p>
            <a:pPr marL="541338" lvl="1" indent="-274638">
              <a:spcBef>
                <a:spcPts val="600"/>
              </a:spcBef>
            </a:pPr>
            <a:r>
              <a:rPr lang="de-DE" sz="1200" smtClean="0"/>
              <a:t>2 </a:t>
            </a:r>
            <a:r>
              <a:rPr lang="de-DE" sz="1200"/>
              <a:t>DePFETs / pixel</a:t>
            </a:r>
          </a:p>
          <a:p>
            <a:pPr marL="541338" lvl="1" indent="-274638"/>
            <a:r>
              <a:rPr lang="de-DE" sz="1200"/>
              <a:t>one collecting charge / other in readout mode</a:t>
            </a:r>
          </a:p>
          <a:p>
            <a:pPr marL="541338" lvl="1" indent="-274638"/>
            <a:r>
              <a:rPr lang="de-DE" sz="1200"/>
              <a:t>elimination of 'out-of-time' </a:t>
            </a:r>
            <a:r>
              <a:rPr lang="de-DE" sz="1200" smtClean="0"/>
              <a:t>events</a:t>
            </a:r>
          </a:p>
          <a:p>
            <a:pPr marL="541338" lvl="1" indent="-274638"/>
            <a:endParaRPr lang="en-GB" sz="1200"/>
          </a:p>
          <a:p>
            <a:pPr marL="266700" lvl="1" indent="0">
              <a:buNone/>
            </a:pPr>
            <a:endParaRPr lang="en-GB" sz="1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smtClean="0"/>
              <a:t>Option2: Full Frame Readout </a:t>
            </a:r>
            <a:r>
              <a:rPr lang="de-DE" sz="2400"/>
              <a:t>APS </a:t>
            </a:r>
            <a:endParaRPr lang="en-GB" sz="2400"/>
          </a:p>
        </p:txBody>
      </p:sp>
      <p:sp>
        <p:nvSpPr>
          <p:cNvPr id="8" name="Textfeld 7"/>
          <p:cNvSpPr txBox="1"/>
          <p:nvPr/>
        </p:nvSpPr>
        <p:spPr>
          <a:xfrm>
            <a:off x="4119235" y="2778699"/>
            <a:ext cx="474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127 </a:t>
            </a:r>
          </a:p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cells</a:t>
            </a:r>
            <a:endParaRPr lang="en-GB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605664" y="2773950"/>
            <a:ext cx="474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253 </a:t>
            </a:r>
          </a:p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cells</a:t>
            </a:r>
            <a:endParaRPr lang="en-GB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998505" y="3671821"/>
            <a:ext cx="3141480" cy="2384159"/>
            <a:chOff x="4998505" y="3671821"/>
            <a:chExt cx="3141480" cy="238415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8505" y="3671821"/>
              <a:ext cx="3141480" cy="23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7510513" y="5789640"/>
              <a:ext cx="5629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smtClean="0"/>
                <a:t>A. Bähr</a:t>
              </a:r>
              <a:endParaRPr lang="en-GB" sz="1000"/>
            </a:p>
          </p:txBody>
        </p:sp>
      </p:grpSp>
    </p:spTree>
    <p:extLst>
      <p:ext uri="{BB962C8B-B14F-4D97-AF65-F5344CB8AC3E}">
        <p14:creationId xmlns:p14="http://schemas.microsoft.com/office/powerpoint/2010/main" val="20114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/>
            <a:r>
              <a:rPr lang="de-DE" smtClean="0"/>
              <a:t>'small large-area' WFI detector</a:t>
            </a:r>
          </a:p>
          <a:p>
            <a:pPr marL="541338" lvl="1" indent="-274638">
              <a:spcBef>
                <a:spcPts val="600"/>
              </a:spcBef>
            </a:pPr>
            <a:r>
              <a:rPr lang="de-DE" sz="1200" smtClean="0"/>
              <a:t>format	64 x 64</a:t>
            </a:r>
          </a:p>
          <a:p>
            <a:pPr marL="541338" lvl="1" indent="-274638"/>
            <a:r>
              <a:rPr lang="de-DE" sz="1200" smtClean="0"/>
              <a:t>pixel size	130 µm</a:t>
            </a:r>
          </a:p>
          <a:p>
            <a:pPr marL="541338" lvl="1" indent="-274638"/>
            <a:endParaRPr lang="de-DE" sz="1200" smtClean="0"/>
          </a:p>
          <a:p>
            <a:pPr marL="541338" lvl="1" indent="-274638"/>
            <a:r>
              <a:rPr lang="de-DE" sz="1200" smtClean="0"/>
              <a:t>split frame readout</a:t>
            </a:r>
          </a:p>
          <a:p>
            <a:pPr marL="541338" lvl="1" indent="0">
              <a:buNone/>
            </a:pPr>
            <a:r>
              <a:rPr lang="de-DE" sz="1200">
                <a:sym typeface="Wingdings 3"/>
              </a:rPr>
              <a:t>   two 64 x 32 'hemispheres'</a:t>
            </a:r>
            <a:endParaRPr lang="de-DE" sz="1200"/>
          </a:p>
          <a:p>
            <a:pPr marL="541338" lvl="1" indent="0">
              <a:buNone/>
            </a:pPr>
            <a:r>
              <a:rPr lang="de-DE" sz="1200" smtClean="0">
                <a:sym typeface="Wingdings 3"/>
              </a:rPr>
              <a:t>   two (half) SWITCHER control ASICs</a:t>
            </a:r>
          </a:p>
          <a:p>
            <a:pPr marL="541338" lvl="1" indent="0">
              <a:buNone/>
            </a:pPr>
            <a:r>
              <a:rPr lang="de-DE" sz="1200">
                <a:sym typeface="Wingdings 3"/>
              </a:rPr>
              <a:t>   two readout ASICs</a:t>
            </a:r>
          </a:p>
          <a:p>
            <a:pPr marL="541338" lvl="1" indent="0">
              <a:buNone/>
            </a:pPr>
            <a:r>
              <a:rPr lang="de-DE" sz="1200">
                <a:sym typeface="Wingdings 3"/>
              </a:rPr>
              <a:t>   </a:t>
            </a:r>
            <a:r>
              <a:rPr lang="de-DE" sz="1200" smtClean="0">
                <a:sym typeface="Wingdings 3"/>
              </a:rPr>
              <a:t>frame time  32 x 2.5 µsec = 80 µsec</a:t>
            </a:r>
            <a:endParaRPr lang="de-DE" sz="1200">
              <a:sym typeface="Wingdings 3"/>
            </a:endParaRPr>
          </a:p>
          <a:p>
            <a:pPr marL="541338" lvl="1" indent="0">
              <a:buNone/>
            </a:pPr>
            <a:endParaRPr lang="de-DE" sz="1200"/>
          </a:p>
          <a:p>
            <a:pPr marL="541338" lvl="1" indent="-274638"/>
            <a:r>
              <a:rPr lang="de-DE" sz="1200" smtClean="0"/>
              <a:t>option:two-row parallel readout</a:t>
            </a:r>
            <a:endParaRPr lang="de-DE" sz="1200"/>
          </a:p>
          <a:p>
            <a:pPr marL="541338" lvl="1" indent="0">
              <a:buNone/>
            </a:pPr>
            <a:r>
              <a:rPr lang="de-DE" sz="1200" smtClean="0">
                <a:sym typeface="Wingdings 3"/>
              </a:rPr>
              <a:t>   </a:t>
            </a:r>
            <a:r>
              <a:rPr lang="de-DE" sz="1200" smtClean="0"/>
              <a:t>additional </a:t>
            </a:r>
            <a:r>
              <a:rPr lang="de-DE" sz="1200"/>
              <a:t>speed-up</a:t>
            </a:r>
            <a:endParaRPr lang="de-DE" sz="1200" smtClean="0">
              <a:sym typeface="Wingdings 3"/>
            </a:endParaRPr>
          </a:p>
          <a:p>
            <a:pPr marL="541338" lvl="1" indent="0">
              <a:buNone/>
            </a:pPr>
            <a:r>
              <a:rPr lang="de-DE" sz="1200" smtClean="0">
                <a:sym typeface="Wingdings 3"/>
              </a:rPr>
              <a:t>   four readout ASICs</a:t>
            </a:r>
          </a:p>
          <a:p>
            <a:pPr marL="541338" lvl="1" indent="0">
              <a:buNone/>
            </a:pPr>
            <a:endParaRPr lang="de-DE" sz="1200"/>
          </a:p>
          <a:p>
            <a:pPr marL="541338" lvl="1" indent="0">
              <a:buNone/>
            </a:pPr>
            <a:endParaRPr lang="de-DE" sz="1200"/>
          </a:p>
          <a:p>
            <a:pPr marL="266700" indent="-266700"/>
            <a:r>
              <a:rPr lang="de-DE" smtClean="0"/>
              <a:t>no specific production for high-rate detector</a:t>
            </a:r>
            <a:endParaRPr lang="de-DE"/>
          </a:p>
          <a:p>
            <a:pPr marL="541338" lvl="1" indent="-274638">
              <a:spcBef>
                <a:spcPts val="600"/>
              </a:spcBef>
            </a:pPr>
            <a:r>
              <a:rPr lang="de-DE" sz="1200"/>
              <a:t>maximum </a:t>
            </a:r>
            <a:r>
              <a:rPr lang="de-DE" sz="1200" smtClean="0"/>
              <a:t>of synergy </a:t>
            </a:r>
            <a:r>
              <a:rPr lang="de-DE" sz="1200"/>
              <a:t>with large WFI</a:t>
            </a:r>
          </a:p>
          <a:p>
            <a:pPr marL="541338" lvl="1" indent="-274638"/>
            <a:endParaRPr lang="en-GB" sz="1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smtClean="0"/>
              <a:t>Option3: Split Frame Readout APS</a:t>
            </a:r>
            <a:endParaRPr lang="en-GB" sz="240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56" y="1100824"/>
            <a:ext cx="2338085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422" y="3853150"/>
            <a:ext cx="2337906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399783" y="302151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64 x 64 APS</a:t>
            </a:r>
          </a:p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split frame readout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398328" y="5615480"/>
            <a:ext cx="14221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64 x 64 APS</a:t>
            </a:r>
          </a:p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two-row parallel</a:t>
            </a:r>
          </a:p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split frame readout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1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161713" y="1830113"/>
            <a:ext cx="5508594" cy="3291805"/>
          </a:xfrm>
        </p:spPr>
        <p:txBody>
          <a:bodyPr>
            <a:normAutofit/>
          </a:bodyPr>
          <a:lstStyle/>
          <a:p>
            <a:pPr marL="266700" indent="-266700"/>
            <a:r>
              <a:rPr lang="de-DE" smtClean="0"/>
              <a:t>large-area WFI detector</a:t>
            </a:r>
          </a:p>
          <a:p>
            <a:pPr marL="666750" lvl="1" indent="-266700">
              <a:spcBef>
                <a:spcPts val="600"/>
              </a:spcBef>
            </a:pPr>
            <a:r>
              <a:rPr lang="de-DE" smtClean="0"/>
              <a:t>samples of 1st production available in summer 16</a:t>
            </a:r>
          </a:p>
          <a:p>
            <a:pPr marL="666750" lvl="1" indent="-266700"/>
            <a:r>
              <a:rPr lang="de-DE" smtClean="0"/>
              <a:t>large-scale devices</a:t>
            </a:r>
          </a:p>
          <a:p>
            <a:pPr marL="666750" lvl="1" indent="-266700"/>
            <a:r>
              <a:rPr lang="de-DE" smtClean="0"/>
              <a:t>variations in layout, technology &amp; readout mode</a:t>
            </a:r>
          </a:p>
          <a:p>
            <a:pPr marL="666750" lvl="1" indent="-266700"/>
            <a:endParaRPr lang="de-DE" smtClean="0"/>
          </a:p>
          <a:p>
            <a:pPr>
              <a:spcBef>
                <a:spcPts val="1200"/>
              </a:spcBef>
            </a:pPr>
            <a:r>
              <a:rPr lang="de-DE" smtClean="0"/>
              <a:t>high-rate WFI detector</a:t>
            </a:r>
          </a:p>
          <a:p>
            <a:pPr marL="666750" lvl="1" indent="-266700">
              <a:spcBef>
                <a:spcPts val="600"/>
              </a:spcBef>
            </a:pPr>
            <a:r>
              <a:rPr lang="de-DE" smtClean="0"/>
              <a:t>no specific activity</a:t>
            </a:r>
          </a:p>
          <a:p>
            <a:pPr marL="666750" lvl="1" indent="-266700"/>
            <a:r>
              <a:rPr lang="de-DE" smtClean="0"/>
              <a:t>in parallel with large detector development</a:t>
            </a:r>
          </a:p>
          <a:p>
            <a:pPr marL="541338" lvl="1" indent="-274638"/>
            <a:endParaRPr lang="en-GB" sz="1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smtClean="0"/>
              <a:t>Summary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39539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smtClean="0">
                <a:latin typeface="Candara" panose="020E0502030303020204" pitchFamily="34" charset="0"/>
              </a:rPr>
              <a:t>Spacecraft</a:t>
            </a:r>
            <a:endParaRPr lang="en-GB" sz="2400" b="1">
              <a:latin typeface="Candara" panose="020E0502030303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933825" y="1276350"/>
            <a:ext cx="849715" cy="320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199" y="826936"/>
            <a:ext cx="8481391" cy="5719199"/>
          </a:xfrm>
        </p:spPr>
        <p:txBody>
          <a:bodyPr>
            <a:normAutofit/>
          </a:bodyPr>
          <a:lstStyle/>
          <a:p>
            <a:pPr marL="271463" indent="-271463">
              <a:spcBef>
                <a:spcPts val="2400"/>
              </a:spcBef>
              <a:spcAft>
                <a:spcPts val="1200"/>
              </a:spcAft>
            </a:pPr>
            <a:r>
              <a:rPr lang="en-US"/>
              <a:t>optics module</a:t>
            </a:r>
          </a:p>
          <a:p>
            <a:pPr marL="541338" lvl="1" indent="-269875">
              <a:lnSpc>
                <a:spcPts val="1800"/>
              </a:lnSpc>
            </a:pPr>
            <a:r>
              <a:rPr lang="en-US" sz="1200"/>
              <a:t>Wolter-I </a:t>
            </a:r>
            <a:r>
              <a:rPr lang="en-US" sz="1200" smtClean="0"/>
              <a:t>Si pore optics</a:t>
            </a:r>
            <a:endParaRPr lang="en-US" sz="1200"/>
          </a:p>
          <a:p>
            <a:pPr marL="541338" lvl="1" indent="-269875">
              <a:lnSpc>
                <a:spcPts val="1800"/>
              </a:lnSpc>
              <a:tabLst>
                <a:tab pos="2417763" algn="r"/>
                <a:tab pos="2511425" algn="l"/>
              </a:tabLst>
            </a:pPr>
            <a:r>
              <a:rPr lang="en-US" sz="1200" smtClean="0"/>
              <a:t>effective area	2 	m² </a:t>
            </a:r>
            <a:r>
              <a:rPr lang="en-US" sz="1200"/>
              <a:t>@ </a:t>
            </a:r>
            <a:r>
              <a:rPr lang="en-US" sz="1200" smtClean="0"/>
              <a:t>1 keV</a:t>
            </a:r>
          </a:p>
          <a:p>
            <a:pPr marL="541338" lvl="1" indent="-269875">
              <a:lnSpc>
                <a:spcPts val="1800"/>
              </a:lnSpc>
              <a:tabLst>
                <a:tab pos="2417763" algn="r"/>
                <a:tab pos="2511425" algn="l"/>
              </a:tabLst>
            </a:pPr>
            <a:r>
              <a:rPr lang="en-US" sz="1200"/>
              <a:t>field of view	40 	arcmin</a:t>
            </a:r>
          </a:p>
          <a:p>
            <a:pPr marL="541338" lvl="1" indent="-269875">
              <a:lnSpc>
                <a:spcPts val="1800"/>
              </a:lnSpc>
              <a:tabLst>
                <a:tab pos="2417763" algn="r"/>
                <a:tab pos="2511425" algn="l"/>
              </a:tabLst>
            </a:pPr>
            <a:r>
              <a:rPr lang="en-US" sz="1200" smtClean="0"/>
              <a:t>angular resolution	5 	arcsec HEW</a:t>
            </a:r>
          </a:p>
          <a:p>
            <a:pPr marL="541338" lvl="1" indent="-269875">
              <a:lnSpc>
                <a:spcPts val="1800"/>
              </a:lnSpc>
              <a:tabLst>
                <a:tab pos="2417763" algn="r"/>
                <a:tab pos="2511425" algn="l"/>
              </a:tabLst>
            </a:pPr>
            <a:r>
              <a:rPr lang="en-US" sz="1200" smtClean="0"/>
              <a:t>focal </a:t>
            </a:r>
            <a:r>
              <a:rPr lang="en-US" sz="1200"/>
              <a:t>length </a:t>
            </a:r>
            <a:r>
              <a:rPr lang="en-US" sz="1200" smtClean="0"/>
              <a:t>	12 	m</a:t>
            </a:r>
          </a:p>
          <a:p>
            <a:pPr marL="541338" lvl="1" indent="-269875">
              <a:lnSpc>
                <a:spcPts val="1800"/>
              </a:lnSpc>
              <a:tabLst>
                <a:tab pos="2417763" algn="r"/>
                <a:tab pos="2511425" algn="l"/>
              </a:tabLst>
            </a:pPr>
            <a:endParaRPr lang="en-US" sz="1200"/>
          </a:p>
          <a:p>
            <a:pPr marL="541338" lvl="1" indent="-269875">
              <a:lnSpc>
                <a:spcPts val="1800"/>
              </a:lnSpc>
              <a:tabLst>
                <a:tab pos="2417763" algn="r"/>
                <a:tab pos="2511425" algn="l"/>
              </a:tabLst>
            </a:pPr>
            <a:endParaRPr lang="en-US" sz="1200"/>
          </a:p>
          <a:p>
            <a:pPr marL="271463" indent="-271463">
              <a:lnSpc>
                <a:spcPct val="9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mtClean="0"/>
              <a:t>instrument </a:t>
            </a:r>
            <a:r>
              <a:rPr lang="en-US"/>
              <a:t>module</a:t>
            </a:r>
          </a:p>
          <a:p>
            <a:pPr marL="541338" lvl="1" indent="-269875">
              <a:lnSpc>
                <a:spcPts val="1800"/>
              </a:lnSpc>
              <a:tabLst>
                <a:tab pos="1346200" algn="l"/>
              </a:tabLst>
            </a:pPr>
            <a:r>
              <a:rPr lang="en-US" sz="1200" smtClean="0">
                <a:sym typeface="SymbolPS" pitchFamily="18" charset="2"/>
              </a:rPr>
              <a:t>moveable platform</a:t>
            </a:r>
          </a:p>
          <a:p>
            <a:pPr marL="541338" lvl="1" indent="-269875">
              <a:lnSpc>
                <a:spcPts val="1800"/>
              </a:lnSpc>
              <a:tabLst>
                <a:tab pos="1346200" algn="l"/>
              </a:tabLst>
            </a:pPr>
            <a:r>
              <a:rPr lang="en-US" sz="1200" smtClean="0">
                <a:sym typeface="SymbolPS" pitchFamily="18" charset="2"/>
              </a:rPr>
              <a:t>X-ray Integral Field Unit (X-IFU)</a:t>
            </a:r>
          </a:p>
          <a:p>
            <a:pPr marL="715963" lvl="2" indent="-179388">
              <a:lnSpc>
                <a:spcPts val="1800"/>
              </a:lnSpc>
              <a:spcAft>
                <a:spcPts val="0"/>
              </a:spcAft>
              <a:tabLst>
                <a:tab pos="1346200" algn="l"/>
              </a:tabLst>
            </a:pPr>
            <a:r>
              <a:rPr lang="en-US" sz="1000" smtClean="0">
                <a:sym typeface="SymbolPS" pitchFamily="18" charset="2"/>
              </a:rPr>
              <a:t>cryogenic transition edge sensor </a:t>
            </a:r>
          </a:p>
          <a:p>
            <a:pPr marL="715963" lvl="2" indent="-179388">
              <a:lnSpc>
                <a:spcPts val="1800"/>
              </a:lnSpc>
              <a:spcAft>
                <a:spcPts val="0"/>
              </a:spcAft>
              <a:tabLst>
                <a:tab pos="1346200" algn="l"/>
              </a:tabLst>
            </a:pPr>
            <a:r>
              <a:rPr lang="en-US" sz="1000" smtClean="0">
                <a:sym typeface="SymbolPS" pitchFamily="18" charset="2"/>
              </a:rPr>
              <a:t>highest resolution (2.5 eV @ 6 keV)</a:t>
            </a:r>
          </a:p>
          <a:p>
            <a:pPr marL="715963" lvl="2" indent="-179388">
              <a:lnSpc>
                <a:spcPts val="1800"/>
              </a:lnSpc>
              <a:spcAft>
                <a:spcPts val="0"/>
              </a:spcAft>
              <a:tabLst>
                <a:tab pos="1700213" algn="l"/>
              </a:tabLst>
            </a:pPr>
            <a:r>
              <a:rPr lang="en-US" sz="1000" smtClean="0">
                <a:sym typeface="SymbolPS" pitchFamily="18" charset="2"/>
              </a:rPr>
              <a:t>field of view 	5 arcmin</a:t>
            </a:r>
          </a:p>
          <a:p>
            <a:pPr marL="715963" lvl="2" indent="-179388">
              <a:lnSpc>
                <a:spcPts val="1800"/>
              </a:lnSpc>
              <a:spcAft>
                <a:spcPts val="0"/>
              </a:spcAft>
              <a:tabLst>
                <a:tab pos="1700213" algn="l"/>
              </a:tabLst>
            </a:pPr>
            <a:r>
              <a:rPr lang="en-US" sz="1000" smtClean="0">
                <a:sym typeface="SymbolPS" pitchFamily="18" charset="2"/>
              </a:rPr>
              <a:t>pixels 	3840 x (250 µm </a:t>
            </a:r>
            <a:r>
              <a:rPr lang="en-US" sz="1000" smtClean="0">
                <a:sym typeface="Wingdings"/>
              </a:rPr>
              <a:t>)</a:t>
            </a:r>
            <a:endParaRPr lang="en-US" sz="1000" smtClean="0">
              <a:sym typeface="SymbolPS" pitchFamily="18" charset="2"/>
            </a:endParaRPr>
          </a:p>
          <a:p>
            <a:pPr marL="715963" lvl="2" indent="-179388">
              <a:lnSpc>
                <a:spcPts val="1800"/>
              </a:lnSpc>
              <a:spcAft>
                <a:spcPts val="0"/>
              </a:spcAft>
              <a:tabLst>
                <a:tab pos="1700213" algn="l"/>
              </a:tabLst>
            </a:pPr>
            <a:r>
              <a:rPr lang="en-US" sz="1000" smtClean="0">
                <a:sym typeface="SymbolPS" pitchFamily="18" charset="2"/>
              </a:rPr>
              <a:t>energy range 	0.3 … 10 keV</a:t>
            </a:r>
          </a:p>
          <a:p>
            <a:pPr marL="715963" lvl="2" indent="-179388">
              <a:lnSpc>
                <a:spcPts val="1800"/>
              </a:lnSpc>
              <a:tabLst>
                <a:tab pos="1700213" algn="l"/>
              </a:tabLst>
            </a:pPr>
            <a:r>
              <a:rPr lang="en-US" sz="1000" smtClean="0">
                <a:sym typeface="SymbolPS" pitchFamily="18" charset="2"/>
              </a:rPr>
              <a:t>temperature 	&lt; 100 mK</a:t>
            </a:r>
            <a:endParaRPr lang="en-US" sz="1000">
              <a:sym typeface="SymbolPS" pitchFamily="18" charset="2"/>
            </a:endParaRPr>
          </a:p>
          <a:p>
            <a:pPr marL="541338" lvl="1" indent="-269875">
              <a:lnSpc>
                <a:spcPts val="1800"/>
              </a:lnSpc>
              <a:tabLst>
                <a:tab pos="1439863" algn="l"/>
              </a:tabLst>
            </a:pPr>
            <a:r>
              <a:rPr lang="en-US" sz="1200">
                <a:sym typeface="SymbolPS" pitchFamily="18" charset="2"/>
              </a:rPr>
              <a:t>Wide Field </a:t>
            </a:r>
            <a:r>
              <a:rPr lang="en-US" sz="1200" smtClean="0">
                <a:sym typeface="SymbolPS" pitchFamily="18" charset="2"/>
              </a:rPr>
              <a:t>Imager (WFI)</a:t>
            </a:r>
            <a:endParaRPr lang="en-US" sz="1200">
              <a:sym typeface="SymbolPS" pitchFamily="18" charset="2"/>
            </a:endParaRPr>
          </a:p>
        </p:txBody>
      </p:sp>
      <p:pic>
        <p:nvPicPr>
          <p:cNvPr id="2050" name="Picture 2" descr="C:\Users\pel723\Desktop\Athena_spacecraft_1070x1046_7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8" t="11134" r="10796" b="9030"/>
          <a:stretch/>
        </p:blipFill>
        <p:spPr bwMode="auto">
          <a:xfrm rot="5400000" flipV="1">
            <a:off x="5559286" y="2462817"/>
            <a:ext cx="2246243" cy="229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554" y="892238"/>
            <a:ext cx="1531760" cy="3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pel723\Desktop\Athena_MA_1150x700_7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41" y="854966"/>
            <a:ext cx="2285659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ci.esa.int/science-e-media/img/f8/Silicon_pore_optics_mirror_stack_12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2" b="23256"/>
          <a:stretch/>
        </p:blipFill>
        <p:spPr bwMode="auto">
          <a:xfrm>
            <a:off x="4638304" y="854965"/>
            <a:ext cx="2158449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flipH="1">
            <a:off x="7730840" y="2380624"/>
            <a:ext cx="101194" cy="44570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5751440" y="3612444"/>
            <a:ext cx="0" cy="101442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45346" y="4139381"/>
            <a:ext cx="1681937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997956" y="4972804"/>
            <a:ext cx="51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chemeClr val="bg1"/>
                </a:solidFill>
              </a:rPr>
              <a:t>X-IFU</a:t>
            </a: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997956" y="5675123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chemeClr val="bg1"/>
                </a:solidFill>
              </a:rPr>
              <a:t>WFI</a:t>
            </a:r>
            <a:endParaRPr lang="en-GB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2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2184168" y="4863834"/>
            <a:ext cx="1963507" cy="1284967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 algn="l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 capability (1 Crab*)</a:t>
            </a: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throughput</a:t>
            </a: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&gt; 90 %</a:t>
            </a:r>
          </a:p>
          <a:p>
            <a:pPr marL="179388" lvl="1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pile-up</a:t>
            </a: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&lt; 1 %</a:t>
            </a:r>
          </a:p>
          <a:p>
            <a:pPr marL="179388" lvl="1" indent="-179388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resolution</a:t>
            </a:r>
          </a:p>
          <a:p>
            <a:pPr marL="0" lvl="1">
              <a:lnSpc>
                <a:spcPct val="150000"/>
              </a:lnSpc>
              <a:tabLst>
                <a:tab pos="179388" algn="l"/>
                <a:tab pos="4303713" algn="l"/>
              </a:tabLst>
            </a:pP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 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 </a:t>
            </a:r>
            <a:endParaRPr lang="en-US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smtClean="0">
                <a:latin typeface="Candara" panose="020E0502030303020204" pitchFamily="34" charset="0"/>
              </a:rPr>
              <a:t>ATHENA Wide Field Imager</a:t>
            </a:r>
            <a:endParaRPr lang="en-GB" sz="2400" b="1">
              <a:latin typeface="Candara" panose="020E050203030302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826937"/>
            <a:ext cx="8229600" cy="522283"/>
          </a:xfrm>
        </p:spPr>
        <p:txBody>
          <a:bodyPr>
            <a:normAutofit/>
          </a:bodyPr>
          <a:lstStyle/>
          <a:p>
            <a:r>
              <a:rPr lang="de-DE" smtClean="0"/>
              <a:t>X-ray imaging spectrometer with spectral, position and time resolution </a:t>
            </a:r>
            <a:endParaRPr lang="de-DE"/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32774" y="1426767"/>
            <a:ext cx="1651394" cy="276999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 indent="-266700" algn="l">
              <a:spcBef>
                <a:spcPts val="600"/>
              </a:spcBef>
              <a:spcAft>
                <a:spcPts val="600"/>
              </a:spcAft>
              <a:tabLst>
                <a:tab pos="1433513" algn="l"/>
                <a:tab pos="4303713" algn="l"/>
              </a:tabLst>
            </a:pPr>
            <a:r>
              <a:rPr lang="en-US" sz="12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 drivers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2184168" y="1426766"/>
            <a:ext cx="1963507" cy="276999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 indent="-266700" algn="l">
              <a:spcBef>
                <a:spcPts val="600"/>
              </a:spcBef>
              <a:spcAft>
                <a:spcPts val="600"/>
              </a:spcAft>
              <a:tabLst>
                <a:tab pos="990600" algn="l"/>
                <a:tab pos="4303713" algn="l"/>
              </a:tabLst>
            </a:pPr>
            <a:r>
              <a:rPr lang="en-US" sz="12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specifications</a:t>
            </a:r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4147675" y="1426767"/>
            <a:ext cx="1937562" cy="276999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66700" indent="-266700" algn="l">
              <a:spcBef>
                <a:spcPts val="600"/>
              </a:spcBef>
              <a:spcAft>
                <a:spcPts val="600"/>
              </a:spcAft>
              <a:tabLst>
                <a:tab pos="990600" algn="l"/>
                <a:tab pos="4303713" algn="l"/>
              </a:tabLst>
            </a:pPr>
            <a:r>
              <a:rPr lang="en-US" sz="12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WFI parameters</a:t>
            </a:r>
            <a:endParaRPr lang="en-US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532774" y="1703766"/>
            <a:ext cx="1651394" cy="784830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ct val="150000"/>
              </a:lnSpc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r>
              <a:rPr lang="en-US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 source</a:t>
            </a:r>
          </a:p>
          <a:p>
            <a:pPr marL="179388" lvl="1">
              <a:tabLst>
                <a:tab pos="1433513" algn="l"/>
                <a:tab pos="4303713" algn="l"/>
              </a:tabLst>
            </a:pPr>
            <a:r>
              <a:rPr lang="en-US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sensitivity</a:t>
            </a:r>
          </a:p>
          <a:p>
            <a:pPr marL="179388" lvl="1">
              <a:lnSpc>
                <a:spcPct val="200000"/>
              </a:lnSpc>
              <a:tabLst>
                <a:tab pos="1433513" algn="l"/>
                <a:tab pos="4303713" algn="l"/>
              </a:tabLst>
            </a:pPr>
            <a:endParaRPr lang="en-US" sz="100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184168" y="1703765"/>
            <a:ext cx="1963507" cy="784830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ct val="150000"/>
              </a:lnSpc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angular </a:t>
            </a:r>
            <a:r>
              <a:rPr lang="en-US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 </a:t>
            </a:r>
            <a:endParaRPr lang="en-US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≤</a:t>
            </a: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arcsec</a:t>
            </a:r>
            <a:endParaRPr lang="en-US" sz="10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</a:t>
            </a: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0.3 mm</a:t>
            </a:r>
            <a:r>
              <a:rPr lang="en-US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4147675" y="1703766"/>
            <a:ext cx="1937562" cy="784830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ct val="150000"/>
              </a:lnSpc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</a:t>
            </a:r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 </a:t>
            </a: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130 </a:t>
            </a:r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µm </a:t>
            </a:r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</a:t>
            </a:r>
          </a:p>
          <a:p>
            <a:pPr marL="179388" lvl="1" indent="-179388">
              <a:lnSpc>
                <a:spcPct val="150000"/>
              </a:lnSpc>
              <a:tabLst>
                <a:tab pos="179388" algn="l"/>
                <a:tab pos="4303713" algn="l"/>
              </a:tabLst>
            </a:pPr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lang="en-US" sz="10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532774" y="2488598"/>
            <a:ext cx="1651394" cy="1323439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r>
              <a:rPr lang="en-US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survey power</a:t>
            </a:r>
          </a:p>
          <a:p>
            <a:pPr marL="179388" lvl="1" indent="-179388">
              <a:lnSpc>
                <a:spcPct val="150000"/>
              </a:lnSpc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ct val="150000"/>
              </a:lnSpc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 algn="l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endParaRPr lang="en-US" sz="100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algn="l">
              <a:lnSpc>
                <a:spcPct val="150000"/>
              </a:lnSpc>
              <a:tabLst>
                <a:tab pos="1433513" algn="l"/>
                <a:tab pos="4303713" algn="l"/>
              </a:tabLst>
            </a:pP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4147675" y="2488598"/>
            <a:ext cx="1937562" cy="1284967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ct val="150000"/>
              </a:lnSpc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format </a:t>
            </a: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1024 </a:t>
            </a:r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1024 </a:t>
            </a: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pixels</a:t>
            </a: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14 </a:t>
            </a:r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14 cm²</a:t>
            </a:r>
          </a:p>
          <a:p>
            <a:pPr marL="179388" lvl="1" indent="-179388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/ frame </a:t>
            </a:r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</a:t>
            </a: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 </a:t>
            </a: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≤ 10 µsec / 5 msec</a:t>
            </a:r>
            <a:endParaRPr lang="en-GB" sz="10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2184168" y="2488596"/>
            <a:ext cx="1963532" cy="1284967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9388" lvl="1" indent="-179388" algn="l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 of view </a:t>
            </a:r>
            <a:endParaRPr lang="en-US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≥ 40 arcmin</a:t>
            </a: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≥ 14 cm Ø</a:t>
            </a:r>
            <a:endParaRPr lang="en-US" sz="1000" b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pile-up limit</a:t>
            </a:r>
            <a:endParaRPr lang="en-GB" sz="1000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ct val="150000"/>
              </a:lnSpc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endParaRPr lang="en-US" sz="10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089604" y="1703767"/>
            <a:ext cx="3001270" cy="4445035"/>
            <a:chOff x="6091578" y="1769503"/>
            <a:chExt cx="3001270" cy="4445035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20643" y="2866558"/>
              <a:ext cx="2472205" cy="1948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Geschweifte Klammer rechts 5"/>
            <p:cNvSpPr/>
            <p:nvPr/>
          </p:nvSpPr>
          <p:spPr>
            <a:xfrm>
              <a:off x="6091578" y="1769503"/>
              <a:ext cx="288000" cy="3154582"/>
            </a:xfrm>
            <a:prstGeom prst="rightBrace">
              <a:avLst/>
            </a:prstGeom>
            <a:noFill/>
            <a:ln w="12700">
              <a:solidFill>
                <a:srgbClr val="0176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17674"/>
                </a:solidFill>
              </a:endParaRPr>
            </a:p>
          </p:txBody>
        </p:sp>
        <p:sp>
          <p:nvSpPr>
            <p:cNvPr id="58" name="Geschweifte Klammer rechts 57"/>
            <p:cNvSpPr/>
            <p:nvPr/>
          </p:nvSpPr>
          <p:spPr>
            <a:xfrm>
              <a:off x="6276378" y="3839302"/>
              <a:ext cx="288000" cy="2375236"/>
            </a:xfrm>
            <a:prstGeom prst="rightBrace">
              <a:avLst>
                <a:gd name="adj1" fmla="val 8333"/>
                <a:gd name="adj2" fmla="val 51183"/>
              </a:avLst>
            </a:prstGeom>
            <a:ln w="12700">
              <a:solidFill>
                <a:srgbClr val="7C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Gerade Verbindung mit Pfeil 59"/>
            <p:cNvCxnSpPr/>
            <p:nvPr/>
          </p:nvCxnSpPr>
          <p:spPr>
            <a:xfrm>
              <a:off x="6420378" y="3346794"/>
              <a:ext cx="991770" cy="27245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/>
            <p:cNvCxnSpPr/>
            <p:nvPr/>
          </p:nvCxnSpPr>
          <p:spPr>
            <a:xfrm>
              <a:off x="6420378" y="3346794"/>
              <a:ext cx="967168" cy="266314"/>
            </a:xfrm>
            <a:prstGeom prst="straightConnector1">
              <a:avLst/>
            </a:prstGeom>
            <a:ln w="12700">
              <a:solidFill>
                <a:srgbClr val="01767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/>
            <p:cNvCxnSpPr/>
            <p:nvPr/>
          </p:nvCxnSpPr>
          <p:spPr>
            <a:xfrm flipV="1">
              <a:off x="6620643" y="4419990"/>
              <a:ext cx="1314783" cy="60693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/>
            <p:cNvCxnSpPr/>
            <p:nvPr/>
          </p:nvCxnSpPr>
          <p:spPr>
            <a:xfrm flipV="1">
              <a:off x="6620643" y="4432143"/>
              <a:ext cx="1291453" cy="594777"/>
            </a:xfrm>
            <a:prstGeom prst="straightConnector1">
              <a:avLst/>
            </a:prstGeom>
            <a:ln w="12700">
              <a:solidFill>
                <a:srgbClr val="7CA6A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6809777" y="2052742"/>
              <a:ext cx="1950021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combination of </a:t>
              </a:r>
            </a:p>
            <a:p>
              <a:endParaRPr lang="de-D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r>
                <a:rPr lang="de-DE" sz="120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large-area detector</a:t>
              </a: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endParaRPr lang="de-D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68288" indent="-268288">
                <a:buClr>
                  <a:srgbClr val="017674"/>
                </a:buClr>
                <a:buFont typeface="Wingdings 3" panose="05040102010807070707" pitchFamily="18" charset="2"/>
                <a:buChar char="w"/>
              </a:pPr>
              <a:r>
                <a:rPr lang="de-DE" sz="120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high-rate detector</a:t>
              </a:r>
              <a:endParaRPr lang="en-GB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532774" y="3766743"/>
            <a:ext cx="1651394" cy="561372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 algn="l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 </a:t>
            </a:r>
            <a:r>
              <a:rPr lang="en-US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spectroscopy </a:t>
            </a:r>
          </a:p>
          <a:p>
            <a:pPr marL="179388" lvl="1" indent="-179388" algn="l">
              <a:lnSpc>
                <a:spcPct val="150000"/>
              </a:lnSpc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endParaRPr lang="en-US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184168" y="3766743"/>
            <a:ext cx="1963507" cy="553998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resolution </a:t>
            </a: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 </a:t>
            </a:r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 @ 6 </a:t>
            </a: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lang="en-US" sz="1000" b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4147675" y="3766743"/>
            <a:ext cx="1937562" cy="553998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electronic noise </a:t>
            </a: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≤ </a:t>
            </a:r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el. 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</a:t>
            </a:r>
            <a:endParaRPr lang="en-US" sz="10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532774" y="4313205"/>
            <a:ext cx="1651394" cy="600164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 algn="l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quantum </a:t>
            </a:r>
          </a:p>
          <a:p>
            <a:pPr marL="179388" lvl="1" algn="l">
              <a:tabLst>
                <a:tab pos="1433513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</a:t>
            </a:r>
          </a:p>
          <a:p>
            <a:pPr marL="179388" lvl="1" algn="l">
              <a:tabLst>
                <a:tab pos="1433513" algn="l"/>
                <a:tab pos="4303713" algn="l"/>
              </a:tabLst>
            </a:pPr>
            <a:endParaRPr lang="en-US" sz="8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2184168" y="4313205"/>
            <a:ext cx="1963507" cy="553998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</a:t>
            </a: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range </a:t>
            </a:r>
            <a:endParaRPr lang="en-US" sz="10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0.1 … 15 keV</a:t>
            </a: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4147675" y="4313205"/>
            <a:ext cx="1937562" cy="553998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 entrance window</a:t>
            </a:r>
          </a:p>
          <a:p>
            <a:pPr marL="179388" lvl="1" indent="-179388">
              <a:lnSpc>
                <a:spcPct val="150000"/>
              </a:lnSpc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thickness 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450 µm</a:t>
            </a:r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532774" y="4863834"/>
            <a:ext cx="1651394" cy="1323439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 algn="l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light-curve of bright</a:t>
            </a:r>
          </a:p>
          <a:p>
            <a:pPr marL="179388" lvl="1" algn="l">
              <a:tabLst>
                <a:tab pos="1433513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 sources</a:t>
            </a:r>
          </a:p>
          <a:p>
            <a:pPr marL="179388" lvl="1" indent="-179388" algn="l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transients</a:t>
            </a:r>
            <a:endParaRPr lang="en-US" sz="10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 algn="l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endParaRPr lang="en-US" sz="10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 algn="l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endParaRPr lang="en-US" sz="10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4147675" y="4858730"/>
            <a:ext cx="1937562" cy="1323439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position out of focus</a:t>
            </a: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 35 mm</a:t>
            </a:r>
          </a:p>
          <a:p>
            <a:pPr marL="179388" lvl="1" indent="-179388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4 mm </a:t>
            </a: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PSF</a:t>
            </a:r>
          </a:p>
          <a:p>
            <a:pPr marL="179388" lvl="1" indent="-179388"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frame time</a:t>
            </a:r>
          </a:p>
          <a:p>
            <a:pPr marL="0" lvl="1">
              <a:lnSpc>
                <a:spcPct val="150000"/>
              </a:lnSpc>
              <a:tabLst>
                <a:tab pos="358775" algn="l"/>
                <a:tab pos="4303713" algn="l"/>
              </a:tabLst>
            </a:pP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0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 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≤</a:t>
            </a:r>
            <a:r>
              <a:rPr lang="en-US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80 µsec</a:t>
            </a:r>
            <a:endParaRPr lang="en-US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2775" y="6149812"/>
            <a:ext cx="555246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1 Crab ≈ 10</a:t>
            </a:r>
            <a:r>
              <a:rPr lang="de-DE" sz="1000" baseline="30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cps </a:t>
            </a:r>
            <a:endParaRPr lang="en-GB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886504" y="1389091"/>
            <a:ext cx="5768671" cy="568419"/>
          </a:xfrm>
        </p:spPr>
        <p:txBody>
          <a:bodyPr/>
          <a:lstStyle/>
          <a:p>
            <a:pPr algn="ctr"/>
            <a:r>
              <a:rPr lang="de-DE" sz="2400" smtClean="0"/>
              <a:t>Large Area Detector</a:t>
            </a:r>
            <a:endParaRPr lang="en-GB" sz="2400"/>
          </a:p>
        </p:txBody>
      </p:sp>
      <p:grpSp>
        <p:nvGrpSpPr>
          <p:cNvPr id="9" name="Gruppieren 8"/>
          <p:cNvGrpSpPr/>
          <p:nvPr/>
        </p:nvGrpSpPr>
        <p:grpSpPr>
          <a:xfrm>
            <a:off x="3017266" y="2134645"/>
            <a:ext cx="3507147" cy="2764669"/>
            <a:chOff x="3142157" y="3448589"/>
            <a:chExt cx="3507147" cy="2764669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42157" y="3448589"/>
              <a:ext cx="3507147" cy="276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1" t="11736" r="22526" b="28538"/>
            <a:stretch/>
          </p:blipFill>
          <p:spPr bwMode="auto">
            <a:xfrm>
              <a:off x="3444535" y="3773010"/>
              <a:ext cx="2414727" cy="165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93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cap="small" smtClean="0">
                <a:latin typeface="Candara" panose="020E0502030303020204" pitchFamily="34" charset="0"/>
              </a:rPr>
              <a:t>DePFET</a:t>
            </a:r>
            <a:endParaRPr lang="en-GB" sz="2400" b="1" cap="small" dirty="0">
              <a:latin typeface="Candara" panose="020E0502030303020204" pitchFamily="34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69088"/>
            <a:ext cx="1905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20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307143" y="6669088"/>
            <a:ext cx="2895600" cy="215900"/>
          </a:xfrm>
        </p:spPr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764660" y="156260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pleted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-channel </a:t>
            </a:r>
            <a:endParaRPr lang="de-DE" sz="100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ield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ffect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ransistor</a:t>
            </a:r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4" descr="C:\Users\pel723\Desktop\depf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587" y="771588"/>
            <a:ext cx="2555213" cy="26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457199" y="826936"/>
            <a:ext cx="4398579" cy="5719199"/>
          </a:xfrm>
        </p:spPr>
        <p:txBody>
          <a:bodyPr>
            <a:noAutofit/>
          </a:bodyPr>
          <a:lstStyle/>
          <a:p>
            <a:pPr marL="269875" indent="-269875">
              <a:lnSpc>
                <a:spcPct val="150000"/>
              </a:lnSpc>
              <a:spcBef>
                <a:spcPts val="840"/>
              </a:spcBef>
            </a:pPr>
            <a:r>
              <a:rPr lang="en-US" altLang="en-US" smtClean="0"/>
              <a:t>principle</a:t>
            </a:r>
            <a:endParaRPr lang="en-US" altLang="en-US"/>
          </a:p>
          <a:p>
            <a:pPr marL="541338" lvl="1" indent="-274638">
              <a:lnSpc>
                <a:spcPct val="125000"/>
              </a:lnSpc>
              <a:spcBef>
                <a:spcPct val="50000"/>
              </a:spcBef>
            </a:pPr>
            <a:r>
              <a:rPr lang="en-US" altLang="en-US" sz="1200"/>
              <a:t>p-FET on depleted n-bulk</a:t>
            </a:r>
          </a:p>
          <a:p>
            <a:pPr marL="541338" lvl="1" indent="-274638">
              <a:lnSpc>
                <a:spcPct val="125000"/>
              </a:lnSpc>
            </a:pPr>
            <a:r>
              <a:rPr lang="en-US" altLang="en-US" sz="1200"/>
              <a:t>signal charge collected in potential minimum below FET channel</a:t>
            </a:r>
          </a:p>
          <a:p>
            <a:pPr marL="541338" lvl="1" indent="-274638">
              <a:lnSpc>
                <a:spcPct val="125000"/>
              </a:lnSpc>
            </a:pPr>
            <a:r>
              <a:rPr lang="en-US" altLang="en-US" sz="1200"/>
              <a:t>transistor current modulation </a:t>
            </a:r>
            <a:r>
              <a:rPr lang="en-US" altLang="en-US" sz="1200" smtClean="0"/>
              <a:t>(~ 300 </a:t>
            </a:r>
            <a:r>
              <a:rPr lang="en-US" altLang="en-US" sz="1200"/>
              <a:t>pA/el</a:t>
            </a:r>
            <a:r>
              <a:rPr lang="en-US" altLang="en-US" sz="1200" smtClean="0"/>
              <a:t>.)</a:t>
            </a:r>
          </a:p>
          <a:p>
            <a:pPr marL="541338" lvl="1" indent="-274638">
              <a:lnSpc>
                <a:spcPct val="125000"/>
              </a:lnSpc>
            </a:pPr>
            <a:r>
              <a:rPr lang="en-US" altLang="en-US" sz="1200" smtClean="0"/>
              <a:t>unit cell of an Active Pixel Sensor</a:t>
            </a:r>
            <a:endParaRPr lang="en-US" altLang="en-US" sz="1200"/>
          </a:p>
          <a:p>
            <a:pPr marL="541338" lvl="1" indent="-269875"/>
            <a:r>
              <a:rPr lang="en-US" altLang="en-US" sz="1200" smtClean="0"/>
              <a:t>X-ray imaging spectroscopy</a:t>
            </a:r>
          </a:p>
          <a:p>
            <a:pPr marL="269875" indent="-269875">
              <a:lnSpc>
                <a:spcPct val="150000"/>
              </a:lnSpc>
              <a:spcBef>
                <a:spcPts val="1800"/>
              </a:spcBef>
            </a:pPr>
            <a:r>
              <a:rPr lang="en-US" altLang="en-US"/>
              <a:t>combined function of sensor &amp; </a:t>
            </a:r>
            <a:r>
              <a:rPr lang="en-US" altLang="en-US" smtClean="0"/>
              <a:t>amplifier</a:t>
            </a:r>
            <a:endParaRPr lang="en-US" altLang="en-US"/>
          </a:p>
          <a:p>
            <a:pPr marL="538163" lvl="1" indent="-271463">
              <a:lnSpc>
                <a:spcPct val="125000"/>
              </a:lnSpc>
              <a:spcBef>
                <a:spcPct val="50000"/>
              </a:spcBef>
            </a:pPr>
            <a:r>
              <a:rPr lang="en-US" altLang="en-US" sz="1200" smtClean="0">
                <a:sym typeface="SymbolPS" pitchFamily="18" charset="2"/>
              </a:rPr>
              <a:t>low </a:t>
            </a:r>
            <a:r>
              <a:rPr lang="en-US" altLang="en-US" sz="1200">
                <a:sym typeface="SymbolPS" pitchFamily="18" charset="2"/>
              </a:rPr>
              <a:t>capacitance (20 fF) and noise</a:t>
            </a:r>
          </a:p>
          <a:p>
            <a:pPr marL="538163" lvl="1" indent="-271463">
              <a:lnSpc>
                <a:spcPct val="125000"/>
              </a:lnSpc>
            </a:pPr>
            <a:r>
              <a:rPr lang="en-US" altLang="en-US" sz="1200" smtClean="0"/>
              <a:t>signal = full – empty internal gate</a:t>
            </a:r>
            <a:endParaRPr lang="en-US" altLang="en-US" sz="1200"/>
          </a:p>
          <a:p>
            <a:pPr marL="538163" lvl="1" indent="-271463">
              <a:lnSpc>
                <a:spcPct val="125000"/>
              </a:lnSpc>
            </a:pPr>
            <a:r>
              <a:rPr lang="en-US" altLang="en-US" sz="1200" smtClean="0">
                <a:sym typeface="SymbolPS" pitchFamily="18" charset="2"/>
              </a:rPr>
              <a:t>charge </a:t>
            </a:r>
            <a:r>
              <a:rPr lang="en-US" altLang="en-US" sz="1200">
                <a:sym typeface="SymbolPS" pitchFamily="18" charset="2"/>
              </a:rPr>
              <a:t>storage capability</a:t>
            </a:r>
          </a:p>
          <a:p>
            <a:pPr marL="538163" lvl="1" indent="-271463">
              <a:lnSpc>
                <a:spcPct val="125000"/>
              </a:lnSpc>
            </a:pPr>
            <a:r>
              <a:rPr lang="en-US" altLang="en-US" sz="1200" smtClean="0"/>
              <a:t>non-destructive </a:t>
            </a:r>
            <a:r>
              <a:rPr lang="en-US" altLang="en-US" sz="1200"/>
              <a:t>readout</a:t>
            </a:r>
          </a:p>
          <a:p>
            <a:pPr marL="538163" lvl="1" indent="-271463">
              <a:lnSpc>
                <a:spcPct val="125000"/>
              </a:lnSpc>
            </a:pPr>
            <a:r>
              <a:rPr lang="en-US" altLang="en-US" sz="1200" smtClean="0">
                <a:sym typeface="SymbolPS" pitchFamily="18" charset="2"/>
              </a:rPr>
              <a:t>backside </a:t>
            </a:r>
            <a:r>
              <a:rPr lang="en-US" altLang="en-US" sz="1200">
                <a:sym typeface="SymbolPS" pitchFamily="18" charset="2"/>
              </a:rPr>
              <a:t>illuminated, fully </a:t>
            </a:r>
            <a:r>
              <a:rPr lang="en-US" altLang="en-US" sz="1200" smtClean="0">
                <a:sym typeface="SymbolPS" pitchFamily="18" charset="2"/>
              </a:rPr>
              <a:t>depleted</a:t>
            </a:r>
            <a:endParaRPr lang="en-US" altLang="en-US" sz="1200">
              <a:sym typeface="SymbolPS" pitchFamily="18" charset="2"/>
            </a:endParaRPr>
          </a:p>
        </p:txBody>
      </p:sp>
      <p:pic>
        <p:nvPicPr>
          <p:cNvPr id="14" name="Picture 9" descr="depfet_circu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756" y="3589168"/>
            <a:ext cx="2036383" cy="115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ro_sequen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8871" y="5007609"/>
            <a:ext cx="3743170" cy="12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7100047" y="6332204"/>
            <a:ext cx="1930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DePFET readout sequence</a:t>
            </a:r>
            <a:endParaRPr lang="en-GB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04597" y="4342673"/>
            <a:ext cx="1930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DePFET equivalent circuit</a:t>
            </a:r>
            <a:endParaRPr lang="en-GB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46260" y="342484"/>
            <a:ext cx="289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smtClean="0">
                <a:latin typeface="Candara" panose="020E0502030303020204" pitchFamily="34" charset="0"/>
              </a:rPr>
              <a:t>De</a:t>
            </a:r>
            <a:r>
              <a:rPr lang="de-DE" sz="1200" smtClean="0">
                <a:latin typeface="Candara" panose="020E0502030303020204" pitchFamily="34" charset="0"/>
              </a:rPr>
              <a:t>pleted </a:t>
            </a:r>
            <a:r>
              <a:rPr lang="de-DE" sz="1200" b="1" smtClean="0">
                <a:latin typeface="Candara" panose="020E0502030303020204" pitchFamily="34" charset="0"/>
              </a:rPr>
              <a:t>P</a:t>
            </a:r>
            <a:r>
              <a:rPr lang="de-DE" sz="1200" smtClean="0">
                <a:latin typeface="Candara" panose="020E0502030303020204" pitchFamily="34" charset="0"/>
              </a:rPr>
              <a:t>-channel </a:t>
            </a:r>
            <a:r>
              <a:rPr lang="de-DE" sz="1200" b="1" smtClean="0">
                <a:latin typeface="Candara" panose="020E0502030303020204" pitchFamily="34" charset="0"/>
              </a:rPr>
              <a:t>F</a:t>
            </a:r>
            <a:r>
              <a:rPr lang="de-DE" sz="1200" smtClean="0">
                <a:latin typeface="Candara" panose="020E0502030303020204" pitchFamily="34" charset="0"/>
              </a:rPr>
              <a:t>ield </a:t>
            </a:r>
            <a:r>
              <a:rPr lang="de-DE" sz="1200" b="1" smtClean="0">
                <a:latin typeface="Candara" panose="020E0502030303020204" pitchFamily="34" charset="0"/>
              </a:rPr>
              <a:t>E</a:t>
            </a:r>
            <a:r>
              <a:rPr lang="de-DE" sz="1200" smtClean="0">
                <a:latin typeface="Candara" panose="020E0502030303020204" pitchFamily="34" charset="0"/>
              </a:rPr>
              <a:t>ffect </a:t>
            </a:r>
            <a:r>
              <a:rPr lang="de-DE" sz="1200" b="1" smtClean="0">
                <a:latin typeface="Candara" panose="020E0502030303020204" pitchFamily="34" charset="0"/>
              </a:rPr>
              <a:t>T</a:t>
            </a:r>
            <a:r>
              <a:rPr lang="de-DE" sz="1200" smtClean="0">
                <a:latin typeface="Candara" panose="020E0502030303020204" pitchFamily="34" charset="0"/>
              </a:rPr>
              <a:t>ransistor</a:t>
            </a:r>
            <a:endParaRPr lang="en-GB" sz="120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1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cap="small" smtClean="0">
                <a:latin typeface="Candara" panose="020E0502030303020204" pitchFamily="34" charset="0"/>
              </a:rPr>
              <a:t>DePFET</a:t>
            </a:r>
            <a:endParaRPr lang="en-GB" sz="2400" b="1" cap="small" dirty="0">
              <a:latin typeface="Candara" panose="020E0502030303020204" pitchFamily="34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69088"/>
            <a:ext cx="1905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20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307143" y="6669088"/>
            <a:ext cx="2895600" cy="215900"/>
          </a:xfrm>
        </p:spPr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764660" y="156260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pleted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-channel </a:t>
            </a:r>
            <a:endParaRPr lang="de-DE" sz="100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ield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ffect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ransistor</a:t>
            </a:r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457198" y="826936"/>
            <a:ext cx="3903262" cy="5719199"/>
          </a:xfrm>
        </p:spPr>
        <p:txBody>
          <a:bodyPr>
            <a:noAutofit/>
          </a:bodyPr>
          <a:lstStyle/>
          <a:p>
            <a:pPr marL="266700" indent="-266700"/>
            <a:r>
              <a:rPr lang="en-US" altLang="en-US" smtClean="0"/>
              <a:t>3D </a:t>
            </a:r>
            <a:r>
              <a:rPr lang="en-US" altLang="en-US"/>
              <a:t>device </a:t>
            </a:r>
            <a:r>
              <a:rPr lang="en-US" altLang="en-US" smtClean="0"/>
              <a:t>simulation (POSEIDON)</a:t>
            </a:r>
            <a:endParaRPr lang="en-US" altLang="en-US"/>
          </a:p>
          <a:p>
            <a:pPr marL="539750" lvl="1" indent="-273050">
              <a:lnSpc>
                <a:spcPct val="145000"/>
              </a:lnSpc>
              <a:tabLst>
                <a:tab pos="1617663" algn="l"/>
              </a:tabLst>
            </a:pPr>
            <a:r>
              <a:rPr lang="en-US" altLang="en-US" sz="1200" smtClean="0">
                <a:sym typeface="SymbolPS" pitchFamily="18" charset="2"/>
              </a:rPr>
              <a:t>integration	</a:t>
            </a:r>
            <a:r>
              <a:rPr lang="en-US" altLang="en-US" sz="1200" smtClean="0">
                <a:sym typeface="Wingdings 3" pitchFamily="18" charset="2"/>
              </a:rPr>
              <a:t>   </a:t>
            </a:r>
            <a:r>
              <a:rPr lang="en-US" altLang="en-US" sz="1200"/>
              <a:t>DePFET current off</a:t>
            </a:r>
          </a:p>
          <a:p>
            <a:pPr marL="539750" lvl="1" indent="-273050">
              <a:tabLst>
                <a:tab pos="1617663" algn="l"/>
              </a:tabLst>
            </a:pPr>
            <a:r>
              <a:rPr lang="en-US" altLang="en-US" sz="1200" smtClean="0"/>
              <a:t>readout	</a:t>
            </a:r>
            <a:r>
              <a:rPr lang="en-US" altLang="en-US" sz="1200" smtClean="0">
                <a:sym typeface="Wingdings 3" pitchFamily="18" charset="2"/>
              </a:rPr>
              <a:t>   </a:t>
            </a:r>
            <a:r>
              <a:rPr lang="en-US" altLang="en-US" sz="1200"/>
              <a:t>DePFET current on</a:t>
            </a:r>
          </a:p>
          <a:p>
            <a:pPr marL="539750" lvl="1" indent="-273050">
              <a:tabLst>
                <a:tab pos="1617663" algn="l"/>
              </a:tabLst>
            </a:pPr>
            <a:r>
              <a:rPr lang="en-US" altLang="en-US" sz="1200" smtClean="0"/>
              <a:t>reset	</a:t>
            </a:r>
            <a:r>
              <a:rPr lang="en-US" altLang="en-US" sz="1200" smtClean="0">
                <a:sym typeface="Wingdings 3" pitchFamily="18" charset="2"/>
              </a:rPr>
              <a:t>   </a:t>
            </a:r>
            <a:r>
              <a:rPr lang="en-US" altLang="en-US" sz="1200"/>
              <a:t>clear structure active </a:t>
            </a:r>
          </a:p>
          <a:p>
            <a:pPr marL="541338" lvl="1" indent="-269875"/>
            <a:endParaRPr lang="en-US" altLang="en-US" sz="1200" smtClean="0"/>
          </a:p>
        </p:txBody>
      </p:sp>
      <p:pic>
        <p:nvPicPr>
          <p:cNvPr id="19" name="Picture 7" descr="depfet_3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9619" y="2169995"/>
            <a:ext cx="3543700" cy="4408228"/>
          </a:xfrm>
          <a:prstGeom prst="rect">
            <a:avLst/>
          </a:prstGeom>
          <a:noFill/>
        </p:spPr>
      </p:pic>
      <p:sp>
        <p:nvSpPr>
          <p:cNvPr id="20" name="Inhaltsplatzhalter 1"/>
          <p:cNvSpPr txBox="1">
            <a:spLocks/>
          </p:cNvSpPr>
          <p:nvPr/>
        </p:nvSpPr>
        <p:spPr>
          <a:xfrm>
            <a:off x="5004254" y="829208"/>
            <a:ext cx="4037388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0858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/>
            <a:r>
              <a:rPr lang="en-US" altLang="en-US"/>
              <a:t>matrix organisation</a:t>
            </a:r>
          </a:p>
          <a:p>
            <a:pPr marL="539750" lvl="1" indent="-273050"/>
            <a:r>
              <a:rPr lang="en-US" altLang="en-US" sz="1200">
                <a:sym typeface="SymbolPS" pitchFamily="18" charset="2"/>
              </a:rPr>
              <a:t>common bulk &amp; back contact</a:t>
            </a:r>
          </a:p>
          <a:p>
            <a:pPr marL="804863" lvl="1" indent="-273050" defTabSz="982663">
              <a:buNone/>
            </a:pPr>
            <a:r>
              <a:rPr lang="en-US" altLang="en-US" sz="1200">
                <a:sym typeface="Wingdings 3" pitchFamily="18" charset="2"/>
              </a:rPr>
              <a:t>   </a:t>
            </a:r>
            <a:r>
              <a:rPr lang="en-US" altLang="en-US" sz="1200"/>
              <a:t>thin homogeneous entrance window</a:t>
            </a:r>
          </a:p>
          <a:p>
            <a:pPr marL="539750" lvl="1" indent="-273050" defTabSz="982663">
              <a:buNone/>
            </a:pPr>
            <a:r>
              <a:rPr lang="en-US" altLang="en-US" sz="1200">
                <a:sym typeface="Wingdings 3" pitchFamily="18" charset="2"/>
              </a:rPr>
              <a:t>	   </a:t>
            </a:r>
            <a:r>
              <a:rPr lang="en-US" altLang="en-US" sz="1200"/>
              <a:t>fill factor 100 %</a:t>
            </a:r>
          </a:p>
          <a:p>
            <a:pPr marL="539750" lvl="1" indent="-273050"/>
            <a:r>
              <a:rPr lang="en-US" altLang="en-US" sz="1200">
                <a:sym typeface="SymbolPS" pitchFamily="18" charset="2"/>
              </a:rPr>
              <a:t>row connection of gate, clear, cleargate</a:t>
            </a:r>
          </a:p>
          <a:p>
            <a:pPr marL="539750" lvl="1" indent="-273050"/>
            <a:r>
              <a:rPr lang="en-US" altLang="en-US" sz="1200">
                <a:sym typeface="SymbolPS" pitchFamily="18" charset="2"/>
              </a:rPr>
              <a:t>column connection of r/o nodes (drain/source)</a:t>
            </a:r>
          </a:p>
          <a:p>
            <a:pPr marL="804863" lvl="1" indent="-266700">
              <a:buNone/>
            </a:pPr>
            <a:r>
              <a:rPr lang="en-US" altLang="en-US" sz="1200">
                <a:sym typeface="Wingdings 3" pitchFamily="18" charset="2"/>
              </a:rPr>
              <a:t>	</a:t>
            </a:r>
            <a:r>
              <a:rPr lang="en-US" altLang="en-US" sz="1200"/>
              <a:t>individually addressable pixels</a:t>
            </a:r>
          </a:p>
          <a:p>
            <a:pPr marL="804863" lvl="1" indent="-266700" defTabSz="982663">
              <a:buNone/>
            </a:pPr>
            <a:r>
              <a:rPr lang="en-US" altLang="en-US" sz="1200" smtClean="0">
                <a:sym typeface="Wingdings 3" pitchFamily="18" charset="2"/>
              </a:rPr>
              <a:t>	</a:t>
            </a:r>
            <a:r>
              <a:rPr lang="en-US" altLang="en-US" sz="1200" smtClean="0"/>
              <a:t>windowing option</a:t>
            </a:r>
          </a:p>
          <a:p>
            <a:pPr marL="804863" lvl="1" indent="-266700" defTabSz="982663">
              <a:buNone/>
            </a:pPr>
            <a:endParaRPr lang="en-US" altLang="en-US" sz="1200" smtClean="0"/>
          </a:p>
          <a:p>
            <a:pPr marL="804863" lvl="1" indent="-266700" defTabSz="982663">
              <a:buNone/>
            </a:pPr>
            <a:endParaRPr lang="en-US" altLang="en-US" sz="1200"/>
          </a:p>
          <a:p>
            <a:pPr marL="804863" lvl="1" indent="-266700" defTabSz="982663">
              <a:buNone/>
            </a:pPr>
            <a:endParaRPr lang="en-US" altLang="en-US" sz="1200" smtClean="0"/>
          </a:p>
          <a:p>
            <a:pPr marL="804863" lvl="1" indent="-266700" defTabSz="982663">
              <a:buNone/>
            </a:pPr>
            <a:endParaRPr lang="en-US" altLang="en-US" sz="1200"/>
          </a:p>
          <a:p>
            <a:pPr marL="804863" lvl="1" indent="-266700" defTabSz="982663">
              <a:buNone/>
            </a:pPr>
            <a:endParaRPr lang="en-US" altLang="en-US" sz="1200" smtClean="0"/>
          </a:p>
          <a:p>
            <a:pPr marL="804863" lvl="1" indent="-266700" defTabSz="982663">
              <a:buNone/>
            </a:pPr>
            <a:endParaRPr lang="en-US" altLang="en-US" sz="1200"/>
          </a:p>
          <a:p>
            <a:pPr marL="804863" lvl="1" indent="-266700" defTabSz="982663">
              <a:buNone/>
            </a:pPr>
            <a:endParaRPr lang="en-US" altLang="en-US" sz="1200" smtClean="0"/>
          </a:p>
          <a:p>
            <a:pPr marL="804863" lvl="1" indent="-266700" defTabSz="982663">
              <a:buNone/>
            </a:pPr>
            <a:endParaRPr lang="en-US" altLang="en-US" sz="1200"/>
          </a:p>
          <a:p>
            <a:pPr marL="266700" indent="-266700"/>
            <a:r>
              <a:rPr lang="en-US" altLang="en-US" smtClean="0"/>
              <a:t>rolling shutter operation</a:t>
            </a:r>
            <a:endParaRPr lang="en-US" altLang="en-US"/>
          </a:p>
          <a:p>
            <a:pPr marL="539750" lvl="1" indent="-273050"/>
            <a:r>
              <a:rPr lang="en-US" altLang="en-US" sz="1200">
                <a:sym typeface="SymbolPS" pitchFamily="18" charset="2"/>
              </a:rPr>
              <a:t>one active row</a:t>
            </a:r>
          </a:p>
          <a:p>
            <a:pPr marL="539750" lvl="1" indent="-273050"/>
            <a:r>
              <a:rPr lang="en-US" altLang="en-US" sz="1200">
                <a:sym typeface="SymbolPS" pitchFamily="18" charset="2"/>
              </a:rPr>
              <a:t>all other pixels turned off</a:t>
            </a:r>
          </a:p>
          <a:p>
            <a:pPr marL="539750" lvl="1" indent="-273050">
              <a:buNone/>
            </a:pPr>
            <a:r>
              <a:rPr lang="en-US" altLang="en-US" sz="1200">
                <a:solidFill>
                  <a:schemeClr val="accent2"/>
                </a:solidFill>
                <a:sym typeface="Wingdings 3" pitchFamily="18" charset="2"/>
              </a:rPr>
              <a:t>	</a:t>
            </a:r>
            <a:r>
              <a:rPr lang="en-US" altLang="en-US" sz="1200" smtClean="0">
                <a:sym typeface="Wingdings 3" pitchFamily="18" charset="2"/>
              </a:rPr>
              <a:t>   </a:t>
            </a:r>
            <a:r>
              <a:rPr lang="en-US" altLang="en-US" sz="1200"/>
              <a:t>minimum power consumption</a:t>
            </a:r>
          </a:p>
          <a:p>
            <a:pPr marL="539750" lvl="1" indent="-273050"/>
            <a:r>
              <a:rPr lang="en-US" altLang="en-US" sz="1200" smtClean="0">
                <a:sym typeface="SymbolPS" pitchFamily="18" charset="2"/>
              </a:rPr>
              <a:t>column parallel  processing</a:t>
            </a:r>
            <a:endParaRPr lang="en-US" altLang="en-US" sz="1200">
              <a:solidFill>
                <a:schemeClr val="accent2"/>
              </a:solidFill>
            </a:endParaRPr>
          </a:p>
          <a:p>
            <a:pPr marL="541338" lvl="1" indent="-269875"/>
            <a:endParaRPr lang="en-US" altLang="en-US" sz="1200" smtClean="0"/>
          </a:p>
        </p:txBody>
      </p:sp>
      <p:pic>
        <p:nvPicPr>
          <p:cNvPr id="3074" name="Picture 2" descr="C:\Users\pel723\Desktop\qq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75" y="3224870"/>
            <a:ext cx="4363963" cy="183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1546260" y="342484"/>
            <a:ext cx="289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smtClean="0">
                <a:latin typeface="Candara" panose="020E0502030303020204" pitchFamily="34" charset="0"/>
              </a:rPr>
              <a:t>De</a:t>
            </a:r>
            <a:r>
              <a:rPr lang="de-DE" sz="1200" smtClean="0">
                <a:latin typeface="Candara" panose="020E0502030303020204" pitchFamily="34" charset="0"/>
              </a:rPr>
              <a:t>pleted </a:t>
            </a:r>
            <a:r>
              <a:rPr lang="de-DE" sz="1200" b="1" smtClean="0">
                <a:latin typeface="Candara" panose="020E0502030303020204" pitchFamily="34" charset="0"/>
              </a:rPr>
              <a:t>P</a:t>
            </a:r>
            <a:r>
              <a:rPr lang="de-DE" sz="1200" smtClean="0">
                <a:latin typeface="Candara" panose="020E0502030303020204" pitchFamily="34" charset="0"/>
              </a:rPr>
              <a:t>-channel </a:t>
            </a:r>
            <a:r>
              <a:rPr lang="de-DE" sz="1200" b="1" smtClean="0">
                <a:latin typeface="Candara" panose="020E0502030303020204" pitchFamily="34" charset="0"/>
              </a:rPr>
              <a:t>F</a:t>
            </a:r>
            <a:r>
              <a:rPr lang="de-DE" sz="1200" smtClean="0">
                <a:latin typeface="Candara" panose="020E0502030303020204" pitchFamily="34" charset="0"/>
              </a:rPr>
              <a:t>ield </a:t>
            </a:r>
            <a:r>
              <a:rPr lang="de-DE" sz="1200" b="1" smtClean="0">
                <a:latin typeface="Candara" panose="020E0502030303020204" pitchFamily="34" charset="0"/>
              </a:rPr>
              <a:t>E</a:t>
            </a:r>
            <a:r>
              <a:rPr lang="de-DE" sz="1200" smtClean="0">
                <a:latin typeface="Candara" panose="020E0502030303020204" pitchFamily="34" charset="0"/>
              </a:rPr>
              <a:t>ffect </a:t>
            </a:r>
            <a:r>
              <a:rPr lang="de-DE" sz="1200" b="1" smtClean="0">
                <a:latin typeface="Candara" panose="020E0502030303020204" pitchFamily="34" charset="0"/>
              </a:rPr>
              <a:t>T</a:t>
            </a:r>
            <a:r>
              <a:rPr lang="de-DE" sz="1200" smtClean="0">
                <a:latin typeface="Candara" panose="020E0502030303020204" pitchFamily="34" charset="0"/>
              </a:rPr>
              <a:t>ransistor</a:t>
            </a:r>
            <a:endParaRPr lang="en-GB" sz="120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199" y="826936"/>
            <a:ext cx="8567271" cy="5719199"/>
          </a:xfrm>
        </p:spPr>
        <p:txBody>
          <a:bodyPr>
            <a:normAutofit/>
          </a:bodyPr>
          <a:lstStyle/>
          <a:p>
            <a:pPr marL="268288" indent="-268288">
              <a:spcAft>
                <a:spcPts val="1200"/>
              </a:spcAft>
            </a:pPr>
            <a:r>
              <a:rPr lang="de-DE"/>
              <a:t>4 independent &amp; identical quadrants</a:t>
            </a:r>
          </a:p>
          <a:p>
            <a:pPr marL="538163" lvl="1" indent="-269875"/>
            <a:r>
              <a:rPr lang="de-DE" sz="1200"/>
              <a:t>format 4 x 512 x </a:t>
            </a:r>
            <a:r>
              <a:rPr lang="de-DE" sz="1200" smtClean="0"/>
              <a:t>512 </a:t>
            </a:r>
          </a:p>
          <a:p>
            <a:pPr marL="538163" lvl="1" indent="-269875"/>
            <a:r>
              <a:rPr lang="de-DE" sz="1200" smtClean="0"/>
              <a:t>pixel size 130 µm </a:t>
            </a:r>
            <a:r>
              <a:rPr lang="de-DE" sz="1200" smtClean="0">
                <a:sym typeface="Wingdings"/>
              </a:rPr>
              <a:t></a:t>
            </a:r>
            <a:r>
              <a:rPr lang="de-DE" sz="1200" smtClean="0"/>
              <a:t> </a:t>
            </a:r>
          </a:p>
          <a:p>
            <a:pPr marL="538163" lvl="1" indent="-269875"/>
            <a:r>
              <a:rPr lang="de-DE" sz="1200" smtClean="0"/>
              <a:t>sensitive area 4 x (6.7 cm)²</a:t>
            </a:r>
            <a:endParaRPr lang="de-DE" sz="1200"/>
          </a:p>
          <a:p>
            <a:pPr marL="538163" lvl="1" indent="-269875"/>
            <a:r>
              <a:rPr lang="de-DE" sz="1200"/>
              <a:t>two-side buttable DePFET-APS</a:t>
            </a:r>
          </a:p>
          <a:p>
            <a:pPr marL="538163" lvl="1" indent="-269875"/>
            <a:r>
              <a:rPr lang="de-DE" sz="1200"/>
              <a:t>front-end electronics</a:t>
            </a:r>
          </a:p>
          <a:p>
            <a:pPr marL="806450" lvl="2" indent="-269875"/>
            <a:r>
              <a:rPr lang="de-DE" sz="1100"/>
              <a:t>new SWITCHER-A (3 ports/channel)</a:t>
            </a:r>
          </a:p>
          <a:p>
            <a:pPr marL="806450" lvl="2" indent="-269875"/>
            <a:r>
              <a:rPr lang="de-DE" sz="1100"/>
              <a:t>VERITAS readout ASIC </a:t>
            </a:r>
          </a:p>
          <a:p>
            <a:pPr marL="538163" lvl="1" indent="-269875"/>
            <a:r>
              <a:rPr lang="de-DE" sz="1200" smtClean="0"/>
              <a:t>thermal decoupling</a:t>
            </a:r>
          </a:p>
          <a:p>
            <a:pPr marL="806450" lvl="2" indent="-269875">
              <a:tabLst>
                <a:tab pos="1612900" algn="l"/>
              </a:tabLst>
            </a:pPr>
            <a:r>
              <a:rPr lang="de-DE" sz="1100" smtClean="0"/>
              <a:t>DePFET 	@ -60 … -80 °C</a:t>
            </a:r>
            <a:endParaRPr lang="de-DE" sz="1100"/>
          </a:p>
          <a:p>
            <a:pPr marL="806450" lvl="2" indent="-269875">
              <a:tabLst>
                <a:tab pos="1612900" algn="l"/>
              </a:tabLst>
            </a:pPr>
            <a:r>
              <a:rPr lang="de-DE" sz="1100" smtClean="0"/>
              <a:t>front-end 	@ -20 °C</a:t>
            </a:r>
            <a:endParaRPr lang="de-DE" sz="1200"/>
          </a:p>
          <a:p>
            <a:pPr marL="538163" lvl="1" indent="-269875"/>
            <a:r>
              <a:rPr lang="de-DE" sz="1200"/>
              <a:t>support structure </a:t>
            </a:r>
            <a:r>
              <a:rPr lang="de-DE" sz="1200">
                <a:sym typeface="Wingdings 3"/>
              </a:rPr>
              <a:t></a:t>
            </a:r>
            <a:r>
              <a:rPr lang="de-DE" sz="1200">
                <a:sym typeface="Wingdings" panose="05000000000000000000" pitchFamily="2" charset="2"/>
              </a:rPr>
              <a:t> </a:t>
            </a:r>
            <a:r>
              <a:rPr lang="de-DE" sz="1200" smtClean="0">
                <a:sym typeface="Wingdings" panose="05000000000000000000" pitchFamily="2" charset="2"/>
              </a:rPr>
              <a:t>~ 7 </a:t>
            </a:r>
            <a:r>
              <a:rPr lang="de-DE" sz="1200">
                <a:sym typeface="Wingdings" panose="05000000000000000000" pitchFamily="2" charset="2"/>
              </a:rPr>
              <a:t>mm insensitive gap</a:t>
            </a:r>
            <a:endParaRPr lang="en-GB" sz="1200">
              <a:sym typeface="Wingdings" panose="05000000000000000000" pitchFamily="2" charset="2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mtClean="0"/>
          </a:p>
          <a:p>
            <a:pPr marL="268288" indent="-268288">
              <a:spcAft>
                <a:spcPts val="1200"/>
              </a:spcAft>
            </a:pPr>
            <a:r>
              <a:rPr lang="de-DE" smtClean="0"/>
              <a:t>observation mode</a:t>
            </a:r>
            <a:endParaRPr lang="de-DE"/>
          </a:p>
          <a:p>
            <a:pPr marL="538163" lvl="1" indent="-269875"/>
            <a:r>
              <a:rPr lang="de-DE" sz="1200" smtClean="0"/>
              <a:t>gap compensation</a:t>
            </a:r>
            <a:endParaRPr lang="de-DE" sz="1200"/>
          </a:p>
          <a:p>
            <a:pPr marL="538163" lvl="1" indent="-269875"/>
            <a:r>
              <a:rPr lang="de-DE" sz="1200" smtClean="0"/>
              <a:t>Lissajous dithering pattern</a:t>
            </a:r>
          </a:p>
          <a:p>
            <a:pPr marL="806450" lvl="2" indent="-269875"/>
            <a:r>
              <a:rPr lang="de-DE" sz="1100" smtClean="0"/>
              <a:t>5 arcmin amplitude</a:t>
            </a:r>
            <a:endParaRPr lang="de-DE" sz="1100"/>
          </a:p>
          <a:p>
            <a:pPr marL="806450" lvl="2" indent="-269875"/>
            <a:r>
              <a:rPr lang="de-DE" sz="1100" smtClean="0"/>
              <a:t>simulation by MPE</a:t>
            </a:r>
            <a:endParaRPr lang="de-DE" sz="1200">
              <a:sym typeface="Wingdings" panose="05000000000000000000" pitchFamily="2" charset="2"/>
            </a:endParaRPr>
          </a:p>
          <a:p>
            <a:pPr marL="538163" lvl="1" indent="-269875"/>
            <a:endParaRPr lang="de-DE" sz="1200">
              <a:sym typeface="Wingdings" panose="05000000000000000000" pitchFamily="2" charset="2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smtClean="0"/>
              <a:t>Focal Plane</a:t>
            </a:r>
            <a:endParaRPr lang="en-GB" sz="2400"/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4974833" y="1059742"/>
            <a:ext cx="3599267" cy="2663600"/>
            <a:chOff x="5521407" y="987163"/>
            <a:chExt cx="3018969" cy="223415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19" b="19189"/>
            <a:stretch/>
          </p:blipFill>
          <p:spPr bwMode="auto">
            <a:xfrm>
              <a:off x="5521407" y="987163"/>
              <a:ext cx="3018969" cy="223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1" t="11736" r="22526" b="28538"/>
            <a:stretch/>
          </p:blipFill>
          <p:spPr bwMode="auto">
            <a:xfrm>
              <a:off x="5823786" y="1311583"/>
              <a:ext cx="2414727" cy="165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25" y="4249239"/>
            <a:ext cx="260717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69" y="4249239"/>
            <a:ext cx="21676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0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619C93-6D7A-4B5F-993F-EC62B49F593C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199" y="825185"/>
            <a:ext cx="3738563" cy="330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  <a:buBlip>
                <a:blip r:embed="rId2"/>
              </a:buBlip>
              <a:tabLst>
                <a:tab pos="1614488" algn="l"/>
                <a:tab pos="1973263" algn="l"/>
                <a:tab pos="4303713" algn="l"/>
              </a:tabLst>
            </a:pPr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prototype test</a:t>
            </a:r>
            <a:endPara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5100" algn="l"/>
                <a:tab pos="4303713" algn="l"/>
              </a:tabLst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format 	256 x 256 pixels</a:t>
            </a: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5100" algn="l"/>
                <a:tab pos="4303713" algn="l"/>
              </a:tabLst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	1.92 x 1.92 cm²</a:t>
            </a: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6688" algn="l"/>
                <a:tab pos="1973263" algn="l"/>
                <a:tab pos="4303713" algn="l"/>
              </a:tabLst>
            </a:pP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	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µm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/>
              </a:rPr>
              <a:t>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5100" algn="l"/>
                <a:tab pos="4303713" algn="l"/>
              </a:tabLst>
            </a:pP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en-GB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6 </a:t>
            </a: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µsec </a:t>
            </a:r>
            <a:r>
              <a:rPr lang="en-GB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row</a:t>
            </a: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tabLst>
                <a:tab pos="1435100" algn="l"/>
                <a:tab pos="4303713" algn="l"/>
              </a:tabLst>
            </a:pPr>
            <a:r>
              <a:rPr lang="de-D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de-DE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1.5 msec /frame</a:t>
            </a: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5100" algn="l"/>
                <a:tab pos="4303713" algn="l"/>
              </a:tabLst>
            </a:pP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	-5 °C (!)</a:t>
            </a: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5100" algn="l"/>
                <a:tab pos="4303713" algn="l"/>
              </a:tabLst>
            </a:pP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	127 </a:t>
            </a:r>
            <a:r>
              <a:rPr lang="en-GB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</a:t>
            </a: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(singles)</a:t>
            </a:r>
          </a:p>
          <a:p>
            <a:pPr marL="1000125" lvl="2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tabLst>
                <a:tab pos="1435100" algn="l"/>
                <a:tab pos="4303713" algn="l"/>
              </a:tabLst>
            </a:pP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140 </a:t>
            </a:r>
            <a:r>
              <a:rPr lang="en-GB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</a:t>
            </a: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(all)</a:t>
            </a:r>
          </a:p>
          <a:p>
            <a:pPr marL="542925" lvl="1" indent="-271463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itchFamily="18" charset="2"/>
              <a:buChar char="w"/>
              <a:tabLst>
                <a:tab pos="1435100" algn="l"/>
                <a:tab pos="4303713" algn="l"/>
              </a:tabLst>
            </a:pPr>
            <a:r>
              <a:rPr lang="el-GR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</a:t>
            </a:r>
            <a:r>
              <a:rPr lang="de-DE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(gain, noise, offset) </a:t>
            </a:r>
            <a:r>
              <a:rPr lang="en-GB" sz="120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 %</a:t>
            </a:r>
            <a:endParaRPr lang="en-GB" sz="12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3" descr="\\virmant\share\XL_Depfet\Bilder\X-ray images\XL02_IXObaffle\IXOimage_tab5_scl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6185" y="1258781"/>
            <a:ext cx="2328862" cy="2328862"/>
          </a:xfrm>
          <a:prstGeom prst="rect">
            <a:avLst/>
          </a:prstGeom>
          <a:noFill/>
        </p:spPr>
      </p:pic>
      <p:grpSp>
        <p:nvGrpSpPr>
          <p:cNvPr id="9" name="Gruppieren 8"/>
          <p:cNvGrpSpPr/>
          <p:nvPr/>
        </p:nvGrpSpPr>
        <p:grpSpPr>
          <a:xfrm>
            <a:off x="542761" y="4103872"/>
            <a:ext cx="8387594" cy="2391081"/>
            <a:chOff x="542761" y="631892"/>
            <a:chExt cx="8387594" cy="2391081"/>
          </a:xfrm>
        </p:grpSpPr>
        <p:pic>
          <p:nvPicPr>
            <p:cNvPr id="10" name="Picture 2" descr="C:\Users\pel\Desktop\XL01.jpg"/>
            <p:cNvPicPr>
              <a:picLocks noChangeAspect="1" noChangeArrowheads="1"/>
            </p:cNvPicPr>
            <p:nvPr/>
          </p:nvPicPr>
          <p:blipFill>
            <a:blip r:embed="rId4" cstate="print"/>
            <a:srcRect l="11791" r="7428"/>
            <a:stretch>
              <a:fillRect/>
            </a:stretch>
          </p:blipFill>
          <p:spPr bwMode="auto">
            <a:xfrm>
              <a:off x="3058322" y="639432"/>
              <a:ext cx="2879932" cy="2376000"/>
            </a:xfrm>
            <a:prstGeom prst="rect">
              <a:avLst/>
            </a:prstGeom>
            <a:noFill/>
          </p:spPr>
        </p:pic>
        <p:pic>
          <p:nvPicPr>
            <p:cNvPr id="11" name="Picture 14" descr="D:\hll\projects\pxd5\photos\JPG\80 Prozent\_MG_808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50355" y="631892"/>
              <a:ext cx="2880000" cy="2391081"/>
            </a:xfrm>
            <a:prstGeom prst="rect">
              <a:avLst/>
            </a:prstGeom>
            <a:noFill/>
          </p:spPr>
        </p:pic>
        <p:pic>
          <p:nvPicPr>
            <p:cNvPr id="12" name="Picture 7" descr="D:\hll\publications\spie2010\wfi\figures\depfetFot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2761" y="638901"/>
              <a:ext cx="2405537" cy="2377063"/>
            </a:xfrm>
            <a:prstGeom prst="rect">
              <a:avLst/>
            </a:prstGeom>
            <a:noFill/>
          </p:spPr>
        </p:pic>
        <p:grpSp>
          <p:nvGrpSpPr>
            <p:cNvPr id="13" name="Gruppieren 12"/>
            <p:cNvGrpSpPr/>
            <p:nvPr/>
          </p:nvGrpSpPr>
          <p:grpSpPr>
            <a:xfrm>
              <a:off x="6479381" y="1385888"/>
              <a:ext cx="628650" cy="366712"/>
              <a:chOff x="6479381" y="1385888"/>
              <a:chExt cx="628650" cy="366712"/>
            </a:xfrm>
          </p:grpSpPr>
          <p:cxnSp>
            <p:nvCxnSpPr>
              <p:cNvPr id="19" name="Gerade Verbindung 18"/>
              <p:cNvCxnSpPr/>
              <p:nvPr/>
            </p:nvCxnSpPr>
            <p:spPr>
              <a:xfrm>
                <a:off x="6479381" y="1564481"/>
                <a:ext cx="335757" cy="18811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19"/>
              <p:cNvCxnSpPr/>
              <p:nvPr/>
            </p:nvCxnSpPr>
            <p:spPr>
              <a:xfrm flipV="1">
                <a:off x="6815138" y="1564481"/>
                <a:ext cx="292893" cy="18811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 Verbindung 20"/>
              <p:cNvCxnSpPr/>
              <p:nvPr/>
            </p:nvCxnSpPr>
            <p:spPr>
              <a:xfrm flipV="1">
                <a:off x="6479381" y="1385888"/>
                <a:ext cx="302419" cy="1785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21"/>
              <p:cNvCxnSpPr/>
              <p:nvPr/>
            </p:nvCxnSpPr>
            <p:spPr>
              <a:xfrm>
                <a:off x="6781800" y="1385888"/>
                <a:ext cx="326231" cy="1785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Gerade Verbindung 13"/>
            <p:cNvCxnSpPr/>
            <p:nvPr/>
          </p:nvCxnSpPr>
          <p:spPr>
            <a:xfrm flipV="1">
              <a:off x="4922044" y="1752600"/>
              <a:ext cx="1893094" cy="74771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4195763" y="881063"/>
              <a:ext cx="2586037" cy="5048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flipV="1">
              <a:off x="2948298" y="1824038"/>
              <a:ext cx="1323665" cy="119139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2948298" y="671509"/>
              <a:ext cx="1323665" cy="11191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hteck 17"/>
            <p:cNvSpPr/>
            <p:nvPr/>
          </p:nvSpPr>
          <p:spPr>
            <a:xfrm>
              <a:off x="4276718" y="1790697"/>
              <a:ext cx="36000" cy="36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3" name="Picture 8" descr="C:\Users\pel\Desktop\ixoWfiXLSingleSpectrum.jpg"/>
          <p:cNvPicPr>
            <a:picLocks noChangeAspect="1" noChangeArrowheads="1"/>
          </p:cNvPicPr>
          <p:nvPr/>
        </p:nvPicPr>
        <p:blipFill rotWithShape="1">
          <a:blip r:embed="rId7" cstate="print"/>
          <a:srcRect r="5860"/>
          <a:stretch/>
        </p:blipFill>
        <p:spPr bwMode="auto">
          <a:xfrm>
            <a:off x="3773302" y="1258781"/>
            <a:ext cx="2885768" cy="2518244"/>
          </a:xfrm>
          <a:prstGeom prst="rect">
            <a:avLst/>
          </a:prstGeom>
          <a:noFill/>
        </p:spPr>
      </p:pic>
      <p:sp>
        <p:nvSpPr>
          <p:cNvPr id="24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307143" y="6669088"/>
            <a:ext cx="2895600" cy="215900"/>
          </a:xfrm>
        </p:spPr>
        <p:txBody>
          <a:bodyPr/>
          <a:lstStyle/>
          <a:p>
            <a:pPr>
              <a:defRPr/>
            </a:pPr>
            <a:r>
              <a:rPr lang="de-DE" altLang="de-DE" smtClean="0"/>
              <a:t>Peter Lechner  ▪  MPG Halbleiterlabor</a:t>
            </a:r>
            <a:endParaRPr lang="de-DE" alt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764660" y="156260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pleted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-channel </a:t>
            </a:r>
            <a:endParaRPr lang="de-DE" sz="100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sz="10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DE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ield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ffect </a:t>
            </a:r>
            <a:r>
              <a:rPr lang="de-DE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ransistor</a:t>
            </a:r>
            <a:endParaRPr lang="en-GB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8016600" y="3145834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8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shadow image,</a:t>
            </a:r>
          </a:p>
          <a:p>
            <a:pPr algn="r"/>
            <a:r>
              <a:rPr lang="de-DE" sz="8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 by</a:t>
            </a:r>
          </a:p>
          <a:p>
            <a:pPr algn="r"/>
            <a:r>
              <a:rPr lang="de-DE" sz="8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Aline Meuris</a:t>
            </a:r>
            <a:endParaRPr lang="en-GB" sz="8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itel 8"/>
          <p:cNvSpPr>
            <a:spLocks noGrp="1"/>
          </p:cNvSpPr>
          <p:nvPr>
            <p:ph type="title"/>
          </p:nvPr>
        </p:nvSpPr>
        <p:spPr>
          <a:xfrm>
            <a:off x="457200" y="137388"/>
            <a:ext cx="5768671" cy="568419"/>
          </a:xfrm>
        </p:spPr>
        <p:txBody>
          <a:bodyPr/>
          <a:lstStyle/>
          <a:p>
            <a:r>
              <a:rPr lang="de-DE" sz="2400" b="1" cap="small" smtClean="0">
                <a:latin typeface="Candara" panose="020E0502030303020204" pitchFamily="34" charset="0"/>
              </a:rPr>
              <a:t>XEUS &amp; IXO Wide Field Imager Prototypes</a:t>
            </a:r>
            <a:endParaRPr lang="en-GB" sz="2400" b="1" cap="small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882</Words>
  <Application>Microsoft Office PowerPoint</Application>
  <PresentationFormat>Bildschirmpräsentation (4:3)</PresentationFormat>
  <Paragraphs>531</Paragraphs>
  <Slides>22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Larissa</vt:lpstr>
      <vt:lpstr>DePFET Development  for the ATHENA  Wide Field Imager</vt:lpstr>
      <vt:lpstr>ATHENA Mission (Advanced Telescope for High ENergy Astrophysics)</vt:lpstr>
      <vt:lpstr>Spacecraft</vt:lpstr>
      <vt:lpstr>ATHENA Wide Field Imager</vt:lpstr>
      <vt:lpstr>Large Area Detector</vt:lpstr>
      <vt:lpstr>DePFET</vt:lpstr>
      <vt:lpstr>DePFET</vt:lpstr>
      <vt:lpstr>Focal Plane</vt:lpstr>
      <vt:lpstr>XEUS &amp; IXO Wide Field Imager Prototypes</vt:lpstr>
      <vt:lpstr>BepiColombo MIXS</vt:lpstr>
      <vt:lpstr>1st Prototype Production</vt:lpstr>
      <vt:lpstr>Layout Variation</vt:lpstr>
      <vt:lpstr>Layout Variation</vt:lpstr>
      <vt:lpstr>Technology Variation</vt:lpstr>
      <vt:lpstr>Readout Modes</vt:lpstr>
      <vt:lpstr>1st Production Status</vt:lpstr>
      <vt:lpstr>Entrance Window</vt:lpstr>
      <vt:lpstr>High Rate Detector</vt:lpstr>
      <vt:lpstr>Option1: IXO HTRS</vt:lpstr>
      <vt:lpstr>Option2: Full Frame Readout APS </vt:lpstr>
      <vt:lpstr>Option3: Split Frame Readout APS</vt:lpstr>
      <vt:lpstr>Summary</vt:lpstr>
    </vt:vector>
  </TitlesOfParts>
  <Company>HLL MPG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TRISTAN  sensor design proposals</dc:title>
  <dc:creator>Peter Lechner</dc:creator>
  <cp:lastModifiedBy>Peter Lechner</cp:lastModifiedBy>
  <cp:revision>433</cp:revision>
  <dcterms:created xsi:type="dcterms:W3CDTF">2015-07-17T09:53:13Z</dcterms:created>
  <dcterms:modified xsi:type="dcterms:W3CDTF">2016-05-12T13:17:54Z</dcterms:modified>
</cp:coreProperties>
</file>