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556" r:id="rId3"/>
    <p:sldId id="558" r:id="rId4"/>
    <p:sldId id="557" r:id="rId5"/>
    <p:sldId id="559" r:id="rId6"/>
    <p:sldId id="560" r:id="rId7"/>
    <p:sldId id="562" r:id="rId8"/>
    <p:sldId id="554" r:id="rId9"/>
    <p:sldId id="561" r:id="rId10"/>
    <p:sldId id="555" r:id="rId11"/>
    <p:sldId id="563" r:id="rId12"/>
    <p:sldId id="564" r:id="rId13"/>
    <p:sldId id="566" r:id="rId14"/>
    <p:sldId id="5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CCECFF"/>
    <a:srgbClr val="66FFCC"/>
    <a:srgbClr val="CC6600"/>
    <a:srgbClr val="FF0000"/>
    <a:srgbClr val="339966"/>
    <a:srgbClr val="99FFCC"/>
    <a:srgbClr val="25FBE2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2" autoAdjust="0"/>
  </p:normalViewPr>
  <p:slideViewPr>
    <p:cSldViewPr>
      <p:cViewPr>
        <p:scale>
          <a:sx n="80" d="100"/>
          <a:sy n="80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782" y="-84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CF14AAF-F8B8-4DDB-9857-1DED8DF9B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91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111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B62AEFDE-E3D6-49E6-AB43-760704482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7F1E-429A-422C-B8E1-9CECCC832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513A-BA78-4B36-A8A2-3837C0BCF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8E510-7F94-452E-86BD-14078F049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 userDrawn="1"/>
        </p:nvCxn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5" name="Straight Connector 8"/>
          <p:cNvCxnSpPr>
            <a:cxnSpLocks noChangeShapeType="1"/>
          </p:cNvCxnSpPr>
          <p:nvPr userDrawn="1"/>
        </p:nvCxnSpPr>
        <p:spPr bwMode="auto">
          <a:xfrm>
            <a:off x="0" y="717550"/>
            <a:ext cx="9144000" cy="0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</p:spPr>
      </p:cxnSp>
      <p:pic>
        <p:nvPicPr>
          <p:cNvPr id="6" name="Picture 9" descr="tum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0"/>
            <a:ext cx="9271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139700"/>
            <a:ext cx="8329642" cy="56197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850900"/>
            <a:ext cx="8756650" cy="55118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75425"/>
            <a:ext cx="1219200" cy="282575"/>
          </a:xfrm>
        </p:spPr>
        <p:txBody>
          <a:bodyPr/>
          <a:lstStyle>
            <a:lvl1pPr>
              <a:defRPr sz="1100" b="0" smtClean="0">
                <a:solidFill>
                  <a:srgbClr val="0070C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572250"/>
            <a:ext cx="7353300" cy="285750"/>
          </a:xfrm>
        </p:spPr>
        <p:txBody>
          <a:bodyPr/>
          <a:lstStyle>
            <a:lvl1pPr>
              <a:defRPr sz="1100" smtClean="0">
                <a:solidFill>
                  <a:srgbClr val="0070C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8213" y="6572250"/>
            <a:ext cx="585787" cy="285750"/>
          </a:xfrm>
        </p:spPr>
        <p:txBody>
          <a:bodyPr/>
          <a:lstStyle>
            <a:lvl1pPr>
              <a:defRPr sz="1200" smtClean="0">
                <a:solidFill>
                  <a:srgbClr val="0070C0"/>
                </a:solidFill>
                <a:latin typeface="+mj-lt"/>
              </a:defRPr>
            </a:lvl1pPr>
          </a:lstStyle>
          <a:p>
            <a:pPr>
              <a:defRPr/>
            </a:pPr>
            <a:fld id="{A019FF1B-B79E-44AC-A04C-2B0ED30EE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C58D-D359-422C-80AB-232E9921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DA68-EB19-4466-B841-AFE1D3456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F6E6-0FAE-441C-8E85-F61A8ECBB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5D603-24AD-4EE3-A4C6-BDC9BBE5E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4B2B-771E-4308-95CE-98DE34606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542AA-29AF-4481-9E15-B2FAE0C3B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069C-6380-4DF0-BE7D-9867D8CC5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12.05.2016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1750"/>
            <a:ext cx="5041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381750"/>
            <a:ext cx="585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356520E3-14E6-4051-AA18-881A08CC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467" y="176381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DHH at DESY Test Beam 2016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6645" y="2753925"/>
            <a:ext cx="6440760" cy="1987990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Igor </a:t>
            </a:r>
            <a:r>
              <a:rPr lang="en-US" sz="1600" dirty="0" err="1" smtClean="0">
                <a:solidFill>
                  <a:schemeClr val="tx1"/>
                </a:solidFill>
              </a:rPr>
              <a:t>Konorov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TUM Physics Department E18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19-th DEPFET workshop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May 11-15 2016</a:t>
            </a:r>
          </a:p>
          <a:p>
            <a:r>
              <a:rPr lang="en-US" sz="1800" dirty="0" err="1" smtClean="0">
                <a:solidFill>
                  <a:schemeClr val="tx1"/>
                </a:solidFill>
              </a:rPr>
              <a:t>Kloster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Seeon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</p:txBody>
      </p:sp>
      <p:pic>
        <p:nvPicPr>
          <p:cNvPr id="25605" name="Picture 4" descr="tum_logo_ful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671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 descr="e18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0475" y="0"/>
            <a:ext cx="15335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78650"/>
            <a:ext cx="10795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56565" y="4868475"/>
            <a:ext cx="7920880" cy="175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kern="0" dirty="0" smtClean="0">
                <a:solidFill>
                  <a:schemeClr val="tx1"/>
                </a:solidFill>
              </a:rPr>
              <a:t>Overview: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kern="0" dirty="0" smtClean="0"/>
              <a:t>DHH system overview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kern="0" dirty="0" smtClean="0"/>
              <a:t>DHE/DHC functionality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kern="0" dirty="0" smtClean="0"/>
              <a:t>Problems and fixes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800" kern="0" dirty="0" smtClean="0"/>
              <a:t>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Improvement of DHH functionality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DHE: DDR memory for data buffering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Sharing detector data between overlapping events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DHE: DHP </a:t>
            </a:r>
            <a:r>
              <a:rPr lang="en-US" sz="2000" dirty="0">
                <a:solidFill>
                  <a:schemeClr val="tx1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ata 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onsistency check and recovery logic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DHC: DHE data consistency check and automatic resynchronization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DHE: include programmable pixel remapping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DHE: include clustering algorithms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DHC: internal trigger generator for local runs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19-th DEPFET workshop                        Igor </a:t>
            </a:r>
            <a:r>
              <a:rPr lang="en-US" dirty="0" err="1" smtClean="0">
                <a:solidFill>
                  <a:schemeClr val="tx1"/>
                </a:solidFill>
              </a:rPr>
              <a:t>Konorov</a:t>
            </a:r>
            <a:r>
              <a:rPr lang="en-US" dirty="0" smtClean="0">
                <a:solidFill>
                  <a:schemeClr val="tx1"/>
                </a:solidFill>
              </a:rPr>
              <a:t>, TUM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System was running stably with some problems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PXD </a:t>
            </a:r>
            <a:r>
              <a:rPr lang="en-US" sz="2000" dirty="0" smtClean="0">
                <a:solidFill>
                  <a:schemeClr val="tx1"/>
                </a:solidFill>
              </a:rPr>
              <a:t>is complex system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Such system requires availability of all components and significant time for </a:t>
            </a:r>
            <a:r>
              <a:rPr lang="en-US" sz="2000" dirty="0" smtClean="0">
                <a:solidFill>
                  <a:schemeClr val="tx1"/>
                </a:solidFill>
              </a:rPr>
              <a:t>debugging. Time was limited. 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New diagnostic tools and information being included during system test but more is </a:t>
            </a:r>
            <a:r>
              <a:rPr lang="en-US" sz="2000" dirty="0" smtClean="0">
                <a:solidFill>
                  <a:schemeClr val="tx1"/>
                </a:solidFill>
              </a:rPr>
              <a:t>needed (</a:t>
            </a:r>
            <a:r>
              <a:rPr lang="en-US" sz="2000" dirty="0" err="1" smtClean="0">
                <a:solidFill>
                  <a:schemeClr val="tx1"/>
                </a:solidFill>
              </a:rPr>
              <a:t>ex.:event</a:t>
            </a:r>
            <a:r>
              <a:rPr lang="en-US" sz="2000" dirty="0" smtClean="0">
                <a:solidFill>
                  <a:schemeClr val="tx1"/>
                </a:solidFill>
              </a:rPr>
              <a:t> number mismatch)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Data consistency check and automatic resynchronization to be included in all steps of data processing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The DHH worked stably an no </a:t>
            </a:r>
            <a:r>
              <a:rPr lang="en-US" sz="2000" dirty="0" smtClean="0">
                <a:solidFill>
                  <a:schemeClr val="tx1"/>
                </a:solidFill>
              </a:rPr>
              <a:t>principle problems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were observed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12.05.2016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9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Instead of 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DHE and DHC firmware still require a lot of development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We will try to work out a schedule to complete all developments by end of September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12.05.2016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Hardware development plans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ATCA carrier card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If display port cable fulfils requirements present the final system layout to TB in June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dirty="0" smtClean="0">
                <a:solidFill>
                  <a:schemeClr val="tx1"/>
                </a:solidFill>
              </a:rPr>
              <a:t>valuation </a:t>
            </a:r>
            <a:r>
              <a:rPr lang="en-US" sz="1800" dirty="0">
                <a:solidFill>
                  <a:schemeClr val="tx1"/>
                </a:solidFill>
              </a:rPr>
              <a:t>of </a:t>
            </a:r>
            <a:r>
              <a:rPr lang="en-US" sz="1800" dirty="0" smtClean="0">
                <a:solidFill>
                  <a:schemeClr val="tx1"/>
                </a:solidFill>
              </a:rPr>
              <a:t>new optical interfaces including irradiation test 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- June - July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Production of final ATCA carrier card for end of </a:t>
            </a:r>
            <a:r>
              <a:rPr lang="en-US" sz="1800" smtClean="0">
                <a:solidFill>
                  <a:schemeClr val="tx1"/>
                </a:solidFill>
              </a:rPr>
              <a:t>Septemebr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12.05.2016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33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THANK YOU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12.05.2016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Simplified DHH system at DESY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19-th DEPFET workshop                        Igor </a:t>
            </a:r>
            <a:r>
              <a:rPr lang="en-US" dirty="0" err="1" smtClean="0">
                <a:solidFill>
                  <a:schemeClr val="tx1"/>
                </a:solidFill>
              </a:rPr>
              <a:t>Konorov</a:t>
            </a:r>
            <a:r>
              <a:rPr lang="en-US" dirty="0" smtClean="0">
                <a:solidFill>
                  <a:schemeClr val="tx1"/>
                </a:solidFill>
              </a:rPr>
              <a:t>, 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66943" y="2877319"/>
            <a:ext cx="1299358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455" y="2980151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DHC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806803" y="2651213"/>
            <a:ext cx="1260140" cy="493048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1" name="Straight Connector 20"/>
          <p:cNvCxnSpPr>
            <a:stCxn id="35" idx="3"/>
          </p:cNvCxnSpPr>
          <p:nvPr/>
        </p:nvCxnSpPr>
        <p:spPr bwMode="auto">
          <a:xfrm flipV="1">
            <a:off x="2806802" y="3442562"/>
            <a:ext cx="1251883" cy="39522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554919" y="2239279"/>
            <a:ext cx="1251883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54914" y="2342111"/>
            <a:ext cx="1051891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546661" y="3442562"/>
            <a:ext cx="1260141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50785" y="3553667"/>
            <a:ext cx="1051891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2" name="Straight Connector 41"/>
          <p:cNvCxnSpPr>
            <a:stCxn id="18" idx="3"/>
            <a:endCxn id="43" idx="1"/>
          </p:cNvCxnSpPr>
          <p:nvPr/>
        </p:nvCxnSpPr>
        <p:spPr bwMode="auto">
          <a:xfrm flipV="1">
            <a:off x="5366301" y="2596857"/>
            <a:ext cx="793893" cy="67568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160194" y="2201637"/>
            <a:ext cx="1371965" cy="7904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52642" y="2369514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ONSEN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" y="2399732"/>
            <a:ext cx="1275031" cy="5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" y="3559528"/>
            <a:ext cx="1275031" cy="5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Left-Right Arrow 45"/>
          <p:cNvSpPr/>
          <p:nvPr/>
        </p:nvSpPr>
        <p:spPr bwMode="auto">
          <a:xfrm>
            <a:off x="1256988" y="2538700"/>
            <a:ext cx="313736" cy="22502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9" name="Left-Right Arrow 48"/>
          <p:cNvSpPr/>
          <p:nvPr/>
        </p:nvSpPr>
        <p:spPr bwMode="auto">
          <a:xfrm>
            <a:off x="1232925" y="3717326"/>
            <a:ext cx="313736" cy="22502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7532159" y="2634372"/>
            <a:ext cx="41004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942204" y="2340839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DAQ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2996825" y="921683"/>
            <a:ext cx="1004877" cy="56798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89273" y="1005622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FTSW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4863862" y="921682"/>
            <a:ext cx="1004877" cy="56798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6310" y="1005621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EPICS</a:t>
            </a:r>
            <a:endParaRPr lang="en-US" sz="2000" dirty="0"/>
          </a:p>
        </p:txBody>
      </p:sp>
      <p:cxnSp>
        <p:nvCxnSpPr>
          <p:cNvPr id="59" name="Straight Arrow Connector 58"/>
          <p:cNvCxnSpPr>
            <a:stCxn id="55" idx="2"/>
          </p:cNvCxnSpPr>
          <p:nvPr/>
        </p:nvCxnSpPr>
        <p:spPr bwMode="auto">
          <a:xfrm>
            <a:off x="3499264" y="1489670"/>
            <a:ext cx="847711" cy="138764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57" idx="2"/>
          </p:cNvCxnSpPr>
          <p:nvPr/>
        </p:nvCxnSpPr>
        <p:spPr bwMode="auto">
          <a:xfrm flipH="1">
            <a:off x="4956310" y="1489669"/>
            <a:ext cx="409991" cy="140806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650785" y="746009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Trigger</a:t>
            </a:r>
            <a:endParaRPr lang="en-US" sz="1800" dirty="0"/>
          </a:p>
        </p:txBody>
      </p:sp>
      <p:sp>
        <p:nvSpPr>
          <p:cNvPr id="65" name="TextBox 64"/>
          <p:cNvSpPr txBox="1"/>
          <p:nvPr/>
        </p:nvSpPr>
        <p:spPr>
          <a:xfrm>
            <a:off x="1650784" y="105178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1662929" y="1005622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127MHz</a:t>
            </a:r>
            <a:endParaRPr lang="en-US" sz="18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160194" y="3432075"/>
            <a:ext cx="1004877" cy="79182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52642" y="3516014"/>
            <a:ext cx="784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Bonn</a:t>
            </a:r>
          </a:p>
          <a:p>
            <a:pPr algn="ctr"/>
            <a:r>
              <a:rPr lang="en-US" sz="2000" dirty="0" smtClean="0"/>
              <a:t>DAQ</a:t>
            </a:r>
            <a:endParaRPr lang="en-US" sz="2000" dirty="0"/>
          </a:p>
        </p:txBody>
      </p:sp>
      <p:cxnSp>
        <p:nvCxnSpPr>
          <p:cNvPr id="70" name="Straight Arrow Connector 69"/>
          <p:cNvCxnSpPr>
            <a:endCxn id="68" idx="1"/>
          </p:cNvCxnSpPr>
          <p:nvPr/>
        </p:nvCxnSpPr>
        <p:spPr bwMode="auto">
          <a:xfrm>
            <a:off x="5366301" y="3236651"/>
            <a:ext cx="793893" cy="59133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1006958" y="5139190"/>
            <a:ext cx="7422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Complex system</a:t>
            </a:r>
          </a:p>
          <a:p>
            <a:r>
              <a:rPr lang="en-US" sz="2400" dirty="0" smtClean="0"/>
              <a:t>Requires multiple tests for verification and </a:t>
            </a:r>
            <a:r>
              <a:rPr lang="en-US" sz="2400" dirty="0" smtClean="0"/>
              <a:t>debugging</a:t>
            </a:r>
          </a:p>
          <a:p>
            <a:r>
              <a:rPr lang="en-US" sz="2400" dirty="0" smtClean="0"/>
              <a:t>We provide additional features for tests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79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ONSEN standalone tests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19-th DEPFET workshop                        Igor </a:t>
            </a:r>
            <a:r>
              <a:rPr lang="en-US" dirty="0" err="1" smtClean="0">
                <a:solidFill>
                  <a:schemeClr val="tx1"/>
                </a:solidFill>
              </a:rPr>
              <a:t>Konorov</a:t>
            </a:r>
            <a:r>
              <a:rPr lang="en-US" dirty="0" smtClean="0">
                <a:solidFill>
                  <a:schemeClr val="tx1"/>
                </a:solidFill>
              </a:rPr>
              <a:t>, 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66943" y="2877319"/>
            <a:ext cx="1299358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455" y="2980151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DHC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806803" y="2651213"/>
            <a:ext cx="1260140" cy="493048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1" name="Straight Connector 20"/>
          <p:cNvCxnSpPr>
            <a:stCxn id="35" idx="3"/>
          </p:cNvCxnSpPr>
          <p:nvPr/>
        </p:nvCxnSpPr>
        <p:spPr bwMode="auto">
          <a:xfrm flipV="1">
            <a:off x="2806802" y="3442562"/>
            <a:ext cx="1251883" cy="39522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554919" y="2239279"/>
            <a:ext cx="1251883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54914" y="2342111"/>
            <a:ext cx="1051891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546661" y="3442562"/>
            <a:ext cx="1260141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50785" y="3553667"/>
            <a:ext cx="1051891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2" name="Straight Connector 41"/>
          <p:cNvCxnSpPr>
            <a:stCxn id="18" idx="3"/>
            <a:endCxn id="43" idx="1"/>
          </p:cNvCxnSpPr>
          <p:nvPr/>
        </p:nvCxnSpPr>
        <p:spPr bwMode="auto">
          <a:xfrm flipV="1">
            <a:off x="5366301" y="2596857"/>
            <a:ext cx="793893" cy="67568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160194" y="2201637"/>
            <a:ext cx="1371965" cy="7904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52642" y="2369514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ONSEN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" y="2399732"/>
            <a:ext cx="1275031" cy="5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" y="3559528"/>
            <a:ext cx="1275031" cy="5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Left-Right Arrow 45"/>
          <p:cNvSpPr/>
          <p:nvPr/>
        </p:nvSpPr>
        <p:spPr bwMode="auto">
          <a:xfrm>
            <a:off x="1256988" y="2538700"/>
            <a:ext cx="313736" cy="22502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9" name="Left-Right Arrow 48"/>
          <p:cNvSpPr/>
          <p:nvPr/>
        </p:nvSpPr>
        <p:spPr bwMode="auto">
          <a:xfrm>
            <a:off x="1232925" y="3717326"/>
            <a:ext cx="313736" cy="22502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7532159" y="2634372"/>
            <a:ext cx="41004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942204" y="2340839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DAQ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2996825" y="921683"/>
            <a:ext cx="1004877" cy="56798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89273" y="1005622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FTSW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4863862" y="921682"/>
            <a:ext cx="1004877" cy="56798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6310" y="1005621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EPICS</a:t>
            </a:r>
            <a:endParaRPr lang="en-US" sz="2000" dirty="0"/>
          </a:p>
        </p:txBody>
      </p:sp>
      <p:cxnSp>
        <p:nvCxnSpPr>
          <p:cNvPr id="59" name="Straight Arrow Connector 58"/>
          <p:cNvCxnSpPr>
            <a:stCxn id="55" idx="2"/>
          </p:cNvCxnSpPr>
          <p:nvPr/>
        </p:nvCxnSpPr>
        <p:spPr bwMode="auto">
          <a:xfrm>
            <a:off x="3499264" y="1489670"/>
            <a:ext cx="847711" cy="138764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57" idx="2"/>
          </p:cNvCxnSpPr>
          <p:nvPr/>
        </p:nvCxnSpPr>
        <p:spPr bwMode="auto">
          <a:xfrm flipH="1">
            <a:off x="4956310" y="1489669"/>
            <a:ext cx="409991" cy="140806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650785" y="746009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Trigger</a:t>
            </a:r>
            <a:endParaRPr lang="en-US" sz="1800" dirty="0"/>
          </a:p>
        </p:txBody>
      </p:sp>
      <p:sp>
        <p:nvSpPr>
          <p:cNvPr id="65" name="TextBox 64"/>
          <p:cNvSpPr txBox="1"/>
          <p:nvPr/>
        </p:nvSpPr>
        <p:spPr>
          <a:xfrm>
            <a:off x="1650784" y="105178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1662929" y="1005622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127MHz</a:t>
            </a:r>
            <a:endParaRPr lang="en-US" sz="18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160194" y="3432075"/>
            <a:ext cx="1004877" cy="79182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52642" y="3516014"/>
            <a:ext cx="784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Bonn</a:t>
            </a:r>
          </a:p>
          <a:p>
            <a:pPr algn="ctr"/>
            <a:r>
              <a:rPr lang="en-US" sz="2000" dirty="0" smtClean="0"/>
              <a:t>DAQ</a:t>
            </a:r>
            <a:endParaRPr lang="en-US" sz="2000" dirty="0"/>
          </a:p>
        </p:txBody>
      </p:sp>
      <p:cxnSp>
        <p:nvCxnSpPr>
          <p:cNvPr id="70" name="Straight Arrow Connector 69"/>
          <p:cNvCxnSpPr>
            <a:endCxn id="68" idx="1"/>
          </p:cNvCxnSpPr>
          <p:nvPr/>
        </p:nvCxnSpPr>
        <p:spPr bwMode="auto">
          <a:xfrm>
            <a:off x="5366301" y="3236651"/>
            <a:ext cx="793893" cy="59133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84179" y="4692700"/>
            <a:ext cx="8373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every trigger DHC sends UDP packet with HLT information for ONSEN, standard firmware feature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DHC generates predefined hit pattern, special firmware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6294074" y="921684"/>
            <a:ext cx="870998" cy="56798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86521" y="1005622"/>
            <a:ext cx="542136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PC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5253788" y="1489671"/>
            <a:ext cx="998854" cy="138764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7" idx="2"/>
            <a:endCxn id="43" idx="0"/>
          </p:cNvCxnSpPr>
          <p:nvPr/>
        </p:nvCxnSpPr>
        <p:spPr bwMode="auto">
          <a:xfrm>
            <a:off x="6729573" y="1489670"/>
            <a:ext cx="116604" cy="711967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15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DHH control and monitoring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19-th DEPFET workshop                        Igor </a:t>
            </a:r>
            <a:r>
              <a:rPr lang="en-US" dirty="0" err="1" smtClean="0">
                <a:solidFill>
                  <a:schemeClr val="tx1"/>
                </a:solidFill>
              </a:rPr>
              <a:t>Konorov</a:t>
            </a:r>
            <a:r>
              <a:rPr lang="en-US" dirty="0" smtClean="0">
                <a:solidFill>
                  <a:schemeClr val="tx1"/>
                </a:solidFill>
              </a:rPr>
              <a:t>, 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66943" y="2877319"/>
            <a:ext cx="1299358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455" y="2980151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DHC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806803" y="2651213"/>
            <a:ext cx="1260140" cy="493048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1" name="Straight Connector 20"/>
          <p:cNvCxnSpPr>
            <a:stCxn id="35" idx="3"/>
          </p:cNvCxnSpPr>
          <p:nvPr/>
        </p:nvCxnSpPr>
        <p:spPr bwMode="auto">
          <a:xfrm flipV="1">
            <a:off x="2806802" y="3442562"/>
            <a:ext cx="1251883" cy="39522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554919" y="2239279"/>
            <a:ext cx="1251883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54914" y="2342111"/>
            <a:ext cx="1051891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546661" y="3442562"/>
            <a:ext cx="1260141" cy="790440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50785" y="3553667"/>
            <a:ext cx="1051891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DHE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42" name="Straight Connector 41"/>
          <p:cNvCxnSpPr>
            <a:stCxn id="18" idx="3"/>
            <a:endCxn id="43" idx="1"/>
          </p:cNvCxnSpPr>
          <p:nvPr/>
        </p:nvCxnSpPr>
        <p:spPr bwMode="auto">
          <a:xfrm flipV="1">
            <a:off x="5366301" y="2596857"/>
            <a:ext cx="793893" cy="67568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160194" y="2201637"/>
            <a:ext cx="1371965" cy="79044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52642" y="2369514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ONSEN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" y="2399732"/>
            <a:ext cx="1275031" cy="5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" y="3559528"/>
            <a:ext cx="1275031" cy="55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Left-Right Arrow 45"/>
          <p:cNvSpPr/>
          <p:nvPr/>
        </p:nvSpPr>
        <p:spPr bwMode="auto">
          <a:xfrm>
            <a:off x="1256988" y="2538700"/>
            <a:ext cx="313736" cy="22502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9" name="Left-Right Arrow 48"/>
          <p:cNvSpPr/>
          <p:nvPr/>
        </p:nvSpPr>
        <p:spPr bwMode="auto">
          <a:xfrm>
            <a:off x="1232925" y="3717326"/>
            <a:ext cx="313736" cy="22502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7532159" y="2634372"/>
            <a:ext cx="410045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942204" y="2340839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DAQ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2996825" y="921683"/>
            <a:ext cx="1004877" cy="56798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89273" y="1005622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FTSW</a:t>
            </a:r>
            <a:endParaRPr lang="en-US" sz="2000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4863862" y="921682"/>
            <a:ext cx="1004877" cy="567987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6310" y="1005621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EPICS</a:t>
            </a:r>
            <a:endParaRPr lang="en-US" sz="2000" dirty="0"/>
          </a:p>
        </p:txBody>
      </p:sp>
      <p:cxnSp>
        <p:nvCxnSpPr>
          <p:cNvPr id="59" name="Straight Arrow Connector 58"/>
          <p:cNvCxnSpPr>
            <a:stCxn id="55" idx="2"/>
          </p:cNvCxnSpPr>
          <p:nvPr/>
        </p:nvCxnSpPr>
        <p:spPr bwMode="auto">
          <a:xfrm>
            <a:off x="3499264" y="1489670"/>
            <a:ext cx="847711" cy="138764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57" idx="2"/>
          </p:cNvCxnSpPr>
          <p:nvPr/>
        </p:nvCxnSpPr>
        <p:spPr bwMode="auto">
          <a:xfrm flipH="1">
            <a:off x="4956310" y="1489669"/>
            <a:ext cx="409991" cy="140806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650785" y="746009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Trigger</a:t>
            </a:r>
            <a:endParaRPr lang="en-US" sz="1800" dirty="0"/>
          </a:p>
        </p:txBody>
      </p:sp>
      <p:sp>
        <p:nvSpPr>
          <p:cNvPr id="65" name="TextBox 64"/>
          <p:cNvSpPr txBox="1"/>
          <p:nvPr/>
        </p:nvSpPr>
        <p:spPr>
          <a:xfrm>
            <a:off x="1650784" y="1051789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1662929" y="1005622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127MHz</a:t>
            </a:r>
            <a:endParaRPr lang="en-US" sz="1800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160194" y="3432075"/>
            <a:ext cx="1004877" cy="79182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52642" y="3516014"/>
            <a:ext cx="784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Bonn</a:t>
            </a:r>
          </a:p>
          <a:p>
            <a:pPr algn="ctr"/>
            <a:r>
              <a:rPr lang="en-US" sz="2000" dirty="0" smtClean="0"/>
              <a:t>DAQ</a:t>
            </a:r>
            <a:endParaRPr lang="en-US" sz="2000" dirty="0"/>
          </a:p>
        </p:txBody>
      </p:sp>
      <p:cxnSp>
        <p:nvCxnSpPr>
          <p:cNvPr id="70" name="Straight Arrow Connector 69"/>
          <p:cNvCxnSpPr>
            <a:endCxn id="68" idx="1"/>
          </p:cNvCxnSpPr>
          <p:nvPr/>
        </p:nvCxnSpPr>
        <p:spPr bwMode="auto">
          <a:xfrm>
            <a:off x="5366301" y="3236651"/>
            <a:ext cx="793893" cy="59133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7" name="Picture 3" descr="C:\Folder\belle\meetings\depfet_20160511\dhh_control_wind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270" y="656696"/>
            <a:ext cx="7055595" cy="444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171" y="4513166"/>
            <a:ext cx="586731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Bonn DAQ - very important tool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Pedestal determination in local run mode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DQM during data taking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Generate log file of data consistency check</a:t>
            </a:r>
          </a:p>
          <a:p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37" y="1221427"/>
            <a:ext cx="4246597" cy="131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113" y="2831179"/>
            <a:ext cx="6286394" cy="338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11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DHE data 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No DDR memory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Simple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event definition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DHP data frame defines start of event, 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Timeout defines end of event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19-th DEPFET workshop                        Igor </a:t>
            </a:r>
            <a:r>
              <a:rPr lang="en-US" dirty="0" err="1" smtClean="0">
                <a:solidFill>
                  <a:schemeClr val="tx1"/>
                </a:solidFill>
              </a:rPr>
              <a:t>Konorov</a:t>
            </a:r>
            <a:r>
              <a:rPr lang="en-US" dirty="0" smtClean="0">
                <a:solidFill>
                  <a:schemeClr val="tx1"/>
                </a:solidFill>
              </a:rPr>
              <a:t>, 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10018" y="3237276"/>
            <a:ext cx="4222216" cy="25202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456053" y="3642321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DHP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37060" y="3630052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27350" y="4282668"/>
            <a:ext cx="1125125" cy="61616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/>
              <a:t>Event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Builder</a:t>
            </a:r>
          </a:p>
        </p:txBody>
      </p:sp>
      <p:sp>
        <p:nvSpPr>
          <p:cNvPr id="10" name="Trapezoid 9"/>
          <p:cNvSpPr/>
          <p:nvPr/>
        </p:nvSpPr>
        <p:spPr bwMode="auto">
          <a:xfrm rot="5400000">
            <a:off x="2838526" y="4359989"/>
            <a:ext cx="1936765" cy="36004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409441" y="3771201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3401864" y="3777334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456053" y="4129582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DHP 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637060" y="4117313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409441" y="4258462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3401864" y="4264595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464285" y="4623796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DHP2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625125" y="4611527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2397506" y="4752676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3389929" y="4758809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456053" y="5103346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DHP 3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637060" y="5091077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2409441" y="5232226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3401864" y="5238359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002325" y="4523246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588956" y="4407938"/>
            <a:ext cx="900100" cy="387251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/>
              <a:t>Aurora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5363931" y="4528254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 bwMode="auto">
          <a:xfrm flipV="1">
            <a:off x="6489056" y="4601563"/>
            <a:ext cx="573609" cy="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112282" y="4421474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DHC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725458" y="3303431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DHE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302753" y="2826739"/>
            <a:ext cx="22862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DHE data flow diagram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549192" y="325825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MX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45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DHC data 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19-th DEPFET workshop                        Igor </a:t>
            </a:r>
            <a:r>
              <a:rPr lang="en-US" dirty="0" err="1" smtClean="0">
                <a:solidFill>
                  <a:schemeClr val="tx1"/>
                </a:solidFill>
              </a:rPr>
              <a:t>Konorov</a:t>
            </a:r>
            <a:r>
              <a:rPr lang="en-US" dirty="0" smtClean="0">
                <a:solidFill>
                  <a:schemeClr val="tx1"/>
                </a:solidFill>
              </a:rPr>
              <a:t>, 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91774" y="1395117"/>
            <a:ext cx="5225491" cy="316183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7810" y="1792039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DHE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718817" y="1779770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256 MB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09108" y="2645312"/>
            <a:ext cx="888838" cy="61616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/>
              <a:t>Event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Builder</a:t>
            </a:r>
          </a:p>
        </p:txBody>
      </p:sp>
      <p:sp>
        <p:nvSpPr>
          <p:cNvPr id="10" name="Trapezoid 9"/>
          <p:cNvSpPr/>
          <p:nvPr/>
        </p:nvSpPr>
        <p:spPr bwMode="auto">
          <a:xfrm rot="5400000">
            <a:off x="1660687" y="2769304"/>
            <a:ext cx="2455958" cy="36004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1491198" y="1920919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2483621" y="1927052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7810" y="2279300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DHE 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18817" y="2267031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256 MB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1491198" y="2408180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2483621" y="2414313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6042" y="2773514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DHE2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706882" y="2761245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256 MB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1479263" y="2902394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2471686" y="2908527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7810" y="3253064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DHE 3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718817" y="3240795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256 MB</a:t>
            </a:r>
          </a:p>
        </p:txBody>
      </p:sp>
      <p:sp>
        <p:nvSpPr>
          <p:cNvPr id="23" name="Right Arrow 22"/>
          <p:cNvSpPr/>
          <p:nvPr/>
        </p:nvSpPr>
        <p:spPr bwMode="auto">
          <a:xfrm>
            <a:off x="1491198" y="3381944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2483621" y="3388077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3084082" y="2885890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293939" y="2791308"/>
            <a:ext cx="900100" cy="387251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/>
              <a:t>Aurora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4197946" y="2911625"/>
            <a:ext cx="1095993" cy="125784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 bwMode="auto">
          <a:xfrm flipV="1">
            <a:off x="6194039" y="2976036"/>
            <a:ext cx="1064246" cy="889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393300" y="2804844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ONSEN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904603" y="1453149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DHC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2384510" y="976457"/>
            <a:ext cx="2297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DHC data flow diagram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2630949" y="140797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MX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34361" y="3772256"/>
            <a:ext cx="920315" cy="40504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DHE 4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715368" y="3759987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256 MB</a:t>
            </a:r>
          </a:p>
        </p:txBody>
      </p:sp>
      <p:sp>
        <p:nvSpPr>
          <p:cNvPr id="36" name="Right Arrow 35"/>
          <p:cNvSpPr/>
          <p:nvPr/>
        </p:nvSpPr>
        <p:spPr bwMode="auto">
          <a:xfrm>
            <a:off x="1487749" y="3901136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>
            <a:off x="2480172" y="3907269"/>
            <a:ext cx="225025" cy="135015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17526" y="2740471"/>
            <a:ext cx="2178608" cy="158333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>
            <a:off x="4434231" y="3555452"/>
            <a:ext cx="429853" cy="122148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 rot="5400000">
            <a:off x="4109231" y="3272036"/>
            <a:ext cx="650002" cy="122148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869496" y="3447527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FIFO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256 MB</a:t>
            </a:r>
          </a:p>
        </p:txBody>
      </p:sp>
      <p:sp>
        <p:nvSpPr>
          <p:cNvPr id="41" name="Right Arrow 40"/>
          <p:cNvSpPr/>
          <p:nvPr/>
        </p:nvSpPr>
        <p:spPr bwMode="auto">
          <a:xfrm>
            <a:off x="5617197" y="3555452"/>
            <a:ext cx="214926" cy="122148"/>
          </a:xfrm>
          <a:prstGeom prst="right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838690" y="3447527"/>
            <a:ext cx="747700" cy="417314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200" dirty="0" smtClean="0"/>
              <a:t>UDP</a:t>
            </a:r>
          </a:p>
        </p:txBody>
      </p:sp>
      <p:cxnSp>
        <p:nvCxnSpPr>
          <p:cNvPr id="44" name="Straight Arrow Connector 43"/>
          <p:cNvCxnSpPr>
            <a:stCxn id="42" idx="3"/>
          </p:cNvCxnSpPr>
          <p:nvPr/>
        </p:nvCxnSpPr>
        <p:spPr bwMode="auto">
          <a:xfrm>
            <a:off x="6586390" y="3656184"/>
            <a:ext cx="671894" cy="384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7393299" y="3488834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Bonn DAQ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507212" y="4734145"/>
            <a:ext cx="67553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DHC event builder actions: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Trigger initiates generation of DHC Start Of Event frame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Reads DHE0 FIFO until DHE End Of Event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Reads DHE1 FIFO until DHE End Of Event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Generates DHC End Of Event frame</a:t>
            </a:r>
            <a:endParaRPr lang="en-US" sz="1800" dirty="0"/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3626895" y="2319936"/>
            <a:ext cx="0" cy="32537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536261" y="1920919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Trigger #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20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Readout stability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Setup was running at 65 MHz and 10m </a:t>
            </a:r>
            <a:r>
              <a:rPr lang="en-US" sz="2000" dirty="0" err="1" smtClean="0">
                <a:solidFill>
                  <a:schemeClr val="tx1"/>
                </a:solidFill>
              </a:rPr>
              <a:t>Infiniband</a:t>
            </a:r>
            <a:r>
              <a:rPr lang="en-US" sz="2000" dirty="0" smtClean="0">
                <a:solidFill>
                  <a:schemeClr val="tx1"/>
                </a:solidFill>
              </a:rPr>
              <a:t> cable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IB  =&gt; DHE0 – DHP links unstable 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OB =&gt; DHE1 – all 4 DHP links stable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Observed event number mismatch between DHE0 and DHE1 &amp; DHC event numbers. DHE0 event number is always smaller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DHE0 was exchanged by another one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DHE0 - DHP links became more stably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System was running without loosing synchronization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400050"/>
            <a:r>
              <a:rPr lang="en-US" sz="2000" dirty="0" smtClean="0">
                <a:solidFill>
                  <a:schemeClr val="tx1"/>
                </a:solidFill>
              </a:rPr>
              <a:t>There was no time to measure Bit Error Rate</a:t>
            </a:r>
          </a:p>
          <a:p>
            <a:pPr marL="5715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Preliminary conclusion:</a:t>
            </a:r>
          </a:p>
          <a:p>
            <a:pPr marL="400050"/>
            <a:r>
              <a:rPr lang="en-US" sz="2000" dirty="0" smtClean="0">
                <a:solidFill>
                  <a:schemeClr val="tx1"/>
                </a:solidFill>
              </a:rPr>
              <a:t>Links instability caused “extra event” in DHE and loss of </a:t>
            </a:r>
            <a:r>
              <a:rPr lang="en-US" sz="2000" dirty="0" smtClean="0">
                <a:solidFill>
                  <a:schemeClr val="tx1"/>
                </a:solidFill>
              </a:rPr>
              <a:t>synchronization at DHC event builder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00050"/>
            <a:r>
              <a:rPr lang="en-US" sz="2000" dirty="0" smtClean="0">
                <a:solidFill>
                  <a:schemeClr val="tx1"/>
                </a:solidFill>
              </a:rPr>
              <a:t>Why links became more </a:t>
            </a:r>
            <a:r>
              <a:rPr lang="en-US" sz="2000" dirty="0" smtClean="0">
                <a:solidFill>
                  <a:schemeClr val="tx1"/>
                </a:solidFill>
              </a:rPr>
              <a:t>stable </a:t>
            </a:r>
            <a:r>
              <a:rPr lang="en-US" sz="2000" dirty="0" smtClean="0">
                <a:solidFill>
                  <a:schemeClr val="tx1"/>
                </a:solidFill>
              </a:rPr>
              <a:t>after exchanging DHE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12.05.2016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19-th DEPFET workshop                        Igor Konorov, 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8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555" y="143635"/>
            <a:ext cx="8329642" cy="5619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 of Observed DHH problems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85800" lvl="1"/>
            <a:r>
              <a:rPr lang="en-US" sz="1600" dirty="0" smtClean="0">
                <a:solidFill>
                  <a:srgbClr val="FF0000"/>
                </a:solidFill>
              </a:rPr>
              <a:t>No memory dump support for pedestal determination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85800" lvl="1"/>
            <a:r>
              <a:rPr lang="en-US" sz="1600" dirty="0">
                <a:solidFill>
                  <a:schemeClr val="tx1"/>
                </a:solidFill>
              </a:rPr>
              <a:t>L</a:t>
            </a:r>
            <a:r>
              <a:rPr lang="en-US" sz="1600" dirty="0" smtClean="0">
                <a:solidFill>
                  <a:schemeClr val="tx1"/>
                </a:solidFill>
              </a:rPr>
              <a:t>imited DHE FPGA memory buffer, DDR buffer was not included in DHE yet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685800" lvl="1"/>
            <a:r>
              <a:rPr lang="en-US" sz="1600" dirty="0">
                <a:solidFill>
                  <a:srgbClr val="FF0000"/>
                </a:solidFill>
              </a:rPr>
              <a:t>Problem of handling big </a:t>
            </a:r>
            <a:r>
              <a:rPr lang="en-US" sz="1600" dirty="0" smtClean="0">
                <a:solidFill>
                  <a:srgbClr val="FF0000"/>
                </a:solidFill>
              </a:rPr>
              <a:t>events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85800" lvl="1"/>
            <a:r>
              <a:rPr lang="en-US" sz="1600" dirty="0" smtClean="0">
                <a:solidFill>
                  <a:schemeClr val="tx1"/>
                </a:solidFill>
              </a:rPr>
              <a:t>No FPGA logic to handle unforeseen data rate/event sizes</a:t>
            </a:r>
          </a:p>
          <a:p>
            <a:pPr marL="685800" lvl="1"/>
            <a:r>
              <a:rPr lang="en-US" sz="1600" dirty="0" smtClean="0">
                <a:solidFill>
                  <a:schemeClr val="tx1"/>
                </a:solidFill>
              </a:rPr>
              <a:t>Limited buffer sizes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indent="-342900"/>
            <a:r>
              <a:rPr lang="en-US" sz="1600" dirty="0" smtClean="0">
                <a:solidFill>
                  <a:srgbClr val="FF0000"/>
                </a:solidFill>
              </a:rPr>
              <a:t>Event number mismatch at DHC event builder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indent="-342900"/>
            <a:r>
              <a:rPr lang="en-US" sz="1600" dirty="0" smtClean="0">
                <a:solidFill>
                  <a:schemeClr val="tx1"/>
                </a:solidFill>
              </a:rPr>
              <a:t>Unstable DHP links cause data errors and/or loss of link</a:t>
            </a:r>
          </a:p>
          <a:p>
            <a:pPr lvl="1" indent="-342900"/>
            <a:r>
              <a:rPr lang="en-US" sz="1600" dirty="0" smtClean="0">
                <a:solidFill>
                  <a:schemeClr val="tx1"/>
                </a:solidFill>
              </a:rPr>
              <a:t>No recovery logic neither in DHE nor in DHC to handle wrong Data Format</a:t>
            </a:r>
          </a:p>
          <a:p>
            <a:pPr lvl="1" indent="-342900"/>
            <a:r>
              <a:rPr lang="en-US" sz="1600" dirty="0" smtClean="0">
                <a:solidFill>
                  <a:schemeClr val="tx1"/>
                </a:solidFill>
              </a:rPr>
              <a:t>Other reasons ? To be investigated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sz="2000" dirty="0">
              <a:solidFill>
                <a:schemeClr val="tx1"/>
              </a:solidFill>
            </a:endParaRPr>
          </a:p>
          <a:p>
            <a:pPr lvl="1" indent="-342900"/>
            <a:r>
              <a:rPr lang="en-US" sz="1600" dirty="0" smtClean="0">
                <a:solidFill>
                  <a:srgbClr val="FF0000"/>
                </a:solidFill>
              </a:rPr>
              <a:t>65MHz DHP clock instead of 76 MHz =&gt; Asynchronous operation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2" indent="-342900"/>
            <a:endParaRPr lang="en-US" dirty="0" smtClean="0">
              <a:solidFill>
                <a:schemeClr val="tx1"/>
              </a:solidFill>
            </a:endParaRPr>
          </a:p>
          <a:p>
            <a:pPr lvl="1" indent="-342900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19-th DEPFET workshop                        Igor Konorov, TUM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555" y="143635"/>
            <a:ext cx="8329642" cy="5619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Observed DHH problems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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sz="2000" dirty="0">
              <a:solidFill>
                <a:srgbClr val="FF0000"/>
              </a:solidFill>
            </a:endParaRPr>
          </a:p>
          <a:p>
            <a:pPr lvl="1" indent="-342900"/>
            <a:r>
              <a:rPr lang="en-US" sz="1600" dirty="0" smtClean="0">
                <a:solidFill>
                  <a:srgbClr val="FF0000"/>
                </a:solidFill>
              </a:rPr>
              <a:t>Bonn DAQ error logs: timeout error between frames within one event(&gt;5ms)</a:t>
            </a:r>
          </a:p>
          <a:p>
            <a:pPr marL="685800" lvl="1"/>
            <a:r>
              <a:rPr lang="en-US" sz="1600" dirty="0" smtClean="0">
                <a:solidFill>
                  <a:schemeClr val="tx1"/>
                </a:solidFill>
              </a:rPr>
              <a:t>DHH features multiple data buffers including DDR memory. DDR interface is optimized for bandwidth on expense of bigger latency</a:t>
            </a:r>
          </a:p>
          <a:p>
            <a:pPr lvl="2" indent="-342900"/>
            <a:endParaRPr lang="en-US" dirty="0" smtClean="0">
              <a:solidFill>
                <a:schemeClr val="tx1"/>
              </a:solidFill>
            </a:endParaRPr>
          </a:p>
          <a:p>
            <a:pPr lvl="1" indent="-342900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12.05.2016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19-th DEPFET workshop                        Igor Konorov, TUM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q_seminar_2007_0">
  <a:themeElements>
    <a:clrScheme name="daq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q">
      <a:majorFont>
        <a:latin typeface="Microsoft Sans Serif"/>
        <a:ea typeface=""/>
        <a:cs typeface="Microsoft Sans Serif"/>
      </a:majorFont>
      <a:minorFont>
        <a:latin typeface="MS Reference Sans Serif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cs typeface="Arial" charset="0"/>
          </a:defRPr>
        </a:defPPr>
      </a:lstStyle>
    </a:lnDef>
  </a:objectDefaults>
  <a:extraClrSchemeLst>
    <a:extraClrScheme>
      <a:clrScheme name="daq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daq_seminar_2007_0</Template>
  <TotalTime>7695</TotalTime>
  <Words>816</Words>
  <Application>Microsoft Office PowerPoint</Application>
  <PresentationFormat>On-screen Show (4:3)</PresentationFormat>
  <Paragraphs>218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daq_seminar_2007_0</vt:lpstr>
      <vt:lpstr>DHH at DESY Test Beam 2016</vt:lpstr>
      <vt:lpstr>Simplified DHH system at DESY</vt:lpstr>
      <vt:lpstr>ONSEN standalone tests</vt:lpstr>
      <vt:lpstr>DHH control and monitoring</vt:lpstr>
      <vt:lpstr>DHE data flow</vt:lpstr>
      <vt:lpstr>DHC data flow</vt:lpstr>
      <vt:lpstr>Readout stability</vt:lpstr>
      <vt:lpstr>Summary of Observed DHH problems</vt:lpstr>
      <vt:lpstr>Observed DHH problems</vt:lpstr>
      <vt:lpstr>Improvement of DHH functionality</vt:lpstr>
      <vt:lpstr>Conclusions</vt:lpstr>
      <vt:lpstr>Instead of summary</vt:lpstr>
      <vt:lpstr>Hardware development plans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Data Acquisition Systems and front end electronics development</dc:title>
  <dc:creator>Konorov Igor</dc:creator>
  <cp:lastModifiedBy>Igor</cp:lastModifiedBy>
  <cp:revision>933</cp:revision>
  <dcterms:created xsi:type="dcterms:W3CDTF">2008-03-02T21:30:25Z</dcterms:created>
  <dcterms:modified xsi:type="dcterms:W3CDTF">2016-05-12T06:37:48Z</dcterms:modified>
</cp:coreProperties>
</file>