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54" r:id="rId1"/>
  </p:sldMasterIdLst>
  <p:notesMasterIdLst>
    <p:notesMasterId r:id="rId13"/>
  </p:notesMasterIdLst>
  <p:handoutMasterIdLst>
    <p:handoutMasterId r:id="rId14"/>
  </p:handoutMasterIdLst>
  <p:sldIdLst>
    <p:sldId id="315" r:id="rId2"/>
    <p:sldId id="335" r:id="rId3"/>
    <p:sldId id="356" r:id="rId4"/>
    <p:sldId id="357" r:id="rId5"/>
    <p:sldId id="362" r:id="rId6"/>
    <p:sldId id="359" r:id="rId7"/>
    <p:sldId id="358" r:id="rId8"/>
    <p:sldId id="360" r:id="rId9"/>
    <p:sldId id="361" r:id="rId10"/>
    <p:sldId id="363" r:id="rId11"/>
    <p:sldId id="364" r:id="rId12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AA11A3-8E1C-BA46-B0FA-31FF2D5470FC}">
          <p14:sldIdLst>
            <p14:sldId id="315"/>
            <p14:sldId id="335"/>
            <p14:sldId id="356"/>
            <p14:sldId id="357"/>
            <p14:sldId id="362"/>
            <p14:sldId id="359"/>
            <p14:sldId id="358"/>
            <p14:sldId id="360"/>
            <p14:sldId id="361"/>
            <p14:sldId id="363"/>
            <p14:sldId id="3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66FF"/>
    <a:srgbClr val="FF9900"/>
    <a:srgbClr val="66FFFF"/>
    <a:srgbClr val="FF0000"/>
    <a:srgbClr val="FFFF66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8932" autoAdjust="0"/>
  </p:normalViewPr>
  <p:slideViewPr>
    <p:cSldViewPr>
      <p:cViewPr>
        <p:scale>
          <a:sx n="150" d="100"/>
          <a:sy n="150" d="100"/>
        </p:scale>
        <p:origin x="1146" y="246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90" y="-108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R_d</a:t>
            </a:r>
            <a:r>
              <a:rPr lang="en-US" baseline="0" dirty="0" smtClean="0"/>
              <a:t> = B -&gt; D tau nu / B -&gt; D l nu 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R_d</a:t>
            </a:r>
            <a:r>
              <a:rPr lang="en-US" baseline="0" dirty="0" smtClean="0"/>
              <a:t>* = B -&gt; D* tau nu / B -&gt; D* l nu (4 sigma </a:t>
            </a:r>
            <a:r>
              <a:rPr lang="en-US" baseline="0" dirty="0" err="1" smtClean="0"/>
              <a:t>unterschied</a:t>
            </a:r>
            <a:r>
              <a:rPr lang="en-US" baseline="0" dirty="0" smtClean="0"/>
              <a:t> vom SM)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276872"/>
            <a:ext cx="6192688" cy="1143000"/>
          </a:xfrm>
          <a:prstGeom prst="rect">
            <a:avLst/>
          </a:prstGeom>
        </p:spPr>
        <p:txBody>
          <a:bodyPr vert="horz"/>
          <a:lstStyle>
            <a:lvl1pPr>
              <a:defRPr sz="3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2912" y="3573463"/>
            <a:ext cx="3744143" cy="914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 smtClean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CuadroTexto"/>
          <p:cNvSpPr txBox="1">
            <a:spLocks noChangeArrowheads="1"/>
          </p:cNvSpPr>
          <p:nvPr userDrawn="1"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err="1" smtClean="0">
                <a:solidFill>
                  <a:schemeClr val="tx2"/>
                </a:solidFill>
                <a:latin typeface="+mj-lt"/>
                <a:ea typeface="+mn-ea"/>
              </a:rPr>
              <a:t>Titel</a:t>
            </a:r>
            <a:endParaRPr lang="en-GB" sz="6000" b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  <p:sp>
        <p:nvSpPr>
          <p:cNvPr id="11" name="5 Rectángulo"/>
          <p:cNvSpPr>
            <a:spLocks noChangeArrowheads="1"/>
          </p:cNvSpPr>
          <p:nvPr userDrawn="1"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Fabian</a:t>
            </a: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Hügging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 userDrawn="1"/>
        </p:nvSpPr>
        <p:spPr bwMode="auto">
          <a:xfrm>
            <a:off x="57150" y="3284984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rgbClr val="1F497D"/>
                </a:solidFill>
                <a:latin typeface="+mj-lt"/>
                <a:ea typeface="+mn-ea"/>
              </a:rPr>
              <a:t>Thank you</a:t>
            </a:r>
            <a:endParaRPr lang="en-GB" sz="6000" b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6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9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9066212" cy="532859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4320480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8" y="980728"/>
            <a:ext cx="4392488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908720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556792"/>
            <a:ext cx="4385692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908720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1556792"/>
            <a:ext cx="4457129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1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5" r:id="rId1"/>
    <p:sldLayoutId id="2147484863" r:id="rId2"/>
    <p:sldLayoutId id="2147484864" r:id="rId3"/>
    <p:sldLayoutId id="2147484856" r:id="rId4"/>
    <p:sldLayoutId id="2147484857" r:id="rId5"/>
    <p:sldLayoutId id="2147484858" r:id="rId6"/>
    <p:sldLayoutId id="2147484859" r:id="rId7"/>
    <p:sldLayoutId id="2147484861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4104" y="2095500"/>
            <a:ext cx="3550096" cy="1143000"/>
          </a:xfrm>
        </p:spPr>
        <p:txBody>
          <a:bodyPr/>
          <a:lstStyle/>
          <a:p>
            <a:pPr algn="l"/>
            <a:r>
              <a:rPr lang="en-US" sz="2800" dirty="0" err="1" smtClean="0"/>
              <a:t>ysterious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apping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ess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00200" y="3573463"/>
            <a:ext cx="3962400" cy="914400"/>
          </a:xfrm>
        </p:spPr>
        <p:txBody>
          <a:bodyPr/>
          <a:lstStyle/>
          <a:p>
            <a:r>
              <a:rPr lang="en-US" dirty="0" smtClean="0"/>
              <a:t>Florian Lütticke</a:t>
            </a:r>
            <a:endParaRPr lang="en-US" dirty="0"/>
          </a:p>
          <a:p>
            <a:r>
              <a:rPr lang="en-US" sz="1800" b="0" dirty="0" smtClean="0"/>
              <a:t>On behalf of the test beam </a:t>
            </a:r>
            <a:r>
              <a:rPr lang="en-US" sz="1800" b="0" dirty="0"/>
              <a:t>c</a:t>
            </a:r>
            <a:r>
              <a:rPr lang="en-US" sz="1800" b="0" dirty="0" smtClean="0"/>
              <a:t>rew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20th International Workshop on </a:t>
            </a:r>
            <a:r>
              <a:rPr lang="en-US" b="1" dirty="0"/>
              <a:t>DEPFET</a:t>
            </a:r>
            <a:r>
              <a:rPr lang="en-US" dirty="0"/>
              <a:t> Detectors </a:t>
            </a:r>
            <a:r>
              <a:rPr lang="en-US" dirty="0" smtClean="0"/>
              <a:t>and Applications </a:t>
            </a:r>
            <a:r>
              <a:rPr lang="en-US" dirty="0"/>
              <a:t>( </a:t>
            </a:r>
            <a:r>
              <a:rPr lang="en-US" dirty="0" err="1" smtClean="0"/>
              <a:t>Seeon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13.05.2016)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651000"/>
            <a:ext cx="3550096" cy="1981200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13800" b="0" dirty="0" smtClean="0"/>
              <a:t>M</a:t>
            </a:r>
            <a:endParaRPr lang="en-US" sz="16600" b="0" dirty="0"/>
          </a:p>
        </p:txBody>
      </p:sp>
    </p:spTree>
    <p:extLst>
      <p:ext uri="{BB962C8B-B14F-4D97-AF65-F5344CB8AC3E}">
        <p14:creationId xmlns:p14="http://schemas.microsoft.com/office/powerpoint/2010/main" val="6975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D:\TB042016\mapped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8" y="914400"/>
            <a:ext cx="4889501" cy="18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D:\TB042016\partia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9" y="4703764"/>
            <a:ext cx="4889502" cy="18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D:\TB042016\unmapped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9" y="2809082"/>
            <a:ext cx="4889501" cy="18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52400" y="990600"/>
            <a:ext cx="5105400" cy="5328592"/>
          </a:xfrm>
        </p:spPr>
        <p:txBody>
          <a:bodyPr/>
          <a:lstStyle/>
          <a:p>
            <a:r>
              <a:rPr lang="en-US" sz="2000" dirty="0" smtClean="0"/>
              <a:t>Which solution for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Lab tests</a:t>
            </a:r>
          </a:p>
          <a:p>
            <a:pPr lvl="2"/>
            <a:r>
              <a:rPr lang="en-US" sz="1600" dirty="0" smtClean="0"/>
              <a:t>Software?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/>
              <a:t>Next PXD </a:t>
            </a:r>
            <a:r>
              <a:rPr lang="en-US" sz="1600" dirty="0" smtClean="0"/>
              <a:t>only beam test</a:t>
            </a:r>
          </a:p>
          <a:p>
            <a:pPr lvl="2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Next big beam test</a:t>
            </a:r>
          </a:p>
          <a:p>
            <a:pPr lvl="2"/>
            <a:r>
              <a:rPr lang="en-US" sz="1600" dirty="0" err="1" smtClean="0"/>
              <a:t>Clusterformat</a:t>
            </a:r>
            <a:r>
              <a:rPr lang="en-US" sz="1600" dirty="0" smtClean="0"/>
              <a:t>?</a:t>
            </a:r>
            <a:endParaRPr lang="en-US" sz="16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Final Experiment</a:t>
            </a:r>
          </a:p>
          <a:p>
            <a:pPr lvl="2"/>
            <a:r>
              <a:rPr lang="en-US" sz="1600" dirty="0" err="1" smtClean="0"/>
              <a:t>Clusterformat</a:t>
            </a:r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Which backup solution?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5300" y="980728"/>
            <a:ext cx="4610100" cy="5328592"/>
          </a:xfrm>
        </p:spPr>
        <p:txBody>
          <a:bodyPr/>
          <a:lstStyle/>
          <a:p>
            <a:r>
              <a:rPr lang="en-US" dirty="0" smtClean="0"/>
              <a:t>Raw Frames:</a:t>
            </a:r>
          </a:p>
          <a:p>
            <a:pPr lvl="1"/>
            <a:r>
              <a:rPr lang="en-US" sz="1800" dirty="0"/>
              <a:t>Take x raw </a:t>
            </a:r>
            <a:r>
              <a:rPr lang="en-US" sz="1800" dirty="0" smtClean="0"/>
              <a:t>frames (send </a:t>
            </a:r>
            <a:r>
              <a:rPr lang="en-US" sz="1800" dirty="0" err="1" smtClean="0"/>
              <a:t>memdump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Calculate coarse pedestals</a:t>
            </a:r>
          </a:p>
          <a:p>
            <a:pPr lvl="1"/>
            <a:r>
              <a:rPr lang="en-US" sz="1800" dirty="0" smtClean="0"/>
              <a:t>Using this, calculate CM (average, cut hits, average again)</a:t>
            </a:r>
          </a:p>
          <a:p>
            <a:pPr lvl="1"/>
            <a:r>
              <a:rPr lang="de-DE" sz="1800" dirty="0" err="1" smtClean="0"/>
              <a:t>Mask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around</a:t>
            </a:r>
            <a:r>
              <a:rPr lang="de-DE" sz="1800" dirty="0" smtClean="0"/>
              <a:t> </a:t>
            </a:r>
            <a:r>
              <a:rPr lang="de-DE" sz="1800" dirty="0" err="1" smtClean="0"/>
              <a:t>hits</a:t>
            </a:r>
            <a:endParaRPr lang="en-US" sz="1800" dirty="0" smtClean="0"/>
          </a:p>
          <a:p>
            <a:pPr lvl="1"/>
            <a:r>
              <a:rPr lang="en-US" sz="1800" dirty="0" smtClean="0"/>
              <a:t>Using CM and hit corrected data, calculate final pedestals</a:t>
            </a:r>
          </a:p>
          <a:p>
            <a:pPr lvl="1"/>
            <a:r>
              <a:rPr lang="en-US" sz="1800" dirty="0" smtClean="0"/>
              <a:t>Upload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pPr lvl="1"/>
            <a:r>
              <a:rPr lang="en-US" sz="1800" dirty="0"/>
              <a:t>Take </a:t>
            </a:r>
            <a:r>
              <a:rPr lang="en-US" sz="1800" dirty="0" smtClean="0"/>
              <a:t>many </a:t>
            </a:r>
            <a:r>
              <a:rPr lang="en-US" sz="1800" dirty="0"/>
              <a:t>raw </a:t>
            </a:r>
            <a:r>
              <a:rPr lang="en-US" sz="1800" dirty="0" smtClean="0"/>
              <a:t>frames</a:t>
            </a:r>
          </a:p>
          <a:p>
            <a:pPr lvl="1"/>
            <a:r>
              <a:rPr lang="en-US" sz="1800" dirty="0" smtClean="0"/>
              <a:t>Take mean</a:t>
            </a:r>
          </a:p>
          <a:p>
            <a:pPr lvl="1"/>
            <a:r>
              <a:rPr lang="en-US" sz="1800" dirty="0" smtClean="0"/>
              <a:t>Upload</a:t>
            </a:r>
            <a:endParaRPr lang="en-US" sz="1800" dirty="0"/>
          </a:p>
          <a:p>
            <a:pPr marL="0" indent="0">
              <a:buNone/>
            </a:pPr>
            <a:r>
              <a:rPr lang="de-DE" b="1" dirty="0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final </a:t>
            </a:r>
            <a:r>
              <a:rPr lang="de-DE" dirty="0" err="1" smtClean="0"/>
              <a:t>experiment</a:t>
            </a:r>
            <a:r>
              <a:rPr lang="de-DE" dirty="0" smtClean="0"/>
              <a:t>. </a:t>
            </a:r>
          </a:p>
          <a:p>
            <a:pPr lvl="1"/>
            <a:r>
              <a:rPr lang="de-DE" dirty="0" smtClean="0"/>
              <a:t>NOTE: DHP </a:t>
            </a:r>
            <a:r>
              <a:rPr lang="de-DE" b="1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capable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memdump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Pedestal Calculation</a:t>
            </a:r>
            <a:endParaRPr lang="en-US" dirty="0"/>
          </a:p>
        </p:txBody>
      </p:sp>
      <p:sp>
        <p:nvSpPr>
          <p:cNvPr id="6" name="Inhaltsplatzhalter 1"/>
          <p:cNvSpPr txBox="1">
            <a:spLocks/>
          </p:cNvSpPr>
          <p:nvPr/>
        </p:nvSpPr>
        <p:spPr>
          <a:xfrm>
            <a:off x="4914900" y="996008"/>
            <a:ext cx="4610100" cy="53285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200" dirty="0" smtClean="0"/>
              <a:t>Zero Suppressed Data:</a:t>
            </a:r>
          </a:p>
          <a:p>
            <a:pPr lvl="1" fontAlgn="auto">
              <a:spcAft>
                <a:spcPts val="0"/>
              </a:spcAft>
            </a:pPr>
            <a:r>
              <a:rPr lang="en-US" sz="1800" dirty="0" smtClean="0"/>
              <a:t>Reconfigure system (Switch Threshold to 0, CM correction off </a:t>
            </a:r>
            <a:r>
              <a:rPr lang="en-US" sz="1800" dirty="0" err="1" smtClean="0"/>
              <a:t>etc</a:t>
            </a:r>
            <a:r>
              <a:rPr lang="en-US" sz="1800" dirty="0" smtClean="0"/>
              <a:t>…)</a:t>
            </a:r>
          </a:p>
          <a:p>
            <a:pPr lvl="1" fontAlgn="auto">
              <a:spcAft>
                <a:spcPts val="0"/>
              </a:spcAft>
            </a:pPr>
            <a:r>
              <a:rPr lang="en-US" sz="1800" dirty="0" smtClean="0"/>
              <a:t>Upload 0 to pedestal memory</a:t>
            </a:r>
          </a:p>
          <a:p>
            <a:pPr lvl="1" fontAlgn="auto">
              <a:spcAft>
                <a:spcPts val="0"/>
              </a:spcAft>
            </a:pPr>
            <a:r>
              <a:rPr lang="de-DE" sz="1800" dirty="0" err="1" smtClean="0"/>
              <a:t>Using</a:t>
            </a:r>
            <a:r>
              <a:rPr lang="de-DE" sz="1800" dirty="0" smtClean="0"/>
              <a:t> </a:t>
            </a:r>
            <a:r>
              <a:rPr lang="de-DE" sz="1800" dirty="0" err="1" smtClean="0"/>
              <a:t>short</a:t>
            </a:r>
            <a:r>
              <a:rPr lang="de-DE" sz="1800" dirty="0" smtClean="0"/>
              <a:t> </a:t>
            </a:r>
            <a:r>
              <a:rPr lang="de-DE" sz="1800" dirty="0" err="1" smtClean="0"/>
              <a:t>trigger</a:t>
            </a:r>
            <a:r>
              <a:rPr lang="de-DE" sz="1800" dirty="0" smtClean="0"/>
              <a:t> </a:t>
            </a:r>
            <a:r>
              <a:rPr lang="de-DE" sz="1800" dirty="0" err="1" smtClean="0"/>
              <a:t>width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artificial</a:t>
            </a:r>
            <a:r>
              <a:rPr lang="de-DE" sz="1800" dirty="0" smtClean="0"/>
              <a:t> </a:t>
            </a:r>
            <a:r>
              <a:rPr lang="de-DE" sz="1800" dirty="0" err="1" smtClean="0"/>
              <a:t>triggers</a:t>
            </a:r>
            <a:r>
              <a:rPr lang="de-DE" sz="1800" dirty="0" smtClean="0"/>
              <a:t>, </a:t>
            </a:r>
            <a:r>
              <a:rPr lang="de-DE" sz="1800" dirty="0" err="1" smtClean="0"/>
              <a:t>take</a:t>
            </a:r>
            <a:r>
              <a:rPr lang="de-DE" sz="1800" dirty="0" smtClean="0"/>
              <a:t> </a:t>
            </a:r>
            <a:r>
              <a:rPr lang="de-DE" sz="1800" dirty="0" err="1" smtClean="0"/>
              <a:t>matrix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silices</a:t>
            </a:r>
            <a:endParaRPr lang="de-DE" sz="1800" dirty="0" smtClean="0"/>
          </a:p>
          <a:p>
            <a:pPr lvl="1" fontAlgn="auto">
              <a:spcAft>
                <a:spcPts val="0"/>
              </a:spcAft>
            </a:pPr>
            <a:r>
              <a:rPr lang="de-DE" sz="1800" dirty="0" smtClean="0"/>
              <a:t>Puzzle </a:t>
            </a:r>
            <a:r>
              <a:rPr lang="de-DE" sz="1800" dirty="0" err="1" smtClean="0"/>
              <a:t>them</a:t>
            </a:r>
            <a:r>
              <a:rPr lang="de-DE" sz="1800" dirty="0" smtClean="0"/>
              <a:t> </a:t>
            </a:r>
            <a:r>
              <a:rPr lang="de-DE" sz="1800" dirty="0" err="1" smtClean="0"/>
              <a:t>together</a:t>
            </a:r>
            <a:r>
              <a:rPr lang="de-DE" sz="1800" dirty="0"/>
              <a:t>,</a:t>
            </a:r>
            <a:r>
              <a:rPr lang="de-DE" sz="1800" dirty="0" smtClean="0"/>
              <a:t>  </a:t>
            </a:r>
            <a:r>
              <a:rPr lang="de-DE" sz="1800" dirty="0" err="1" smtClean="0"/>
              <a:t>hope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got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all </a:t>
            </a:r>
            <a:r>
              <a:rPr lang="de-DE" sz="1800" dirty="0" err="1" smtClean="0"/>
              <a:t>gates</a:t>
            </a:r>
            <a:r>
              <a:rPr lang="de-DE" sz="1800" dirty="0" smtClean="0"/>
              <a:t>. Take </a:t>
            </a:r>
            <a:r>
              <a:rPr lang="de-DE" sz="1800" dirty="0" err="1" smtClean="0"/>
              <a:t>mean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coarse</a:t>
            </a:r>
            <a:r>
              <a:rPr lang="de-DE" sz="1800" dirty="0" smtClean="0"/>
              <a:t> </a:t>
            </a:r>
            <a:r>
              <a:rPr lang="de-DE" sz="1800" dirty="0" err="1" smtClean="0"/>
              <a:t>pedestals</a:t>
            </a:r>
            <a:endParaRPr lang="de-DE" sz="1800" dirty="0" smtClean="0"/>
          </a:p>
          <a:p>
            <a:pPr lvl="1"/>
            <a:r>
              <a:rPr lang="en-US" sz="1800" dirty="0"/>
              <a:t>Using this, calculate CM (average, cut hits, average again)</a:t>
            </a:r>
          </a:p>
          <a:p>
            <a:pPr lvl="1"/>
            <a:r>
              <a:rPr lang="de-DE" sz="1800" dirty="0" err="1"/>
              <a:t>Mask</a:t>
            </a:r>
            <a:r>
              <a:rPr lang="de-DE" sz="1800" dirty="0"/>
              <a:t> </a:t>
            </a:r>
            <a:r>
              <a:rPr lang="de-DE" sz="1800" dirty="0" err="1"/>
              <a:t>data</a:t>
            </a:r>
            <a:r>
              <a:rPr lang="de-DE" sz="1800" dirty="0"/>
              <a:t> </a:t>
            </a:r>
            <a:r>
              <a:rPr lang="de-DE" sz="1800" dirty="0" err="1"/>
              <a:t>around</a:t>
            </a:r>
            <a:r>
              <a:rPr lang="de-DE" sz="1800" dirty="0"/>
              <a:t> </a:t>
            </a:r>
            <a:r>
              <a:rPr lang="de-DE" sz="1800" dirty="0" err="1"/>
              <a:t>hits</a:t>
            </a:r>
            <a:endParaRPr lang="en-US" sz="1800" dirty="0"/>
          </a:p>
          <a:p>
            <a:pPr lvl="1"/>
            <a:r>
              <a:rPr lang="en-US" sz="1800" dirty="0"/>
              <a:t>Using CM and hit corrected data, calculate final pedestals</a:t>
            </a:r>
          </a:p>
          <a:p>
            <a:pPr lvl="1"/>
            <a:r>
              <a:rPr lang="en-US" sz="1800" dirty="0" smtClean="0"/>
              <a:t>Upload </a:t>
            </a:r>
          </a:p>
          <a:p>
            <a:pPr lvl="1"/>
            <a:r>
              <a:rPr lang="de-DE" sz="1800" dirty="0" err="1" smtClean="0"/>
              <a:t>Reconfigure</a:t>
            </a:r>
            <a:r>
              <a:rPr lang="de-DE" sz="1800" dirty="0" smtClean="0"/>
              <a:t> </a:t>
            </a:r>
            <a:r>
              <a:rPr lang="de-DE" sz="1800" dirty="0" err="1" smtClean="0"/>
              <a:t>system</a:t>
            </a:r>
            <a:endParaRPr lang="de-DE" sz="1800" dirty="0"/>
          </a:p>
          <a:p>
            <a:r>
              <a:rPr lang="de-DE" sz="2200" dirty="0" smtClean="0"/>
              <a:t>Not </a:t>
            </a:r>
            <a:r>
              <a:rPr lang="de-DE" sz="2200" dirty="0" err="1" smtClean="0"/>
              <a:t>Possible</a:t>
            </a:r>
            <a:r>
              <a:rPr lang="de-DE" sz="2200" dirty="0" smtClean="0"/>
              <a:t> </a:t>
            </a:r>
            <a:r>
              <a:rPr lang="de-DE" sz="2200" dirty="0" err="1" smtClean="0"/>
              <a:t>during</a:t>
            </a:r>
            <a:r>
              <a:rPr lang="de-DE" sz="2200" dirty="0" smtClean="0"/>
              <a:t> </a:t>
            </a:r>
            <a:r>
              <a:rPr lang="de-DE" sz="2200" dirty="0" err="1" smtClean="0"/>
              <a:t>detector</a:t>
            </a:r>
            <a:r>
              <a:rPr lang="de-DE" sz="2200" dirty="0" smtClean="0"/>
              <a:t> </a:t>
            </a:r>
            <a:r>
              <a:rPr lang="de-DE" sz="2200" dirty="0" err="1" smtClean="0"/>
              <a:t>operation</a:t>
            </a:r>
            <a:endParaRPr lang="en-US" sz="2200" dirty="0"/>
          </a:p>
          <a:p>
            <a:pPr marL="457200" lvl="1" indent="0" fontAlgn="auto">
              <a:spcAft>
                <a:spcPts val="0"/>
              </a:spcAft>
              <a:buNone/>
            </a:pPr>
            <a:endParaRPr lang="en-US" dirty="0" smtClean="0"/>
          </a:p>
          <a:p>
            <a:pPr lvl="1" fontAlgn="auto">
              <a:spcAft>
                <a:spcPts val="0"/>
              </a:spcAft>
            </a:pPr>
            <a:endParaRPr lang="en-US" dirty="0" smtClean="0"/>
          </a:p>
          <a:p>
            <a:pPr lvl="1" fontAlgn="auto">
              <a:spcAft>
                <a:spcPts val="0"/>
              </a:spcAft>
            </a:pPr>
            <a:endParaRPr lang="en-US" dirty="0" smtClean="0"/>
          </a:p>
          <a:p>
            <a:pPr lvl="1" fontAlgn="auto">
              <a:spcAft>
                <a:spcPts val="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049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295400" y="2057400"/>
            <a:ext cx="9066212" cy="2981672"/>
          </a:xfrm>
        </p:spPr>
        <p:txBody>
          <a:bodyPr/>
          <a:lstStyle/>
          <a:p>
            <a:r>
              <a:rPr lang="en-US" dirty="0" smtClean="0"/>
              <a:t>Mapping?</a:t>
            </a:r>
          </a:p>
          <a:p>
            <a:endParaRPr lang="en-US" dirty="0"/>
          </a:p>
          <a:p>
            <a:r>
              <a:rPr lang="en-US" dirty="0" smtClean="0"/>
              <a:t>How to solve it</a:t>
            </a:r>
          </a:p>
          <a:p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5300" y="980728"/>
            <a:ext cx="4893310" cy="5328592"/>
          </a:xfrm>
        </p:spPr>
        <p:txBody>
          <a:bodyPr/>
          <a:lstStyle/>
          <a:p>
            <a:r>
              <a:rPr lang="en-US" sz="2000" dirty="0" smtClean="0"/>
              <a:t>DCD has 8 Links with 32 ADCs</a:t>
            </a:r>
          </a:p>
          <a:p>
            <a:r>
              <a:rPr lang="en-US" sz="2000" dirty="0" smtClean="0"/>
              <a:t>Ordered in 16*16 bump bonds</a:t>
            </a:r>
          </a:p>
          <a:p>
            <a:r>
              <a:rPr lang="en-US" sz="2000" dirty="0" smtClean="0"/>
              <a:t>DHP assumes: </a:t>
            </a:r>
          </a:p>
          <a:p>
            <a:pPr lvl="1"/>
            <a:r>
              <a:rPr lang="en-US" sz="1600" dirty="0" smtClean="0"/>
              <a:t>Col 0, Row 0 is ADC 0</a:t>
            </a:r>
          </a:p>
          <a:p>
            <a:pPr lvl="1"/>
            <a:r>
              <a:rPr lang="en-US" sz="1600" dirty="0" smtClean="0"/>
              <a:t>Col 0, Row 1 is ADC 1</a:t>
            </a:r>
          </a:p>
          <a:p>
            <a:pPr lvl="1"/>
            <a:r>
              <a:rPr lang="en-US" sz="1600" dirty="0"/>
              <a:t>Col 0, Row </a:t>
            </a:r>
            <a:r>
              <a:rPr lang="en-US" sz="1600" dirty="0" smtClean="0"/>
              <a:t>2 </a:t>
            </a:r>
            <a:r>
              <a:rPr lang="en-US" sz="1600" dirty="0"/>
              <a:t>is ADC </a:t>
            </a:r>
            <a:r>
              <a:rPr lang="en-US" sz="1600" dirty="0" smtClean="0"/>
              <a:t>2</a:t>
            </a:r>
          </a:p>
          <a:p>
            <a:pPr lvl="1"/>
            <a:r>
              <a:rPr lang="en-US" sz="1600" dirty="0"/>
              <a:t>Col 0, Row </a:t>
            </a:r>
            <a:r>
              <a:rPr lang="en-US" sz="1600" dirty="0" smtClean="0"/>
              <a:t>3 </a:t>
            </a:r>
            <a:r>
              <a:rPr lang="en-US" sz="1600" dirty="0"/>
              <a:t>is ADC </a:t>
            </a:r>
            <a:r>
              <a:rPr lang="en-US" sz="1600" dirty="0" smtClean="0"/>
              <a:t>3</a:t>
            </a:r>
          </a:p>
          <a:p>
            <a:pPr lvl="1"/>
            <a:r>
              <a:rPr lang="en-US" sz="1600" dirty="0"/>
              <a:t>Col </a:t>
            </a:r>
            <a:r>
              <a:rPr lang="en-US" sz="1600" dirty="0" smtClean="0"/>
              <a:t>1, </a:t>
            </a:r>
            <a:r>
              <a:rPr lang="en-US" sz="1600" dirty="0"/>
              <a:t>Row </a:t>
            </a:r>
            <a:r>
              <a:rPr lang="en-US" sz="1600" dirty="0" smtClean="0"/>
              <a:t>0 </a:t>
            </a:r>
            <a:r>
              <a:rPr lang="en-US" sz="1600" dirty="0"/>
              <a:t>is ADC 4</a:t>
            </a:r>
          </a:p>
          <a:p>
            <a:pPr lvl="1"/>
            <a:r>
              <a:rPr lang="en-US" sz="1600" dirty="0" smtClean="0"/>
              <a:t>Rows correct for Hybrid 6, DCD 1 &amp; 3 on PXD9</a:t>
            </a:r>
          </a:p>
          <a:p>
            <a:r>
              <a:rPr lang="en-US" sz="2000" dirty="0" smtClean="0"/>
              <a:t>Matrix fan-out assumed footprint of DCD but it is footprint on module! The 16 columns on DCD are swapped (like in Hybrid 6) - &gt; mapping: col =col x-or 0x3C</a:t>
            </a:r>
          </a:p>
          <a:p>
            <a:r>
              <a:rPr lang="en-US" sz="2000" dirty="0" smtClean="0"/>
              <a:t>PXD9 uses 250 of 256 ADCs. Do not connect ADC 250-255. Due to mirroring, now channels 10-15 are unconnected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mapping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799"/>
            <a:ext cx="4198947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9372600" y="4780774"/>
            <a:ext cx="596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0</a:t>
            </a:r>
            <a:endParaRPr lang="en-US" sz="1050" dirty="0"/>
          </a:p>
        </p:txBody>
      </p:sp>
      <p:sp>
        <p:nvSpPr>
          <p:cNvPr id="23" name="Textfeld 22"/>
          <p:cNvSpPr txBox="1"/>
          <p:nvPr/>
        </p:nvSpPr>
        <p:spPr>
          <a:xfrm>
            <a:off x="9333230" y="4515768"/>
            <a:ext cx="596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1</a:t>
            </a:r>
            <a:endParaRPr lang="en-US" sz="1050" dirty="0"/>
          </a:p>
        </p:txBody>
      </p:sp>
      <p:sp>
        <p:nvSpPr>
          <p:cNvPr id="24" name="Textfeld 23"/>
          <p:cNvSpPr txBox="1"/>
          <p:nvPr/>
        </p:nvSpPr>
        <p:spPr>
          <a:xfrm>
            <a:off x="9381490" y="4263323"/>
            <a:ext cx="588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2</a:t>
            </a:r>
            <a:endParaRPr lang="en-US" sz="1050" dirty="0"/>
          </a:p>
        </p:txBody>
      </p:sp>
      <p:sp>
        <p:nvSpPr>
          <p:cNvPr id="25" name="Textfeld 24"/>
          <p:cNvSpPr txBox="1"/>
          <p:nvPr/>
        </p:nvSpPr>
        <p:spPr>
          <a:xfrm>
            <a:off x="9333230" y="1197531"/>
            <a:ext cx="588010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ADC 15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9342120" y="1431845"/>
            <a:ext cx="588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ADC 14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9357360" y="2397918"/>
            <a:ext cx="588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ADC 10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724400" y="1163501"/>
            <a:ext cx="664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255</a:t>
            </a:r>
            <a:endParaRPr lang="en-US" sz="1050" dirty="0"/>
          </a:p>
        </p:txBody>
      </p:sp>
      <p:sp>
        <p:nvSpPr>
          <p:cNvPr id="6" name="Ellipse 5"/>
          <p:cNvSpPr/>
          <p:nvPr/>
        </p:nvSpPr>
        <p:spPr>
          <a:xfrm>
            <a:off x="9247502" y="1277932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9126532" y="1516060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9247502" y="1752600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e 18"/>
          <p:cNvSpPr/>
          <p:nvPr/>
        </p:nvSpPr>
        <p:spPr>
          <a:xfrm>
            <a:off x="9126532" y="1990728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e 19"/>
          <p:cNvSpPr/>
          <p:nvPr/>
        </p:nvSpPr>
        <p:spPr>
          <a:xfrm>
            <a:off x="9249090" y="2230444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9128120" y="2468572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5300" y="980728"/>
            <a:ext cx="4893310" cy="5328592"/>
          </a:xfrm>
        </p:spPr>
        <p:txBody>
          <a:bodyPr/>
          <a:lstStyle/>
          <a:p>
            <a:r>
              <a:rPr lang="en-US" sz="2000" dirty="0"/>
              <a:t>PXD9 uses 250 of 256 ADCs. </a:t>
            </a:r>
            <a:r>
              <a:rPr lang="en-US" sz="2000" dirty="0" smtClean="0"/>
              <a:t>250 not divisible by 4 – one column is shared by 2 DCDs.</a:t>
            </a:r>
          </a:p>
          <a:p>
            <a:r>
              <a:rPr lang="en-US" sz="2000" dirty="0" smtClean="0"/>
              <a:t>Everything is shifted by two ADCs for DHP and DCD 2</a:t>
            </a:r>
          </a:p>
          <a:p>
            <a:pPr lvl="1"/>
            <a:r>
              <a:rPr lang="en-US" sz="1600" dirty="0"/>
              <a:t>ADC </a:t>
            </a:r>
            <a:r>
              <a:rPr lang="en-US" sz="1600" dirty="0" smtClean="0"/>
              <a:t>0 is Col x, </a:t>
            </a:r>
            <a:r>
              <a:rPr lang="en-US" sz="1600" dirty="0"/>
              <a:t>Row </a:t>
            </a:r>
            <a:r>
              <a:rPr lang="en-US" sz="1600" dirty="0" smtClean="0"/>
              <a:t>2 </a:t>
            </a:r>
          </a:p>
          <a:p>
            <a:pPr lvl="1"/>
            <a:r>
              <a:rPr lang="en-US" sz="1600" dirty="0"/>
              <a:t>ADC </a:t>
            </a:r>
            <a:r>
              <a:rPr lang="en-US" sz="1600" dirty="0" smtClean="0"/>
              <a:t>1 is Col </a:t>
            </a:r>
            <a:r>
              <a:rPr lang="en-US" sz="1600" dirty="0"/>
              <a:t>x, Row </a:t>
            </a:r>
            <a:r>
              <a:rPr lang="en-US" sz="1600" dirty="0" smtClean="0"/>
              <a:t>3 </a:t>
            </a:r>
          </a:p>
          <a:p>
            <a:pPr lvl="1"/>
            <a:r>
              <a:rPr lang="en-US" sz="1600" dirty="0"/>
              <a:t>ADC </a:t>
            </a:r>
            <a:r>
              <a:rPr lang="en-US" sz="1600" dirty="0" smtClean="0"/>
              <a:t>2 is Col x+1, </a:t>
            </a:r>
            <a:r>
              <a:rPr lang="en-US" sz="1600" dirty="0"/>
              <a:t>Row </a:t>
            </a:r>
            <a:r>
              <a:rPr lang="en-US" sz="1600" dirty="0" smtClean="0"/>
              <a:t>0 </a:t>
            </a:r>
          </a:p>
          <a:p>
            <a:pPr lvl="1"/>
            <a:r>
              <a:rPr lang="en-US" sz="1600" dirty="0"/>
              <a:t>ADC </a:t>
            </a:r>
            <a:r>
              <a:rPr lang="en-US" sz="1600" dirty="0" smtClean="0"/>
              <a:t>3 is Col x+1, </a:t>
            </a:r>
            <a:r>
              <a:rPr lang="en-US" sz="1600" dirty="0"/>
              <a:t>Row </a:t>
            </a:r>
            <a:r>
              <a:rPr lang="en-US" sz="1600" dirty="0" smtClean="0"/>
              <a:t>1 </a:t>
            </a:r>
          </a:p>
          <a:p>
            <a:r>
              <a:rPr lang="en-US" sz="2000" dirty="0" smtClean="0"/>
              <a:t>DCD does not connect to 64 full columns</a:t>
            </a:r>
          </a:p>
          <a:p>
            <a:pPr lvl="1"/>
            <a:r>
              <a:rPr lang="en-US" sz="1600" dirty="0" smtClean="0"/>
              <a:t>Total column is not DHP column + 64* DHP ID (like it previously was)</a:t>
            </a:r>
          </a:p>
          <a:p>
            <a:r>
              <a:rPr lang="en-US" sz="2000" dirty="0" smtClean="0"/>
              <a:t>We need to take everything into account:</a:t>
            </a:r>
          </a:p>
          <a:p>
            <a:pPr lvl="1"/>
            <a:r>
              <a:rPr lang="en-US" sz="1600" dirty="0" smtClean="0"/>
              <a:t>Differences because of missing channels</a:t>
            </a:r>
          </a:p>
          <a:p>
            <a:pPr lvl="1"/>
            <a:r>
              <a:rPr lang="en-US" sz="1600" dirty="0"/>
              <a:t>The “easy” Hybrid 6 like </a:t>
            </a:r>
            <a:r>
              <a:rPr lang="en-US" sz="1600" dirty="0" smtClean="0"/>
              <a:t>mapping</a:t>
            </a:r>
            <a:endParaRPr lang="en-US" dirty="0"/>
          </a:p>
          <a:p>
            <a:r>
              <a:rPr lang="en-US" sz="2000" dirty="0" smtClean="0"/>
              <a:t>Current solution: Software LUT</a:t>
            </a:r>
            <a:endParaRPr lang="en-US" sz="20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mapping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799"/>
            <a:ext cx="4198947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9372600" y="4780774"/>
            <a:ext cx="596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0</a:t>
            </a:r>
            <a:endParaRPr lang="en-US" sz="1050" dirty="0"/>
          </a:p>
        </p:txBody>
      </p:sp>
      <p:sp>
        <p:nvSpPr>
          <p:cNvPr id="23" name="Textfeld 22"/>
          <p:cNvSpPr txBox="1"/>
          <p:nvPr/>
        </p:nvSpPr>
        <p:spPr>
          <a:xfrm>
            <a:off x="9333230" y="4515768"/>
            <a:ext cx="596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1</a:t>
            </a:r>
            <a:endParaRPr lang="en-US" sz="1050" dirty="0"/>
          </a:p>
        </p:txBody>
      </p:sp>
      <p:sp>
        <p:nvSpPr>
          <p:cNvPr id="24" name="Textfeld 23"/>
          <p:cNvSpPr txBox="1"/>
          <p:nvPr/>
        </p:nvSpPr>
        <p:spPr>
          <a:xfrm>
            <a:off x="9381490" y="4263323"/>
            <a:ext cx="588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2</a:t>
            </a:r>
            <a:endParaRPr lang="en-US" sz="1050" dirty="0"/>
          </a:p>
        </p:txBody>
      </p:sp>
      <p:sp>
        <p:nvSpPr>
          <p:cNvPr id="25" name="Textfeld 24"/>
          <p:cNvSpPr txBox="1"/>
          <p:nvPr/>
        </p:nvSpPr>
        <p:spPr>
          <a:xfrm>
            <a:off x="9333230" y="1197531"/>
            <a:ext cx="588010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ADC 15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9342120" y="1431845"/>
            <a:ext cx="588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ADC 14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9357360" y="2397918"/>
            <a:ext cx="588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ADC 10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724400" y="1163501"/>
            <a:ext cx="664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ADC 255</a:t>
            </a:r>
            <a:endParaRPr lang="en-US" sz="1050" dirty="0"/>
          </a:p>
        </p:txBody>
      </p:sp>
      <p:sp>
        <p:nvSpPr>
          <p:cNvPr id="15" name="Ellipse 14"/>
          <p:cNvSpPr/>
          <p:nvPr/>
        </p:nvSpPr>
        <p:spPr>
          <a:xfrm>
            <a:off x="9247502" y="1277932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9126532" y="1516060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9247502" y="1752600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9126532" y="1990728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e 18"/>
          <p:cNvSpPr/>
          <p:nvPr/>
        </p:nvSpPr>
        <p:spPr>
          <a:xfrm>
            <a:off x="9249090" y="2230444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e 19"/>
          <p:cNvSpPr/>
          <p:nvPr/>
        </p:nvSpPr>
        <p:spPr>
          <a:xfrm>
            <a:off x="9128120" y="2468572"/>
            <a:ext cx="76200" cy="76200"/>
          </a:xfrm>
          <a:prstGeom prst="ellipse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5300" y="980728"/>
            <a:ext cx="4893310" cy="5328592"/>
          </a:xfrm>
        </p:spPr>
        <p:txBody>
          <a:bodyPr/>
          <a:lstStyle/>
          <a:p>
            <a:r>
              <a:rPr lang="en-US" sz="2000" dirty="0" smtClean="0"/>
              <a:t>DHP can address 64 columns and 1024 rows.</a:t>
            </a:r>
          </a:p>
          <a:p>
            <a:r>
              <a:rPr lang="en-US" sz="2000" dirty="0" smtClean="0"/>
              <a:t>Two kind of data words:</a:t>
            </a:r>
          </a:p>
          <a:p>
            <a:pPr lvl="1"/>
            <a:r>
              <a:rPr lang="en-US" sz="1600" dirty="0" smtClean="0"/>
              <a:t>Row header (one per double row), if there is a hit. Contains CM (common mode) and upper 9 bit of row</a:t>
            </a:r>
          </a:p>
          <a:p>
            <a:pPr lvl="1"/>
            <a:r>
              <a:rPr lang="en-US" sz="1600" dirty="0" smtClean="0"/>
              <a:t>Hit Information (one per hit). Contains Column, value above threshold and lowest bit of row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DHP Data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5300" y="980728"/>
            <a:ext cx="4893310" cy="5328592"/>
          </a:xfrm>
        </p:spPr>
        <p:txBody>
          <a:bodyPr/>
          <a:lstStyle/>
          <a:p>
            <a:r>
              <a:rPr lang="en-US" sz="2000" dirty="0" smtClean="0"/>
              <a:t>Pure Software LUT</a:t>
            </a:r>
          </a:p>
          <a:p>
            <a:r>
              <a:rPr lang="en-US" sz="2000" dirty="0" smtClean="0"/>
              <a:t>Cluster Format</a:t>
            </a:r>
            <a:endParaRPr lang="en-US" sz="2000" dirty="0"/>
          </a:p>
          <a:p>
            <a:r>
              <a:rPr lang="en-US" sz="2000" dirty="0"/>
              <a:t>Mapping of DHP data in ONSEN</a:t>
            </a:r>
          </a:p>
          <a:p>
            <a:r>
              <a:rPr lang="en-US" sz="2000" dirty="0" smtClean="0"/>
              <a:t>Full mapping of DHP data in DHE/DHC</a:t>
            </a:r>
          </a:p>
          <a:p>
            <a:r>
              <a:rPr lang="en-US" sz="2000" dirty="0" smtClean="0"/>
              <a:t>Partial mapping of DHP data in DHE/DHC</a:t>
            </a:r>
          </a:p>
          <a:p>
            <a:r>
              <a:rPr lang="en-US" sz="2000" dirty="0" smtClean="0"/>
              <a:t>Discarded Ideas:</a:t>
            </a:r>
          </a:p>
          <a:p>
            <a:pPr lvl="1"/>
            <a:r>
              <a:rPr lang="en-US" sz="1600" dirty="0" smtClean="0"/>
              <a:t>Build Matrix with 252 or 256 Columns</a:t>
            </a:r>
          </a:p>
          <a:p>
            <a:pPr lvl="1"/>
            <a:r>
              <a:rPr lang="en-US" sz="1600" dirty="0" smtClean="0"/>
              <a:t>Redo </a:t>
            </a:r>
            <a:r>
              <a:rPr lang="en-US" sz="1600" dirty="0" err="1" smtClean="0"/>
              <a:t>Fanout</a:t>
            </a:r>
            <a:r>
              <a:rPr lang="en-US" sz="1600" dirty="0" smtClean="0"/>
              <a:t> on Matrix (DCD 2 &amp;4: Different unconnected channels)</a:t>
            </a:r>
          </a:p>
          <a:p>
            <a:pPr lvl="1"/>
            <a:r>
              <a:rPr lang="en-US" sz="1600" dirty="0" smtClean="0"/>
              <a:t>Mapping in DHPT</a:t>
            </a:r>
          </a:p>
          <a:p>
            <a:pPr lvl="1"/>
            <a:r>
              <a:rPr lang="en-US" sz="1600" dirty="0" smtClean="0"/>
              <a:t>Build DCD and DHP with 250 channel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 rot="20880568">
            <a:off x="3169789" y="487458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For simplicity, I will only show half a matrix (2 DCDs)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04800" y="980728"/>
            <a:ext cx="5562600" cy="5328592"/>
          </a:xfrm>
        </p:spPr>
        <p:txBody>
          <a:bodyPr/>
          <a:lstStyle/>
          <a:p>
            <a:r>
              <a:rPr lang="en-US" sz="2000" dirty="0" smtClean="0"/>
              <a:t>Pure Software LUT &amp; bigger ROIs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Already implemented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Already worked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ROI size needs to be increased to get date from all gates and DCDs in the ROI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Less Data reduction</a:t>
            </a:r>
          </a:p>
          <a:p>
            <a:pPr lvl="1"/>
            <a:r>
              <a:rPr lang="en-US" sz="1600" dirty="0" smtClean="0"/>
              <a:t>Calculate </a:t>
            </a:r>
            <a:r>
              <a:rPr lang="en-US" sz="1600" i="1" dirty="0" smtClean="0"/>
              <a:t>ADC</a:t>
            </a:r>
            <a:r>
              <a:rPr lang="en-US" sz="1600" dirty="0" smtClean="0"/>
              <a:t> (256*</a:t>
            </a:r>
            <a:r>
              <a:rPr lang="en-US" sz="1600" i="1" dirty="0" smtClean="0"/>
              <a:t>DHP</a:t>
            </a:r>
            <a:r>
              <a:rPr lang="en-US" sz="1600" dirty="0" smtClean="0"/>
              <a:t> + 4*</a:t>
            </a:r>
            <a:r>
              <a:rPr lang="en-US" sz="1600" i="1" dirty="0" err="1" smtClean="0"/>
              <a:t>DHP_Col</a:t>
            </a:r>
            <a:r>
              <a:rPr lang="en-US" sz="1600" dirty="0" smtClean="0"/>
              <a:t> + </a:t>
            </a:r>
            <a:r>
              <a:rPr lang="en-US" sz="1600" i="1" dirty="0"/>
              <a:t>DHP_Row</a:t>
            </a:r>
            <a:r>
              <a:rPr lang="en-US" sz="1600" dirty="0" smtClean="0"/>
              <a:t>%4) and </a:t>
            </a:r>
            <a:r>
              <a:rPr lang="en-US" sz="1600" dirty="0"/>
              <a:t>G</a:t>
            </a:r>
            <a:r>
              <a:rPr lang="en-US" sz="1600" dirty="0" smtClean="0"/>
              <a:t>ate (</a:t>
            </a:r>
            <a:r>
              <a:rPr lang="en-US" sz="1600" i="1" dirty="0" err="1" smtClean="0"/>
              <a:t>DHP_Row</a:t>
            </a:r>
            <a:r>
              <a:rPr lang="en-US" sz="1600" dirty="0" smtClean="0"/>
              <a:t>/4)</a:t>
            </a:r>
          </a:p>
          <a:p>
            <a:pPr lvl="1"/>
            <a:r>
              <a:rPr lang="en-US" sz="1600" dirty="0" smtClean="0"/>
              <a:t>Map </a:t>
            </a:r>
            <a:r>
              <a:rPr lang="en-US" sz="1600" i="1" dirty="0" smtClean="0"/>
              <a:t>ADC</a:t>
            </a:r>
            <a:r>
              <a:rPr lang="en-US" sz="1600" dirty="0" smtClean="0"/>
              <a:t> to </a:t>
            </a:r>
            <a:r>
              <a:rPr lang="en-US" sz="1600" i="1" dirty="0" smtClean="0"/>
              <a:t>Drain</a:t>
            </a:r>
            <a:r>
              <a:rPr lang="en-US" sz="1600" dirty="0" smtClean="0"/>
              <a:t> line using mapping table</a:t>
            </a:r>
          </a:p>
          <a:p>
            <a:pPr lvl="1"/>
            <a:r>
              <a:rPr lang="en-US" sz="1600" dirty="0" smtClean="0"/>
              <a:t>Calculate </a:t>
            </a:r>
            <a:r>
              <a:rPr lang="en-US" sz="1600" i="1" dirty="0" smtClean="0"/>
              <a:t>Row</a:t>
            </a:r>
            <a:r>
              <a:rPr lang="en-US" sz="1600" dirty="0" smtClean="0"/>
              <a:t> (4*</a:t>
            </a:r>
            <a:r>
              <a:rPr lang="en-US" sz="1600" i="1" dirty="0" smtClean="0"/>
              <a:t>Gate</a:t>
            </a:r>
            <a:r>
              <a:rPr lang="en-US" sz="1600" dirty="0" smtClean="0"/>
              <a:t>+</a:t>
            </a:r>
            <a:r>
              <a:rPr lang="en-US" sz="1600" i="1" dirty="0" smtClean="0"/>
              <a:t>Drain</a:t>
            </a:r>
            <a:r>
              <a:rPr lang="en-US" sz="1600" dirty="0" smtClean="0"/>
              <a:t>%4) and </a:t>
            </a:r>
            <a:r>
              <a:rPr lang="en-US" sz="1600" i="1" dirty="0" smtClean="0"/>
              <a:t>Col</a:t>
            </a:r>
            <a:r>
              <a:rPr lang="en-US" sz="1600" dirty="0" smtClean="0"/>
              <a:t> (</a:t>
            </a:r>
            <a:r>
              <a:rPr lang="en-US" sz="1600" i="1" dirty="0" smtClean="0"/>
              <a:t>Drain</a:t>
            </a:r>
            <a:r>
              <a:rPr lang="en-US" sz="1600" dirty="0" smtClean="0"/>
              <a:t>/4)</a:t>
            </a:r>
            <a:endParaRPr lang="en-US" sz="2000" dirty="0"/>
          </a:p>
          <a:p>
            <a:r>
              <a:rPr lang="en-US" sz="2000" dirty="0" smtClean="0"/>
              <a:t>Cluster Format</a:t>
            </a:r>
          </a:p>
          <a:p>
            <a:pPr lvl="1"/>
            <a:r>
              <a:rPr lang="en-US" sz="1600" dirty="0" smtClean="0"/>
              <a:t>DHE maps DHP data, sends it out in cluster format.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Very good solution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Original data lost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Cluster Format not implemented yet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Can ONSEN handle cluster format?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What happens to CM? Can ONSEN handle CM frames?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Can Clustering handle row IDs which are jumping?  (2,3,0,1,6,7,4,5) instead of (0,1,2,3,4,5,6,7)?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6172200" y="990600"/>
            <a:ext cx="30480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6172200" y="990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7696200" y="990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6172200" y="12192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>
            <a:off x="7696200" y="12192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6172200" y="14478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7696200" y="14478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6172200" y="16764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/>
          <p:cNvSpPr/>
          <p:nvPr/>
        </p:nvSpPr>
        <p:spPr>
          <a:xfrm>
            <a:off x="7696200" y="16764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28"/>
          <p:cNvSpPr/>
          <p:nvPr/>
        </p:nvSpPr>
        <p:spPr>
          <a:xfrm>
            <a:off x="6172200" y="19050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hteck 29"/>
          <p:cNvSpPr/>
          <p:nvPr/>
        </p:nvSpPr>
        <p:spPr>
          <a:xfrm>
            <a:off x="7696200" y="19050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hteck 30"/>
          <p:cNvSpPr/>
          <p:nvPr/>
        </p:nvSpPr>
        <p:spPr>
          <a:xfrm>
            <a:off x="6172200" y="2133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eck 31"/>
          <p:cNvSpPr/>
          <p:nvPr/>
        </p:nvSpPr>
        <p:spPr>
          <a:xfrm>
            <a:off x="7696200" y="2133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6426200" y="2438400"/>
            <a:ext cx="990600" cy="381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DCD 1</a:t>
            </a:r>
            <a:endParaRPr lang="en-US" sz="1800" dirty="0"/>
          </a:p>
        </p:txBody>
      </p:sp>
      <p:sp>
        <p:nvSpPr>
          <p:cNvPr id="33" name="Rechteck 32"/>
          <p:cNvSpPr/>
          <p:nvPr/>
        </p:nvSpPr>
        <p:spPr>
          <a:xfrm>
            <a:off x="7962900" y="2438400"/>
            <a:ext cx="990600" cy="381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DCD 2</a:t>
            </a:r>
            <a:endParaRPr lang="en-US" sz="1800" dirty="0"/>
          </a:p>
        </p:txBody>
      </p:sp>
      <p:sp>
        <p:nvSpPr>
          <p:cNvPr id="8" name="Textfeld 7"/>
          <p:cNvSpPr txBox="1"/>
          <p:nvPr/>
        </p:nvSpPr>
        <p:spPr>
          <a:xfrm>
            <a:off x="9310837" y="21094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1</a:t>
            </a:r>
            <a:endParaRPr lang="en-US" dirty="0"/>
          </a:p>
        </p:txBody>
      </p:sp>
      <p:sp>
        <p:nvSpPr>
          <p:cNvPr id="36" name="Textfeld 35"/>
          <p:cNvSpPr txBox="1"/>
          <p:nvPr/>
        </p:nvSpPr>
        <p:spPr>
          <a:xfrm>
            <a:off x="9310837" y="18808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2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9310836" y="16522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3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9310837" y="14236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4</a:t>
            </a:r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9310837" y="11950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5</a:t>
            </a:r>
            <a:endParaRPr lang="en-US" dirty="0"/>
          </a:p>
        </p:txBody>
      </p:sp>
      <p:sp>
        <p:nvSpPr>
          <p:cNvPr id="40" name="Textfeld 39"/>
          <p:cNvSpPr txBox="1"/>
          <p:nvPr/>
        </p:nvSpPr>
        <p:spPr>
          <a:xfrm>
            <a:off x="9310837" y="9664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6</a:t>
            </a:r>
            <a:endParaRPr lang="en-US" dirty="0"/>
          </a:p>
        </p:txBody>
      </p:sp>
      <p:sp>
        <p:nvSpPr>
          <p:cNvPr id="41" name="Rechteck 40"/>
          <p:cNvSpPr/>
          <p:nvPr/>
        </p:nvSpPr>
        <p:spPr>
          <a:xfrm>
            <a:off x="6172200" y="1219200"/>
            <a:ext cx="3048000" cy="6858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 Expanded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375236" y="1305791"/>
            <a:ext cx="685800" cy="533400"/>
          </a:xfrm>
          <a:prstGeom prst="rect">
            <a:avLst/>
          </a:prstGeom>
          <a:solidFill>
            <a:schemeClr val="accent4">
              <a:lumMod val="60000"/>
              <a:lumOff val="40000"/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ROI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638800" y="2819400"/>
            <a:ext cx="4267199" cy="3813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" dirty="0"/>
              <a:t>PXD9_IB_OF_inverse_mapping</a:t>
            </a:r>
            <a:r>
              <a:rPr lang="en-US" sz="620" dirty="0" smtClean="0"/>
              <a:t>= [ </a:t>
            </a:r>
            <a:r>
              <a:rPr lang="en-US" sz="620" dirty="0"/>
              <a:t>243</a:t>
            </a:r>
            <a:r>
              <a:rPr lang="en-US" sz="620" dirty="0" smtClean="0"/>
              <a:t>, 242, 241, 240, 247, 246, 245, 244, 251, 250, 249, 248, 255, 254, 253, 252, 227, 226, 225, 224, 231, 230, 229, 228, 235, 234, 233, 232, 239, 238, 237, 236, 211, 210, 209, 208, 215, 214, 213, 212, 219, 218, 217, 216, 223, 222, 221, 220, 195, 194, 193, 192, 199, 198, 197, 196, 203, 202, 201, 200, 207, 206, 205, 204, 179, 178, 177, 176, 183, 182, 181, 180, 187, 186, 185, 184, 191, 190, 189, 188, 163, 162, 161, 160, 167, 166, 165, 164, 171, 170, 169, 168, 175, 174, 173, 172, 147, 146, 145, 144, 151, 150, 149, 148, 155, 154, 153, 152, 159, 158, 157, 156, 131, 130, 129, 128, 135, 134, 133, 132, 139, 138, 137, 136, 143, 142, 141, 140, 115, 114, 113, 112, 119, 118, 117, 116, 123, 122, 121, 120, 127, 126, 125, 124, 99, 98, 97, 96, 103, 102, 101, 100, 107, 106, 105, 104, 111, 110, 109, 108, 83, 82, 81, 80, 87, 86, 85, 84, 91, 90, 89, 88, 95, 94, 93, 92, 67, 66, 65, 64, 71, 70, 69, 68, 75, 74, 73, 72, 79, 78, 77, 76, 51, 50, 49, 48, 55, 54, 53, 52, 59, 58, 57, 56, 63, 62, 61, 60, 35, 34, 33, 32, 39, 38, 37, 36, 43, 42, 41, 40, 47, 46, 45, 44, 19, 18, 17, 16, 23, 22, 21, 20, 27, 26, 25, 24, 31, 30, 29, 28, 3, 2, 1, 0, 7, 6, 5, 4, 497, 496, 9, 8, 501, 500, 499, 498, 505, 504, 503, 502, 509, 508, 507, 506, 481, 480, 511, 510, 485, 484, 483, 482, 489, 488, 487, 486, 493, 492, 491, 490, 465, 464, 495, 494, 469, 468, 467, 466, 473, 472, 471, 470, 477, 476, 475, 474, 449, 448, 479, 478, 453, 452, 451, 450, 457, 456, 455, 454, 461, 460, 459, 458, 433, 432, 463, 462, 437, 436, 435, 434, 441, 440, 439, 438, 445, 444, 443, 442, 417, 416, 447, 446, 421, 420, 419, 418, 425, 424, 423, 422, 429, 428, 427, 426, 401, 400, 431, 430, 405, 404, 403, 402, 409, 408, 407, 406, 413, 412, 411, 410, 385, 384, 415, 414, 389, 388, 387, 386, 393, 392, 391, 390, 397, 396, 395, 394, 369, 368, 399, 398, 373, 372, 371, 370, 377, 376, 375, 374, 381, 380, 379, 378, 353, 352, 383, 382, 357, 356, 355, 354, 361, 360, 359, 358, 365, 364, 363, 362, 337, 336, 367, 366, 341, 340, 339, 338, 345, 344, 343, 342, 349, 348, 347, 346, 321, 320, 351, 350, 325, 324, 323, 322, 329, 328, 327, 326, 333, 332, 331, 330, 305, 304, 335, 334, 309, 308, 307, 306, 313, 312, 311, 310, 317, 316, 315, 314, 289, 288, 319, 318, 293, 292, 291, 290, 297, 296, 295, 294, 301, 300, 299, 298, 273, 272, 303, 302, 277, 276, 275, 274, 281, 280, 279, 278, 285, 284, 283, 282, 257, 256, 287, 286, 261, 260, 259, 258, 265, 264, 263, 262, 755, 754, 753, 752, 759, 758, 757, 756, 763, 762, 761, 760, 767, 766, 765, 764, 739, 738, 737, 736, 743, 742, 741, 740, 747, 746, 745, 744, 751, 750, 749, 748, 723, 722, 721, 720, 727, 726, 725, 724, 731, 730, 729, 728, 735, 734, 733, 732, 707, 706, 705, 704, 711, 710, 709, 708, 715, 714, 713, 712, 719, 718, 717, 716, 691, 690, 689, 688, 695, 694, 693, 692, 699, 698, 697, 696, 703, 702, 701, 700, 675, 674, 673, 672, 679, 678, 677, 676, 683, 682, 681, 680, 687, 686, 685, 684, 659, 658, 657, 656, 663, 662, 661, 660, 667, 666, 665, 664, 671, 670, 669, 668, 643, 642, 641, 640, 647, 646, 645, 644, 651, 650, 649, 648, 655, 654, 653, 652, 627, 626, 625, 624, 631, 630, 629, 628, 635, 634, 633, 632, 639, 638, 637, 636, 611, 610, 609, 608, 615, 614, 613, 612, 619, 618, 617, 616, 623, 622, 621, 620, 595, 594, 593, 592, 599, 598, 597, 596, 603, 602, 601, 600, 607, 606, 605, 604, 579, 578, 577, 576, 583, 582, 581, 580, 587, 586, 585, 584, 591, 590, 589, 588, 563, 562, 561, 560, 567, 566, 565, 564, 571, 570, 569, 568, 575, 574, 573, 572, 547, 546, 545, 544, 551, 550, 549, 548, 555, 554, 553, 552, 559, 558, 557, 556, 531, 530, 529, 528, 535, 534, 533, 532, 539, 538, 537, 536, 543, 542, 541, 540, 515, 514, 513, 512, 519, 518, 517, 516, 1009</a:t>
            </a:r>
            <a:r>
              <a:rPr lang="en-US" sz="620" dirty="0"/>
              <a:t>, 1008</a:t>
            </a:r>
            <a:r>
              <a:rPr lang="en-US" sz="620" dirty="0" smtClean="0"/>
              <a:t>, 521, 520</a:t>
            </a:r>
            <a:r>
              <a:rPr lang="en-US" sz="620" dirty="0"/>
              <a:t>, 1013, 1012, 1011, 1010, 1017, 1016, 1015, 1014, 1021, 1020, 1019, 1018</a:t>
            </a:r>
            <a:r>
              <a:rPr lang="en-US" sz="620" dirty="0" smtClean="0"/>
              <a:t>, 993, 992</a:t>
            </a:r>
            <a:r>
              <a:rPr lang="en-US" sz="620" dirty="0"/>
              <a:t>, 1023, 1022</a:t>
            </a:r>
            <a:r>
              <a:rPr lang="en-US" sz="620" dirty="0" smtClean="0"/>
              <a:t>, 997, 996, 995, 994</a:t>
            </a:r>
            <a:r>
              <a:rPr lang="en-US" sz="620" dirty="0"/>
              <a:t>, 1001, 1000</a:t>
            </a:r>
            <a:r>
              <a:rPr lang="en-US" sz="620" dirty="0" smtClean="0"/>
              <a:t>, 999, 998</a:t>
            </a:r>
            <a:r>
              <a:rPr lang="en-US" sz="620" dirty="0"/>
              <a:t>, 1005, 1004, 1003, 1002</a:t>
            </a:r>
            <a:r>
              <a:rPr lang="en-US" sz="620" dirty="0" smtClean="0"/>
              <a:t>, 977, 976</a:t>
            </a:r>
            <a:r>
              <a:rPr lang="en-US" sz="620" dirty="0"/>
              <a:t>, 1007, 1006</a:t>
            </a:r>
            <a:r>
              <a:rPr lang="en-US" sz="620" dirty="0" smtClean="0"/>
              <a:t>, 981, 980, 979, 978, 985, 984, 983, 982, 989, 988, 987, 986, 961, 960, 991, 990, 965, 964, 963, 962, 969, 968, 967, 966, 973, 972, 971, 970, 945, 944, 975, 974, 949, 948, 947, 946, 953, 952, 951, 950, 957, 956, 955, 954, 929, 928, 959, 958, 933, 932, 931, 930, 937, 936, 935, 934, 941, 940, 939, 938, 913, 912, 943, 942, 917, 916, 915, 914, 921, 920, 919, 918, 925, 924, 923, 922, 897, 896, 927, 926, 901, 900, 899, 898, 905, 904, 903, 902, 909, 908, 907, 906, 881, 880, 911, 910, 885, 884, 883, 882, 889, 888, 887, 886, 893, 892, 891, 890, 865, 864, 895, 894, 869, 868, 867, 866, 873, 872, 871, 870, 877, 876, 875, 874, 849, 848, 879, 878, 853, 852, 851, 850, 857, 856, 855, 854, 861, 860, 859, 858, 833, 832, 863, 862, 837, 836, 835, 834, 841, 840, 839, 838, 845, 844, 843, 842, 817, 816, 847, 846, 821, 820, 819, 818, 825, 824, 823, 822, 829, 828, 827, 826, 801, 800, 831, 830, 805, 804, 803, 802, 809, 808, 807, 806, 813, 812, 811, 810, 785, 784, 815, 814, 789, 788, 787, 786, 793, 792, 791, 790, 797, 796, 795, 794, 769, 768, 799, 798, 773, 772, 771, 770, 777, 776, 775, 774, 10, 11, 12, 13, 14, 15, 266, 267, 268, 269, 270, 271, 522, 523, 524, 525, 526, 527, 778, 779, 780, 781, 782, 783]</a:t>
            </a:r>
            <a:endParaRPr lang="en-US" sz="620" dirty="0"/>
          </a:p>
        </p:txBody>
      </p:sp>
    </p:spTree>
    <p:extLst>
      <p:ext uri="{BB962C8B-B14F-4D97-AF65-F5344CB8AC3E}">
        <p14:creationId xmlns:p14="http://schemas.microsoft.com/office/powerpoint/2010/main" val="2998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980728"/>
            <a:ext cx="5410200" cy="5328592"/>
          </a:xfrm>
        </p:spPr>
        <p:txBody>
          <a:bodyPr/>
          <a:lstStyle/>
          <a:p>
            <a:r>
              <a:rPr lang="en-US" sz="2000" dirty="0"/>
              <a:t>Mapping of DHP data in ONSEN </a:t>
            </a:r>
            <a:endParaRPr lang="en-US" sz="2000" dirty="0" smtClean="0"/>
          </a:p>
          <a:p>
            <a:pPr lvl="1"/>
            <a:r>
              <a:rPr lang="en-US" sz="1600" dirty="0" smtClean="0"/>
              <a:t>ONSEN does mapping for each pixel in data stream and keeps original data word if mapped pixel is in ROI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Original data stream is kept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Only modest changes needed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Offline mapping is still needed</a:t>
            </a:r>
          </a:p>
          <a:p>
            <a:r>
              <a:rPr lang="en-US" sz="2000" dirty="0"/>
              <a:t>Full mapping of DHP data in DHE/DHC</a:t>
            </a:r>
          </a:p>
          <a:p>
            <a:pPr lvl="1"/>
            <a:r>
              <a:rPr lang="en-US" sz="1600" dirty="0"/>
              <a:t>DHE maps DHP data, sends it out in DHP format.</a:t>
            </a:r>
          </a:p>
          <a:p>
            <a:pPr lvl="1"/>
            <a:r>
              <a:rPr lang="en-US" sz="1600" dirty="0"/>
              <a:t>Column 63 is in address range of DHP 1 but is read by DHP </a:t>
            </a:r>
            <a:r>
              <a:rPr lang="en-US" sz="1600" dirty="0" smtClean="0"/>
              <a:t>2. 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Needs to copy data from DHP 2 data stream to DHP1 data stream: Complicated!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What happens with CM? Additional row header?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Original data lost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What happens if one of the unconnected pixel fires?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6172200" y="990600"/>
            <a:ext cx="30480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6172200" y="990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7696200" y="990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6172200" y="12192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>
            <a:off x="7696200" y="12192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6172200" y="14478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7696200" y="14478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6172200" y="16764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/>
          <p:cNvSpPr/>
          <p:nvPr/>
        </p:nvSpPr>
        <p:spPr>
          <a:xfrm>
            <a:off x="7696200" y="16764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28"/>
          <p:cNvSpPr/>
          <p:nvPr/>
        </p:nvSpPr>
        <p:spPr>
          <a:xfrm>
            <a:off x="6172200" y="19050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hteck 29"/>
          <p:cNvSpPr/>
          <p:nvPr/>
        </p:nvSpPr>
        <p:spPr>
          <a:xfrm>
            <a:off x="7696200" y="19050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hteck 30"/>
          <p:cNvSpPr/>
          <p:nvPr/>
        </p:nvSpPr>
        <p:spPr>
          <a:xfrm>
            <a:off x="6172200" y="2133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eck 31"/>
          <p:cNvSpPr/>
          <p:nvPr/>
        </p:nvSpPr>
        <p:spPr>
          <a:xfrm>
            <a:off x="7696200" y="2133600"/>
            <a:ext cx="1524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6426200" y="2438400"/>
            <a:ext cx="990600" cy="381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DCD 1</a:t>
            </a:r>
            <a:endParaRPr lang="en-US" sz="1800" dirty="0"/>
          </a:p>
        </p:txBody>
      </p:sp>
      <p:sp>
        <p:nvSpPr>
          <p:cNvPr id="33" name="Rechteck 32"/>
          <p:cNvSpPr/>
          <p:nvPr/>
        </p:nvSpPr>
        <p:spPr>
          <a:xfrm>
            <a:off x="7962900" y="2438400"/>
            <a:ext cx="990600" cy="381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4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DCD 2</a:t>
            </a:r>
            <a:endParaRPr lang="en-US" sz="1800" dirty="0"/>
          </a:p>
        </p:txBody>
      </p:sp>
      <p:sp>
        <p:nvSpPr>
          <p:cNvPr id="8" name="Textfeld 7"/>
          <p:cNvSpPr txBox="1"/>
          <p:nvPr/>
        </p:nvSpPr>
        <p:spPr>
          <a:xfrm>
            <a:off x="9310837" y="21094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1</a:t>
            </a:r>
            <a:endParaRPr lang="en-US" dirty="0"/>
          </a:p>
        </p:txBody>
      </p:sp>
      <p:sp>
        <p:nvSpPr>
          <p:cNvPr id="36" name="Textfeld 35"/>
          <p:cNvSpPr txBox="1"/>
          <p:nvPr/>
        </p:nvSpPr>
        <p:spPr>
          <a:xfrm>
            <a:off x="9310837" y="18808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2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9310836" y="16522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3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9310837" y="14236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4</a:t>
            </a:r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9310837" y="11950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5</a:t>
            </a:r>
            <a:endParaRPr lang="en-US" dirty="0"/>
          </a:p>
        </p:txBody>
      </p:sp>
      <p:sp>
        <p:nvSpPr>
          <p:cNvPr id="40" name="Textfeld 39"/>
          <p:cNvSpPr txBox="1"/>
          <p:nvPr/>
        </p:nvSpPr>
        <p:spPr>
          <a:xfrm>
            <a:off x="9310837" y="966400"/>
            <a:ext cx="59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 6</a:t>
            </a:r>
            <a:endParaRPr lang="en-US" dirty="0"/>
          </a:p>
        </p:txBody>
      </p:sp>
      <p:sp>
        <p:nvSpPr>
          <p:cNvPr id="41" name="Rechteck 40"/>
          <p:cNvSpPr/>
          <p:nvPr/>
        </p:nvSpPr>
        <p:spPr>
          <a:xfrm>
            <a:off x="6172200" y="1297779"/>
            <a:ext cx="152400" cy="54141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343486" y="1305791"/>
            <a:ext cx="685800" cy="533400"/>
          </a:xfrm>
          <a:prstGeom prst="rect">
            <a:avLst/>
          </a:prstGeom>
          <a:solidFill>
            <a:schemeClr val="accent4">
              <a:lumMod val="60000"/>
              <a:lumOff val="40000"/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ROI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434771" y="1297779"/>
            <a:ext cx="45719" cy="54141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9067800" y="1447800"/>
            <a:ext cx="152400" cy="2286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9067800" y="1219199"/>
            <a:ext cx="152400" cy="86591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9067800" y="1839191"/>
            <a:ext cx="152400" cy="6580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D:\TB042016\mapped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8" y="914400"/>
            <a:ext cx="4889501" cy="18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D:\TB042016\partia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9" y="4703764"/>
            <a:ext cx="4889502" cy="18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D:\TB042016\unmapped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9" y="2809082"/>
            <a:ext cx="4889501" cy="18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52400" y="990600"/>
            <a:ext cx="5105400" cy="5328592"/>
          </a:xfrm>
        </p:spPr>
        <p:txBody>
          <a:bodyPr/>
          <a:lstStyle/>
          <a:p>
            <a:r>
              <a:rPr lang="en-US" sz="2000" dirty="0"/>
              <a:t>Partial mapping of DHP data in </a:t>
            </a:r>
            <a:r>
              <a:rPr lang="en-US" sz="2000" dirty="0" smtClean="0"/>
              <a:t>DHE/DHC</a:t>
            </a:r>
          </a:p>
          <a:p>
            <a:pPr lvl="1"/>
            <a:r>
              <a:rPr lang="en-US" sz="1600" dirty="0" smtClean="0"/>
              <a:t>Do a simple “</a:t>
            </a:r>
            <a:r>
              <a:rPr lang="en-US" sz="1600" dirty="0" err="1" smtClean="0"/>
              <a:t>premapping</a:t>
            </a:r>
            <a:r>
              <a:rPr lang="en-US" sz="1600" dirty="0" smtClean="0"/>
              <a:t>” on the DHE, so that data is mapped but there are still regions with unconnected channels</a:t>
            </a:r>
            <a:endParaRPr lang="en-US" sz="1600" dirty="0"/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Can work word by word, no word dropped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Easy Operations: 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xor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with constant, add one bit.</a:t>
            </a:r>
          </a:p>
          <a:p>
            <a:pPr lvl="1"/>
            <a:r>
              <a:rPr lang="en-US" sz="1600" dirty="0" smtClean="0"/>
              <a:t>Either ONSEN adds 62/125/187 instead of 64/128/192 to columns OR : ROIs are enlarged to contain the unconnected channels (no extra data!)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New in-between format (but mapping from there is easy: 64&lt;=col&lt;128 ? Use col=col-2 etc.)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Changes needed in either for DHE and ONSEN or DHE </a:t>
            </a:r>
            <a:r>
              <a:rPr lang="en-US" sz="1600" smtClean="0">
                <a:solidFill>
                  <a:srgbClr val="C00000"/>
                </a:solidFill>
              </a:rPr>
              <a:t>and HLT/DATCON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Changes needed </a:t>
            </a:r>
            <a:r>
              <a:rPr lang="en-US" sz="1600" dirty="0" smtClean="0">
                <a:solidFill>
                  <a:srgbClr val="C00000"/>
                </a:solidFill>
              </a:rPr>
              <a:t>in unpacker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Only small/medium changes everywhere.</a:t>
            </a:r>
          </a:p>
          <a:p>
            <a:pPr lvl="1"/>
            <a:r>
              <a:rPr lang="en-US" sz="1600" dirty="0" smtClean="0"/>
              <a:t>For DHE: First step to cluster format</a:t>
            </a:r>
          </a:p>
          <a:p>
            <a:pPr marL="0" indent="0">
              <a:buNone/>
            </a:pPr>
            <a:r>
              <a:rPr lang="en-US" sz="900" dirty="0"/>
              <a:t> if dhp%2==</a:t>
            </a:r>
            <a:r>
              <a:rPr lang="en-US" sz="900" dirty="0" smtClean="0"/>
              <a:t>0:</a:t>
            </a:r>
          </a:p>
          <a:p>
            <a:pPr marL="0" indent="0">
              <a:buNone/>
            </a:pPr>
            <a:r>
              <a:rPr lang="en-US" sz="900" dirty="0" smtClean="0"/>
              <a:t>    c[row, </a:t>
            </a:r>
            <a:r>
              <a:rPr lang="en-US" sz="900" dirty="0"/>
              <a:t>64*</a:t>
            </a:r>
            <a:r>
              <a:rPr lang="en-US" sz="900" dirty="0" err="1"/>
              <a:t>dhp</a:t>
            </a:r>
            <a:r>
              <a:rPr lang="en-US" sz="900" dirty="0"/>
              <a:t> + </a:t>
            </a:r>
            <a:r>
              <a:rPr lang="en-US" sz="900" dirty="0" err="1" smtClean="0"/>
              <a:t>col_in_dhp</a:t>
            </a:r>
            <a:r>
              <a:rPr lang="en-US" sz="900" dirty="0" smtClean="0"/>
              <a:t> </a:t>
            </a:r>
            <a:r>
              <a:rPr lang="en-US" sz="900" dirty="0"/>
              <a:t>^ 0x3c]=</a:t>
            </a:r>
            <a:r>
              <a:rPr lang="en-US" sz="900" dirty="0" smtClean="0"/>
              <a:t>b[row, </a:t>
            </a:r>
            <a:r>
              <a:rPr lang="en-US" sz="900" dirty="0"/>
              <a:t>64*</a:t>
            </a:r>
            <a:r>
              <a:rPr lang="en-US" sz="900" dirty="0" err="1"/>
              <a:t>dhp</a:t>
            </a:r>
            <a:r>
              <a:rPr lang="en-US" sz="900" dirty="0"/>
              <a:t> + </a:t>
            </a:r>
            <a:r>
              <a:rPr lang="en-US" sz="900" dirty="0" err="1" smtClean="0"/>
              <a:t>col_in_dhp</a:t>
            </a:r>
            <a:r>
              <a:rPr lang="en-US" sz="900" dirty="0" smtClean="0"/>
              <a:t> ]</a:t>
            </a:r>
            <a:endParaRPr lang="en-US" sz="900" dirty="0"/>
          </a:p>
          <a:p>
            <a:pPr marL="0" indent="0">
              <a:buNone/>
            </a:pPr>
            <a:r>
              <a:rPr lang="en-US" sz="900" dirty="0" smtClean="0"/>
              <a:t>else</a:t>
            </a:r>
            <a:r>
              <a:rPr lang="en-US" sz="900" dirty="0"/>
              <a:t>:</a:t>
            </a:r>
          </a:p>
          <a:p>
            <a:pPr marL="0" indent="0">
              <a:buNone/>
            </a:pPr>
            <a:r>
              <a:rPr lang="en-US" sz="900" dirty="0" smtClean="0"/>
              <a:t>    c[row </a:t>
            </a:r>
            <a:r>
              <a:rPr lang="en-US" sz="900" dirty="0"/>
              <a:t>^ 0x2, 64*</a:t>
            </a:r>
            <a:r>
              <a:rPr lang="en-US" sz="900" dirty="0" err="1"/>
              <a:t>dhp</a:t>
            </a:r>
            <a:r>
              <a:rPr lang="en-US" sz="900" dirty="0"/>
              <a:t> + </a:t>
            </a:r>
            <a:r>
              <a:rPr lang="en-US" sz="900" dirty="0" smtClean="0"/>
              <a:t>(((</a:t>
            </a:r>
            <a:r>
              <a:rPr lang="en-US" sz="900" dirty="0" err="1" smtClean="0"/>
              <a:t>col_in_dhp</a:t>
            </a:r>
            <a:r>
              <a:rPr lang="en-US" sz="900" dirty="0" smtClean="0"/>
              <a:t> </a:t>
            </a:r>
            <a:r>
              <a:rPr lang="en-US" sz="900" dirty="0"/>
              <a:t>^ 0x3c)  + </a:t>
            </a:r>
            <a:r>
              <a:rPr lang="en-US" sz="900" dirty="0" smtClean="0"/>
              <a:t>((</a:t>
            </a:r>
            <a:r>
              <a:rPr lang="en-US" sz="900" dirty="0"/>
              <a:t>row</a:t>
            </a:r>
            <a:r>
              <a:rPr lang="en-US" sz="900" dirty="0" smtClean="0"/>
              <a:t> </a:t>
            </a:r>
            <a:r>
              <a:rPr lang="en-US" sz="900" dirty="0"/>
              <a:t>&amp; 2) &gt;&gt;1 )%64))] = </a:t>
            </a:r>
            <a:r>
              <a:rPr lang="en-US" sz="900" dirty="0" smtClean="0"/>
              <a:t>b[row, </a:t>
            </a:r>
            <a:r>
              <a:rPr lang="en-US" sz="900" dirty="0"/>
              <a:t>64*</a:t>
            </a:r>
            <a:r>
              <a:rPr lang="en-US" sz="900" dirty="0" err="1"/>
              <a:t>dhp</a:t>
            </a:r>
            <a:r>
              <a:rPr lang="en-US" sz="900" dirty="0"/>
              <a:t> + </a:t>
            </a:r>
            <a:r>
              <a:rPr lang="en-US" sz="900" dirty="0" err="1" smtClean="0"/>
              <a:t>col_in_dhp</a:t>
            </a:r>
            <a:r>
              <a:rPr lang="en-US" sz="900" dirty="0" smtClean="0"/>
              <a:t> ]</a:t>
            </a:r>
            <a:endParaRPr lang="en-US" sz="9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uni_bonn_24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SiLab_uni_bonn_24pt</Template>
  <TotalTime>0</TotalTime>
  <Words>3440</Words>
  <Application>Microsoft Office PowerPoint</Application>
  <PresentationFormat>A4-Papier (210x297 mm)</PresentationFormat>
  <Paragraphs>233</Paragraphs>
  <Slides>11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SiLab_uni_bonn_24pt</vt:lpstr>
      <vt:lpstr>ysterious apping ess</vt:lpstr>
      <vt:lpstr>Overview</vt:lpstr>
      <vt:lpstr>Reason for mapping</vt:lpstr>
      <vt:lpstr>Reason for mapping</vt:lpstr>
      <vt:lpstr>DHP Data stream</vt:lpstr>
      <vt:lpstr>Solutions</vt:lpstr>
      <vt:lpstr>Solutions</vt:lpstr>
      <vt:lpstr>Solutions</vt:lpstr>
      <vt:lpstr>Solutions</vt:lpstr>
      <vt:lpstr>Solutions</vt:lpstr>
      <vt:lpstr>Pedestal Calculation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Lütticke</dc:creator>
  <cp:lastModifiedBy>Florian Lütticke</cp:lastModifiedBy>
  <cp:revision>147</cp:revision>
  <dcterms:created xsi:type="dcterms:W3CDTF">2016-02-03T12:40:16Z</dcterms:created>
  <dcterms:modified xsi:type="dcterms:W3CDTF">2016-05-13T07:08:41Z</dcterms:modified>
</cp:coreProperties>
</file>