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4" r:id="rId1"/>
  </p:sldMasterIdLst>
  <p:notesMasterIdLst>
    <p:notesMasterId r:id="rId17"/>
  </p:notesMasterIdLst>
  <p:handoutMasterIdLst>
    <p:handoutMasterId r:id="rId18"/>
  </p:handoutMasterIdLst>
  <p:sldIdLst>
    <p:sldId id="315" r:id="rId2"/>
    <p:sldId id="335" r:id="rId3"/>
    <p:sldId id="356" r:id="rId4"/>
    <p:sldId id="364" r:id="rId5"/>
    <p:sldId id="370" r:id="rId6"/>
    <p:sldId id="357" r:id="rId7"/>
    <p:sldId id="366" r:id="rId8"/>
    <p:sldId id="367" r:id="rId9"/>
    <p:sldId id="368" r:id="rId10"/>
    <p:sldId id="369" r:id="rId11"/>
    <p:sldId id="371" r:id="rId12"/>
    <p:sldId id="374" r:id="rId13"/>
    <p:sldId id="375" r:id="rId14"/>
    <p:sldId id="376" r:id="rId15"/>
    <p:sldId id="362" r:id="rId16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AA11A3-8E1C-BA46-B0FA-31FF2D5470FC}">
          <p14:sldIdLst>
            <p14:sldId id="315"/>
            <p14:sldId id="335"/>
            <p14:sldId id="356"/>
            <p14:sldId id="364"/>
            <p14:sldId id="370"/>
            <p14:sldId id="357"/>
            <p14:sldId id="366"/>
            <p14:sldId id="367"/>
            <p14:sldId id="368"/>
            <p14:sldId id="369"/>
            <p14:sldId id="371"/>
            <p14:sldId id="374"/>
            <p14:sldId id="375"/>
            <p14:sldId id="376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3300"/>
    <a:srgbClr val="FF66FF"/>
    <a:srgbClr val="FF9900"/>
    <a:srgbClr val="66FFFF"/>
    <a:srgbClr val="FF0000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5" autoAdjust="0"/>
    <p:restoredTop sz="98932" autoAdjust="0"/>
  </p:normalViewPr>
  <p:slideViewPr>
    <p:cSldViewPr>
      <p:cViewPr varScale="1">
        <p:scale>
          <a:sx n="94" d="100"/>
          <a:sy n="94" d="100"/>
        </p:scale>
        <p:origin x="-1137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90" y="-10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A634F0C-0B52-0C40-879D-97E3704B0495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1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B7E7108-E737-3E42-A3FC-06C1B2A9CD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2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R_d</a:t>
            </a:r>
            <a:r>
              <a:rPr lang="en-US" baseline="0" dirty="0" smtClean="0"/>
              <a:t> = B -&gt; D tau nu / B -&gt; D l nu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R_d</a:t>
            </a:r>
            <a:r>
              <a:rPr lang="en-US" baseline="0" dirty="0" smtClean="0"/>
              <a:t>* = B -&gt; D* tau nu / B -&gt; D* l nu (4 sigma </a:t>
            </a:r>
            <a:r>
              <a:rPr lang="en-US" baseline="0" dirty="0" err="1" smtClean="0"/>
              <a:t>unterschied</a:t>
            </a:r>
            <a:r>
              <a:rPr lang="en-US" baseline="0" dirty="0" smtClean="0"/>
              <a:t> vom SM)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7108-E737-3E42-A3FC-06C1B2A9CD8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3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silab-redmine.physik.uni-bonn.de/images/silab/SilabLogoM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upload.wikimedia.org/wikipedia/en/thumb/7/72/Universit%C3%A4t_Bonn.svg/2000px-Universit%C3%A4t_Bonn.sv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276872"/>
            <a:ext cx="6192688" cy="1143000"/>
          </a:xfrm>
          <a:prstGeom prst="rect">
            <a:avLst/>
          </a:prstGeom>
        </p:spPr>
        <p:txBody>
          <a:bodyPr vert="horz"/>
          <a:lstStyle>
            <a:lvl1pPr>
              <a:defRPr sz="3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2912" y="3573463"/>
            <a:ext cx="3744143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 smtClean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1346" y="6453336"/>
            <a:ext cx="473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Location -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5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CuadroTexto"/>
          <p:cNvSpPr txBox="1">
            <a:spLocks noChangeArrowheads="1"/>
          </p:cNvSpPr>
          <p:nvPr userDrawn="1"/>
        </p:nvSpPr>
        <p:spPr bwMode="auto">
          <a:xfrm>
            <a:off x="57150" y="2699316"/>
            <a:ext cx="689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 err="1" smtClean="0">
                <a:solidFill>
                  <a:schemeClr val="tx2"/>
                </a:solidFill>
                <a:latin typeface="+mj-lt"/>
                <a:ea typeface="+mn-ea"/>
              </a:rPr>
              <a:t>Titel</a:t>
            </a:r>
            <a:endParaRPr lang="en-GB" sz="6000" b="1" dirty="0">
              <a:solidFill>
                <a:schemeClr val="tx2"/>
              </a:solidFill>
              <a:latin typeface="+mj-lt"/>
              <a:ea typeface="+mn-ea"/>
            </a:endParaRPr>
          </a:p>
        </p:txBody>
      </p:sp>
      <p:sp>
        <p:nvSpPr>
          <p:cNvPr id="11" name="5 Rectángulo"/>
          <p:cNvSpPr>
            <a:spLocks noChangeArrowheads="1"/>
          </p:cNvSpPr>
          <p:nvPr userDrawn="1"/>
        </p:nvSpPr>
        <p:spPr bwMode="auto">
          <a:xfrm>
            <a:off x="1039813" y="4050629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Fabian</a:t>
            </a: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Hügging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University of Bonn</a:t>
            </a:r>
          </a:p>
        </p:txBody>
      </p:sp>
      <p:pic>
        <p:nvPicPr>
          <p:cNvPr id="12" name="Picture 10" descr="https://silab-redmine.physik.uni-bonn.de/images/silab/SilabLogoM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upload.wikimedia.org/wikipedia/en/thumb/7/72/Universit%C3%A4t_Bonn.svg/2000px-Universit%C3%A4t_Bonn.sv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1346" y="6453336"/>
            <a:ext cx="473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Location -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 userDrawn="1"/>
        </p:nvSpPr>
        <p:spPr bwMode="auto">
          <a:xfrm>
            <a:off x="57150" y="3284984"/>
            <a:ext cx="689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solidFill>
                  <a:srgbClr val="1F497D"/>
                </a:solidFill>
                <a:latin typeface="+mj-lt"/>
                <a:ea typeface="+mn-ea"/>
              </a:rPr>
              <a:t>Thank you</a:t>
            </a:r>
            <a:endParaRPr lang="en-GB" sz="6000" b="1" dirty="0">
              <a:solidFill>
                <a:srgbClr val="1F497D"/>
              </a:solidFill>
              <a:latin typeface="+mj-lt"/>
              <a:ea typeface="+mn-ea"/>
            </a:endParaRPr>
          </a:p>
        </p:txBody>
      </p:sp>
      <p:pic>
        <p:nvPicPr>
          <p:cNvPr id="6" name="Picture 10" descr="https://silab-redmine.physik.uni-bonn.de/images/silab/SilabLogoM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en/thumb/7/72/Universit%C3%A4t_Bonn.svg/2000px-Universit%C3%A4t_Bonn.sv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9066212" cy="53285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5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8504" y="304800"/>
            <a:ext cx="7488832" cy="4599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0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5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1346" y="6453336"/>
            <a:ext cx="473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Location - Date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4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512" y="980728"/>
            <a:ext cx="4320480" cy="5400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5008" y="980728"/>
            <a:ext cx="4392488" cy="5400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5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8504" y="304800"/>
            <a:ext cx="7488832" cy="4599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908720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556792"/>
            <a:ext cx="4385692" cy="47525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908720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1556792"/>
            <a:ext cx="4457129" cy="47525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5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8504" y="304800"/>
            <a:ext cx="7488832" cy="4599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59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1346" y="6453336"/>
            <a:ext cx="473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Location - Date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8504" y="304800"/>
            <a:ext cx="7488832" cy="4599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02096" y="6453336"/>
            <a:ext cx="280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1346" y="6453336"/>
            <a:ext cx="473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Location - Date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164" y="6453336"/>
            <a:ext cx="114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3" r:id="rId2"/>
    <p:sldLayoutId id="2147484864" r:id="rId3"/>
    <p:sldLayoutId id="2147484856" r:id="rId4"/>
    <p:sldLayoutId id="2147484857" r:id="rId5"/>
    <p:sldLayoutId id="2147484858" r:id="rId6"/>
    <p:sldLayoutId id="2147484859" r:id="rId7"/>
    <p:sldLayoutId id="2147484861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33600"/>
            <a:ext cx="3550096" cy="1143000"/>
          </a:xfrm>
        </p:spPr>
        <p:txBody>
          <a:bodyPr/>
          <a:lstStyle/>
          <a:p>
            <a:pPr algn="l"/>
            <a:r>
              <a:rPr lang="en-US" sz="2800" dirty="0" smtClean="0"/>
              <a:t>Sensor Performance </a:t>
            </a:r>
            <a:r>
              <a:rPr lang="en-US" sz="2800" smtClean="0"/>
              <a:t>During estbeam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573463"/>
            <a:ext cx="3962400" cy="914400"/>
          </a:xfrm>
        </p:spPr>
        <p:txBody>
          <a:bodyPr/>
          <a:lstStyle/>
          <a:p>
            <a:r>
              <a:rPr lang="en-US" dirty="0" smtClean="0"/>
              <a:t>Florian Lütticke</a:t>
            </a:r>
            <a:endParaRPr lang="en-US" dirty="0"/>
          </a:p>
          <a:p>
            <a:r>
              <a:rPr lang="en-US" sz="1800" b="0" dirty="0" smtClean="0"/>
              <a:t>On behalf of the test beam </a:t>
            </a:r>
            <a:r>
              <a:rPr lang="en-US" sz="1800" b="0" dirty="0"/>
              <a:t>c</a:t>
            </a:r>
            <a:r>
              <a:rPr lang="en-US" sz="1800" b="0" dirty="0" smtClean="0"/>
              <a:t>rew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luetticke@physik.uni-bonn.de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20th International Workshop on </a:t>
            </a:r>
            <a:r>
              <a:rPr lang="en-US" b="1" dirty="0"/>
              <a:t>DEPFET</a:t>
            </a:r>
            <a:r>
              <a:rPr lang="en-US" dirty="0"/>
              <a:t> Detectors and Applications ( </a:t>
            </a:r>
            <a:r>
              <a:rPr lang="en-US" dirty="0" err="1"/>
              <a:t>Seeon</a:t>
            </a:r>
            <a:r>
              <a:rPr lang="en-US" dirty="0"/>
              <a:t> – 13.05.2016)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Landau MPV ordered by Switcher and DCD</a:t>
            </a:r>
            <a:endParaRPr lang="en-US" dirty="0"/>
          </a:p>
        </p:txBody>
      </p:sp>
      <p:pic>
        <p:nvPicPr>
          <p:cNvPr id="5122" name="Picture 2" descr="D:\TB042016\Run0081_MPV_pl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 rot="5400000">
            <a:off x="870652" y="3826487"/>
            <a:ext cx="1009659" cy="2310166"/>
            <a:chOff x="7696200" y="1524000"/>
            <a:chExt cx="1935480" cy="4648200"/>
          </a:xfrm>
        </p:grpSpPr>
        <p:sp>
          <p:nvSpPr>
            <p:cNvPr id="9" name="Rechteck 8"/>
            <p:cNvSpPr/>
            <p:nvPr/>
          </p:nvSpPr>
          <p:spPr>
            <a:xfrm>
              <a:off x="76962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848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848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29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229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610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610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8991600" y="516890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8991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327388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9327388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9327388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9327388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9327388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9327388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8105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287377" y="175260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OB</a:t>
              </a:r>
              <a:endParaRPr lang="en-US" sz="20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 rot="5400000">
            <a:off x="857975" y="1059615"/>
            <a:ext cx="1021080" cy="2324100"/>
            <a:chOff x="5486400" y="1524000"/>
            <a:chExt cx="1935480" cy="4648200"/>
          </a:xfrm>
        </p:grpSpPr>
        <p:sp>
          <p:nvSpPr>
            <p:cNvPr id="27" name="Rechteck 26"/>
            <p:cNvSpPr/>
            <p:nvPr/>
          </p:nvSpPr>
          <p:spPr>
            <a:xfrm>
              <a:off x="54864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638800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638800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5638800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5638800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638800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638800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5867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5867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6248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6248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6629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6629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104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10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674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410537" y="175260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IB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8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lorian\Dropbox\TB042016\Run0111_ol_tot_Landa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3744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lorian\Dropbox\TB042016\Run0111_il_tot_Landa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37445"/>
            <a:ext cx="4724401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DEPFET current on IB</a:t>
            </a:r>
            <a:endParaRPr lang="en-US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95300" y="980728"/>
            <a:ext cx="43815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</a:t>
            </a:r>
            <a:r>
              <a:rPr lang="en-US" sz="2000" dirty="0"/>
              <a:t>2</a:t>
            </a:r>
            <a:r>
              <a:rPr lang="en-US" sz="2000" dirty="0" smtClean="0"/>
              <a:t>V 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~</a:t>
            </a:r>
            <a:r>
              <a:rPr lang="en-US" sz="2000" dirty="0"/>
              <a:t>6</a:t>
            </a:r>
            <a:r>
              <a:rPr lang="en-US" sz="2000" dirty="0" smtClean="0"/>
              <a:t>0-65uA per DEPFET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MPV at ~21 LSB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953000" y="982980"/>
            <a:ext cx="43815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-1.27V/-1.33V</a:t>
            </a:r>
          </a:p>
          <a:p>
            <a:r>
              <a:rPr lang="en-US" sz="2000" dirty="0" smtClean="0"/>
              <a:t>~40-45uA </a:t>
            </a:r>
            <a:r>
              <a:rPr lang="en-US" sz="2000" dirty="0"/>
              <a:t>per </a:t>
            </a:r>
            <a:r>
              <a:rPr lang="en-US" sz="2000" dirty="0" smtClean="0"/>
              <a:t>DEPFET</a:t>
            </a:r>
          </a:p>
          <a:p>
            <a:r>
              <a:rPr lang="en-US" sz="2000" dirty="0" smtClean="0"/>
              <a:t>MPV at ~24 LSB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8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Hopeless ordered by Switcher  @ </a:t>
            </a:r>
            <a:r>
              <a:rPr lang="en-US" dirty="0" err="1" smtClean="0"/>
              <a:t>GateOn</a:t>
            </a:r>
            <a:r>
              <a:rPr lang="en-US" dirty="0" smtClean="0"/>
              <a:t> -2V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TB042016\Run0111_inner_S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B042016\Run0111_inner_DC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1999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Hopeless ordered </a:t>
            </a:r>
            <a:r>
              <a:rPr lang="en-US" dirty="0"/>
              <a:t>by DCD @ </a:t>
            </a:r>
            <a:r>
              <a:rPr lang="en-US" dirty="0" err="1"/>
              <a:t>GateOn</a:t>
            </a:r>
            <a:r>
              <a:rPr lang="en-US" dirty="0"/>
              <a:t> -2V</a:t>
            </a:r>
          </a:p>
        </p:txBody>
      </p:sp>
    </p:spTree>
    <p:extLst>
      <p:ext uri="{BB962C8B-B14F-4D97-AF65-F5344CB8AC3E}">
        <p14:creationId xmlns:p14="http://schemas.microsoft.com/office/powerpoint/2010/main" val="202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Landau MPV ordered by Switcher and DCD</a:t>
            </a:r>
            <a:endParaRPr lang="en-US" dirty="0"/>
          </a:p>
        </p:txBody>
      </p:sp>
      <p:pic>
        <p:nvPicPr>
          <p:cNvPr id="7170" name="Picture 2" descr="D:\TB042016\Run0111_MPV_pl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 rot="5400000">
            <a:off x="870652" y="3826487"/>
            <a:ext cx="1009659" cy="2310166"/>
            <a:chOff x="7696200" y="1524000"/>
            <a:chExt cx="1935480" cy="4648200"/>
          </a:xfrm>
        </p:grpSpPr>
        <p:sp>
          <p:nvSpPr>
            <p:cNvPr id="9" name="Rechteck 8"/>
            <p:cNvSpPr/>
            <p:nvPr/>
          </p:nvSpPr>
          <p:spPr>
            <a:xfrm>
              <a:off x="76962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848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848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29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229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610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610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8991600" y="516890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8991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327388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9327388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9327388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9327388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9327388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9327388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8105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287377" y="175260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OB</a:t>
              </a:r>
              <a:endParaRPr lang="en-US" sz="20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 rot="5400000">
            <a:off x="857975" y="1059615"/>
            <a:ext cx="1021080" cy="2324100"/>
            <a:chOff x="5486400" y="1524000"/>
            <a:chExt cx="1935480" cy="4648200"/>
          </a:xfrm>
        </p:grpSpPr>
        <p:sp>
          <p:nvSpPr>
            <p:cNvPr id="27" name="Rechteck 26"/>
            <p:cNvSpPr/>
            <p:nvPr/>
          </p:nvSpPr>
          <p:spPr>
            <a:xfrm>
              <a:off x="54864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638800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638800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5638800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5638800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638800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638800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5867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5867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6248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6248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6629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6629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104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10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674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410537" y="175260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IB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5300" y="980728"/>
            <a:ext cx="4893310" cy="5328592"/>
          </a:xfrm>
        </p:spPr>
        <p:txBody>
          <a:bodyPr/>
          <a:lstStyle/>
          <a:p>
            <a:r>
              <a:rPr lang="en-US" sz="2000" dirty="0" smtClean="0"/>
              <a:t>More data needed (especially for Switcher 1,2 and 6 on Esperanza)</a:t>
            </a:r>
          </a:p>
          <a:p>
            <a:r>
              <a:rPr lang="en-US" sz="2000" dirty="0" smtClean="0"/>
              <a:t>We need to start measurements (DCD) to see, if the effects are DCD related</a:t>
            </a:r>
          </a:p>
          <a:p>
            <a:r>
              <a:rPr lang="en-US" sz="2000" dirty="0"/>
              <a:t>We need to start measurements (Laser/Source) to get optimal operation </a:t>
            </a:r>
            <a:r>
              <a:rPr lang="en-US" sz="2000" dirty="0" smtClean="0"/>
              <a:t>voltages on the matrix (and on different positions on the matrix)</a:t>
            </a:r>
          </a:p>
          <a:p>
            <a:endParaRPr lang="en-US" sz="2000" dirty="0"/>
          </a:p>
          <a:p>
            <a:r>
              <a:rPr lang="en-US" sz="2000" dirty="0" smtClean="0"/>
              <a:t>We need to seriously think about how we want to do this on 40 + X modules.</a:t>
            </a:r>
          </a:p>
          <a:p>
            <a:endParaRPr lang="en-US" sz="2000" dirty="0"/>
          </a:p>
          <a:p>
            <a:r>
              <a:rPr lang="en-US" sz="2000" dirty="0" smtClean="0"/>
              <a:t>Irradiation: We know that at 2 </a:t>
            </a:r>
            <a:r>
              <a:rPr lang="en-US" sz="2000" dirty="0" err="1" smtClean="0"/>
              <a:t>Mrad</a:t>
            </a:r>
            <a:r>
              <a:rPr lang="en-US" sz="2000" dirty="0" smtClean="0"/>
              <a:t> DCD has some issues: Operation of a Matrix with this settings should be mandatory exercise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58094" y="2057400"/>
            <a:ext cx="3618706" cy="2981672"/>
          </a:xfrm>
        </p:spPr>
        <p:txBody>
          <a:bodyPr/>
          <a:lstStyle/>
          <a:p>
            <a:r>
              <a:rPr lang="en-US" dirty="0" smtClean="0"/>
              <a:t>Pedestals and Current</a:t>
            </a:r>
          </a:p>
          <a:p>
            <a:endParaRPr lang="en-US" dirty="0"/>
          </a:p>
          <a:p>
            <a:r>
              <a:rPr lang="en-US" dirty="0" smtClean="0"/>
              <a:t>Signa</a:t>
            </a:r>
            <a:r>
              <a:rPr lang="en-US" dirty="0"/>
              <a:t>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4899660" y="1524000"/>
            <a:ext cx="1935480" cy="4648200"/>
            <a:chOff x="5486400" y="1524000"/>
            <a:chExt cx="1935480" cy="4648200"/>
          </a:xfrm>
        </p:grpSpPr>
        <p:sp>
          <p:nvSpPr>
            <p:cNvPr id="6" name="Rechteck 5"/>
            <p:cNvSpPr/>
            <p:nvPr/>
          </p:nvSpPr>
          <p:spPr>
            <a:xfrm>
              <a:off x="54864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638800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638800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638800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5638800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5638800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638800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5867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5867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6248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6248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6629400" y="516382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6629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104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10400" y="563016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58674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410537" y="175260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IB</a:t>
              </a:r>
              <a:endParaRPr lang="en-US" sz="20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7488428" y="1524000"/>
            <a:ext cx="1935480" cy="4648200"/>
            <a:chOff x="7696200" y="1524000"/>
            <a:chExt cx="1935480" cy="4648200"/>
          </a:xfrm>
        </p:grpSpPr>
        <p:sp>
          <p:nvSpPr>
            <p:cNvPr id="7" name="Rechteck 6"/>
            <p:cNvSpPr/>
            <p:nvPr/>
          </p:nvSpPr>
          <p:spPr>
            <a:xfrm>
              <a:off x="7696200" y="1524000"/>
              <a:ext cx="1935480" cy="464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hteck 2"/>
            <p:cNvSpPr/>
            <p:nvPr/>
          </p:nvSpPr>
          <p:spPr>
            <a:xfrm>
              <a:off x="7848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7"/>
            <p:cNvSpPr/>
            <p:nvPr/>
          </p:nvSpPr>
          <p:spPr>
            <a:xfrm>
              <a:off x="7848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/>
            <p:cNvSpPr/>
            <p:nvPr/>
          </p:nvSpPr>
          <p:spPr>
            <a:xfrm>
              <a:off x="8229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8229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610600" y="516636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610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991600" y="5168900"/>
              <a:ext cx="304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991600" y="5632704"/>
              <a:ext cx="304800" cy="412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9327388" y="4648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9327388" y="40386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9327388" y="16002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327388" y="34290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9327388" y="28194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9327388" y="2209800"/>
              <a:ext cx="1524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810500" y="1600200"/>
              <a:ext cx="1447800" cy="3505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25400" h="25400" prst="relaxedIns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8287377" y="175260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OB</a:t>
              </a:r>
              <a:endParaRPr lang="en-US" sz="2000" dirty="0"/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4366260" y="1600200"/>
            <a:ext cx="61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SW1</a:t>
            </a:r>
            <a:endParaRPr lang="en-US" sz="1800" dirty="0"/>
          </a:p>
        </p:txBody>
      </p:sp>
      <p:sp>
        <p:nvSpPr>
          <p:cNvPr id="46" name="Textfeld 45"/>
          <p:cNvSpPr txBox="1"/>
          <p:nvPr/>
        </p:nvSpPr>
        <p:spPr>
          <a:xfrm rot="16200000">
            <a:off x="5079438" y="62637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DHP1</a:t>
            </a:r>
            <a:endParaRPr lang="en-US" sz="1800" dirty="0"/>
          </a:p>
        </p:txBody>
      </p:sp>
      <p:sp>
        <p:nvSpPr>
          <p:cNvPr id="49" name="Textfeld 48"/>
          <p:cNvSpPr txBox="1"/>
          <p:nvPr/>
        </p:nvSpPr>
        <p:spPr>
          <a:xfrm rot="16200000">
            <a:off x="7439607" y="62637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DHP1</a:t>
            </a:r>
            <a:endParaRPr lang="en-US" sz="1800" dirty="0"/>
          </a:p>
        </p:txBody>
      </p:sp>
      <p:sp>
        <p:nvSpPr>
          <p:cNvPr id="50" name="Textfeld 49"/>
          <p:cNvSpPr txBox="1"/>
          <p:nvPr/>
        </p:nvSpPr>
        <p:spPr>
          <a:xfrm>
            <a:off x="9372538" y="4615934"/>
            <a:ext cx="61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SW1</a:t>
            </a:r>
            <a:endParaRPr lang="en-US" sz="1800" dirty="0"/>
          </a:p>
        </p:txBody>
      </p:sp>
      <p:sp>
        <p:nvSpPr>
          <p:cNvPr id="51" name="Textfeld 50"/>
          <p:cNvSpPr txBox="1"/>
          <p:nvPr/>
        </p:nvSpPr>
        <p:spPr>
          <a:xfrm rot="16200000">
            <a:off x="6222438" y="626378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DHP4</a:t>
            </a:r>
            <a:endParaRPr lang="en-US" sz="1800" dirty="0"/>
          </a:p>
        </p:txBody>
      </p:sp>
      <p:sp>
        <p:nvSpPr>
          <p:cNvPr id="52" name="Textfeld 51"/>
          <p:cNvSpPr txBox="1"/>
          <p:nvPr/>
        </p:nvSpPr>
        <p:spPr>
          <a:xfrm rot="16200000">
            <a:off x="8582606" y="626379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DHP4</a:t>
            </a:r>
            <a:endParaRPr lang="en-US" sz="1800" dirty="0"/>
          </a:p>
        </p:txBody>
      </p:sp>
      <p:sp>
        <p:nvSpPr>
          <p:cNvPr id="53" name="Textfeld 52"/>
          <p:cNvSpPr txBox="1"/>
          <p:nvPr/>
        </p:nvSpPr>
        <p:spPr>
          <a:xfrm>
            <a:off x="9345799" y="1600200"/>
            <a:ext cx="61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SW6</a:t>
            </a:r>
            <a:endParaRPr lang="en-US" sz="1800" dirty="0"/>
          </a:p>
        </p:txBody>
      </p:sp>
      <p:sp>
        <p:nvSpPr>
          <p:cNvPr id="54" name="Textfeld 53"/>
          <p:cNvSpPr txBox="1"/>
          <p:nvPr/>
        </p:nvSpPr>
        <p:spPr>
          <a:xfrm>
            <a:off x="4359910" y="4615934"/>
            <a:ext cx="61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SW6</a:t>
            </a:r>
            <a:endParaRPr lang="en-US" sz="1800" dirty="0"/>
          </a:p>
        </p:txBody>
      </p:sp>
      <p:sp>
        <p:nvSpPr>
          <p:cNvPr id="55" name="Stern mit 5 Zacken 54"/>
          <p:cNvSpPr/>
          <p:nvPr/>
        </p:nvSpPr>
        <p:spPr>
          <a:xfrm>
            <a:off x="7564628" y="499237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ern mit 5 Zacken 55"/>
          <p:cNvSpPr/>
          <p:nvPr/>
        </p:nvSpPr>
        <p:spPr>
          <a:xfrm>
            <a:off x="5210810" y="497967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feld 56"/>
          <p:cNvSpPr txBox="1"/>
          <p:nvPr/>
        </p:nvSpPr>
        <p:spPr>
          <a:xfrm>
            <a:off x="6873240" y="4114800"/>
            <a:ext cx="65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0</a:t>
            </a:r>
          </a:p>
          <a:p>
            <a:r>
              <a:rPr lang="en-US" dirty="0" smtClean="0"/>
              <a:t>Col 0</a:t>
            </a:r>
          </a:p>
          <a:p>
            <a:r>
              <a:rPr lang="en-US" dirty="0" smtClean="0"/>
              <a:t>In this</a:t>
            </a:r>
          </a:p>
          <a:p>
            <a:r>
              <a:rPr lang="en-US" dirty="0" smtClean="0"/>
              <a:t>talk</a:t>
            </a:r>
            <a:endParaRPr lang="en-US" dirty="0"/>
          </a:p>
        </p:txBody>
      </p:sp>
      <p:cxnSp>
        <p:nvCxnSpPr>
          <p:cNvPr id="59" name="Gerade Verbindung mit Pfeil 58"/>
          <p:cNvCxnSpPr>
            <a:endCxn id="56" idx="4"/>
          </p:cNvCxnSpPr>
          <p:nvPr/>
        </p:nvCxnSpPr>
        <p:spPr>
          <a:xfrm flipH="1">
            <a:off x="5363210" y="4324831"/>
            <a:ext cx="1614170" cy="71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7292340" y="4343400"/>
            <a:ext cx="316223" cy="636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Stern mit 5 Zacken 66"/>
          <p:cNvSpPr/>
          <p:nvPr/>
        </p:nvSpPr>
        <p:spPr>
          <a:xfrm>
            <a:off x="5248394" y="1544320"/>
            <a:ext cx="152400" cy="152400"/>
          </a:xfrm>
          <a:prstGeom prst="star5">
            <a:avLst/>
          </a:prstGeom>
          <a:solidFill>
            <a:srgbClr val="66FF3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feld 67"/>
          <p:cNvSpPr txBox="1"/>
          <p:nvPr/>
        </p:nvSpPr>
        <p:spPr>
          <a:xfrm>
            <a:off x="4890254" y="897989"/>
            <a:ext cx="14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0 Col 0</a:t>
            </a:r>
          </a:p>
          <a:p>
            <a:r>
              <a:rPr lang="en-US" dirty="0" smtClean="0"/>
              <a:t>According to Belle Numbering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5300" y="838200"/>
            <a:ext cx="4381500" cy="5328592"/>
          </a:xfrm>
        </p:spPr>
        <p:txBody>
          <a:bodyPr/>
          <a:lstStyle/>
          <a:p>
            <a:r>
              <a:rPr lang="en-US" sz="2000" dirty="0" smtClean="0"/>
              <a:t>Gate On IB: -1.5V </a:t>
            </a:r>
          </a:p>
          <a:p>
            <a:r>
              <a:rPr lang="en-US" sz="2000" dirty="0" smtClean="0"/>
              <a:t>Source: ~50 mA -&gt; ~40-45uA/DEPFET</a:t>
            </a:r>
          </a:p>
          <a:p>
            <a:r>
              <a:rPr lang="en-US" sz="2000" dirty="0" smtClean="0"/>
              <a:t>Rather homogeneous, Rings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runs</a:t>
            </a:r>
            <a:endParaRPr lang="en-US" dirty="0"/>
          </a:p>
        </p:txBody>
      </p:sp>
      <p:sp>
        <p:nvSpPr>
          <p:cNvPr id="15" name="Inhaltsplatzhalter 1"/>
          <p:cNvSpPr txBox="1">
            <a:spLocks/>
          </p:cNvSpPr>
          <p:nvPr/>
        </p:nvSpPr>
        <p:spPr>
          <a:xfrm>
            <a:off x="4953000" y="840452"/>
            <a:ext cx="49530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-1.27V/-1.33V</a:t>
            </a:r>
          </a:p>
          <a:p>
            <a:r>
              <a:rPr lang="en-US" sz="2000" dirty="0" smtClean="0"/>
              <a:t>Source: ~50 mA  -&gt; ~40-45uA/DEPFET</a:t>
            </a:r>
          </a:p>
          <a:p>
            <a:r>
              <a:rPr lang="en-US" sz="2000" dirty="0" smtClean="0"/>
              <a:t>Areas outside of dynamic range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42" name="Picture 2" descr="D:\TB042016\Run0081innerPedesta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8814"/>
            <a:ext cx="2743200" cy="49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TB042016\Run0081outerPedestal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48815"/>
            <a:ext cx="27432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TB042016\Run0081innerPedestals_hi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6431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TB042016\Run0081outerPedestals_his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23110"/>
            <a:ext cx="26431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TB042016\Run0111outerPedesta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48815"/>
            <a:ext cx="27432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TB042016\Run0111outerPedestals_hi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23110"/>
            <a:ext cx="26431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TB042016\Run0111innerPedestals_hi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6431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TB042016\Run0111innerPedestal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3110"/>
            <a:ext cx="2743200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5300" y="838200"/>
            <a:ext cx="4381500" cy="5328592"/>
          </a:xfrm>
        </p:spPr>
        <p:txBody>
          <a:bodyPr/>
          <a:lstStyle/>
          <a:p>
            <a:r>
              <a:rPr lang="en-US" sz="2000" dirty="0" smtClean="0"/>
              <a:t>Gate On IB: -</a:t>
            </a:r>
            <a:r>
              <a:rPr lang="en-US" sz="2000" dirty="0"/>
              <a:t>2</a:t>
            </a:r>
            <a:r>
              <a:rPr lang="en-US" sz="2000" dirty="0" smtClean="0"/>
              <a:t>V </a:t>
            </a:r>
          </a:p>
          <a:p>
            <a:r>
              <a:rPr lang="en-US" sz="2000" dirty="0" smtClean="0"/>
              <a:t>Source: ~70 mA -&gt;~60-65uA/DEPFET</a:t>
            </a:r>
          </a:p>
          <a:p>
            <a:r>
              <a:rPr lang="en-US" sz="2000" dirty="0" smtClean="0"/>
              <a:t>Rather Homogeneous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Gate On @ IB</a:t>
            </a:r>
            <a:endParaRPr lang="en-US" dirty="0"/>
          </a:p>
        </p:txBody>
      </p:sp>
      <p:sp>
        <p:nvSpPr>
          <p:cNvPr id="15" name="Inhaltsplatzhalter 1"/>
          <p:cNvSpPr txBox="1">
            <a:spLocks/>
          </p:cNvSpPr>
          <p:nvPr/>
        </p:nvSpPr>
        <p:spPr>
          <a:xfrm>
            <a:off x="4953000" y="840452"/>
            <a:ext cx="43815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-1.27V/-1.33V</a:t>
            </a:r>
          </a:p>
          <a:p>
            <a:r>
              <a:rPr lang="en-US" sz="2000" dirty="0" smtClean="0"/>
              <a:t>Source: ~50 mA-&gt;~40-45uA/DEPFET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charge on both modules</a:t>
            </a:r>
            <a:endParaRPr lang="en-US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95300" y="980728"/>
            <a:ext cx="43815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-1.5V 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~40-45uA per DEPFET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MPV at ~15 LSB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953000" y="982980"/>
            <a:ext cx="43815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Gate On IB: -1.27V/-1.33V</a:t>
            </a:r>
          </a:p>
          <a:p>
            <a:r>
              <a:rPr lang="en-US" sz="2000" dirty="0" smtClean="0"/>
              <a:t>~40-45uA </a:t>
            </a:r>
            <a:r>
              <a:rPr lang="en-US" sz="2000" dirty="0"/>
              <a:t>per </a:t>
            </a:r>
            <a:r>
              <a:rPr lang="en-US" sz="2000" dirty="0" smtClean="0"/>
              <a:t>DEPFET</a:t>
            </a:r>
          </a:p>
          <a:p>
            <a:r>
              <a:rPr lang="en-US" sz="2000" dirty="0" smtClean="0"/>
              <a:t>MPV at ~24 LSB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146" name="Picture 2" descr="D:\TB042016\Run0081_ol_tot_Landa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13" y="273744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B042016\Run0081_il_tot_Landa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3744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OB (aka Esperanza) ordered by Switcher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2" descr="D:\TB042016\Run0081_outer_S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OB (aka Esperanza) ordered by DCD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TB042016\Run0081_outer_DC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IB (aka Hopeless) ordered by Switcher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TB042016\Run0081_inner_S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TB042016\Run0081_inner_DC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914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28AB73-45B1-EF46-9695-5E2C4287C7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for IB (aka Hopeless) ordered by DCD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ab_uni_bonn_24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SiLab_uni_bonn_24pt</Template>
  <TotalTime>0</TotalTime>
  <Words>826</Words>
  <Application>Microsoft Office PowerPoint</Application>
  <PresentationFormat>A4-Papier (210x297 mm)</PresentationFormat>
  <Paragraphs>159</Paragraphs>
  <Slides>15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SiLab_uni_bonn_24pt</vt:lpstr>
      <vt:lpstr>Sensor Performance During estbeam</vt:lpstr>
      <vt:lpstr>Overview</vt:lpstr>
      <vt:lpstr>First runs</vt:lpstr>
      <vt:lpstr>High Gate On @ IB</vt:lpstr>
      <vt:lpstr>Cluster charge on both modules</vt:lpstr>
      <vt:lpstr>Signal for OB (aka Esperanza) ordered by Switcher</vt:lpstr>
      <vt:lpstr>Signal for OB (aka Esperanza) ordered by DCD</vt:lpstr>
      <vt:lpstr>Signal for IB (aka Hopeless) ordered by Switcher</vt:lpstr>
      <vt:lpstr>Signal for IB (aka Hopeless) ordered by DCD</vt:lpstr>
      <vt:lpstr>Landau MPV ordered by Switcher and DCD</vt:lpstr>
      <vt:lpstr>Increased DEPFET current on IB</vt:lpstr>
      <vt:lpstr>Signal for Hopeless ordered by Switcher  @ GateOn -2V</vt:lpstr>
      <vt:lpstr>Signal for Hopeless ordered by DCD @ GateOn -2V</vt:lpstr>
      <vt:lpstr>Landau MPV ordered by Switcher and DCD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Lütticke</dc:creator>
  <cp:lastModifiedBy>Florian Lütticke</cp:lastModifiedBy>
  <cp:revision>152</cp:revision>
  <dcterms:created xsi:type="dcterms:W3CDTF">2016-02-03T12:40:16Z</dcterms:created>
  <dcterms:modified xsi:type="dcterms:W3CDTF">2016-05-13T07:32:55Z</dcterms:modified>
</cp:coreProperties>
</file>