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0" r:id="rId1"/>
    <p:sldMasterId id="2147483729" r:id="rId2"/>
    <p:sldMasterId id="2147483753" r:id="rId3"/>
  </p:sldMasterIdLst>
  <p:notesMasterIdLst>
    <p:notesMasterId r:id="rId34"/>
  </p:notesMasterIdLst>
  <p:handoutMasterIdLst>
    <p:handoutMasterId r:id="rId35"/>
  </p:handoutMasterIdLst>
  <p:sldIdLst>
    <p:sldId id="557" r:id="rId4"/>
    <p:sldId id="727" r:id="rId5"/>
    <p:sldId id="693" r:id="rId6"/>
    <p:sldId id="737" r:id="rId7"/>
    <p:sldId id="730" r:id="rId8"/>
    <p:sldId id="728" r:id="rId9"/>
    <p:sldId id="740" r:id="rId10"/>
    <p:sldId id="739" r:id="rId11"/>
    <p:sldId id="732" r:id="rId12"/>
    <p:sldId id="738" r:id="rId13"/>
    <p:sldId id="665" r:id="rId14"/>
    <p:sldId id="729" r:id="rId15"/>
    <p:sldId id="742" r:id="rId16"/>
    <p:sldId id="677" r:id="rId17"/>
    <p:sldId id="741" r:id="rId18"/>
    <p:sldId id="731" r:id="rId19"/>
    <p:sldId id="745" r:id="rId20"/>
    <p:sldId id="736" r:id="rId21"/>
    <p:sldId id="746" r:id="rId22"/>
    <p:sldId id="735" r:id="rId23"/>
    <p:sldId id="747" r:id="rId24"/>
    <p:sldId id="734" r:id="rId25"/>
    <p:sldId id="733" r:id="rId26"/>
    <p:sldId id="673" r:id="rId27"/>
    <p:sldId id="711" r:id="rId28"/>
    <p:sldId id="700" r:id="rId29"/>
    <p:sldId id="682" r:id="rId30"/>
    <p:sldId id="695" r:id="rId31"/>
    <p:sldId id="725" r:id="rId32"/>
    <p:sldId id="726" r:id="rId33"/>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985"/>
    <a:srgbClr val="D8FFA9"/>
    <a:srgbClr val="11FF28"/>
    <a:srgbClr val="1DFF7D"/>
    <a:srgbClr val="59ADFD"/>
    <a:srgbClr val="5E958A"/>
    <a:srgbClr val="FFB852"/>
    <a:srgbClr val="FFFCD4"/>
    <a:srgbClr val="FF89FF"/>
    <a:srgbClr val="F08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78" autoAdjust="0"/>
    <p:restoredTop sz="99051" autoAdjust="0"/>
  </p:normalViewPr>
  <p:slideViewPr>
    <p:cSldViewPr snapToObjects="1">
      <p:cViewPr varScale="1">
        <p:scale>
          <a:sx n="92" d="100"/>
          <a:sy n="92" d="100"/>
        </p:scale>
        <p:origin x="-1500" y="-102"/>
      </p:cViewPr>
      <p:guideLst>
        <p:guide orient="horz" pos="2160"/>
        <p:guide pos="2880"/>
      </p:guideLst>
    </p:cSldViewPr>
  </p:slideViewPr>
  <p:outlineViewPr>
    <p:cViewPr>
      <p:scale>
        <a:sx n="33" d="100"/>
        <a:sy n="33" d="100"/>
      </p:scale>
      <p:origin x="0" y="544"/>
    </p:cViewPr>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76" d="100"/>
          <a:sy n="76" d="100"/>
        </p:scale>
        <p:origin x="-4000" y="-104"/>
      </p:cViewPr>
      <p:guideLst>
        <p:guide orient="horz" pos="3125"/>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3"/>
            <a:ext cx="294434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t" anchorCtr="0" compatLnSpc="1">
            <a:prstTxWarp prst="textNoShape">
              <a:avLst/>
            </a:prstTxWarp>
          </a:bodyPr>
          <a:lstStyle>
            <a:lvl1pPr defTabSz="928162" eaLnBrk="0" hangingPunct="0">
              <a:defRPr sz="1200">
                <a:latin typeface="Times New Roman" pitchFamily="18" charset="0"/>
              </a:defRPr>
            </a:lvl1pPr>
          </a:lstStyle>
          <a:p>
            <a:endParaRPr lang="de-DE"/>
          </a:p>
        </p:txBody>
      </p:sp>
      <p:sp>
        <p:nvSpPr>
          <p:cNvPr id="16387" name="Rectangle 3"/>
          <p:cNvSpPr>
            <a:spLocks noGrp="1" noChangeArrowheads="1"/>
          </p:cNvSpPr>
          <p:nvPr>
            <p:ph type="dt" sz="quarter" idx="1"/>
          </p:nvPr>
        </p:nvSpPr>
        <p:spPr bwMode="auto">
          <a:xfrm>
            <a:off x="3853337" y="3"/>
            <a:ext cx="2944341"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t" anchorCtr="0" compatLnSpc="1">
            <a:prstTxWarp prst="textNoShape">
              <a:avLst/>
            </a:prstTxWarp>
          </a:bodyPr>
          <a:lstStyle>
            <a:lvl1pPr algn="r" defTabSz="928162" eaLnBrk="0" hangingPunct="0">
              <a:defRPr sz="1200">
                <a:latin typeface="Times New Roman" pitchFamily="18" charset="0"/>
              </a:defRPr>
            </a:lvl1pPr>
          </a:lstStyle>
          <a:p>
            <a:fld id="{3823203A-83E1-4CF0-A5C0-C052A7EAF596}" type="datetime1">
              <a:rPr lang="en-US"/>
              <a:pPr/>
              <a:t>5/12/2016</a:t>
            </a:fld>
            <a:endParaRPr lang="en-US" dirty="0"/>
          </a:p>
        </p:txBody>
      </p:sp>
      <p:sp>
        <p:nvSpPr>
          <p:cNvPr id="16388" name="Rectangle 4"/>
          <p:cNvSpPr>
            <a:spLocks noGrp="1" noChangeArrowheads="1"/>
          </p:cNvSpPr>
          <p:nvPr>
            <p:ph type="ftr" sz="quarter" idx="2"/>
          </p:nvPr>
        </p:nvSpPr>
        <p:spPr bwMode="auto">
          <a:xfrm>
            <a:off x="1" y="9430848"/>
            <a:ext cx="294434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b" anchorCtr="0" compatLnSpc="1">
            <a:prstTxWarp prst="textNoShape">
              <a:avLst/>
            </a:prstTxWarp>
          </a:bodyPr>
          <a:lstStyle>
            <a:lvl1pPr defTabSz="928162" eaLnBrk="0" hangingPunct="0">
              <a:defRPr sz="1200">
                <a:latin typeface="Times New Roman" pitchFamily="18" charset="0"/>
              </a:defRPr>
            </a:lvl1pPr>
          </a:lstStyle>
          <a:p>
            <a:r>
              <a:rPr lang="en-US" dirty="0" smtClean="0"/>
              <a:t>Paola Avella, MPI Munich</a:t>
            </a:r>
            <a:endParaRPr lang="en-US" dirty="0"/>
          </a:p>
        </p:txBody>
      </p:sp>
      <p:sp>
        <p:nvSpPr>
          <p:cNvPr id="16389" name="Rectangle 5"/>
          <p:cNvSpPr>
            <a:spLocks noGrp="1" noChangeArrowheads="1"/>
          </p:cNvSpPr>
          <p:nvPr>
            <p:ph type="sldNum" sz="quarter" idx="3"/>
          </p:nvPr>
        </p:nvSpPr>
        <p:spPr bwMode="auto">
          <a:xfrm>
            <a:off x="3853337" y="9430848"/>
            <a:ext cx="2944341"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b" anchorCtr="0" compatLnSpc="1">
            <a:prstTxWarp prst="textNoShape">
              <a:avLst/>
            </a:prstTxWarp>
          </a:bodyPr>
          <a:lstStyle>
            <a:lvl1pPr algn="r" defTabSz="928162" eaLnBrk="0" hangingPunct="0">
              <a:defRPr sz="1200">
                <a:latin typeface="Times New Roman" pitchFamily="18" charset="0"/>
              </a:defRPr>
            </a:lvl1pPr>
          </a:lstStyle>
          <a:p>
            <a:fld id="{04DB44E3-EF61-4CE5-A62A-E50044EB258B}" type="slidenum">
              <a:rPr lang="en-US"/>
              <a:pPr/>
              <a:t>‹#›</a:t>
            </a:fld>
            <a:endParaRPr lang="en-US" dirty="0"/>
          </a:p>
        </p:txBody>
      </p:sp>
    </p:spTree>
    <p:extLst>
      <p:ext uri="{BB962C8B-B14F-4D97-AF65-F5344CB8AC3E}">
        <p14:creationId xmlns:p14="http://schemas.microsoft.com/office/powerpoint/2010/main" val="1302490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3"/>
            <a:ext cx="294434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t" anchorCtr="0" compatLnSpc="1">
            <a:prstTxWarp prst="textNoShape">
              <a:avLst/>
            </a:prstTxWarp>
          </a:bodyPr>
          <a:lstStyle>
            <a:lvl1pPr defTabSz="928162" eaLnBrk="0" hangingPunct="0">
              <a:defRPr sz="1200">
                <a:latin typeface="Times New Roman" pitchFamily="18" charset="0"/>
              </a:defRPr>
            </a:lvl1pPr>
          </a:lstStyle>
          <a:p>
            <a:endParaRPr lang="de-DE"/>
          </a:p>
        </p:txBody>
      </p:sp>
      <p:sp>
        <p:nvSpPr>
          <p:cNvPr id="14339" name="Rectangle 3"/>
          <p:cNvSpPr>
            <a:spLocks noGrp="1" noChangeArrowheads="1"/>
          </p:cNvSpPr>
          <p:nvPr>
            <p:ph type="dt" idx="1"/>
          </p:nvPr>
        </p:nvSpPr>
        <p:spPr bwMode="auto">
          <a:xfrm>
            <a:off x="3853337" y="3"/>
            <a:ext cx="2944341"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t" anchorCtr="0" compatLnSpc="1">
            <a:prstTxWarp prst="textNoShape">
              <a:avLst/>
            </a:prstTxWarp>
          </a:bodyPr>
          <a:lstStyle>
            <a:lvl1pPr algn="r" defTabSz="928162" eaLnBrk="0" hangingPunct="0">
              <a:defRPr sz="1200">
                <a:latin typeface="Times New Roman" pitchFamily="18" charset="0"/>
              </a:defRPr>
            </a:lvl1pPr>
          </a:lstStyle>
          <a:p>
            <a:fld id="{6583CEBF-66FE-4B9F-A2DF-31B925163911}" type="datetime1">
              <a:rPr lang="en-US"/>
              <a:pPr/>
              <a:t>5/12/2016</a:t>
            </a:fld>
            <a:endParaRPr lang="en-US" dirty="0"/>
          </a:p>
        </p:txBody>
      </p:sp>
      <p:sp>
        <p:nvSpPr>
          <p:cNvPr id="15364" name="Rectangle 4"/>
          <p:cNvSpPr>
            <a:spLocks noGrp="1" noRot="1" noChangeAspect="1" noChangeArrowheads="1" noTextEdit="1"/>
          </p:cNvSpPr>
          <p:nvPr>
            <p:ph type="sldImg" idx="2"/>
          </p:nvPr>
        </p:nvSpPr>
        <p:spPr bwMode="auto">
          <a:xfrm>
            <a:off x="920750"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05952" y="4714653"/>
            <a:ext cx="4985772" cy="446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1" y="9430848"/>
            <a:ext cx="294434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b" anchorCtr="0" compatLnSpc="1">
            <a:prstTxWarp prst="textNoShape">
              <a:avLst/>
            </a:prstTxWarp>
          </a:bodyPr>
          <a:lstStyle>
            <a:lvl1pPr defTabSz="928162" eaLnBrk="0" hangingPunct="0">
              <a:defRPr sz="1200">
                <a:latin typeface="Times New Roman" pitchFamily="18" charset="0"/>
              </a:defRPr>
            </a:lvl1pPr>
          </a:lstStyle>
          <a:p>
            <a:r>
              <a:rPr lang="en-US" dirty="0" smtClean="0"/>
              <a:t>Paola Avella, MPI Munich</a:t>
            </a:r>
            <a:endParaRPr lang="en-US" dirty="0"/>
          </a:p>
        </p:txBody>
      </p:sp>
      <p:sp>
        <p:nvSpPr>
          <p:cNvPr id="14343" name="Rectangle 7"/>
          <p:cNvSpPr>
            <a:spLocks noGrp="1" noChangeArrowheads="1"/>
          </p:cNvSpPr>
          <p:nvPr>
            <p:ph type="sldNum" sz="quarter" idx="5"/>
          </p:nvPr>
        </p:nvSpPr>
        <p:spPr bwMode="auto">
          <a:xfrm>
            <a:off x="3853337" y="9430848"/>
            <a:ext cx="2944341"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28" tIns="46417" rIns="92828" bIns="46417" numCol="1" anchor="b" anchorCtr="0" compatLnSpc="1">
            <a:prstTxWarp prst="textNoShape">
              <a:avLst/>
            </a:prstTxWarp>
          </a:bodyPr>
          <a:lstStyle>
            <a:lvl1pPr algn="r" defTabSz="928162" eaLnBrk="0" hangingPunct="0">
              <a:defRPr sz="1200">
                <a:latin typeface="Times New Roman" pitchFamily="18" charset="0"/>
              </a:defRPr>
            </a:lvl1pPr>
          </a:lstStyle>
          <a:p>
            <a:fld id="{10A674CA-299F-4D44-AA6B-709E46DA859F}" type="slidenum">
              <a:rPr lang="en-US"/>
              <a:pPr/>
              <a:t>‹#›</a:t>
            </a:fld>
            <a:endParaRPr lang="en-US" dirty="0"/>
          </a:p>
        </p:txBody>
      </p:sp>
    </p:spTree>
    <p:extLst>
      <p:ext uri="{BB962C8B-B14F-4D97-AF65-F5344CB8AC3E}">
        <p14:creationId xmlns:p14="http://schemas.microsoft.com/office/powerpoint/2010/main" val="244892536"/>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1</a:t>
            </a:fld>
            <a:endParaRPr lang="en-US" dirty="0"/>
          </a:p>
        </p:txBody>
      </p:sp>
    </p:spTree>
    <p:extLst>
      <p:ext uri="{BB962C8B-B14F-4D97-AF65-F5344CB8AC3E}">
        <p14:creationId xmlns:p14="http://schemas.microsoft.com/office/powerpoint/2010/main" val="70607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10</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compliance and range for ALL the SMUs</a:t>
            </a:r>
            <a:r>
              <a:rPr lang="en-GB" baseline="0" dirty="0" smtClean="0"/>
              <a:t> is 1 mA</a:t>
            </a:r>
          </a:p>
          <a:p>
            <a:r>
              <a:rPr lang="en-GB" baseline="0" dirty="0" smtClean="0"/>
              <a:t>7 SMUs are switched on ALMOST in parallel </a:t>
            </a:r>
            <a:r>
              <a:rPr lang="en-GB" baseline="0" dirty="0" smtClean="0">
                <a:sym typeface="Wingdings" panose="05000000000000000000" pitchFamily="2" charset="2"/>
              </a:rPr>
              <a:t> total current expected in the source is still &lt; 1 mA</a:t>
            </a:r>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11</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compliance and range for ALL the SMUs</a:t>
            </a:r>
            <a:r>
              <a:rPr lang="en-GB" baseline="0" dirty="0" smtClean="0"/>
              <a:t> is 1 mA</a:t>
            </a:r>
          </a:p>
          <a:p>
            <a:r>
              <a:rPr lang="en-GB" baseline="0" dirty="0" smtClean="0"/>
              <a:t>7 SMUs are switched on ALMOST in parallel </a:t>
            </a:r>
            <a:r>
              <a:rPr lang="en-GB" baseline="0" dirty="0" smtClean="0">
                <a:sym typeface="Wingdings" panose="05000000000000000000" pitchFamily="2" charset="2"/>
              </a:rPr>
              <a:t> total current expected in the source is still &lt; 1 mA</a:t>
            </a:r>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12</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13</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14</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15</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16</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17</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18</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19</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2</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20</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21</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22</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23</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24</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25</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26</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27</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28</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29</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3</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30</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4</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5</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6</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7</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8</a:t>
            </a:fld>
            <a:endParaRPr lang="en-US" dirty="0"/>
          </a:p>
        </p:txBody>
      </p:sp>
    </p:spTree>
    <p:extLst>
      <p:ext uri="{BB962C8B-B14F-4D97-AF65-F5344CB8AC3E}">
        <p14:creationId xmlns:p14="http://schemas.microsoft.com/office/powerpoint/2010/main" val="11405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583CEBF-66FE-4B9F-A2DF-31B925163911}" type="datetime1">
              <a:rPr lang="en-US" smtClean="0"/>
              <a:pPr/>
              <a:t>5/12/2016</a:t>
            </a:fld>
            <a:endParaRPr lang="en-US" dirty="0"/>
          </a:p>
        </p:txBody>
      </p:sp>
      <p:sp>
        <p:nvSpPr>
          <p:cNvPr id="5" name="Footer Placeholder 4"/>
          <p:cNvSpPr>
            <a:spLocks noGrp="1"/>
          </p:cNvSpPr>
          <p:nvPr>
            <p:ph type="ftr" sz="quarter" idx="11"/>
          </p:nvPr>
        </p:nvSpPr>
        <p:spPr/>
        <p:txBody>
          <a:bodyPr/>
          <a:lstStyle/>
          <a:p>
            <a:r>
              <a:rPr lang="en-US" dirty="0" smtClean="0"/>
              <a:t>Paola Avella, MPI Munich</a:t>
            </a:r>
            <a:endParaRPr lang="en-US" dirty="0"/>
          </a:p>
        </p:txBody>
      </p:sp>
      <p:sp>
        <p:nvSpPr>
          <p:cNvPr id="6" name="Slide Number Placeholder 5"/>
          <p:cNvSpPr>
            <a:spLocks noGrp="1"/>
          </p:cNvSpPr>
          <p:nvPr>
            <p:ph type="sldNum" sz="quarter" idx="12"/>
          </p:nvPr>
        </p:nvSpPr>
        <p:spPr/>
        <p:txBody>
          <a:bodyPr/>
          <a:lstStyle/>
          <a:p>
            <a:fld id="{10A674CA-299F-4D44-AA6B-709E46DA859F}" type="slidenum">
              <a:rPr lang="en-US" smtClean="0"/>
              <a:pPr/>
              <a:t>9</a:t>
            </a:fld>
            <a:endParaRPr lang="en-US" dirty="0"/>
          </a:p>
        </p:txBody>
      </p:sp>
    </p:spTree>
    <p:extLst>
      <p:ext uri="{BB962C8B-B14F-4D97-AF65-F5344CB8AC3E}">
        <p14:creationId xmlns:p14="http://schemas.microsoft.com/office/powerpoint/2010/main" val="114051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19063" y="0"/>
            <a:ext cx="133350" cy="6669088"/>
          </a:xfrm>
          <a:prstGeom prst="rect">
            <a:avLst/>
          </a:prstGeom>
          <a:solidFill>
            <a:srgbClr val="C9DBD8"/>
          </a:solidFill>
          <a:ln w="9525">
            <a:solidFill>
              <a:srgbClr val="C9DBD8"/>
            </a:solidFill>
            <a:miter lim="800000"/>
            <a:headEnd/>
            <a:tailEnd/>
          </a:ln>
          <a:effectLst/>
        </p:spPr>
        <p:txBody>
          <a:bodyPr wrap="none" anchor="ctr"/>
          <a:lstStyle/>
          <a:p>
            <a:pPr algn="ctr" eaLnBrk="0" hangingPunct="0">
              <a:spcBef>
                <a:spcPct val="50000"/>
              </a:spcBef>
              <a:defRPr/>
            </a:pPr>
            <a:endParaRPr lang="en-US" dirty="0"/>
          </a:p>
        </p:txBody>
      </p:sp>
      <p:sp>
        <p:nvSpPr>
          <p:cNvPr id="5" name="Rectangle 3"/>
          <p:cNvSpPr>
            <a:spLocks noChangeArrowheads="1"/>
          </p:cNvSpPr>
          <p:nvPr/>
        </p:nvSpPr>
        <p:spPr bwMode="auto">
          <a:xfrm>
            <a:off x="252413" y="0"/>
            <a:ext cx="131762" cy="6858000"/>
          </a:xfrm>
          <a:prstGeom prst="rect">
            <a:avLst/>
          </a:prstGeom>
          <a:solidFill>
            <a:srgbClr val="E6F2F2"/>
          </a:solidFill>
          <a:ln w="9525">
            <a:solidFill>
              <a:srgbClr val="E6F2F2"/>
            </a:solidFill>
            <a:miter lim="800000"/>
            <a:headEnd/>
            <a:tailEnd/>
          </a:ln>
          <a:effectLst/>
        </p:spPr>
        <p:txBody>
          <a:bodyPr wrap="none" anchor="ctr"/>
          <a:lstStyle/>
          <a:p>
            <a:pPr algn="ctr" eaLnBrk="0" hangingPunct="0">
              <a:spcBef>
                <a:spcPct val="50000"/>
              </a:spcBef>
              <a:defRPr/>
            </a:pPr>
            <a:endParaRPr lang="en-US" dirty="0"/>
          </a:p>
        </p:txBody>
      </p:sp>
      <p:sp>
        <p:nvSpPr>
          <p:cNvPr id="6" name="Rectangle 4"/>
          <p:cNvSpPr>
            <a:spLocks noChangeArrowheads="1"/>
          </p:cNvSpPr>
          <p:nvPr/>
        </p:nvSpPr>
        <p:spPr bwMode="auto">
          <a:xfrm>
            <a:off x="0" y="6669088"/>
            <a:ext cx="9144000" cy="215900"/>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dirty="0"/>
          </a:p>
        </p:txBody>
      </p:sp>
      <p:sp>
        <p:nvSpPr>
          <p:cNvPr id="7" name="Rectangle 6"/>
          <p:cNvSpPr>
            <a:spLocks noChangeArrowheads="1"/>
          </p:cNvSpPr>
          <p:nvPr/>
        </p:nvSpPr>
        <p:spPr bwMode="auto">
          <a:xfrm>
            <a:off x="0" y="0"/>
            <a:ext cx="119063" cy="6669088"/>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dirty="0"/>
          </a:p>
        </p:txBody>
      </p:sp>
      <p:sp>
        <p:nvSpPr>
          <p:cNvPr id="8" name="Rectangle 7"/>
          <p:cNvSpPr>
            <a:spLocks noChangeArrowheads="1"/>
          </p:cNvSpPr>
          <p:nvPr/>
        </p:nvSpPr>
        <p:spPr bwMode="auto">
          <a:xfrm>
            <a:off x="0" y="-26988"/>
            <a:ext cx="9144000" cy="142876"/>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dirty="0"/>
          </a:p>
        </p:txBody>
      </p:sp>
      <p:pic>
        <p:nvPicPr>
          <p:cNvPr id="9" name="Picture 12" descr="hll-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42875"/>
            <a:ext cx="19208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MPP_os_logo_cmy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117475"/>
            <a:ext cx="15303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29" name="Rectangle 5"/>
          <p:cNvSpPr>
            <a:spLocks noGrp="1" noChangeArrowheads="1"/>
          </p:cNvSpPr>
          <p:nvPr>
            <p:ph type="ctrTitle"/>
          </p:nvPr>
        </p:nvSpPr>
        <p:spPr>
          <a:xfrm>
            <a:off x="685800" y="2130425"/>
            <a:ext cx="7772400" cy="1470025"/>
          </a:xfrm>
        </p:spPr>
        <p:txBody>
          <a:bodyPr/>
          <a:lstStyle>
            <a:lvl1pPr algn="ctr">
              <a:defRPr/>
            </a:lvl1pPr>
          </a:lstStyle>
          <a:p>
            <a:r>
              <a:rPr lang="en-US" dirty="0"/>
              <a:t>Click to edit Master title style</a:t>
            </a:r>
          </a:p>
        </p:txBody>
      </p:sp>
      <p:sp>
        <p:nvSpPr>
          <p:cNvPr id="1639435" name="Rectangle 11"/>
          <p:cNvSpPr>
            <a:spLocks noGrp="1" noChangeArrowheads="1"/>
          </p:cNvSpPr>
          <p:nvPr>
            <p:ph type="subTitle" idx="1"/>
          </p:nvPr>
        </p:nvSpPr>
        <p:spPr>
          <a:xfrm>
            <a:off x="1371600" y="4664075"/>
            <a:ext cx="6400800" cy="1285875"/>
          </a:xfrm>
        </p:spPr>
        <p:txBody>
          <a:bodyPr/>
          <a:lstStyle>
            <a:lvl1pPr marL="0" indent="0" algn="ctr">
              <a:defRPr/>
            </a:lvl1pPr>
          </a:lstStyle>
          <a:p>
            <a:r>
              <a:rPr lang="en-US"/>
              <a:t>Click to edit Master subtitle style</a:t>
            </a:r>
          </a:p>
        </p:txBody>
      </p:sp>
      <p:sp>
        <p:nvSpPr>
          <p:cNvPr id="11" name="Rectangle 9"/>
          <p:cNvSpPr>
            <a:spLocks noGrp="1" noChangeArrowheads="1"/>
          </p:cNvSpPr>
          <p:nvPr>
            <p:ph type="dt" sz="half" idx="10"/>
          </p:nvPr>
        </p:nvSpPr>
        <p:spPr>
          <a:xfrm>
            <a:off x="457200" y="6245225"/>
            <a:ext cx="2133600" cy="476250"/>
          </a:xfrm>
        </p:spPr>
        <p:txBody>
          <a:bodyPr/>
          <a:lstStyle>
            <a:lvl1pPr>
              <a:defRPr/>
            </a:lvl1pPr>
          </a:lstStyle>
          <a:p>
            <a:pPr>
              <a:defRPr/>
            </a:pPr>
            <a:r>
              <a:rPr lang="en-US" dirty="0" smtClean="0"/>
              <a:t>17 April 2015</a:t>
            </a:r>
            <a:endParaRPr lang="de-DE"/>
          </a:p>
        </p:txBody>
      </p:sp>
      <p:sp>
        <p:nvSpPr>
          <p:cNvPr id="12" name="Rectangle 10"/>
          <p:cNvSpPr>
            <a:spLocks noGrp="1" noChangeArrowheads="1"/>
          </p:cNvSpPr>
          <p:nvPr>
            <p:ph type="ftr" sz="quarter" idx="11"/>
          </p:nvPr>
        </p:nvSpPr>
        <p:spPr>
          <a:xfrm>
            <a:off x="3124200" y="6245225"/>
            <a:ext cx="2895600" cy="476250"/>
          </a:xfrm>
        </p:spPr>
        <p:txBody>
          <a:bodyPr/>
          <a:lstStyle>
            <a:lvl1pPr>
              <a:defRPr/>
            </a:lvl1pPr>
          </a:lstStyle>
          <a:p>
            <a:pPr>
              <a:defRPr/>
            </a:pPr>
            <a:r>
              <a:rPr lang="sv-SE" smtClean="0"/>
              <a:t>P. Avella, MPP &amp; HLL</a:t>
            </a:r>
            <a:endParaRPr lang="de-DE" dirty="0"/>
          </a:p>
        </p:txBody>
      </p:sp>
      <p:sp>
        <p:nvSpPr>
          <p:cNvPr id="13" name="Rectangle 14"/>
          <p:cNvSpPr>
            <a:spLocks noGrp="1" noChangeArrowheads="1"/>
          </p:cNvSpPr>
          <p:nvPr>
            <p:ph type="sldNum" sz="quarter" idx="12"/>
          </p:nvPr>
        </p:nvSpPr>
        <p:spPr>
          <a:xfrm>
            <a:off x="6553200" y="6245225"/>
            <a:ext cx="2133600" cy="476250"/>
          </a:xfrm>
        </p:spPr>
        <p:txBody>
          <a:bodyPr/>
          <a:lstStyle>
            <a:lvl1pPr>
              <a:defRPr/>
            </a:lvl1pPr>
          </a:lstStyle>
          <a:p>
            <a:pPr>
              <a:defRPr/>
            </a:pPr>
            <a:fld id="{162BEFA3-AC85-4731-B519-8F92E713A5F4}" type="slidenum">
              <a:rPr lang="en-US"/>
              <a:pPr>
                <a:defRPr/>
              </a:pPr>
              <a:t>‹#›</a:t>
            </a:fld>
            <a:endParaRPr lang="en-US" dirty="0"/>
          </a:p>
        </p:txBody>
      </p:sp>
    </p:spTree>
    <p:extLst>
      <p:ext uri="{BB962C8B-B14F-4D97-AF65-F5344CB8AC3E}">
        <p14:creationId xmlns:p14="http://schemas.microsoft.com/office/powerpoint/2010/main" val="98528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A8733502-630D-4EA7-8E07-747254EB2DCA}" type="slidenum">
              <a:rPr lang="en-US"/>
              <a:pPr>
                <a:defRPr/>
              </a:pPr>
              <a:t>‹#›</a:t>
            </a:fld>
            <a:endParaRPr lang="en-US" dirty="0"/>
          </a:p>
        </p:txBody>
      </p:sp>
    </p:spTree>
    <p:extLst>
      <p:ext uri="{BB962C8B-B14F-4D97-AF65-F5344CB8AC3E}">
        <p14:creationId xmlns:p14="http://schemas.microsoft.com/office/powerpoint/2010/main" val="220898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188913"/>
            <a:ext cx="2090738" cy="5830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5763" y="188913"/>
            <a:ext cx="6122987" cy="5830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6D25313C-D926-4B93-BAFE-921EF7FC4F79}" type="slidenum">
              <a:rPr lang="en-US"/>
              <a:pPr>
                <a:defRPr/>
              </a:pPr>
              <a:t>‹#›</a:t>
            </a:fld>
            <a:endParaRPr lang="en-US" dirty="0"/>
          </a:p>
        </p:txBody>
      </p:sp>
    </p:spTree>
    <p:extLst>
      <p:ext uri="{BB962C8B-B14F-4D97-AF65-F5344CB8AC3E}">
        <p14:creationId xmlns:p14="http://schemas.microsoft.com/office/powerpoint/2010/main" val="4216475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6040"/>
            <a:ext cx="8686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990600"/>
            <a:ext cx="4267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267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 y="6553200"/>
            <a:ext cx="2133600" cy="457200"/>
          </a:xfrm>
        </p:spPr>
        <p:txBody>
          <a:bodyPr/>
          <a:lstStyle>
            <a:lvl1pPr>
              <a:defRPr/>
            </a:lvl1pPr>
          </a:lstStyle>
          <a:p>
            <a:pPr>
              <a:defRPr/>
            </a:pPr>
            <a:r>
              <a:rPr lang="en-US" dirty="0" smtClean="0"/>
              <a:t>17 April 2015</a:t>
            </a:r>
            <a:endParaRPr lang="en-US" dirty="0"/>
          </a:p>
        </p:txBody>
      </p:sp>
      <p:sp>
        <p:nvSpPr>
          <p:cNvPr id="6" name="Footer Placeholder 5"/>
          <p:cNvSpPr>
            <a:spLocks noGrp="1"/>
          </p:cNvSpPr>
          <p:nvPr>
            <p:ph type="ftr" sz="quarter" idx="11"/>
          </p:nvPr>
        </p:nvSpPr>
        <p:spPr>
          <a:xfrm>
            <a:off x="1522413" y="6553200"/>
            <a:ext cx="6651625" cy="244475"/>
          </a:xfrm>
        </p:spPr>
        <p:txBody>
          <a:bodyPr/>
          <a:lstStyle>
            <a:lvl1pPr>
              <a:defRPr/>
            </a:lvl1pPr>
          </a:lstStyle>
          <a:p>
            <a:pPr>
              <a:defRPr/>
            </a:pPr>
            <a:r>
              <a:rPr lang="sv-SE" smtClean="0"/>
              <a:t>P. Avella, MPP &amp; HLL</a:t>
            </a:r>
            <a:endParaRPr lang="en-US" dirty="0"/>
          </a:p>
        </p:txBody>
      </p:sp>
      <p:sp>
        <p:nvSpPr>
          <p:cNvPr id="7" name="Slide Number Placeholder 6"/>
          <p:cNvSpPr>
            <a:spLocks noGrp="1"/>
          </p:cNvSpPr>
          <p:nvPr>
            <p:ph type="sldNum" sz="quarter" idx="12"/>
          </p:nvPr>
        </p:nvSpPr>
        <p:spPr>
          <a:xfrm>
            <a:off x="7010400" y="6553200"/>
            <a:ext cx="2133600" cy="457200"/>
          </a:xfrm>
        </p:spPr>
        <p:txBody>
          <a:bodyPr/>
          <a:lstStyle>
            <a:lvl1pPr>
              <a:defRPr/>
            </a:lvl1pPr>
          </a:lstStyle>
          <a:p>
            <a:pPr>
              <a:defRPr/>
            </a:pPr>
            <a:fld id="{DB761401-4029-4F86-A151-96939C8BE348}" type="slidenum">
              <a:rPr lang="en-US"/>
              <a:pPr>
                <a:defRPr/>
              </a:pPr>
              <a:t>‹#›</a:t>
            </a:fld>
            <a:endParaRPr lang="en-US" dirty="0"/>
          </a:p>
        </p:txBody>
      </p:sp>
    </p:spTree>
    <p:extLst>
      <p:ext uri="{BB962C8B-B14F-4D97-AF65-F5344CB8AC3E}">
        <p14:creationId xmlns:p14="http://schemas.microsoft.com/office/powerpoint/2010/main" val="162674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66040"/>
            <a:ext cx="86868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990600"/>
            <a:ext cx="8686800" cy="5486400"/>
          </a:xfrm>
        </p:spPr>
        <p:txBody>
          <a:bodyPr/>
          <a:lstStyle/>
          <a:p>
            <a:pPr lvl="0"/>
            <a:endParaRPr lang="en-US" noProof="0" dirty="0"/>
          </a:p>
        </p:txBody>
      </p:sp>
      <p:sp>
        <p:nvSpPr>
          <p:cNvPr id="4" name="Date Placeholder 3"/>
          <p:cNvSpPr>
            <a:spLocks noGrp="1"/>
          </p:cNvSpPr>
          <p:nvPr>
            <p:ph type="dt" sz="half" idx="10"/>
          </p:nvPr>
        </p:nvSpPr>
        <p:spPr>
          <a:xfrm>
            <a:off x="76200" y="6553200"/>
            <a:ext cx="2133600" cy="457200"/>
          </a:xfrm>
        </p:spPr>
        <p:txBody>
          <a:bodyPr/>
          <a:lstStyle>
            <a:lvl1pPr>
              <a:defRPr/>
            </a:lvl1pPr>
          </a:lstStyle>
          <a:p>
            <a:pPr>
              <a:defRPr/>
            </a:pPr>
            <a:r>
              <a:rPr lang="en-US" dirty="0" smtClean="0"/>
              <a:t>17 April 2015</a:t>
            </a:r>
            <a:endParaRPr lang="en-US" dirty="0"/>
          </a:p>
        </p:txBody>
      </p:sp>
      <p:sp>
        <p:nvSpPr>
          <p:cNvPr id="5" name="Footer Placeholder 4"/>
          <p:cNvSpPr>
            <a:spLocks noGrp="1"/>
          </p:cNvSpPr>
          <p:nvPr>
            <p:ph type="ftr" sz="quarter" idx="11"/>
          </p:nvPr>
        </p:nvSpPr>
        <p:spPr>
          <a:xfrm>
            <a:off x="1522413" y="6553200"/>
            <a:ext cx="6651625" cy="244475"/>
          </a:xfrm>
        </p:spPr>
        <p:txBody>
          <a:bodyPr/>
          <a:lstStyle>
            <a:lvl1pPr>
              <a:defRPr/>
            </a:lvl1pPr>
          </a:lstStyle>
          <a:p>
            <a:pPr>
              <a:defRPr/>
            </a:pPr>
            <a:r>
              <a:rPr lang="sv-SE" smtClean="0"/>
              <a:t>P. Avella, MPP &amp; HLL</a:t>
            </a:r>
            <a:endParaRPr lang="en-US" dirty="0"/>
          </a:p>
        </p:txBody>
      </p:sp>
      <p:sp>
        <p:nvSpPr>
          <p:cNvPr id="6" name="Slide Number Placeholder 5"/>
          <p:cNvSpPr>
            <a:spLocks noGrp="1"/>
          </p:cNvSpPr>
          <p:nvPr>
            <p:ph type="sldNum" sz="quarter" idx="12"/>
          </p:nvPr>
        </p:nvSpPr>
        <p:spPr>
          <a:xfrm>
            <a:off x="7010400" y="6553200"/>
            <a:ext cx="2133600" cy="457200"/>
          </a:xfrm>
        </p:spPr>
        <p:txBody>
          <a:bodyPr/>
          <a:lstStyle>
            <a:lvl1pPr>
              <a:defRPr/>
            </a:lvl1pPr>
          </a:lstStyle>
          <a:p>
            <a:pPr>
              <a:defRPr/>
            </a:pPr>
            <a:fld id="{8CDCB476-DC73-4B2B-ACDD-CD49DA6AF004}" type="slidenum">
              <a:rPr lang="en-US"/>
              <a:pPr>
                <a:defRPr/>
              </a:pPr>
              <a:t>‹#›</a:t>
            </a:fld>
            <a:endParaRPr lang="en-US" dirty="0"/>
          </a:p>
        </p:txBody>
      </p:sp>
    </p:spTree>
    <p:extLst>
      <p:ext uri="{BB962C8B-B14F-4D97-AF65-F5344CB8AC3E}">
        <p14:creationId xmlns:p14="http://schemas.microsoft.com/office/powerpoint/2010/main" val="1534908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85763" y="188913"/>
            <a:ext cx="7772400" cy="6096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22288" y="1493838"/>
            <a:ext cx="8229600" cy="4525962"/>
          </a:xfrm>
        </p:spPr>
        <p:txBody>
          <a:bodyPr/>
          <a:lstStyle/>
          <a:p>
            <a:endParaRPr lang="de-DE"/>
          </a:p>
        </p:txBody>
      </p:sp>
      <p:sp>
        <p:nvSpPr>
          <p:cNvPr id="4" name="Datumsplatzhalter 3"/>
          <p:cNvSpPr>
            <a:spLocks noGrp="1"/>
          </p:cNvSpPr>
          <p:nvPr>
            <p:ph type="dt" sz="half" idx="10"/>
          </p:nvPr>
        </p:nvSpPr>
        <p:spPr>
          <a:xfrm>
            <a:off x="215900" y="6669088"/>
            <a:ext cx="6192838" cy="188912"/>
          </a:xfrm>
        </p:spPr>
        <p:txBody>
          <a:bodyPr/>
          <a:lstStyle>
            <a:lvl1pPr>
              <a:defRPr smtClean="0"/>
            </a:lvl1pPr>
          </a:lstStyle>
          <a:p>
            <a:pPr>
              <a:defRPr/>
            </a:pPr>
            <a:r>
              <a:rPr lang="en-US" dirty="0" smtClean="0"/>
              <a:t>17 April 2015</a:t>
            </a:r>
            <a:endParaRPr lang="de-DE"/>
          </a:p>
        </p:txBody>
      </p:sp>
      <p:sp>
        <p:nvSpPr>
          <p:cNvPr id="5" name="Fußzeilenplatzhalter 4"/>
          <p:cNvSpPr>
            <a:spLocks noGrp="1"/>
          </p:cNvSpPr>
          <p:nvPr>
            <p:ph type="ftr" sz="quarter" idx="11"/>
          </p:nvPr>
        </p:nvSpPr>
        <p:spPr>
          <a:xfrm>
            <a:off x="6408738" y="6677025"/>
            <a:ext cx="2343150" cy="180975"/>
          </a:xfrm>
        </p:spPr>
        <p:txBody>
          <a:bodyPr/>
          <a:lstStyle>
            <a:lvl1pPr>
              <a:defRPr smtClean="0"/>
            </a:lvl1pPr>
          </a:lstStyle>
          <a:p>
            <a:pPr>
              <a:defRPr/>
            </a:pPr>
            <a:r>
              <a:rPr lang="sv-SE" smtClean="0"/>
              <a:t>P. Avella, MPP &amp; HLL</a:t>
            </a:r>
            <a:endParaRPr lang="de-DE"/>
          </a:p>
        </p:txBody>
      </p:sp>
      <p:sp>
        <p:nvSpPr>
          <p:cNvPr id="6" name="Foliennummernplatzhalter 5"/>
          <p:cNvSpPr>
            <a:spLocks noGrp="1"/>
          </p:cNvSpPr>
          <p:nvPr>
            <p:ph type="sldNum" sz="quarter" idx="12"/>
          </p:nvPr>
        </p:nvSpPr>
        <p:spPr>
          <a:xfrm>
            <a:off x="8229600" y="6638925"/>
            <a:ext cx="914400" cy="219075"/>
          </a:xfrm>
        </p:spPr>
        <p:txBody>
          <a:bodyPr/>
          <a:lstStyle>
            <a:lvl1pPr>
              <a:defRPr smtClean="0"/>
            </a:lvl1pPr>
          </a:lstStyle>
          <a:p>
            <a:pPr>
              <a:defRPr/>
            </a:pPr>
            <a:fld id="{308C090F-89E5-499B-B2FB-C59C6736A28F}" type="slidenum">
              <a:rPr lang="en-US"/>
              <a:pPr>
                <a:defRPr/>
              </a:pPr>
              <a:t>‹#›</a:t>
            </a:fld>
            <a:endParaRPr lang="en-US" dirty="0"/>
          </a:p>
        </p:txBody>
      </p:sp>
    </p:spTree>
    <p:extLst>
      <p:ext uri="{BB962C8B-B14F-4D97-AF65-F5344CB8AC3E}">
        <p14:creationId xmlns:p14="http://schemas.microsoft.com/office/powerpoint/2010/main" val="1060362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5763" y="188913"/>
            <a:ext cx="7772400" cy="609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22288" y="1493838"/>
            <a:ext cx="4038600" cy="45259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13288" y="1493838"/>
            <a:ext cx="4038600" cy="45259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215900" y="6669088"/>
            <a:ext cx="6192838" cy="188912"/>
          </a:xfrm>
        </p:spPr>
        <p:txBody>
          <a:bodyPr/>
          <a:lstStyle>
            <a:lvl1pPr>
              <a:defRPr smtClean="0"/>
            </a:lvl1pPr>
          </a:lstStyle>
          <a:p>
            <a:pPr>
              <a:defRPr/>
            </a:pPr>
            <a:r>
              <a:rPr lang="en-US" dirty="0" smtClean="0"/>
              <a:t>17 April 2015</a:t>
            </a:r>
            <a:endParaRPr lang="de-DE"/>
          </a:p>
        </p:txBody>
      </p:sp>
      <p:sp>
        <p:nvSpPr>
          <p:cNvPr id="6" name="Fußzeilenplatzhalter 5"/>
          <p:cNvSpPr>
            <a:spLocks noGrp="1"/>
          </p:cNvSpPr>
          <p:nvPr>
            <p:ph type="ftr" sz="quarter" idx="11"/>
          </p:nvPr>
        </p:nvSpPr>
        <p:spPr>
          <a:xfrm>
            <a:off x="6408738" y="6677025"/>
            <a:ext cx="2343150" cy="180975"/>
          </a:xfrm>
        </p:spPr>
        <p:txBody>
          <a:bodyPr/>
          <a:lstStyle>
            <a:lvl1pPr>
              <a:defRPr smtClean="0"/>
            </a:lvl1pPr>
          </a:lstStyle>
          <a:p>
            <a:pPr>
              <a:defRPr/>
            </a:pPr>
            <a:r>
              <a:rPr lang="sv-SE" smtClean="0"/>
              <a:t>P. Avella, MPP &amp; HLL</a:t>
            </a:r>
            <a:endParaRPr lang="de-DE"/>
          </a:p>
        </p:txBody>
      </p:sp>
      <p:sp>
        <p:nvSpPr>
          <p:cNvPr id="7" name="Foliennummernplatzhalter 6"/>
          <p:cNvSpPr>
            <a:spLocks noGrp="1"/>
          </p:cNvSpPr>
          <p:nvPr>
            <p:ph type="sldNum" sz="quarter" idx="12"/>
          </p:nvPr>
        </p:nvSpPr>
        <p:spPr>
          <a:xfrm>
            <a:off x="8229600" y="6638925"/>
            <a:ext cx="914400" cy="219075"/>
          </a:xfrm>
        </p:spPr>
        <p:txBody>
          <a:bodyPr/>
          <a:lstStyle>
            <a:lvl1pPr>
              <a:defRPr smtClean="0"/>
            </a:lvl1pPr>
          </a:lstStyle>
          <a:p>
            <a:pPr>
              <a:defRPr/>
            </a:pPr>
            <a:fld id="{521755FE-CDAE-4721-A866-B28755D0AF3A}" type="slidenum">
              <a:rPr lang="en-US"/>
              <a:pPr>
                <a:defRPr/>
              </a:pPr>
              <a:t>‹#›</a:t>
            </a:fld>
            <a:endParaRPr lang="en-US" dirty="0"/>
          </a:p>
        </p:txBody>
      </p:sp>
    </p:spTree>
    <p:extLst>
      <p:ext uri="{BB962C8B-B14F-4D97-AF65-F5344CB8AC3E}">
        <p14:creationId xmlns:p14="http://schemas.microsoft.com/office/powerpoint/2010/main" val="2655232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5" name="TextBox 4"/>
          <p:cNvSpPr txBox="1"/>
          <p:nvPr/>
        </p:nvSpPr>
        <p:spPr>
          <a:xfrm>
            <a:off x="437444" y="6745111"/>
            <a:ext cx="184666" cy="307777"/>
          </a:xfrm>
          <a:prstGeom prst="rect">
            <a:avLst/>
          </a:prstGeom>
          <a:noFill/>
        </p:spPr>
        <p:txBody>
          <a:bodyPr wrap="none" rtlCol="0">
            <a:spAutoFit/>
          </a:bodyPr>
          <a:lstStyle/>
          <a:p>
            <a:endParaRPr lang="en-GB" dirty="0"/>
          </a:p>
        </p:txBody>
      </p:sp>
      <p:pic>
        <p:nvPicPr>
          <p:cNvPr id="6" name="Picture 16" descr="MPP_os_logo_cmy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117475"/>
            <a:ext cx="15303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7601"/>
            <a:ext cx="8229600" cy="5428342"/>
          </a:xfrm>
        </p:spPr>
        <p:txBody>
          <a:bodyPr/>
          <a:lstStyle>
            <a:lvl1pPr>
              <a:defRPr sz="2800"/>
            </a:lvl1pPr>
            <a:lvl2pPr>
              <a:defRPr sz="2400"/>
            </a:lvl2pPr>
            <a:lvl3pPr>
              <a:defRPr sz="20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Text Placeholder 12"/>
          <p:cNvSpPr>
            <a:spLocks noGrp="1"/>
          </p:cNvSpPr>
          <p:nvPr>
            <p:ph type="body" sz="quarter" idx="10"/>
          </p:nvPr>
        </p:nvSpPr>
        <p:spPr>
          <a:xfrm>
            <a:off x="471715" y="239033"/>
            <a:ext cx="7532914" cy="566511"/>
          </a:xfrm>
        </p:spPr>
        <p:txBody>
          <a:bodyPr>
            <a:normAutofit/>
          </a:bodyPr>
          <a:lstStyle>
            <a:lvl1pPr>
              <a:buNone/>
              <a:defRPr sz="2800"/>
            </a:lvl1pPr>
            <a:lvl2pPr>
              <a:defRPr sz="2800"/>
            </a:lvl2pPr>
          </a:lstStyle>
          <a:p>
            <a:pPr lvl="0"/>
            <a:r>
              <a:rPr lang="en-GB" smtClean="0"/>
              <a:t>Click to edit Master text styles</a:t>
            </a:r>
          </a:p>
          <a:p>
            <a:pPr lvl="1"/>
            <a:r>
              <a:rPr lang="en-GB" smtClean="0"/>
              <a:t>Second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latin typeface="Arial" pitchFamily="34" charset="0"/>
                <a:cs typeface="Arial" pitchFamily="34" charset="0"/>
              </a:defRPr>
            </a:lvl1pPr>
          </a:lstStyle>
          <a:p>
            <a:r>
              <a:rPr lang="en-GB"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0" name="Text Placeholder 12"/>
          <p:cNvSpPr>
            <a:spLocks noGrp="1"/>
          </p:cNvSpPr>
          <p:nvPr>
            <p:ph type="body" sz="quarter" idx="10"/>
          </p:nvPr>
        </p:nvSpPr>
        <p:spPr>
          <a:xfrm>
            <a:off x="471715" y="239033"/>
            <a:ext cx="7532914" cy="566511"/>
          </a:xfrm>
        </p:spPr>
        <p:txBody>
          <a:bodyPr/>
          <a:lstStyle>
            <a:lvl1pPr>
              <a:buNone/>
              <a:defRPr/>
            </a:lvl1pPr>
          </a:lstStyle>
          <a:p>
            <a:pPr lvl="0"/>
            <a:r>
              <a:rPr lang="en-GB" smtClean="0"/>
              <a:t>Click to edit Master text styles</a:t>
            </a:r>
          </a:p>
          <a:p>
            <a:pPr lvl="1"/>
            <a:r>
              <a:rPr lang="en-GB" smtClean="0"/>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AB24BF3B-B04A-485F-A78A-C09F059E71C9}" type="slidenum">
              <a:rPr lang="en-US"/>
              <a:pPr>
                <a:defRPr/>
              </a:pPr>
              <a:t>‹#›</a:t>
            </a:fld>
            <a:endParaRPr lang="en-US" dirty="0"/>
          </a:p>
        </p:txBody>
      </p:sp>
    </p:spTree>
    <p:extLst>
      <p:ext uri="{BB962C8B-B14F-4D97-AF65-F5344CB8AC3E}">
        <p14:creationId xmlns:p14="http://schemas.microsoft.com/office/powerpoint/2010/main" val="215636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9243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741714"/>
            <a:ext cx="4040188" cy="48405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025" y="109969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1748971"/>
            <a:ext cx="4041775" cy="4833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Rectangle 5"/>
          <p:cNvSpPr txBox="1">
            <a:spLocks noChangeArrowheads="1"/>
          </p:cNvSpPr>
          <p:nvPr/>
        </p:nvSpPr>
        <p:spPr bwMode="auto">
          <a:xfrm>
            <a:off x="385763" y="188913"/>
            <a:ext cx="7772400" cy="609600"/>
          </a:xfrm>
          <a:prstGeom prst="rect">
            <a:avLst/>
          </a:prstGeom>
          <a:noFill/>
          <a:ln w="9525">
            <a:noFill/>
            <a:miter lim="800000"/>
            <a:headEnd/>
            <a:tailEnd/>
          </a:ln>
        </p:spPr>
        <p:txBody>
          <a:bodyPr vert="horz" wrap="square" lIns="64008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DE" sz="3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13" name="Text Placeholder 12"/>
          <p:cNvSpPr>
            <a:spLocks noGrp="1"/>
          </p:cNvSpPr>
          <p:nvPr>
            <p:ph type="body" sz="quarter" idx="10"/>
          </p:nvPr>
        </p:nvSpPr>
        <p:spPr>
          <a:xfrm>
            <a:off x="471715" y="239033"/>
            <a:ext cx="7532914" cy="566511"/>
          </a:xfrm>
        </p:spPr>
        <p:txBody>
          <a:bodyPr>
            <a:normAutofit/>
          </a:bodyPr>
          <a:lstStyle>
            <a:lvl1pPr>
              <a:buNone/>
              <a:defRPr sz="2800"/>
            </a:lvl1pPr>
            <a:lvl2pPr>
              <a:defRPr sz="2800"/>
            </a:lvl2pPr>
          </a:lstStyle>
          <a:p>
            <a:pPr lvl="0"/>
            <a:r>
              <a:rPr lang="en-GB" smtClean="0"/>
              <a:t>Click to edit Master text styles</a:t>
            </a:r>
          </a:p>
          <a:p>
            <a:pPr lvl="1"/>
            <a:r>
              <a:rPr lang="en-GB" smtClean="0"/>
              <a:t>Second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Text Placeholder 12"/>
          <p:cNvSpPr>
            <a:spLocks noGrp="1"/>
          </p:cNvSpPr>
          <p:nvPr>
            <p:ph type="body" sz="quarter" idx="10"/>
          </p:nvPr>
        </p:nvSpPr>
        <p:spPr>
          <a:xfrm>
            <a:off x="471715" y="239033"/>
            <a:ext cx="7532914" cy="566511"/>
          </a:xfrm>
        </p:spPr>
        <p:txBody>
          <a:bodyPr/>
          <a:lstStyle>
            <a:lvl1pPr>
              <a:buNone/>
              <a:defRPr/>
            </a:lvl1pPr>
          </a:lstStyle>
          <a:p>
            <a:pPr lvl="0"/>
            <a:r>
              <a:rPr lang="en-GB" smtClean="0"/>
              <a:t>Click to edit Master text styles</a:t>
            </a:r>
          </a:p>
          <a:p>
            <a:pPr lvl="1"/>
            <a:r>
              <a:rPr lang="en-GB" smtClean="0"/>
              <a:t>Second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7" name="Footer Placeholder 9"/>
          <p:cNvSpPr>
            <a:spLocks noGrp="1"/>
          </p:cNvSpPr>
          <p:nvPr>
            <p:ph type="ftr" sz="quarter" idx="4294967295"/>
          </p:nvPr>
        </p:nvSpPr>
        <p:spPr>
          <a:xfrm>
            <a:off x="7077075" y="6677025"/>
            <a:ext cx="2546350" cy="180975"/>
          </a:xfrm>
          <a:prstGeom prst="rect">
            <a:avLst/>
          </a:prstGeom>
          <a:noFill/>
        </p:spPr>
        <p:txBody>
          <a:bodyPr/>
          <a:lstStyle/>
          <a:p>
            <a:pPr>
              <a:defRPr/>
            </a:pPr>
            <a:r>
              <a:rPr lang="sv-SE" smtClean="0"/>
              <a:t>P. Avella, MPP &amp; HLL</a:t>
            </a:r>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79388" y="6669088"/>
            <a:ext cx="3311525" cy="188912"/>
          </a:xfrm>
          <a:prstGeom prst="rect">
            <a:avLst/>
          </a:prstGeom>
        </p:spPr>
        <p:txBody>
          <a:bodyPr/>
          <a:lstStyle>
            <a:lvl1pPr>
              <a:defRPr smtClean="0"/>
            </a:lvl1pPr>
          </a:lstStyle>
          <a:p>
            <a:pPr>
              <a:defRPr/>
            </a:pPr>
            <a:r>
              <a:rPr lang="en-US" dirty="0"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79388" y="6669088"/>
            <a:ext cx="3311525" cy="188912"/>
          </a:xfrm>
          <a:prstGeom prst="rect">
            <a:avLst/>
          </a:prstGeom>
        </p:spPr>
        <p:txBody>
          <a:bodyPr/>
          <a:lstStyle>
            <a:lvl1pPr>
              <a:defRPr/>
            </a:lvl1pPr>
          </a:lstStyle>
          <a:p>
            <a:pPr>
              <a:defRPr/>
            </a:pPr>
            <a:r>
              <a:rPr lang="en-US" dirty="0"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63675" y="136525"/>
            <a:ext cx="7543800" cy="757238"/>
          </a:xfrm>
          <a:prstGeom prst="rect">
            <a:avLst/>
          </a:prstGeom>
        </p:spPr>
        <p:txBody>
          <a:bodyPr/>
          <a:lstStyle/>
          <a:p>
            <a:r>
              <a:rPr lang="en-GB" smtClean="0"/>
              <a:t>Click to edit Master title style</a:t>
            </a:r>
            <a:endParaRPr lang="de-DE"/>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4" name="Rectangle 7"/>
          <p:cNvSpPr>
            <a:spLocks noGrp="1" noChangeArrowheads="1"/>
          </p:cNvSpPr>
          <p:nvPr>
            <p:ph type="dt" sz="half" idx="10"/>
          </p:nvPr>
        </p:nvSpPr>
        <p:spPr>
          <a:xfrm>
            <a:off x="0" y="5616575"/>
            <a:ext cx="1371600" cy="692150"/>
          </a:xfrm>
          <a:prstGeom prst="rect">
            <a:avLst/>
          </a:prstGeom>
          <a:ln/>
        </p:spPr>
        <p:txBody>
          <a:bodyPr/>
          <a:lstStyle>
            <a:lvl1pPr>
              <a:defRPr/>
            </a:lvl1pPr>
          </a:lstStyle>
          <a:p>
            <a:pPr>
              <a:defRPr/>
            </a:pPr>
            <a:r>
              <a:rPr lang="en-US" dirty="0" smtClean="0"/>
              <a:t>17 April 2015</a:t>
            </a:r>
            <a:endParaRPr lang="de-DE"/>
          </a:p>
        </p:txBody>
      </p:sp>
      <p:sp>
        <p:nvSpPr>
          <p:cNvPr id="5" name="Rectangle 11"/>
          <p:cNvSpPr>
            <a:spLocks noGrp="1" noChangeArrowheads="1"/>
          </p:cNvSpPr>
          <p:nvPr>
            <p:ph type="sldNum" sz="quarter" idx="11"/>
          </p:nvPr>
        </p:nvSpPr>
        <p:spPr>
          <a:xfrm>
            <a:off x="0" y="6381750"/>
            <a:ext cx="1331913" cy="476250"/>
          </a:xfrm>
          <a:prstGeom prst="rect">
            <a:avLst/>
          </a:prstGeom>
          <a:ln/>
        </p:spPr>
        <p:txBody>
          <a:bodyPr/>
          <a:lstStyle>
            <a:lvl1pPr>
              <a:defRPr/>
            </a:lvl1pPr>
          </a:lstStyle>
          <a:p>
            <a:pPr>
              <a:defRPr/>
            </a:pPr>
            <a:fld id="{3DE7E4C8-7EF0-46C7-A5CA-92130283E29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DDA4E622-CA3A-4EFE-AC73-92FF8097AE81}" type="slidenum">
              <a:rPr lang="en-US"/>
              <a:pPr>
                <a:defRPr/>
              </a:pPr>
              <a:t>‹#›</a:t>
            </a:fld>
            <a:endParaRPr lang="en-US" dirty="0"/>
          </a:p>
        </p:txBody>
      </p:sp>
    </p:spTree>
    <p:extLst>
      <p:ext uri="{BB962C8B-B14F-4D97-AF65-F5344CB8AC3E}">
        <p14:creationId xmlns:p14="http://schemas.microsoft.com/office/powerpoint/2010/main" val="3317213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s-ES"/>
          </a:p>
        </p:txBody>
      </p:sp>
      <p:sp>
        <p:nvSpPr>
          <p:cNvPr id="3" name="Rectangle 9"/>
          <p:cNvSpPr>
            <a:spLocks noGrp="1" noChangeArrowheads="1"/>
          </p:cNvSpPr>
          <p:nvPr>
            <p:ph type="dt" sz="half" idx="10"/>
          </p:nvPr>
        </p:nvSpPr>
        <p:spPr>
          <a:xfrm>
            <a:off x="431800" y="6669088"/>
            <a:ext cx="3311525" cy="188912"/>
          </a:xfrm>
          <a:prstGeom prst="rect">
            <a:avLst/>
          </a:prstGeom>
        </p:spPr>
        <p:txBody>
          <a:bodyPr/>
          <a:lstStyle>
            <a:lvl1pPr eaLnBrk="1" fontAlgn="auto" hangingPunct="1">
              <a:spcAft>
                <a:spcPts val="0"/>
              </a:spcAft>
              <a:defRPr/>
            </a:lvl1pPr>
          </a:lstStyle>
          <a:p>
            <a:pPr>
              <a:defRPr/>
            </a:pPr>
            <a:r>
              <a:rPr lang="en-US" dirty="0"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p:spPr>
        <p:txBody>
          <a:bodyPr/>
          <a:lstStyle>
            <a:lvl1pPr eaLnBrk="1" fontAlgn="auto" hangingPunct="1">
              <a:spcAft>
                <a:spcPts val="0"/>
              </a:spcAft>
              <a:defRPr/>
            </a:lvl1pPr>
          </a:lstStyle>
          <a:p>
            <a:pPr>
              <a:defRPr/>
            </a:pPr>
            <a:r>
              <a:rPr lang="sv-SE" smtClean="0"/>
              <a:t>P. Avella, MPP &amp; HLL</a:t>
            </a:r>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79388" y="6669088"/>
            <a:ext cx="3311525" cy="188912"/>
          </a:xfrm>
          <a:prstGeom prst="rect">
            <a:avLst/>
          </a:prstGeom>
        </p:spPr>
        <p:txBody>
          <a:bodyPr/>
          <a:lstStyle>
            <a:lvl1pPr>
              <a:defRPr/>
            </a:lvl1pPr>
          </a:lstStyle>
          <a:p>
            <a:pPr>
              <a:defRPr/>
            </a:pPr>
            <a:r>
              <a:rPr lang="en-US" dirty="0"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47638" y="6669088"/>
            <a:ext cx="3311525" cy="188912"/>
          </a:xfrm>
          <a:prstGeom prst="rect">
            <a:avLst/>
          </a:prstGeom>
          <a:ln/>
        </p:spPr>
        <p:txBody>
          <a:bodyPr/>
          <a:lstStyle>
            <a:lvl1pPr>
              <a:defRPr/>
            </a:lvl1pPr>
          </a:lstStyle>
          <a:p>
            <a:pPr>
              <a:defRPr/>
            </a:pPr>
            <a:r>
              <a:rPr lang="en-US" dirty="0"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a:ln/>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4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47638" y="6669088"/>
            <a:ext cx="3311525" cy="188912"/>
          </a:xfrm>
          <a:prstGeom prst="rect">
            <a:avLst/>
          </a:prstGeom>
          <a:ln/>
        </p:spPr>
        <p:txBody>
          <a:bodyPr/>
          <a:lstStyle>
            <a:lvl1pPr>
              <a:defRPr/>
            </a:lvl1pPr>
          </a:lstStyle>
          <a:p>
            <a:pPr>
              <a:defRPr/>
            </a:pPr>
            <a:r>
              <a:rPr lang="en-US" dirty="0"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a:ln/>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6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47638" y="6669088"/>
            <a:ext cx="3311525" cy="188912"/>
          </a:xfrm>
          <a:prstGeom prst="rect">
            <a:avLst/>
          </a:prstGeom>
          <a:ln/>
        </p:spPr>
        <p:txBody>
          <a:bodyPr/>
          <a:lstStyle>
            <a:lvl1pPr>
              <a:defRPr/>
            </a:lvl1pPr>
          </a:lstStyle>
          <a:p>
            <a:pPr>
              <a:defRPr/>
            </a:pPr>
            <a:r>
              <a:rPr lang="en-US" dirty="0"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a:ln/>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7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47638" y="6669088"/>
            <a:ext cx="3311525" cy="188912"/>
          </a:xfrm>
          <a:prstGeom prst="rect">
            <a:avLst/>
          </a:prstGeom>
          <a:ln/>
        </p:spPr>
        <p:txBody>
          <a:bodyPr/>
          <a:lstStyle>
            <a:lvl1pPr>
              <a:defRPr/>
            </a:lvl1pPr>
          </a:lstStyle>
          <a:p>
            <a:pPr>
              <a:defRPr/>
            </a:pPr>
            <a:r>
              <a:rPr lang="en-US" dirty="0"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a:ln/>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8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47638" y="6669088"/>
            <a:ext cx="3311525" cy="188912"/>
          </a:xfrm>
          <a:prstGeom prst="rect">
            <a:avLst/>
          </a:prstGeom>
          <a:ln/>
        </p:spPr>
        <p:txBody>
          <a:bodyPr/>
          <a:lstStyle>
            <a:lvl1pPr>
              <a:defRPr/>
            </a:lvl1pPr>
          </a:lstStyle>
          <a:p>
            <a:pPr>
              <a:defRPr/>
            </a:pPr>
            <a:r>
              <a:rPr lang="en-US" dirty="0"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a:ln/>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9_Blank">
    <p:spTree>
      <p:nvGrpSpPr>
        <p:cNvPr id="1" name=""/>
        <p:cNvGrpSpPr/>
        <p:nvPr/>
      </p:nvGrpSpPr>
      <p:grpSpPr>
        <a:xfrm>
          <a:off x="0" y="0"/>
          <a:ext cx="0" cy="0"/>
          <a:chOff x="0" y="0"/>
          <a:chExt cx="0" cy="0"/>
        </a:xfrm>
      </p:grpSpPr>
      <p:sp>
        <p:nvSpPr>
          <p:cNvPr id="5" name="Title 4"/>
          <p:cNvSpPr>
            <a:spLocks noGrp="1"/>
          </p:cNvSpPr>
          <p:nvPr>
            <p:ph type="title"/>
          </p:nvPr>
        </p:nvSpPr>
        <p:spPr>
          <a:xfrm>
            <a:off x="385763" y="188913"/>
            <a:ext cx="7772400" cy="609600"/>
          </a:xfrm>
          <a:prstGeom prst="rect">
            <a:avLst/>
          </a:prstGeom>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xfrm>
            <a:off x="147638" y="6669088"/>
            <a:ext cx="3311525" cy="188912"/>
          </a:xfrm>
          <a:prstGeom prst="rect">
            <a:avLst/>
          </a:prstGeom>
          <a:ln/>
        </p:spPr>
        <p:txBody>
          <a:bodyPr/>
          <a:lstStyle>
            <a:lvl1pPr>
              <a:defRPr/>
            </a:lvl1pPr>
          </a:lstStyle>
          <a:p>
            <a:pPr>
              <a:defRPr/>
            </a:pPr>
            <a:r>
              <a:rPr lang="en-US" dirty="0" smtClean="0"/>
              <a:t>17 April 2015</a:t>
            </a:r>
            <a:endParaRPr lang="de-DE"/>
          </a:p>
        </p:txBody>
      </p:sp>
      <p:sp>
        <p:nvSpPr>
          <p:cNvPr id="4" name="Rectangle 10"/>
          <p:cNvSpPr>
            <a:spLocks noGrp="1" noChangeArrowheads="1"/>
          </p:cNvSpPr>
          <p:nvPr>
            <p:ph type="ftr" sz="quarter" idx="11"/>
          </p:nvPr>
        </p:nvSpPr>
        <p:spPr>
          <a:xfrm>
            <a:off x="6416675" y="6677025"/>
            <a:ext cx="2546350" cy="180975"/>
          </a:xfrm>
          <a:prstGeom prst="rect">
            <a:avLst/>
          </a:prstGeom>
          <a:ln/>
        </p:spPr>
        <p:txBody>
          <a:bodyPr/>
          <a:lstStyle>
            <a:lvl1pPr>
              <a:defRPr/>
            </a:lvl1pPr>
          </a:lstStyle>
          <a:p>
            <a:pPr>
              <a:defRPr/>
            </a:pPr>
            <a:r>
              <a:rPr lang="sv-SE" smtClean="0"/>
              <a:t>P. Avella, MPP &amp; HLL</a:t>
            </a:r>
            <a:endParaRPr lang="de-DE"/>
          </a:p>
        </p:txBody>
      </p:sp>
      <p:sp>
        <p:nvSpPr>
          <p:cNvPr id="6" name="Slide Number Placeholder 13"/>
          <p:cNvSpPr>
            <a:spLocks noGrp="1"/>
          </p:cNvSpPr>
          <p:nvPr>
            <p:ph type="sldNum" sz="quarter" idx="12"/>
          </p:nvPr>
        </p:nvSpPr>
        <p:spPr>
          <a:xfrm>
            <a:off x="4265613" y="6670675"/>
            <a:ext cx="455612" cy="155575"/>
          </a:xfrm>
          <a:prstGeom prst="rect">
            <a:avLst/>
          </a:prstGeom>
        </p:spPr>
        <p:txBody>
          <a:bodyPr/>
          <a:lstStyle>
            <a:lvl1pPr>
              <a:defRPr/>
            </a:lvl1pPr>
          </a:lstStyle>
          <a:p>
            <a:pPr>
              <a:defRPr/>
            </a:pPr>
            <a:fld id="{3DE7E4C8-7EF0-46C7-A5CA-92130283E299}" type="slidenum">
              <a:rPr lang="en-US" smtClean="0"/>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215900" y="6669088"/>
            <a:ext cx="6192838" cy="188912"/>
          </a:xfrm>
          <a:prstGeom prst="rect">
            <a:avLst/>
          </a:prstGeom>
          <a:ln/>
        </p:spPr>
        <p:txBody>
          <a:bodyPr/>
          <a:lstStyle>
            <a:lvl1pPr>
              <a:defRPr/>
            </a:lvl1pPr>
          </a:lstStyle>
          <a:p>
            <a:pPr>
              <a:defRPr/>
            </a:pPr>
            <a:r>
              <a:rPr lang="en-US" dirty="0" smtClean="0"/>
              <a:t>17 April 2015</a:t>
            </a:r>
            <a:endParaRPr lang="de-DE"/>
          </a:p>
        </p:txBody>
      </p:sp>
      <p:sp>
        <p:nvSpPr>
          <p:cNvPr id="3" name="Rectangle 10"/>
          <p:cNvSpPr>
            <a:spLocks noGrp="1" noChangeArrowheads="1"/>
          </p:cNvSpPr>
          <p:nvPr>
            <p:ph type="ftr" sz="quarter" idx="11"/>
          </p:nvPr>
        </p:nvSpPr>
        <p:spPr>
          <a:xfrm>
            <a:off x="6408738" y="6677025"/>
            <a:ext cx="2343150" cy="180975"/>
          </a:xfrm>
          <a:prstGeom prst="rect">
            <a:avLst/>
          </a:prstGeom>
          <a:ln/>
        </p:spPr>
        <p:txBody>
          <a:bodyPr/>
          <a:lstStyle>
            <a:lvl1pPr>
              <a:defRPr/>
            </a:lvl1pPr>
          </a:lstStyle>
          <a:p>
            <a:pPr>
              <a:defRPr/>
            </a:pPr>
            <a:r>
              <a:rPr lang="sv-SE" smtClean="0"/>
              <a:t>P. Avella, MPP &amp; HLL</a:t>
            </a:r>
            <a:endParaRPr lang="de-DE"/>
          </a:p>
        </p:txBody>
      </p:sp>
      <p:sp>
        <p:nvSpPr>
          <p:cNvPr id="4" name="Rectangle 14"/>
          <p:cNvSpPr>
            <a:spLocks noGrp="1" noChangeArrowheads="1"/>
          </p:cNvSpPr>
          <p:nvPr>
            <p:ph type="sldNum" sz="quarter" idx="12"/>
          </p:nvPr>
        </p:nvSpPr>
        <p:spPr>
          <a:xfrm>
            <a:off x="8229600" y="6638925"/>
            <a:ext cx="914400" cy="219075"/>
          </a:xfrm>
          <a:prstGeom prst="rect">
            <a:avLst/>
          </a:prstGeom>
          <a:ln/>
        </p:spPr>
        <p:txBody>
          <a:bodyPr/>
          <a:lstStyle>
            <a:lvl1pPr>
              <a:defRPr/>
            </a:lvl1pPr>
          </a:lstStyle>
          <a:p>
            <a:pPr>
              <a:defRPr/>
            </a:pPr>
            <a:fld id="{9AC41A7A-08A7-4E1B-8BBC-A0FB74A0B89E}" type="slidenum">
              <a:rPr lang="en-US"/>
              <a:pPr>
                <a:defRPr/>
              </a:pPr>
              <a:t>‹#›</a:t>
            </a:fld>
            <a:endParaRPr lang="en-US" dirty="0"/>
          </a:p>
        </p:txBody>
      </p:sp>
    </p:spTree>
    <p:extLst>
      <p:ext uri="{BB962C8B-B14F-4D97-AF65-F5344CB8AC3E}">
        <p14:creationId xmlns:p14="http://schemas.microsoft.com/office/powerpoint/2010/main" val="3175067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19063" y="0"/>
            <a:ext cx="133350" cy="6669088"/>
          </a:xfrm>
          <a:prstGeom prst="rect">
            <a:avLst/>
          </a:prstGeom>
          <a:solidFill>
            <a:srgbClr val="C9DBD8"/>
          </a:solidFill>
          <a:ln w="9525">
            <a:solidFill>
              <a:srgbClr val="C9DBD8"/>
            </a:solidFill>
            <a:miter lim="800000"/>
            <a:headEnd/>
            <a:tailEnd/>
          </a:ln>
          <a:effectLst/>
        </p:spPr>
        <p:txBody>
          <a:bodyPr wrap="none" anchor="ctr"/>
          <a:lstStyle/>
          <a:p>
            <a:pPr algn="ctr" eaLnBrk="0" hangingPunct="0">
              <a:spcBef>
                <a:spcPct val="50000"/>
              </a:spcBef>
              <a:defRPr/>
            </a:pPr>
            <a:endParaRPr lang="en-US" dirty="0"/>
          </a:p>
        </p:txBody>
      </p:sp>
      <p:sp>
        <p:nvSpPr>
          <p:cNvPr id="5" name="Rectangle 3"/>
          <p:cNvSpPr>
            <a:spLocks noChangeArrowheads="1"/>
          </p:cNvSpPr>
          <p:nvPr/>
        </p:nvSpPr>
        <p:spPr bwMode="auto">
          <a:xfrm>
            <a:off x="252413" y="0"/>
            <a:ext cx="131762" cy="6858000"/>
          </a:xfrm>
          <a:prstGeom prst="rect">
            <a:avLst/>
          </a:prstGeom>
          <a:solidFill>
            <a:srgbClr val="E6F2F2"/>
          </a:solidFill>
          <a:ln w="9525">
            <a:solidFill>
              <a:srgbClr val="E6F2F2"/>
            </a:solidFill>
            <a:miter lim="800000"/>
            <a:headEnd/>
            <a:tailEnd/>
          </a:ln>
          <a:effectLst/>
        </p:spPr>
        <p:txBody>
          <a:bodyPr wrap="none" anchor="ctr"/>
          <a:lstStyle/>
          <a:p>
            <a:pPr algn="ctr" eaLnBrk="0" hangingPunct="0">
              <a:spcBef>
                <a:spcPct val="50000"/>
              </a:spcBef>
              <a:defRPr/>
            </a:pPr>
            <a:endParaRPr lang="en-US" dirty="0"/>
          </a:p>
        </p:txBody>
      </p:sp>
      <p:sp>
        <p:nvSpPr>
          <p:cNvPr id="6" name="Rectangle 4"/>
          <p:cNvSpPr>
            <a:spLocks noChangeArrowheads="1"/>
          </p:cNvSpPr>
          <p:nvPr/>
        </p:nvSpPr>
        <p:spPr bwMode="auto">
          <a:xfrm>
            <a:off x="0" y="6669088"/>
            <a:ext cx="9144000" cy="215900"/>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dirty="0"/>
          </a:p>
        </p:txBody>
      </p:sp>
      <p:sp>
        <p:nvSpPr>
          <p:cNvPr id="7" name="Rectangle 6"/>
          <p:cNvSpPr>
            <a:spLocks noChangeArrowheads="1"/>
          </p:cNvSpPr>
          <p:nvPr/>
        </p:nvSpPr>
        <p:spPr bwMode="auto">
          <a:xfrm>
            <a:off x="0" y="0"/>
            <a:ext cx="119063" cy="6669088"/>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dirty="0"/>
          </a:p>
        </p:txBody>
      </p:sp>
      <p:sp>
        <p:nvSpPr>
          <p:cNvPr id="8" name="Rectangle 7"/>
          <p:cNvSpPr>
            <a:spLocks noChangeArrowheads="1"/>
          </p:cNvSpPr>
          <p:nvPr/>
        </p:nvSpPr>
        <p:spPr bwMode="auto">
          <a:xfrm>
            <a:off x="0" y="-26988"/>
            <a:ext cx="9144000" cy="142876"/>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dirty="0"/>
          </a:p>
        </p:txBody>
      </p:sp>
      <p:pic>
        <p:nvPicPr>
          <p:cNvPr id="9" name="Picture 12" descr="hll-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42875"/>
            <a:ext cx="19208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MPP_os_logo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7475"/>
            <a:ext cx="15303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29" name="Rectangle 5"/>
          <p:cNvSpPr>
            <a:spLocks noGrp="1" noChangeArrowheads="1"/>
          </p:cNvSpPr>
          <p:nvPr>
            <p:ph type="ctrTitle"/>
          </p:nvPr>
        </p:nvSpPr>
        <p:spPr>
          <a:xfrm>
            <a:off x="685800" y="2130425"/>
            <a:ext cx="7772400" cy="1470025"/>
          </a:xfrm>
        </p:spPr>
        <p:txBody>
          <a:bodyPr/>
          <a:lstStyle>
            <a:lvl1pPr algn="ctr">
              <a:defRPr/>
            </a:lvl1pPr>
          </a:lstStyle>
          <a:p>
            <a:r>
              <a:rPr lang="en-GB" smtClean="0"/>
              <a:t>Click to edit Master title style</a:t>
            </a:r>
            <a:endParaRPr lang="en-US" dirty="0"/>
          </a:p>
        </p:txBody>
      </p:sp>
      <p:sp>
        <p:nvSpPr>
          <p:cNvPr id="1639435" name="Rectangle 11"/>
          <p:cNvSpPr>
            <a:spLocks noGrp="1" noChangeArrowheads="1"/>
          </p:cNvSpPr>
          <p:nvPr>
            <p:ph type="subTitle" idx="1"/>
          </p:nvPr>
        </p:nvSpPr>
        <p:spPr>
          <a:xfrm>
            <a:off x="1371600" y="4664075"/>
            <a:ext cx="6400800" cy="1285875"/>
          </a:xfrm>
        </p:spPr>
        <p:txBody>
          <a:bodyPr/>
          <a:lstStyle>
            <a:lvl1pPr marL="0" indent="0" algn="ctr">
              <a:defRPr/>
            </a:lvl1pPr>
          </a:lstStyle>
          <a:p>
            <a:r>
              <a:rPr lang="en-GB" smtClean="0"/>
              <a:t>Click to edit Master subtitle style</a:t>
            </a:r>
            <a:endParaRPr lang="en-US"/>
          </a:p>
        </p:txBody>
      </p:sp>
      <p:sp>
        <p:nvSpPr>
          <p:cNvPr id="11" name="Rectangle 9"/>
          <p:cNvSpPr>
            <a:spLocks noGrp="1" noChangeArrowheads="1"/>
          </p:cNvSpPr>
          <p:nvPr>
            <p:ph type="dt" sz="half" idx="10"/>
          </p:nvPr>
        </p:nvSpPr>
        <p:spPr>
          <a:xfrm>
            <a:off x="457200" y="6245225"/>
            <a:ext cx="2133600" cy="476250"/>
          </a:xfrm>
        </p:spPr>
        <p:txBody>
          <a:bodyPr/>
          <a:lstStyle>
            <a:lvl1pPr>
              <a:defRPr/>
            </a:lvl1pPr>
          </a:lstStyle>
          <a:p>
            <a:pPr>
              <a:defRPr/>
            </a:pPr>
            <a:r>
              <a:rPr lang="en-US" dirty="0" smtClean="0"/>
              <a:t>17 April 2015</a:t>
            </a:r>
            <a:endParaRPr lang="de-DE"/>
          </a:p>
        </p:txBody>
      </p:sp>
      <p:sp>
        <p:nvSpPr>
          <p:cNvPr id="12" name="Rectangle 10"/>
          <p:cNvSpPr>
            <a:spLocks noGrp="1" noChangeArrowheads="1"/>
          </p:cNvSpPr>
          <p:nvPr>
            <p:ph type="ftr" sz="quarter" idx="11"/>
          </p:nvPr>
        </p:nvSpPr>
        <p:spPr>
          <a:xfrm>
            <a:off x="3124200" y="6245225"/>
            <a:ext cx="2895600" cy="476250"/>
          </a:xfrm>
        </p:spPr>
        <p:txBody>
          <a:bodyPr/>
          <a:lstStyle>
            <a:lvl1pPr>
              <a:defRPr/>
            </a:lvl1pPr>
          </a:lstStyle>
          <a:p>
            <a:pPr>
              <a:defRPr/>
            </a:pPr>
            <a:r>
              <a:rPr lang="sv-SE" smtClean="0"/>
              <a:t>P. Avella, MPP &amp; HLL</a:t>
            </a:r>
            <a:endParaRPr lang="de-DE" dirty="0"/>
          </a:p>
        </p:txBody>
      </p:sp>
      <p:sp>
        <p:nvSpPr>
          <p:cNvPr id="13" name="Rectangle 14"/>
          <p:cNvSpPr>
            <a:spLocks noGrp="1" noChangeArrowheads="1"/>
          </p:cNvSpPr>
          <p:nvPr>
            <p:ph type="sldNum" sz="quarter" idx="12"/>
          </p:nvPr>
        </p:nvSpPr>
        <p:spPr>
          <a:xfrm>
            <a:off x="6553200" y="6245225"/>
            <a:ext cx="2133600" cy="476250"/>
          </a:xfrm>
        </p:spPr>
        <p:txBody>
          <a:bodyPr/>
          <a:lstStyle>
            <a:lvl1pPr>
              <a:defRPr/>
            </a:lvl1pPr>
          </a:lstStyle>
          <a:p>
            <a:pPr>
              <a:defRPr/>
            </a:pPr>
            <a:fld id="{162BEFA3-AC85-4731-B519-8F92E713A5F4}" type="slidenum">
              <a:rPr lang="en-US"/>
              <a:pPr>
                <a:defRPr/>
              </a:pPr>
              <a:t>‹#›</a:t>
            </a:fld>
            <a:endParaRPr lang="en-US" dirty="0"/>
          </a:p>
        </p:txBody>
      </p:sp>
      <p:pic>
        <p:nvPicPr>
          <p:cNvPr id="14" name="Picture 16" descr="MPP_os_logo_cmy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117475"/>
            <a:ext cx="15303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28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2288"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3288"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7" name="Rectangle 14"/>
          <p:cNvSpPr>
            <a:spLocks noGrp="1" noChangeArrowheads="1"/>
          </p:cNvSpPr>
          <p:nvPr>
            <p:ph type="sldNum" sz="quarter" idx="12"/>
          </p:nvPr>
        </p:nvSpPr>
        <p:spPr>
          <a:ln/>
        </p:spPr>
        <p:txBody>
          <a:bodyPr/>
          <a:lstStyle>
            <a:lvl1pPr>
              <a:defRPr/>
            </a:lvl1pPr>
          </a:lstStyle>
          <a:p>
            <a:pPr>
              <a:defRPr/>
            </a:pPr>
            <a:fld id="{F8AC1F46-9E05-47A8-A203-2A8B21A35E0D}" type="slidenum">
              <a:rPr lang="en-US"/>
              <a:pPr>
                <a:defRPr/>
              </a:pPr>
              <a:t>‹#›</a:t>
            </a:fld>
            <a:endParaRPr lang="en-US" dirty="0"/>
          </a:p>
        </p:txBody>
      </p:sp>
    </p:spTree>
    <p:extLst>
      <p:ext uri="{BB962C8B-B14F-4D97-AF65-F5344CB8AC3E}">
        <p14:creationId xmlns:p14="http://schemas.microsoft.com/office/powerpoint/2010/main" val="30771997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AB24BF3B-B04A-485F-A78A-C09F059E71C9}" type="slidenum">
              <a:rPr lang="en-US"/>
              <a:pPr>
                <a:defRPr/>
              </a:pPr>
              <a:t>‹#›</a:t>
            </a:fld>
            <a:endParaRPr lang="en-US" dirty="0"/>
          </a:p>
        </p:txBody>
      </p:sp>
    </p:spTree>
    <p:extLst>
      <p:ext uri="{BB962C8B-B14F-4D97-AF65-F5344CB8AC3E}">
        <p14:creationId xmlns:p14="http://schemas.microsoft.com/office/powerpoint/2010/main" val="215636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DDA4E622-CA3A-4EFE-AC73-92FF8097AE81}" type="slidenum">
              <a:rPr lang="en-US"/>
              <a:pPr>
                <a:defRPr/>
              </a:pPr>
              <a:t>‹#›</a:t>
            </a:fld>
            <a:endParaRPr lang="en-US" dirty="0"/>
          </a:p>
        </p:txBody>
      </p:sp>
    </p:spTree>
    <p:extLst>
      <p:ext uri="{BB962C8B-B14F-4D97-AF65-F5344CB8AC3E}">
        <p14:creationId xmlns:p14="http://schemas.microsoft.com/office/powerpoint/2010/main" val="3317213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22288"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3288"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7" name="Rectangle 14"/>
          <p:cNvSpPr>
            <a:spLocks noGrp="1" noChangeArrowheads="1"/>
          </p:cNvSpPr>
          <p:nvPr>
            <p:ph type="sldNum" sz="quarter" idx="12"/>
          </p:nvPr>
        </p:nvSpPr>
        <p:spPr>
          <a:ln/>
        </p:spPr>
        <p:txBody>
          <a:bodyPr/>
          <a:lstStyle>
            <a:lvl1pPr>
              <a:defRPr/>
            </a:lvl1pPr>
          </a:lstStyle>
          <a:p>
            <a:pPr>
              <a:defRPr/>
            </a:pPr>
            <a:fld id="{F8AC1F46-9E05-47A8-A203-2A8B21A35E0D}" type="slidenum">
              <a:rPr lang="en-US"/>
              <a:pPr>
                <a:defRPr/>
              </a:pPr>
              <a:t>‹#›</a:t>
            </a:fld>
            <a:endParaRPr lang="en-US" dirty="0"/>
          </a:p>
        </p:txBody>
      </p:sp>
    </p:spTree>
    <p:extLst>
      <p:ext uri="{BB962C8B-B14F-4D97-AF65-F5344CB8AC3E}">
        <p14:creationId xmlns:p14="http://schemas.microsoft.com/office/powerpoint/2010/main" val="3077199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802"/>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8"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9" name="Rectangle 14"/>
          <p:cNvSpPr>
            <a:spLocks noGrp="1" noChangeArrowheads="1"/>
          </p:cNvSpPr>
          <p:nvPr>
            <p:ph type="sldNum" sz="quarter" idx="12"/>
          </p:nvPr>
        </p:nvSpPr>
        <p:spPr>
          <a:ln/>
        </p:spPr>
        <p:txBody>
          <a:bodyPr/>
          <a:lstStyle>
            <a:lvl1pPr>
              <a:defRPr/>
            </a:lvl1pPr>
          </a:lstStyle>
          <a:p>
            <a:pPr>
              <a:defRPr/>
            </a:pPr>
            <a:fld id="{4F539F55-F8C4-47A0-B45F-E531876E64BD}" type="slidenum">
              <a:rPr lang="en-US"/>
              <a:pPr>
                <a:defRPr/>
              </a:pPr>
              <a:t>‹#›</a:t>
            </a:fld>
            <a:endParaRPr lang="en-US" dirty="0"/>
          </a:p>
        </p:txBody>
      </p:sp>
    </p:spTree>
    <p:extLst>
      <p:ext uri="{BB962C8B-B14F-4D97-AF65-F5344CB8AC3E}">
        <p14:creationId xmlns:p14="http://schemas.microsoft.com/office/powerpoint/2010/main" val="1510819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4"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5" name="Rectangle 14"/>
          <p:cNvSpPr>
            <a:spLocks noGrp="1" noChangeArrowheads="1"/>
          </p:cNvSpPr>
          <p:nvPr>
            <p:ph type="sldNum" sz="quarter" idx="12"/>
          </p:nvPr>
        </p:nvSpPr>
        <p:spPr>
          <a:ln/>
        </p:spPr>
        <p:txBody>
          <a:bodyPr/>
          <a:lstStyle>
            <a:lvl1pPr>
              <a:defRPr/>
            </a:lvl1pPr>
          </a:lstStyle>
          <a:p>
            <a:pPr>
              <a:defRPr/>
            </a:pPr>
            <a:fld id="{441C4729-A3DC-4D89-9694-02DB10FAB133}" type="slidenum">
              <a:rPr lang="en-US"/>
              <a:pPr>
                <a:defRPr/>
              </a:pPr>
              <a:t>‹#›</a:t>
            </a:fld>
            <a:endParaRPr lang="en-US" dirty="0"/>
          </a:p>
        </p:txBody>
      </p:sp>
    </p:spTree>
    <p:extLst>
      <p:ext uri="{BB962C8B-B14F-4D97-AF65-F5344CB8AC3E}">
        <p14:creationId xmlns:p14="http://schemas.microsoft.com/office/powerpoint/2010/main" val="1294213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3"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4" name="Rectangle 14"/>
          <p:cNvSpPr>
            <a:spLocks noGrp="1" noChangeArrowheads="1"/>
          </p:cNvSpPr>
          <p:nvPr>
            <p:ph type="sldNum" sz="quarter" idx="12"/>
          </p:nvPr>
        </p:nvSpPr>
        <p:spPr>
          <a:ln/>
        </p:spPr>
        <p:txBody>
          <a:bodyPr/>
          <a:lstStyle>
            <a:lvl1pPr>
              <a:defRPr/>
            </a:lvl1pPr>
          </a:lstStyle>
          <a:p>
            <a:pPr>
              <a:defRPr/>
            </a:pPr>
            <a:fld id="{9AC41A7A-08A7-4E1B-8BBC-A0FB74A0B89E}" type="slidenum">
              <a:rPr lang="en-US"/>
              <a:pPr>
                <a:defRPr/>
              </a:pPr>
              <a:t>‹#›</a:t>
            </a:fld>
            <a:endParaRPr lang="en-US" dirty="0"/>
          </a:p>
        </p:txBody>
      </p:sp>
    </p:spTree>
    <p:extLst>
      <p:ext uri="{BB962C8B-B14F-4D97-AF65-F5344CB8AC3E}">
        <p14:creationId xmlns:p14="http://schemas.microsoft.com/office/powerpoint/2010/main" val="3175067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7" name="Rectangle 14"/>
          <p:cNvSpPr>
            <a:spLocks noGrp="1" noChangeArrowheads="1"/>
          </p:cNvSpPr>
          <p:nvPr>
            <p:ph type="sldNum" sz="quarter" idx="12"/>
          </p:nvPr>
        </p:nvSpPr>
        <p:spPr>
          <a:ln/>
        </p:spPr>
        <p:txBody>
          <a:bodyPr/>
          <a:lstStyle>
            <a:lvl1pPr>
              <a:defRPr/>
            </a:lvl1pPr>
          </a:lstStyle>
          <a:p>
            <a:pPr>
              <a:defRPr/>
            </a:pPr>
            <a:fld id="{4CC1E41A-3A6A-4371-B2BB-56AF9510A76E}" type="slidenum">
              <a:rPr lang="en-US"/>
              <a:pPr>
                <a:defRPr/>
              </a:pPr>
              <a:t>‹#›</a:t>
            </a:fld>
            <a:endParaRPr lang="en-US" dirty="0"/>
          </a:p>
        </p:txBody>
      </p:sp>
    </p:spTree>
    <p:extLst>
      <p:ext uri="{BB962C8B-B14F-4D97-AF65-F5344CB8AC3E}">
        <p14:creationId xmlns:p14="http://schemas.microsoft.com/office/powerpoint/2010/main" val="3976348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7" name="Rectangle 14"/>
          <p:cNvSpPr>
            <a:spLocks noGrp="1" noChangeArrowheads="1"/>
          </p:cNvSpPr>
          <p:nvPr>
            <p:ph type="sldNum" sz="quarter" idx="12"/>
          </p:nvPr>
        </p:nvSpPr>
        <p:spPr>
          <a:ln/>
        </p:spPr>
        <p:txBody>
          <a:bodyPr/>
          <a:lstStyle>
            <a:lvl1pPr>
              <a:defRPr/>
            </a:lvl1pPr>
          </a:lstStyle>
          <a:p>
            <a:pPr>
              <a:defRPr/>
            </a:pPr>
            <a:fld id="{A6AF5A2C-58D1-4062-A77C-62E335212EB0}" type="slidenum">
              <a:rPr lang="en-US"/>
              <a:pPr>
                <a:defRPr/>
              </a:pPr>
              <a:t>‹#›</a:t>
            </a:fld>
            <a:endParaRPr lang="en-US" dirty="0"/>
          </a:p>
        </p:txBody>
      </p:sp>
    </p:spTree>
    <p:extLst>
      <p:ext uri="{BB962C8B-B14F-4D97-AF65-F5344CB8AC3E}">
        <p14:creationId xmlns:p14="http://schemas.microsoft.com/office/powerpoint/2010/main" val="23701667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A8733502-630D-4EA7-8E07-747254EB2DCA}" type="slidenum">
              <a:rPr lang="en-US"/>
              <a:pPr>
                <a:defRPr/>
              </a:pPr>
              <a:t>‹#›</a:t>
            </a:fld>
            <a:endParaRPr lang="en-US" dirty="0"/>
          </a:p>
        </p:txBody>
      </p:sp>
    </p:spTree>
    <p:extLst>
      <p:ext uri="{BB962C8B-B14F-4D97-AF65-F5344CB8AC3E}">
        <p14:creationId xmlns:p14="http://schemas.microsoft.com/office/powerpoint/2010/main" val="22089874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188913"/>
            <a:ext cx="2090738" cy="583088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85763" y="188913"/>
            <a:ext cx="6122987" cy="583088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6" name="Rectangle 14"/>
          <p:cNvSpPr>
            <a:spLocks noGrp="1" noChangeArrowheads="1"/>
          </p:cNvSpPr>
          <p:nvPr>
            <p:ph type="sldNum" sz="quarter" idx="12"/>
          </p:nvPr>
        </p:nvSpPr>
        <p:spPr>
          <a:ln/>
        </p:spPr>
        <p:txBody>
          <a:bodyPr/>
          <a:lstStyle>
            <a:lvl1pPr>
              <a:defRPr/>
            </a:lvl1pPr>
          </a:lstStyle>
          <a:p>
            <a:pPr>
              <a:defRPr/>
            </a:pPr>
            <a:fld id="{6D25313C-D926-4B93-BAFE-921EF7FC4F79}" type="slidenum">
              <a:rPr lang="en-US"/>
              <a:pPr>
                <a:defRPr/>
              </a:pPr>
              <a:t>‹#›</a:t>
            </a:fld>
            <a:endParaRPr lang="en-US" dirty="0"/>
          </a:p>
        </p:txBody>
      </p:sp>
    </p:spTree>
    <p:extLst>
      <p:ext uri="{BB962C8B-B14F-4D97-AF65-F5344CB8AC3E}">
        <p14:creationId xmlns:p14="http://schemas.microsoft.com/office/powerpoint/2010/main" val="42164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802"/>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8"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9" name="Rectangle 14"/>
          <p:cNvSpPr>
            <a:spLocks noGrp="1" noChangeArrowheads="1"/>
          </p:cNvSpPr>
          <p:nvPr>
            <p:ph type="sldNum" sz="quarter" idx="12"/>
          </p:nvPr>
        </p:nvSpPr>
        <p:spPr>
          <a:ln/>
        </p:spPr>
        <p:txBody>
          <a:bodyPr/>
          <a:lstStyle>
            <a:lvl1pPr>
              <a:defRPr/>
            </a:lvl1pPr>
          </a:lstStyle>
          <a:p>
            <a:pPr>
              <a:defRPr/>
            </a:pPr>
            <a:fld id="{4F539F55-F8C4-47A0-B45F-E531876E64BD}" type="slidenum">
              <a:rPr lang="en-US"/>
              <a:pPr>
                <a:defRPr/>
              </a:pPr>
              <a:t>‹#›</a:t>
            </a:fld>
            <a:endParaRPr lang="en-US" dirty="0"/>
          </a:p>
        </p:txBody>
      </p:sp>
    </p:spTree>
    <p:extLst>
      <p:ext uri="{BB962C8B-B14F-4D97-AF65-F5344CB8AC3E}">
        <p14:creationId xmlns:p14="http://schemas.microsoft.com/office/powerpoint/2010/main" val="15108196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6040"/>
            <a:ext cx="8686800" cy="11398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228600" y="990600"/>
            <a:ext cx="4267200" cy="5486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990600"/>
            <a:ext cx="4267200" cy="5486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76200" y="6553200"/>
            <a:ext cx="2133600" cy="457200"/>
          </a:xfrm>
        </p:spPr>
        <p:txBody>
          <a:bodyPr/>
          <a:lstStyle>
            <a:lvl1pPr>
              <a:defRPr/>
            </a:lvl1pPr>
          </a:lstStyle>
          <a:p>
            <a:pPr>
              <a:defRPr/>
            </a:pPr>
            <a:r>
              <a:rPr lang="en-US" dirty="0" smtClean="0"/>
              <a:t>17 April 2015</a:t>
            </a:r>
            <a:endParaRPr lang="en-US" dirty="0"/>
          </a:p>
        </p:txBody>
      </p:sp>
      <p:sp>
        <p:nvSpPr>
          <p:cNvPr id="6" name="Footer Placeholder 5"/>
          <p:cNvSpPr>
            <a:spLocks noGrp="1"/>
          </p:cNvSpPr>
          <p:nvPr>
            <p:ph type="ftr" sz="quarter" idx="11"/>
          </p:nvPr>
        </p:nvSpPr>
        <p:spPr>
          <a:xfrm>
            <a:off x="1522413" y="6553200"/>
            <a:ext cx="6651625" cy="244475"/>
          </a:xfrm>
        </p:spPr>
        <p:txBody>
          <a:bodyPr/>
          <a:lstStyle>
            <a:lvl1pPr>
              <a:defRPr/>
            </a:lvl1pPr>
          </a:lstStyle>
          <a:p>
            <a:pPr>
              <a:defRPr/>
            </a:pPr>
            <a:r>
              <a:rPr lang="sv-SE" smtClean="0"/>
              <a:t>P. Avella, MPP &amp; HLL</a:t>
            </a:r>
            <a:endParaRPr lang="en-US" dirty="0"/>
          </a:p>
        </p:txBody>
      </p:sp>
      <p:sp>
        <p:nvSpPr>
          <p:cNvPr id="7" name="Slide Number Placeholder 6"/>
          <p:cNvSpPr>
            <a:spLocks noGrp="1"/>
          </p:cNvSpPr>
          <p:nvPr>
            <p:ph type="sldNum" sz="quarter" idx="12"/>
          </p:nvPr>
        </p:nvSpPr>
        <p:spPr>
          <a:xfrm>
            <a:off x="7010400" y="6553200"/>
            <a:ext cx="2133600" cy="457200"/>
          </a:xfrm>
        </p:spPr>
        <p:txBody>
          <a:bodyPr/>
          <a:lstStyle>
            <a:lvl1pPr>
              <a:defRPr/>
            </a:lvl1pPr>
          </a:lstStyle>
          <a:p>
            <a:pPr>
              <a:defRPr/>
            </a:pPr>
            <a:fld id="{DB761401-4029-4F86-A151-96939C8BE348}" type="slidenum">
              <a:rPr lang="en-US"/>
              <a:pPr>
                <a:defRPr/>
              </a:pPr>
              <a:t>‹#›</a:t>
            </a:fld>
            <a:endParaRPr lang="en-US" dirty="0"/>
          </a:p>
        </p:txBody>
      </p:sp>
    </p:spTree>
    <p:extLst>
      <p:ext uri="{BB962C8B-B14F-4D97-AF65-F5344CB8AC3E}">
        <p14:creationId xmlns:p14="http://schemas.microsoft.com/office/powerpoint/2010/main" val="1626741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66040"/>
            <a:ext cx="8686800" cy="1139825"/>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228600" y="990600"/>
            <a:ext cx="8686800" cy="5486400"/>
          </a:xfrm>
        </p:spPr>
        <p:txBody>
          <a:bodyPr/>
          <a:lstStyle/>
          <a:p>
            <a:pPr lvl="0"/>
            <a:r>
              <a:rPr lang="en-GB" noProof="0" dirty="0" smtClean="0"/>
              <a:t>Click icon to add table</a:t>
            </a:r>
            <a:endParaRPr lang="en-US" noProof="0" dirty="0"/>
          </a:p>
        </p:txBody>
      </p:sp>
      <p:sp>
        <p:nvSpPr>
          <p:cNvPr id="4" name="Date Placeholder 3"/>
          <p:cNvSpPr>
            <a:spLocks noGrp="1"/>
          </p:cNvSpPr>
          <p:nvPr>
            <p:ph type="dt" sz="half" idx="10"/>
          </p:nvPr>
        </p:nvSpPr>
        <p:spPr>
          <a:xfrm>
            <a:off x="76200" y="6553200"/>
            <a:ext cx="2133600" cy="457200"/>
          </a:xfrm>
        </p:spPr>
        <p:txBody>
          <a:bodyPr/>
          <a:lstStyle>
            <a:lvl1pPr>
              <a:defRPr/>
            </a:lvl1pPr>
          </a:lstStyle>
          <a:p>
            <a:pPr>
              <a:defRPr/>
            </a:pPr>
            <a:r>
              <a:rPr lang="en-US" dirty="0" smtClean="0"/>
              <a:t>17 April 2015</a:t>
            </a:r>
            <a:endParaRPr lang="en-US" dirty="0"/>
          </a:p>
        </p:txBody>
      </p:sp>
      <p:sp>
        <p:nvSpPr>
          <p:cNvPr id="5" name="Footer Placeholder 4"/>
          <p:cNvSpPr>
            <a:spLocks noGrp="1"/>
          </p:cNvSpPr>
          <p:nvPr>
            <p:ph type="ftr" sz="quarter" idx="11"/>
          </p:nvPr>
        </p:nvSpPr>
        <p:spPr>
          <a:xfrm>
            <a:off x="1522413" y="6553200"/>
            <a:ext cx="6651625" cy="244475"/>
          </a:xfrm>
        </p:spPr>
        <p:txBody>
          <a:bodyPr/>
          <a:lstStyle>
            <a:lvl1pPr>
              <a:defRPr/>
            </a:lvl1pPr>
          </a:lstStyle>
          <a:p>
            <a:pPr>
              <a:defRPr/>
            </a:pPr>
            <a:r>
              <a:rPr lang="sv-SE" smtClean="0"/>
              <a:t>P. Avella, MPP &amp; HLL</a:t>
            </a:r>
            <a:endParaRPr lang="en-US" dirty="0"/>
          </a:p>
        </p:txBody>
      </p:sp>
      <p:sp>
        <p:nvSpPr>
          <p:cNvPr id="6" name="Slide Number Placeholder 5"/>
          <p:cNvSpPr>
            <a:spLocks noGrp="1"/>
          </p:cNvSpPr>
          <p:nvPr>
            <p:ph type="sldNum" sz="quarter" idx="12"/>
          </p:nvPr>
        </p:nvSpPr>
        <p:spPr>
          <a:xfrm>
            <a:off x="7010400" y="6553200"/>
            <a:ext cx="2133600" cy="457200"/>
          </a:xfrm>
        </p:spPr>
        <p:txBody>
          <a:bodyPr/>
          <a:lstStyle>
            <a:lvl1pPr>
              <a:defRPr/>
            </a:lvl1pPr>
          </a:lstStyle>
          <a:p>
            <a:pPr>
              <a:defRPr/>
            </a:pPr>
            <a:fld id="{8CDCB476-DC73-4B2B-ACDD-CD49DA6AF004}" type="slidenum">
              <a:rPr lang="en-US"/>
              <a:pPr>
                <a:defRPr/>
              </a:pPr>
              <a:t>‹#›</a:t>
            </a:fld>
            <a:endParaRPr lang="en-US" dirty="0"/>
          </a:p>
        </p:txBody>
      </p:sp>
    </p:spTree>
    <p:extLst>
      <p:ext uri="{BB962C8B-B14F-4D97-AF65-F5344CB8AC3E}">
        <p14:creationId xmlns:p14="http://schemas.microsoft.com/office/powerpoint/2010/main" val="1534908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85763" y="188913"/>
            <a:ext cx="7772400" cy="609600"/>
          </a:xfrm>
        </p:spPr>
        <p:txBody>
          <a:bodyPr/>
          <a:lstStyle/>
          <a:p>
            <a:r>
              <a:rPr lang="en-GB" smtClean="0"/>
              <a:t>Click to edit Master title style</a:t>
            </a:r>
            <a:endParaRPr lang="de-DE"/>
          </a:p>
        </p:txBody>
      </p:sp>
      <p:sp>
        <p:nvSpPr>
          <p:cNvPr id="3" name="Tabellenplatzhalter 2"/>
          <p:cNvSpPr>
            <a:spLocks noGrp="1"/>
          </p:cNvSpPr>
          <p:nvPr>
            <p:ph type="tbl" idx="1"/>
          </p:nvPr>
        </p:nvSpPr>
        <p:spPr>
          <a:xfrm>
            <a:off x="522288" y="1493838"/>
            <a:ext cx="8229600" cy="4525962"/>
          </a:xfrm>
        </p:spPr>
        <p:txBody>
          <a:bodyPr/>
          <a:lstStyle/>
          <a:p>
            <a:r>
              <a:rPr lang="en-GB" dirty="0" smtClean="0"/>
              <a:t>Click icon to add table</a:t>
            </a:r>
            <a:endParaRPr lang="de-DE"/>
          </a:p>
        </p:txBody>
      </p:sp>
      <p:sp>
        <p:nvSpPr>
          <p:cNvPr id="4" name="Datumsplatzhalter 3"/>
          <p:cNvSpPr>
            <a:spLocks noGrp="1"/>
          </p:cNvSpPr>
          <p:nvPr>
            <p:ph type="dt" sz="half" idx="10"/>
          </p:nvPr>
        </p:nvSpPr>
        <p:spPr>
          <a:xfrm>
            <a:off x="215900" y="6669088"/>
            <a:ext cx="6192838" cy="188912"/>
          </a:xfrm>
        </p:spPr>
        <p:txBody>
          <a:bodyPr/>
          <a:lstStyle>
            <a:lvl1pPr>
              <a:defRPr smtClean="0"/>
            </a:lvl1pPr>
          </a:lstStyle>
          <a:p>
            <a:pPr>
              <a:defRPr/>
            </a:pPr>
            <a:r>
              <a:rPr lang="en-US" dirty="0" smtClean="0"/>
              <a:t>17 April 2015</a:t>
            </a:r>
            <a:endParaRPr lang="de-DE"/>
          </a:p>
        </p:txBody>
      </p:sp>
      <p:sp>
        <p:nvSpPr>
          <p:cNvPr id="5" name="Fußzeilenplatzhalter 4"/>
          <p:cNvSpPr>
            <a:spLocks noGrp="1"/>
          </p:cNvSpPr>
          <p:nvPr>
            <p:ph type="ftr" sz="quarter" idx="11"/>
          </p:nvPr>
        </p:nvSpPr>
        <p:spPr>
          <a:xfrm>
            <a:off x="6408738" y="6677025"/>
            <a:ext cx="2343150" cy="180975"/>
          </a:xfrm>
        </p:spPr>
        <p:txBody>
          <a:bodyPr/>
          <a:lstStyle>
            <a:lvl1pPr>
              <a:defRPr smtClean="0"/>
            </a:lvl1pPr>
          </a:lstStyle>
          <a:p>
            <a:pPr>
              <a:defRPr/>
            </a:pPr>
            <a:r>
              <a:rPr lang="sv-SE" smtClean="0"/>
              <a:t>P. Avella, MPP &amp; HLL</a:t>
            </a:r>
            <a:endParaRPr lang="de-DE"/>
          </a:p>
        </p:txBody>
      </p:sp>
      <p:sp>
        <p:nvSpPr>
          <p:cNvPr id="6" name="Foliennummernplatzhalter 5"/>
          <p:cNvSpPr>
            <a:spLocks noGrp="1"/>
          </p:cNvSpPr>
          <p:nvPr>
            <p:ph type="sldNum" sz="quarter" idx="12"/>
          </p:nvPr>
        </p:nvSpPr>
        <p:spPr>
          <a:xfrm>
            <a:off x="8229600" y="6638925"/>
            <a:ext cx="914400" cy="219075"/>
          </a:xfrm>
        </p:spPr>
        <p:txBody>
          <a:bodyPr/>
          <a:lstStyle>
            <a:lvl1pPr>
              <a:defRPr smtClean="0"/>
            </a:lvl1pPr>
          </a:lstStyle>
          <a:p>
            <a:pPr>
              <a:defRPr/>
            </a:pPr>
            <a:fld id="{308C090F-89E5-499B-B2FB-C59C6736A28F}" type="slidenum">
              <a:rPr lang="en-US"/>
              <a:pPr>
                <a:defRPr/>
              </a:pPr>
              <a:t>‹#›</a:t>
            </a:fld>
            <a:endParaRPr lang="en-US" dirty="0"/>
          </a:p>
        </p:txBody>
      </p:sp>
    </p:spTree>
    <p:extLst>
      <p:ext uri="{BB962C8B-B14F-4D97-AF65-F5344CB8AC3E}">
        <p14:creationId xmlns:p14="http://schemas.microsoft.com/office/powerpoint/2010/main" val="10603623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5763" y="188913"/>
            <a:ext cx="7772400" cy="609600"/>
          </a:xfrm>
        </p:spPr>
        <p:txBody>
          <a:bodyPr/>
          <a:lstStyle/>
          <a:p>
            <a:r>
              <a:rPr lang="en-GB" smtClean="0"/>
              <a:t>Click to edit Master title style</a:t>
            </a:r>
            <a:endParaRPr lang="de-DE"/>
          </a:p>
        </p:txBody>
      </p:sp>
      <p:sp>
        <p:nvSpPr>
          <p:cNvPr id="3" name="Textplatzhalter 2"/>
          <p:cNvSpPr>
            <a:spLocks noGrp="1"/>
          </p:cNvSpPr>
          <p:nvPr>
            <p:ph type="body" sz="half" idx="1"/>
          </p:nvPr>
        </p:nvSpPr>
        <p:spPr>
          <a:xfrm>
            <a:off x="522288" y="1493838"/>
            <a:ext cx="4038600" cy="452596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4" name="Inhaltsplatzhalter 3"/>
          <p:cNvSpPr>
            <a:spLocks noGrp="1"/>
          </p:cNvSpPr>
          <p:nvPr>
            <p:ph sz="half" idx="2"/>
          </p:nvPr>
        </p:nvSpPr>
        <p:spPr>
          <a:xfrm>
            <a:off x="4713288" y="1493838"/>
            <a:ext cx="4038600" cy="452596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5" name="Datumsplatzhalter 4"/>
          <p:cNvSpPr>
            <a:spLocks noGrp="1"/>
          </p:cNvSpPr>
          <p:nvPr>
            <p:ph type="dt" sz="half" idx="10"/>
          </p:nvPr>
        </p:nvSpPr>
        <p:spPr>
          <a:xfrm>
            <a:off x="215900" y="6669088"/>
            <a:ext cx="6192838" cy="188912"/>
          </a:xfrm>
        </p:spPr>
        <p:txBody>
          <a:bodyPr/>
          <a:lstStyle>
            <a:lvl1pPr>
              <a:defRPr smtClean="0"/>
            </a:lvl1pPr>
          </a:lstStyle>
          <a:p>
            <a:pPr>
              <a:defRPr/>
            </a:pPr>
            <a:r>
              <a:rPr lang="en-US" dirty="0" smtClean="0"/>
              <a:t>17 April 2015</a:t>
            </a:r>
            <a:endParaRPr lang="de-DE"/>
          </a:p>
        </p:txBody>
      </p:sp>
      <p:sp>
        <p:nvSpPr>
          <p:cNvPr id="6" name="Fußzeilenplatzhalter 5"/>
          <p:cNvSpPr>
            <a:spLocks noGrp="1"/>
          </p:cNvSpPr>
          <p:nvPr>
            <p:ph type="ftr" sz="quarter" idx="11"/>
          </p:nvPr>
        </p:nvSpPr>
        <p:spPr>
          <a:xfrm>
            <a:off x="6408738" y="6677025"/>
            <a:ext cx="2343150" cy="180975"/>
          </a:xfrm>
        </p:spPr>
        <p:txBody>
          <a:bodyPr/>
          <a:lstStyle>
            <a:lvl1pPr>
              <a:defRPr smtClean="0"/>
            </a:lvl1pPr>
          </a:lstStyle>
          <a:p>
            <a:pPr>
              <a:defRPr/>
            </a:pPr>
            <a:r>
              <a:rPr lang="sv-SE" smtClean="0"/>
              <a:t>P. Avella, MPP &amp; HLL</a:t>
            </a:r>
            <a:endParaRPr lang="de-DE"/>
          </a:p>
        </p:txBody>
      </p:sp>
      <p:sp>
        <p:nvSpPr>
          <p:cNvPr id="7" name="Foliennummernplatzhalter 6"/>
          <p:cNvSpPr>
            <a:spLocks noGrp="1"/>
          </p:cNvSpPr>
          <p:nvPr>
            <p:ph type="sldNum" sz="quarter" idx="12"/>
          </p:nvPr>
        </p:nvSpPr>
        <p:spPr>
          <a:xfrm>
            <a:off x="8229600" y="6638925"/>
            <a:ext cx="914400" cy="219075"/>
          </a:xfrm>
        </p:spPr>
        <p:txBody>
          <a:bodyPr/>
          <a:lstStyle>
            <a:lvl1pPr>
              <a:defRPr smtClean="0"/>
            </a:lvl1pPr>
          </a:lstStyle>
          <a:p>
            <a:pPr>
              <a:defRPr/>
            </a:pPr>
            <a:fld id="{521755FE-CDAE-4721-A866-B28755D0AF3A}" type="slidenum">
              <a:rPr lang="en-US"/>
              <a:pPr>
                <a:defRPr/>
              </a:pPr>
              <a:t>‹#›</a:t>
            </a:fld>
            <a:endParaRPr lang="en-US" dirty="0"/>
          </a:p>
        </p:txBody>
      </p:sp>
    </p:spTree>
    <p:extLst>
      <p:ext uri="{BB962C8B-B14F-4D97-AF65-F5344CB8AC3E}">
        <p14:creationId xmlns:p14="http://schemas.microsoft.com/office/powerpoint/2010/main" val="265523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4"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5" name="Rectangle 14"/>
          <p:cNvSpPr>
            <a:spLocks noGrp="1" noChangeArrowheads="1"/>
          </p:cNvSpPr>
          <p:nvPr>
            <p:ph type="sldNum" sz="quarter" idx="12"/>
          </p:nvPr>
        </p:nvSpPr>
        <p:spPr>
          <a:ln/>
        </p:spPr>
        <p:txBody>
          <a:bodyPr/>
          <a:lstStyle>
            <a:lvl1pPr>
              <a:defRPr/>
            </a:lvl1pPr>
          </a:lstStyle>
          <a:p>
            <a:pPr>
              <a:defRPr/>
            </a:pPr>
            <a:fld id="{441C4729-A3DC-4D89-9694-02DB10FAB133}" type="slidenum">
              <a:rPr lang="en-US"/>
              <a:pPr>
                <a:defRPr/>
              </a:pPr>
              <a:t>‹#›</a:t>
            </a:fld>
            <a:endParaRPr lang="en-US" dirty="0"/>
          </a:p>
        </p:txBody>
      </p:sp>
    </p:spTree>
    <p:extLst>
      <p:ext uri="{BB962C8B-B14F-4D97-AF65-F5344CB8AC3E}">
        <p14:creationId xmlns:p14="http://schemas.microsoft.com/office/powerpoint/2010/main" val="129421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3"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4" name="Rectangle 14"/>
          <p:cNvSpPr>
            <a:spLocks noGrp="1" noChangeArrowheads="1"/>
          </p:cNvSpPr>
          <p:nvPr>
            <p:ph type="sldNum" sz="quarter" idx="12"/>
          </p:nvPr>
        </p:nvSpPr>
        <p:spPr>
          <a:ln/>
        </p:spPr>
        <p:txBody>
          <a:bodyPr/>
          <a:lstStyle>
            <a:lvl1pPr>
              <a:defRPr/>
            </a:lvl1pPr>
          </a:lstStyle>
          <a:p>
            <a:pPr>
              <a:defRPr/>
            </a:pPr>
            <a:fld id="{9AC41A7A-08A7-4E1B-8BBC-A0FB74A0B89E}" type="slidenum">
              <a:rPr lang="en-US"/>
              <a:pPr>
                <a:defRPr/>
              </a:pPr>
              <a:t>‹#›</a:t>
            </a:fld>
            <a:endParaRPr lang="en-US" dirty="0"/>
          </a:p>
        </p:txBody>
      </p:sp>
    </p:spTree>
    <p:extLst>
      <p:ext uri="{BB962C8B-B14F-4D97-AF65-F5344CB8AC3E}">
        <p14:creationId xmlns:p14="http://schemas.microsoft.com/office/powerpoint/2010/main" val="317506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7" name="Rectangle 14"/>
          <p:cNvSpPr>
            <a:spLocks noGrp="1" noChangeArrowheads="1"/>
          </p:cNvSpPr>
          <p:nvPr>
            <p:ph type="sldNum" sz="quarter" idx="12"/>
          </p:nvPr>
        </p:nvSpPr>
        <p:spPr>
          <a:ln/>
        </p:spPr>
        <p:txBody>
          <a:bodyPr/>
          <a:lstStyle>
            <a:lvl1pPr>
              <a:defRPr/>
            </a:lvl1pPr>
          </a:lstStyle>
          <a:p>
            <a:pPr>
              <a:defRPr/>
            </a:pPr>
            <a:fld id="{4CC1E41A-3A6A-4371-B2BB-56AF9510A76E}" type="slidenum">
              <a:rPr lang="en-US"/>
              <a:pPr>
                <a:defRPr/>
              </a:pPr>
              <a:t>‹#›</a:t>
            </a:fld>
            <a:endParaRPr lang="en-US" dirty="0"/>
          </a:p>
        </p:txBody>
      </p:sp>
    </p:spTree>
    <p:extLst>
      <p:ext uri="{BB962C8B-B14F-4D97-AF65-F5344CB8AC3E}">
        <p14:creationId xmlns:p14="http://schemas.microsoft.com/office/powerpoint/2010/main" val="397634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dirty="0" smtClean="0"/>
              <a:t>17 April 2015</a:t>
            </a: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sv-SE" smtClean="0"/>
              <a:t>P. Avella, MPP &amp; HLL</a:t>
            </a:r>
            <a:endParaRPr lang="de-DE"/>
          </a:p>
        </p:txBody>
      </p:sp>
      <p:sp>
        <p:nvSpPr>
          <p:cNvPr id="7" name="Rectangle 14"/>
          <p:cNvSpPr>
            <a:spLocks noGrp="1" noChangeArrowheads="1"/>
          </p:cNvSpPr>
          <p:nvPr>
            <p:ph type="sldNum" sz="quarter" idx="12"/>
          </p:nvPr>
        </p:nvSpPr>
        <p:spPr>
          <a:ln/>
        </p:spPr>
        <p:txBody>
          <a:bodyPr/>
          <a:lstStyle>
            <a:lvl1pPr>
              <a:defRPr/>
            </a:lvl1pPr>
          </a:lstStyle>
          <a:p>
            <a:pPr>
              <a:defRPr/>
            </a:pPr>
            <a:fld id="{A6AF5A2C-58D1-4062-A77C-62E335212EB0}" type="slidenum">
              <a:rPr lang="en-US"/>
              <a:pPr>
                <a:defRPr/>
              </a:pPr>
              <a:t>‹#›</a:t>
            </a:fld>
            <a:endParaRPr lang="en-US" dirty="0"/>
          </a:p>
        </p:txBody>
      </p:sp>
    </p:spTree>
    <p:extLst>
      <p:ext uri="{BB962C8B-B14F-4D97-AF65-F5344CB8AC3E}">
        <p14:creationId xmlns:p14="http://schemas.microsoft.com/office/powerpoint/2010/main" val="237016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4.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png"/><Relationship Id="rId2" Type="http://schemas.openxmlformats.org/officeDocument/2006/relationships/slideLayout" Target="../slideLayouts/slideLayout40.xml"/><Relationship Id="rId16"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3074" name="Rectangle 2"/>
          <p:cNvSpPr>
            <a:spLocks noChangeArrowheads="1"/>
          </p:cNvSpPr>
          <p:nvPr/>
        </p:nvSpPr>
        <p:spPr bwMode="auto">
          <a:xfrm>
            <a:off x="119063" y="0"/>
            <a:ext cx="133350" cy="6669088"/>
          </a:xfrm>
          <a:prstGeom prst="rect">
            <a:avLst/>
          </a:prstGeom>
          <a:solidFill>
            <a:srgbClr val="C9DBD8"/>
          </a:solidFill>
          <a:ln w="9525">
            <a:solidFill>
              <a:srgbClr val="C9DBD8"/>
            </a:solidFill>
            <a:miter lim="800000"/>
            <a:headEnd/>
            <a:tailEnd/>
          </a:ln>
          <a:effectLst/>
        </p:spPr>
        <p:txBody>
          <a:bodyPr wrap="none" anchor="ctr"/>
          <a:lstStyle/>
          <a:p>
            <a:pPr algn="ctr" eaLnBrk="0" hangingPunct="0">
              <a:spcBef>
                <a:spcPct val="50000"/>
              </a:spcBef>
              <a:defRPr/>
            </a:pPr>
            <a:endParaRPr lang="en-US" dirty="0"/>
          </a:p>
        </p:txBody>
      </p:sp>
      <p:sp>
        <p:nvSpPr>
          <p:cNvPr id="1283075" name="Rectangle 3"/>
          <p:cNvSpPr>
            <a:spLocks noChangeArrowheads="1"/>
          </p:cNvSpPr>
          <p:nvPr/>
        </p:nvSpPr>
        <p:spPr bwMode="auto">
          <a:xfrm>
            <a:off x="252413" y="0"/>
            <a:ext cx="131762" cy="6858000"/>
          </a:xfrm>
          <a:prstGeom prst="rect">
            <a:avLst/>
          </a:prstGeom>
          <a:solidFill>
            <a:srgbClr val="E6F2F2"/>
          </a:solidFill>
          <a:ln w="9525">
            <a:solidFill>
              <a:srgbClr val="E6F2F2"/>
            </a:solidFill>
            <a:miter lim="800000"/>
            <a:headEnd/>
            <a:tailEnd/>
          </a:ln>
          <a:effectLst/>
        </p:spPr>
        <p:txBody>
          <a:bodyPr wrap="none" anchor="ctr"/>
          <a:lstStyle/>
          <a:p>
            <a:pPr algn="ctr" eaLnBrk="0" hangingPunct="0">
              <a:spcBef>
                <a:spcPct val="50000"/>
              </a:spcBef>
              <a:defRPr/>
            </a:pPr>
            <a:endParaRPr lang="en-US" dirty="0"/>
          </a:p>
        </p:txBody>
      </p:sp>
      <p:sp>
        <p:nvSpPr>
          <p:cNvPr id="1283076" name="Rectangle 4"/>
          <p:cNvSpPr>
            <a:spLocks noChangeArrowheads="1"/>
          </p:cNvSpPr>
          <p:nvPr/>
        </p:nvSpPr>
        <p:spPr bwMode="auto">
          <a:xfrm>
            <a:off x="0" y="6669088"/>
            <a:ext cx="9144000" cy="215900"/>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dirty="0"/>
          </a:p>
        </p:txBody>
      </p:sp>
      <p:sp>
        <p:nvSpPr>
          <p:cNvPr id="1029" name="Rectangle 5"/>
          <p:cNvSpPr>
            <a:spLocks noGrp="1" noChangeArrowheads="1"/>
          </p:cNvSpPr>
          <p:nvPr>
            <p:ph type="title"/>
          </p:nvPr>
        </p:nvSpPr>
        <p:spPr bwMode="auto">
          <a:xfrm>
            <a:off x="385763" y="188913"/>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0" tIns="45720" rIns="91440" bIns="45720" numCol="1" anchor="ctr" anchorCtr="0" compatLnSpc="1">
            <a:prstTxWarp prst="textNoShape">
              <a:avLst/>
            </a:prstTxWarp>
          </a:bodyPr>
          <a:lstStyle/>
          <a:p>
            <a:pPr lvl="0"/>
            <a:r>
              <a:rPr lang="de-DE" smtClean="0"/>
              <a:t>Title</a:t>
            </a:r>
          </a:p>
        </p:txBody>
      </p:sp>
      <p:sp>
        <p:nvSpPr>
          <p:cNvPr id="1283078" name="Rectangle 6"/>
          <p:cNvSpPr>
            <a:spLocks noChangeArrowheads="1"/>
          </p:cNvSpPr>
          <p:nvPr/>
        </p:nvSpPr>
        <p:spPr bwMode="auto">
          <a:xfrm>
            <a:off x="0" y="0"/>
            <a:ext cx="119063" cy="6669088"/>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dirty="0"/>
          </a:p>
        </p:txBody>
      </p:sp>
      <p:sp>
        <p:nvSpPr>
          <p:cNvPr id="1283079" name="Rectangle 7"/>
          <p:cNvSpPr>
            <a:spLocks noChangeArrowheads="1"/>
          </p:cNvSpPr>
          <p:nvPr/>
        </p:nvSpPr>
        <p:spPr bwMode="auto">
          <a:xfrm>
            <a:off x="0" y="-26988"/>
            <a:ext cx="9144000" cy="142876"/>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dirty="0"/>
          </a:p>
        </p:txBody>
      </p:sp>
      <p:sp>
        <p:nvSpPr>
          <p:cNvPr id="1283080" name="Line 8"/>
          <p:cNvSpPr>
            <a:spLocks noChangeShapeType="1"/>
          </p:cNvSpPr>
          <p:nvPr/>
        </p:nvSpPr>
        <p:spPr bwMode="auto">
          <a:xfrm>
            <a:off x="296863" y="908050"/>
            <a:ext cx="7124700" cy="0"/>
          </a:xfrm>
          <a:prstGeom prst="line">
            <a:avLst/>
          </a:prstGeom>
          <a:noFill/>
          <a:ln w="38100">
            <a:solidFill>
              <a:srgbClr val="E6F2F2"/>
            </a:solidFill>
            <a:round/>
            <a:headEnd/>
            <a:tailEnd/>
          </a:ln>
          <a:effectLst/>
        </p:spPr>
        <p:txBody>
          <a:bodyPr wrap="none" anchor="ctr"/>
          <a:lstStyle/>
          <a:p>
            <a:pPr algn="ctr" eaLnBrk="0" hangingPunct="0">
              <a:spcBef>
                <a:spcPct val="50000"/>
              </a:spcBef>
              <a:defRPr/>
            </a:pPr>
            <a:endParaRPr lang="en-US" dirty="0"/>
          </a:p>
        </p:txBody>
      </p:sp>
      <p:sp>
        <p:nvSpPr>
          <p:cNvPr id="1283081" name="Rectangle 9"/>
          <p:cNvSpPr>
            <a:spLocks noGrp="1" noChangeArrowheads="1"/>
          </p:cNvSpPr>
          <p:nvPr>
            <p:ph type="dt" sz="half" idx="2"/>
          </p:nvPr>
        </p:nvSpPr>
        <p:spPr bwMode="auto">
          <a:xfrm>
            <a:off x="215900" y="6669088"/>
            <a:ext cx="6192838" cy="1889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spcBef>
                <a:spcPct val="0"/>
              </a:spcBef>
              <a:defRPr sz="1000">
                <a:solidFill>
                  <a:schemeClr val="bg1"/>
                </a:solidFill>
              </a:defRPr>
            </a:lvl1pPr>
          </a:lstStyle>
          <a:p>
            <a:pPr>
              <a:defRPr/>
            </a:pPr>
            <a:r>
              <a:rPr lang="en-US" dirty="0" smtClean="0"/>
              <a:t>17 April 2015</a:t>
            </a:r>
            <a:endParaRPr lang="de-DE"/>
          </a:p>
        </p:txBody>
      </p:sp>
      <p:sp>
        <p:nvSpPr>
          <p:cNvPr id="1283082" name="Rectangle 10"/>
          <p:cNvSpPr>
            <a:spLocks noGrp="1" noChangeArrowheads="1"/>
          </p:cNvSpPr>
          <p:nvPr>
            <p:ph type="ftr" sz="quarter" idx="3"/>
          </p:nvPr>
        </p:nvSpPr>
        <p:spPr bwMode="auto">
          <a:xfrm>
            <a:off x="6408738" y="6677025"/>
            <a:ext cx="234315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spcBef>
                <a:spcPct val="0"/>
              </a:spcBef>
              <a:defRPr sz="1000">
                <a:solidFill>
                  <a:schemeClr val="bg1"/>
                </a:solidFill>
              </a:defRPr>
            </a:lvl1pPr>
          </a:lstStyle>
          <a:p>
            <a:pPr>
              <a:defRPr/>
            </a:pPr>
            <a:r>
              <a:rPr lang="sv-SE" smtClean="0"/>
              <a:t>P. Avella, MPP &amp; HLL</a:t>
            </a:r>
            <a:endParaRPr lang="de-DE"/>
          </a:p>
        </p:txBody>
      </p:sp>
      <p:sp>
        <p:nvSpPr>
          <p:cNvPr id="1035" name="Rectangle 11"/>
          <p:cNvSpPr>
            <a:spLocks noGrp="1" noChangeArrowheads="1"/>
          </p:cNvSpPr>
          <p:nvPr>
            <p:ph type="body" idx="1"/>
          </p:nvPr>
        </p:nvSpPr>
        <p:spPr bwMode="auto">
          <a:xfrm>
            <a:off x="522288" y="1493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pic>
        <p:nvPicPr>
          <p:cNvPr id="1036" name="Picture 12" descr="hll-logo-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04138" y="142875"/>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3085" name="Oval 13"/>
          <p:cNvSpPr>
            <a:spLocks noChangeArrowheads="1"/>
          </p:cNvSpPr>
          <p:nvPr/>
        </p:nvSpPr>
        <p:spPr bwMode="auto">
          <a:xfrm>
            <a:off x="566738" y="414338"/>
            <a:ext cx="179387" cy="180975"/>
          </a:xfrm>
          <a:prstGeom prst="ellipse">
            <a:avLst/>
          </a:prstGeom>
          <a:gradFill rotWithShape="1">
            <a:gsLst>
              <a:gs pos="0">
                <a:srgbClr val="7CA6A6">
                  <a:gamma/>
                  <a:shade val="46275"/>
                  <a:invGamma/>
                </a:srgbClr>
              </a:gs>
              <a:gs pos="50000">
                <a:srgbClr val="7CA6A6"/>
              </a:gs>
              <a:gs pos="100000">
                <a:srgbClr val="7CA6A6">
                  <a:gamma/>
                  <a:shade val="46275"/>
                  <a:invGamma/>
                </a:srgbClr>
              </a:gs>
            </a:gsLst>
            <a:lin ang="5400000" scaled="1"/>
          </a:gradFill>
          <a:ln w="9525" algn="ctr">
            <a:noFill/>
            <a:round/>
            <a:headEnd/>
            <a:tailEnd/>
          </a:ln>
          <a:effectLst/>
        </p:spPr>
        <p:txBody>
          <a:bodyPr anchor="ctr">
            <a:spAutoFit/>
          </a:bodyPr>
          <a:lstStyle/>
          <a:p>
            <a:pPr algn="ctr" eaLnBrk="0" hangingPunct="0">
              <a:spcBef>
                <a:spcPct val="50000"/>
              </a:spcBef>
              <a:defRPr/>
            </a:pPr>
            <a:endParaRPr lang="en-US" dirty="0"/>
          </a:p>
        </p:txBody>
      </p:sp>
      <p:sp>
        <p:nvSpPr>
          <p:cNvPr id="1283086" name="Rectangle 14"/>
          <p:cNvSpPr>
            <a:spLocks noGrp="1" noChangeArrowheads="1"/>
          </p:cNvSpPr>
          <p:nvPr>
            <p:ph type="sldNum" sz="quarter" idx="4"/>
          </p:nvPr>
        </p:nvSpPr>
        <p:spPr bwMode="auto">
          <a:xfrm>
            <a:off x="8229600" y="6638925"/>
            <a:ext cx="914400" cy="219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000">
                <a:solidFill>
                  <a:schemeClr val="bg1"/>
                </a:solidFill>
              </a:defRPr>
            </a:lvl1pPr>
          </a:lstStyle>
          <a:p>
            <a:pPr>
              <a:defRPr/>
            </a:pPr>
            <a:fld id="{3DE7E4C8-7EF0-46C7-A5CA-92130283E29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3" r:id="rId2"/>
    <p:sldLayoutId id="2147483722"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 id="2147483727" r:id="rId12"/>
    <p:sldLayoutId id="2147483728" r:id="rId13"/>
    <p:sldLayoutId id="2147483724" r:id="rId14"/>
    <p:sldLayoutId id="2147483725" r:id="rId15"/>
  </p:sldLayoutIdLst>
  <p:timing>
    <p:tnLst>
      <p:par>
        <p:cTn id="1" dur="indefinite" restart="never" nodeType="tmRoot"/>
      </p:par>
    </p:tnLst>
  </p:timing>
  <p:hf hdr="0"/>
  <p:txStyles>
    <p:titleStyle>
      <a:lvl1pPr algn="l" rtl="0" eaLnBrk="0" fontAlgn="base" hangingPunct="0">
        <a:spcBef>
          <a:spcPct val="0"/>
        </a:spcBef>
        <a:spcAft>
          <a:spcPct val="0"/>
        </a:spcAft>
        <a:buSzPct val="150000"/>
        <a:defRPr sz="2000">
          <a:solidFill>
            <a:schemeClr val="tx2"/>
          </a:solidFill>
          <a:latin typeface="+mj-lt"/>
          <a:ea typeface="+mj-ea"/>
          <a:cs typeface="+mj-cs"/>
        </a:defRPr>
      </a:lvl1pPr>
      <a:lvl2pPr algn="l" rtl="0" eaLnBrk="0" fontAlgn="base" hangingPunct="0">
        <a:spcBef>
          <a:spcPct val="0"/>
        </a:spcBef>
        <a:spcAft>
          <a:spcPct val="0"/>
        </a:spcAft>
        <a:buSzPct val="150000"/>
        <a:defRPr sz="2000">
          <a:solidFill>
            <a:schemeClr val="tx2"/>
          </a:solidFill>
          <a:latin typeface="Arial" charset="0"/>
        </a:defRPr>
      </a:lvl2pPr>
      <a:lvl3pPr algn="l" rtl="0" eaLnBrk="0" fontAlgn="base" hangingPunct="0">
        <a:spcBef>
          <a:spcPct val="0"/>
        </a:spcBef>
        <a:spcAft>
          <a:spcPct val="0"/>
        </a:spcAft>
        <a:buSzPct val="150000"/>
        <a:defRPr sz="2000">
          <a:solidFill>
            <a:schemeClr val="tx2"/>
          </a:solidFill>
          <a:latin typeface="Arial" charset="0"/>
        </a:defRPr>
      </a:lvl3pPr>
      <a:lvl4pPr algn="l" rtl="0" eaLnBrk="0" fontAlgn="base" hangingPunct="0">
        <a:spcBef>
          <a:spcPct val="0"/>
        </a:spcBef>
        <a:spcAft>
          <a:spcPct val="0"/>
        </a:spcAft>
        <a:buSzPct val="150000"/>
        <a:defRPr sz="2000">
          <a:solidFill>
            <a:schemeClr val="tx2"/>
          </a:solidFill>
          <a:latin typeface="Arial" charset="0"/>
        </a:defRPr>
      </a:lvl4pPr>
      <a:lvl5pPr algn="l" rtl="0" eaLnBrk="0" fontAlgn="base" hangingPunct="0">
        <a:spcBef>
          <a:spcPct val="0"/>
        </a:spcBef>
        <a:spcAft>
          <a:spcPct val="0"/>
        </a:spcAft>
        <a:buSzPct val="150000"/>
        <a:defRPr sz="2000">
          <a:solidFill>
            <a:schemeClr val="tx2"/>
          </a:solidFill>
          <a:latin typeface="Arial" charset="0"/>
        </a:defRPr>
      </a:lvl5pPr>
      <a:lvl6pPr marL="457200" algn="l" rtl="0" fontAlgn="base">
        <a:spcBef>
          <a:spcPct val="0"/>
        </a:spcBef>
        <a:spcAft>
          <a:spcPct val="0"/>
        </a:spcAft>
        <a:buSzPct val="150000"/>
        <a:defRPr sz="2000">
          <a:solidFill>
            <a:schemeClr val="tx2"/>
          </a:solidFill>
          <a:latin typeface="Arial" charset="0"/>
        </a:defRPr>
      </a:lvl6pPr>
      <a:lvl7pPr marL="914400" algn="l" rtl="0" fontAlgn="base">
        <a:spcBef>
          <a:spcPct val="0"/>
        </a:spcBef>
        <a:spcAft>
          <a:spcPct val="0"/>
        </a:spcAft>
        <a:buSzPct val="150000"/>
        <a:defRPr sz="2000">
          <a:solidFill>
            <a:schemeClr val="tx2"/>
          </a:solidFill>
          <a:latin typeface="Arial" charset="0"/>
        </a:defRPr>
      </a:lvl7pPr>
      <a:lvl8pPr marL="1371600" algn="l" rtl="0" fontAlgn="base">
        <a:spcBef>
          <a:spcPct val="0"/>
        </a:spcBef>
        <a:spcAft>
          <a:spcPct val="0"/>
        </a:spcAft>
        <a:buSzPct val="150000"/>
        <a:defRPr sz="2000">
          <a:solidFill>
            <a:schemeClr val="tx2"/>
          </a:solidFill>
          <a:latin typeface="Arial" charset="0"/>
        </a:defRPr>
      </a:lvl8pPr>
      <a:lvl9pPr marL="1828800" algn="l" rtl="0" fontAlgn="base">
        <a:spcBef>
          <a:spcPct val="0"/>
        </a:spcBef>
        <a:spcAft>
          <a:spcPct val="0"/>
        </a:spcAft>
        <a:buSzPct val="150000"/>
        <a:defRPr sz="2000">
          <a:solidFill>
            <a:schemeClr val="tx2"/>
          </a:solidFill>
          <a:latin typeface="Arial" charset="0"/>
        </a:defRPr>
      </a:lvl9pPr>
    </p:titleStyle>
    <p:bodyStyle>
      <a:lvl1pPr marL="812800" indent="-812800" algn="l" rtl="0" eaLnBrk="0" fontAlgn="base" hangingPunct="0">
        <a:spcBef>
          <a:spcPct val="20000"/>
        </a:spcBef>
        <a:spcAft>
          <a:spcPct val="0"/>
        </a:spcAft>
        <a:buClr>
          <a:schemeClr val="tx1"/>
        </a:buClr>
        <a:defRPr>
          <a:solidFill>
            <a:schemeClr val="tx1"/>
          </a:solidFill>
          <a:latin typeface="+mn-lt"/>
          <a:ea typeface="+mn-ea"/>
          <a:cs typeface="+mn-cs"/>
        </a:defRPr>
      </a:lvl1pPr>
      <a:lvl2pPr marL="1168400" indent="-711200" algn="l" rtl="0" eaLnBrk="0" fontAlgn="base" hangingPunct="0">
        <a:spcBef>
          <a:spcPct val="20000"/>
        </a:spcBef>
        <a:spcAft>
          <a:spcPct val="0"/>
        </a:spcAft>
        <a:buClr>
          <a:schemeClr val="tx1"/>
        </a:buClr>
        <a:defRPr sz="1600">
          <a:solidFill>
            <a:schemeClr val="tx1"/>
          </a:solidFill>
          <a:latin typeface="+mn-lt"/>
        </a:defRPr>
      </a:lvl2pPr>
      <a:lvl3pPr marL="1524000" indent="-609600" algn="l" rtl="0" eaLnBrk="0" fontAlgn="base" hangingPunct="0">
        <a:spcBef>
          <a:spcPct val="20000"/>
        </a:spcBef>
        <a:spcAft>
          <a:spcPct val="0"/>
        </a:spcAft>
        <a:buClr>
          <a:schemeClr val="tx1"/>
        </a:buClr>
        <a:defRPr sz="1400">
          <a:solidFill>
            <a:schemeClr val="tx1"/>
          </a:solidFill>
          <a:latin typeface="+mn-lt"/>
        </a:defRPr>
      </a:lvl3pPr>
      <a:lvl4pPr marL="1879600" indent="-508000" algn="l" rtl="0" eaLnBrk="0" fontAlgn="base" hangingPunct="0">
        <a:spcBef>
          <a:spcPct val="20000"/>
        </a:spcBef>
        <a:spcAft>
          <a:spcPct val="0"/>
        </a:spcAft>
        <a:buClr>
          <a:schemeClr val="tx1"/>
        </a:buClr>
        <a:defRPr sz="1400">
          <a:solidFill>
            <a:schemeClr val="tx1"/>
          </a:solidFill>
          <a:latin typeface="+mn-lt"/>
        </a:defRPr>
      </a:lvl4pPr>
      <a:lvl5pPr marL="2336800" indent="-508000" algn="l" rtl="0" eaLnBrk="0" fontAlgn="base" hangingPunct="0">
        <a:spcBef>
          <a:spcPct val="20000"/>
        </a:spcBef>
        <a:spcAft>
          <a:spcPct val="0"/>
        </a:spcAft>
        <a:buClr>
          <a:schemeClr val="tx1"/>
        </a:buClr>
        <a:defRPr sz="1400">
          <a:solidFill>
            <a:schemeClr val="tx1"/>
          </a:solidFill>
          <a:latin typeface="+mn-lt"/>
        </a:defRPr>
      </a:lvl5pPr>
      <a:lvl6pPr marL="2794000" indent="-508000" algn="l" rtl="0" fontAlgn="base">
        <a:spcBef>
          <a:spcPct val="20000"/>
        </a:spcBef>
        <a:spcAft>
          <a:spcPct val="0"/>
        </a:spcAft>
        <a:buClr>
          <a:schemeClr val="tx1"/>
        </a:buClr>
        <a:defRPr sz="1400">
          <a:solidFill>
            <a:schemeClr val="tx1"/>
          </a:solidFill>
          <a:latin typeface="+mn-lt"/>
        </a:defRPr>
      </a:lvl6pPr>
      <a:lvl7pPr marL="3251200" indent="-508000" algn="l" rtl="0" fontAlgn="base">
        <a:spcBef>
          <a:spcPct val="20000"/>
        </a:spcBef>
        <a:spcAft>
          <a:spcPct val="0"/>
        </a:spcAft>
        <a:buClr>
          <a:schemeClr val="tx1"/>
        </a:buClr>
        <a:defRPr sz="1400">
          <a:solidFill>
            <a:schemeClr val="tx1"/>
          </a:solidFill>
          <a:latin typeface="+mn-lt"/>
        </a:defRPr>
      </a:lvl7pPr>
      <a:lvl8pPr marL="3708400" indent="-508000" algn="l" rtl="0" fontAlgn="base">
        <a:spcBef>
          <a:spcPct val="20000"/>
        </a:spcBef>
        <a:spcAft>
          <a:spcPct val="0"/>
        </a:spcAft>
        <a:buClr>
          <a:schemeClr val="tx1"/>
        </a:buClr>
        <a:defRPr sz="1400">
          <a:solidFill>
            <a:schemeClr val="tx1"/>
          </a:solidFill>
          <a:latin typeface="+mn-lt"/>
        </a:defRPr>
      </a:lvl8pPr>
      <a:lvl9pPr marL="4165600" indent="-508000" algn="l" rtl="0" fontAlgn="base">
        <a:spcBef>
          <a:spcPct val="20000"/>
        </a:spcBef>
        <a:spcAft>
          <a:spcPct val="0"/>
        </a:spcAft>
        <a:buClr>
          <a:schemeClr val="tx1"/>
        </a:buCl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39371"/>
            <a:ext cx="8229600" cy="540657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0" name="Rectangle 2"/>
          <p:cNvSpPr>
            <a:spLocks noChangeArrowheads="1"/>
          </p:cNvSpPr>
          <p:nvPr/>
        </p:nvSpPr>
        <p:spPr bwMode="auto">
          <a:xfrm>
            <a:off x="119063" y="0"/>
            <a:ext cx="133350" cy="6669088"/>
          </a:xfrm>
          <a:prstGeom prst="rect">
            <a:avLst/>
          </a:prstGeom>
          <a:solidFill>
            <a:srgbClr val="C9DBD8"/>
          </a:solidFill>
          <a:ln w="9525">
            <a:solidFill>
              <a:srgbClr val="C9DBD8"/>
            </a:solidFill>
            <a:miter lim="800000"/>
            <a:headEnd/>
            <a:tailEnd/>
          </a:ln>
          <a:effectLst/>
        </p:spPr>
        <p:txBody>
          <a:bodyPr wrap="none" anchor="ctr"/>
          <a:lstStyle/>
          <a:p>
            <a:pPr algn="ctr" eaLnBrk="0" hangingPunct="0">
              <a:defRPr/>
            </a:pPr>
            <a:endParaRPr lang="en-US" dirty="0"/>
          </a:p>
        </p:txBody>
      </p:sp>
      <p:sp>
        <p:nvSpPr>
          <p:cNvPr id="21" name="Rectangle 3"/>
          <p:cNvSpPr>
            <a:spLocks noChangeArrowheads="1"/>
          </p:cNvSpPr>
          <p:nvPr/>
        </p:nvSpPr>
        <p:spPr bwMode="auto">
          <a:xfrm>
            <a:off x="252413" y="0"/>
            <a:ext cx="131762" cy="6858000"/>
          </a:xfrm>
          <a:prstGeom prst="rect">
            <a:avLst/>
          </a:prstGeom>
          <a:solidFill>
            <a:srgbClr val="E6F2F2"/>
          </a:solidFill>
          <a:ln w="9525">
            <a:solidFill>
              <a:srgbClr val="E6F2F2"/>
            </a:solidFill>
            <a:miter lim="800000"/>
            <a:headEnd/>
            <a:tailEnd/>
          </a:ln>
          <a:effectLst/>
        </p:spPr>
        <p:txBody>
          <a:bodyPr wrap="none" anchor="ctr"/>
          <a:lstStyle/>
          <a:p>
            <a:pPr algn="ctr" eaLnBrk="0" hangingPunct="0">
              <a:defRPr/>
            </a:pPr>
            <a:endParaRPr lang="en-US" dirty="0"/>
          </a:p>
        </p:txBody>
      </p:sp>
      <p:sp>
        <p:nvSpPr>
          <p:cNvPr id="22" name="Rectangle 4"/>
          <p:cNvSpPr>
            <a:spLocks noChangeArrowheads="1"/>
          </p:cNvSpPr>
          <p:nvPr/>
        </p:nvSpPr>
        <p:spPr bwMode="auto">
          <a:xfrm>
            <a:off x="0" y="6642100"/>
            <a:ext cx="9144000" cy="215900"/>
          </a:xfrm>
          <a:prstGeom prst="rect">
            <a:avLst/>
          </a:prstGeom>
          <a:solidFill>
            <a:srgbClr val="7CA6A6"/>
          </a:solidFill>
          <a:ln w="9525">
            <a:solidFill>
              <a:srgbClr val="7CA6A6"/>
            </a:solidFill>
            <a:miter lim="800000"/>
            <a:headEnd/>
            <a:tailEnd/>
          </a:ln>
          <a:effectLst/>
        </p:spPr>
        <p:txBody>
          <a:bodyPr wrap="none" anchor="ctr"/>
          <a:lstStyle/>
          <a:p>
            <a:pPr algn="ctr" eaLnBrk="0" hangingPunct="0">
              <a:defRPr/>
            </a:pPr>
            <a:r>
              <a:rPr lang="en-US" sz="1000" dirty="0" smtClean="0">
                <a:latin typeface="Arial" pitchFamily="34" charset="0"/>
                <a:cs typeface="Arial" pitchFamily="34" charset="0"/>
              </a:rPr>
              <a:t>IWLC2010				                       </a:t>
            </a:r>
            <a:fld id="{0C82D230-3D14-453A-90AD-6E061D432DF8}" type="slidenum">
              <a:rPr lang="en-US" sz="1000" smtClean="0">
                <a:latin typeface="Arial" pitchFamily="34" charset="0"/>
                <a:cs typeface="Arial" pitchFamily="34" charset="0"/>
              </a:rPr>
              <a:pPr algn="ctr" eaLnBrk="0" hangingPunct="0">
                <a:defRPr/>
              </a:pPr>
              <a:t>‹#›</a:t>
            </a:fld>
            <a:r>
              <a:rPr lang="en-US" sz="1000" dirty="0" smtClean="0">
                <a:latin typeface="Arial" pitchFamily="34" charset="0"/>
                <a:cs typeface="Arial" pitchFamily="34" charset="0"/>
              </a:rPr>
              <a:t>			Jelena </a:t>
            </a:r>
            <a:r>
              <a:rPr lang="en-US" sz="1000" dirty="0" err="1" smtClean="0">
                <a:latin typeface="Arial" pitchFamily="34" charset="0"/>
                <a:cs typeface="Arial" pitchFamily="34" charset="0"/>
              </a:rPr>
              <a:t>Ninkovic</a:t>
            </a:r>
            <a:r>
              <a:rPr lang="en-US" sz="1000" baseline="0" dirty="0" smtClean="0">
                <a:latin typeface="Arial" pitchFamily="34" charset="0"/>
                <a:cs typeface="Arial" pitchFamily="34" charset="0"/>
              </a:rPr>
              <a:t>, MPI HLL Munich</a:t>
            </a:r>
            <a:endParaRPr lang="en-US" sz="1000" dirty="0">
              <a:latin typeface="Arial" pitchFamily="34" charset="0"/>
              <a:cs typeface="Arial" pitchFamily="34" charset="0"/>
            </a:endParaRPr>
          </a:p>
        </p:txBody>
      </p:sp>
      <p:sp>
        <p:nvSpPr>
          <p:cNvPr id="24" name="Rectangle 6"/>
          <p:cNvSpPr>
            <a:spLocks noChangeArrowheads="1"/>
          </p:cNvSpPr>
          <p:nvPr/>
        </p:nvSpPr>
        <p:spPr bwMode="auto">
          <a:xfrm>
            <a:off x="0" y="0"/>
            <a:ext cx="119063" cy="6669088"/>
          </a:xfrm>
          <a:prstGeom prst="rect">
            <a:avLst/>
          </a:prstGeom>
          <a:solidFill>
            <a:srgbClr val="7CA6A6"/>
          </a:solidFill>
          <a:ln w="9525">
            <a:solidFill>
              <a:srgbClr val="7CA6A6"/>
            </a:solidFill>
            <a:miter lim="800000"/>
            <a:headEnd/>
            <a:tailEnd/>
          </a:ln>
          <a:effectLst/>
        </p:spPr>
        <p:txBody>
          <a:bodyPr wrap="none" anchor="ctr"/>
          <a:lstStyle/>
          <a:p>
            <a:pPr algn="ctr" eaLnBrk="0" hangingPunct="0">
              <a:defRPr/>
            </a:pPr>
            <a:endParaRPr lang="en-US" dirty="0"/>
          </a:p>
        </p:txBody>
      </p:sp>
      <p:sp>
        <p:nvSpPr>
          <p:cNvPr id="25" name="Rectangle 7"/>
          <p:cNvSpPr>
            <a:spLocks noChangeArrowheads="1"/>
          </p:cNvSpPr>
          <p:nvPr/>
        </p:nvSpPr>
        <p:spPr bwMode="auto">
          <a:xfrm>
            <a:off x="0" y="-26988"/>
            <a:ext cx="9144000" cy="142876"/>
          </a:xfrm>
          <a:prstGeom prst="rect">
            <a:avLst/>
          </a:prstGeom>
          <a:solidFill>
            <a:srgbClr val="7CA6A6"/>
          </a:solidFill>
          <a:ln w="9525">
            <a:solidFill>
              <a:srgbClr val="7CA6A6"/>
            </a:solidFill>
            <a:miter lim="800000"/>
            <a:headEnd/>
            <a:tailEnd/>
          </a:ln>
          <a:effectLst/>
        </p:spPr>
        <p:txBody>
          <a:bodyPr wrap="none" anchor="ctr"/>
          <a:lstStyle/>
          <a:p>
            <a:pPr algn="ctr" eaLnBrk="0" hangingPunct="0">
              <a:defRPr/>
            </a:pPr>
            <a:endParaRPr lang="en-US" dirty="0"/>
          </a:p>
        </p:txBody>
      </p:sp>
      <p:sp>
        <p:nvSpPr>
          <p:cNvPr id="26" name="Line 8"/>
          <p:cNvSpPr>
            <a:spLocks noChangeShapeType="1"/>
          </p:cNvSpPr>
          <p:nvPr/>
        </p:nvSpPr>
        <p:spPr bwMode="auto">
          <a:xfrm>
            <a:off x="296863" y="908050"/>
            <a:ext cx="7124700" cy="0"/>
          </a:xfrm>
          <a:prstGeom prst="line">
            <a:avLst/>
          </a:prstGeom>
          <a:noFill/>
          <a:ln w="38100">
            <a:solidFill>
              <a:srgbClr val="E6F2F2"/>
            </a:solidFill>
            <a:round/>
            <a:headEnd/>
            <a:tailEnd/>
          </a:ln>
          <a:effectLst/>
        </p:spPr>
        <p:txBody>
          <a:bodyPr wrap="none" anchor="ctr"/>
          <a:lstStyle/>
          <a:p>
            <a:pPr algn="ctr" eaLnBrk="0" hangingPunct="0">
              <a:defRPr/>
            </a:pPr>
            <a:endParaRPr lang="en-US" dirty="0"/>
          </a:p>
        </p:txBody>
      </p:sp>
      <p:sp>
        <p:nvSpPr>
          <p:cNvPr id="28" name="Rectangle 10"/>
          <p:cNvSpPr txBox="1">
            <a:spLocks noChangeArrowheads="1"/>
          </p:cNvSpPr>
          <p:nvPr/>
        </p:nvSpPr>
        <p:spPr bwMode="auto">
          <a:xfrm>
            <a:off x="6416675" y="6677025"/>
            <a:ext cx="254635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defRPr sz="1000">
                <a:solidFill>
                  <a:schemeClr val="bg1"/>
                </a:solidFill>
                <a:latin typeface="Tahoma"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30" name="Picture 12" descr="hll-logo-2"/>
          <p:cNvPicPr>
            <a:picLocks noChangeAspect="1" noChangeArrowheads="1"/>
          </p:cNvPicPr>
          <p:nvPr/>
        </p:nvPicPr>
        <p:blipFill>
          <a:blip r:embed="rId25"/>
          <a:srcRect/>
          <a:stretch>
            <a:fillRect/>
          </a:stretch>
        </p:blipFill>
        <p:spPr bwMode="auto">
          <a:xfrm>
            <a:off x="7704138" y="142875"/>
            <a:ext cx="1439862" cy="1079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3074" name="Rectangle 2"/>
          <p:cNvSpPr>
            <a:spLocks noChangeArrowheads="1"/>
          </p:cNvSpPr>
          <p:nvPr/>
        </p:nvSpPr>
        <p:spPr bwMode="auto">
          <a:xfrm>
            <a:off x="119063" y="0"/>
            <a:ext cx="133350" cy="6669088"/>
          </a:xfrm>
          <a:prstGeom prst="rect">
            <a:avLst/>
          </a:prstGeom>
          <a:solidFill>
            <a:srgbClr val="C9DBD8"/>
          </a:solidFill>
          <a:ln w="9525">
            <a:solidFill>
              <a:srgbClr val="C9DBD8"/>
            </a:solidFill>
            <a:miter lim="800000"/>
            <a:headEnd/>
            <a:tailEnd/>
          </a:ln>
          <a:effectLst/>
        </p:spPr>
        <p:txBody>
          <a:bodyPr wrap="none" anchor="ctr"/>
          <a:lstStyle/>
          <a:p>
            <a:pPr algn="ctr" eaLnBrk="0" hangingPunct="0">
              <a:spcBef>
                <a:spcPct val="50000"/>
              </a:spcBef>
              <a:defRPr/>
            </a:pPr>
            <a:endParaRPr lang="en-US" dirty="0"/>
          </a:p>
        </p:txBody>
      </p:sp>
      <p:sp>
        <p:nvSpPr>
          <p:cNvPr id="1283075" name="Rectangle 3"/>
          <p:cNvSpPr>
            <a:spLocks noChangeArrowheads="1"/>
          </p:cNvSpPr>
          <p:nvPr/>
        </p:nvSpPr>
        <p:spPr bwMode="auto">
          <a:xfrm>
            <a:off x="252413" y="0"/>
            <a:ext cx="131762" cy="6858000"/>
          </a:xfrm>
          <a:prstGeom prst="rect">
            <a:avLst/>
          </a:prstGeom>
          <a:solidFill>
            <a:srgbClr val="E6F2F2"/>
          </a:solidFill>
          <a:ln w="9525">
            <a:solidFill>
              <a:srgbClr val="E6F2F2"/>
            </a:solidFill>
            <a:miter lim="800000"/>
            <a:headEnd/>
            <a:tailEnd/>
          </a:ln>
          <a:effectLst/>
        </p:spPr>
        <p:txBody>
          <a:bodyPr wrap="none" anchor="ctr"/>
          <a:lstStyle/>
          <a:p>
            <a:pPr algn="ctr" eaLnBrk="0" hangingPunct="0">
              <a:spcBef>
                <a:spcPct val="50000"/>
              </a:spcBef>
              <a:defRPr/>
            </a:pPr>
            <a:endParaRPr lang="en-US" dirty="0"/>
          </a:p>
        </p:txBody>
      </p:sp>
      <p:sp>
        <p:nvSpPr>
          <p:cNvPr id="1283076" name="Rectangle 4"/>
          <p:cNvSpPr>
            <a:spLocks noChangeArrowheads="1"/>
          </p:cNvSpPr>
          <p:nvPr/>
        </p:nvSpPr>
        <p:spPr bwMode="auto">
          <a:xfrm>
            <a:off x="0" y="6669088"/>
            <a:ext cx="9144000" cy="215900"/>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dirty="0"/>
          </a:p>
        </p:txBody>
      </p:sp>
      <p:sp>
        <p:nvSpPr>
          <p:cNvPr id="1029" name="Rectangle 5"/>
          <p:cNvSpPr>
            <a:spLocks noGrp="1" noChangeArrowheads="1"/>
          </p:cNvSpPr>
          <p:nvPr>
            <p:ph type="title"/>
          </p:nvPr>
        </p:nvSpPr>
        <p:spPr bwMode="auto">
          <a:xfrm>
            <a:off x="385763" y="188913"/>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0" tIns="45720" rIns="91440" bIns="45720" numCol="1" anchor="ctr" anchorCtr="0" compatLnSpc="1">
            <a:prstTxWarp prst="textNoShape">
              <a:avLst/>
            </a:prstTxWarp>
          </a:bodyPr>
          <a:lstStyle/>
          <a:p>
            <a:pPr lvl="0"/>
            <a:r>
              <a:rPr lang="de-DE" smtClean="0"/>
              <a:t>Title</a:t>
            </a:r>
          </a:p>
        </p:txBody>
      </p:sp>
      <p:sp>
        <p:nvSpPr>
          <p:cNvPr id="1283078" name="Rectangle 6"/>
          <p:cNvSpPr>
            <a:spLocks noChangeArrowheads="1"/>
          </p:cNvSpPr>
          <p:nvPr/>
        </p:nvSpPr>
        <p:spPr bwMode="auto">
          <a:xfrm>
            <a:off x="0" y="0"/>
            <a:ext cx="119063" cy="6669088"/>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dirty="0"/>
          </a:p>
        </p:txBody>
      </p:sp>
      <p:sp>
        <p:nvSpPr>
          <p:cNvPr id="1283079" name="Rectangle 7"/>
          <p:cNvSpPr>
            <a:spLocks noChangeArrowheads="1"/>
          </p:cNvSpPr>
          <p:nvPr/>
        </p:nvSpPr>
        <p:spPr bwMode="auto">
          <a:xfrm>
            <a:off x="0" y="-26988"/>
            <a:ext cx="9144000" cy="142876"/>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dirty="0"/>
          </a:p>
        </p:txBody>
      </p:sp>
      <p:sp>
        <p:nvSpPr>
          <p:cNvPr id="1283080" name="Line 8"/>
          <p:cNvSpPr>
            <a:spLocks noChangeShapeType="1"/>
          </p:cNvSpPr>
          <p:nvPr/>
        </p:nvSpPr>
        <p:spPr bwMode="auto">
          <a:xfrm>
            <a:off x="296863" y="908050"/>
            <a:ext cx="7124700" cy="0"/>
          </a:xfrm>
          <a:prstGeom prst="line">
            <a:avLst/>
          </a:prstGeom>
          <a:noFill/>
          <a:ln w="38100">
            <a:solidFill>
              <a:srgbClr val="E6F2F2"/>
            </a:solidFill>
            <a:round/>
            <a:headEnd/>
            <a:tailEnd/>
          </a:ln>
          <a:effectLst/>
        </p:spPr>
        <p:txBody>
          <a:bodyPr wrap="none" anchor="ctr"/>
          <a:lstStyle/>
          <a:p>
            <a:pPr algn="ctr" eaLnBrk="0" hangingPunct="0">
              <a:spcBef>
                <a:spcPct val="50000"/>
              </a:spcBef>
              <a:defRPr/>
            </a:pPr>
            <a:endParaRPr lang="en-US" dirty="0"/>
          </a:p>
        </p:txBody>
      </p:sp>
      <p:sp>
        <p:nvSpPr>
          <p:cNvPr id="1283081" name="Rectangle 9"/>
          <p:cNvSpPr>
            <a:spLocks noGrp="1" noChangeArrowheads="1"/>
          </p:cNvSpPr>
          <p:nvPr>
            <p:ph type="dt" sz="half" idx="2"/>
          </p:nvPr>
        </p:nvSpPr>
        <p:spPr bwMode="auto">
          <a:xfrm>
            <a:off x="215900" y="6669088"/>
            <a:ext cx="6192838" cy="1889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spcBef>
                <a:spcPct val="0"/>
              </a:spcBef>
              <a:defRPr sz="1000">
                <a:solidFill>
                  <a:schemeClr val="bg1"/>
                </a:solidFill>
              </a:defRPr>
            </a:lvl1pPr>
          </a:lstStyle>
          <a:p>
            <a:pPr>
              <a:defRPr/>
            </a:pPr>
            <a:r>
              <a:rPr lang="en-US" dirty="0" smtClean="0"/>
              <a:t>17 April 2015</a:t>
            </a:r>
            <a:endParaRPr lang="de-DE"/>
          </a:p>
        </p:txBody>
      </p:sp>
      <p:sp>
        <p:nvSpPr>
          <p:cNvPr id="1283082" name="Rectangle 10"/>
          <p:cNvSpPr>
            <a:spLocks noGrp="1" noChangeArrowheads="1"/>
          </p:cNvSpPr>
          <p:nvPr>
            <p:ph type="ftr" sz="quarter" idx="3"/>
          </p:nvPr>
        </p:nvSpPr>
        <p:spPr bwMode="auto">
          <a:xfrm>
            <a:off x="6408738" y="6677025"/>
            <a:ext cx="234315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spcBef>
                <a:spcPct val="0"/>
              </a:spcBef>
              <a:defRPr sz="1000">
                <a:solidFill>
                  <a:schemeClr val="bg1"/>
                </a:solidFill>
              </a:defRPr>
            </a:lvl1pPr>
          </a:lstStyle>
          <a:p>
            <a:pPr>
              <a:defRPr/>
            </a:pPr>
            <a:r>
              <a:rPr lang="sv-SE" smtClean="0"/>
              <a:t>P. Avella, MPP &amp; HLL</a:t>
            </a:r>
            <a:endParaRPr lang="de-DE"/>
          </a:p>
        </p:txBody>
      </p:sp>
      <p:sp>
        <p:nvSpPr>
          <p:cNvPr id="1035" name="Rectangle 11"/>
          <p:cNvSpPr>
            <a:spLocks noGrp="1" noChangeArrowheads="1"/>
          </p:cNvSpPr>
          <p:nvPr>
            <p:ph type="body" idx="1"/>
          </p:nvPr>
        </p:nvSpPr>
        <p:spPr bwMode="auto">
          <a:xfrm>
            <a:off x="522288" y="1493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smtClean="0"/>
          </a:p>
        </p:txBody>
      </p:sp>
      <p:pic>
        <p:nvPicPr>
          <p:cNvPr id="1036" name="Picture 12" descr="hll-logo-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04138" y="142875"/>
            <a:ext cx="1439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3085" name="Oval 13"/>
          <p:cNvSpPr>
            <a:spLocks noChangeArrowheads="1"/>
          </p:cNvSpPr>
          <p:nvPr/>
        </p:nvSpPr>
        <p:spPr bwMode="auto">
          <a:xfrm>
            <a:off x="566738" y="414338"/>
            <a:ext cx="179387" cy="180975"/>
          </a:xfrm>
          <a:prstGeom prst="ellipse">
            <a:avLst/>
          </a:prstGeom>
          <a:gradFill rotWithShape="1">
            <a:gsLst>
              <a:gs pos="0">
                <a:srgbClr val="7CA6A6">
                  <a:gamma/>
                  <a:shade val="46275"/>
                  <a:invGamma/>
                </a:srgbClr>
              </a:gs>
              <a:gs pos="50000">
                <a:srgbClr val="7CA6A6"/>
              </a:gs>
              <a:gs pos="100000">
                <a:srgbClr val="7CA6A6">
                  <a:gamma/>
                  <a:shade val="46275"/>
                  <a:invGamma/>
                </a:srgbClr>
              </a:gs>
            </a:gsLst>
            <a:lin ang="5400000" scaled="1"/>
          </a:gradFill>
          <a:ln w="9525" algn="ctr">
            <a:noFill/>
            <a:round/>
            <a:headEnd/>
            <a:tailEnd/>
          </a:ln>
          <a:effectLst/>
        </p:spPr>
        <p:txBody>
          <a:bodyPr anchor="ctr">
            <a:spAutoFit/>
          </a:bodyPr>
          <a:lstStyle/>
          <a:p>
            <a:pPr algn="ctr" eaLnBrk="0" hangingPunct="0">
              <a:spcBef>
                <a:spcPct val="50000"/>
              </a:spcBef>
              <a:defRPr/>
            </a:pPr>
            <a:endParaRPr lang="en-US" dirty="0"/>
          </a:p>
        </p:txBody>
      </p:sp>
      <p:sp>
        <p:nvSpPr>
          <p:cNvPr id="1283086" name="Rectangle 14"/>
          <p:cNvSpPr>
            <a:spLocks noGrp="1" noChangeArrowheads="1"/>
          </p:cNvSpPr>
          <p:nvPr>
            <p:ph type="sldNum" sz="quarter" idx="4"/>
          </p:nvPr>
        </p:nvSpPr>
        <p:spPr bwMode="auto">
          <a:xfrm>
            <a:off x="8229600" y="6638925"/>
            <a:ext cx="914400" cy="219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000">
                <a:solidFill>
                  <a:schemeClr val="bg1"/>
                </a:solidFill>
              </a:defRPr>
            </a:lvl1pPr>
          </a:lstStyle>
          <a:p>
            <a:pPr>
              <a:defRPr/>
            </a:pPr>
            <a:fld id="{3DE7E4C8-7EF0-46C7-A5CA-92130283E29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p:timing>
    <p:tnLst>
      <p:par>
        <p:cTn id="1" dur="indefinite" restart="never" nodeType="tmRoot"/>
      </p:par>
    </p:tnLst>
  </p:timing>
  <p:hf hdr="0"/>
  <p:txStyles>
    <p:titleStyle>
      <a:lvl1pPr algn="l" rtl="0" eaLnBrk="1" fontAlgn="base" hangingPunct="1">
        <a:spcBef>
          <a:spcPct val="0"/>
        </a:spcBef>
        <a:spcAft>
          <a:spcPct val="0"/>
        </a:spcAft>
        <a:buSzPct val="150000"/>
        <a:defRPr sz="2000">
          <a:solidFill>
            <a:schemeClr val="tx2"/>
          </a:solidFill>
          <a:latin typeface="+mj-lt"/>
          <a:ea typeface="+mj-ea"/>
          <a:cs typeface="+mj-cs"/>
        </a:defRPr>
      </a:lvl1pPr>
      <a:lvl2pPr algn="l" rtl="0" eaLnBrk="1" fontAlgn="base" hangingPunct="1">
        <a:spcBef>
          <a:spcPct val="0"/>
        </a:spcBef>
        <a:spcAft>
          <a:spcPct val="0"/>
        </a:spcAft>
        <a:buSzPct val="150000"/>
        <a:defRPr sz="2000">
          <a:solidFill>
            <a:schemeClr val="tx2"/>
          </a:solidFill>
          <a:latin typeface="Arial" charset="0"/>
        </a:defRPr>
      </a:lvl2pPr>
      <a:lvl3pPr algn="l" rtl="0" eaLnBrk="1" fontAlgn="base" hangingPunct="1">
        <a:spcBef>
          <a:spcPct val="0"/>
        </a:spcBef>
        <a:spcAft>
          <a:spcPct val="0"/>
        </a:spcAft>
        <a:buSzPct val="150000"/>
        <a:defRPr sz="2000">
          <a:solidFill>
            <a:schemeClr val="tx2"/>
          </a:solidFill>
          <a:latin typeface="Arial" charset="0"/>
        </a:defRPr>
      </a:lvl3pPr>
      <a:lvl4pPr algn="l" rtl="0" eaLnBrk="1" fontAlgn="base" hangingPunct="1">
        <a:spcBef>
          <a:spcPct val="0"/>
        </a:spcBef>
        <a:spcAft>
          <a:spcPct val="0"/>
        </a:spcAft>
        <a:buSzPct val="150000"/>
        <a:defRPr sz="2000">
          <a:solidFill>
            <a:schemeClr val="tx2"/>
          </a:solidFill>
          <a:latin typeface="Arial" charset="0"/>
        </a:defRPr>
      </a:lvl4pPr>
      <a:lvl5pPr algn="l" rtl="0" eaLnBrk="1" fontAlgn="base" hangingPunct="1">
        <a:spcBef>
          <a:spcPct val="0"/>
        </a:spcBef>
        <a:spcAft>
          <a:spcPct val="0"/>
        </a:spcAft>
        <a:buSzPct val="150000"/>
        <a:defRPr sz="2000">
          <a:solidFill>
            <a:schemeClr val="tx2"/>
          </a:solidFill>
          <a:latin typeface="Arial" charset="0"/>
        </a:defRPr>
      </a:lvl5pPr>
      <a:lvl6pPr marL="457200" algn="l" rtl="0" eaLnBrk="1" fontAlgn="base" hangingPunct="1">
        <a:spcBef>
          <a:spcPct val="0"/>
        </a:spcBef>
        <a:spcAft>
          <a:spcPct val="0"/>
        </a:spcAft>
        <a:buSzPct val="150000"/>
        <a:defRPr sz="2000">
          <a:solidFill>
            <a:schemeClr val="tx2"/>
          </a:solidFill>
          <a:latin typeface="Arial" charset="0"/>
        </a:defRPr>
      </a:lvl6pPr>
      <a:lvl7pPr marL="914400" algn="l" rtl="0" eaLnBrk="1" fontAlgn="base" hangingPunct="1">
        <a:spcBef>
          <a:spcPct val="0"/>
        </a:spcBef>
        <a:spcAft>
          <a:spcPct val="0"/>
        </a:spcAft>
        <a:buSzPct val="150000"/>
        <a:defRPr sz="2000">
          <a:solidFill>
            <a:schemeClr val="tx2"/>
          </a:solidFill>
          <a:latin typeface="Arial" charset="0"/>
        </a:defRPr>
      </a:lvl7pPr>
      <a:lvl8pPr marL="1371600" algn="l" rtl="0" eaLnBrk="1" fontAlgn="base" hangingPunct="1">
        <a:spcBef>
          <a:spcPct val="0"/>
        </a:spcBef>
        <a:spcAft>
          <a:spcPct val="0"/>
        </a:spcAft>
        <a:buSzPct val="150000"/>
        <a:defRPr sz="2000">
          <a:solidFill>
            <a:schemeClr val="tx2"/>
          </a:solidFill>
          <a:latin typeface="Arial" charset="0"/>
        </a:defRPr>
      </a:lvl8pPr>
      <a:lvl9pPr marL="1828800" algn="l" rtl="0" eaLnBrk="1" fontAlgn="base" hangingPunct="1">
        <a:spcBef>
          <a:spcPct val="0"/>
        </a:spcBef>
        <a:spcAft>
          <a:spcPct val="0"/>
        </a:spcAft>
        <a:buSzPct val="150000"/>
        <a:defRPr sz="2000">
          <a:solidFill>
            <a:schemeClr val="tx2"/>
          </a:solidFill>
          <a:latin typeface="Arial" charset="0"/>
        </a:defRPr>
      </a:lvl9pPr>
    </p:titleStyle>
    <p:bodyStyle>
      <a:lvl1pPr marL="812800" indent="-812800" algn="l" rtl="0" eaLnBrk="1" fontAlgn="base" hangingPunct="1">
        <a:spcBef>
          <a:spcPct val="20000"/>
        </a:spcBef>
        <a:spcAft>
          <a:spcPct val="0"/>
        </a:spcAft>
        <a:buClr>
          <a:schemeClr val="tx1"/>
        </a:buClr>
        <a:defRPr>
          <a:solidFill>
            <a:schemeClr val="tx1"/>
          </a:solidFill>
          <a:latin typeface="+mn-lt"/>
          <a:ea typeface="+mn-ea"/>
          <a:cs typeface="+mn-cs"/>
        </a:defRPr>
      </a:lvl1pPr>
      <a:lvl2pPr marL="1168400" indent="-711200" algn="l" rtl="0" eaLnBrk="1" fontAlgn="base" hangingPunct="1">
        <a:spcBef>
          <a:spcPct val="20000"/>
        </a:spcBef>
        <a:spcAft>
          <a:spcPct val="0"/>
        </a:spcAft>
        <a:buClr>
          <a:schemeClr val="tx1"/>
        </a:buClr>
        <a:defRPr sz="1600">
          <a:solidFill>
            <a:schemeClr val="tx1"/>
          </a:solidFill>
          <a:latin typeface="+mn-lt"/>
        </a:defRPr>
      </a:lvl2pPr>
      <a:lvl3pPr marL="1524000" indent="-609600" algn="l" rtl="0" eaLnBrk="1" fontAlgn="base" hangingPunct="1">
        <a:spcBef>
          <a:spcPct val="20000"/>
        </a:spcBef>
        <a:spcAft>
          <a:spcPct val="0"/>
        </a:spcAft>
        <a:buClr>
          <a:schemeClr val="tx1"/>
        </a:buClr>
        <a:defRPr sz="1400">
          <a:solidFill>
            <a:schemeClr val="tx1"/>
          </a:solidFill>
          <a:latin typeface="+mn-lt"/>
        </a:defRPr>
      </a:lvl3pPr>
      <a:lvl4pPr marL="1879600" indent="-508000" algn="l" rtl="0" eaLnBrk="1" fontAlgn="base" hangingPunct="1">
        <a:spcBef>
          <a:spcPct val="20000"/>
        </a:spcBef>
        <a:spcAft>
          <a:spcPct val="0"/>
        </a:spcAft>
        <a:buClr>
          <a:schemeClr val="tx1"/>
        </a:buClr>
        <a:defRPr sz="1400">
          <a:solidFill>
            <a:schemeClr val="tx1"/>
          </a:solidFill>
          <a:latin typeface="+mn-lt"/>
        </a:defRPr>
      </a:lvl4pPr>
      <a:lvl5pPr marL="2336800" indent="-508000" algn="l" rtl="0" eaLnBrk="1" fontAlgn="base" hangingPunct="1">
        <a:spcBef>
          <a:spcPct val="20000"/>
        </a:spcBef>
        <a:spcAft>
          <a:spcPct val="0"/>
        </a:spcAft>
        <a:buClr>
          <a:schemeClr val="tx1"/>
        </a:buClr>
        <a:defRPr sz="1400">
          <a:solidFill>
            <a:schemeClr val="tx1"/>
          </a:solidFill>
          <a:latin typeface="+mn-lt"/>
        </a:defRPr>
      </a:lvl5pPr>
      <a:lvl6pPr marL="2794000" indent="-508000" algn="l" rtl="0" eaLnBrk="1" fontAlgn="base" hangingPunct="1">
        <a:spcBef>
          <a:spcPct val="20000"/>
        </a:spcBef>
        <a:spcAft>
          <a:spcPct val="0"/>
        </a:spcAft>
        <a:buClr>
          <a:schemeClr val="tx1"/>
        </a:buClr>
        <a:defRPr sz="1400">
          <a:solidFill>
            <a:schemeClr val="tx1"/>
          </a:solidFill>
          <a:latin typeface="+mn-lt"/>
        </a:defRPr>
      </a:lvl6pPr>
      <a:lvl7pPr marL="3251200" indent="-508000" algn="l" rtl="0" eaLnBrk="1" fontAlgn="base" hangingPunct="1">
        <a:spcBef>
          <a:spcPct val="20000"/>
        </a:spcBef>
        <a:spcAft>
          <a:spcPct val="0"/>
        </a:spcAft>
        <a:buClr>
          <a:schemeClr val="tx1"/>
        </a:buClr>
        <a:defRPr sz="1400">
          <a:solidFill>
            <a:schemeClr val="tx1"/>
          </a:solidFill>
          <a:latin typeface="+mn-lt"/>
        </a:defRPr>
      </a:lvl7pPr>
      <a:lvl8pPr marL="3708400" indent="-508000" algn="l" rtl="0" eaLnBrk="1" fontAlgn="base" hangingPunct="1">
        <a:spcBef>
          <a:spcPct val="20000"/>
        </a:spcBef>
        <a:spcAft>
          <a:spcPct val="0"/>
        </a:spcAft>
        <a:buClr>
          <a:schemeClr val="tx1"/>
        </a:buClr>
        <a:defRPr sz="1400">
          <a:solidFill>
            <a:schemeClr val="tx1"/>
          </a:solidFill>
          <a:latin typeface="+mn-lt"/>
        </a:defRPr>
      </a:lvl8pPr>
      <a:lvl9pPr marL="4165600" indent="-508000" algn="l" rtl="0" eaLnBrk="1" fontAlgn="base" hangingPunct="1">
        <a:spcBef>
          <a:spcPct val="20000"/>
        </a:spcBef>
        <a:spcAft>
          <a:spcPct val="0"/>
        </a:spcAft>
        <a:buClr>
          <a:schemeClr val="tx1"/>
        </a:buCl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16.jpeg"/><Relationship Id="rId5" Type="http://schemas.openxmlformats.org/officeDocument/2006/relationships/image" Target="../media/image11.pn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0.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0.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27.xml"/><Relationship Id="rId7" Type="http://schemas.openxmlformats.org/officeDocument/2006/relationships/oleObject" Target="../embeddings/oleObject1.bin"/><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340.png"/><Relationship Id="rId5" Type="http://schemas.openxmlformats.org/officeDocument/2006/relationships/image" Target="../media/image11.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40.xml"/><Relationship Id="rId6" Type="http://schemas.openxmlformats.org/officeDocument/2006/relationships/image" Target="../media/image370.pn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11.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02093" y="2338856"/>
            <a:ext cx="8650706" cy="1198880"/>
          </a:xfrm>
        </p:spPr>
        <p:txBody>
          <a:bodyPr/>
          <a:lstStyle/>
          <a:p>
            <a:pPr eaLnBrk="1" hangingPunct="1"/>
            <a:r>
              <a:rPr lang="de-DE" sz="2800" b="1" dirty="0" err="1" smtClean="0">
                <a:solidFill>
                  <a:srgbClr val="00664D"/>
                </a:solidFill>
              </a:rPr>
              <a:t>Yield</a:t>
            </a:r>
            <a:r>
              <a:rPr lang="de-DE" sz="2800" b="1" dirty="0" smtClean="0">
                <a:solidFill>
                  <a:srgbClr val="00664D"/>
                </a:solidFill>
              </a:rPr>
              <a:t> </a:t>
            </a:r>
            <a:r>
              <a:rPr lang="de-DE" sz="2800" b="1" dirty="0" err="1" smtClean="0">
                <a:solidFill>
                  <a:srgbClr val="00664D"/>
                </a:solidFill>
              </a:rPr>
              <a:t>measurements</a:t>
            </a:r>
            <a:r>
              <a:rPr lang="de-DE" sz="2800" b="1" dirty="0" smtClean="0">
                <a:solidFill>
                  <a:srgbClr val="00664D"/>
                </a:solidFill>
              </a:rPr>
              <a:t> on PXD9-7 </a:t>
            </a:r>
            <a:br>
              <a:rPr lang="de-DE" sz="2800" b="1" dirty="0" smtClean="0">
                <a:solidFill>
                  <a:srgbClr val="00664D"/>
                </a:solidFill>
              </a:rPr>
            </a:br>
            <a:r>
              <a:rPr lang="de-DE" sz="2800" b="1" dirty="0" smtClean="0">
                <a:solidFill>
                  <a:srgbClr val="00664D"/>
                </a:solidFill>
              </a:rPr>
              <a:t>after 2nd </a:t>
            </a:r>
            <a:r>
              <a:rPr lang="de-DE" sz="2800" b="1" dirty="0" err="1" smtClean="0">
                <a:solidFill>
                  <a:srgbClr val="00664D"/>
                </a:solidFill>
              </a:rPr>
              <a:t>metal</a:t>
            </a:r>
            <a:endParaRPr lang="en-US" sz="2800" b="1" dirty="0" smtClean="0">
              <a:solidFill>
                <a:srgbClr val="00664D"/>
              </a:solidFill>
            </a:endParaRPr>
          </a:p>
        </p:txBody>
      </p:sp>
      <p:sp>
        <p:nvSpPr>
          <p:cNvPr id="17410" name="Rectangle 5"/>
          <p:cNvSpPr>
            <a:spLocks noGrp="1" noChangeArrowheads="1"/>
          </p:cNvSpPr>
          <p:nvPr>
            <p:ph type="subTitle" idx="1"/>
          </p:nvPr>
        </p:nvSpPr>
        <p:spPr>
          <a:xfrm>
            <a:off x="459608" y="3551114"/>
            <a:ext cx="8745351" cy="550502"/>
          </a:xfrm>
        </p:spPr>
        <p:txBody>
          <a:bodyPr/>
          <a:lstStyle/>
          <a:p>
            <a:pPr>
              <a:lnSpc>
                <a:spcPct val="90000"/>
              </a:lnSpc>
            </a:pPr>
            <a:r>
              <a:rPr lang="en-US" sz="1600" dirty="0" smtClean="0"/>
              <a:t>Paola Avella, Daniel Klose, Christian Koffmane, Jelena Ninković, Rainer H. Richter</a:t>
            </a:r>
          </a:p>
          <a:p>
            <a:pPr>
              <a:lnSpc>
                <a:spcPct val="90000"/>
              </a:lnSpc>
            </a:pPr>
            <a:r>
              <a:rPr lang="en-US" sz="1600" b="1" dirty="0" smtClean="0">
                <a:solidFill>
                  <a:srgbClr val="000000"/>
                </a:solidFill>
              </a:rPr>
              <a:t>for the MPP/HLL team</a:t>
            </a:r>
          </a:p>
        </p:txBody>
      </p:sp>
      <p:grpSp>
        <p:nvGrpSpPr>
          <p:cNvPr id="7" name="Group 6"/>
          <p:cNvGrpSpPr/>
          <p:nvPr/>
        </p:nvGrpSpPr>
        <p:grpSpPr>
          <a:xfrm>
            <a:off x="6553200" y="133929"/>
            <a:ext cx="2590800" cy="1765300"/>
            <a:chOff x="6553200" y="133929"/>
            <a:chExt cx="2590800" cy="1765300"/>
          </a:xfrm>
        </p:grpSpPr>
        <p:pic>
          <p:nvPicPr>
            <p:cNvPr id="6" name="Picture 5"/>
            <p:cNvPicPr>
              <a:picLocks noChangeAspect="1"/>
            </p:cNvPicPr>
            <p:nvPr/>
          </p:nvPicPr>
          <p:blipFill>
            <a:blip r:embed="rId3"/>
            <a:stretch>
              <a:fillRect/>
            </a:stretch>
          </p:blipFill>
          <p:spPr>
            <a:xfrm>
              <a:off x="6553200" y="133929"/>
              <a:ext cx="2590800" cy="1765300"/>
            </a:xfrm>
            <a:prstGeom prst="rect">
              <a:avLst/>
            </a:prstGeom>
          </p:spPr>
        </p:pic>
        <p:pic>
          <p:nvPicPr>
            <p:cNvPr id="5" name="Picture 4"/>
            <p:cNvPicPr>
              <a:picLocks noChangeAspect="1"/>
            </p:cNvPicPr>
            <p:nvPr/>
          </p:nvPicPr>
          <p:blipFill>
            <a:blip r:embed="rId4"/>
            <a:stretch>
              <a:fillRect/>
            </a:stretch>
          </p:blipFill>
          <p:spPr>
            <a:xfrm>
              <a:off x="6982044" y="139223"/>
              <a:ext cx="2161956" cy="1281980"/>
            </a:xfrm>
            <a:prstGeom prst="rect">
              <a:avLst/>
            </a:prstGeom>
          </p:spPr>
        </p:pic>
      </p:grpSp>
      <p:pic>
        <p:nvPicPr>
          <p:cNvPr id="9" name="Picture 8"/>
          <p:cNvPicPr>
            <a:picLocks noChangeAspect="1"/>
          </p:cNvPicPr>
          <p:nvPr/>
        </p:nvPicPr>
        <p:blipFill>
          <a:blip r:embed="rId5"/>
          <a:stretch>
            <a:fillRect/>
          </a:stretch>
        </p:blipFill>
        <p:spPr>
          <a:xfrm>
            <a:off x="398649" y="5302762"/>
            <a:ext cx="1028544" cy="1361106"/>
          </a:xfrm>
          <a:prstGeom prst="rect">
            <a:avLst/>
          </a:prstGeom>
        </p:spPr>
      </p:pic>
      <p:pic>
        <p:nvPicPr>
          <p:cNvPr id="10" name="Picture 9" descr="belle2-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1251" y="5477262"/>
            <a:ext cx="1200726" cy="11880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10</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Wafer and chip layout</a:t>
            </a:r>
            <a:endParaRPr lang="en-US" sz="2400" dirty="0" smtClean="0"/>
          </a:p>
        </p:txBody>
      </p:sp>
      <p:sp>
        <p:nvSpPr>
          <p:cNvPr id="3" name="TextBox 2"/>
          <p:cNvSpPr txBox="1"/>
          <p:nvPr/>
        </p:nvSpPr>
        <p:spPr>
          <a:xfrm>
            <a:off x="1403648" y="1088740"/>
            <a:ext cx="6480720" cy="923330"/>
          </a:xfrm>
          <a:prstGeom prst="rect">
            <a:avLst/>
          </a:prstGeom>
          <a:noFill/>
        </p:spPr>
        <p:txBody>
          <a:bodyPr wrap="square" rtlCol="0">
            <a:spAutoFit/>
          </a:bodyPr>
          <a:lstStyle/>
          <a:p>
            <a:r>
              <a:rPr lang="en-US" sz="1800" dirty="0" smtClean="0"/>
              <a:t>The batch of PXD9-7 wafers consists of four wafers:</a:t>
            </a:r>
          </a:p>
          <a:p>
            <a:pPr marL="285750" indent="-285750">
              <a:buFont typeface="Arial" panose="020B0604020202020204" pitchFamily="34" charset="0"/>
              <a:buChar char="•"/>
            </a:pPr>
            <a:r>
              <a:rPr lang="en-US" sz="1800" dirty="0"/>
              <a:t>All four wafers (W31, W37, W38 and </a:t>
            </a:r>
            <a:r>
              <a:rPr lang="en-US" sz="1800" dirty="0" smtClean="0"/>
              <a:t>W40) are currently undergoing further processing</a:t>
            </a:r>
            <a:endParaRPr lang="en-US" sz="1800" dirty="0"/>
          </a:p>
        </p:txBody>
      </p:sp>
      <p:grpSp>
        <p:nvGrpSpPr>
          <p:cNvPr id="2" name="Group 1"/>
          <p:cNvGrpSpPr/>
          <p:nvPr/>
        </p:nvGrpSpPr>
        <p:grpSpPr>
          <a:xfrm>
            <a:off x="611560" y="2240868"/>
            <a:ext cx="8262021" cy="4071938"/>
            <a:chOff x="670791" y="2179320"/>
            <a:chExt cx="8262021" cy="4071938"/>
          </a:xfrm>
        </p:grpSpPr>
        <p:pic>
          <p:nvPicPr>
            <p:cNvPr id="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791" y="2179320"/>
              <a:ext cx="4992016" cy="407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2502" y="2407443"/>
              <a:ext cx="2690310" cy="3782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bgerundetes Rechteck 11"/>
            <p:cNvSpPr/>
            <p:nvPr/>
          </p:nvSpPr>
          <p:spPr>
            <a:xfrm>
              <a:off x="1593169" y="4344351"/>
              <a:ext cx="2996807" cy="571500"/>
            </a:xfrm>
            <a:prstGeom prst="roundRect">
              <a:avLst/>
            </a:prstGeom>
            <a:ln w="7620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7" name="Pfeil nach rechts 6"/>
            <p:cNvSpPr/>
            <p:nvPr/>
          </p:nvSpPr>
          <p:spPr>
            <a:xfrm>
              <a:off x="4762500" y="4300536"/>
              <a:ext cx="1394460" cy="659130"/>
            </a:xfrm>
            <a:prstGeom prst="rightArrow">
              <a:avLst/>
            </a:prstGeom>
            <a:solidFill>
              <a:srgbClr val="FF0000"/>
            </a:solidFill>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cxnSp>
        <p:nvCxnSpPr>
          <p:cNvPr id="11" name="Gerade Verbindung mit Pfeil 10"/>
          <p:cNvCxnSpPr/>
          <p:nvPr/>
        </p:nvCxnSpPr>
        <p:spPr bwMode="auto">
          <a:xfrm flipH="1" flipV="1">
            <a:off x="7177065" y="5736742"/>
            <a:ext cx="648072" cy="252028"/>
          </a:xfrm>
          <a:prstGeom prst="straightConnector1">
            <a:avLst/>
          </a:prstGeom>
          <a:solidFill>
            <a:schemeClr val="bg1"/>
          </a:solidFill>
          <a:ln w="28575" cap="flat" cmpd="sng" algn="ctr">
            <a:solidFill>
              <a:srgbClr val="FF0000"/>
            </a:solidFill>
            <a:prstDash val="solid"/>
            <a:round/>
            <a:headEnd type="none" w="med" len="med"/>
            <a:tailEnd type="arrow"/>
          </a:ln>
          <a:effectLst/>
        </p:spPr>
      </p:cxnSp>
      <p:sp>
        <p:nvSpPr>
          <p:cNvPr id="14" name="Textfeld 13"/>
          <p:cNvSpPr txBox="1"/>
          <p:nvPr/>
        </p:nvSpPr>
        <p:spPr>
          <a:xfrm>
            <a:off x="7825137" y="5783350"/>
            <a:ext cx="1177636" cy="646331"/>
          </a:xfrm>
          <a:prstGeom prst="rect">
            <a:avLst/>
          </a:prstGeom>
          <a:noFill/>
        </p:spPr>
        <p:txBody>
          <a:bodyPr wrap="square" rtlCol="0">
            <a:spAutoFit/>
          </a:bodyPr>
          <a:lstStyle/>
          <a:p>
            <a:r>
              <a:rPr lang="de-DE" sz="1800" b="1" dirty="0" smtClean="0"/>
              <a:t>1st </a:t>
            </a:r>
            <a:r>
              <a:rPr lang="de-DE" sz="1800" b="1" dirty="0" err="1" smtClean="0"/>
              <a:t>gaterow</a:t>
            </a:r>
            <a:endParaRPr lang="de-DE" sz="1800" b="1" dirty="0"/>
          </a:p>
        </p:txBody>
      </p:sp>
    </p:spTree>
    <p:extLst>
      <p:ext uri="{BB962C8B-B14F-4D97-AF65-F5344CB8AC3E}">
        <p14:creationId xmlns:p14="http://schemas.microsoft.com/office/powerpoint/2010/main" val="299755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11</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Fan-out types</a:t>
            </a:r>
          </a:p>
        </p:txBody>
      </p:sp>
      <p:sp>
        <p:nvSpPr>
          <p:cNvPr id="2" name="TextBox 1"/>
          <p:cNvSpPr txBox="1"/>
          <p:nvPr/>
        </p:nvSpPr>
        <p:spPr>
          <a:xfrm>
            <a:off x="545531" y="4625340"/>
            <a:ext cx="3821880" cy="1384995"/>
          </a:xfrm>
          <a:prstGeom prst="rect">
            <a:avLst/>
          </a:prstGeom>
          <a:noFill/>
        </p:spPr>
        <p:txBody>
          <a:bodyPr wrap="none" rtlCol="0">
            <a:spAutoFit/>
          </a:bodyPr>
          <a:lstStyle/>
          <a:p>
            <a:r>
              <a:rPr lang="en-US" b="1" dirty="0" smtClean="0"/>
              <a:t>Configuration #1:</a:t>
            </a:r>
          </a:p>
          <a:p>
            <a:endParaRPr lang="en-US" dirty="0"/>
          </a:p>
          <a:p>
            <a:pPr marL="285750" indent="-285750">
              <a:buFont typeface="Arial" panose="020B0604020202020204" pitchFamily="34" charset="0"/>
              <a:buChar char="•"/>
            </a:pPr>
            <a:r>
              <a:rPr lang="en-US" dirty="0" smtClean="0">
                <a:sym typeface="Wingdings" panose="05000000000000000000" pitchFamily="2" charset="2"/>
              </a:rPr>
              <a:t>SMU2 </a:t>
            </a:r>
            <a:r>
              <a:rPr lang="en-US" dirty="0">
                <a:sym typeface="Wingdings" panose="05000000000000000000" pitchFamily="2" charset="2"/>
              </a:rPr>
              <a:t>= All Clear (15V – static voltage </a:t>
            </a:r>
            <a:r>
              <a:rPr lang="en-US" dirty="0" smtClean="0">
                <a:sym typeface="Wingdings" panose="05000000000000000000" pitchFamily="2" charset="2"/>
              </a:rPr>
              <a:t>1)</a:t>
            </a:r>
            <a:endParaRPr lang="en-US" dirty="0"/>
          </a:p>
          <a:p>
            <a:pPr marL="285750" indent="-285750">
              <a:buFont typeface="Arial" panose="020B0604020202020204" pitchFamily="34" charset="0"/>
              <a:buChar char="•"/>
            </a:pPr>
            <a:r>
              <a:rPr lang="en-US" dirty="0" smtClean="0">
                <a:sym typeface="Wingdings" panose="05000000000000000000" pitchFamily="2" charset="2"/>
              </a:rPr>
              <a:t>SMU3 </a:t>
            </a:r>
            <a:r>
              <a:rPr lang="en-US" dirty="0">
                <a:sym typeface="Wingdings" panose="05000000000000000000" pitchFamily="2" charset="2"/>
              </a:rPr>
              <a:t>= All Gates (2V – static voltage </a:t>
            </a:r>
            <a:r>
              <a:rPr lang="en-US" dirty="0" smtClean="0">
                <a:sym typeface="Wingdings" panose="05000000000000000000" pitchFamily="2" charset="2"/>
              </a:rPr>
              <a:t>2)</a:t>
            </a:r>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SMU4 = Clear Gate (5V – static voltage 3)</a:t>
            </a:r>
          </a:p>
          <a:p>
            <a:pPr marL="285750" indent="-285750">
              <a:buFont typeface="Arial" panose="020B0604020202020204" pitchFamily="34" charset="0"/>
              <a:buChar char="•"/>
            </a:pPr>
            <a:r>
              <a:rPr lang="en-US" dirty="0" smtClean="0">
                <a:sym typeface="Wingdings" panose="05000000000000000000" pitchFamily="2" charset="2"/>
              </a:rPr>
              <a:t>SMU5 </a:t>
            </a:r>
            <a:r>
              <a:rPr lang="en-US" dirty="0">
                <a:sym typeface="Wingdings" panose="05000000000000000000" pitchFamily="2" charset="2"/>
              </a:rPr>
              <a:t>= Source (0V – static voltage 4</a:t>
            </a:r>
            <a:r>
              <a:rPr lang="en-US" dirty="0" smtClean="0">
                <a:sym typeface="Wingdings" panose="05000000000000000000" pitchFamily="2" charset="2"/>
              </a:rPr>
              <a:t>)</a:t>
            </a:r>
            <a:endParaRPr lang="en-US" dirty="0">
              <a:sym typeface="Wingdings" panose="05000000000000000000" pitchFamily="2" charset="2"/>
            </a:endParaRPr>
          </a:p>
        </p:txBody>
      </p:sp>
      <p:sp>
        <p:nvSpPr>
          <p:cNvPr id="13" name="TextBox 12"/>
          <p:cNvSpPr txBox="1"/>
          <p:nvPr/>
        </p:nvSpPr>
        <p:spPr>
          <a:xfrm>
            <a:off x="4999937" y="4632960"/>
            <a:ext cx="3821880" cy="1384995"/>
          </a:xfrm>
          <a:prstGeom prst="rect">
            <a:avLst/>
          </a:prstGeom>
          <a:noFill/>
        </p:spPr>
        <p:txBody>
          <a:bodyPr wrap="none" rtlCol="0">
            <a:spAutoFit/>
          </a:bodyPr>
          <a:lstStyle/>
          <a:p>
            <a:r>
              <a:rPr lang="en-US" b="1" dirty="0" smtClean="0"/>
              <a:t>Configuration #2:</a:t>
            </a:r>
          </a:p>
          <a:p>
            <a:endParaRPr lang="en-US" dirty="0" smtClean="0"/>
          </a:p>
          <a:p>
            <a:pPr marL="285750" indent="-285750">
              <a:buFont typeface="Arial" panose="020B0604020202020204" pitchFamily="34" charset="0"/>
              <a:buChar char="•"/>
            </a:pPr>
            <a:r>
              <a:rPr lang="en-US" dirty="0" smtClean="0">
                <a:sym typeface="Wingdings" panose="05000000000000000000" pitchFamily="2" charset="2"/>
              </a:rPr>
              <a:t>SMU2 = Source (0V – static voltage 1)</a:t>
            </a:r>
          </a:p>
          <a:p>
            <a:pPr marL="285750" indent="-285750">
              <a:buFont typeface="Arial" panose="020B0604020202020204" pitchFamily="34" charset="0"/>
              <a:buChar char="•"/>
            </a:pPr>
            <a:r>
              <a:rPr lang="en-US" dirty="0" smtClean="0">
                <a:sym typeface="Wingdings" panose="05000000000000000000" pitchFamily="2" charset="2"/>
              </a:rPr>
              <a:t>SMU3 = Clear Gate (5V – static voltage 2)</a:t>
            </a:r>
          </a:p>
          <a:p>
            <a:pPr marL="285750" indent="-285750">
              <a:buFont typeface="Arial" panose="020B0604020202020204" pitchFamily="34" charset="0"/>
              <a:buChar char="•"/>
            </a:pPr>
            <a:r>
              <a:rPr lang="en-US" dirty="0" smtClean="0">
                <a:sym typeface="Wingdings" panose="05000000000000000000" pitchFamily="2" charset="2"/>
              </a:rPr>
              <a:t>SMU4 = All Gates (2V – static voltage 3)</a:t>
            </a:r>
          </a:p>
          <a:p>
            <a:pPr marL="285750" indent="-285750">
              <a:buFont typeface="Arial" panose="020B0604020202020204" pitchFamily="34" charset="0"/>
              <a:buChar char="•"/>
            </a:pPr>
            <a:r>
              <a:rPr lang="en-US" dirty="0" smtClean="0">
                <a:sym typeface="Wingdings" panose="05000000000000000000" pitchFamily="2" charset="2"/>
              </a:rPr>
              <a:t>SMU5 = All Clear (15V – static voltage 4)</a:t>
            </a:r>
            <a:endParaRPr lang="en-US" dirty="0"/>
          </a:p>
        </p:txBody>
      </p:sp>
      <p:sp>
        <p:nvSpPr>
          <p:cNvPr id="7" name="TextBox 6"/>
          <p:cNvSpPr txBox="1"/>
          <p:nvPr/>
        </p:nvSpPr>
        <p:spPr>
          <a:xfrm>
            <a:off x="1483993" y="1272540"/>
            <a:ext cx="1944956" cy="307777"/>
          </a:xfrm>
          <a:prstGeom prst="rect">
            <a:avLst/>
          </a:prstGeom>
          <a:noFill/>
        </p:spPr>
        <p:txBody>
          <a:bodyPr wrap="none" rtlCol="0">
            <a:spAutoFit/>
          </a:bodyPr>
          <a:lstStyle/>
          <a:p>
            <a:r>
              <a:rPr lang="en-US" b="1" dirty="0" smtClean="0"/>
              <a:t>Type A: </a:t>
            </a:r>
            <a:r>
              <a:rPr lang="en-US" b="1" dirty="0" smtClean="0">
                <a:solidFill>
                  <a:srgbClr val="5E958A"/>
                </a:solidFill>
              </a:rPr>
              <a:t>IF, OB1, OB2</a:t>
            </a:r>
            <a:endParaRPr lang="en-US" b="1" dirty="0">
              <a:solidFill>
                <a:srgbClr val="5E958A"/>
              </a:solidFill>
            </a:endParaRPr>
          </a:p>
        </p:txBody>
      </p:sp>
      <p:sp>
        <p:nvSpPr>
          <p:cNvPr id="15" name="TextBox 14"/>
          <p:cNvSpPr txBox="1"/>
          <p:nvPr/>
        </p:nvSpPr>
        <p:spPr>
          <a:xfrm>
            <a:off x="5861202" y="1365997"/>
            <a:ext cx="1950662" cy="307777"/>
          </a:xfrm>
          <a:prstGeom prst="rect">
            <a:avLst/>
          </a:prstGeom>
          <a:noFill/>
        </p:spPr>
        <p:txBody>
          <a:bodyPr wrap="none" rtlCol="0">
            <a:spAutoFit/>
          </a:bodyPr>
          <a:lstStyle/>
          <a:p>
            <a:r>
              <a:rPr lang="en-US" b="1" dirty="0" smtClean="0"/>
              <a:t>Type B: </a:t>
            </a:r>
            <a:r>
              <a:rPr lang="en-US" b="1" dirty="0" smtClean="0">
                <a:solidFill>
                  <a:srgbClr val="5E958A"/>
                </a:solidFill>
              </a:rPr>
              <a:t>IB, OF1, OF2</a:t>
            </a:r>
            <a:endParaRPr lang="en-US" b="1" dirty="0">
              <a:solidFill>
                <a:srgbClr val="5E958A"/>
              </a:solidFill>
            </a:endParaRPr>
          </a:p>
        </p:txBody>
      </p:sp>
      <p:grpSp>
        <p:nvGrpSpPr>
          <p:cNvPr id="22" name="Group 21"/>
          <p:cNvGrpSpPr/>
          <p:nvPr/>
        </p:nvGrpSpPr>
        <p:grpSpPr>
          <a:xfrm>
            <a:off x="460370" y="1836510"/>
            <a:ext cx="3992202" cy="1996440"/>
            <a:chOff x="385762" y="1935480"/>
            <a:chExt cx="3992202" cy="1996440"/>
          </a:xfrm>
        </p:grpSpPr>
        <p:sp>
          <p:nvSpPr>
            <p:cNvPr id="23" name="Rectangle 22"/>
            <p:cNvSpPr/>
            <p:nvPr/>
          </p:nvSpPr>
          <p:spPr>
            <a:xfrm>
              <a:off x="1082040" y="1935480"/>
              <a:ext cx="2621280"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4" name="Rectangle 23"/>
            <p:cNvSpPr/>
            <p:nvPr/>
          </p:nvSpPr>
          <p:spPr>
            <a:xfrm>
              <a:off x="3776662"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6" name="Rectangle 25"/>
            <p:cNvSpPr/>
            <p:nvPr/>
          </p:nvSpPr>
          <p:spPr>
            <a:xfrm>
              <a:off x="733106"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7" name="Rectangle 26"/>
            <p:cNvSpPr/>
            <p:nvPr/>
          </p:nvSpPr>
          <p:spPr>
            <a:xfrm>
              <a:off x="4105635"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8" name="Rectangle 27"/>
            <p:cNvSpPr/>
            <p:nvPr/>
          </p:nvSpPr>
          <p:spPr>
            <a:xfrm>
              <a:off x="385762"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cxnSp>
        <p:nvCxnSpPr>
          <p:cNvPr id="12" name="Straight Connector 11"/>
          <p:cNvCxnSpPr/>
          <p:nvPr/>
        </p:nvCxnSpPr>
        <p:spPr bwMode="auto">
          <a:xfrm>
            <a:off x="4686300" y="905215"/>
            <a:ext cx="7620" cy="5756254"/>
          </a:xfrm>
          <a:prstGeom prst="line">
            <a:avLst/>
          </a:prstGeom>
          <a:solidFill>
            <a:schemeClr val="bg1"/>
          </a:solidFill>
          <a:ln w="38100" cap="flat" cmpd="sng" algn="ctr">
            <a:solidFill>
              <a:schemeClr val="accent5">
                <a:lumMod val="40000"/>
                <a:lumOff val="60000"/>
              </a:schemeClr>
            </a:solidFill>
            <a:prstDash val="solid"/>
            <a:round/>
            <a:headEnd type="none" w="med" len="med"/>
            <a:tailEnd type="none" w="med" len="med"/>
          </a:ln>
          <a:effectLst/>
        </p:spPr>
      </p:cxnSp>
      <p:sp>
        <p:nvSpPr>
          <p:cNvPr id="31" name="TextBox 30"/>
          <p:cNvSpPr txBox="1"/>
          <p:nvPr/>
        </p:nvSpPr>
        <p:spPr>
          <a:xfrm>
            <a:off x="1942144" y="2680841"/>
            <a:ext cx="1050288" cy="307777"/>
          </a:xfrm>
          <a:prstGeom prst="rect">
            <a:avLst/>
          </a:prstGeom>
          <a:noFill/>
        </p:spPr>
        <p:txBody>
          <a:bodyPr wrap="none" rtlCol="0">
            <a:spAutoFit/>
          </a:bodyPr>
          <a:lstStyle/>
          <a:p>
            <a:r>
              <a:rPr lang="en-US" dirty="0" smtClean="0"/>
              <a:t>Drain pads</a:t>
            </a:r>
            <a:endParaRPr lang="en-US" dirty="0"/>
          </a:p>
        </p:txBody>
      </p:sp>
      <p:grpSp>
        <p:nvGrpSpPr>
          <p:cNvPr id="21" name="Group 20"/>
          <p:cNvGrpSpPr/>
          <p:nvPr/>
        </p:nvGrpSpPr>
        <p:grpSpPr>
          <a:xfrm>
            <a:off x="4907953" y="1836509"/>
            <a:ext cx="4005848" cy="1996440"/>
            <a:chOff x="490106" y="1935480"/>
            <a:chExt cx="4005848" cy="1996440"/>
          </a:xfrm>
        </p:grpSpPr>
        <p:grpSp>
          <p:nvGrpSpPr>
            <p:cNvPr id="17" name="Group 16"/>
            <p:cNvGrpSpPr/>
            <p:nvPr/>
          </p:nvGrpSpPr>
          <p:grpSpPr>
            <a:xfrm>
              <a:off x="492442" y="1935480"/>
              <a:ext cx="4003512" cy="1996440"/>
              <a:chOff x="492442" y="1935480"/>
              <a:chExt cx="4003512" cy="1996440"/>
            </a:xfrm>
          </p:grpSpPr>
          <p:grpSp>
            <p:nvGrpSpPr>
              <p:cNvPr id="10" name="Group 9"/>
              <p:cNvGrpSpPr/>
              <p:nvPr/>
            </p:nvGrpSpPr>
            <p:grpSpPr>
              <a:xfrm>
                <a:off x="492442" y="1935480"/>
                <a:ext cx="3663229" cy="1996440"/>
                <a:chOff x="385762" y="1935480"/>
                <a:chExt cx="3663229" cy="1996440"/>
              </a:xfrm>
            </p:grpSpPr>
            <p:sp>
              <p:nvSpPr>
                <p:cNvPr id="8" name="Rectangle 7"/>
                <p:cNvSpPr/>
                <p:nvPr/>
              </p:nvSpPr>
              <p:spPr>
                <a:xfrm>
                  <a:off x="1082040" y="1935480"/>
                  <a:ext cx="2621280"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 name="Rectangle 8"/>
                <p:cNvSpPr/>
                <p:nvPr/>
              </p:nvSpPr>
              <p:spPr>
                <a:xfrm>
                  <a:off x="3776662"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8" name="Rectangle 17"/>
                <p:cNvSpPr/>
                <p:nvPr/>
              </p:nvSpPr>
              <p:spPr>
                <a:xfrm>
                  <a:off x="733106"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 name="Rectangle 19"/>
                <p:cNvSpPr/>
                <p:nvPr/>
              </p:nvSpPr>
              <p:spPr>
                <a:xfrm>
                  <a:off x="385762"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
            <p:nvSpPr>
              <p:cNvPr id="14" name="TextBox 13"/>
              <p:cNvSpPr txBox="1"/>
              <p:nvPr/>
            </p:nvSpPr>
            <p:spPr>
              <a:xfrm>
                <a:off x="1967886" y="2779812"/>
                <a:ext cx="1050288" cy="307777"/>
              </a:xfrm>
              <a:prstGeom prst="rect">
                <a:avLst/>
              </a:prstGeom>
              <a:noFill/>
            </p:spPr>
            <p:txBody>
              <a:bodyPr wrap="none" rtlCol="0">
                <a:spAutoFit/>
              </a:bodyPr>
              <a:lstStyle/>
              <a:p>
                <a:r>
                  <a:rPr lang="en-US" dirty="0" smtClean="0"/>
                  <a:t>Drain pads</a:t>
                </a:r>
                <a:endParaRPr lang="en-US" dirty="0"/>
              </a:p>
            </p:txBody>
          </p:sp>
          <p:sp>
            <p:nvSpPr>
              <p:cNvPr id="16" name="TextBox 15"/>
              <p:cNvSpPr txBox="1"/>
              <p:nvPr/>
            </p:nvSpPr>
            <p:spPr>
              <a:xfrm rot="16200000">
                <a:off x="3558540" y="2795199"/>
                <a:ext cx="926857" cy="276999"/>
              </a:xfrm>
              <a:prstGeom prst="rect">
                <a:avLst/>
              </a:prstGeom>
              <a:noFill/>
            </p:spPr>
            <p:txBody>
              <a:bodyPr wrap="none" rtlCol="0">
                <a:spAutoFit/>
              </a:bodyPr>
              <a:lstStyle/>
              <a:p>
                <a:r>
                  <a:rPr lang="en-US" sz="1200" dirty="0" smtClean="0"/>
                  <a:t>Clear Gate</a:t>
                </a:r>
                <a:endParaRPr lang="en-US" sz="1200" dirty="0"/>
              </a:p>
            </p:txBody>
          </p:sp>
          <p:sp>
            <p:nvSpPr>
              <p:cNvPr id="33" name="Rectangle 32"/>
              <p:cNvSpPr/>
              <p:nvPr/>
            </p:nvSpPr>
            <p:spPr>
              <a:xfrm>
                <a:off x="4223625" y="1935480"/>
                <a:ext cx="272329" cy="1996440"/>
              </a:xfrm>
              <a:prstGeom prst="rect">
                <a:avLst/>
              </a:prstGeom>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
          <p:nvSpPr>
            <p:cNvPr id="35" name="TextBox 34"/>
            <p:cNvSpPr txBox="1"/>
            <p:nvPr/>
          </p:nvSpPr>
          <p:spPr>
            <a:xfrm rot="16200000">
              <a:off x="4022060" y="2779959"/>
              <a:ext cx="670376" cy="276999"/>
            </a:xfrm>
            <a:prstGeom prst="rect">
              <a:avLst/>
            </a:prstGeom>
            <a:noFill/>
          </p:spPr>
          <p:txBody>
            <a:bodyPr wrap="none" rtlCol="0">
              <a:spAutoFit/>
            </a:bodyPr>
            <a:lstStyle/>
            <a:p>
              <a:r>
                <a:rPr lang="en-US" sz="1200" dirty="0" smtClean="0"/>
                <a:t>Source</a:t>
              </a:r>
              <a:endParaRPr lang="en-US" sz="1200" dirty="0"/>
            </a:p>
          </p:txBody>
        </p:sp>
        <p:sp>
          <p:nvSpPr>
            <p:cNvPr id="36" name="TextBox 35"/>
            <p:cNvSpPr txBox="1"/>
            <p:nvPr/>
          </p:nvSpPr>
          <p:spPr>
            <a:xfrm rot="16200000">
              <a:off x="574168" y="2769584"/>
              <a:ext cx="808235" cy="276999"/>
            </a:xfrm>
            <a:prstGeom prst="rect">
              <a:avLst/>
            </a:prstGeom>
            <a:noFill/>
          </p:spPr>
          <p:txBody>
            <a:bodyPr wrap="none" rtlCol="0">
              <a:spAutoFit/>
            </a:bodyPr>
            <a:lstStyle/>
            <a:p>
              <a:r>
                <a:rPr lang="en-US" sz="1200" dirty="0" smtClean="0"/>
                <a:t>All Gates</a:t>
              </a:r>
              <a:endParaRPr lang="en-US" sz="1200" dirty="0"/>
            </a:p>
          </p:txBody>
        </p:sp>
        <p:sp>
          <p:nvSpPr>
            <p:cNvPr id="37" name="TextBox 36"/>
            <p:cNvSpPr txBox="1"/>
            <p:nvPr/>
          </p:nvSpPr>
          <p:spPr>
            <a:xfrm rot="16200000">
              <a:off x="246930" y="2765735"/>
              <a:ext cx="763351" cy="276999"/>
            </a:xfrm>
            <a:prstGeom prst="rect">
              <a:avLst/>
            </a:prstGeom>
            <a:noFill/>
          </p:spPr>
          <p:txBody>
            <a:bodyPr wrap="none" rtlCol="0">
              <a:spAutoFit/>
            </a:bodyPr>
            <a:lstStyle/>
            <a:p>
              <a:r>
                <a:rPr lang="en-US" sz="1200" dirty="0" smtClean="0"/>
                <a:t>All Clear</a:t>
              </a:r>
              <a:endParaRPr lang="en-US" sz="1200" dirty="0"/>
            </a:p>
          </p:txBody>
        </p:sp>
      </p:grpSp>
      <p:sp>
        <p:nvSpPr>
          <p:cNvPr id="39" name="TextBox 38"/>
          <p:cNvSpPr txBox="1"/>
          <p:nvPr/>
        </p:nvSpPr>
        <p:spPr>
          <a:xfrm rot="16200000">
            <a:off x="263681" y="2666763"/>
            <a:ext cx="670376" cy="276999"/>
          </a:xfrm>
          <a:prstGeom prst="rect">
            <a:avLst/>
          </a:prstGeom>
          <a:noFill/>
        </p:spPr>
        <p:txBody>
          <a:bodyPr wrap="none" rtlCol="0">
            <a:spAutoFit/>
          </a:bodyPr>
          <a:lstStyle/>
          <a:p>
            <a:r>
              <a:rPr lang="en-US" sz="1200" dirty="0" smtClean="0"/>
              <a:t>Source</a:t>
            </a:r>
            <a:endParaRPr lang="en-US" sz="1200" dirty="0"/>
          </a:p>
        </p:txBody>
      </p:sp>
      <p:sp>
        <p:nvSpPr>
          <p:cNvPr id="40" name="TextBox 39"/>
          <p:cNvSpPr txBox="1"/>
          <p:nvPr/>
        </p:nvSpPr>
        <p:spPr>
          <a:xfrm rot="16200000">
            <a:off x="484798" y="2666762"/>
            <a:ext cx="926857" cy="276999"/>
          </a:xfrm>
          <a:prstGeom prst="rect">
            <a:avLst/>
          </a:prstGeom>
          <a:noFill/>
        </p:spPr>
        <p:txBody>
          <a:bodyPr wrap="none" rtlCol="0">
            <a:spAutoFit/>
          </a:bodyPr>
          <a:lstStyle/>
          <a:p>
            <a:r>
              <a:rPr lang="en-US" sz="1200" dirty="0" smtClean="0"/>
              <a:t>Clear Gate</a:t>
            </a:r>
            <a:endParaRPr lang="en-US" sz="1200" dirty="0"/>
          </a:p>
        </p:txBody>
      </p:sp>
      <p:sp>
        <p:nvSpPr>
          <p:cNvPr id="44" name="TextBox 43"/>
          <p:cNvSpPr txBox="1"/>
          <p:nvPr/>
        </p:nvSpPr>
        <p:spPr>
          <a:xfrm rot="16200000">
            <a:off x="3580982" y="2670613"/>
            <a:ext cx="808235" cy="276999"/>
          </a:xfrm>
          <a:prstGeom prst="rect">
            <a:avLst/>
          </a:prstGeom>
          <a:noFill/>
        </p:spPr>
        <p:txBody>
          <a:bodyPr wrap="none" rtlCol="0">
            <a:spAutoFit/>
          </a:bodyPr>
          <a:lstStyle/>
          <a:p>
            <a:r>
              <a:rPr lang="en-US" sz="1200" dirty="0" smtClean="0"/>
              <a:t>All Gates</a:t>
            </a:r>
            <a:endParaRPr lang="en-US" sz="1200" dirty="0"/>
          </a:p>
        </p:txBody>
      </p:sp>
      <p:sp>
        <p:nvSpPr>
          <p:cNvPr id="45" name="TextBox 44"/>
          <p:cNvSpPr txBox="1"/>
          <p:nvPr/>
        </p:nvSpPr>
        <p:spPr>
          <a:xfrm rot="16200000">
            <a:off x="3937067" y="2670612"/>
            <a:ext cx="763351" cy="276999"/>
          </a:xfrm>
          <a:prstGeom prst="rect">
            <a:avLst/>
          </a:prstGeom>
          <a:noFill/>
        </p:spPr>
        <p:txBody>
          <a:bodyPr wrap="none" rtlCol="0">
            <a:spAutoFit/>
          </a:bodyPr>
          <a:lstStyle/>
          <a:p>
            <a:r>
              <a:rPr lang="en-US" sz="1200" dirty="0" smtClean="0"/>
              <a:t>All Clear</a:t>
            </a:r>
            <a:endParaRPr lang="en-US" sz="1200" dirty="0"/>
          </a:p>
        </p:txBody>
      </p:sp>
      <p:grpSp>
        <p:nvGrpSpPr>
          <p:cNvPr id="19" name="Group 18"/>
          <p:cNvGrpSpPr/>
          <p:nvPr/>
        </p:nvGrpSpPr>
        <p:grpSpPr>
          <a:xfrm>
            <a:off x="460369" y="3874363"/>
            <a:ext cx="3996873" cy="293150"/>
            <a:chOff x="460369" y="3874363"/>
            <a:chExt cx="3996873" cy="293150"/>
          </a:xfrm>
        </p:grpSpPr>
        <p:sp>
          <p:nvSpPr>
            <p:cNvPr id="3" name="TextBox 2"/>
            <p:cNvSpPr txBox="1"/>
            <p:nvPr/>
          </p:nvSpPr>
          <p:spPr>
            <a:xfrm>
              <a:off x="1903274" y="3874363"/>
              <a:ext cx="1106393" cy="276999"/>
            </a:xfrm>
            <a:prstGeom prst="rect">
              <a:avLst/>
            </a:prstGeom>
            <a:noFill/>
          </p:spPr>
          <p:txBody>
            <a:bodyPr wrap="none" rtlCol="0">
              <a:spAutoFit/>
            </a:bodyPr>
            <a:lstStyle/>
            <a:p>
              <a:r>
                <a:rPr lang="de-DE" sz="1200" dirty="0" smtClean="0"/>
                <a:t>Static voltage</a:t>
              </a:r>
              <a:endParaRPr lang="en-US" sz="1200" dirty="0"/>
            </a:p>
          </p:txBody>
        </p:sp>
        <p:sp>
          <p:nvSpPr>
            <p:cNvPr id="11" name="TextBox 10"/>
            <p:cNvSpPr txBox="1"/>
            <p:nvPr/>
          </p:nvSpPr>
          <p:spPr>
            <a:xfrm>
              <a:off x="460369" y="3888262"/>
              <a:ext cx="269626" cy="276999"/>
            </a:xfrm>
            <a:prstGeom prst="rect">
              <a:avLst/>
            </a:prstGeom>
            <a:noFill/>
          </p:spPr>
          <p:txBody>
            <a:bodyPr wrap="none" rtlCol="0">
              <a:spAutoFit/>
            </a:bodyPr>
            <a:lstStyle/>
            <a:p>
              <a:r>
                <a:rPr lang="de-DE" sz="1200" dirty="0" smtClean="0"/>
                <a:t>4</a:t>
              </a:r>
              <a:endParaRPr lang="en-US" sz="1200" dirty="0"/>
            </a:p>
          </p:txBody>
        </p:sp>
        <p:sp>
          <p:nvSpPr>
            <p:cNvPr id="46" name="TextBox 45"/>
            <p:cNvSpPr txBox="1"/>
            <p:nvPr/>
          </p:nvSpPr>
          <p:spPr>
            <a:xfrm>
              <a:off x="821890" y="3888828"/>
              <a:ext cx="269626" cy="276999"/>
            </a:xfrm>
            <a:prstGeom prst="rect">
              <a:avLst/>
            </a:prstGeom>
            <a:noFill/>
          </p:spPr>
          <p:txBody>
            <a:bodyPr wrap="none" rtlCol="0">
              <a:spAutoFit/>
            </a:bodyPr>
            <a:lstStyle/>
            <a:p>
              <a:r>
                <a:rPr lang="de-DE" sz="1200" dirty="0" smtClean="0"/>
                <a:t>3</a:t>
              </a:r>
              <a:endParaRPr lang="en-US" sz="1200" dirty="0"/>
            </a:p>
          </p:txBody>
        </p:sp>
        <p:sp>
          <p:nvSpPr>
            <p:cNvPr id="47" name="TextBox 46"/>
            <p:cNvSpPr txBox="1"/>
            <p:nvPr/>
          </p:nvSpPr>
          <p:spPr>
            <a:xfrm>
              <a:off x="3853974" y="3889671"/>
              <a:ext cx="269626" cy="276999"/>
            </a:xfrm>
            <a:prstGeom prst="rect">
              <a:avLst/>
            </a:prstGeom>
            <a:noFill/>
          </p:spPr>
          <p:txBody>
            <a:bodyPr wrap="none" rtlCol="0">
              <a:spAutoFit/>
            </a:bodyPr>
            <a:lstStyle/>
            <a:p>
              <a:r>
                <a:rPr lang="de-DE" sz="1200" dirty="0" smtClean="0"/>
                <a:t>2</a:t>
              </a:r>
              <a:endParaRPr lang="en-US" sz="1200" dirty="0"/>
            </a:p>
          </p:txBody>
        </p:sp>
        <p:sp>
          <p:nvSpPr>
            <p:cNvPr id="48" name="TextBox 47"/>
            <p:cNvSpPr txBox="1"/>
            <p:nvPr/>
          </p:nvSpPr>
          <p:spPr>
            <a:xfrm>
              <a:off x="4187616" y="3890514"/>
              <a:ext cx="269626" cy="276999"/>
            </a:xfrm>
            <a:prstGeom prst="rect">
              <a:avLst/>
            </a:prstGeom>
            <a:noFill/>
          </p:spPr>
          <p:txBody>
            <a:bodyPr wrap="none" rtlCol="0">
              <a:spAutoFit/>
            </a:bodyPr>
            <a:lstStyle/>
            <a:p>
              <a:r>
                <a:rPr lang="de-DE" sz="1200" dirty="0"/>
                <a:t>1</a:t>
              </a:r>
              <a:endParaRPr lang="en-US" sz="1200" dirty="0"/>
            </a:p>
          </p:txBody>
        </p:sp>
      </p:grpSp>
      <p:grpSp>
        <p:nvGrpSpPr>
          <p:cNvPr id="49" name="Group 48"/>
          <p:cNvGrpSpPr/>
          <p:nvPr/>
        </p:nvGrpSpPr>
        <p:grpSpPr>
          <a:xfrm>
            <a:off x="4918770" y="3867987"/>
            <a:ext cx="3996873" cy="293150"/>
            <a:chOff x="460369" y="3874363"/>
            <a:chExt cx="3996873" cy="293150"/>
          </a:xfrm>
        </p:grpSpPr>
        <p:sp>
          <p:nvSpPr>
            <p:cNvPr id="50" name="TextBox 49"/>
            <p:cNvSpPr txBox="1"/>
            <p:nvPr/>
          </p:nvSpPr>
          <p:spPr>
            <a:xfrm>
              <a:off x="1903274" y="3874363"/>
              <a:ext cx="1106393" cy="276999"/>
            </a:xfrm>
            <a:prstGeom prst="rect">
              <a:avLst/>
            </a:prstGeom>
            <a:noFill/>
          </p:spPr>
          <p:txBody>
            <a:bodyPr wrap="none" rtlCol="0">
              <a:spAutoFit/>
            </a:bodyPr>
            <a:lstStyle/>
            <a:p>
              <a:r>
                <a:rPr lang="de-DE" sz="1200" dirty="0" smtClean="0"/>
                <a:t>Static voltage</a:t>
              </a:r>
              <a:endParaRPr lang="en-US" sz="1200" dirty="0"/>
            </a:p>
          </p:txBody>
        </p:sp>
        <p:sp>
          <p:nvSpPr>
            <p:cNvPr id="51" name="TextBox 50"/>
            <p:cNvSpPr txBox="1"/>
            <p:nvPr/>
          </p:nvSpPr>
          <p:spPr>
            <a:xfrm>
              <a:off x="460369" y="3888262"/>
              <a:ext cx="269626" cy="276999"/>
            </a:xfrm>
            <a:prstGeom prst="rect">
              <a:avLst/>
            </a:prstGeom>
            <a:noFill/>
          </p:spPr>
          <p:txBody>
            <a:bodyPr wrap="none" rtlCol="0">
              <a:spAutoFit/>
            </a:bodyPr>
            <a:lstStyle/>
            <a:p>
              <a:r>
                <a:rPr lang="de-DE" sz="1200" dirty="0" smtClean="0"/>
                <a:t>4</a:t>
              </a:r>
              <a:endParaRPr lang="en-US" sz="1200" dirty="0"/>
            </a:p>
          </p:txBody>
        </p:sp>
        <p:sp>
          <p:nvSpPr>
            <p:cNvPr id="52" name="TextBox 51"/>
            <p:cNvSpPr txBox="1"/>
            <p:nvPr/>
          </p:nvSpPr>
          <p:spPr>
            <a:xfrm>
              <a:off x="821890" y="3888828"/>
              <a:ext cx="269626" cy="276999"/>
            </a:xfrm>
            <a:prstGeom prst="rect">
              <a:avLst/>
            </a:prstGeom>
            <a:noFill/>
          </p:spPr>
          <p:txBody>
            <a:bodyPr wrap="none" rtlCol="0">
              <a:spAutoFit/>
            </a:bodyPr>
            <a:lstStyle/>
            <a:p>
              <a:r>
                <a:rPr lang="de-DE" sz="1200" dirty="0" smtClean="0"/>
                <a:t>3</a:t>
              </a:r>
              <a:endParaRPr lang="en-US" sz="1200" dirty="0"/>
            </a:p>
          </p:txBody>
        </p:sp>
        <p:sp>
          <p:nvSpPr>
            <p:cNvPr id="53" name="TextBox 52"/>
            <p:cNvSpPr txBox="1"/>
            <p:nvPr/>
          </p:nvSpPr>
          <p:spPr>
            <a:xfrm>
              <a:off x="3853974" y="3889671"/>
              <a:ext cx="269626" cy="276999"/>
            </a:xfrm>
            <a:prstGeom prst="rect">
              <a:avLst/>
            </a:prstGeom>
            <a:noFill/>
          </p:spPr>
          <p:txBody>
            <a:bodyPr wrap="none" rtlCol="0">
              <a:spAutoFit/>
            </a:bodyPr>
            <a:lstStyle/>
            <a:p>
              <a:r>
                <a:rPr lang="de-DE" sz="1200" dirty="0" smtClean="0"/>
                <a:t>2</a:t>
              </a:r>
              <a:endParaRPr lang="en-US" sz="1200" dirty="0"/>
            </a:p>
          </p:txBody>
        </p:sp>
        <p:sp>
          <p:nvSpPr>
            <p:cNvPr id="54" name="TextBox 53"/>
            <p:cNvSpPr txBox="1"/>
            <p:nvPr/>
          </p:nvSpPr>
          <p:spPr>
            <a:xfrm>
              <a:off x="4187616" y="3890514"/>
              <a:ext cx="269626" cy="276999"/>
            </a:xfrm>
            <a:prstGeom prst="rect">
              <a:avLst/>
            </a:prstGeom>
            <a:noFill/>
          </p:spPr>
          <p:txBody>
            <a:bodyPr wrap="none" rtlCol="0">
              <a:spAutoFit/>
            </a:bodyPr>
            <a:lstStyle/>
            <a:p>
              <a:r>
                <a:rPr lang="de-DE" sz="1200" dirty="0"/>
                <a:t>1</a:t>
              </a:r>
              <a:endParaRPr lang="en-US" sz="1200" dirty="0"/>
            </a:p>
          </p:txBody>
        </p:sp>
      </p:grpSp>
      <p:sp>
        <p:nvSpPr>
          <p:cNvPr id="29" name="Textfeld 28"/>
          <p:cNvSpPr txBox="1"/>
          <p:nvPr/>
        </p:nvSpPr>
        <p:spPr>
          <a:xfrm>
            <a:off x="1156648" y="6129300"/>
            <a:ext cx="6907740" cy="307777"/>
          </a:xfrm>
          <a:prstGeom prst="rect">
            <a:avLst/>
          </a:prstGeom>
          <a:noFill/>
        </p:spPr>
        <p:txBody>
          <a:bodyPr wrap="square" rtlCol="0">
            <a:spAutoFit/>
          </a:bodyPr>
          <a:lstStyle/>
          <a:p>
            <a:r>
              <a:rPr lang="de-DE" dirty="0" smtClean="0"/>
              <a:t>+ </a:t>
            </a:r>
            <a:r>
              <a:rPr lang="de-DE" dirty="0" err="1" smtClean="0"/>
              <a:t>automatic</a:t>
            </a:r>
            <a:r>
              <a:rPr lang="de-DE" dirty="0" smtClean="0"/>
              <a:t> </a:t>
            </a:r>
            <a:r>
              <a:rPr lang="de-DE" dirty="0" err="1" smtClean="0"/>
              <a:t>probehead</a:t>
            </a:r>
            <a:r>
              <a:rPr lang="de-DE" dirty="0" smtClean="0"/>
              <a:t> PH510 </a:t>
            </a:r>
            <a:r>
              <a:rPr lang="de-DE" dirty="0" err="1" smtClean="0"/>
              <a:t>for</a:t>
            </a:r>
            <a:r>
              <a:rPr lang="de-DE" dirty="0" smtClean="0"/>
              <a:t> </a:t>
            </a:r>
            <a:r>
              <a:rPr lang="de-DE" dirty="0" err="1" smtClean="0"/>
              <a:t>the</a:t>
            </a:r>
            <a:r>
              <a:rPr lang="de-DE" dirty="0" smtClean="0"/>
              <a:t> </a:t>
            </a:r>
            <a:r>
              <a:rPr lang="de-DE" dirty="0" err="1" smtClean="0"/>
              <a:t>voltage</a:t>
            </a:r>
            <a:r>
              <a:rPr lang="de-DE" dirty="0" smtClean="0"/>
              <a:t> </a:t>
            </a:r>
            <a:r>
              <a:rPr lang="de-DE" dirty="0" err="1" smtClean="0"/>
              <a:t>sweep</a:t>
            </a:r>
            <a:r>
              <a:rPr lang="de-DE" dirty="0" smtClean="0"/>
              <a:t> [-3 V </a:t>
            </a:r>
            <a:r>
              <a:rPr lang="de-DE" dirty="0" err="1" smtClean="0"/>
              <a:t>to</a:t>
            </a:r>
            <a:r>
              <a:rPr lang="de-DE" dirty="0" smtClean="0"/>
              <a:t> 2 V] </a:t>
            </a:r>
            <a:r>
              <a:rPr lang="de-DE" dirty="0" err="1" smtClean="0"/>
              <a:t>at</a:t>
            </a:r>
            <a:r>
              <a:rPr lang="de-DE" dirty="0" smtClean="0"/>
              <a:t> </a:t>
            </a:r>
            <a:r>
              <a:rPr lang="de-DE" dirty="0" err="1" smtClean="0"/>
              <a:t>the</a:t>
            </a:r>
            <a:r>
              <a:rPr lang="de-DE" dirty="0" smtClean="0"/>
              <a:t> </a:t>
            </a:r>
            <a:r>
              <a:rPr lang="de-DE" dirty="0" err="1" smtClean="0"/>
              <a:t>external</a:t>
            </a:r>
            <a:r>
              <a:rPr lang="de-DE" dirty="0" smtClean="0"/>
              <a:t> </a:t>
            </a:r>
            <a:r>
              <a:rPr lang="de-DE" dirty="0" err="1" smtClean="0"/>
              <a:t>gate</a:t>
            </a:r>
            <a:endParaRPr lang="de-DE" dirty="0"/>
          </a:p>
        </p:txBody>
      </p:sp>
    </p:spTree>
    <p:extLst>
      <p:ext uri="{BB962C8B-B14F-4D97-AF65-F5344CB8AC3E}">
        <p14:creationId xmlns:p14="http://schemas.microsoft.com/office/powerpoint/2010/main" val="588964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12</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a:t>System </a:t>
            </a:r>
            <a:r>
              <a:rPr lang="de-DE" sz="2400" dirty="0" err="1"/>
              <a:t>description</a:t>
            </a:r>
            <a:endParaRPr lang="en-US" sz="2400" dirty="0" smtClean="0"/>
          </a:p>
        </p:txBody>
      </p:sp>
      <p:pic>
        <p:nvPicPr>
          <p:cNvPr id="55" name="Picture 2" descr="\\VIRMANT\share\belle2\PXD9\probe_card_docs\System Pictures\IMG_266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462" y="1964395"/>
            <a:ext cx="5157278" cy="3438185"/>
          </a:xfrm>
          <a:prstGeom prst="rect">
            <a:avLst/>
          </a:prstGeom>
          <a:noFill/>
          <a:extLst>
            <a:ext uri="{909E8E84-426E-40DD-AFC4-6F175D3DCCD1}">
              <a14:hiddenFill xmlns:a14="http://schemas.microsoft.com/office/drawing/2010/main">
                <a:solidFill>
                  <a:srgbClr val="FFFFFF"/>
                </a:solidFill>
              </a14:hiddenFill>
            </a:ext>
          </a:extLst>
        </p:spPr>
      </p:pic>
      <p:sp>
        <p:nvSpPr>
          <p:cNvPr id="56" name="Textfeld 55"/>
          <p:cNvSpPr txBox="1"/>
          <p:nvPr/>
        </p:nvSpPr>
        <p:spPr>
          <a:xfrm>
            <a:off x="5539740" y="1004286"/>
            <a:ext cx="3406140" cy="5262979"/>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Probe card with 134 needles in total, arranged in two rows. 126 needles for the drain lines and 4 needles per row for the static voltages.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Probe card is connected via two ribbon cables to a conversion board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Conversion board distributes the currents to the SMUs and the voltages to the probe card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The 126 drain lines are connected to 7 SMUs </a:t>
            </a:r>
            <a:r>
              <a:rPr lang="en-US" dirty="0" smtClean="0">
                <a:sym typeface="Wingdings" panose="05000000000000000000" pitchFamily="2" charset="2"/>
              </a:rPr>
              <a:t> 18 drain lines per SMU</a:t>
            </a:r>
          </a:p>
          <a:p>
            <a:pPr marL="285750" indent="-285750" algn="just">
              <a:buFont typeface="Arial" panose="020B0604020202020204" pitchFamily="34" charset="0"/>
              <a:buChar char="•"/>
            </a:pPr>
            <a:endParaRPr lang="en-US" dirty="0">
              <a:sym typeface="Wingdings" panose="05000000000000000000" pitchFamily="2" charset="2"/>
            </a:endParaRPr>
          </a:p>
          <a:p>
            <a:pPr marL="285750" indent="-285750" algn="just">
              <a:buFont typeface="Arial" panose="020B0604020202020204" pitchFamily="34" charset="0"/>
              <a:buChar char="•"/>
            </a:pPr>
            <a:r>
              <a:rPr lang="en-US" dirty="0" smtClean="0">
                <a:sym typeface="Wingdings" panose="05000000000000000000" pitchFamily="2" charset="2"/>
              </a:rPr>
              <a:t>The 4 static voltages are connected to 1 SMU each</a:t>
            </a:r>
          </a:p>
          <a:p>
            <a:pPr algn="just"/>
            <a:endParaRPr lang="en-US" dirty="0">
              <a:sym typeface="Wingdings" panose="05000000000000000000" pitchFamily="2" charset="2"/>
            </a:endParaRPr>
          </a:p>
          <a:p>
            <a:pPr marL="285750" indent="-285750" algn="just">
              <a:buFont typeface="Arial" panose="020B0604020202020204" pitchFamily="34" charset="0"/>
              <a:buChar char="•"/>
            </a:pPr>
            <a:r>
              <a:rPr lang="en-US" dirty="0" smtClean="0">
                <a:sym typeface="Wingdings" panose="05000000000000000000" pitchFamily="2" charset="2"/>
              </a:rPr>
              <a:t>1 SMU is used for the single needle for the gate rows.</a:t>
            </a:r>
          </a:p>
          <a:p>
            <a:pPr marL="285750" indent="-285750" algn="just">
              <a:buFont typeface="Arial" panose="020B0604020202020204" pitchFamily="34" charset="0"/>
              <a:buChar char="•"/>
            </a:pPr>
            <a:endParaRPr lang="en-US" dirty="0">
              <a:sym typeface="Wingdings" panose="05000000000000000000" pitchFamily="2" charset="2"/>
            </a:endParaRPr>
          </a:p>
          <a:p>
            <a:pPr marL="285750" indent="-285750" algn="just">
              <a:buFont typeface="Arial" panose="020B0604020202020204" pitchFamily="34" charset="0"/>
              <a:buChar char="•"/>
            </a:pPr>
            <a:r>
              <a:rPr lang="en-US" dirty="0" smtClean="0">
                <a:sym typeface="Wingdings" panose="05000000000000000000" pitchFamily="2" charset="2"/>
              </a:rPr>
              <a:t> 12 SMUs in total</a:t>
            </a:r>
            <a:endParaRPr lang="en-US" dirty="0" smtClean="0"/>
          </a:p>
          <a:p>
            <a:pPr algn="just"/>
            <a:endParaRPr lang="en-US" dirty="0"/>
          </a:p>
          <a:p>
            <a:pPr algn="just"/>
            <a:endParaRPr lang="en-US" dirty="0"/>
          </a:p>
        </p:txBody>
      </p:sp>
    </p:spTree>
    <p:extLst>
      <p:ext uri="{BB962C8B-B14F-4D97-AF65-F5344CB8AC3E}">
        <p14:creationId xmlns:p14="http://schemas.microsoft.com/office/powerpoint/2010/main" val="1189403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13</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Drain Groups, mapping, probing</a:t>
            </a:r>
          </a:p>
        </p:txBody>
      </p:sp>
      <p:pic>
        <p:nvPicPr>
          <p:cNvPr id="4098" name="Picture 2" descr="\\virmant\share\usershare\dkl\PXD9-7\Results\W38_OB2_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799" y="980728"/>
            <a:ext cx="731361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969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14</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Drain Groups, mapping, probing</a:t>
            </a:r>
          </a:p>
        </p:txBody>
      </p:sp>
      <p:grpSp>
        <p:nvGrpSpPr>
          <p:cNvPr id="32" name="Group 31"/>
          <p:cNvGrpSpPr/>
          <p:nvPr/>
        </p:nvGrpSpPr>
        <p:grpSpPr>
          <a:xfrm>
            <a:off x="385762" y="1023960"/>
            <a:ext cx="8758746" cy="5258598"/>
            <a:chOff x="439616" y="1023960"/>
            <a:chExt cx="8758746" cy="5258598"/>
          </a:xfrm>
        </p:grpSpPr>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3073"/>
            <a:stretch/>
          </p:blipFill>
          <p:spPr>
            <a:xfrm>
              <a:off x="439616" y="1023960"/>
              <a:ext cx="8758746" cy="5258598"/>
            </a:xfrm>
            <a:prstGeom prst="rect">
              <a:avLst/>
            </a:prstGeom>
            <a:solidFill>
              <a:schemeClr val="bg1"/>
            </a:solidFill>
          </p:spPr>
        </p:pic>
        <p:cxnSp>
          <p:nvCxnSpPr>
            <p:cNvPr id="8" name="Straight Connector 7"/>
            <p:cNvCxnSpPr/>
            <p:nvPr/>
          </p:nvCxnSpPr>
          <p:spPr bwMode="auto">
            <a:xfrm>
              <a:off x="7092280"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6168515" y="1774557"/>
              <a:ext cx="0" cy="3925203"/>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5226869"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4283968"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8028384"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352757"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2428025" y="1774557"/>
              <a:ext cx="0" cy="3925203"/>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95544"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10" name="TextBox 9"/>
            <p:cNvSpPr txBox="1"/>
            <p:nvPr/>
          </p:nvSpPr>
          <p:spPr>
            <a:xfrm>
              <a:off x="7178189" y="3331494"/>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SMU6</a:t>
              </a:r>
            </a:p>
            <a:p>
              <a:pPr algn="ctr"/>
              <a:r>
                <a:rPr lang="en-US" sz="1200" dirty="0" smtClean="0"/>
                <a:t>DG 1</a:t>
              </a:r>
            </a:p>
            <a:p>
              <a:pPr algn="ctr"/>
              <a:r>
                <a:rPr lang="en-US" sz="1200" dirty="0" smtClean="0"/>
                <a:t>4200</a:t>
              </a:r>
              <a:endParaRPr lang="en-US" sz="1200" dirty="0">
                <a:sym typeface="Wingdings" panose="05000000000000000000" pitchFamily="2" charset="2"/>
              </a:endParaRPr>
            </a:p>
          </p:txBody>
        </p:sp>
        <p:sp>
          <p:nvSpPr>
            <p:cNvPr id="26" name="TextBox 25"/>
            <p:cNvSpPr txBox="1"/>
            <p:nvPr/>
          </p:nvSpPr>
          <p:spPr>
            <a:xfrm>
              <a:off x="6230850" y="3337717"/>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SMU7</a:t>
              </a:r>
            </a:p>
            <a:p>
              <a:pPr algn="ctr"/>
              <a:r>
                <a:rPr lang="en-US" sz="1200" dirty="0" smtClean="0"/>
                <a:t>DG 2</a:t>
              </a:r>
            </a:p>
            <a:p>
              <a:pPr algn="ctr"/>
              <a:r>
                <a:rPr lang="en-US" sz="1200" dirty="0" smtClean="0"/>
                <a:t>4200</a:t>
              </a:r>
              <a:endParaRPr lang="en-US" sz="1200" dirty="0">
                <a:sym typeface="Wingdings" panose="05000000000000000000" pitchFamily="2" charset="2"/>
              </a:endParaRPr>
            </a:p>
          </p:txBody>
        </p:sp>
        <p:sp>
          <p:nvSpPr>
            <p:cNvPr id="27" name="TextBox 26"/>
            <p:cNvSpPr txBox="1"/>
            <p:nvPr/>
          </p:nvSpPr>
          <p:spPr>
            <a:xfrm>
              <a:off x="5301580" y="3337716"/>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SMU8</a:t>
              </a:r>
            </a:p>
            <a:p>
              <a:pPr algn="ctr"/>
              <a:r>
                <a:rPr lang="en-US" sz="1200" dirty="0" smtClean="0"/>
                <a:t>DG 3</a:t>
              </a:r>
            </a:p>
            <a:p>
              <a:pPr algn="ctr"/>
              <a:r>
                <a:rPr lang="en-US" sz="1200" dirty="0" smtClean="0"/>
                <a:t>4200</a:t>
              </a:r>
              <a:endParaRPr lang="en-US" sz="1200" dirty="0">
                <a:sym typeface="Wingdings" panose="05000000000000000000" pitchFamily="2" charset="2"/>
              </a:endParaRPr>
            </a:p>
          </p:txBody>
        </p:sp>
        <p:sp>
          <p:nvSpPr>
            <p:cNvPr id="28" name="TextBox 27"/>
            <p:cNvSpPr txBox="1"/>
            <p:nvPr/>
          </p:nvSpPr>
          <p:spPr>
            <a:xfrm>
              <a:off x="4368625" y="3337715"/>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SMUa1</a:t>
              </a:r>
            </a:p>
            <a:p>
              <a:pPr algn="ctr"/>
              <a:r>
                <a:rPr lang="en-US" sz="1200" dirty="0" smtClean="0"/>
                <a:t>DG 4</a:t>
              </a:r>
            </a:p>
            <a:p>
              <a:pPr algn="ctr"/>
              <a:r>
                <a:rPr lang="en-US" sz="1200" dirty="0" smtClean="0"/>
                <a:t>2612 #1</a:t>
              </a:r>
              <a:endParaRPr lang="en-US" sz="1200" dirty="0">
                <a:sym typeface="Wingdings" panose="05000000000000000000" pitchFamily="2" charset="2"/>
              </a:endParaRPr>
            </a:p>
          </p:txBody>
        </p:sp>
        <p:sp>
          <p:nvSpPr>
            <p:cNvPr id="37" name="TextBox 36"/>
            <p:cNvSpPr txBox="1"/>
            <p:nvPr/>
          </p:nvSpPr>
          <p:spPr>
            <a:xfrm>
              <a:off x="3413717" y="3330172"/>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SMUb1</a:t>
              </a:r>
            </a:p>
            <a:p>
              <a:pPr algn="ctr"/>
              <a:r>
                <a:rPr lang="en-US" sz="1200" dirty="0" smtClean="0"/>
                <a:t>DG5 2612 #1</a:t>
              </a:r>
              <a:endParaRPr lang="en-US" sz="1200" dirty="0">
                <a:sym typeface="Wingdings" panose="05000000000000000000" pitchFamily="2" charset="2"/>
              </a:endParaRPr>
            </a:p>
          </p:txBody>
        </p:sp>
        <p:sp>
          <p:nvSpPr>
            <p:cNvPr id="39" name="TextBox 38"/>
            <p:cNvSpPr txBox="1"/>
            <p:nvPr/>
          </p:nvSpPr>
          <p:spPr>
            <a:xfrm>
              <a:off x="2496002" y="3330094"/>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SMUa2</a:t>
              </a:r>
            </a:p>
            <a:p>
              <a:pPr algn="ctr"/>
              <a:r>
                <a:rPr lang="en-US" sz="1200" dirty="0" smtClean="0"/>
                <a:t>DG6 2612 #2</a:t>
              </a:r>
              <a:endParaRPr lang="en-US" sz="1200" dirty="0">
                <a:sym typeface="Wingdings" panose="05000000000000000000" pitchFamily="2" charset="2"/>
              </a:endParaRPr>
            </a:p>
          </p:txBody>
        </p:sp>
        <p:sp>
          <p:nvSpPr>
            <p:cNvPr id="40" name="TextBox 39"/>
            <p:cNvSpPr txBox="1"/>
            <p:nvPr/>
          </p:nvSpPr>
          <p:spPr>
            <a:xfrm>
              <a:off x="1565874" y="3322477"/>
              <a:ext cx="788175" cy="646331"/>
            </a:xfrm>
            <a:prstGeom prst="rect">
              <a:avLst/>
            </a:prstGeom>
            <a:solidFill>
              <a:schemeClr val="bg1"/>
            </a:solidFill>
          </p:spPr>
          <p:txBody>
            <a:bodyPr wrap="square" rtlCol="0">
              <a:spAutoFit/>
            </a:bodyPr>
            <a:lstStyle/>
            <a:p>
              <a:pPr algn="ctr"/>
              <a:r>
                <a:rPr lang="en-US" sz="1200" dirty="0" smtClean="0">
                  <a:sym typeface="Wingdings" panose="05000000000000000000" pitchFamily="2" charset="2"/>
                </a:rPr>
                <a:t>SMUb2</a:t>
              </a:r>
            </a:p>
            <a:p>
              <a:pPr algn="ctr"/>
              <a:r>
                <a:rPr lang="en-US" sz="1200" dirty="0" smtClean="0"/>
                <a:t>DG7 2612 #2</a:t>
              </a:r>
              <a:endParaRPr lang="en-US" sz="1200" dirty="0">
                <a:sym typeface="Wingdings" panose="05000000000000000000" pitchFamily="2" charset="2"/>
              </a:endParaRPr>
            </a:p>
          </p:txBody>
        </p:sp>
      </p:grpSp>
      <p:sp>
        <p:nvSpPr>
          <p:cNvPr id="33" name="Rounded Rectangle 32"/>
          <p:cNvSpPr/>
          <p:nvPr/>
        </p:nvSpPr>
        <p:spPr>
          <a:xfrm>
            <a:off x="1310640" y="4953000"/>
            <a:ext cx="6720840" cy="419100"/>
          </a:xfrm>
          <a:prstGeom prst="roundRect">
            <a:avLst/>
          </a:prstGeom>
          <a:ln w="1905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4" name="TextBox 33"/>
          <p:cNvSpPr txBox="1"/>
          <p:nvPr/>
        </p:nvSpPr>
        <p:spPr>
          <a:xfrm>
            <a:off x="8335106" y="1798320"/>
            <a:ext cx="771365" cy="523220"/>
          </a:xfrm>
          <a:prstGeom prst="rect">
            <a:avLst/>
          </a:prstGeom>
          <a:noFill/>
        </p:spPr>
        <p:txBody>
          <a:bodyPr wrap="none" rtlCol="0">
            <a:spAutoFit/>
          </a:bodyPr>
          <a:lstStyle/>
          <a:p>
            <a:pPr algn="ctr"/>
            <a:r>
              <a:rPr lang="en-US" dirty="0" smtClean="0"/>
              <a:t>chuck</a:t>
            </a:r>
          </a:p>
          <a:p>
            <a:pPr algn="ctr"/>
            <a:r>
              <a:rPr lang="en-US" dirty="0" smtClean="0"/>
              <a:t>step #8</a:t>
            </a:r>
            <a:endParaRPr lang="en-US" dirty="0"/>
          </a:p>
        </p:txBody>
      </p:sp>
      <p:sp>
        <p:nvSpPr>
          <p:cNvPr id="44" name="TextBox 43"/>
          <p:cNvSpPr txBox="1"/>
          <p:nvPr/>
        </p:nvSpPr>
        <p:spPr>
          <a:xfrm>
            <a:off x="8342727" y="4876800"/>
            <a:ext cx="771365" cy="523220"/>
          </a:xfrm>
          <a:prstGeom prst="rect">
            <a:avLst/>
          </a:prstGeom>
          <a:noFill/>
        </p:spPr>
        <p:txBody>
          <a:bodyPr wrap="none" rtlCol="0">
            <a:spAutoFit/>
          </a:bodyPr>
          <a:lstStyle/>
          <a:p>
            <a:pPr algn="ctr"/>
            <a:r>
              <a:rPr lang="en-US" dirty="0" smtClean="0"/>
              <a:t>chuck</a:t>
            </a:r>
          </a:p>
          <a:p>
            <a:pPr algn="ctr"/>
            <a:r>
              <a:rPr lang="en-US" dirty="0" smtClean="0"/>
              <a:t>step #1</a:t>
            </a:r>
            <a:endParaRPr lang="en-US" dirty="0"/>
          </a:p>
        </p:txBody>
      </p:sp>
      <p:cxnSp>
        <p:nvCxnSpPr>
          <p:cNvPr id="36" name="Straight Arrow Connector 35"/>
          <p:cNvCxnSpPr>
            <a:stCxn id="44" idx="0"/>
          </p:cNvCxnSpPr>
          <p:nvPr/>
        </p:nvCxnSpPr>
        <p:spPr bwMode="auto">
          <a:xfrm flipH="1" flipV="1">
            <a:off x="8728409" y="2321540"/>
            <a:ext cx="1" cy="2555260"/>
          </a:xfrm>
          <a:prstGeom prst="straightConnector1">
            <a:avLst/>
          </a:prstGeom>
          <a:solidFill>
            <a:schemeClr val="bg1"/>
          </a:solidFill>
          <a:ln w="12700" cap="flat" cmpd="sng" algn="ctr">
            <a:solidFill>
              <a:schemeClr val="tx1"/>
            </a:solidFill>
            <a:prstDash val="solid"/>
            <a:round/>
            <a:headEnd type="none" w="med" len="med"/>
            <a:tailEnd type="arrow"/>
          </a:ln>
          <a:effectLst/>
        </p:spPr>
      </p:cxnSp>
      <p:grpSp>
        <p:nvGrpSpPr>
          <p:cNvPr id="9" name="Gruppieren 8"/>
          <p:cNvGrpSpPr/>
          <p:nvPr/>
        </p:nvGrpSpPr>
        <p:grpSpPr>
          <a:xfrm>
            <a:off x="2259325" y="5228183"/>
            <a:ext cx="5687779" cy="73025"/>
            <a:chOff x="2265675" y="5013325"/>
            <a:chExt cx="5687779" cy="73025"/>
          </a:xfrm>
        </p:grpSpPr>
        <p:sp>
          <p:nvSpPr>
            <p:cNvPr id="2" name="Ellipse 1"/>
            <p:cNvSpPr/>
            <p:nvPr/>
          </p:nvSpPr>
          <p:spPr>
            <a:xfrm>
              <a:off x="7866034" y="5016500"/>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nvGrpSpPr>
            <p:cNvPr id="7" name="Gruppieren 6"/>
            <p:cNvGrpSpPr/>
            <p:nvPr/>
          </p:nvGrpSpPr>
          <p:grpSpPr>
            <a:xfrm>
              <a:off x="2265675" y="5013325"/>
              <a:ext cx="4758025" cy="73025"/>
              <a:chOff x="2265675" y="5013325"/>
              <a:chExt cx="4758025" cy="73025"/>
            </a:xfrm>
          </p:grpSpPr>
          <p:sp>
            <p:nvSpPr>
              <p:cNvPr id="35" name="Ellipse 34"/>
              <p:cNvSpPr/>
              <p:nvPr/>
            </p:nvSpPr>
            <p:spPr>
              <a:xfrm>
                <a:off x="6936280" y="5016500"/>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5" name="Ellipse 44"/>
              <p:cNvSpPr/>
              <p:nvPr/>
            </p:nvSpPr>
            <p:spPr>
              <a:xfrm>
                <a:off x="6006165" y="5013325"/>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6" name="Ellipse 45"/>
              <p:cNvSpPr/>
              <p:nvPr/>
            </p:nvSpPr>
            <p:spPr>
              <a:xfrm>
                <a:off x="5068513" y="5016500"/>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7" name="Ellipse 46"/>
              <p:cNvSpPr/>
              <p:nvPr/>
            </p:nvSpPr>
            <p:spPr>
              <a:xfrm>
                <a:off x="4146302" y="5016500"/>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8" name="Ellipse 47"/>
              <p:cNvSpPr/>
              <p:nvPr/>
            </p:nvSpPr>
            <p:spPr>
              <a:xfrm>
                <a:off x="3210198" y="5013325"/>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9" name="Ellipse 48"/>
              <p:cNvSpPr/>
              <p:nvPr/>
            </p:nvSpPr>
            <p:spPr>
              <a:xfrm>
                <a:off x="2265675" y="5013325"/>
                <a:ext cx="87420" cy="69850"/>
              </a:xfrm>
              <a:prstGeom prst="ellipse">
                <a:avLst/>
              </a:prstGeom>
              <a:solidFill>
                <a:srgbClr val="FF0000"/>
              </a:solidFill>
              <a:ln>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spTree>
    <p:extLst>
      <p:ext uri="{BB962C8B-B14F-4D97-AF65-F5344CB8AC3E}">
        <p14:creationId xmlns:p14="http://schemas.microsoft.com/office/powerpoint/2010/main" val="2400911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15</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Example of the mapping</a:t>
            </a:r>
          </a:p>
        </p:txBody>
      </p:sp>
      <p:grpSp>
        <p:nvGrpSpPr>
          <p:cNvPr id="50" name="Group 31"/>
          <p:cNvGrpSpPr/>
          <p:nvPr/>
        </p:nvGrpSpPr>
        <p:grpSpPr>
          <a:xfrm>
            <a:off x="385762" y="1023960"/>
            <a:ext cx="8741678" cy="5258598"/>
            <a:chOff x="1173169" y="1023960"/>
            <a:chExt cx="6781203" cy="5258598"/>
          </a:xfrm>
        </p:grpSpPr>
        <p:cxnSp>
          <p:nvCxnSpPr>
            <p:cNvPr id="51" name="Straight Connector 7"/>
            <p:cNvCxnSpPr/>
            <p:nvPr/>
          </p:nvCxnSpPr>
          <p:spPr bwMode="auto">
            <a:xfrm>
              <a:off x="7092280"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52" name="Straight Connector 14"/>
            <p:cNvCxnSpPr/>
            <p:nvPr/>
          </p:nvCxnSpPr>
          <p:spPr bwMode="auto">
            <a:xfrm>
              <a:off x="6168515" y="1774557"/>
              <a:ext cx="0" cy="3925203"/>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53" name="Straight Connector 15"/>
            <p:cNvCxnSpPr/>
            <p:nvPr/>
          </p:nvCxnSpPr>
          <p:spPr bwMode="auto">
            <a:xfrm>
              <a:off x="5226869"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54" name="Straight Connector 16"/>
            <p:cNvCxnSpPr/>
            <p:nvPr/>
          </p:nvCxnSpPr>
          <p:spPr bwMode="auto">
            <a:xfrm>
              <a:off x="4283968"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55" name="Straight Connector 18"/>
            <p:cNvCxnSpPr/>
            <p:nvPr/>
          </p:nvCxnSpPr>
          <p:spPr bwMode="auto">
            <a:xfrm>
              <a:off x="3352757" y="1772816"/>
              <a:ext cx="0" cy="3926944"/>
            </a:xfrm>
            <a:prstGeom prst="line">
              <a:avLst/>
            </a:prstGeom>
            <a:solidFill>
              <a:schemeClr val="bg1"/>
            </a:solidFill>
            <a:ln w="12700" cap="flat" cmpd="sng" algn="ctr">
              <a:solidFill>
                <a:schemeClr val="tx1"/>
              </a:solidFill>
              <a:prstDash val="solid"/>
              <a:round/>
              <a:headEnd type="none" w="med" len="med"/>
              <a:tailEnd type="none" w="med" len="med"/>
            </a:ln>
            <a:effectLst/>
          </p:spPr>
        </p:cxnSp>
        <p:cxnSp>
          <p:nvCxnSpPr>
            <p:cNvPr id="56" name="Straight Connector 19"/>
            <p:cNvCxnSpPr/>
            <p:nvPr/>
          </p:nvCxnSpPr>
          <p:spPr bwMode="auto">
            <a:xfrm>
              <a:off x="2428025" y="1774557"/>
              <a:ext cx="0" cy="3925203"/>
            </a:xfrm>
            <a:prstGeom prst="line">
              <a:avLst/>
            </a:prstGeom>
            <a:solidFill>
              <a:schemeClr val="bg1"/>
            </a:solidFill>
            <a:ln w="12700" cap="flat" cmpd="sng" algn="ctr">
              <a:solidFill>
                <a:schemeClr val="tx1"/>
              </a:solidFill>
              <a:prstDash val="solid"/>
              <a:round/>
              <a:headEnd type="none" w="med" len="med"/>
              <a:tailEnd type="none" w="med" len="med"/>
            </a:ln>
            <a:effectLst/>
          </p:spPr>
        </p:cxnSp>
        <p:pic>
          <p:nvPicPr>
            <p:cNvPr id="57" name="Picture 2"/>
            <p:cNvPicPr>
              <a:picLocks noChangeAspect="1"/>
            </p:cNvPicPr>
            <p:nvPr/>
          </p:nvPicPr>
          <p:blipFill rotWithShape="1">
            <a:blip r:embed="rId6">
              <a:extLst>
                <a:ext uri="{28A0092B-C50C-407E-A947-70E740481C1C}">
                  <a14:useLocalDpi xmlns:a14="http://schemas.microsoft.com/office/drawing/2010/main" val="0"/>
                </a:ext>
              </a:extLst>
            </a:blip>
            <a:srcRect l="3257"/>
            <a:stretch/>
          </p:blipFill>
          <p:spPr>
            <a:xfrm>
              <a:off x="1173169" y="1023960"/>
              <a:ext cx="6781203" cy="5258598"/>
            </a:xfrm>
            <a:prstGeom prst="rect">
              <a:avLst/>
            </a:prstGeom>
            <a:solidFill>
              <a:schemeClr val="bg1"/>
            </a:solidFill>
          </p:spPr>
        </p:pic>
      </p:grpSp>
    </p:spTree>
    <p:extLst>
      <p:ext uri="{BB962C8B-B14F-4D97-AF65-F5344CB8AC3E}">
        <p14:creationId xmlns:p14="http://schemas.microsoft.com/office/powerpoint/2010/main" val="2652926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16</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Opens &amp; </a:t>
            </a:r>
            <a:r>
              <a:rPr lang="de-DE" sz="2400" dirty="0" err="1" smtClean="0"/>
              <a:t>shorts</a:t>
            </a:r>
            <a:endParaRPr lang="en-US" sz="2400" dirty="0" smtClean="0"/>
          </a:p>
        </p:txBody>
      </p:sp>
      <p:graphicFrame>
        <p:nvGraphicFramePr>
          <p:cNvPr id="12" name="Tabelle 11"/>
          <p:cNvGraphicFramePr>
            <a:graphicFrameLocks noGrp="1"/>
          </p:cNvGraphicFramePr>
          <p:nvPr>
            <p:extLst>
              <p:ext uri="{D42A27DB-BD31-4B8C-83A1-F6EECF244321}">
                <p14:modId xmlns:p14="http://schemas.microsoft.com/office/powerpoint/2010/main" val="972720800"/>
              </p:ext>
            </p:extLst>
          </p:nvPr>
        </p:nvGraphicFramePr>
        <p:xfrm>
          <a:off x="1259632" y="980728"/>
          <a:ext cx="6648400" cy="2333625"/>
        </p:xfrm>
        <a:graphic>
          <a:graphicData uri="http://schemas.openxmlformats.org/drawingml/2006/table">
            <a:tbl>
              <a:tblPr firstRow="1" bandRow="1">
                <a:tableStyleId>{5C22544A-7EE6-4342-B048-85BDC9FD1C3A}</a:tableStyleId>
              </a:tblPr>
              <a:tblGrid>
                <a:gridCol w="1673752"/>
                <a:gridCol w="1325150"/>
                <a:gridCol w="1255354"/>
                <a:gridCol w="1185612"/>
                <a:gridCol w="120853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400" dirty="0" smtClean="0"/>
                        <a:t>Opens</a:t>
                      </a:r>
                      <a:endParaRPr lang="de-DE" dirty="0" smtClean="0"/>
                    </a:p>
                  </a:txBody>
                  <a:tcPr/>
                </a:tc>
                <a:tc>
                  <a:txBody>
                    <a:bodyPr/>
                    <a:lstStyle/>
                    <a:p>
                      <a:pPr algn="ctr" fontAlgn="b"/>
                      <a:r>
                        <a:rPr lang="de-DE" sz="2400" u="none" strike="noStrike" dirty="0">
                          <a:effectLst/>
                        </a:rPr>
                        <a:t>W31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W37</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W38</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W40</a:t>
                      </a:r>
                      <a:endParaRPr lang="de-DE" sz="2400" b="0" i="0" u="none" strike="noStrike" dirty="0">
                        <a:solidFill>
                          <a:srgbClr val="000000"/>
                        </a:solidFill>
                        <a:effectLst/>
                        <a:latin typeface="Calibri"/>
                      </a:endParaRPr>
                    </a:p>
                  </a:txBody>
                  <a:tcPr marL="9525" marR="9525" marT="9525" marB="0" anchor="b"/>
                </a:tc>
              </a:tr>
              <a:tr h="370840">
                <a:tc>
                  <a:txBody>
                    <a:bodyPr/>
                    <a:lstStyle/>
                    <a:p>
                      <a:pPr algn="ctr" fontAlgn="b"/>
                      <a:r>
                        <a:rPr lang="de-DE" sz="2400" u="none" strike="noStrike" dirty="0">
                          <a:effectLst/>
                        </a:rPr>
                        <a:t>IF</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r>
              <a:tr h="370840">
                <a:tc>
                  <a:txBody>
                    <a:bodyPr/>
                    <a:lstStyle/>
                    <a:p>
                      <a:pPr algn="ctr" fontAlgn="b"/>
                      <a:r>
                        <a:rPr lang="de-DE" sz="2400" u="none" strike="noStrike" dirty="0">
                          <a:effectLst/>
                        </a:rPr>
                        <a:t>OF1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dirty="0">
                          <a:solidFill>
                            <a:srgbClr val="000000"/>
                          </a:solidFill>
                          <a:effectLst/>
                          <a:latin typeface="Calibri"/>
                        </a:rPr>
                        <a:t>0</a:t>
                      </a:r>
                    </a:p>
                  </a:txBody>
                  <a:tcPr marL="9525" marR="9525" marT="9525" marB="0" anchor="b"/>
                </a:tc>
                <a:tc>
                  <a:txBody>
                    <a:bodyPr/>
                    <a:lstStyle/>
                    <a:p>
                      <a:pPr algn="ctr" fontAlgn="b"/>
                      <a:r>
                        <a:rPr lang="de-DE" sz="2400" b="0" i="0" u="none" strike="noStrike" dirty="0">
                          <a:solidFill>
                            <a:srgbClr val="000000"/>
                          </a:solidFill>
                          <a:effectLst/>
                          <a:latin typeface="Calibri"/>
                        </a:rPr>
                        <a:t>1</a:t>
                      </a:r>
                    </a:p>
                  </a:txBody>
                  <a:tcPr marL="9525" marR="9525" marT="9525" marB="0" anchor="b">
                    <a:solidFill>
                      <a:srgbClr val="FFC000"/>
                    </a:solidFill>
                  </a:tcPr>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r>
              <a:tr h="370840">
                <a:tc>
                  <a:txBody>
                    <a:bodyPr/>
                    <a:lstStyle/>
                    <a:p>
                      <a:pPr algn="ctr" fontAlgn="b"/>
                      <a:r>
                        <a:rPr lang="de-DE" sz="2400" u="none" strike="noStrike" dirty="0">
                          <a:effectLst/>
                        </a:rPr>
                        <a:t>OF2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r>
              <a:tr h="370840">
                <a:tc>
                  <a:txBody>
                    <a:bodyPr/>
                    <a:lstStyle/>
                    <a:p>
                      <a:pPr algn="ctr" fontAlgn="b"/>
                      <a:r>
                        <a:rPr lang="de-DE" sz="2400" u="none" strike="noStrike" dirty="0">
                          <a:effectLst/>
                        </a:rPr>
                        <a:t>OB1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dirty="0">
                          <a:solidFill>
                            <a:srgbClr val="000000"/>
                          </a:solidFill>
                          <a:effectLst/>
                          <a:latin typeface="Calibri"/>
                        </a:rPr>
                        <a:t>1</a:t>
                      </a:r>
                    </a:p>
                  </a:txBody>
                  <a:tcPr marL="9525" marR="9525" marT="9525" marB="0" anchor="b">
                    <a:solidFill>
                      <a:srgbClr val="FFC000"/>
                    </a:solidFill>
                  </a:tcPr>
                </a:tc>
                <a:tc>
                  <a:txBody>
                    <a:bodyPr/>
                    <a:lstStyle/>
                    <a:p>
                      <a:pPr algn="ctr" fontAlgn="b"/>
                      <a:r>
                        <a:rPr lang="de-DE" sz="2400" b="0" i="0" u="none" strike="noStrike">
                          <a:solidFill>
                            <a:srgbClr val="000000"/>
                          </a:solidFill>
                          <a:effectLst/>
                          <a:latin typeface="Calibri"/>
                        </a:rPr>
                        <a:t>0</a:t>
                      </a:r>
                    </a:p>
                  </a:txBody>
                  <a:tcPr marL="9525" marR="9525" marT="9525" marB="0" anchor="b"/>
                </a:tc>
              </a:tr>
              <a:tr h="370840">
                <a:tc>
                  <a:txBody>
                    <a:bodyPr/>
                    <a:lstStyle/>
                    <a:p>
                      <a:pPr algn="ctr" fontAlgn="b"/>
                      <a:r>
                        <a:rPr lang="de-DE" sz="2400" u="none" strike="noStrike" dirty="0">
                          <a:effectLst/>
                        </a:rPr>
                        <a:t>OB2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dirty="0">
                          <a:solidFill>
                            <a:srgbClr val="000000"/>
                          </a:solidFill>
                          <a:effectLst/>
                          <a:latin typeface="Calibri"/>
                        </a:rPr>
                        <a:t>3</a:t>
                      </a:r>
                    </a:p>
                  </a:txBody>
                  <a:tcPr marL="9525" marR="9525" marT="9525" marB="0" anchor="b">
                    <a:solidFill>
                      <a:srgbClr val="FFC000"/>
                    </a:solidFill>
                  </a:tcPr>
                </a:tc>
                <a:tc>
                  <a:txBody>
                    <a:bodyPr/>
                    <a:lstStyle/>
                    <a:p>
                      <a:pPr algn="ctr" fontAlgn="b"/>
                      <a:r>
                        <a:rPr lang="de-DE" sz="2400" b="0" i="0" u="none" strike="noStrike" dirty="0">
                          <a:solidFill>
                            <a:srgbClr val="000000"/>
                          </a:solidFill>
                          <a:effectLst/>
                          <a:latin typeface="Calibri"/>
                        </a:rPr>
                        <a:t>1</a:t>
                      </a:r>
                    </a:p>
                  </a:txBody>
                  <a:tcPr marL="9525" marR="9525" marT="9525" marB="0" anchor="b">
                    <a:solidFill>
                      <a:srgbClr val="FFC000"/>
                    </a:solidFill>
                  </a:tcPr>
                </a:tc>
              </a:tr>
            </a:tbl>
          </a:graphicData>
        </a:graphic>
      </p:graphicFrame>
      <p:graphicFrame>
        <p:nvGraphicFramePr>
          <p:cNvPr id="13" name="Tabelle 12"/>
          <p:cNvGraphicFramePr>
            <a:graphicFrameLocks noGrp="1"/>
          </p:cNvGraphicFramePr>
          <p:nvPr>
            <p:extLst>
              <p:ext uri="{D42A27DB-BD31-4B8C-83A1-F6EECF244321}">
                <p14:modId xmlns:p14="http://schemas.microsoft.com/office/powerpoint/2010/main" val="2799952914"/>
              </p:ext>
            </p:extLst>
          </p:nvPr>
        </p:nvGraphicFramePr>
        <p:xfrm>
          <a:off x="1259632" y="3458369"/>
          <a:ext cx="6648400" cy="2333625"/>
        </p:xfrm>
        <a:graphic>
          <a:graphicData uri="http://schemas.openxmlformats.org/drawingml/2006/table">
            <a:tbl>
              <a:tblPr firstRow="1" bandRow="1">
                <a:tableStyleId>{5C22544A-7EE6-4342-B048-85BDC9FD1C3A}</a:tableStyleId>
              </a:tblPr>
              <a:tblGrid>
                <a:gridCol w="1673752"/>
                <a:gridCol w="1325150"/>
                <a:gridCol w="1255354"/>
                <a:gridCol w="1185612"/>
                <a:gridCol w="120853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400" dirty="0" smtClean="0"/>
                        <a:t>Shorts</a:t>
                      </a:r>
                      <a:endParaRPr lang="de-DE" dirty="0" smtClean="0"/>
                    </a:p>
                  </a:txBody>
                  <a:tcPr/>
                </a:tc>
                <a:tc>
                  <a:txBody>
                    <a:bodyPr/>
                    <a:lstStyle/>
                    <a:p>
                      <a:pPr algn="ctr" fontAlgn="b"/>
                      <a:r>
                        <a:rPr lang="de-DE" sz="2400" u="none" strike="noStrike" dirty="0">
                          <a:effectLst/>
                        </a:rPr>
                        <a:t>W31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W37</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W38</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W40</a:t>
                      </a:r>
                      <a:endParaRPr lang="de-DE" sz="2400" b="0" i="0" u="none" strike="noStrike" dirty="0">
                        <a:solidFill>
                          <a:srgbClr val="000000"/>
                        </a:solidFill>
                        <a:effectLst/>
                        <a:latin typeface="Calibri"/>
                      </a:endParaRPr>
                    </a:p>
                  </a:txBody>
                  <a:tcPr marL="9525" marR="9525" marT="9525" marB="0" anchor="b"/>
                </a:tc>
              </a:tr>
              <a:tr h="370840">
                <a:tc>
                  <a:txBody>
                    <a:bodyPr/>
                    <a:lstStyle/>
                    <a:p>
                      <a:pPr algn="ctr" fontAlgn="b"/>
                      <a:r>
                        <a:rPr lang="de-DE" sz="2400" u="none" strike="noStrike" dirty="0">
                          <a:effectLst/>
                        </a:rPr>
                        <a:t>IF</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smtClean="0">
                          <a:solidFill>
                            <a:srgbClr val="000000"/>
                          </a:solidFill>
                          <a:effectLst/>
                          <a:latin typeface="Calibri"/>
                        </a:rPr>
                        <a:t>1 </a:t>
                      </a:r>
                      <a:r>
                        <a:rPr lang="en-US" sz="2400" b="0" i="0" u="none" strike="noStrike" dirty="0">
                          <a:solidFill>
                            <a:srgbClr val="000000"/>
                          </a:solidFill>
                          <a:effectLst/>
                          <a:latin typeface="Calibri"/>
                        </a:rPr>
                        <a:t>+ </a:t>
                      </a:r>
                      <a:r>
                        <a:rPr lang="en-US" sz="2400" b="0" i="0" u="none" strike="noStrike" dirty="0" smtClean="0">
                          <a:solidFill>
                            <a:srgbClr val="000000"/>
                          </a:solidFill>
                          <a:effectLst/>
                          <a:latin typeface="Calibri"/>
                        </a:rPr>
                        <a:t>1 D-S*</a:t>
                      </a:r>
                      <a:endParaRPr lang="en-US"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dirty="0">
                          <a:solidFill>
                            <a:srgbClr val="000000"/>
                          </a:solidFill>
                          <a:effectLst/>
                          <a:latin typeface="Calibri"/>
                        </a:rPr>
                        <a:t>1 </a:t>
                      </a:r>
                      <a:r>
                        <a:rPr lang="de-DE" sz="2400" b="0" i="0" u="none" strike="noStrike" dirty="0" err="1">
                          <a:solidFill>
                            <a:srgbClr val="000000"/>
                          </a:solidFill>
                          <a:effectLst/>
                          <a:latin typeface="Calibri"/>
                        </a:rPr>
                        <a:t>strange</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b="0" i="0" u="none" strike="noStrike">
                          <a:solidFill>
                            <a:srgbClr val="000000"/>
                          </a:solidFill>
                          <a:effectLst/>
                          <a:latin typeface="Calibri"/>
                        </a:rPr>
                        <a:t>0</a:t>
                      </a:r>
                    </a:p>
                  </a:txBody>
                  <a:tcPr marL="9525" marR="9525" marT="9525" marB="0" anchor="b"/>
                </a:tc>
              </a:tr>
              <a:tr h="370840">
                <a:tc>
                  <a:txBody>
                    <a:bodyPr/>
                    <a:lstStyle/>
                    <a:p>
                      <a:pPr algn="ctr" fontAlgn="b"/>
                      <a:r>
                        <a:rPr lang="de-DE" sz="2400" u="none" strike="noStrike" dirty="0">
                          <a:effectLst/>
                        </a:rPr>
                        <a:t>OF1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dirty="0">
                          <a:solidFill>
                            <a:srgbClr val="000000"/>
                          </a:solidFill>
                          <a:effectLst/>
                          <a:latin typeface="Calibri"/>
                        </a:rPr>
                        <a:t>1 </a:t>
                      </a:r>
                      <a:r>
                        <a:rPr lang="de-DE" sz="2400" b="0" i="0" u="none" strike="noStrike" dirty="0" err="1">
                          <a:solidFill>
                            <a:srgbClr val="000000"/>
                          </a:solidFill>
                          <a:effectLst/>
                          <a:latin typeface="Calibri"/>
                        </a:rPr>
                        <a:t>strange</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r>
              <a:tr h="370840">
                <a:tc>
                  <a:txBody>
                    <a:bodyPr/>
                    <a:lstStyle/>
                    <a:p>
                      <a:pPr algn="ctr" fontAlgn="b"/>
                      <a:r>
                        <a:rPr lang="de-DE" sz="2400" u="none" strike="noStrike" dirty="0">
                          <a:effectLst/>
                        </a:rPr>
                        <a:t>OF2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dirty="0">
                          <a:solidFill>
                            <a:srgbClr val="000000"/>
                          </a:solidFill>
                          <a:effectLst/>
                          <a:latin typeface="Calibri"/>
                        </a:rPr>
                        <a:t>1</a:t>
                      </a:r>
                    </a:p>
                  </a:txBody>
                  <a:tcPr marL="9525" marR="9525" marT="9525" marB="0" anchor="b">
                    <a:solidFill>
                      <a:srgbClr val="FFC000"/>
                    </a:solidFill>
                  </a:tcPr>
                </a:tc>
              </a:tr>
              <a:tr h="370840">
                <a:tc>
                  <a:txBody>
                    <a:bodyPr/>
                    <a:lstStyle/>
                    <a:p>
                      <a:pPr algn="ctr" fontAlgn="b"/>
                      <a:r>
                        <a:rPr lang="de-DE" sz="2400" u="none" strike="noStrike" dirty="0">
                          <a:effectLst/>
                        </a:rPr>
                        <a:t>OB1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dirty="0" smtClean="0">
                          <a:solidFill>
                            <a:srgbClr val="000000"/>
                          </a:solidFill>
                          <a:effectLst/>
                          <a:latin typeface="Calibri"/>
                        </a:rPr>
                        <a:t>1 G-D*</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dirty="0">
                          <a:solidFill>
                            <a:srgbClr val="000000"/>
                          </a:solidFill>
                          <a:effectLst/>
                          <a:latin typeface="Calibri"/>
                        </a:rPr>
                        <a:t>4 </a:t>
                      </a:r>
                      <a:r>
                        <a:rPr lang="de-DE" sz="2400" b="0" i="0" u="none" strike="noStrike" dirty="0" smtClean="0">
                          <a:solidFill>
                            <a:srgbClr val="000000"/>
                          </a:solidFill>
                          <a:effectLst/>
                          <a:latin typeface="Calibri"/>
                        </a:rPr>
                        <a:t>D-S*</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b="0" i="0" u="none" strike="noStrike">
                          <a:solidFill>
                            <a:srgbClr val="000000"/>
                          </a:solidFill>
                          <a:effectLst/>
                          <a:latin typeface="Calibri"/>
                        </a:rPr>
                        <a:t>0</a:t>
                      </a:r>
                    </a:p>
                  </a:txBody>
                  <a:tcPr marL="9525" marR="9525" marT="9525" marB="0" anchor="b"/>
                </a:tc>
              </a:tr>
              <a:tr h="370840">
                <a:tc>
                  <a:txBody>
                    <a:bodyPr/>
                    <a:lstStyle/>
                    <a:p>
                      <a:pPr algn="ctr" fontAlgn="b"/>
                      <a:r>
                        <a:rPr lang="de-DE" sz="2400" u="none" strike="noStrike" dirty="0">
                          <a:effectLst/>
                        </a:rPr>
                        <a:t>OB2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a:solidFill>
                            <a:srgbClr val="000000"/>
                          </a:solidFill>
                          <a:effectLst/>
                          <a:latin typeface="Calibri"/>
                        </a:rPr>
                        <a:t>0</a:t>
                      </a:r>
                    </a:p>
                  </a:txBody>
                  <a:tcPr marL="9525" marR="9525" marT="9525" marB="0" anchor="b"/>
                </a:tc>
                <a:tc>
                  <a:txBody>
                    <a:bodyPr/>
                    <a:lstStyle/>
                    <a:p>
                      <a:pPr algn="ctr" fontAlgn="b"/>
                      <a:r>
                        <a:rPr lang="de-DE" sz="2400" b="0" i="0" u="none" strike="noStrike" dirty="0">
                          <a:solidFill>
                            <a:srgbClr val="000000"/>
                          </a:solidFill>
                          <a:effectLst/>
                          <a:latin typeface="Calibri"/>
                        </a:rPr>
                        <a:t>0</a:t>
                      </a:r>
                    </a:p>
                  </a:txBody>
                  <a:tcPr marL="9525" marR="9525" marT="9525" marB="0" anchor="b"/>
                </a:tc>
              </a:tr>
            </a:tbl>
          </a:graphicData>
        </a:graphic>
      </p:graphicFrame>
      <p:sp>
        <p:nvSpPr>
          <p:cNvPr id="2" name="Textfeld 1"/>
          <p:cNvSpPr txBox="1"/>
          <p:nvPr/>
        </p:nvSpPr>
        <p:spPr>
          <a:xfrm>
            <a:off x="1601236" y="5877272"/>
            <a:ext cx="7380820" cy="646331"/>
          </a:xfrm>
          <a:prstGeom prst="rect">
            <a:avLst/>
          </a:prstGeom>
          <a:noFill/>
        </p:spPr>
        <p:txBody>
          <a:bodyPr wrap="square" rtlCol="0">
            <a:spAutoFit/>
          </a:bodyPr>
          <a:lstStyle/>
          <a:p>
            <a:r>
              <a:rPr lang="de-DE" sz="1800" dirty="0" smtClean="0"/>
              <a:t>* D-S: Drain </a:t>
            </a:r>
            <a:r>
              <a:rPr lang="de-DE" sz="1800" dirty="0" err="1" smtClean="0"/>
              <a:t>to</a:t>
            </a:r>
            <a:r>
              <a:rPr lang="de-DE" sz="1800" dirty="0" smtClean="0"/>
              <a:t> Source </a:t>
            </a:r>
            <a:r>
              <a:rPr lang="de-DE" sz="1800" dirty="0" err="1" smtClean="0"/>
              <a:t>short</a:t>
            </a:r>
            <a:r>
              <a:rPr lang="de-DE" sz="1800" dirty="0" smtClean="0"/>
              <a:t>, </a:t>
            </a:r>
            <a:r>
              <a:rPr lang="de-DE" sz="1800" dirty="0" err="1" smtClean="0"/>
              <a:t>affecting</a:t>
            </a:r>
            <a:r>
              <a:rPr lang="de-DE" sz="1800" dirty="0" smtClean="0"/>
              <a:t> </a:t>
            </a:r>
            <a:r>
              <a:rPr lang="de-DE" sz="1800" dirty="0" err="1" smtClean="0"/>
              <a:t>one</a:t>
            </a:r>
            <a:r>
              <a:rPr lang="de-DE" sz="1800" dirty="0" smtClean="0"/>
              <a:t> </a:t>
            </a:r>
            <a:r>
              <a:rPr lang="de-DE" sz="1800" dirty="0" err="1" smtClean="0"/>
              <a:t>drain</a:t>
            </a:r>
            <a:r>
              <a:rPr lang="de-DE" sz="1800" dirty="0" smtClean="0"/>
              <a:t> </a:t>
            </a:r>
            <a:r>
              <a:rPr lang="de-DE" sz="1800" dirty="0" err="1" smtClean="0"/>
              <a:t>line</a:t>
            </a:r>
            <a:endParaRPr lang="de-DE" sz="1800" dirty="0" smtClean="0"/>
          </a:p>
          <a:p>
            <a:r>
              <a:rPr lang="de-DE" sz="1800" dirty="0" smtClean="0"/>
              <a:t>** G-D: Gate </a:t>
            </a:r>
            <a:r>
              <a:rPr lang="de-DE" sz="1800" dirty="0" err="1" smtClean="0"/>
              <a:t>to</a:t>
            </a:r>
            <a:r>
              <a:rPr lang="de-DE" sz="1800" dirty="0" smtClean="0"/>
              <a:t> Drain </a:t>
            </a:r>
            <a:r>
              <a:rPr lang="de-DE" sz="1800" dirty="0" err="1" smtClean="0"/>
              <a:t>short</a:t>
            </a:r>
            <a:r>
              <a:rPr lang="de-DE" sz="1800" dirty="0" smtClean="0"/>
              <a:t>, also </a:t>
            </a:r>
            <a:r>
              <a:rPr lang="de-DE" sz="1800" dirty="0" err="1" smtClean="0"/>
              <a:t>affecting</a:t>
            </a:r>
            <a:r>
              <a:rPr lang="de-DE" sz="1800" dirty="0" smtClean="0"/>
              <a:t> </a:t>
            </a:r>
            <a:r>
              <a:rPr lang="de-DE" sz="1800" dirty="0" err="1" smtClean="0"/>
              <a:t>one</a:t>
            </a:r>
            <a:r>
              <a:rPr lang="de-DE" sz="1800" dirty="0" smtClean="0"/>
              <a:t> </a:t>
            </a:r>
            <a:r>
              <a:rPr lang="de-DE" sz="1800" dirty="0" err="1" smtClean="0"/>
              <a:t>drain</a:t>
            </a:r>
            <a:r>
              <a:rPr lang="de-DE" sz="1800" dirty="0" smtClean="0"/>
              <a:t> </a:t>
            </a:r>
            <a:r>
              <a:rPr lang="de-DE" sz="1800" dirty="0" err="1" smtClean="0"/>
              <a:t>line</a:t>
            </a:r>
            <a:endParaRPr lang="de-DE" sz="1800" dirty="0"/>
          </a:p>
        </p:txBody>
      </p:sp>
    </p:spTree>
    <p:extLst>
      <p:ext uri="{BB962C8B-B14F-4D97-AF65-F5344CB8AC3E}">
        <p14:creationId xmlns:p14="http://schemas.microsoft.com/office/powerpoint/2010/main" val="2270934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17</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a:t>PXD 9-7 </a:t>
            </a:r>
            <a:r>
              <a:rPr lang="de-DE" sz="2400" dirty="0" smtClean="0"/>
              <a:t>estimated yield </a:t>
            </a:r>
            <a:br>
              <a:rPr lang="de-DE" sz="2400" dirty="0" smtClean="0"/>
            </a:br>
            <a:r>
              <a:rPr lang="de-DE" sz="2400" dirty="0" smtClean="0"/>
              <a:t>- assuming </a:t>
            </a:r>
            <a:r>
              <a:rPr lang="de-DE" sz="2400" dirty="0"/>
              <a:t>successful repair</a:t>
            </a:r>
            <a:endParaRPr lang="en-US" sz="2400" dirty="0" smtClean="0"/>
          </a:p>
        </p:txBody>
      </p:sp>
      <p:graphicFrame>
        <p:nvGraphicFramePr>
          <p:cNvPr id="10" name="Tabelle 9"/>
          <p:cNvGraphicFramePr>
            <a:graphicFrameLocks noGrp="1"/>
          </p:cNvGraphicFramePr>
          <p:nvPr>
            <p:extLst>
              <p:ext uri="{D42A27DB-BD31-4B8C-83A1-F6EECF244321}">
                <p14:modId xmlns:p14="http://schemas.microsoft.com/office/powerpoint/2010/main" val="3841834960"/>
              </p:ext>
            </p:extLst>
          </p:nvPr>
        </p:nvGraphicFramePr>
        <p:xfrm>
          <a:off x="395536" y="1088740"/>
          <a:ext cx="5220581" cy="2626995"/>
        </p:xfrm>
        <a:graphic>
          <a:graphicData uri="http://schemas.openxmlformats.org/drawingml/2006/table">
            <a:tbl>
              <a:tblPr firstRow="1" bandRow="1">
                <a:tableStyleId>{5C22544A-7EE6-4342-B048-85BDC9FD1C3A}</a:tableStyleId>
              </a:tblPr>
              <a:tblGrid>
                <a:gridCol w="1162024"/>
                <a:gridCol w="995194"/>
                <a:gridCol w="1053736"/>
                <a:gridCol w="995194"/>
                <a:gridCol w="1014433"/>
              </a:tblGrid>
              <a:tr h="370840">
                <a:tc>
                  <a:txBody>
                    <a:bodyPr/>
                    <a:lstStyle/>
                    <a:p>
                      <a:pPr algn="ctr"/>
                      <a:r>
                        <a:rPr lang="de-DE" dirty="0" smtClean="0"/>
                        <a:t>PXD 9-7</a:t>
                      </a:r>
                      <a:endParaRPr lang="de-DE" dirty="0"/>
                    </a:p>
                  </a:txBody>
                  <a:tcPr/>
                </a:tc>
                <a:tc>
                  <a:txBody>
                    <a:bodyPr/>
                    <a:lstStyle/>
                    <a:p>
                      <a:pPr algn="ctr" fontAlgn="b"/>
                      <a:r>
                        <a:rPr lang="de-DE" sz="2400" u="none" strike="noStrike" dirty="0">
                          <a:effectLst/>
                        </a:rPr>
                        <a:t>W31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W37</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W38</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W40</a:t>
                      </a:r>
                      <a:endParaRPr lang="de-DE" sz="2400" b="0" i="0" u="none" strike="noStrike" dirty="0">
                        <a:solidFill>
                          <a:srgbClr val="000000"/>
                        </a:solidFill>
                        <a:effectLst/>
                        <a:latin typeface="Calibri"/>
                      </a:endParaRPr>
                    </a:p>
                  </a:txBody>
                  <a:tcPr marL="9525" marR="9525" marT="9525" marB="0" anchor="b"/>
                </a:tc>
              </a:tr>
              <a:tr h="370840">
                <a:tc>
                  <a:txBody>
                    <a:bodyPr/>
                    <a:lstStyle/>
                    <a:p>
                      <a:pPr algn="ctr" fontAlgn="b"/>
                      <a:r>
                        <a:rPr lang="de-DE" sz="2400" u="none" strike="noStrike" dirty="0">
                          <a:effectLst/>
                        </a:rPr>
                        <a:t>IF</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98.9</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98.4</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99.0</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100.0</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OF1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99.0</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98.3</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98.4</a:t>
                      </a:r>
                      <a:endParaRPr lang="de-DE" sz="2400" b="0" i="0" u="none" strike="noStrike" dirty="0">
                        <a:solidFill>
                          <a:srgbClr val="000000"/>
                        </a:solidFill>
                        <a:effectLst/>
                        <a:latin typeface="Calibri"/>
                      </a:endParaRPr>
                    </a:p>
                  </a:txBody>
                  <a:tcPr marL="9525" marR="9525" marT="9525" marB="0" anchor="b">
                    <a:solidFill>
                      <a:srgbClr val="C00000"/>
                    </a:solidFill>
                  </a:tcPr>
                </a:tc>
                <a:tc>
                  <a:txBody>
                    <a:bodyPr/>
                    <a:lstStyle/>
                    <a:p>
                      <a:pPr algn="ctr" fontAlgn="b"/>
                      <a:r>
                        <a:rPr lang="de-DE" sz="2400" u="none" strike="noStrike" dirty="0" smtClean="0">
                          <a:effectLst/>
                        </a:rPr>
                        <a:t>99.5</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OF2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99.0</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98.4</a:t>
                      </a:r>
                      <a:endParaRPr lang="de-DE" sz="2400" b="0" i="0" u="none" strike="noStrike" dirty="0">
                        <a:solidFill>
                          <a:srgbClr val="000000"/>
                        </a:solidFill>
                        <a:effectLst/>
                        <a:latin typeface="Calibri"/>
                      </a:endParaRPr>
                    </a:p>
                  </a:txBody>
                  <a:tcPr marL="9525" marR="9525" marT="9525" marB="0" anchor="b">
                    <a:solidFill>
                      <a:srgbClr val="C00000"/>
                    </a:solidFill>
                  </a:tcPr>
                </a:tc>
                <a:tc>
                  <a:txBody>
                    <a:bodyPr/>
                    <a:lstStyle/>
                    <a:p>
                      <a:pPr algn="ctr" fontAlgn="b"/>
                      <a:r>
                        <a:rPr lang="de-DE" sz="2400" u="none" strike="noStrike" dirty="0" smtClean="0">
                          <a:effectLst/>
                        </a:rPr>
                        <a:t>98.4</a:t>
                      </a:r>
                      <a:endParaRPr lang="de-DE" sz="2400" b="0" i="0" u="none" strike="noStrike" dirty="0">
                        <a:solidFill>
                          <a:srgbClr val="000000"/>
                        </a:solidFill>
                        <a:effectLst/>
                        <a:latin typeface="Calibri"/>
                      </a:endParaRPr>
                    </a:p>
                  </a:txBody>
                  <a:tcPr marL="9525" marR="9525" marT="9525" marB="0" anchor="b">
                    <a:solidFill>
                      <a:srgbClr val="C00000"/>
                    </a:solidFill>
                  </a:tcPr>
                </a:tc>
                <a:tc>
                  <a:txBody>
                    <a:bodyPr/>
                    <a:lstStyle/>
                    <a:p>
                      <a:pPr algn="ctr" fontAlgn="b"/>
                      <a:r>
                        <a:rPr lang="de-DE" sz="2400" u="none" strike="noStrike" dirty="0" smtClean="0">
                          <a:effectLst/>
                        </a:rPr>
                        <a:t>99.5</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OB1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99.4</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98.4</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97.9</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100.0</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OB2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99.5</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99.5</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98.1</a:t>
                      </a:r>
                      <a:endParaRPr lang="de-DE" sz="2400" b="0" i="0" u="none" strike="noStrike" dirty="0">
                        <a:solidFill>
                          <a:srgbClr val="000000"/>
                        </a:solidFill>
                        <a:effectLst/>
                        <a:latin typeface="Calibri"/>
                      </a:endParaRPr>
                    </a:p>
                  </a:txBody>
                  <a:tcPr marL="9525" marR="9525" marT="9525" marB="0" anchor="b">
                    <a:solidFill>
                      <a:srgbClr val="C00000"/>
                    </a:solidFill>
                  </a:tcPr>
                </a:tc>
                <a:tc>
                  <a:txBody>
                    <a:bodyPr/>
                    <a:lstStyle/>
                    <a:p>
                      <a:pPr algn="ctr" fontAlgn="b"/>
                      <a:r>
                        <a:rPr lang="de-DE" sz="2400" u="none" strike="noStrike" dirty="0" smtClean="0">
                          <a:effectLst/>
                        </a:rPr>
                        <a:t>99.9</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b="0" i="0" u="none" strike="noStrike" dirty="0" smtClean="0">
                          <a:solidFill>
                            <a:srgbClr val="000000"/>
                          </a:solidFill>
                          <a:effectLst/>
                          <a:latin typeface="+mn-lt"/>
                        </a:rPr>
                        <a:t>IB</a:t>
                      </a:r>
                      <a:endParaRPr lang="de-DE" sz="2400" b="0" i="0" u="none" strike="noStrike" dirty="0">
                        <a:solidFill>
                          <a:srgbClr val="000000"/>
                        </a:solidFill>
                        <a:effectLst/>
                        <a:latin typeface="+mn-lt"/>
                      </a:endParaRPr>
                    </a:p>
                  </a:txBody>
                  <a:tcPr marL="9525" marR="9525" marT="9525" marB="0" anchor="b"/>
                </a:tc>
                <a:tc>
                  <a:txBody>
                    <a:bodyPr/>
                    <a:lstStyle/>
                    <a:p>
                      <a:pPr algn="ctr" fontAlgn="b"/>
                      <a:r>
                        <a:rPr lang="de-DE" sz="2400" u="none" strike="noStrike" dirty="0" smtClean="0">
                          <a:effectLst/>
                        </a:rPr>
                        <a:t>100.0</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99.0</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99.0</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100.0</a:t>
                      </a:r>
                      <a:endParaRPr lang="de-DE" sz="2400" b="0" i="0" u="none" strike="noStrike" dirty="0">
                        <a:solidFill>
                          <a:srgbClr val="000000"/>
                        </a:solidFill>
                        <a:effectLst/>
                        <a:latin typeface="Calibri"/>
                      </a:endParaRPr>
                    </a:p>
                  </a:txBody>
                  <a:tcPr marL="9525" marR="9525" marT="9525" marB="0" anchor="b">
                    <a:solidFill>
                      <a:srgbClr val="00B050"/>
                    </a:solidFill>
                  </a:tcPr>
                </a:tc>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2642737680"/>
              </p:ext>
            </p:extLst>
          </p:nvPr>
        </p:nvGraphicFramePr>
        <p:xfrm>
          <a:off x="395536" y="3868135"/>
          <a:ext cx="4212469" cy="2626995"/>
        </p:xfrm>
        <a:graphic>
          <a:graphicData uri="http://schemas.openxmlformats.org/drawingml/2006/table">
            <a:tbl>
              <a:tblPr firstRow="1" bandRow="1">
                <a:tableStyleId>{5C22544A-7EE6-4342-B048-85BDC9FD1C3A}</a:tableStyleId>
              </a:tblPr>
              <a:tblGrid>
                <a:gridCol w="1164131"/>
                <a:gridCol w="996572"/>
                <a:gridCol w="1055194"/>
                <a:gridCol w="996572"/>
              </a:tblGrid>
              <a:tr h="370840">
                <a:tc>
                  <a:txBody>
                    <a:bodyPr/>
                    <a:lstStyle/>
                    <a:p>
                      <a:pPr algn="ctr"/>
                      <a:r>
                        <a:rPr lang="de-DE" dirty="0" smtClean="0"/>
                        <a:t>PXD 9-6</a:t>
                      </a:r>
                      <a:endParaRPr lang="de-DE" dirty="0"/>
                    </a:p>
                  </a:txBody>
                  <a:tcPr/>
                </a:tc>
                <a:tc>
                  <a:txBody>
                    <a:bodyPr/>
                    <a:lstStyle/>
                    <a:p>
                      <a:pPr algn="ctr" fontAlgn="b"/>
                      <a:r>
                        <a:rPr lang="de-DE" sz="2400" u="none" strike="noStrike" dirty="0" smtClean="0">
                          <a:effectLst/>
                        </a:rPr>
                        <a:t>W30</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W35</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W36</a:t>
                      </a:r>
                      <a:endParaRPr lang="de-DE" sz="2400" b="0" i="0" u="none" strike="noStrike" dirty="0">
                        <a:solidFill>
                          <a:srgbClr val="000000"/>
                        </a:solidFill>
                        <a:effectLst/>
                        <a:latin typeface="Calibri"/>
                      </a:endParaRPr>
                    </a:p>
                  </a:txBody>
                  <a:tcPr marL="9525" marR="9525" marT="9525" marB="0" anchor="b"/>
                </a:tc>
              </a:tr>
              <a:tr h="370840">
                <a:tc>
                  <a:txBody>
                    <a:bodyPr/>
                    <a:lstStyle/>
                    <a:p>
                      <a:pPr algn="ctr" fontAlgn="b"/>
                      <a:r>
                        <a:rPr lang="de-DE" sz="2400" u="none" strike="noStrike" dirty="0">
                          <a:effectLst/>
                        </a:rPr>
                        <a:t>IF</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73.4</a:t>
                      </a:r>
                      <a:endParaRPr lang="de-DE" sz="2400" b="0" i="0" u="none" strike="noStrike" dirty="0">
                        <a:solidFill>
                          <a:srgbClr val="000000"/>
                        </a:solidFill>
                        <a:effectLst/>
                        <a:latin typeface="Calibri"/>
                      </a:endParaRPr>
                    </a:p>
                  </a:txBody>
                  <a:tcPr marL="9525" marR="9525" marT="9525" marB="0" anchor="b">
                    <a:solidFill>
                      <a:srgbClr val="C00000"/>
                    </a:solidFill>
                  </a:tcPr>
                </a:tc>
                <a:tc>
                  <a:txBody>
                    <a:bodyPr/>
                    <a:lstStyle/>
                    <a:p>
                      <a:pPr algn="ctr" fontAlgn="b"/>
                      <a:r>
                        <a:rPr lang="de-DE" sz="2400" u="none" strike="noStrike" dirty="0" smtClean="0">
                          <a:effectLst/>
                        </a:rPr>
                        <a:t>98.4</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99.0</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OF1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100.0</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98.4</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99.0</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OF2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99.5</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99.0</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99.5</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OB1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97.7</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99.4</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98.4</a:t>
                      </a:r>
                      <a:endParaRPr lang="de-DE" sz="2400" b="0" i="0" u="none" strike="noStrike" dirty="0">
                        <a:solidFill>
                          <a:srgbClr val="000000"/>
                        </a:solidFill>
                        <a:effectLst/>
                        <a:latin typeface="Calibri"/>
                      </a:endParaRPr>
                    </a:p>
                  </a:txBody>
                  <a:tcPr marL="9525" marR="9525" marT="9525" marB="0" anchor="b">
                    <a:solidFill>
                      <a:srgbClr val="C00000"/>
                    </a:solidFill>
                  </a:tcPr>
                </a:tc>
              </a:tr>
              <a:tr h="370840">
                <a:tc>
                  <a:txBody>
                    <a:bodyPr/>
                    <a:lstStyle/>
                    <a:p>
                      <a:pPr algn="ctr" fontAlgn="b"/>
                      <a:r>
                        <a:rPr lang="de-DE" sz="2400" u="none" strike="noStrike" dirty="0">
                          <a:effectLst/>
                        </a:rPr>
                        <a:t>OB2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99.5</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97.4</a:t>
                      </a:r>
                      <a:endParaRPr lang="de-DE" sz="2400" b="0" i="0" u="none" strike="noStrike" dirty="0">
                        <a:solidFill>
                          <a:srgbClr val="000000"/>
                        </a:solidFill>
                        <a:effectLst/>
                        <a:latin typeface="Calibri"/>
                      </a:endParaRPr>
                    </a:p>
                  </a:txBody>
                  <a:tcPr marL="9525" marR="9525" marT="9525" marB="0" anchor="b">
                    <a:solidFill>
                      <a:srgbClr val="C00000"/>
                    </a:solidFill>
                  </a:tcPr>
                </a:tc>
                <a:tc>
                  <a:txBody>
                    <a:bodyPr/>
                    <a:lstStyle/>
                    <a:p>
                      <a:pPr algn="ctr" fontAlgn="b"/>
                      <a:r>
                        <a:rPr lang="de-DE" sz="2400" u="none" strike="noStrike" dirty="0" smtClean="0">
                          <a:effectLst/>
                        </a:rPr>
                        <a:t>99.0</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b="0" i="0" u="none" strike="noStrike" dirty="0" smtClean="0">
                          <a:solidFill>
                            <a:srgbClr val="000000"/>
                          </a:solidFill>
                          <a:effectLst/>
                          <a:latin typeface="+mn-lt"/>
                        </a:rPr>
                        <a:t>IB</a:t>
                      </a:r>
                      <a:endParaRPr lang="de-DE" sz="2400" b="0" i="0" u="none" strike="noStrike" dirty="0">
                        <a:solidFill>
                          <a:srgbClr val="000000"/>
                        </a:solidFill>
                        <a:effectLst/>
                        <a:latin typeface="+mn-lt"/>
                      </a:endParaRPr>
                    </a:p>
                  </a:txBody>
                  <a:tcPr marL="9525" marR="9525" marT="9525" marB="0" anchor="b"/>
                </a:tc>
                <a:tc>
                  <a:txBody>
                    <a:bodyPr/>
                    <a:lstStyle/>
                    <a:p>
                      <a:pPr algn="ctr" fontAlgn="b"/>
                      <a:r>
                        <a:rPr lang="de-DE" sz="2400" u="none" strike="noStrike" dirty="0" smtClean="0">
                          <a:effectLst/>
                        </a:rPr>
                        <a:t>97.9</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100.0</a:t>
                      </a:r>
                      <a:endParaRPr lang="de-DE" sz="2400" b="0" i="0" u="none" strike="noStrike" dirty="0">
                        <a:solidFill>
                          <a:srgbClr val="000000"/>
                        </a:solidFill>
                        <a:effectLst/>
                        <a:latin typeface="Calibri"/>
                      </a:endParaRPr>
                    </a:p>
                  </a:txBody>
                  <a:tcPr marL="9525" marR="9525" marT="9525" marB="0" anchor="b">
                    <a:solidFill>
                      <a:srgbClr val="C00000"/>
                    </a:solidFill>
                  </a:tcPr>
                </a:tc>
                <a:tc>
                  <a:txBody>
                    <a:bodyPr/>
                    <a:lstStyle/>
                    <a:p>
                      <a:pPr algn="ctr" fontAlgn="b"/>
                      <a:r>
                        <a:rPr lang="de-DE" sz="2400" b="0" i="0" u="none" strike="noStrike" dirty="0" smtClean="0">
                          <a:solidFill>
                            <a:srgbClr val="000000"/>
                          </a:solidFill>
                          <a:effectLst/>
                          <a:latin typeface="Calibri"/>
                        </a:rPr>
                        <a:t>99.5</a:t>
                      </a:r>
                      <a:endParaRPr lang="de-DE" sz="2400" b="0" i="0" u="none" strike="noStrike" dirty="0">
                        <a:solidFill>
                          <a:srgbClr val="000000"/>
                        </a:solidFill>
                        <a:effectLst/>
                        <a:latin typeface="Calibri"/>
                      </a:endParaRPr>
                    </a:p>
                  </a:txBody>
                  <a:tcPr marL="9525" marR="9525" marT="9525" marB="0" anchor="b">
                    <a:solidFill>
                      <a:srgbClr val="00B050"/>
                    </a:solidFill>
                  </a:tcPr>
                </a:tc>
              </a:tr>
            </a:tbl>
          </a:graphicData>
        </a:graphic>
      </p:graphicFrame>
      <p:graphicFrame>
        <p:nvGraphicFramePr>
          <p:cNvPr id="14" name="Table 7"/>
          <p:cNvGraphicFramePr>
            <a:graphicFrameLocks noGrp="1"/>
          </p:cNvGraphicFramePr>
          <p:nvPr>
            <p:extLst>
              <p:ext uri="{D42A27DB-BD31-4B8C-83A1-F6EECF244321}">
                <p14:modId xmlns:p14="http://schemas.microsoft.com/office/powerpoint/2010/main" val="1193911592"/>
              </p:ext>
            </p:extLst>
          </p:nvPr>
        </p:nvGraphicFramePr>
        <p:xfrm>
          <a:off x="5170020" y="4401108"/>
          <a:ext cx="3302000" cy="1582420"/>
        </p:xfrm>
        <a:graphic>
          <a:graphicData uri="http://schemas.openxmlformats.org/drawingml/2006/table">
            <a:tbl>
              <a:tblPr/>
              <a:tblGrid>
                <a:gridCol w="825500"/>
                <a:gridCol w="1204772"/>
                <a:gridCol w="446228"/>
                <a:gridCol w="825500"/>
              </a:tblGrid>
              <a:tr h="180536">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a:rPr>
                        <a:t>Percent</a:t>
                      </a:r>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gridSpan="2">
                  <a:txBody>
                    <a:bodyPr/>
                    <a:lstStyle/>
                    <a:p>
                      <a:pPr algn="l" fontAlgn="b"/>
                      <a:r>
                        <a:rPr lang="en-US" sz="1400" b="0" i="0" u="none" strike="noStrike" dirty="0">
                          <a:solidFill>
                            <a:srgbClr val="000000"/>
                          </a:solidFill>
                          <a:effectLst/>
                          <a:latin typeface="Calibri"/>
                        </a:rPr>
                        <a:t>Total number of modules</a:t>
                      </a:r>
                    </a:p>
                  </a:txBody>
                  <a:tcPr marL="12700" marR="12700" marT="12700" marB="0" anchor="b">
                    <a:lnL>
                      <a:noFill/>
                    </a:lnL>
                    <a:lnR>
                      <a:noFill/>
                    </a:lnR>
                    <a:lnT>
                      <a:noFill/>
                    </a:lnT>
                    <a:lnB>
                      <a:noFill/>
                    </a:lnB>
                  </a:tcPr>
                </a:tc>
                <a:tc hMerge="1">
                  <a:txBody>
                    <a:bodyPr/>
                    <a:lstStyle/>
                    <a:p>
                      <a:endParaRPr lang="en-US"/>
                    </a:p>
                  </a:txBody>
                  <a:tcPr/>
                </a:tc>
                <a:tc>
                  <a:txBody>
                    <a:bodyPr/>
                    <a:lstStyle/>
                    <a:p>
                      <a:pPr algn="r" fontAlgn="b"/>
                      <a:r>
                        <a:rPr lang="fi-FI" sz="1400" b="0" i="0" u="none" strike="noStrike" dirty="0">
                          <a:solidFill>
                            <a:srgbClr val="000000"/>
                          </a:solidFill>
                          <a:effectLst/>
                          <a:latin typeface="Calibri"/>
                        </a:rPr>
                        <a:t>18</a:t>
                      </a: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gridSpan="2">
                  <a:txBody>
                    <a:bodyPr/>
                    <a:lstStyle/>
                    <a:p>
                      <a:pPr algn="l" fontAlgn="b"/>
                      <a:r>
                        <a:rPr lang="en-US" sz="1400" b="0" i="0" u="none" strike="noStrike" dirty="0">
                          <a:solidFill>
                            <a:srgbClr val="000000"/>
                          </a:solidFill>
                          <a:effectLst/>
                          <a:latin typeface="Calibri"/>
                        </a:rPr>
                        <a:t>Prime grade </a:t>
                      </a:r>
                      <a:r>
                        <a:rPr lang="en-US" sz="1400" b="0" i="0" u="none" strike="noStrike" dirty="0" smtClean="0">
                          <a:solidFill>
                            <a:srgbClr val="000000"/>
                          </a:solidFill>
                          <a:effectLst/>
                          <a:latin typeface="Calibri"/>
                        </a:rPr>
                        <a:t>(&gt;=99%) </a:t>
                      </a:r>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endParaRPr lang="en-US"/>
                    </a:p>
                  </a:txBody>
                  <a:tcPr/>
                </a:tc>
                <a:tc>
                  <a:txBody>
                    <a:bodyPr/>
                    <a:lstStyle/>
                    <a:p>
                      <a:pPr algn="r" fontAlgn="b"/>
                      <a:r>
                        <a:rPr lang="en-US" sz="1400" b="0" i="0" u="none" strike="noStrike" dirty="0">
                          <a:solidFill>
                            <a:srgbClr val="000000"/>
                          </a:solidFill>
                          <a:effectLst/>
                          <a:latin typeface="Calibri"/>
                        </a:rPr>
                        <a:t>10</a:t>
                      </a:r>
                    </a:p>
                  </a:txBody>
                  <a:tcPr marL="12700" marR="12700" marT="12700" marB="0" anchor="b">
                    <a:lnL>
                      <a:noFill/>
                    </a:lnL>
                    <a:lnR>
                      <a:noFill/>
                    </a:lnR>
                    <a:lnT>
                      <a:noFill/>
                    </a:lnT>
                    <a:lnB>
                      <a:noFill/>
                    </a:lnB>
                  </a:tcPr>
                </a:tc>
                <a:tc>
                  <a:txBody>
                    <a:bodyPr/>
                    <a:lstStyle/>
                    <a:p>
                      <a:pPr algn="r" fontAlgn="b"/>
                      <a:r>
                        <a:rPr lang="nb-NO" sz="1400" b="0" i="0" u="none" strike="noStrike" dirty="0" smtClean="0">
                          <a:solidFill>
                            <a:srgbClr val="000000"/>
                          </a:solidFill>
                          <a:effectLst/>
                          <a:latin typeface="Calibri"/>
                        </a:rPr>
                        <a:t>55.56 %</a:t>
                      </a:r>
                      <a:endParaRPr lang="nb-NO"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gridSpan="2">
                  <a:txBody>
                    <a:bodyPr/>
                    <a:lstStyle/>
                    <a:p>
                      <a:pPr algn="l" fontAlgn="b"/>
                      <a:r>
                        <a:rPr lang="en-US" sz="1400" b="0" i="0" u="none" strike="noStrike" dirty="0">
                          <a:solidFill>
                            <a:srgbClr val="000000"/>
                          </a:solidFill>
                          <a:effectLst/>
                          <a:latin typeface="Calibri"/>
                        </a:rPr>
                        <a:t>Second grade</a:t>
                      </a:r>
                    </a:p>
                  </a:txBody>
                  <a:tcPr marL="12700" marR="12700" marT="12700" marB="0" anchor="b">
                    <a:lnL>
                      <a:noFill/>
                    </a:lnL>
                    <a:lnR>
                      <a:noFill/>
                    </a:lnR>
                    <a:lnT>
                      <a:noFill/>
                    </a:lnT>
                    <a:lnB>
                      <a:noFill/>
                    </a:lnB>
                  </a:tcPr>
                </a:tc>
                <a:tc hMerge="1">
                  <a:txBody>
                    <a:bodyPr/>
                    <a:lstStyle/>
                    <a:p>
                      <a:endParaRPr lang="en-US"/>
                    </a:p>
                  </a:txBody>
                  <a:tcPr/>
                </a:tc>
                <a:tc>
                  <a:txBody>
                    <a:bodyPr/>
                    <a:lstStyle/>
                    <a:p>
                      <a:pPr algn="r" fontAlgn="b"/>
                      <a:r>
                        <a:rPr lang="en-US" sz="1400" b="0" i="0" u="none" strike="noStrike" dirty="0">
                          <a:solidFill>
                            <a:srgbClr val="000000"/>
                          </a:solidFill>
                          <a:effectLst/>
                          <a:latin typeface="Calibri"/>
                        </a:rPr>
                        <a:t>4</a:t>
                      </a:r>
                    </a:p>
                  </a:txBody>
                  <a:tcPr marL="12700" marR="12700" marT="12700" marB="0" anchor="b">
                    <a:lnL>
                      <a:noFill/>
                    </a:lnL>
                    <a:lnR>
                      <a:noFill/>
                    </a:lnR>
                    <a:lnT>
                      <a:noFill/>
                    </a:lnT>
                    <a:lnB>
                      <a:noFill/>
                    </a:lnB>
                  </a:tcPr>
                </a:tc>
                <a:tc>
                  <a:txBody>
                    <a:bodyPr/>
                    <a:lstStyle/>
                    <a:p>
                      <a:pPr algn="r" fontAlgn="b"/>
                      <a:r>
                        <a:rPr lang="hr-HR" sz="1400" b="0" i="0" u="none" strike="noStrike" dirty="0" smtClean="0">
                          <a:solidFill>
                            <a:srgbClr val="000000"/>
                          </a:solidFill>
                          <a:effectLst/>
                          <a:latin typeface="Calibri"/>
                        </a:rPr>
                        <a:t>22.22 %</a:t>
                      </a:r>
                      <a:endParaRPr lang="hr-HR"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400" b="0" i="0" u="none" strike="noStrike" dirty="0">
                          <a:solidFill>
                            <a:srgbClr val="000000"/>
                          </a:solidFill>
                          <a:effectLst/>
                          <a:latin typeface="Calibri"/>
                        </a:rPr>
                        <a:t>No use</a:t>
                      </a: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a:rPr>
                        <a:t>4</a:t>
                      </a:r>
                    </a:p>
                  </a:txBody>
                  <a:tcPr marL="12700" marR="12700" marT="12700" marB="0" anchor="b">
                    <a:lnL>
                      <a:noFill/>
                    </a:lnL>
                    <a:lnR>
                      <a:noFill/>
                    </a:lnR>
                    <a:lnT>
                      <a:noFill/>
                    </a:lnT>
                    <a:lnB>
                      <a:noFill/>
                    </a:lnB>
                  </a:tcPr>
                </a:tc>
                <a:tc>
                  <a:txBody>
                    <a:bodyPr/>
                    <a:lstStyle/>
                    <a:p>
                      <a:pPr algn="r" fontAlgn="b"/>
                      <a:r>
                        <a:rPr lang="hr-HR" sz="1400" b="0" i="0" u="none" strike="noStrike" dirty="0" smtClean="0">
                          <a:solidFill>
                            <a:srgbClr val="000000"/>
                          </a:solidFill>
                          <a:effectLst/>
                          <a:latin typeface="Calibri"/>
                        </a:rPr>
                        <a:t>22.22 %</a:t>
                      </a:r>
                      <a:endParaRPr lang="hr-HR"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gridSpan="2">
                  <a:txBody>
                    <a:bodyPr/>
                    <a:lstStyle/>
                    <a:p>
                      <a:pPr algn="l" fontAlgn="b"/>
                      <a:r>
                        <a:rPr lang="en-US" sz="1400" b="0" i="0" u="none" strike="noStrike" dirty="0">
                          <a:solidFill>
                            <a:srgbClr val="000000"/>
                          </a:solidFill>
                          <a:effectLst/>
                          <a:latin typeface="Calibri"/>
                        </a:rPr>
                        <a:t>Useful sensors</a:t>
                      </a:r>
                    </a:p>
                  </a:txBody>
                  <a:tcPr marL="12700" marR="12700" marT="12700" marB="0" anchor="b">
                    <a:lnL>
                      <a:noFill/>
                    </a:lnL>
                    <a:lnR>
                      <a:noFill/>
                    </a:lnR>
                    <a:lnT>
                      <a:noFill/>
                    </a:lnT>
                    <a:lnB>
                      <a:noFill/>
                    </a:lnB>
                  </a:tcPr>
                </a:tc>
                <a:tc hMerge="1">
                  <a:txBody>
                    <a:bodyPr/>
                    <a:lstStyle/>
                    <a:p>
                      <a:endParaRPr lang="en-US"/>
                    </a:p>
                  </a:txBody>
                  <a:tcPr/>
                </a:tc>
                <a:tc>
                  <a:txBody>
                    <a:bodyPr/>
                    <a:lstStyle/>
                    <a:p>
                      <a:pPr algn="r" fontAlgn="b"/>
                      <a:r>
                        <a:rPr lang="en-US" sz="1400" b="0" i="0" u="none" strike="noStrike" dirty="0">
                          <a:solidFill>
                            <a:srgbClr val="000000"/>
                          </a:solidFill>
                          <a:effectLst/>
                          <a:latin typeface="Calibri"/>
                        </a:rPr>
                        <a:t>14</a:t>
                      </a:r>
                    </a:p>
                  </a:txBody>
                  <a:tcPr marL="12700" marR="12700" marT="12700" marB="0" anchor="b">
                    <a:lnL>
                      <a:noFill/>
                    </a:lnL>
                    <a:lnR>
                      <a:noFill/>
                    </a:lnR>
                    <a:lnT>
                      <a:noFill/>
                    </a:lnT>
                    <a:lnB>
                      <a:noFill/>
                    </a:lnB>
                  </a:tcPr>
                </a:tc>
                <a:tc>
                  <a:txBody>
                    <a:bodyPr/>
                    <a:lstStyle/>
                    <a:p>
                      <a:pPr algn="r" fontAlgn="b"/>
                      <a:r>
                        <a:rPr lang="nb-NO" sz="1400" b="0" i="0" u="none" strike="noStrike" dirty="0" smtClean="0">
                          <a:solidFill>
                            <a:srgbClr val="000000"/>
                          </a:solidFill>
                          <a:effectLst/>
                          <a:latin typeface="Calibri"/>
                        </a:rPr>
                        <a:t>77.78 %</a:t>
                      </a:r>
                      <a:endParaRPr lang="nb-NO" sz="14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graphicFrame>
        <p:nvGraphicFramePr>
          <p:cNvPr id="15" name="Table 8"/>
          <p:cNvGraphicFramePr>
            <a:graphicFrameLocks noGrp="1"/>
          </p:cNvGraphicFramePr>
          <p:nvPr>
            <p:extLst>
              <p:ext uri="{D42A27DB-BD31-4B8C-83A1-F6EECF244321}">
                <p14:modId xmlns:p14="http://schemas.microsoft.com/office/powerpoint/2010/main" val="2864336419"/>
              </p:ext>
            </p:extLst>
          </p:nvPr>
        </p:nvGraphicFramePr>
        <p:xfrm>
          <a:off x="5755736" y="1592796"/>
          <a:ext cx="3244756" cy="1582420"/>
        </p:xfrm>
        <a:graphic>
          <a:graphicData uri="http://schemas.openxmlformats.org/drawingml/2006/table">
            <a:tbl>
              <a:tblPr firstRow="1" bandRow="1"/>
              <a:tblGrid>
                <a:gridCol w="1003692"/>
                <a:gridCol w="1003692"/>
                <a:gridCol w="318080"/>
                <a:gridCol w="919292"/>
              </a:tblGrid>
              <a:tr h="203200">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a:rPr>
                        <a:t>Percent</a:t>
                      </a:r>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203200">
                <a:tc gridSpan="2">
                  <a:txBody>
                    <a:bodyPr/>
                    <a:lstStyle/>
                    <a:p>
                      <a:pPr algn="l" fontAlgn="b"/>
                      <a:r>
                        <a:rPr lang="en-US" sz="1400" b="0" i="0" u="none" strike="noStrike" dirty="0">
                          <a:solidFill>
                            <a:srgbClr val="000000"/>
                          </a:solidFill>
                          <a:effectLst/>
                          <a:latin typeface="Calibri"/>
                        </a:rPr>
                        <a:t>Total number of modules</a:t>
                      </a:r>
                    </a:p>
                  </a:txBody>
                  <a:tcPr marL="12700" marR="12700" marT="12700" marB="0" anchor="b">
                    <a:lnL>
                      <a:noFill/>
                    </a:lnL>
                    <a:lnR>
                      <a:noFill/>
                    </a:lnR>
                    <a:lnT>
                      <a:noFill/>
                    </a:lnT>
                    <a:lnB>
                      <a:noFill/>
                    </a:lnB>
                  </a:tcPr>
                </a:tc>
                <a:tc hMerge="1">
                  <a:txBody>
                    <a:bodyPr/>
                    <a:lstStyle/>
                    <a:p>
                      <a:endParaRPr lang="en-US"/>
                    </a:p>
                  </a:txBody>
                  <a:tcPr/>
                </a:tc>
                <a:tc>
                  <a:txBody>
                    <a:bodyPr/>
                    <a:lstStyle/>
                    <a:p>
                      <a:pPr algn="r" fontAlgn="b"/>
                      <a:r>
                        <a:rPr lang="is-IS" sz="1400" b="0" i="0" u="none" strike="noStrike">
                          <a:solidFill>
                            <a:srgbClr val="000000"/>
                          </a:solidFill>
                          <a:effectLst/>
                          <a:latin typeface="Calibri"/>
                        </a:rPr>
                        <a:t>24</a:t>
                      </a: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gridSpan="2">
                  <a:txBody>
                    <a:bodyPr/>
                    <a:lstStyle/>
                    <a:p>
                      <a:pPr algn="l" fontAlgn="b"/>
                      <a:r>
                        <a:rPr lang="en-US" sz="1400" b="0" i="0" u="none" strike="noStrike" dirty="0">
                          <a:solidFill>
                            <a:srgbClr val="000000"/>
                          </a:solidFill>
                          <a:effectLst/>
                          <a:latin typeface="Calibri"/>
                        </a:rPr>
                        <a:t>Prime </a:t>
                      </a:r>
                      <a:r>
                        <a:rPr lang="en-US" sz="1400" b="0" i="0" u="none" strike="noStrike" dirty="0" smtClean="0">
                          <a:solidFill>
                            <a:srgbClr val="000000"/>
                          </a:solidFill>
                          <a:effectLst/>
                          <a:latin typeface="Calibri"/>
                        </a:rPr>
                        <a:t>grade (&gt;=99%) </a:t>
                      </a:r>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endParaRPr lang="en-US"/>
                    </a:p>
                  </a:txBody>
                  <a:tcPr/>
                </a:tc>
                <a:tc>
                  <a:txBody>
                    <a:bodyPr/>
                    <a:lstStyle/>
                    <a:p>
                      <a:pPr algn="r" fontAlgn="b"/>
                      <a:r>
                        <a:rPr lang="en-US" sz="1400" b="0" i="0" u="none" strike="noStrike" dirty="0">
                          <a:solidFill>
                            <a:srgbClr val="000000"/>
                          </a:solidFill>
                          <a:effectLst/>
                          <a:latin typeface="Calibri"/>
                        </a:rPr>
                        <a:t>15</a:t>
                      </a:r>
                    </a:p>
                  </a:txBody>
                  <a:tcPr marL="12700" marR="12700" marT="12700" marB="0" anchor="b">
                    <a:lnL>
                      <a:noFill/>
                    </a:lnL>
                    <a:lnR>
                      <a:noFill/>
                    </a:lnR>
                    <a:lnT>
                      <a:noFill/>
                    </a:lnT>
                    <a:lnB>
                      <a:noFill/>
                    </a:lnB>
                  </a:tcPr>
                </a:tc>
                <a:tc>
                  <a:txBody>
                    <a:bodyPr/>
                    <a:lstStyle/>
                    <a:p>
                      <a:pPr algn="r" fontAlgn="b"/>
                      <a:r>
                        <a:rPr lang="hr-HR" sz="1400" b="0" i="0" u="none" strike="noStrike" dirty="0" smtClean="0">
                          <a:solidFill>
                            <a:srgbClr val="000000"/>
                          </a:solidFill>
                          <a:effectLst/>
                          <a:latin typeface="Calibri"/>
                        </a:rPr>
                        <a:t>62.50 %</a:t>
                      </a:r>
                      <a:endParaRPr lang="hr-HR"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gridSpan="2">
                  <a:txBody>
                    <a:bodyPr/>
                    <a:lstStyle/>
                    <a:p>
                      <a:pPr algn="l" fontAlgn="b"/>
                      <a:r>
                        <a:rPr lang="en-US" sz="1400" b="0" i="0" u="none" strike="noStrike" dirty="0">
                          <a:solidFill>
                            <a:srgbClr val="000000"/>
                          </a:solidFill>
                          <a:effectLst/>
                          <a:latin typeface="Calibri"/>
                        </a:rPr>
                        <a:t>Second grade</a:t>
                      </a:r>
                    </a:p>
                  </a:txBody>
                  <a:tcPr marL="12700" marR="12700" marT="12700" marB="0" anchor="b">
                    <a:lnL>
                      <a:noFill/>
                    </a:lnL>
                    <a:lnR>
                      <a:noFill/>
                    </a:lnR>
                    <a:lnT>
                      <a:noFill/>
                    </a:lnT>
                    <a:lnB>
                      <a:noFill/>
                    </a:lnB>
                  </a:tcPr>
                </a:tc>
                <a:tc hMerge="1">
                  <a:txBody>
                    <a:bodyPr/>
                    <a:lstStyle/>
                    <a:p>
                      <a:endParaRPr lang="en-US"/>
                    </a:p>
                  </a:txBody>
                  <a:tcPr/>
                </a:tc>
                <a:tc>
                  <a:txBody>
                    <a:bodyPr/>
                    <a:lstStyle/>
                    <a:p>
                      <a:pPr algn="r" fontAlgn="b"/>
                      <a:r>
                        <a:rPr lang="en-US" sz="1400" b="0" i="0" u="none" strike="noStrike" dirty="0">
                          <a:solidFill>
                            <a:srgbClr val="000000"/>
                          </a:solidFill>
                          <a:effectLst/>
                          <a:latin typeface="Calibri"/>
                        </a:rPr>
                        <a:t>5</a:t>
                      </a:r>
                    </a:p>
                  </a:txBody>
                  <a:tcPr marL="12700" marR="12700" marT="12700" marB="0" anchor="b">
                    <a:lnL>
                      <a:noFill/>
                    </a:lnL>
                    <a:lnR>
                      <a:noFill/>
                    </a:lnR>
                    <a:lnT>
                      <a:noFill/>
                    </a:lnT>
                    <a:lnB>
                      <a:noFill/>
                    </a:lnB>
                  </a:tcPr>
                </a:tc>
                <a:tc>
                  <a:txBody>
                    <a:bodyPr/>
                    <a:lstStyle/>
                    <a:p>
                      <a:pPr algn="r" fontAlgn="b"/>
                      <a:r>
                        <a:rPr lang="nb-NO" sz="1400" b="0" i="0" u="none" strike="noStrike" dirty="0" smtClean="0">
                          <a:solidFill>
                            <a:srgbClr val="000000"/>
                          </a:solidFill>
                          <a:effectLst/>
                          <a:latin typeface="Calibri"/>
                        </a:rPr>
                        <a:t>20.83 % </a:t>
                      </a:r>
                      <a:endParaRPr lang="nb-NO"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400" b="0" i="0" u="none" strike="noStrike" dirty="0">
                          <a:solidFill>
                            <a:srgbClr val="000000"/>
                          </a:solidFill>
                          <a:effectLst/>
                          <a:latin typeface="Calibri"/>
                        </a:rPr>
                        <a:t>No use</a:t>
                      </a: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a:rPr>
                        <a:t>4</a:t>
                      </a:r>
                    </a:p>
                  </a:txBody>
                  <a:tcPr marL="12700" marR="12700" marT="12700" marB="0" anchor="b">
                    <a:lnL>
                      <a:noFill/>
                    </a:lnL>
                    <a:lnR>
                      <a:noFill/>
                    </a:lnR>
                    <a:lnT>
                      <a:noFill/>
                    </a:lnT>
                    <a:lnB>
                      <a:noFill/>
                    </a:lnB>
                  </a:tcPr>
                </a:tc>
                <a:tc>
                  <a:txBody>
                    <a:bodyPr/>
                    <a:lstStyle/>
                    <a:p>
                      <a:pPr algn="r" fontAlgn="b"/>
                      <a:r>
                        <a:rPr lang="hr-HR" sz="1400" b="0" i="0" u="none" strike="noStrike" dirty="0" smtClean="0">
                          <a:solidFill>
                            <a:srgbClr val="000000"/>
                          </a:solidFill>
                          <a:effectLst/>
                          <a:latin typeface="Calibri"/>
                        </a:rPr>
                        <a:t>16.67 %</a:t>
                      </a:r>
                      <a:endParaRPr lang="hr-HR"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gridSpan="2">
                  <a:txBody>
                    <a:bodyPr/>
                    <a:lstStyle/>
                    <a:p>
                      <a:pPr algn="l" fontAlgn="b"/>
                      <a:r>
                        <a:rPr lang="en-US" sz="1400" b="0" i="0" u="none" strike="noStrike" dirty="0">
                          <a:solidFill>
                            <a:srgbClr val="000000"/>
                          </a:solidFill>
                          <a:effectLst/>
                          <a:latin typeface="Calibri"/>
                        </a:rPr>
                        <a:t>Useful sensors</a:t>
                      </a:r>
                    </a:p>
                  </a:txBody>
                  <a:tcPr marL="12700" marR="12700" marT="12700" marB="0" anchor="b">
                    <a:lnL>
                      <a:noFill/>
                    </a:lnL>
                    <a:lnR>
                      <a:noFill/>
                    </a:lnR>
                    <a:lnT>
                      <a:noFill/>
                    </a:lnT>
                    <a:lnB>
                      <a:noFill/>
                    </a:lnB>
                  </a:tcPr>
                </a:tc>
                <a:tc hMerge="1">
                  <a:txBody>
                    <a:bodyPr/>
                    <a:lstStyle/>
                    <a:p>
                      <a:endParaRPr lang="en-US"/>
                    </a:p>
                  </a:txBody>
                  <a:tcPr/>
                </a:tc>
                <a:tc>
                  <a:txBody>
                    <a:bodyPr/>
                    <a:lstStyle/>
                    <a:p>
                      <a:pPr algn="r" fontAlgn="b"/>
                      <a:r>
                        <a:rPr lang="is-IS" sz="1400" b="0" i="0" u="none" strike="noStrike">
                          <a:solidFill>
                            <a:srgbClr val="000000"/>
                          </a:solidFill>
                          <a:effectLst/>
                          <a:latin typeface="Calibri"/>
                        </a:rPr>
                        <a:t>20</a:t>
                      </a:r>
                    </a:p>
                  </a:txBody>
                  <a:tcPr marL="12700" marR="12700" marT="12700" marB="0" anchor="b">
                    <a:lnL>
                      <a:noFill/>
                    </a:lnL>
                    <a:lnR>
                      <a:noFill/>
                    </a:lnR>
                    <a:lnT>
                      <a:noFill/>
                    </a:lnT>
                    <a:lnB>
                      <a:noFill/>
                    </a:lnB>
                  </a:tcPr>
                </a:tc>
                <a:tc>
                  <a:txBody>
                    <a:bodyPr/>
                    <a:lstStyle/>
                    <a:p>
                      <a:pPr algn="r" fontAlgn="b"/>
                      <a:r>
                        <a:rPr lang="hr-HR" sz="1400" b="0" i="0" u="none" strike="noStrike" dirty="0" smtClean="0">
                          <a:solidFill>
                            <a:srgbClr val="000000"/>
                          </a:solidFill>
                          <a:effectLst/>
                          <a:latin typeface="Calibri"/>
                        </a:rPr>
                        <a:t>83.33 %</a:t>
                      </a:r>
                      <a:endParaRPr lang="hr-HR" sz="14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246642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18</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err="1" smtClean="0"/>
              <a:t>Pedestal</a:t>
            </a:r>
            <a:r>
              <a:rPr lang="de-DE" sz="2400" dirty="0" smtClean="0"/>
              <a:t> – First </a:t>
            </a:r>
            <a:r>
              <a:rPr lang="de-DE" sz="2400" dirty="0" err="1" smtClean="0"/>
              <a:t>gaterow</a:t>
            </a:r>
            <a:endParaRPr lang="en-US" sz="2400" dirty="0" smtClean="0"/>
          </a:p>
        </p:txBody>
      </p:sp>
      <p:pic>
        <p:nvPicPr>
          <p:cNvPr id="5122" name="Picture 2" descr="\\virmant\share\usershare\dkl\PXD9-7\Results\W40\OF1_1\DEPFET_pixel_characteristics\DEPFET_Transistor_characterisitics_W40_OF1_complete_gaterow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596" y="960586"/>
            <a:ext cx="7319963" cy="54927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virmant\share\usershare\dkl\PXD9-7\Results\W40\OF1_1\Hists_of_current_for_0_shorts\Currents @-3V_W40_OF1_complete_gaterow_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49" t="2496" r="7196" b="3262"/>
          <a:stretch/>
        </p:blipFill>
        <p:spPr bwMode="auto">
          <a:xfrm>
            <a:off x="3918923" y="2816932"/>
            <a:ext cx="3570215"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728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19</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err="1" smtClean="0"/>
              <a:t>Pedestal</a:t>
            </a:r>
            <a:r>
              <a:rPr lang="de-DE" sz="2400" dirty="0" smtClean="0"/>
              <a:t> – First </a:t>
            </a:r>
            <a:r>
              <a:rPr lang="de-DE" sz="2400" dirty="0" err="1" smtClean="0"/>
              <a:t>gaterow</a:t>
            </a:r>
            <a:endParaRPr lang="en-US" sz="2400" dirty="0" smtClean="0"/>
          </a:p>
        </p:txBody>
      </p:sp>
      <p:graphicFrame>
        <p:nvGraphicFramePr>
          <p:cNvPr id="10" name="Tabelle 9"/>
          <p:cNvGraphicFramePr>
            <a:graphicFrameLocks noGrp="1"/>
          </p:cNvGraphicFramePr>
          <p:nvPr>
            <p:extLst>
              <p:ext uri="{D42A27DB-BD31-4B8C-83A1-F6EECF244321}">
                <p14:modId xmlns:p14="http://schemas.microsoft.com/office/powerpoint/2010/main" val="4151795979"/>
              </p:ext>
            </p:extLst>
          </p:nvPr>
        </p:nvGraphicFramePr>
        <p:xfrm>
          <a:off x="665046" y="1141286"/>
          <a:ext cx="7244799" cy="2516505"/>
        </p:xfrm>
        <a:graphic>
          <a:graphicData uri="http://schemas.openxmlformats.org/drawingml/2006/table">
            <a:tbl>
              <a:tblPr firstRow="1" bandRow="1">
                <a:tableStyleId>{5C22544A-7EE6-4342-B048-85BDC9FD1C3A}</a:tableStyleId>
              </a:tblPr>
              <a:tblGrid>
                <a:gridCol w="1975953"/>
                <a:gridCol w="1291968"/>
                <a:gridCol w="1367966"/>
                <a:gridCol w="1291968"/>
                <a:gridCol w="1316944"/>
              </a:tblGrid>
              <a:tr h="370840">
                <a:tc>
                  <a:txBody>
                    <a:bodyPr/>
                    <a:lstStyle/>
                    <a:p>
                      <a:pPr algn="ctr"/>
                      <a:r>
                        <a:rPr lang="de-DE" sz="1800" b="1" i="0" u="none" strike="noStrike" dirty="0" smtClean="0">
                          <a:solidFill>
                            <a:schemeClr val="bg1"/>
                          </a:solidFill>
                          <a:effectLst/>
                          <a:latin typeface="+mn-lt"/>
                          <a:cs typeface="Arial" pitchFamily="34" charset="0"/>
                        </a:rPr>
                        <a:t>Average </a:t>
                      </a:r>
                      <a:r>
                        <a:rPr lang="de-DE" sz="1800" b="1" i="0" u="none" strike="noStrike" dirty="0" err="1" smtClean="0">
                          <a:solidFill>
                            <a:schemeClr val="bg1"/>
                          </a:solidFill>
                          <a:effectLst/>
                          <a:latin typeface="+mn-lt"/>
                          <a:cs typeface="Arial" pitchFamily="34" charset="0"/>
                        </a:rPr>
                        <a:t>pedestal</a:t>
                      </a:r>
                      <a:r>
                        <a:rPr lang="de-DE" sz="1800" b="1" i="0" u="none" strike="noStrike" dirty="0" smtClean="0">
                          <a:solidFill>
                            <a:schemeClr val="bg1"/>
                          </a:solidFill>
                          <a:effectLst/>
                          <a:latin typeface="+mn-lt"/>
                          <a:cs typeface="Arial" pitchFamily="34" charset="0"/>
                        </a:rPr>
                        <a:t> </a:t>
                      </a:r>
                      <a:r>
                        <a:rPr lang="de-DE" dirty="0" smtClean="0"/>
                        <a:t>[- µA]</a:t>
                      </a:r>
                      <a:endParaRPr lang="de-DE" dirty="0"/>
                    </a:p>
                  </a:txBody>
                  <a:tcPr/>
                </a:tc>
                <a:tc>
                  <a:txBody>
                    <a:bodyPr/>
                    <a:lstStyle/>
                    <a:p>
                      <a:pPr algn="ctr" fontAlgn="b"/>
                      <a:r>
                        <a:rPr lang="de-DE" sz="2400" u="none" strike="noStrike" dirty="0">
                          <a:effectLst/>
                        </a:rPr>
                        <a:t>W31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W37</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W38</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W40</a:t>
                      </a:r>
                      <a:endParaRPr lang="de-DE" sz="2400" b="0" i="0" u="none" strike="noStrike" dirty="0">
                        <a:solidFill>
                          <a:srgbClr val="000000"/>
                        </a:solidFill>
                        <a:effectLst/>
                        <a:latin typeface="Calibri"/>
                      </a:endParaRPr>
                    </a:p>
                  </a:txBody>
                  <a:tcPr marL="9525" marR="9525" marT="9525" marB="0" anchor="b"/>
                </a:tc>
              </a:tr>
              <a:tr h="370840">
                <a:tc>
                  <a:txBody>
                    <a:bodyPr/>
                    <a:lstStyle/>
                    <a:p>
                      <a:pPr algn="ctr" fontAlgn="b"/>
                      <a:r>
                        <a:rPr lang="de-DE" sz="2400" u="none" strike="noStrike" dirty="0">
                          <a:effectLst/>
                        </a:rPr>
                        <a:t>IF</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110</a:t>
                      </a:r>
                      <a:endParaRPr lang="de-DE" dirty="0"/>
                    </a:p>
                  </a:txBody>
                  <a:tcPr/>
                </a:tc>
                <a:tc>
                  <a:txBody>
                    <a:bodyPr/>
                    <a:lstStyle/>
                    <a:p>
                      <a:pPr algn="ctr"/>
                      <a:r>
                        <a:rPr lang="de-DE" dirty="0" smtClean="0"/>
                        <a:t>122</a:t>
                      </a:r>
                      <a:endParaRPr lang="de-DE" dirty="0"/>
                    </a:p>
                  </a:txBody>
                  <a:tcPr/>
                </a:tc>
                <a:tc>
                  <a:txBody>
                    <a:bodyPr/>
                    <a:lstStyle/>
                    <a:p>
                      <a:pPr algn="ctr"/>
                      <a:r>
                        <a:rPr lang="de-DE" dirty="0" smtClean="0"/>
                        <a:t>125</a:t>
                      </a:r>
                      <a:endParaRPr lang="de-DE" dirty="0"/>
                    </a:p>
                  </a:txBody>
                  <a:tcPr/>
                </a:tc>
                <a:tc>
                  <a:txBody>
                    <a:bodyPr/>
                    <a:lstStyle/>
                    <a:p>
                      <a:pPr algn="ctr"/>
                      <a:r>
                        <a:rPr lang="de-DE" dirty="0" smtClean="0"/>
                        <a:t>125</a:t>
                      </a:r>
                      <a:endParaRPr lang="de-DE" dirty="0"/>
                    </a:p>
                  </a:txBody>
                  <a:tcPr/>
                </a:tc>
              </a:tr>
              <a:tr h="370840">
                <a:tc>
                  <a:txBody>
                    <a:bodyPr/>
                    <a:lstStyle/>
                    <a:p>
                      <a:pPr algn="ctr" fontAlgn="b"/>
                      <a:r>
                        <a:rPr lang="de-DE" sz="2400" u="none" strike="noStrike" dirty="0">
                          <a:effectLst/>
                        </a:rPr>
                        <a:t>OF1</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111</a:t>
                      </a:r>
                      <a:endParaRPr lang="de-DE" dirty="0"/>
                    </a:p>
                  </a:txBody>
                  <a:tcPr/>
                </a:tc>
                <a:tc>
                  <a:txBody>
                    <a:bodyPr/>
                    <a:lstStyle/>
                    <a:p>
                      <a:pPr algn="ctr"/>
                      <a:r>
                        <a:rPr lang="de-DE" dirty="0" smtClean="0"/>
                        <a:t>126</a:t>
                      </a:r>
                      <a:endParaRPr lang="de-DE" dirty="0"/>
                    </a:p>
                  </a:txBody>
                  <a:tcPr/>
                </a:tc>
                <a:tc>
                  <a:txBody>
                    <a:bodyPr/>
                    <a:lstStyle/>
                    <a:p>
                      <a:pPr algn="ctr"/>
                      <a:r>
                        <a:rPr lang="de-DE" dirty="0" smtClean="0"/>
                        <a:t>118</a:t>
                      </a:r>
                      <a:endParaRPr lang="de-DE" dirty="0"/>
                    </a:p>
                  </a:txBody>
                  <a:tcPr/>
                </a:tc>
                <a:tc>
                  <a:txBody>
                    <a:bodyPr/>
                    <a:lstStyle/>
                    <a:p>
                      <a:pPr algn="ctr"/>
                      <a:r>
                        <a:rPr lang="de-DE" dirty="0" smtClean="0"/>
                        <a:t>125</a:t>
                      </a:r>
                      <a:endParaRPr lang="de-DE" dirty="0"/>
                    </a:p>
                  </a:txBody>
                  <a:tcPr/>
                </a:tc>
              </a:tr>
              <a:tr h="370840">
                <a:tc>
                  <a:txBody>
                    <a:bodyPr/>
                    <a:lstStyle/>
                    <a:p>
                      <a:pPr algn="ctr" fontAlgn="b"/>
                      <a:r>
                        <a:rPr lang="de-DE" sz="2400" u="none" strike="noStrike" dirty="0">
                          <a:effectLst/>
                        </a:rPr>
                        <a:t>OF2</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106</a:t>
                      </a:r>
                      <a:endParaRPr lang="de-DE" dirty="0"/>
                    </a:p>
                  </a:txBody>
                  <a:tcPr/>
                </a:tc>
                <a:tc>
                  <a:txBody>
                    <a:bodyPr/>
                    <a:lstStyle/>
                    <a:p>
                      <a:pPr algn="ctr"/>
                      <a:r>
                        <a:rPr lang="de-DE" dirty="0" smtClean="0"/>
                        <a:t>120</a:t>
                      </a:r>
                      <a:endParaRPr lang="de-DE" dirty="0"/>
                    </a:p>
                  </a:txBody>
                  <a:tcPr/>
                </a:tc>
                <a:tc>
                  <a:txBody>
                    <a:bodyPr/>
                    <a:lstStyle/>
                    <a:p>
                      <a:pPr algn="ctr"/>
                      <a:r>
                        <a:rPr lang="de-DE" dirty="0" smtClean="0"/>
                        <a:t>118</a:t>
                      </a:r>
                      <a:endParaRPr lang="de-DE" dirty="0"/>
                    </a:p>
                  </a:txBody>
                  <a:tcPr/>
                </a:tc>
                <a:tc>
                  <a:txBody>
                    <a:bodyPr/>
                    <a:lstStyle/>
                    <a:p>
                      <a:pPr algn="ctr"/>
                      <a:r>
                        <a:rPr lang="de-DE" dirty="0" smtClean="0"/>
                        <a:t>120</a:t>
                      </a:r>
                      <a:endParaRPr lang="de-DE" dirty="0"/>
                    </a:p>
                  </a:txBody>
                  <a:tcPr/>
                </a:tc>
              </a:tr>
              <a:tr h="370840">
                <a:tc>
                  <a:txBody>
                    <a:bodyPr/>
                    <a:lstStyle/>
                    <a:p>
                      <a:pPr algn="ctr" fontAlgn="b"/>
                      <a:r>
                        <a:rPr lang="de-DE" sz="2400" u="none" strike="noStrike" dirty="0">
                          <a:effectLst/>
                        </a:rPr>
                        <a:t>OB1</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100</a:t>
                      </a:r>
                      <a:endParaRPr lang="de-DE" dirty="0"/>
                    </a:p>
                  </a:txBody>
                  <a:tcPr/>
                </a:tc>
                <a:tc>
                  <a:txBody>
                    <a:bodyPr/>
                    <a:lstStyle/>
                    <a:p>
                      <a:pPr algn="ctr"/>
                      <a:r>
                        <a:rPr lang="de-DE" dirty="0" smtClean="0"/>
                        <a:t>115</a:t>
                      </a:r>
                      <a:endParaRPr lang="de-DE" dirty="0"/>
                    </a:p>
                  </a:txBody>
                  <a:tcPr/>
                </a:tc>
                <a:tc>
                  <a:txBody>
                    <a:bodyPr/>
                    <a:lstStyle/>
                    <a:p>
                      <a:pPr algn="ctr"/>
                      <a:r>
                        <a:rPr lang="de-DE" dirty="0" smtClean="0"/>
                        <a:t>115</a:t>
                      </a:r>
                      <a:endParaRPr lang="de-DE" dirty="0"/>
                    </a:p>
                  </a:txBody>
                  <a:tcPr/>
                </a:tc>
                <a:tc>
                  <a:txBody>
                    <a:bodyPr/>
                    <a:lstStyle/>
                    <a:p>
                      <a:pPr algn="ctr"/>
                      <a:r>
                        <a:rPr lang="de-DE" dirty="0" smtClean="0"/>
                        <a:t>118</a:t>
                      </a:r>
                      <a:endParaRPr lang="de-DE" dirty="0"/>
                    </a:p>
                  </a:txBody>
                  <a:tcPr/>
                </a:tc>
              </a:tr>
              <a:tr h="370840">
                <a:tc>
                  <a:txBody>
                    <a:bodyPr/>
                    <a:lstStyle/>
                    <a:p>
                      <a:pPr algn="ctr" fontAlgn="b"/>
                      <a:r>
                        <a:rPr lang="de-DE" sz="2400" u="none" strike="noStrike" dirty="0">
                          <a:effectLst/>
                        </a:rPr>
                        <a:t>OB2</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99</a:t>
                      </a:r>
                      <a:endParaRPr lang="de-DE" dirty="0"/>
                    </a:p>
                  </a:txBody>
                  <a:tcPr/>
                </a:tc>
                <a:tc>
                  <a:txBody>
                    <a:bodyPr/>
                    <a:lstStyle/>
                    <a:p>
                      <a:pPr algn="ctr"/>
                      <a:r>
                        <a:rPr lang="de-DE" dirty="0" smtClean="0"/>
                        <a:t>117</a:t>
                      </a:r>
                      <a:endParaRPr lang="de-DE" dirty="0"/>
                    </a:p>
                  </a:txBody>
                  <a:tcPr/>
                </a:tc>
                <a:tc>
                  <a:txBody>
                    <a:bodyPr/>
                    <a:lstStyle/>
                    <a:p>
                      <a:pPr algn="ctr"/>
                      <a:r>
                        <a:rPr lang="de-DE" dirty="0" smtClean="0"/>
                        <a:t>125</a:t>
                      </a:r>
                      <a:endParaRPr lang="de-DE" dirty="0"/>
                    </a:p>
                  </a:txBody>
                  <a:tcPr/>
                </a:tc>
                <a:tc>
                  <a:txBody>
                    <a:bodyPr/>
                    <a:lstStyle/>
                    <a:p>
                      <a:pPr algn="ctr"/>
                      <a:r>
                        <a:rPr lang="de-DE" dirty="0" smtClean="0"/>
                        <a:t>118</a:t>
                      </a:r>
                      <a:endParaRPr lang="de-DE" dirty="0"/>
                    </a:p>
                  </a:txBody>
                  <a:tcPr/>
                </a:tc>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716327295"/>
              </p:ext>
            </p:extLst>
          </p:nvPr>
        </p:nvGraphicFramePr>
        <p:xfrm>
          <a:off x="647564" y="3841586"/>
          <a:ext cx="5930133" cy="2251710"/>
        </p:xfrm>
        <a:graphic>
          <a:graphicData uri="http://schemas.openxmlformats.org/drawingml/2006/table">
            <a:tbl>
              <a:tblPr firstRow="1" bandRow="1">
                <a:tableStyleId>{5C22544A-7EE6-4342-B048-85BDC9FD1C3A}</a:tableStyleId>
              </a:tblPr>
              <a:tblGrid>
                <a:gridCol w="1976713"/>
                <a:gridCol w="1292464"/>
                <a:gridCol w="1368492"/>
                <a:gridCol w="1292464"/>
              </a:tblGrid>
              <a:tr h="0">
                <a:tc>
                  <a:txBody>
                    <a:bodyPr/>
                    <a:lstStyle/>
                    <a:p>
                      <a:pPr algn="ctr"/>
                      <a:r>
                        <a:rPr lang="de-DE" sz="1800" b="1" i="0" u="none" strike="noStrike" dirty="0" smtClean="0">
                          <a:solidFill>
                            <a:schemeClr val="bg1"/>
                          </a:solidFill>
                          <a:effectLst/>
                          <a:latin typeface="+mn-lt"/>
                          <a:cs typeface="Arial" pitchFamily="34" charset="0"/>
                        </a:rPr>
                        <a:t>PXD 9-6</a:t>
                      </a:r>
                      <a:endParaRPr lang="de-DE" dirty="0"/>
                    </a:p>
                  </a:txBody>
                  <a:tcPr/>
                </a:tc>
                <a:tc>
                  <a:txBody>
                    <a:bodyPr/>
                    <a:lstStyle/>
                    <a:p>
                      <a:pPr algn="ctr" fontAlgn="b"/>
                      <a:r>
                        <a:rPr lang="de-DE" sz="2400" u="none" strike="noStrike" dirty="0" smtClean="0">
                          <a:effectLst/>
                        </a:rPr>
                        <a:t>W30</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W35</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W36</a:t>
                      </a:r>
                      <a:endParaRPr lang="de-DE" sz="2400" b="0" i="0" u="none" strike="noStrike" dirty="0">
                        <a:solidFill>
                          <a:srgbClr val="000000"/>
                        </a:solidFill>
                        <a:effectLst/>
                        <a:latin typeface="Calibri"/>
                      </a:endParaRPr>
                    </a:p>
                  </a:txBody>
                  <a:tcPr marL="9525" marR="9525" marT="9525" marB="0" anchor="b"/>
                </a:tc>
              </a:tr>
              <a:tr h="370840">
                <a:tc>
                  <a:txBody>
                    <a:bodyPr/>
                    <a:lstStyle/>
                    <a:p>
                      <a:pPr algn="ctr" fontAlgn="b"/>
                      <a:r>
                        <a:rPr lang="de-DE" sz="2400" u="none" strike="noStrike" dirty="0">
                          <a:effectLst/>
                        </a:rPr>
                        <a:t>IF</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106</a:t>
                      </a:r>
                      <a:endParaRPr lang="de-DE" dirty="0"/>
                    </a:p>
                  </a:txBody>
                  <a:tcPr/>
                </a:tc>
                <a:tc>
                  <a:txBody>
                    <a:bodyPr/>
                    <a:lstStyle/>
                    <a:p>
                      <a:pPr algn="ctr"/>
                      <a:r>
                        <a:rPr lang="de-DE" dirty="0" smtClean="0"/>
                        <a:t>130</a:t>
                      </a:r>
                      <a:endParaRPr lang="de-DE" dirty="0"/>
                    </a:p>
                  </a:txBody>
                  <a:tcPr/>
                </a:tc>
                <a:tc>
                  <a:txBody>
                    <a:bodyPr/>
                    <a:lstStyle/>
                    <a:p>
                      <a:pPr algn="ctr"/>
                      <a:r>
                        <a:rPr lang="de-DE" dirty="0" smtClean="0"/>
                        <a:t>122</a:t>
                      </a:r>
                      <a:endParaRPr lang="de-DE" dirty="0"/>
                    </a:p>
                  </a:txBody>
                  <a:tcPr/>
                </a:tc>
              </a:tr>
              <a:tr h="370840">
                <a:tc>
                  <a:txBody>
                    <a:bodyPr/>
                    <a:lstStyle/>
                    <a:p>
                      <a:pPr algn="ctr" fontAlgn="b"/>
                      <a:r>
                        <a:rPr lang="de-DE" sz="2400" u="none" strike="noStrike" dirty="0">
                          <a:effectLst/>
                        </a:rPr>
                        <a:t>OF1</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106</a:t>
                      </a:r>
                      <a:endParaRPr lang="de-DE" dirty="0"/>
                    </a:p>
                  </a:txBody>
                  <a:tcPr/>
                </a:tc>
                <a:tc>
                  <a:txBody>
                    <a:bodyPr/>
                    <a:lstStyle/>
                    <a:p>
                      <a:pPr algn="ctr"/>
                      <a:r>
                        <a:rPr lang="de-DE" dirty="0" smtClean="0"/>
                        <a:t>122</a:t>
                      </a:r>
                      <a:endParaRPr lang="de-DE" dirty="0"/>
                    </a:p>
                  </a:txBody>
                  <a:tcPr/>
                </a:tc>
                <a:tc>
                  <a:txBody>
                    <a:bodyPr/>
                    <a:lstStyle/>
                    <a:p>
                      <a:pPr algn="ctr"/>
                      <a:r>
                        <a:rPr lang="de-DE" dirty="0" smtClean="0"/>
                        <a:t>123</a:t>
                      </a:r>
                      <a:endParaRPr lang="de-DE" dirty="0"/>
                    </a:p>
                  </a:txBody>
                  <a:tcPr/>
                </a:tc>
              </a:tr>
              <a:tr h="370840">
                <a:tc>
                  <a:txBody>
                    <a:bodyPr/>
                    <a:lstStyle/>
                    <a:p>
                      <a:pPr algn="ctr" fontAlgn="b"/>
                      <a:r>
                        <a:rPr lang="de-DE" sz="2400" u="none" strike="noStrike" dirty="0">
                          <a:effectLst/>
                        </a:rPr>
                        <a:t>OF2</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102</a:t>
                      </a:r>
                      <a:endParaRPr lang="de-DE" dirty="0"/>
                    </a:p>
                  </a:txBody>
                  <a:tcPr/>
                </a:tc>
                <a:tc>
                  <a:txBody>
                    <a:bodyPr/>
                    <a:lstStyle/>
                    <a:p>
                      <a:pPr algn="ctr"/>
                      <a:r>
                        <a:rPr lang="de-DE" dirty="0" smtClean="0"/>
                        <a:t>114</a:t>
                      </a:r>
                      <a:endParaRPr lang="de-DE" dirty="0"/>
                    </a:p>
                  </a:txBody>
                  <a:tcPr/>
                </a:tc>
                <a:tc>
                  <a:txBody>
                    <a:bodyPr/>
                    <a:lstStyle/>
                    <a:p>
                      <a:pPr algn="ctr"/>
                      <a:r>
                        <a:rPr lang="de-DE" dirty="0" smtClean="0"/>
                        <a:t>117</a:t>
                      </a:r>
                      <a:endParaRPr lang="de-DE" dirty="0"/>
                    </a:p>
                  </a:txBody>
                  <a:tcPr/>
                </a:tc>
              </a:tr>
              <a:tr h="370840">
                <a:tc>
                  <a:txBody>
                    <a:bodyPr/>
                    <a:lstStyle/>
                    <a:p>
                      <a:pPr algn="ctr" fontAlgn="b"/>
                      <a:r>
                        <a:rPr lang="de-DE" sz="2400" u="none" strike="noStrike" dirty="0">
                          <a:effectLst/>
                        </a:rPr>
                        <a:t>OB1</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99</a:t>
                      </a:r>
                      <a:endParaRPr lang="de-DE" dirty="0"/>
                    </a:p>
                  </a:txBody>
                  <a:tcPr/>
                </a:tc>
                <a:tc>
                  <a:txBody>
                    <a:bodyPr/>
                    <a:lstStyle/>
                    <a:p>
                      <a:pPr algn="ctr"/>
                      <a:r>
                        <a:rPr lang="de-DE" dirty="0" smtClean="0"/>
                        <a:t>114</a:t>
                      </a:r>
                      <a:endParaRPr lang="de-DE" dirty="0"/>
                    </a:p>
                  </a:txBody>
                  <a:tcPr/>
                </a:tc>
                <a:tc>
                  <a:txBody>
                    <a:bodyPr/>
                    <a:lstStyle/>
                    <a:p>
                      <a:pPr algn="ctr"/>
                      <a:r>
                        <a:rPr lang="de-DE" dirty="0" smtClean="0"/>
                        <a:t>111</a:t>
                      </a:r>
                      <a:endParaRPr lang="de-DE" dirty="0"/>
                    </a:p>
                  </a:txBody>
                  <a:tcPr/>
                </a:tc>
              </a:tr>
              <a:tr h="370840">
                <a:tc>
                  <a:txBody>
                    <a:bodyPr/>
                    <a:lstStyle/>
                    <a:p>
                      <a:pPr algn="ctr" fontAlgn="b"/>
                      <a:r>
                        <a:rPr lang="de-DE" sz="2400" u="none" strike="noStrike" dirty="0">
                          <a:effectLst/>
                        </a:rPr>
                        <a:t>OB2</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104</a:t>
                      </a:r>
                      <a:endParaRPr lang="de-DE" dirty="0"/>
                    </a:p>
                  </a:txBody>
                  <a:tcPr/>
                </a:tc>
                <a:tc>
                  <a:txBody>
                    <a:bodyPr/>
                    <a:lstStyle/>
                    <a:p>
                      <a:pPr algn="ctr"/>
                      <a:r>
                        <a:rPr lang="de-DE" dirty="0" smtClean="0"/>
                        <a:t>114</a:t>
                      </a:r>
                      <a:endParaRPr lang="de-DE" dirty="0"/>
                    </a:p>
                  </a:txBody>
                  <a:tcPr/>
                </a:tc>
                <a:tc>
                  <a:txBody>
                    <a:bodyPr/>
                    <a:lstStyle/>
                    <a:p>
                      <a:pPr algn="ctr"/>
                      <a:r>
                        <a:rPr lang="de-DE" dirty="0" smtClean="0"/>
                        <a:t>110</a:t>
                      </a:r>
                      <a:endParaRPr lang="de-DE" dirty="0"/>
                    </a:p>
                  </a:txBody>
                  <a:tcPr/>
                </a:tc>
              </a:tr>
            </a:tbl>
          </a:graphicData>
        </a:graphic>
      </p:graphicFrame>
    </p:spTree>
    <p:extLst>
      <p:ext uri="{BB962C8B-B14F-4D97-AF65-F5344CB8AC3E}">
        <p14:creationId xmlns:p14="http://schemas.microsoft.com/office/powerpoint/2010/main" val="273614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smtClean="0"/>
              <a:t>12. </a:t>
            </a:r>
            <a:r>
              <a:rPr lang="en-US" dirty="0"/>
              <a:t>May </a:t>
            </a:r>
            <a:r>
              <a:rPr lang="en-US" dirty="0" smtClean="0"/>
              <a:t>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Outline &amp; Motivation</a:t>
            </a:r>
            <a:endParaRPr lang="en-US" sz="2400" dirty="0" smtClean="0"/>
          </a:p>
        </p:txBody>
      </p:sp>
      <p:sp>
        <p:nvSpPr>
          <p:cNvPr id="3" name="TextBox 2"/>
          <p:cNvSpPr txBox="1"/>
          <p:nvPr/>
        </p:nvSpPr>
        <p:spPr>
          <a:xfrm>
            <a:off x="1115616" y="2024844"/>
            <a:ext cx="6948772" cy="3416320"/>
          </a:xfrm>
          <a:prstGeom prst="rect">
            <a:avLst/>
          </a:prstGeom>
          <a:noFill/>
        </p:spPr>
        <p:txBody>
          <a:bodyPr wrap="square" rtlCol="0">
            <a:spAutoFit/>
          </a:bodyPr>
          <a:lstStyle/>
          <a:p>
            <a:r>
              <a:rPr lang="en-GB" sz="1800" dirty="0" smtClean="0"/>
              <a:t>1. Global tests on the modules to get info on:</a:t>
            </a:r>
          </a:p>
          <a:p>
            <a:pPr marL="1454150" lvl="3" indent="-285750">
              <a:buFont typeface="Arial" panose="020B0604020202020204" pitchFamily="34" charset="0"/>
              <a:buChar char="•"/>
            </a:pPr>
            <a:r>
              <a:rPr lang="en-GB" sz="1800" dirty="0" smtClean="0">
                <a:sym typeface="Wingdings" panose="05000000000000000000" pitchFamily="2" charset="2"/>
              </a:rPr>
              <a:t>Diode integrity </a:t>
            </a:r>
            <a:endParaRPr lang="en-GB" sz="1800" dirty="0">
              <a:sym typeface="Wingdings" panose="05000000000000000000" pitchFamily="2" charset="2"/>
            </a:endParaRPr>
          </a:p>
          <a:p>
            <a:pPr marL="1454150" lvl="3" indent="-285750">
              <a:buFont typeface="Arial" panose="020B0604020202020204" pitchFamily="34" charset="0"/>
              <a:buChar char="•"/>
            </a:pPr>
            <a:r>
              <a:rPr lang="en-GB" sz="1800" dirty="0" smtClean="0">
                <a:sym typeface="Wingdings" panose="05000000000000000000" pitchFamily="2" charset="2"/>
              </a:rPr>
              <a:t>Shorts in the polylines</a:t>
            </a:r>
            <a:endParaRPr lang="en-GB" sz="1800" dirty="0"/>
          </a:p>
          <a:p>
            <a:endParaRPr lang="en-GB" sz="1800" dirty="0" smtClean="0"/>
          </a:p>
          <a:p>
            <a:endParaRPr lang="en-GB" sz="1800" dirty="0"/>
          </a:p>
          <a:p>
            <a:r>
              <a:rPr lang="en-GB" sz="1800" dirty="0" smtClean="0"/>
              <a:t>2. Tests </a:t>
            </a:r>
            <a:r>
              <a:rPr lang="en-GB" sz="1800" dirty="0"/>
              <a:t>of DEPFET transfer characteristics at the first gate row </a:t>
            </a:r>
            <a:r>
              <a:rPr lang="en-GB" sz="1800" dirty="0" smtClean="0"/>
              <a:t>to</a:t>
            </a:r>
            <a:br>
              <a:rPr lang="en-GB" sz="1800" dirty="0" smtClean="0"/>
            </a:br>
            <a:r>
              <a:rPr lang="en-GB" sz="1800" dirty="0" smtClean="0"/>
              <a:t>get </a:t>
            </a:r>
            <a:r>
              <a:rPr lang="en-GB" sz="1800" dirty="0"/>
              <a:t>info on:</a:t>
            </a:r>
          </a:p>
          <a:p>
            <a:pPr marL="1454150" lvl="3" indent="-285750">
              <a:buFont typeface="Arial" panose="020B0604020202020204" pitchFamily="34" charset="0"/>
              <a:buChar char="•"/>
            </a:pPr>
            <a:r>
              <a:rPr lang="en-GB" sz="1800" dirty="0" smtClean="0">
                <a:sym typeface="Wingdings" panose="05000000000000000000" pitchFamily="2" charset="2"/>
              </a:rPr>
              <a:t>Shorts</a:t>
            </a:r>
            <a:endParaRPr lang="en-GB" sz="1800" dirty="0">
              <a:sym typeface="Wingdings" panose="05000000000000000000" pitchFamily="2" charset="2"/>
            </a:endParaRPr>
          </a:p>
          <a:p>
            <a:pPr marL="1454150" lvl="3" indent="-285750">
              <a:buFont typeface="Arial" panose="020B0604020202020204" pitchFamily="34" charset="0"/>
              <a:buChar char="•"/>
            </a:pPr>
            <a:r>
              <a:rPr lang="en-GB" sz="1800" dirty="0">
                <a:sym typeface="Wingdings" panose="05000000000000000000" pitchFamily="2" charset="2"/>
              </a:rPr>
              <a:t>Opens</a:t>
            </a:r>
          </a:p>
          <a:p>
            <a:pPr marL="1454150" lvl="3" indent="-285750">
              <a:buFont typeface="Arial" panose="020B0604020202020204" pitchFamily="34" charset="0"/>
              <a:buChar char="•"/>
            </a:pPr>
            <a:endParaRPr lang="en-GB" sz="1800" dirty="0"/>
          </a:p>
          <a:p>
            <a:pPr marL="0" indent="0"/>
            <a:r>
              <a:rPr lang="en-GB" sz="1800" dirty="0"/>
              <a:t>	</a:t>
            </a:r>
            <a:r>
              <a:rPr lang="en-GB" sz="1800" dirty="0">
                <a:sym typeface="Wingdings" panose="05000000000000000000" pitchFamily="2" charset="2"/>
              </a:rPr>
              <a:t> map of the fanout with precise localisation </a:t>
            </a:r>
            <a:r>
              <a:rPr lang="en-GB" sz="1800" dirty="0" smtClean="0">
                <a:sym typeface="Wingdings" panose="05000000000000000000" pitchFamily="2" charset="2"/>
              </a:rPr>
              <a:t>of faults </a:t>
            </a:r>
            <a:endParaRPr lang="en-GB" sz="1800" dirty="0">
              <a:sym typeface="Wingdings" panose="05000000000000000000" pitchFamily="2" charset="2"/>
            </a:endParaRPr>
          </a:p>
          <a:p>
            <a:pPr marL="0" indent="0"/>
            <a:r>
              <a:rPr lang="en-GB" sz="1800" dirty="0">
                <a:sym typeface="Wingdings" panose="05000000000000000000" pitchFamily="2" charset="2"/>
              </a:rPr>
              <a:t>	 possibility of rework in faulty areas</a:t>
            </a:r>
          </a:p>
        </p:txBody>
      </p:sp>
    </p:spTree>
    <p:extLst>
      <p:ext uri="{BB962C8B-B14F-4D97-AF65-F5344CB8AC3E}">
        <p14:creationId xmlns:p14="http://schemas.microsoft.com/office/powerpoint/2010/main" val="981249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20</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err="1" smtClean="0"/>
              <a:t>Pedestal</a:t>
            </a:r>
            <a:r>
              <a:rPr lang="de-DE" sz="2400" dirty="0" smtClean="0"/>
              <a:t> </a:t>
            </a:r>
            <a:r>
              <a:rPr lang="de-DE" sz="2400" dirty="0" err="1" smtClean="0"/>
              <a:t>spread</a:t>
            </a:r>
            <a:r>
              <a:rPr lang="de-DE" sz="2400" dirty="0" smtClean="0"/>
              <a:t> – First </a:t>
            </a:r>
            <a:r>
              <a:rPr lang="de-DE" sz="2400" dirty="0" err="1" smtClean="0"/>
              <a:t>gaterow</a:t>
            </a:r>
            <a:endParaRPr lang="en-US" sz="2400" dirty="0" smtClean="0"/>
          </a:p>
        </p:txBody>
      </p:sp>
      <p:graphicFrame>
        <p:nvGraphicFramePr>
          <p:cNvPr id="12" name="Tabelle 11"/>
          <p:cNvGraphicFramePr>
            <a:graphicFrameLocks noGrp="1"/>
          </p:cNvGraphicFramePr>
          <p:nvPr>
            <p:extLst>
              <p:ext uri="{D42A27DB-BD31-4B8C-83A1-F6EECF244321}">
                <p14:modId xmlns:p14="http://schemas.microsoft.com/office/powerpoint/2010/main" val="4006195585"/>
              </p:ext>
            </p:extLst>
          </p:nvPr>
        </p:nvGraphicFramePr>
        <p:xfrm>
          <a:off x="637575" y="1412776"/>
          <a:ext cx="7282797" cy="2251710"/>
        </p:xfrm>
        <a:graphic>
          <a:graphicData uri="http://schemas.openxmlformats.org/drawingml/2006/table">
            <a:tbl>
              <a:tblPr firstRow="1" bandRow="1">
                <a:tableStyleId>{5C22544A-7EE6-4342-B048-85BDC9FD1C3A}</a:tableStyleId>
              </a:tblPr>
              <a:tblGrid>
                <a:gridCol w="1986317"/>
                <a:gridCol w="1298744"/>
                <a:gridCol w="1375141"/>
                <a:gridCol w="1298744"/>
                <a:gridCol w="1323851"/>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ΔI [µA]</a:t>
                      </a:r>
                    </a:p>
                  </a:txBody>
                  <a:tcPr/>
                </a:tc>
                <a:tc>
                  <a:txBody>
                    <a:bodyPr/>
                    <a:lstStyle/>
                    <a:p>
                      <a:pPr algn="ctr" fontAlgn="b"/>
                      <a:r>
                        <a:rPr lang="de-DE" sz="2400" u="none" strike="noStrike" dirty="0">
                          <a:effectLst/>
                        </a:rPr>
                        <a:t>W31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W37</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W38</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W40</a:t>
                      </a:r>
                      <a:endParaRPr lang="de-DE" sz="2400" b="0" i="0" u="none" strike="noStrike" dirty="0">
                        <a:solidFill>
                          <a:srgbClr val="000000"/>
                        </a:solidFill>
                        <a:effectLst/>
                        <a:latin typeface="Calibri"/>
                      </a:endParaRPr>
                    </a:p>
                  </a:txBody>
                  <a:tcPr marL="9525" marR="9525" marT="9525" marB="0" anchor="b"/>
                </a:tc>
              </a:tr>
              <a:tr h="370840">
                <a:tc>
                  <a:txBody>
                    <a:bodyPr/>
                    <a:lstStyle/>
                    <a:p>
                      <a:pPr algn="ctr" fontAlgn="b"/>
                      <a:r>
                        <a:rPr lang="de-DE" sz="2400" u="none" strike="noStrike" dirty="0">
                          <a:effectLst/>
                        </a:rPr>
                        <a:t>IF</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16</a:t>
                      </a:r>
                      <a:endParaRPr lang="de-DE" dirty="0"/>
                    </a:p>
                  </a:txBody>
                  <a:tcPr/>
                </a:tc>
                <a:tc>
                  <a:txBody>
                    <a:bodyPr/>
                    <a:lstStyle/>
                    <a:p>
                      <a:pPr algn="ctr"/>
                      <a:r>
                        <a:rPr lang="de-DE" dirty="0" smtClean="0"/>
                        <a:t>27</a:t>
                      </a:r>
                      <a:endParaRPr lang="de-DE" dirty="0"/>
                    </a:p>
                  </a:txBody>
                  <a:tcPr/>
                </a:tc>
                <a:tc>
                  <a:txBody>
                    <a:bodyPr/>
                    <a:lstStyle/>
                    <a:p>
                      <a:pPr algn="ctr"/>
                      <a:r>
                        <a:rPr lang="de-DE" dirty="0" smtClean="0"/>
                        <a:t>26</a:t>
                      </a:r>
                      <a:endParaRPr lang="de-DE" dirty="0"/>
                    </a:p>
                  </a:txBody>
                  <a:tcPr/>
                </a:tc>
                <a:tc>
                  <a:txBody>
                    <a:bodyPr/>
                    <a:lstStyle/>
                    <a:p>
                      <a:pPr algn="ctr"/>
                      <a:r>
                        <a:rPr lang="de-DE" dirty="0" smtClean="0"/>
                        <a:t>29</a:t>
                      </a:r>
                      <a:endParaRPr lang="de-DE" dirty="0"/>
                    </a:p>
                  </a:txBody>
                  <a:tcPr/>
                </a:tc>
              </a:tr>
              <a:tr h="370840">
                <a:tc>
                  <a:txBody>
                    <a:bodyPr/>
                    <a:lstStyle/>
                    <a:p>
                      <a:pPr algn="ctr" fontAlgn="b"/>
                      <a:r>
                        <a:rPr lang="de-DE" sz="2400" u="none" strike="noStrike" dirty="0">
                          <a:effectLst/>
                        </a:rPr>
                        <a:t>OF1</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22</a:t>
                      </a:r>
                      <a:endParaRPr lang="de-DE" dirty="0"/>
                    </a:p>
                  </a:txBody>
                  <a:tcPr/>
                </a:tc>
                <a:tc>
                  <a:txBody>
                    <a:bodyPr/>
                    <a:lstStyle/>
                    <a:p>
                      <a:pPr algn="ctr"/>
                      <a:r>
                        <a:rPr lang="de-DE" dirty="0" smtClean="0"/>
                        <a:t>24</a:t>
                      </a:r>
                      <a:endParaRPr lang="de-DE" dirty="0"/>
                    </a:p>
                  </a:txBody>
                  <a:tcPr/>
                </a:tc>
                <a:tc>
                  <a:txBody>
                    <a:bodyPr/>
                    <a:lstStyle/>
                    <a:p>
                      <a:pPr algn="ctr"/>
                      <a:r>
                        <a:rPr lang="de-DE" dirty="0" smtClean="0"/>
                        <a:t>23</a:t>
                      </a:r>
                      <a:endParaRPr lang="de-DE" dirty="0"/>
                    </a:p>
                  </a:txBody>
                  <a:tcPr/>
                </a:tc>
                <a:tc>
                  <a:txBody>
                    <a:bodyPr/>
                    <a:lstStyle/>
                    <a:p>
                      <a:pPr algn="ctr"/>
                      <a:r>
                        <a:rPr lang="de-DE" dirty="0" smtClean="0"/>
                        <a:t>21</a:t>
                      </a:r>
                      <a:endParaRPr lang="de-DE" dirty="0"/>
                    </a:p>
                  </a:txBody>
                  <a:tcPr/>
                </a:tc>
              </a:tr>
              <a:tr h="370840">
                <a:tc>
                  <a:txBody>
                    <a:bodyPr/>
                    <a:lstStyle/>
                    <a:p>
                      <a:pPr algn="ctr" fontAlgn="b"/>
                      <a:r>
                        <a:rPr lang="de-DE" sz="2400" u="none" strike="noStrike" dirty="0">
                          <a:effectLst/>
                        </a:rPr>
                        <a:t>OF2</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21</a:t>
                      </a:r>
                      <a:endParaRPr lang="de-DE" dirty="0"/>
                    </a:p>
                  </a:txBody>
                  <a:tcPr/>
                </a:tc>
                <a:tc>
                  <a:txBody>
                    <a:bodyPr/>
                    <a:lstStyle/>
                    <a:p>
                      <a:pPr algn="ctr"/>
                      <a:r>
                        <a:rPr lang="de-DE" dirty="0" smtClean="0"/>
                        <a:t>20</a:t>
                      </a:r>
                      <a:endParaRPr lang="de-DE" dirty="0"/>
                    </a:p>
                  </a:txBody>
                  <a:tcPr/>
                </a:tc>
                <a:tc>
                  <a:txBody>
                    <a:bodyPr/>
                    <a:lstStyle/>
                    <a:p>
                      <a:pPr algn="ctr"/>
                      <a:r>
                        <a:rPr lang="de-DE" dirty="0" smtClean="0"/>
                        <a:t>23</a:t>
                      </a:r>
                      <a:endParaRPr lang="de-DE" dirty="0"/>
                    </a:p>
                  </a:txBody>
                  <a:tcPr/>
                </a:tc>
                <a:tc>
                  <a:txBody>
                    <a:bodyPr/>
                    <a:lstStyle/>
                    <a:p>
                      <a:pPr algn="ctr"/>
                      <a:r>
                        <a:rPr lang="de-DE" dirty="0" smtClean="0"/>
                        <a:t>18</a:t>
                      </a:r>
                      <a:endParaRPr lang="de-DE" dirty="0"/>
                    </a:p>
                  </a:txBody>
                  <a:tcPr/>
                </a:tc>
              </a:tr>
              <a:tr h="370840">
                <a:tc>
                  <a:txBody>
                    <a:bodyPr/>
                    <a:lstStyle/>
                    <a:p>
                      <a:pPr algn="ctr" fontAlgn="b"/>
                      <a:r>
                        <a:rPr lang="de-DE" sz="2400" u="none" strike="noStrike" dirty="0">
                          <a:effectLst/>
                        </a:rPr>
                        <a:t>OB1</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17</a:t>
                      </a:r>
                      <a:endParaRPr lang="de-DE" dirty="0"/>
                    </a:p>
                  </a:txBody>
                  <a:tcPr/>
                </a:tc>
                <a:tc>
                  <a:txBody>
                    <a:bodyPr/>
                    <a:lstStyle/>
                    <a:p>
                      <a:pPr algn="ctr"/>
                      <a:r>
                        <a:rPr lang="de-DE" dirty="0" smtClean="0"/>
                        <a:t>22</a:t>
                      </a:r>
                      <a:endParaRPr lang="de-DE" dirty="0"/>
                    </a:p>
                  </a:txBody>
                  <a:tcPr/>
                </a:tc>
                <a:tc>
                  <a:txBody>
                    <a:bodyPr/>
                    <a:lstStyle/>
                    <a:p>
                      <a:pPr algn="ctr"/>
                      <a:r>
                        <a:rPr lang="de-DE" dirty="0" smtClean="0"/>
                        <a:t>19</a:t>
                      </a:r>
                      <a:endParaRPr lang="de-DE" dirty="0"/>
                    </a:p>
                  </a:txBody>
                  <a:tcPr/>
                </a:tc>
                <a:tc>
                  <a:txBody>
                    <a:bodyPr/>
                    <a:lstStyle/>
                    <a:p>
                      <a:pPr algn="ctr"/>
                      <a:r>
                        <a:rPr lang="de-DE" dirty="0" smtClean="0"/>
                        <a:t>22</a:t>
                      </a:r>
                      <a:endParaRPr lang="de-DE" dirty="0"/>
                    </a:p>
                  </a:txBody>
                  <a:tcPr/>
                </a:tc>
              </a:tr>
              <a:tr h="370840">
                <a:tc>
                  <a:txBody>
                    <a:bodyPr/>
                    <a:lstStyle/>
                    <a:p>
                      <a:pPr algn="ctr" fontAlgn="b"/>
                      <a:r>
                        <a:rPr lang="de-DE" sz="2400" u="none" strike="noStrike" dirty="0">
                          <a:effectLst/>
                        </a:rPr>
                        <a:t>OB2</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18</a:t>
                      </a:r>
                      <a:endParaRPr lang="de-DE" dirty="0"/>
                    </a:p>
                  </a:txBody>
                  <a:tcPr/>
                </a:tc>
                <a:tc>
                  <a:txBody>
                    <a:bodyPr/>
                    <a:lstStyle/>
                    <a:p>
                      <a:pPr algn="ctr"/>
                      <a:r>
                        <a:rPr lang="de-DE" dirty="0" smtClean="0"/>
                        <a:t>24</a:t>
                      </a:r>
                      <a:endParaRPr lang="de-DE" dirty="0"/>
                    </a:p>
                  </a:txBody>
                  <a:tcPr/>
                </a:tc>
                <a:tc>
                  <a:txBody>
                    <a:bodyPr/>
                    <a:lstStyle/>
                    <a:p>
                      <a:pPr algn="ctr"/>
                      <a:r>
                        <a:rPr lang="de-DE" dirty="0" smtClean="0"/>
                        <a:t>22</a:t>
                      </a:r>
                      <a:endParaRPr lang="de-DE" dirty="0"/>
                    </a:p>
                  </a:txBody>
                  <a:tcPr/>
                </a:tc>
                <a:tc>
                  <a:txBody>
                    <a:bodyPr/>
                    <a:lstStyle/>
                    <a:p>
                      <a:pPr algn="ctr"/>
                      <a:r>
                        <a:rPr lang="de-DE" dirty="0" smtClean="0"/>
                        <a:t>21</a:t>
                      </a:r>
                      <a:endParaRPr lang="de-DE" dirty="0"/>
                    </a:p>
                  </a:txBody>
                  <a:tcPr/>
                </a:tc>
              </a:tr>
            </a:tbl>
          </a:graphicData>
        </a:graphic>
      </p:graphicFrame>
      <p:graphicFrame>
        <p:nvGraphicFramePr>
          <p:cNvPr id="13" name="Tabelle 12"/>
          <p:cNvGraphicFramePr>
            <a:graphicFrameLocks noGrp="1"/>
          </p:cNvGraphicFramePr>
          <p:nvPr>
            <p:extLst>
              <p:ext uri="{D42A27DB-BD31-4B8C-83A1-F6EECF244321}">
                <p14:modId xmlns:p14="http://schemas.microsoft.com/office/powerpoint/2010/main" val="2111146315"/>
              </p:ext>
            </p:extLst>
          </p:nvPr>
        </p:nvGraphicFramePr>
        <p:xfrm>
          <a:off x="637575" y="3841586"/>
          <a:ext cx="5958946" cy="2251710"/>
        </p:xfrm>
        <a:graphic>
          <a:graphicData uri="http://schemas.openxmlformats.org/drawingml/2006/table">
            <a:tbl>
              <a:tblPr firstRow="1" bandRow="1">
                <a:tableStyleId>{5C22544A-7EE6-4342-B048-85BDC9FD1C3A}</a:tableStyleId>
              </a:tblPr>
              <a:tblGrid>
                <a:gridCol w="1986317"/>
                <a:gridCol w="1298744"/>
                <a:gridCol w="1375141"/>
                <a:gridCol w="129874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PXD 9-6</a:t>
                      </a:r>
                    </a:p>
                  </a:txBody>
                  <a:tcPr/>
                </a:tc>
                <a:tc>
                  <a:txBody>
                    <a:bodyPr/>
                    <a:lstStyle/>
                    <a:p>
                      <a:pPr algn="ctr" fontAlgn="b"/>
                      <a:r>
                        <a:rPr lang="de-DE" sz="2400" u="none" strike="noStrike" dirty="0" smtClean="0">
                          <a:effectLst/>
                        </a:rPr>
                        <a:t>W30</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W35</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W36</a:t>
                      </a:r>
                      <a:endParaRPr lang="de-DE" sz="2400" b="0" i="0" u="none" strike="noStrike" dirty="0">
                        <a:solidFill>
                          <a:srgbClr val="000000"/>
                        </a:solidFill>
                        <a:effectLst/>
                        <a:latin typeface="Calibri"/>
                      </a:endParaRPr>
                    </a:p>
                  </a:txBody>
                  <a:tcPr marL="9525" marR="9525" marT="9525" marB="0" anchor="b"/>
                </a:tc>
              </a:tr>
              <a:tr h="370840">
                <a:tc>
                  <a:txBody>
                    <a:bodyPr/>
                    <a:lstStyle/>
                    <a:p>
                      <a:pPr algn="ctr" fontAlgn="b"/>
                      <a:r>
                        <a:rPr lang="de-DE" sz="2400" u="none" strike="noStrike" dirty="0">
                          <a:effectLst/>
                        </a:rPr>
                        <a:t>IF</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16</a:t>
                      </a:r>
                      <a:endParaRPr lang="de-DE" dirty="0"/>
                    </a:p>
                  </a:txBody>
                  <a:tcPr/>
                </a:tc>
                <a:tc>
                  <a:txBody>
                    <a:bodyPr/>
                    <a:lstStyle/>
                    <a:p>
                      <a:pPr algn="ctr"/>
                      <a:r>
                        <a:rPr lang="de-DE" dirty="0" smtClean="0"/>
                        <a:t>27</a:t>
                      </a:r>
                      <a:endParaRPr lang="de-DE" dirty="0"/>
                    </a:p>
                  </a:txBody>
                  <a:tcPr/>
                </a:tc>
                <a:tc>
                  <a:txBody>
                    <a:bodyPr/>
                    <a:lstStyle/>
                    <a:p>
                      <a:pPr algn="ctr"/>
                      <a:r>
                        <a:rPr lang="de-DE" dirty="0" smtClean="0"/>
                        <a:t>26</a:t>
                      </a:r>
                      <a:endParaRPr lang="de-DE" dirty="0"/>
                    </a:p>
                  </a:txBody>
                  <a:tcPr/>
                </a:tc>
              </a:tr>
              <a:tr h="370840">
                <a:tc>
                  <a:txBody>
                    <a:bodyPr/>
                    <a:lstStyle/>
                    <a:p>
                      <a:pPr algn="ctr" fontAlgn="b"/>
                      <a:r>
                        <a:rPr lang="de-DE" sz="2400" u="none" strike="noStrike" dirty="0">
                          <a:effectLst/>
                        </a:rPr>
                        <a:t>OF1</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22</a:t>
                      </a:r>
                      <a:endParaRPr lang="de-DE" dirty="0"/>
                    </a:p>
                  </a:txBody>
                  <a:tcPr/>
                </a:tc>
                <a:tc>
                  <a:txBody>
                    <a:bodyPr/>
                    <a:lstStyle/>
                    <a:p>
                      <a:pPr algn="ctr"/>
                      <a:r>
                        <a:rPr lang="de-DE" dirty="0" smtClean="0"/>
                        <a:t>24</a:t>
                      </a:r>
                      <a:endParaRPr lang="de-DE" dirty="0"/>
                    </a:p>
                  </a:txBody>
                  <a:tcPr/>
                </a:tc>
                <a:tc>
                  <a:txBody>
                    <a:bodyPr/>
                    <a:lstStyle/>
                    <a:p>
                      <a:pPr algn="ctr"/>
                      <a:r>
                        <a:rPr lang="de-DE" dirty="0" smtClean="0"/>
                        <a:t>23</a:t>
                      </a:r>
                      <a:endParaRPr lang="de-DE" dirty="0"/>
                    </a:p>
                  </a:txBody>
                  <a:tcPr/>
                </a:tc>
              </a:tr>
              <a:tr h="370840">
                <a:tc>
                  <a:txBody>
                    <a:bodyPr/>
                    <a:lstStyle/>
                    <a:p>
                      <a:pPr algn="ctr" fontAlgn="b"/>
                      <a:r>
                        <a:rPr lang="de-DE" sz="2400" u="none" strike="noStrike" dirty="0">
                          <a:effectLst/>
                        </a:rPr>
                        <a:t>OF2</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21</a:t>
                      </a:r>
                      <a:endParaRPr lang="de-DE" dirty="0"/>
                    </a:p>
                  </a:txBody>
                  <a:tcPr/>
                </a:tc>
                <a:tc>
                  <a:txBody>
                    <a:bodyPr/>
                    <a:lstStyle/>
                    <a:p>
                      <a:pPr algn="ctr"/>
                      <a:r>
                        <a:rPr lang="de-DE" dirty="0" smtClean="0"/>
                        <a:t>20</a:t>
                      </a:r>
                      <a:endParaRPr lang="de-DE" dirty="0"/>
                    </a:p>
                  </a:txBody>
                  <a:tcPr/>
                </a:tc>
                <a:tc>
                  <a:txBody>
                    <a:bodyPr/>
                    <a:lstStyle/>
                    <a:p>
                      <a:pPr algn="ctr"/>
                      <a:r>
                        <a:rPr lang="de-DE" dirty="0" smtClean="0"/>
                        <a:t>23</a:t>
                      </a:r>
                      <a:endParaRPr lang="de-DE" dirty="0"/>
                    </a:p>
                  </a:txBody>
                  <a:tcPr/>
                </a:tc>
              </a:tr>
              <a:tr h="370840">
                <a:tc>
                  <a:txBody>
                    <a:bodyPr/>
                    <a:lstStyle/>
                    <a:p>
                      <a:pPr algn="ctr" fontAlgn="b"/>
                      <a:r>
                        <a:rPr lang="de-DE" sz="2400" u="none" strike="noStrike" dirty="0">
                          <a:effectLst/>
                        </a:rPr>
                        <a:t>OB1</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17</a:t>
                      </a:r>
                      <a:endParaRPr lang="de-DE" dirty="0"/>
                    </a:p>
                  </a:txBody>
                  <a:tcPr/>
                </a:tc>
                <a:tc>
                  <a:txBody>
                    <a:bodyPr/>
                    <a:lstStyle/>
                    <a:p>
                      <a:pPr algn="ctr"/>
                      <a:r>
                        <a:rPr lang="de-DE" dirty="0" smtClean="0"/>
                        <a:t>22</a:t>
                      </a:r>
                      <a:endParaRPr lang="de-DE" dirty="0"/>
                    </a:p>
                  </a:txBody>
                  <a:tcPr/>
                </a:tc>
                <a:tc>
                  <a:txBody>
                    <a:bodyPr/>
                    <a:lstStyle/>
                    <a:p>
                      <a:pPr algn="ctr"/>
                      <a:r>
                        <a:rPr lang="de-DE" dirty="0" smtClean="0"/>
                        <a:t>19</a:t>
                      </a:r>
                      <a:endParaRPr lang="de-DE" dirty="0"/>
                    </a:p>
                  </a:txBody>
                  <a:tcPr/>
                </a:tc>
              </a:tr>
              <a:tr h="370840">
                <a:tc>
                  <a:txBody>
                    <a:bodyPr/>
                    <a:lstStyle/>
                    <a:p>
                      <a:pPr algn="ctr" fontAlgn="b"/>
                      <a:r>
                        <a:rPr lang="de-DE" sz="2400" u="none" strike="noStrike" dirty="0">
                          <a:effectLst/>
                        </a:rPr>
                        <a:t>OB2</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18</a:t>
                      </a:r>
                      <a:endParaRPr lang="de-DE" dirty="0"/>
                    </a:p>
                  </a:txBody>
                  <a:tcPr/>
                </a:tc>
                <a:tc>
                  <a:txBody>
                    <a:bodyPr/>
                    <a:lstStyle/>
                    <a:p>
                      <a:pPr algn="ctr"/>
                      <a:r>
                        <a:rPr lang="de-DE" dirty="0" smtClean="0"/>
                        <a:t>24</a:t>
                      </a:r>
                      <a:endParaRPr lang="de-DE" dirty="0"/>
                    </a:p>
                  </a:txBody>
                  <a:tcPr/>
                </a:tc>
                <a:tc>
                  <a:txBody>
                    <a:bodyPr/>
                    <a:lstStyle/>
                    <a:p>
                      <a:pPr algn="ctr"/>
                      <a:r>
                        <a:rPr lang="de-DE" dirty="0" smtClean="0"/>
                        <a:t>22</a:t>
                      </a:r>
                      <a:endParaRPr lang="de-DE" dirty="0"/>
                    </a:p>
                  </a:txBody>
                  <a:tcPr/>
                </a:tc>
              </a:tr>
            </a:tbl>
          </a:graphicData>
        </a:graphic>
      </p:graphicFrame>
      <p:grpSp>
        <p:nvGrpSpPr>
          <p:cNvPr id="2" name="Gruppieren 1"/>
          <p:cNvGrpSpPr/>
          <p:nvPr/>
        </p:nvGrpSpPr>
        <p:grpSpPr>
          <a:xfrm>
            <a:off x="6696236" y="4509120"/>
            <a:ext cx="2484276" cy="870850"/>
            <a:chOff x="6696236" y="4000996"/>
            <a:chExt cx="2484276" cy="870850"/>
          </a:xfrm>
        </p:grpSpPr>
        <p:sp>
          <p:nvSpPr>
            <p:cNvPr id="14" name="Textfeld 13"/>
            <p:cNvSpPr txBox="1"/>
            <p:nvPr/>
          </p:nvSpPr>
          <p:spPr>
            <a:xfrm>
              <a:off x="6732240" y="4000996"/>
              <a:ext cx="2336880" cy="861774"/>
            </a:xfrm>
            <a:prstGeom prst="rect">
              <a:avLst/>
            </a:prstGeom>
            <a:noFill/>
          </p:spPr>
          <p:txBody>
            <a:bodyPr wrap="square" rtlCol="0">
              <a:spAutoFit/>
            </a:bodyPr>
            <a:lstStyle/>
            <a:p>
              <a:r>
                <a:rPr lang="de-DE" sz="1800" dirty="0" err="1" smtClean="0"/>
                <a:t>Pedestal</a:t>
              </a:r>
              <a:r>
                <a:rPr lang="de-DE" sz="1800" dirty="0" smtClean="0"/>
                <a:t> </a:t>
              </a:r>
              <a:r>
                <a:rPr lang="de-DE" sz="1800" dirty="0" err="1" smtClean="0"/>
                <a:t>spread</a:t>
              </a:r>
              <a:r>
                <a:rPr lang="de-DE" sz="1800" dirty="0" smtClean="0"/>
                <a:t>:</a:t>
              </a:r>
            </a:p>
            <a:p>
              <a:endParaRPr lang="de-DE" sz="1800" dirty="0"/>
            </a:p>
            <a:p>
              <a:pPr marL="285750" indent="-285750">
                <a:buFont typeface="Arial" panose="020B0604020202020204" pitchFamily="34" charset="0"/>
                <a:buChar char="•"/>
              </a:pPr>
              <a:endParaRPr lang="de-DE" dirty="0"/>
            </a:p>
          </p:txBody>
        </p:sp>
        <mc:AlternateContent xmlns:mc="http://schemas.openxmlformats.org/markup-compatibility/2006" xmlns:a14="http://schemas.microsoft.com/office/drawing/2010/main">
          <mc:Choice Requires="a14">
            <p:sp>
              <p:nvSpPr>
                <p:cNvPr id="15" name="Textfeld 14"/>
                <p:cNvSpPr txBox="1"/>
                <p:nvPr/>
              </p:nvSpPr>
              <p:spPr>
                <a:xfrm>
                  <a:off x="6696236" y="4365104"/>
                  <a:ext cx="2484276" cy="506742"/>
                </a:xfrm>
                <a:prstGeom prst="rect">
                  <a:avLst/>
                </a:prstGeom>
                <a:noFill/>
              </p:spPr>
              <p:txBody>
                <a:bodyPr wrap="square" rtlCol="0">
                  <a:spAutoFit/>
                </a:bodyPr>
                <a:lstStyle/>
                <a:p>
                  <a14:m>
                    <m:oMath xmlns:m="http://schemas.openxmlformats.org/officeDocument/2006/math">
                      <m:r>
                        <a:rPr lang="de-DE" sz="2400" b="0" i="0" dirty="0" smtClean="0">
                          <a:latin typeface="Cambria Math"/>
                          <a:ea typeface="Cambria Math"/>
                        </a:rPr>
                        <m:t>∆</m:t>
                      </m:r>
                      <m:r>
                        <m:rPr>
                          <m:sty m:val="p"/>
                        </m:rPr>
                        <a:rPr lang="de-DE" sz="2400" b="0" i="0" dirty="0" smtClean="0">
                          <a:latin typeface="Cambria Math"/>
                          <a:ea typeface="Cambria Math"/>
                        </a:rPr>
                        <m:t>I</m:t>
                      </m:r>
                      <m:r>
                        <a:rPr lang="de-DE" sz="2400" i="0" dirty="0" smtClean="0">
                          <a:latin typeface="Cambria Math"/>
                        </a:rPr>
                        <m:t> = </m:t>
                      </m:r>
                      <m:sSub>
                        <m:sSubPr>
                          <m:ctrlPr>
                            <a:rPr lang="de-DE" sz="2400" i="1" dirty="0" err="1" smtClean="0">
                              <a:latin typeface="Cambria Math"/>
                            </a:rPr>
                          </m:ctrlPr>
                        </m:sSubPr>
                        <m:e>
                          <m:r>
                            <m:rPr>
                              <m:sty m:val="p"/>
                            </m:rPr>
                            <a:rPr lang="de-DE" sz="2400" i="0" dirty="0" err="1" smtClean="0">
                              <a:latin typeface="Cambria Math"/>
                            </a:rPr>
                            <m:t>I</m:t>
                          </m:r>
                        </m:e>
                        <m:sub>
                          <m:r>
                            <m:rPr>
                              <m:sty m:val="p"/>
                            </m:rPr>
                            <a:rPr lang="de-DE" sz="2400" i="0" dirty="0" err="1" smtClean="0">
                              <a:latin typeface="Cambria Math"/>
                            </a:rPr>
                            <m:t>max</m:t>
                          </m:r>
                        </m:sub>
                      </m:sSub>
                      <m:r>
                        <a:rPr lang="de-DE" sz="2400" i="0" dirty="0" smtClean="0">
                          <a:latin typeface="Cambria Math"/>
                        </a:rPr>
                        <m:t>⁡– </m:t>
                      </m:r>
                      <m:sSub>
                        <m:sSubPr>
                          <m:ctrlPr>
                            <a:rPr lang="de-DE" sz="2400" i="1" dirty="0" err="1" smtClean="0">
                              <a:latin typeface="Cambria Math"/>
                            </a:rPr>
                          </m:ctrlPr>
                        </m:sSubPr>
                        <m:e>
                          <m:r>
                            <m:rPr>
                              <m:sty m:val="p"/>
                            </m:rPr>
                            <a:rPr lang="de-DE" sz="2400" i="0" dirty="0" err="1" smtClean="0">
                              <a:latin typeface="Cambria Math"/>
                            </a:rPr>
                            <m:t>I</m:t>
                          </m:r>
                        </m:e>
                        <m:sub>
                          <m:r>
                            <m:rPr>
                              <m:sty m:val="p"/>
                            </m:rPr>
                            <a:rPr lang="de-DE" sz="2400" i="0" dirty="0" err="1" smtClean="0">
                              <a:latin typeface="Cambria Math"/>
                            </a:rPr>
                            <m:t>min</m:t>
                          </m:r>
                        </m:sub>
                      </m:sSub>
                    </m:oMath>
                  </a14:m>
                  <a:r>
                    <a:rPr lang="de-DE" sz="2400" dirty="0" smtClean="0"/>
                    <a:t> </a:t>
                  </a:r>
                  <a:endParaRPr lang="de-DE" sz="24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6696236" y="4365104"/>
                  <a:ext cx="2484276" cy="506742"/>
                </a:xfrm>
                <a:prstGeom prst="rect">
                  <a:avLst/>
                </a:prstGeom>
                <a:blipFill rotWithShape="1">
                  <a:blip r:embed="rId6"/>
                  <a:stretch>
                    <a:fillRect/>
                  </a:stretch>
                </a:blipFill>
              </p:spPr>
              <p:txBody>
                <a:bodyPr/>
                <a:lstStyle/>
                <a:p>
                  <a:r>
                    <a:rPr lang="de-DE">
                      <a:noFill/>
                    </a:rPr>
                    <a:t> </a:t>
                  </a:r>
                </a:p>
              </p:txBody>
            </p:sp>
          </mc:Fallback>
        </mc:AlternateContent>
      </p:grpSp>
    </p:spTree>
    <p:extLst>
      <p:ext uri="{BB962C8B-B14F-4D97-AF65-F5344CB8AC3E}">
        <p14:creationId xmlns:p14="http://schemas.microsoft.com/office/powerpoint/2010/main" val="137217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21</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Threshold– First gaterow</a:t>
            </a:r>
            <a:endParaRPr lang="en-US" sz="2400" dirty="0" smtClean="0"/>
          </a:p>
        </p:txBody>
      </p:sp>
      <p:graphicFrame>
        <p:nvGraphicFramePr>
          <p:cNvPr id="12" name="Tabelle 11"/>
          <p:cNvGraphicFramePr>
            <a:graphicFrameLocks noGrp="1"/>
          </p:cNvGraphicFramePr>
          <p:nvPr>
            <p:extLst>
              <p:ext uri="{D42A27DB-BD31-4B8C-83A1-F6EECF244321}">
                <p14:modId xmlns:p14="http://schemas.microsoft.com/office/powerpoint/2010/main" val="2648040598"/>
              </p:ext>
            </p:extLst>
          </p:nvPr>
        </p:nvGraphicFramePr>
        <p:xfrm>
          <a:off x="637575" y="1412776"/>
          <a:ext cx="7282797" cy="2251710"/>
        </p:xfrm>
        <a:graphic>
          <a:graphicData uri="http://schemas.openxmlformats.org/drawingml/2006/table">
            <a:tbl>
              <a:tblPr firstRow="1" bandRow="1">
                <a:tableStyleId>{5C22544A-7EE6-4342-B048-85BDC9FD1C3A}</a:tableStyleId>
              </a:tblPr>
              <a:tblGrid>
                <a:gridCol w="1986317"/>
                <a:gridCol w="1298744"/>
                <a:gridCol w="1375141"/>
                <a:gridCol w="1298744"/>
                <a:gridCol w="1323851"/>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 [V]</a:t>
                      </a:r>
                    </a:p>
                  </a:txBody>
                  <a:tcPr/>
                </a:tc>
                <a:tc>
                  <a:txBody>
                    <a:bodyPr/>
                    <a:lstStyle/>
                    <a:p>
                      <a:pPr algn="ctr" fontAlgn="b"/>
                      <a:r>
                        <a:rPr lang="de-DE" sz="2400" u="none" strike="noStrike" dirty="0">
                          <a:effectLst/>
                        </a:rPr>
                        <a:t>W31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W37</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W38</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W40</a:t>
                      </a:r>
                      <a:endParaRPr lang="de-DE" sz="2400" b="0" i="0" u="none" strike="noStrike" dirty="0">
                        <a:solidFill>
                          <a:srgbClr val="000000"/>
                        </a:solidFill>
                        <a:effectLst/>
                        <a:latin typeface="Calibri"/>
                      </a:endParaRPr>
                    </a:p>
                  </a:txBody>
                  <a:tcPr marL="9525" marR="9525" marT="9525" marB="0" anchor="b"/>
                </a:tc>
              </a:tr>
              <a:tr h="370840">
                <a:tc>
                  <a:txBody>
                    <a:bodyPr/>
                    <a:lstStyle/>
                    <a:p>
                      <a:pPr algn="ctr" fontAlgn="b"/>
                      <a:r>
                        <a:rPr lang="de-DE" sz="2400" u="none" strike="noStrike" dirty="0">
                          <a:effectLst/>
                        </a:rPr>
                        <a:t>IF</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0.005</a:t>
                      </a:r>
                      <a:endParaRPr lang="de-DE" dirty="0"/>
                    </a:p>
                  </a:txBody>
                  <a:tcPr/>
                </a:tc>
                <a:tc>
                  <a:txBody>
                    <a:bodyPr/>
                    <a:lstStyle/>
                    <a:p>
                      <a:pPr algn="ctr"/>
                      <a:r>
                        <a:rPr lang="de-DE" dirty="0" smtClean="0"/>
                        <a:t>0.087</a:t>
                      </a:r>
                      <a:endParaRPr lang="de-DE" dirty="0"/>
                    </a:p>
                  </a:txBody>
                  <a:tcPr/>
                </a:tc>
                <a:tc>
                  <a:txBody>
                    <a:bodyPr/>
                    <a:lstStyle/>
                    <a:p>
                      <a:pPr algn="ctr"/>
                      <a:r>
                        <a:rPr lang="de-DE" dirty="0" smtClean="0"/>
                        <a:t>0.095</a:t>
                      </a:r>
                      <a:endParaRPr lang="de-DE" dirty="0"/>
                    </a:p>
                  </a:txBody>
                  <a:tcPr/>
                </a:tc>
                <a:tc>
                  <a:txBody>
                    <a:bodyPr/>
                    <a:lstStyle/>
                    <a:p>
                      <a:pPr algn="ctr"/>
                      <a:r>
                        <a:rPr lang="de-DE" dirty="0" smtClean="0"/>
                        <a:t>0.078</a:t>
                      </a:r>
                      <a:endParaRPr lang="de-DE" dirty="0"/>
                    </a:p>
                  </a:txBody>
                  <a:tcPr/>
                </a:tc>
              </a:tr>
              <a:tr h="370840">
                <a:tc>
                  <a:txBody>
                    <a:bodyPr/>
                    <a:lstStyle/>
                    <a:p>
                      <a:pPr algn="ctr" fontAlgn="b"/>
                      <a:r>
                        <a:rPr lang="de-DE" sz="2400" u="none" strike="noStrike" dirty="0">
                          <a:effectLst/>
                        </a:rPr>
                        <a:t>OF1</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-0.016</a:t>
                      </a:r>
                      <a:endParaRPr lang="de-DE" dirty="0"/>
                    </a:p>
                  </a:txBody>
                  <a:tcPr/>
                </a:tc>
                <a:tc>
                  <a:txBody>
                    <a:bodyPr/>
                    <a:lstStyle/>
                    <a:p>
                      <a:pPr algn="ctr"/>
                      <a:r>
                        <a:rPr lang="de-DE" dirty="0" smtClean="0"/>
                        <a:t>0.083</a:t>
                      </a:r>
                      <a:endParaRPr lang="de-DE" dirty="0"/>
                    </a:p>
                  </a:txBody>
                  <a:tcPr/>
                </a:tc>
                <a:tc>
                  <a:txBody>
                    <a:bodyPr/>
                    <a:lstStyle/>
                    <a:p>
                      <a:pPr algn="ctr"/>
                      <a:r>
                        <a:rPr lang="de-DE" dirty="0" smtClean="0"/>
                        <a:t>-0.012</a:t>
                      </a:r>
                      <a:endParaRPr lang="de-DE" dirty="0"/>
                    </a:p>
                  </a:txBody>
                  <a:tcPr/>
                </a:tc>
                <a:tc>
                  <a:txBody>
                    <a:bodyPr/>
                    <a:lstStyle/>
                    <a:p>
                      <a:pPr algn="ctr"/>
                      <a:r>
                        <a:rPr lang="de-DE" dirty="0" smtClean="0"/>
                        <a:t>0.085</a:t>
                      </a:r>
                      <a:endParaRPr lang="de-DE" dirty="0"/>
                    </a:p>
                  </a:txBody>
                  <a:tcPr/>
                </a:tc>
              </a:tr>
              <a:tr h="370840">
                <a:tc>
                  <a:txBody>
                    <a:bodyPr/>
                    <a:lstStyle/>
                    <a:p>
                      <a:pPr algn="ctr" fontAlgn="b"/>
                      <a:r>
                        <a:rPr lang="de-DE" sz="2400" u="none" strike="noStrike" dirty="0">
                          <a:effectLst/>
                        </a:rPr>
                        <a:t>OF2</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-0.078</a:t>
                      </a:r>
                      <a:endParaRPr lang="de-DE" dirty="0"/>
                    </a:p>
                  </a:txBody>
                  <a:tcPr/>
                </a:tc>
                <a:tc>
                  <a:txBody>
                    <a:bodyPr/>
                    <a:lstStyle/>
                    <a:p>
                      <a:pPr algn="ctr"/>
                      <a:r>
                        <a:rPr lang="de-DE" dirty="0" smtClean="0"/>
                        <a:t>0.042</a:t>
                      </a:r>
                      <a:endParaRPr lang="de-DE" dirty="0"/>
                    </a:p>
                  </a:txBody>
                  <a:tcPr/>
                </a:tc>
                <a:tc>
                  <a:txBody>
                    <a:bodyPr/>
                    <a:lstStyle/>
                    <a:p>
                      <a:pPr algn="ctr"/>
                      <a:r>
                        <a:rPr lang="de-DE" dirty="0" smtClean="0"/>
                        <a:t>0.005</a:t>
                      </a:r>
                      <a:endParaRPr lang="de-DE" dirty="0"/>
                    </a:p>
                  </a:txBody>
                  <a:tcPr/>
                </a:tc>
                <a:tc>
                  <a:txBody>
                    <a:bodyPr/>
                    <a:lstStyle/>
                    <a:p>
                      <a:pPr algn="ctr"/>
                      <a:r>
                        <a:rPr lang="de-DE" dirty="0" smtClean="0"/>
                        <a:t>0.050</a:t>
                      </a:r>
                      <a:endParaRPr lang="de-DE" dirty="0"/>
                    </a:p>
                  </a:txBody>
                  <a:tcPr/>
                </a:tc>
              </a:tr>
              <a:tr h="370840">
                <a:tc>
                  <a:txBody>
                    <a:bodyPr/>
                    <a:lstStyle/>
                    <a:p>
                      <a:pPr algn="ctr" fontAlgn="b"/>
                      <a:r>
                        <a:rPr lang="de-DE" sz="2400" u="none" strike="noStrike" dirty="0">
                          <a:effectLst/>
                        </a:rPr>
                        <a:t>OB1</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-0.127</a:t>
                      </a:r>
                      <a:endParaRPr lang="de-DE" dirty="0"/>
                    </a:p>
                  </a:txBody>
                  <a:tcPr/>
                </a:tc>
                <a:tc>
                  <a:txBody>
                    <a:bodyPr/>
                    <a:lstStyle/>
                    <a:p>
                      <a:pPr algn="ctr"/>
                      <a:r>
                        <a:rPr lang="de-DE" dirty="0" smtClean="0"/>
                        <a:t>0.010</a:t>
                      </a:r>
                      <a:endParaRPr lang="de-DE" dirty="0"/>
                    </a:p>
                  </a:txBody>
                  <a:tcPr/>
                </a:tc>
                <a:tc>
                  <a:txBody>
                    <a:bodyPr/>
                    <a:lstStyle/>
                    <a:p>
                      <a:pPr algn="ctr"/>
                      <a:r>
                        <a:rPr lang="de-DE" dirty="0" smtClean="0"/>
                        <a:t>-0.015</a:t>
                      </a:r>
                      <a:endParaRPr lang="de-DE" dirty="0"/>
                    </a:p>
                  </a:txBody>
                  <a:tcPr/>
                </a:tc>
                <a:tc>
                  <a:txBody>
                    <a:bodyPr/>
                    <a:lstStyle/>
                    <a:p>
                      <a:pPr algn="ctr"/>
                      <a:r>
                        <a:rPr lang="de-DE" dirty="0" smtClean="0"/>
                        <a:t>-0.009</a:t>
                      </a:r>
                      <a:endParaRPr lang="de-DE" dirty="0"/>
                    </a:p>
                  </a:txBody>
                  <a:tcPr/>
                </a:tc>
              </a:tr>
              <a:tr h="370840">
                <a:tc>
                  <a:txBody>
                    <a:bodyPr/>
                    <a:lstStyle/>
                    <a:p>
                      <a:pPr algn="ctr" fontAlgn="b"/>
                      <a:r>
                        <a:rPr lang="de-DE" sz="2400" u="none" strike="noStrike" dirty="0">
                          <a:effectLst/>
                        </a:rPr>
                        <a:t>OB2</a:t>
                      </a:r>
                      <a:endParaRPr lang="de-DE" sz="2400" b="0" i="0" u="none" strike="noStrike" dirty="0">
                        <a:solidFill>
                          <a:srgbClr val="000000"/>
                        </a:solidFill>
                        <a:effectLst/>
                        <a:latin typeface="Calibri"/>
                      </a:endParaRPr>
                    </a:p>
                  </a:txBody>
                  <a:tcPr marL="9525" marR="9525" marT="9525" marB="0" anchor="b"/>
                </a:tc>
                <a:tc>
                  <a:txBody>
                    <a:bodyPr/>
                    <a:lstStyle/>
                    <a:p>
                      <a:pPr algn="ctr"/>
                      <a:r>
                        <a:rPr lang="de-DE" dirty="0" smtClean="0"/>
                        <a:t>-0.146</a:t>
                      </a:r>
                      <a:endParaRPr lang="de-DE" dirty="0"/>
                    </a:p>
                  </a:txBody>
                  <a:tcPr/>
                </a:tc>
                <a:tc>
                  <a:txBody>
                    <a:bodyPr/>
                    <a:lstStyle/>
                    <a:p>
                      <a:pPr algn="ctr"/>
                      <a:r>
                        <a:rPr lang="de-DE" dirty="0" smtClean="0"/>
                        <a:t>0.023</a:t>
                      </a:r>
                      <a:endParaRPr lang="de-DE" dirty="0"/>
                    </a:p>
                  </a:txBody>
                  <a:tcPr/>
                </a:tc>
                <a:tc>
                  <a:txBody>
                    <a:bodyPr/>
                    <a:lstStyle/>
                    <a:p>
                      <a:pPr algn="ctr"/>
                      <a:r>
                        <a:rPr lang="de-DE" dirty="0" smtClean="0"/>
                        <a:t>0.813*</a:t>
                      </a:r>
                      <a:endParaRPr lang="de-DE" dirty="0"/>
                    </a:p>
                  </a:txBody>
                  <a:tcPr/>
                </a:tc>
                <a:tc>
                  <a:txBody>
                    <a:bodyPr/>
                    <a:lstStyle/>
                    <a:p>
                      <a:pPr algn="ctr"/>
                      <a:r>
                        <a:rPr lang="de-DE" dirty="0" smtClean="0"/>
                        <a:t>0.014</a:t>
                      </a:r>
                      <a:endParaRPr lang="de-DE" dirty="0"/>
                    </a:p>
                  </a:txBody>
                  <a:tcPr/>
                </a:tc>
              </a:tr>
            </a:tbl>
          </a:graphicData>
        </a:graphic>
      </p:graphicFrame>
      <p:sp>
        <p:nvSpPr>
          <p:cNvPr id="3" name="TextBox 2"/>
          <p:cNvSpPr txBox="1"/>
          <p:nvPr/>
        </p:nvSpPr>
        <p:spPr>
          <a:xfrm>
            <a:off x="1774898" y="4438853"/>
            <a:ext cx="5641417" cy="646331"/>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t>Mean Threshold voltages for the first gate row</a:t>
            </a:r>
          </a:p>
          <a:p>
            <a:pPr marL="285750" indent="-285750">
              <a:buFont typeface="Arial" panose="020B0604020202020204" pitchFamily="34" charset="0"/>
              <a:buChar char="•"/>
            </a:pPr>
            <a:r>
              <a:rPr lang="de-DE" sz="1800" dirty="0" smtClean="0"/>
              <a:t>Spread of </a:t>
            </a:r>
            <a:r>
              <a:rPr lang="de-DE" sz="1800" u="sng" dirty="0" smtClean="0"/>
              <a:t>up to</a:t>
            </a:r>
            <a:r>
              <a:rPr lang="de-DE" sz="1800" dirty="0" smtClean="0"/>
              <a:t> ±0.3 V for the individual drain line</a:t>
            </a:r>
            <a:endParaRPr lang="en-US" sz="1800" dirty="0"/>
          </a:p>
        </p:txBody>
      </p:sp>
      <p:cxnSp>
        <p:nvCxnSpPr>
          <p:cNvPr id="7" name="Straight Arrow Connector 6"/>
          <p:cNvCxnSpPr/>
          <p:nvPr/>
        </p:nvCxnSpPr>
        <p:spPr bwMode="auto">
          <a:xfrm flipH="1" flipV="1">
            <a:off x="6228184" y="3537012"/>
            <a:ext cx="864096" cy="468052"/>
          </a:xfrm>
          <a:prstGeom prst="straightConnector1">
            <a:avLst/>
          </a:prstGeom>
          <a:solidFill>
            <a:schemeClr val="bg1"/>
          </a:solidFill>
          <a:ln w="38100" cap="flat" cmpd="sng" algn="ctr">
            <a:solidFill>
              <a:srgbClr val="FF0000"/>
            </a:solidFill>
            <a:prstDash val="solid"/>
            <a:round/>
            <a:headEnd type="none" w="med" len="med"/>
            <a:tailEnd type="arrow"/>
          </a:ln>
          <a:effectLst/>
        </p:spPr>
      </p:cxnSp>
      <p:sp>
        <p:nvSpPr>
          <p:cNvPr id="8" name="TextBox 7"/>
          <p:cNvSpPr txBox="1"/>
          <p:nvPr/>
        </p:nvSpPr>
        <p:spPr>
          <a:xfrm>
            <a:off x="7272300" y="3771038"/>
            <a:ext cx="1479588" cy="369332"/>
          </a:xfrm>
          <a:prstGeom prst="rect">
            <a:avLst/>
          </a:prstGeom>
          <a:noFill/>
        </p:spPr>
        <p:txBody>
          <a:bodyPr wrap="square" rtlCol="0">
            <a:spAutoFit/>
          </a:bodyPr>
          <a:lstStyle/>
          <a:p>
            <a:r>
              <a:rPr lang="de-DE" sz="1800" dirty="0" smtClean="0">
                <a:solidFill>
                  <a:srgbClr val="FF0000"/>
                </a:solidFill>
              </a:rPr>
              <a:t>Bad module!</a:t>
            </a:r>
            <a:endParaRPr lang="en-US" sz="1800" dirty="0">
              <a:solidFill>
                <a:srgbClr val="FF0000"/>
              </a:solidFill>
            </a:endParaRPr>
          </a:p>
        </p:txBody>
      </p:sp>
    </p:spTree>
    <p:extLst>
      <p:ext uri="{BB962C8B-B14F-4D97-AF65-F5344CB8AC3E}">
        <p14:creationId xmlns:p14="http://schemas.microsoft.com/office/powerpoint/2010/main" val="648104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22</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a:t>PXD9-6 W35-OF1 </a:t>
            </a:r>
            <a:r>
              <a:rPr lang="de-DE" sz="2400" dirty="0" smtClean="0"/>
              <a:t>Internal Gate Potential</a:t>
            </a:r>
            <a:endParaRPr lang="en-US" sz="2400" dirty="0" smtClean="0"/>
          </a:p>
        </p:txBody>
      </p:sp>
      <p:grpSp>
        <p:nvGrpSpPr>
          <p:cNvPr id="12" name="Gruppieren 11"/>
          <p:cNvGrpSpPr/>
          <p:nvPr/>
        </p:nvGrpSpPr>
        <p:grpSpPr>
          <a:xfrm>
            <a:off x="360000" y="1440000"/>
            <a:ext cx="6104225" cy="4860000"/>
            <a:chOff x="1448287" y="1603140"/>
            <a:chExt cx="6349784" cy="4986524"/>
          </a:xfrm>
        </p:grpSpPr>
        <p:pic>
          <p:nvPicPr>
            <p:cNvPr id="10" name="Picture 3" descr="C:\Users\dkl851\Desktop\Poster-Bilder\DEPFET_CG_potential_W35_OF1_gaterow__chuckstep5_Draingroup_1.png"/>
            <p:cNvPicPr>
              <a:picLocks noChangeAspect="1" noChangeArrowheads="1"/>
            </p:cNvPicPr>
            <p:nvPr/>
          </p:nvPicPr>
          <p:blipFill rotWithShape="1">
            <a:blip r:embed="rId6">
              <a:extLst>
                <a:ext uri="{28A0092B-C50C-407E-A947-70E740481C1C}">
                  <a14:useLocalDpi xmlns:a14="http://schemas.microsoft.com/office/drawing/2010/main" val="0"/>
                </a:ext>
              </a:extLst>
            </a:blip>
            <a:srcRect l="5350" t="6660" r="8405" b="3078"/>
            <a:stretch/>
          </p:blipFill>
          <p:spPr bwMode="auto">
            <a:xfrm>
              <a:off x="1448287" y="1603140"/>
              <a:ext cx="6349784" cy="498652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ieren 10"/>
            <p:cNvGrpSpPr/>
            <p:nvPr/>
          </p:nvGrpSpPr>
          <p:grpSpPr>
            <a:xfrm>
              <a:off x="2879812" y="3068960"/>
              <a:ext cx="3384910" cy="1152128"/>
              <a:chOff x="2879812" y="3068960"/>
              <a:chExt cx="3384910" cy="1152128"/>
            </a:xfrm>
          </p:grpSpPr>
          <p:cxnSp>
            <p:nvCxnSpPr>
              <p:cNvPr id="3" name="Gerade Verbindung mit Pfeil 2"/>
              <p:cNvCxnSpPr/>
              <p:nvPr/>
            </p:nvCxnSpPr>
            <p:spPr bwMode="auto">
              <a:xfrm flipH="1" flipV="1">
                <a:off x="2879812" y="3068960"/>
                <a:ext cx="767628" cy="792088"/>
              </a:xfrm>
              <a:prstGeom prst="straightConnector1">
                <a:avLst/>
              </a:prstGeom>
              <a:solidFill>
                <a:schemeClr val="bg1"/>
              </a:solidFill>
              <a:ln w="38100" cap="flat" cmpd="sng" algn="ctr">
                <a:solidFill>
                  <a:srgbClr val="FF0000"/>
                </a:solidFill>
                <a:prstDash val="solid"/>
                <a:round/>
                <a:headEnd type="none" w="med" len="med"/>
                <a:tailEnd type="arrow"/>
              </a:ln>
              <a:effectLst/>
            </p:spPr>
          </p:cxnSp>
          <p:sp>
            <p:nvSpPr>
              <p:cNvPr id="7" name="Textfeld 6"/>
              <p:cNvSpPr txBox="1"/>
              <p:nvPr/>
            </p:nvSpPr>
            <p:spPr>
              <a:xfrm>
                <a:off x="3599892" y="3851756"/>
                <a:ext cx="2664830" cy="369332"/>
              </a:xfrm>
              <a:prstGeom prst="rect">
                <a:avLst/>
              </a:prstGeom>
              <a:noFill/>
            </p:spPr>
            <p:txBody>
              <a:bodyPr wrap="square" rtlCol="0">
                <a:spAutoFit/>
              </a:bodyPr>
              <a:lstStyle/>
              <a:p>
                <a:r>
                  <a:rPr lang="de-DE" sz="1800" b="1" dirty="0" smtClean="0">
                    <a:solidFill>
                      <a:srgbClr val="FF0000"/>
                    </a:solidFill>
                  </a:rPr>
                  <a:t>Internal gate potential</a:t>
                </a:r>
                <a:endParaRPr lang="de-DE" sz="1800" b="1" dirty="0">
                  <a:solidFill>
                    <a:srgbClr val="FF0000"/>
                  </a:solidFill>
                </a:endParaRPr>
              </a:p>
            </p:txBody>
          </p:sp>
        </p:grpSp>
      </p:grpSp>
      <p:sp>
        <p:nvSpPr>
          <p:cNvPr id="9" name="Rechteck 8"/>
          <p:cNvSpPr/>
          <p:nvPr/>
        </p:nvSpPr>
        <p:spPr>
          <a:xfrm>
            <a:off x="6408738" y="2060848"/>
            <a:ext cx="2654314" cy="3416320"/>
          </a:xfrm>
          <a:prstGeom prst="rect">
            <a:avLst/>
          </a:prstGeom>
        </p:spPr>
        <p:txBody>
          <a:bodyPr wrap="square">
            <a:spAutoFit/>
          </a:bodyPr>
          <a:lstStyle/>
          <a:p>
            <a:pPr algn="just"/>
            <a:r>
              <a:rPr lang="en-US" sz="1800" dirty="0"/>
              <a:t>Internal gate potential of one gate row as a function of the clear voltage for 18 drains. </a:t>
            </a:r>
            <a:endParaRPr lang="en-US" sz="1800" dirty="0" smtClean="0"/>
          </a:p>
          <a:p>
            <a:pPr algn="just"/>
            <a:endParaRPr lang="en-US" sz="1800" dirty="0"/>
          </a:p>
          <a:p>
            <a:pPr algn="just"/>
            <a:r>
              <a:rPr lang="en-US" sz="1800" dirty="0" smtClean="0"/>
              <a:t>An </a:t>
            </a:r>
            <a:r>
              <a:rPr lang="en-US" sz="1800" dirty="0"/>
              <a:t>average over the full gate row (1000 drains) gives</a:t>
            </a:r>
            <a:r>
              <a:rPr lang="en-US" sz="1800" dirty="0" smtClean="0"/>
              <a:t>:</a:t>
            </a:r>
          </a:p>
          <a:p>
            <a:pPr algn="just"/>
            <a:endParaRPr lang="en-US" sz="1800" dirty="0"/>
          </a:p>
          <a:p>
            <a:pPr marL="285750" indent="-285750" algn="just">
              <a:buFont typeface="Arial" panose="020B0604020202020204" pitchFamily="34" charset="0"/>
              <a:buChar char="•"/>
            </a:pPr>
            <a:r>
              <a:rPr lang="en-US" sz="1800" dirty="0" smtClean="0"/>
              <a:t>Mean internal gate potential: </a:t>
            </a:r>
            <a:r>
              <a:rPr lang="en-US" sz="1800" dirty="0"/>
              <a:t>3.5 ± 0.5 V</a:t>
            </a:r>
          </a:p>
          <a:p>
            <a:pPr marL="285750" indent="-285750" algn="just">
              <a:buFont typeface="Arial" panose="020B0604020202020204" pitchFamily="34" charset="0"/>
              <a:buChar char="•"/>
            </a:pPr>
            <a:endParaRPr lang="en-US" sz="1800" dirty="0"/>
          </a:p>
        </p:txBody>
      </p:sp>
    </p:spTree>
    <p:extLst>
      <p:ext uri="{BB962C8B-B14F-4D97-AF65-F5344CB8AC3E}">
        <p14:creationId xmlns:p14="http://schemas.microsoft.com/office/powerpoint/2010/main" val="1534194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23</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PXD9-6 W35-OF1 Output </a:t>
            </a:r>
            <a:r>
              <a:rPr lang="de-DE" sz="2400" dirty="0" err="1" smtClean="0"/>
              <a:t>Characteristics</a:t>
            </a:r>
            <a:r>
              <a:rPr lang="de-DE" sz="2400" dirty="0" smtClean="0"/>
              <a:t> </a:t>
            </a:r>
            <a:endParaRPr lang="en-US" sz="2400" dirty="0" smtClean="0"/>
          </a:p>
        </p:txBody>
      </p:sp>
      <p:pic>
        <p:nvPicPr>
          <p:cNvPr id="3074" name="Picture 2" descr="\\virmant\share\usershare\dkl\PXD9-6\Prec_Results\W35_new\OF1_sw6b_outputcharacteristics\DEPFET_pixel_characteristics\DEPFET_Transistor_characterisitics_W35_OF1_drainvoltage_8V_chuckstep8_Draingroup_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0" y="1440000"/>
            <a:ext cx="6476723" cy="486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2159732" y="1484784"/>
            <a:ext cx="3240894" cy="288032"/>
          </a:xfrm>
          <a:prstGeom prst="rect">
            <a:avLst/>
          </a:prstGeom>
          <a:solidFill>
            <a:schemeClr val="bg1"/>
          </a:solidFill>
          <a:ln>
            <a:solidFill>
              <a:schemeClr val="bg1"/>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2" name="Rechteck 11"/>
              <p:cNvSpPr/>
              <p:nvPr/>
            </p:nvSpPr>
            <p:spPr>
              <a:xfrm>
                <a:off x="6228718" y="2312876"/>
                <a:ext cx="2915790" cy="2862322"/>
              </a:xfrm>
              <a:prstGeom prst="rect">
                <a:avLst/>
              </a:prstGeom>
            </p:spPr>
            <p:txBody>
              <a:bodyPr wrap="square">
                <a:spAutoFit/>
              </a:bodyPr>
              <a:lstStyle/>
              <a:p>
                <a:pPr algn="just"/>
                <a:r>
                  <a:rPr lang="en-US" sz="1800" dirty="0" smtClean="0"/>
                  <a:t>Average output char-acteristics of one gate row as a function of the drain voltage for different external gate voltages.</a:t>
                </a:r>
              </a:p>
              <a:p>
                <a:pPr algn="just"/>
                <a:endParaRPr lang="en-US" sz="1800" dirty="0"/>
              </a:p>
              <a:p>
                <a:pPr marL="285750" indent="-285750" algn="just">
                  <a:buFont typeface="Arial" panose="020B0604020202020204" pitchFamily="34" charset="0"/>
                  <a:buChar char="•"/>
                </a:pPr>
                <a:r>
                  <a:rPr lang="en-US" sz="1800" dirty="0" smtClean="0"/>
                  <a:t>The channel length modulation factor is: </a:t>
                </a:r>
                <a:br>
                  <a:rPr lang="en-US" sz="1800" dirty="0" smtClean="0"/>
                </a:br>
                <a:r>
                  <a:rPr lang="el-GR" sz="1800" b="1" dirty="0" smtClean="0">
                    <a:latin typeface="Cambria" panose="02040503050406030204" pitchFamily="18" charset="0"/>
                  </a:rPr>
                  <a:t>λ</a:t>
                </a:r>
                <a:r>
                  <a:rPr lang="en-US" sz="1800" dirty="0" smtClean="0"/>
                  <a:t> = 8.8 ± 0.5 V at a gate voltage of </a:t>
                </a:r>
                <a14:m>
                  <m:oMath xmlns:m="http://schemas.openxmlformats.org/officeDocument/2006/math">
                    <m:sSub>
                      <m:sSubPr>
                        <m:ctrlPr>
                          <a:rPr lang="de-DE" sz="1800" b="1" i="1" smtClean="0">
                            <a:latin typeface="Cambria Math"/>
                          </a:rPr>
                        </m:ctrlPr>
                      </m:sSubPr>
                      <m:e>
                        <m:r>
                          <a:rPr lang="de-DE" sz="1800" b="1" i="0" smtClean="0">
                            <a:latin typeface="Cambria Math"/>
                          </a:rPr>
                          <m:t>𝐕</m:t>
                        </m:r>
                      </m:e>
                      <m:sub>
                        <m:r>
                          <a:rPr lang="de-DE" sz="1800" b="1" i="0" smtClean="0">
                            <a:latin typeface="Cambria Math"/>
                          </a:rPr>
                          <m:t>𝐆𝐒</m:t>
                        </m:r>
                      </m:sub>
                    </m:sSub>
                  </m:oMath>
                </a14:m>
                <a:r>
                  <a:rPr lang="en-US" sz="1800" b="1" dirty="0" smtClean="0">
                    <a:latin typeface="+mn-lt"/>
                  </a:rPr>
                  <a:t> </a:t>
                </a:r>
                <a:r>
                  <a:rPr lang="en-US" sz="1800" dirty="0" smtClean="0">
                    <a:latin typeface="+mn-lt"/>
                  </a:rPr>
                  <a:t>= -3 V</a:t>
                </a:r>
                <a:endParaRPr lang="en-US" sz="1800" b="1" dirty="0" smtClean="0">
                  <a:latin typeface="+mn-lt"/>
                </a:endParaRPr>
              </a:p>
            </p:txBody>
          </p:sp>
        </mc:Choice>
        <mc:Fallback xmlns="">
          <p:sp>
            <p:nvSpPr>
              <p:cNvPr id="12" name="Rechteck 11"/>
              <p:cNvSpPr>
                <a:spLocks noRot="1" noChangeAspect="1" noMove="1" noResize="1" noEditPoints="1" noAdjustHandles="1" noChangeArrowheads="1" noChangeShapeType="1" noTextEdit="1"/>
              </p:cNvSpPr>
              <p:nvPr/>
            </p:nvSpPr>
            <p:spPr>
              <a:xfrm>
                <a:off x="6228718" y="2312876"/>
                <a:ext cx="2915790" cy="2862322"/>
              </a:xfrm>
              <a:prstGeom prst="rect">
                <a:avLst/>
              </a:prstGeom>
              <a:blipFill rotWithShape="1">
                <a:blip r:embed="rId7"/>
                <a:stretch>
                  <a:fillRect l="-1883" t="-1064" r="-1674" b="-2340"/>
                </a:stretch>
              </a:blipFill>
            </p:spPr>
            <p:txBody>
              <a:bodyPr/>
              <a:lstStyle/>
              <a:p>
                <a:r>
                  <a:rPr lang="en-US">
                    <a:noFill/>
                  </a:rPr>
                  <a:t> </a:t>
                </a:r>
              </a:p>
            </p:txBody>
          </p:sp>
        </mc:Fallback>
      </mc:AlternateContent>
    </p:spTree>
    <p:extLst>
      <p:ext uri="{BB962C8B-B14F-4D97-AF65-F5344CB8AC3E}">
        <p14:creationId xmlns:p14="http://schemas.microsoft.com/office/powerpoint/2010/main" val="3911348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24</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Summary and future plans</a:t>
            </a:r>
            <a:endParaRPr lang="en-US" sz="2400" dirty="0" smtClean="0"/>
          </a:p>
        </p:txBody>
      </p:sp>
      <p:sp>
        <p:nvSpPr>
          <p:cNvPr id="2" name="TextBox 1"/>
          <p:cNvSpPr txBox="1"/>
          <p:nvPr/>
        </p:nvSpPr>
        <p:spPr>
          <a:xfrm>
            <a:off x="635411" y="1700808"/>
            <a:ext cx="8277543" cy="3539430"/>
          </a:xfrm>
          <a:prstGeom prst="rect">
            <a:avLst/>
          </a:prstGeom>
          <a:noFill/>
        </p:spPr>
        <p:txBody>
          <a:bodyPr wrap="square" rtlCol="0">
            <a:spAutoFit/>
          </a:bodyPr>
          <a:lstStyle/>
          <a:p>
            <a:pPr marL="285750" indent="-285750" algn="just">
              <a:buFont typeface="Arial" panose="020B0604020202020204" pitchFamily="34" charset="0"/>
              <a:buChar char="•"/>
            </a:pPr>
            <a:endParaRPr lang="en-GB" dirty="0" smtClean="0"/>
          </a:p>
          <a:p>
            <a:pPr marL="285750" lvl="1" indent="-285750" algn="just">
              <a:buFont typeface="Arial" panose="020B0604020202020204" pitchFamily="34" charset="0"/>
              <a:buChar char="•"/>
            </a:pPr>
            <a:r>
              <a:rPr lang="en-GB" dirty="0" smtClean="0"/>
              <a:t>Introduction </a:t>
            </a:r>
            <a:r>
              <a:rPr lang="en-GB" dirty="0"/>
              <a:t>of a sense line </a:t>
            </a:r>
            <a:r>
              <a:rPr lang="en-GB" dirty="0" smtClean="0"/>
              <a:t>for all four static voltages</a:t>
            </a:r>
            <a:endParaRPr lang="en-GB" dirty="0"/>
          </a:p>
          <a:p>
            <a:pPr marL="285750" indent="-285750" algn="just">
              <a:buFont typeface="Arial" panose="020B0604020202020204" pitchFamily="34" charset="0"/>
              <a:buChar char="•"/>
            </a:pPr>
            <a:endParaRPr lang="en-GB" dirty="0" smtClean="0"/>
          </a:p>
          <a:p>
            <a:pPr marL="285750" indent="-285750" algn="just">
              <a:buFont typeface="Arial" panose="020B0604020202020204" pitchFamily="34" charset="0"/>
              <a:buChar char="•"/>
            </a:pPr>
            <a:r>
              <a:rPr lang="en-GB" dirty="0" smtClean="0"/>
              <a:t>Yield </a:t>
            </a:r>
            <a:r>
              <a:rPr lang="en-GB" dirty="0" smtClean="0"/>
              <a:t>of the metal system is equal to the pilot run </a:t>
            </a:r>
          </a:p>
          <a:p>
            <a:pPr algn="just"/>
            <a:endParaRPr lang="en-GB" dirty="0" smtClean="0"/>
          </a:p>
          <a:p>
            <a:pPr marL="285750" indent="-285750">
              <a:buFont typeface="Arial" panose="020B0604020202020204" pitchFamily="34" charset="0"/>
              <a:buChar char="•"/>
            </a:pPr>
            <a:r>
              <a:rPr lang="en-GB" dirty="0" smtClean="0"/>
              <a:t>Measurements </a:t>
            </a:r>
            <a:r>
              <a:rPr lang="en-GB" dirty="0" smtClean="0"/>
              <a:t>of Internal Gate potential and Channel length modulation factor </a:t>
            </a:r>
            <a:br>
              <a:rPr lang="en-GB" dirty="0" smtClean="0"/>
            </a:br>
            <a:r>
              <a:rPr lang="en-GB" dirty="0" smtClean="0"/>
              <a:t>for one module of the pilot </a:t>
            </a:r>
            <a:r>
              <a:rPr lang="en-GB" dirty="0" smtClean="0"/>
              <a:t>run match </a:t>
            </a:r>
            <a:r>
              <a:rPr lang="en-GB" smtClean="0"/>
              <a:t>the simulations</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Wafers are currently further processed and repaired</a:t>
            </a:r>
            <a:endParaRPr lang="en-GB" dirty="0"/>
          </a:p>
          <a:p>
            <a:pPr marL="285750" indent="-285750">
              <a:buFont typeface="Arial" panose="020B0604020202020204" pitchFamily="34" charset="0"/>
              <a:buChar char="•"/>
            </a:pPr>
            <a:endParaRPr lang="en-GB" dirty="0" smtClean="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smtClean="0"/>
              <a:t>Further tests on test structures after cutting</a:t>
            </a:r>
          </a:p>
          <a:p>
            <a:pPr algn="just"/>
            <a:endParaRPr lang="en-GB" dirty="0" smtClean="0"/>
          </a:p>
          <a:p>
            <a:endParaRPr lang="en-GB" dirty="0" smtClean="0"/>
          </a:p>
          <a:p>
            <a:pPr marL="285750" indent="-285750">
              <a:buFont typeface="Arial" panose="020B0604020202020204" pitchFamily="34" charset="0"/>
              <a:buChar char="•"/>
            </a:pPr>
            <a:endParaRPr lang="en-GB" dirty="0" smtClean="0"/>
          </a:p>
          <a:p>
            <a:pPr algn="ctr"/>
            <a:r>
              <a:rPr lang="en-GB" b="1" dirty="0" smtClean="0">
                <a:solidFill>
                  <a:srgbClr val="FF0000"/>
                </a:solidFill>
              </a:rPr>
              <a:t>Thank you for your attention!</a:t>
            </a:r>
            <a:endParaRPr lang="en-GB" b="1" dirty="0">
              <a:solidFill>
                <a:srgbClr val="FF0000"/>
              </a:solidFill>
            </a:endParaRPr>
          </a:p>
        </p:txBody>
      </p:sp>
    </p:spTree>
    <p:extLst>
      <p:ext uri="{BB962C8B-B14F-4D97-AF65-F5344CB8AC3E}">
        <p14:creationId xmlns:p14="http://schemas.microsoft.com/office/powerpoint/2010/main" val="141551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25</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2" name="TextBox 1"/>
          <p:cNvSpPr txBox="1"/>
          <p:nvPr/>
        </p:nvSpPr>
        <p:spPr>
          <a:xfrm>
            <a:off x="635411" y="3120167"/>
            <a:ext cx="8277543" cy="461665"/>
          </a:xfrm>
          <a:prstGeom prst="rect">
            <a:avLst/>
          </a:prstGeom>
          <a:noFill/>
        </p:spPr>
        <p:txBody>
          <a:bodyPr wrap="square" rtlCol="0">
            <a:spAutoFit/>
          </a:bodyPr>
          <a:lstStyle/>
          <a:p>
            <a:pPr algn="ctr"/>
            <a:r>
              <a:rPr lang="en-GB" sz="2400" b="1" dirty="0" smtClean="0">
                <a:solidFill>
                  <a:srgbClr val="000000"/>
                </a:solidFill>
              </a:rPr>
              <a:t>BACKUP SLIDES</a:t>
            </a:r>
            <a:endParaRPr lang="en-GB" sz="2400" b="1" dirty="0">
              <a:solidFill>
                <a:srgbClr val="000000"/>
              </a:solidFill>
            </a:endParaRPr>
          </a:p>
        </p:txBody>
      </p:sp>
    </p:spTree>
    <p:extLst>
      <p:ext uri="{BB962C8B-B14F-4D97-AF65-F5344CB8AC3E}">
        <p14:creationId xmlns:p14="http://schemas.microsoft.com/office/powerpoint/2010/main" val="640038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smtClean="0"/>
              <a:t>D. Klose, 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26</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en-US" sz="2400" dirty="0" smtClean="0"/>
              <a:t>System </a:t>
            </a:r>
            <a:r>
              <a:rPr lang="en-US" sz="2400" dirty="0"/>
              <a:t>issues/failures </a:t>
            </a:r>
            <a:r>
              <a:rPr lang="en-US" sz="2400" dirty="0" smtClean="0"/>
              <a:t/>
            </a:r>
            <a:br>
              <a:rPr lang="en-US" sz="2400" dirty="0" smtClean="0"/>
            </a:br>
            <a:r>
              <a:rPr lang="en-US" dirty="0" smtClean="0"/>
              <a:t>(</a:t>
            </a:r>
            <a:r>
              <a:rPr lang="en-US" dirty="0"/>
              <a:t>from last SeeVogh meeting – 31.03.15)</a:t>
            </a:r>
            <a:endParaRPr lang="en-US" dirty="0" smtClean="0"/>
          </a:p>
        </p:txBody>
      </p:sp>
      <p:sp>
        <p:nvSpPr>
          <p:cNvPr id="2" name="TextBox 1"/>
          <p:cNvSpPr txBox="1"/>
          <p:nvPr/>
        </p:nvSpPr>
        <p:spPr>
          <a:xfrm>
            <a:off x="612911" y="1286325"/>
            <a:ext cx="8288702" cy="5078313"/>
          </a:xfrm>
          <a:prstGeom prst="rect">
            <a:avLst/>
          </a:prstGeom>
          <a:noFill/>
        </p:spPr>
        <p:txBody>
          <a:bodyPr wrap="square" rtlCol="0">
            <a:spAutoFit/>
          </a:bodyPr>
          <a:lstStyle/>
          <a:p>
            <a:pPr marL="342900" indent="-342900">
              <a:buAutoNum type="arabicPeriod"/>
            </a:pPr>
            <a:r>
              <a:rPr lang="en-US" sz="1200" dirty="0" smtClean="0"/>
              <a:t>Chuck not planar </a:t>
            </a:r>
            <a:r>
              <a:rPr lang="en-US" sz="1200" dirty="0" smtClean="0">
                <a:sym typeface="Wingdings" panose="05000000000000000000" pitchFamily="2" charset="2"/>
              </a:rPr>
              <a:t> </a:t>
            </a:r>
          </a:p>
          <a:p>
            <a:pPr marL="800100" lvl="1" indent="-342900">
              <a:buFont typeface="Arial" panose="020B0604020202020204" pitchFamily="34" charset="0"/>
              <a:buChar char="•"/>
            </a:pPr>
            <a:r>
              <a:rPr lang="en-US" sz="1200" dirty="0" smtClean="0">
                <a:sym typeface="Wingdings" panose="05000000000000000000" pitchFamily="2" charset="2"/>
              </a:rPr>
              <a:t>Bad probing in the right hand side of the fan-out (source in conf #2) – (E/W tilt) </a:t>
            </a:r>
          </a:p>
          <a:p>
            <a:pPr marL="800100" lvl="1" indent="-342900">
              <a:buFont typeface="Arial" panose="020B0604020202020204" pitchFamily="34" charset="0"/>
              <a:buChar char="•"/>
            </a:pPr>
            <a:r>
              <a:rPr lang="en-US" sz="1200" dirty="0" smtClean="0">
                <a:sym typeface="Wingdings" panose="05000000000000000000" pitchFamily="2" charset="2"/>
              </a:rPr>
              <a:t>Bad contacts (higher contact resistance  smaller I</a:t>
            </a:r>
            <a:r>
              <a:rPr lang="en-US" sz="1200" baseline="-25000" dirty="0" smtClean="0">
                <a:sym typeface="Wingdings" panose="05000000000000000000" pitchFamily="2" charset="2"/>
              </a:rPr>
              <a:t>ds</a:t>
            </a:r>
            <a:r>
              <a:rPr lang="en-US" sz="1200" dirty="0" smtClean="0">
                <a:sym typeface="Wingdings" panose="05000000000000000000" pitchFamily="2" charset="2"/>
              </a:rPr>
              <a:t>) for higher chuck steps (N/S tilt)</a:t>
            </a:r>
          </a:p>
          <a:p>
            <a:pPr lvl="1"/>
            <a:endParaRPr lang="en-US" sz="1200" b="1" dirty="0" smtClean="0">
              <a:solidFill>
                <a:srgbClr val="FF0000"/>
              </a:solidFill>
              <a:sym typeface="Wingdings" panose="05000000000000000000" pitchFamily="2" charset="2"/>
            </a:endParaRPr>
          </a:p>
          <a:p>
            <a:pPr marL="742950" lvl="1" indent="-285750">
              <a:buFont typeface="Wingdings"/>
              <a:buChar char="à"/>
            </a:pPr>
            <a:r>
              <a:rPr lang="en-US" sz="1200" b="1" dirty="0" smtClean="0">
                <a:solidFill>
                  <a:srgbClr val="FF0000"/>
                </a:solidFill>
                <a:sym typeface="Wingdings" panose="05000000000000000000" pitchFamily="2" charset="2"/>
              </a:rPr>
              <a:t>NOW SOLVED:</a:t>
            </a:r>
            <a:endParaRPr lang="en-US" sz="1200" dirty="0" smtClean="0">
              <a:solidFill>
                <a:srgbClr val="FF0000"/>
              </a:solidFill>
              <a:sym typeface="Wingdings" panose="05000000000000000000" pitchFamily="2" charset="2"/>
            </a:endParaRPr>
          </a:p>
          <a:p>
            <a:pPr marL="1200150" lvl="2" indent="-285750">
              <a:buFont typeface="Arial" panose="020B0604020202020204" pitchFamily="34" charset="0"/>
              <a:buChar char="•"/>
            </a:pPr>
            <a:r>
              <a:rPr lang="en-US" sz="1200" dirty="0" smtClean="0">
                <a:solidFill>
                  <a:srgbClr val="FF0000"/>
                </a:solidFill>
                <a:sym typeface="Wingdings" panose="05000000000000000000" pitchFamily="2" charset="2"/>
              </a:rPr>
              <a:t>Chuck planarized</a:t>
            </a:r>
          </a:p>
          <a:p>
            <a:pPr marL="1200150" lvl="2" indent="-285750">
              <a:buFont typeface="Arial" panose="020B0604020202020204" pitchFamily="34" charset="0"/>
              <a:buChar char="•"/>
            </a:pPr>
            <a:r>
              <a:rPr lang="en-US" sz="1200" dirty="0" smtClean="0">
                <a:solidFill>
                  <a:srgbClr val="FF0000"/>
                </a:solidFill>
                <a:sym typeface="Wingdings" panose="05000000000000000000" pitchFamily="2" charset="2"/>
              </a:rPr>
              <a:t>Use of sense line at source contact (currently possible only for conf #2)</a:t>
            </a:r>
          </a:p>
          <a:p>
            <a:pPr marL="1200150" lvl="2" indent="-285750">
              <a:buFont typeface="Arial" panose="020B0604020202020204" pitchFamily="34" charset="0"/>
              <a:buChar char="•"/>
            </a:pPr>
            <a:endParaRPr lang="en-US" sz="1200" b="1" dirty="0" smtClean="0">
              <a:solidFill>
                <a:srgbClr val="FF0000"/>
              </a:solidFill>
              <a:sym typeface="Wingdings" panose="05000000000000000000" pitchFamily="2" charset="2"/>
            </a:endParaRPr>
          </a:p>
          <a:p>
            <a:pPr marL="342900" indent="-342900">
              <a:buAutoNum type="arabicPeriod"/>
            </a:pPr>
            <a:endParaRPr lang="en-US" sz="1200" dirty="0" smtClean="0">
              <a:sym typeface="Wingdings" panose="05000000000000000000" pitchFamily="2" charset="2"/>
            </a:endParaRPr>
          </a:p>
          <a:p>
            <a:pPr marL="342900" indent="-342900">
              <a:buAutoNum type="arabicPeriod"/>
            </a:pPr>
            <a:r>
              <a:rPr lang="en-US" sz="1200" dirty="0" smtClean="0">
                <a:sym typeface="Wingdings" panose="05000000000000000000" pitchFamily="2" charset="2"/>
              </a:rPr>
              <a:t>Electrical failures (due to contact problem in SMU2 preamp of Keithley 4200)  </a:t>
            </a:r>
          </a:p>
          <a:p>
            <a:pPr marL="800100" lvl="1" indent="-342900">
              <a:buFont typeface="Arial" panose="020B0604020202020204" pitchFamily="34" charset="0"/>
              <a:buChar char="•"/>
            </a:pPr>
            <a:r>
              <a:rPr lang="en-US" sz="1200" dirty="0" smtClean="0">
                <a:sym typeface="Wingdings" panose="05000000000000000000" pitchFamily="2" charset="2"/>
              </a:rPr>
              <a:t>System freeze</a:t>
            </a:r>
          </a:p>
          <a:p>
            <a:pPr marL="800100" lvl="1" indent="-342900">
              <a:buFont typeface="Arial" panose="020B0604020202020204" pitchFamily="34" charset="0"/>
              <a:buChar char="•"/>
            </a:pPr>
            <a:r>
              <a:rPr lang="en-US" sz="1200" dirty="0" smtClean="0">
                <a:sym typeface="Wingdings" panose="05000000000000000000" pitchFamily="2" charset="2"/>
              </a:rPr>
              <a:t>Bad characteristics due to wrong applied voltage (AC/conf #1 or S/</a:t>
            </a:r>
            <a:r>
              <a:rPr lang="en-US" sz="1200" dirty="0" err="1" smtClean="0">
                <a:sym typeface="Wingdings" panose="05000000000000000000" pitchFamily="2" charset="2"/>
              </a:rPr>
              <a:t>conf</a:t>
            </a:r>
            <a:r>
              <a:rPr lang="en-US" sz="1200" dirty="0" smtClean="0">
                <a:sym typeface="Wingdings" panose="05000000000000000000" pitchFamily="2" charset="2"/>
              </a:rPr>
              <a:t> #2 – critical)</a:t>
            </a:r>
          </a:p>
          <a:p>
            <a:pPr marL="800100" lvl="1" indent="-342900">
              <a:buFont typeface="Arial" panose="020B0604020202020204" pitchFamily="34" charset="0"/>
              <a:buChar char="•"/>
            </a:pPr>
            <a:endParaRPr lang="en-US" sz="1200" dirty="0" smtClean="0">
              <a:sym typeface="Wingdings" panose="05000000000000000000" pitchFamily="2" charset="2"/>
            </a:endParaRPr>
          </a:p>
          <a:p>
            <a:pPr lvl="1"/>
            <a:r>
              <a:rPr lang="en-US" sz="1200" dirty="0" smtClean="0">
                <a:solidFill>
                  <a:srgbClr val="FF0000"/>
                </a:solidFill>
                <a:sym typeface="Wingdings" panose="05000000000000000000" pitchFamily="2" charset="2"/>
              </a:rPr>
              <a:t> Need </a:t>
            </a:r>
            <a:r>
              <a:rPr lang="en-US" sz="1200" dirty="0">
                <a:solidFill>
                  <a:srgbClr val="FF0000"/>
                </a:solidFill>
                <a:sym typeface="Wingdings" panose="05000000000000000000" pitchFamily="2" charset="2"/>
              </a:rPr>
              <a:t>investigation </a:t>
            </a:r>
            <a:r>
              <a:rPr lang="en-US" sz="1200" dirty="0" smtClean="0">
                <a:solidFill>
                  <a:srgbClr val="FF0000"/>
                </a:solidFill>
                <a:sym typeface="Wingdings" panose="05000000000000000000" pitchFamily="2" charset="2"/>
              </a:rPr>
              <a:t>– currently on hold (temporary solution: SMU2 and SMU3 swapped)</a:t>
            </a:r>
          </a:p>
          <a:p>
            <a:pPr marL="2571750" lvl="5" indent="-285750">
              <a:buFont typeface="Arial" panose="020B0604020202020204" pitchFamily="34" charset="0"/>
              <a:buChar char="•"/>
            </a:pPr>
            <a:endParaRPr lang="en-US" sz="1200" dirty="0" smtClean="0">
              <a:sym typeface="Wingdings" panose="05000000000000000000" pitchFamily="2" charset="2"/>
            </a:endParaRPr>
          </a:p>
          <a:p>
            <a:pPr lvl="5"/>
            <a:endParaRPr lang="en-US" sz="1200" dirty="0" smtClean="0">
              <a:sym typeface="Wingdings" panose="05000000000000000000" pitchFamily="2" charset="2"/>
            </a:endParaRPr>
          </a:p>
          <a:p>
            <a:pPr marL="342900" indent="-342900">
              <a:buAutoNum type="arabicPeriod"/>
            </a:pPr>
            <a:r>
              <a:rPr lang="en-US" sz="1200" dirty="0" smtClean="0">
                <a:sym typeface="Wingdings" panose="05000000000000000000" pitchFamily="2" charset="2"/>
              </a:rPr>
              <a:t>Electrical failures (in Keithley 2612)  </a:t>
            </a:r>
          </a:p>
          <a:p>
            <a:pPr marL="800100" lvl="1" indent="-342900">
              <a:buFont typeface="Arial" panose="020B0604020202020204" pitchFamily="34" charset="0"/>
              <a:buChar char="•"/>
            </a:pPr>
            <a:r>
              <a:rPr lang="en-US" sz="1200" dirty="0" smtClean="0">
                <a:sym typeface="Wingdings" panose="05000000000000000000" pitchFamily="2" charset="2"/>
              </a:rPr>
              <a:t>System freeze</a:t>
            </a:r>
          </a:p>
          <a:p>
            <a:pPr marL="800100" lvl="1" indent="-342900">
              <a:buFont typeface="Arial" panose="020B0604020202020204" pitchFamily="34" charset="0"/>
              <a:buChar char="•"/>
            </a:pPr>
            <a:endParaRPr lang="en-US" sz="1200" dirty="0" smtClean="0">
              <a:sym typeface="Wingdings" panose="05000000000000000000" pitchFamily="2" charset="2"/>
            </a:endParaRPr>
          </a:p>
          <a:p>
            <a:pPr marL="742950" lvl="1" indent="-285750">
              <a:buFont typeface="Wingdings"/>
              <a:buChar char="à"/>
            </a:pPr>
            <a:r>
              <a:rPr lang="en-US" sz="1200" dirty="0" smtClean="0">
                <a:solidFill>
                  <a:srgbClr val="FF0000"/>
                </a:solidFill>
                <a:sym typeface="Wingdings" panose="05000000000000000000" pitchFamily="2" charset="2"/>
              </a:rPr>
              <a:t>Possibly due to a timeout error in the communication between KITE (Keithley GUI) and the instruments:</a:t>
            </a:r>
          </a:p>
          <a:p>
            <a:pPr marL="1085850" lvl="2" indent="-171450">
              <a:buFont typeface="Arial" panose="020B0604020202020204" pitchFamily="34" charset="0"/>
              <a:buChar char="•"/>
            </a:pPr>
            <a:r>
              <a:rPr lang="en-US" sz="1200" dirty="0" smtClean="0">
                <a:solidFill>
                  <a:srgbClr val="FF0000"/>
                </a:solidFill>
                <a:sym typeface="Wingdings" panose="05000000000000000000" pitchFamily="2" charset="2"/>
              </a:rPr>
              <a:t>Software upgrade seems to solve the problem via the introduction of time delays (or settling time) and keeping the SMUs in the ON state for the whole duration of the measurement </a:t>
            </a:r>
            <a:r>
              <a:rPr lang="en-US" sz="1200" dirty="0">
                <a:solidFill>
                  <a:srgbClr val="FF0000"/>
                </a:solidFill>
                <a:sym typeface="Wingdings" panose="05000000000000000000" pitchFamily="2" charset="2"/>
              </a:rPr>
              <a:t>(</a:t>
            </a:r>
            <a:r>
              <a:rPr lang="en-US" sz="1200" b="1" dirty="0">
                <a:solidFill>
                  <a:srgbClr val="FF0000"/>
                </a:solidFill>
                <a:sym typeface="Wingdings" panose="05000000000000000000" pitchFamily="2" charset="2"/>
              </a:rPr>
              <a:t>under </a:t>
            </a:r>
            <a:r>
              <a:rPr lang="en-US" sz="1200" b="1" dirty="0" smtClean="0">
                <a:solidFill>
                  <a:srgbClr val="FF0000"/>
                </a:solidFill>
                <a:sym typeface="Wingdings" panose="05000000000000000000" pitchFamily="2" charset="2"/>
              </a:rPr>
              <a:t>investigation!</a:t>
            </a:r>
            <a:r>
              <a:rPr lang="en-US" sz="1200" dirty="0" smtClean="0">
                <a:solidFill>
                  <a:srgbClr val="FF0000"/>
                </a:solidFill>
                <a:sym typeface="Wingdings" panose="05000000000000000000" pitchFamily="2" charset="2"/>
              </a:rPr>
              <a:t>)</a:t>
            </a:r>
          </a:p>
          <a:p>
            <a:pPr lvl="5"/>
            <a:endParaRPr lang="en-US" sz="1200" dirty="0" smtClean="0">
              <a:sym typeface="Wingdings" panose="05000000000000000000" pitchFamily="2" charset="2"/>
            </a:endParaRPr>
          </a:p>
          <a:p>
            <a:pPr lvl="5"/>
            <a:endParaRPr lang="en-US" sz="1200" dirty="0" smtClean="0">
              <a:sym typeface="Wingdings" panose="05000000000000000000" pitchFamily="2" charset="2"/>
            </a:endParaRPr>
          </a:p>
          <a:p>
            <a:pPr marL="342900" indent="-342900">
              <a:buAutoNum type="arabicPeriod"/>
            </a:pPr>
            <a:r>
              <a:rPr lang="en-US" sz="1200" dirty="0" smtClean="0">
                <a:sym typeface="Wingdings" panose="05000000000000000000" pitchFamily="2" charset="2"/>
              </a:rPr>
              <a:t>Software failures (</a:t>
            </a:r>
            <a:r>
              <a:rPr lang="en-US" sz="1200" b="1" dirty="0" smtClean="0">
                <a:solidFill>
                  <a:srgbClr val="FF0000"/>
                </a:solidFill>
                <a:sym typeface="Wingdings" panose="05000000000000000000" pitchFamily="2" charset="2"/>
              </a:rPr>
              <a:t>fully understood</a:t>
            </a:r>
            <a:r>
              <a:rPr lang="en-US" sz="1200" dirty="0" smtClean="0">
                <a:sym typeface="Wingdings" panose="05000000000000000000" pitchFamily="2" charset="2"/>
              </a:rPr>
              <a:t>)  </a:t>
            </a:r>
          </a:p>
          <a:p>
            <a:pPr marL="800100" lvl="1" indent="-342900">
              <a:buFont typeface="Arial" panose="020B0604020202020204" pitchFamily="34" charset="0"/>
              <a:buChar char="•"/>
            </a:pPr>
            <a:r>
              <a:rPr lang="en-US" sz="1200" dirty="0" smtClean="0">
                <a:sym typeface="Wingdings" panose="05000000000000000000" pitchFamily="2" charset="2"/>
              </a:rPr>
              <a:t>KITE (DAQ software) crash</a:t>
            </a:r>
          </a:p>
          <a:p>
            <a:pPr marL="800100" lvl="1" indent="-342900">
              <a:buFont typeface="Arial" panose="020B0604020202020204" pitchFamily="34" charset="0"/>
              <a:buChar char="•"/>
            </a:pPr>
            <a:r>
              <a:rPr lang="en-US" sz="1200" dirty="0" smtClean="0">
                <a:sym typeface="Wingdings" panose="05000000000000000000" pitchFamily="2" charset="2"/>
              </a:rPr>
              <a:t>System freeze if data folder remotely accessed</a:t>
            </a:r>
          </a:p>
        </p:txBody>
      </p:sp>
    </p:spTree>
    <p:extLst>
      <p:ext uri="{BB962C8B-B14F-4D97-AF65-F5344CB8AC3E}">
        <p14:creationId xmlns:p14="http://schemas.microsoft.com/office/powerpoint/2010/main" val="252812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4"/>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27</a:t>
            </a:fld>
            <a:endParaRPr lang="en-US" dirty="0"/>
          </a:p>
        </p:txBody>
      </p:sp>
      <p:pic>
        <p:nvPicPr>
          <p:cNvPr id="42" name="Picture 41"/>
          <p:cNvPicPr>
            <a:picLocks noChangeAspect="1"/>
          </p:cNvPicPr>
          <p:nvPr/>
        </p:nvPicPr>
        <p:blipFill>
          <a:blip r:embed="rId6"/>
          <a:stretch>
            <a:fillRect/>
          </a:stretch>
        </p:blipFill>
        <p:spPr>
          <a:xfrm>
            <a:off x="385762" y="118265"/>
            <a:ext cx="792163" cy="759497"/>
          </a:xfrm>
          <a:prstGeom prst="rect">
            <a:avLst/>
          </a:prstGeom>
        </p:spPr>
      </p:pic>
      <p:sp>
        <p:nvSpPr>
          <p:cNvPr id="43" name="Title 1"/>
          <p:cNvSpPr>
            <a:spLocks noGrp="1"/>
          </p:cNvSpPr>
          <p:nvPr>
            <p:ph type="title"/>
          </p:nvPr>
        </p:nvSpPr>
        <p:spPr>
          <a:xfrm>
            <a:off x="658091" y="204153"/>
            <a:ext cx="7308273" cy="609600"/>
          </a:xfrm>
        </p:spPr>
        <p:txBody>
          <a:bodyPr/>
          <a:lstStyle/>
          <a:p>
            <a:r>
              <a:rPr lang="en-US" sz="2400" dirty="0" smtClean="0"/>
              <a:t>Yield considerations of the metal system</a:t>
            </a:r>
          </a:p>
        </p:txBody>
      </p:sp>
      <p:sp>
        <p:nvSpPr>
          <p:cNvPr id="2" name="TextBox 1"/>
          <p:cNvSpPr txBox="1"/>
          <p:nvPr/>
        </p:nvSpPr>
        <p:spPr>
          <a:xfrm>
            <a:off x="4146369" y="3887866"/>
            <a:ext cx="4012211" cy="2462213"/>
          </a:xfrm>
          <a:prstGeom prst="rect">
            <a:avLst/>
          </a:prstGeom>
          <a:noFill/>
        </p:spPr>
        <p:txBody>
          <a:bodyPr wrap="square" rtlCol="0">
            <a:spAutoFit/>
          </a:bodyPr>
          <a:lstStyle/>
          <a:p>
            <a:r>
              <a:rPr lang="de-DE" u="sng" dirty="0" smtClean="0"/>
              <a:t>Rainer</a:t>
            </a:r>
            <a:r>
              <a:rPr lang="en-US" u="sng" dirty="0" smtClean="0"/>
              <a:t>’s criteria </a:t>
            </a:r>
            <a:r>
              <a:rPr lang="en-US" dirty="0" smtClean="0"/>
              <a:t>for yield calculation:</a:t>
            </a:r>
          </a:p>
          <a:p>
            <a:endParaRPr lang="en-US" dirty="0" smtClean="0"/>
          </a:p>
          <a:p>
            <a:r>
              <a:rPr lang="en-US" dirty="0" smtClean="0"/>
              <a:t>0: no faults</a:t>
            </a:r>
          </a:p>
          <a:p>
            <a:r>
              <a:rPr lang="en-US" dirty="0" smtClean="0"/>
              <a:t>1: pixel or column* (drain line) level faults</a:t>
            </a:r>
          </a:p>
          <a:p>
            <a:r>
              <a:rPr lang="en-US" dirty="0" smtClean="0"/>
              <a:t>2: row level faults</a:t>
            </a:r>
          </a:p>
          <a:p>
            <a:r>
              <a:rPr lang="en-US" dirty="0" smtClean="0"/>
              <a:t>3: high impact faults</a:t>
            </a:r>
          </a:p>
          <a:p>
            <a:r>
              <a:rPr lang="en-US" dirty="0" smtClean="0"/>
              <a:t>4: lethal faults </a:t>
            </a:r>
          </a:p>
          <a:p>
            <a:r>
              <a:rPr lang="en-US" dirty="0" smtClean="0"/>
              <a:t>5: to be clarified</a:t>
            </a:r>
          </a:p>
          <a:p>
            <a:endParaRPr lang="en-US" dirty="0"/>
          </a:p>
          <a:p>
            <a:r>
              <a:rPr lang="en-US" dirty="0" smtClean="0"/>
              <a:t>* Column level faults in Al2 can be repaired by rework (</a:t>
            </a:r>
            <a:r>
              <a:rPr lang="en-US" dirty="0" smtClean="0">
                <a:solidFill>
                  <a:srgbClr val="FF0000"/>
                </a:solidFill>
              </a:rPr>
              <a:t>grade 1 </a:t>
            </a:r>
            <a:r>
              <a:rPr lang="en-US" dirty="0" smtClean="0">
                <a:solidFill>
                  <a:srgbClr val="FF0000"/>
                </a:solidFill>
                <a:sym typeface="Wingdings" panose="05000000000000000000" pitchFamily="2" charset="2"/>
              </a:rPr>
              <a:t> 0</a:t>
            </a:r>
            <a:r>
              <a:rPr lang="en-US" dirty="0" smtClean="0"/>
              <a:t>).</a:t>
            </a:r>
          </a:p>
        </p:txBody>
      </p:sp>
      <p:graphicFrame>
        <p:nvGraphicFramePr>
          <p:cNvPr id="3" name="Table 2"/>
          <p:cNvGraphicFramePr>
            <a:graphicFrameLocks noGrp="1"/>
          </p:cNvGraphicFramePr>
          <p:nvPr>
            <p:extLst>
              <p:ext uri="{D42A27DB-BD31-4B8C-83A1-F6EECF244321}">
                <p14:modId xmlns:p14="http://schemas.microsoft.com/office/powerpoint/2010/main" val="635181808"/>
              </p:ext>
            </p:extLst>
          </p:nvPr>
        </p:nvGraphicFramePr>
        <p:xfrm>
          <a:off x="929640" y="3847622"/>
          <a:ext cx="2834640" cy="2529840"/>
        </p:xfrm>
        <a:graphic>
          <a:graphicData uri="http://schemas.openxmlformats.org/drawingml/2006/table">
            <a:tbl>
              <a:tblPr firstRow="1" bandRow="1">
                <a:tableStyleId>{5C22544A-7EE6-4342-B048-85BDC9FD1C3A}</a:tableStyleId>
              </a:tblPr>
              <a:tblGrid>
                <a:gridCol w="708660"/>
                <a:gridCol w="708660"/>
                <a:gridCol w="708660"/>
                <a:gridCol w="708660"/>
              </a:tblGrid>
              <a:tr h="283839">
                <a:tc gridSpan="4">
                  <a:txBody>
                    <a:bodyPr/>
                    <a:lstStyle/>
                    <a:p>
                      <a:pPr algn="ctr"/>
                      <a:r>
                        <a:rPr lang="en-US" sz="1600" dirty="0" smtClean="0"/>
                        <a:t>Rainer’s Yield Criteria</a:t>
                      </a:r>
                      <a:endParaRPr lang="en-US" sz="1600" dirty="0"/>
                    </a:p>
                  </a:txBody>
                  <a:tcPr>
                    <a:solidFill>
                      <a:schemeClr val="accent1">
                        <a:lumMod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9643">
                <a:tc>
                  <a:txBody>
                    <a:bodyPr/>
                    <a:lstStyle/>
                    <a:p>
                      <a:pPr algn="ctr"/>
                      <a:endParaRPr lang="en-US" dirty="0"/>
                    </a:p>
                  </a:txBody>
                  <a:tcPr anchor="ctr">
                    <a:solidFill>
                      <a:schemeClr val="accent5">
                        <a:lumMod val="75000"/>
                      </a:schemeClr>
                    </a:solidFill>
                  </a:tcPr>
                </a:tc>
                <a:tc>
                  <a:txBody>
                    <a:bodyPr/>
                    <a:lstStyle/>
                    <a:p>
                      <a:pPr algn="ctr"/>
                      <a:r>
                        <a:rPr lang="en-US" sz="1400" b="1" dirty="0" smtClean="0"/>
                        <a:t>W30</a:t>
                      </a:r>
                      <a:endParaRPr lang="en-US" sz="1400" b="1" dirty="0"/>
                    </a:p>
                  </a:txBody>
                  <a:tcPr anchor="ctr">
                    <a:solidFill>
                      <a:schemeClr val="accent5">
                        <a:lumMod val="75000"/>
                      </a:schemeClr>
                    </a:solidFill>
                  </a:tcPr>
                </a:tc>
                <a:tc>
                  <a:txBody>
                    <a:bodyPr/>
                    <a:lstStyle/>
                    <a:p>
                      <a:pPr algn="ctr"/>
                      <a:r>
                        <a:rPr lang="en-US" sz="1400" b="1" dirty="0" smtClean="0"/>
                        <a:t>W35</a:t>
                      </a:r>
                      <a:endParaRPr lang="en-US" sz="1400" b="1" dirty="0"/>
                    </a:p>
                  </a:txBody>
                  <a:tcPr anchor="ctr">
                    <a:solidFill>
                      <a:schemeClr val="accent5">
                        <a:lumMod val="75000"/>
                      </a:schemeClr>
                    </a:solidFill>
                  </a:tcPr>
                </a:tc>
                <a:tc>
                  <a:txBody>
                    <a:bodyPr/>
                    <a:lstStyle/>
                    <a:p>
                      <a:pPr algn="ctr"/>
                      <a:r>
                        <a:rPr lang="en-US" sz="1400" b="1" dirty="0" smtClean="0"/>
                        <a:t>W36</a:t>
                      </a:r>
                      <a:endParaRPr lang="en-US" sz="1400" b="1" dirty="0"/>
                    </a:p>
                  </a:txBody>
                  <a:tcPr anchor="ctr">
                    <a:solidFill>
                      <a:schemeClr val="accent5">
                        <a:lumMod val="75000"/>
                      </a:schemeClr>
                    </a:solidFill>
                  </a:tcPr>
                </a:tc>
              </a:tr>
              <a:tr h="258036">
                <a:tc>
                  <a:txBody>
                    <a:bodyPr/>
                    <a:lstStyle/>
                    <a:p>
                      <a:pPr algn="ctr"/>
                      <a:r>
                        <a:rPr lang="en-US" sz="1400" b="1" dirty="0" smtClean="0"/>
                        <a:t>IF</a:t>
                      </a:r>
                      <a:endParaRPr lang="en-US" sz="1400" b="1" dirty="0"/>
                    </a:p>
                  </a:txBody>
                  <a:tcPr anchor="ctr"/>
                </a:tc>
                <a:tc>
                  <a:txBody>
                    <a:bodyPr/>
                    <a:lstStyle/>
                    <a:p>
                      <a:pPr algn="ctr"/>
                      <a:r>
                        <a:rPr lang="en-US" sz="1400" dirty="0" smtClean="0"/>
                        <a:t>3</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r>
              <a:tr h="258036">
                <a:tc>
                  <a:txBody>
                    <a:bodyPr/>
                    <a:lstStyle/>
                    <a:p>
                      <a:pPr algn="ctr"/>
                      <a:r>
                        <a:rPr lang="en-US" sz="1400" b="1" dirty="0" smtClean="0"/>
                        <a:t>OF1</a:t>
                      </a:r>
                      <a:endParaRPr lang="en-US" sz="1400" b="1"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r>
              <a:tr h="258036">
                <a:tc>
                  <a:txBody>
                    <a:bodyPr/>
                    <a:lstStyle/>
                    <a:p>
                      <a:pPr algn="ctr"/>
                      <a:r>
                        <a:rPr lang="en-US" sz="1400" b="1" dirty="0" smtClean="0"/>
                        <a:t>OF2</a:t>
                      </a:r>
                      <a:endParaRPr lang="en-US" sz="1400" b="1"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0</a:t>
                      </a:r>
                      <a:endParaRPr lang="en-US" sz="1400" dirty="0"/>
                    </a:p>
                  </a:txBody>
                  <a:tcPr anchor="ctr"/>
                </a:tc>
              </a:tr>
              <a:tr h="258036">
                <a:tc>
                  <a:txBody>
                    <a:bodyPr/>
                    <a:lstStyle/>
                    <a:p>
                      <a:pPr algn="ctr"/>
                      <a:r>
                        <a:rPr lang="en-US" sz="1400" b="1" dirty="0" smtClean="0"/>
                        <a:t>OB1</a:t>
                      </a:r>
                      <a:endParaRPr lang="en-US" sz="1400" b="1" dirty="0"/>
                    </a:p>
                  </a:txBody>
                  <a:tcPr anchor="ctr"/>
                </a:tc>
                <a:tc>
                  <a:txBody>
                    <a:bodyPr/>
                    <a:lstStyle/>
                    <a:p>
                      <a:pPr algn="ctr"/>
                      <a:r>
                        <a:rPr lang="en-US" sz="1400" dirty="0" smtClean="0"/>
                        <a:t>1</a:t>
                      </a:r>
                      <a:endParaRPr lang="en-US" sz="1400" dirty="0"/>
                    </a:p>
                  </a:txBody>
                  <a:tcPr anchor="ctr"/>
                </a:tc>
                <a:tc>
                  <a:txBody>
                    <a:bodyPr/>
                    <a:lstStyle/>
                    <a:p>
                      <a:pPr algn="ctr"/>
                      <a:r>
                        <a:rPr lang="en-US" sz="1400" dirty="0" smtClean="0"/>
                        <a:t>1</a:t>
                      </a:r>
                      <a:endParaRPr lang="en-US" sz="1400" dirty="0"/>
                    </a:p>
                  </a:txBody>
                  <a:tcPr anchor="ctr"/>
                </a:tc>
                <a:tc>
                  <a:txBody>
                    <a:bodyPr/>
                    <a:lstStyle/>
                    <a:p>
                      <a:pPr algn="ctr"/>
                      <a:r>
                        <a:rPr lang="en-US" sz="1400" dirty="0" smtClean="0"/>
                        <a:t>0</a:t>
                      </a:r>
                      <a:endParaRPr lang="en-US" sz="1400" dirty="0"/>
                    </a:p>
                  </a:txBody>
                  <a:tcPr anchor="ctr"/>
                </a:tc>
              </a:tr>
              <a:tr h="258036">
                <a:tc>
                  <a:txBody>
                    <a:bodyPr/>
                    <a:lstStyle/>
                    <a:p>
                      <a:pPr algn="ctr"/>
                      <a:r>
                        <a:rPr lang="en-US" sz="1400" b="1" dirty="0" smtClean="0"/>
                        <a:t>OB2</a:t>
                      </a:r>
                      <a:endParaRPr lang="en-US" sz="1400" b="1" dirty="0"/>
                    </a:p>
                  </a:txBody>
                  <a:tcPr anchor="ctr"/>
                </a:tc>
                <a:tc>
                  <a:txBody>
                    <a:bodyPr/>
                    <a:lstStyle/>
                    <a:p>
                      <a:pPr algn="ctr"/>
                      <a:r>
                        <a:rPr lang="en-US" sz="1400" dirty="0" smtClean="0"/>
                        <a:t>1</a:t>
                      </a:r>
                      <a:endParaRPr lang="en-US" sz="1400" dirty="0"/>
                    </a:p>
                  </a:txBody>
                  <a:tcPr anchor="ctr"/>
                </a:tc>
                <a:tc>
                  <a:txBody>
                    <a:bodyPr/>
                    <a:lstStyle/>
                    <a:p>
                      <a:pPr algn="ctr"/>
                      <a:r>
                        <a:rPr lang="de-DE" sz="1400" dirty="0" smtClean="0"/>
                        <a:t>5</a:t>
                      </a:r>
                      <a:endParaRPr lang="en-US" sz="1400" dirty="0"/>
                    </a:p>
                  </a:txBody>
                  <a:tcPr anchor="ctr"/>
                </a:tc>
                <a:tc>
                  <a:txBody>
                    <a:bodyPr/>
                    <a:lstStyle/>
                    <a:p>
                      <a:pPr algn="ctr"/>
                      <a:r>
                        <a:rPr lang="en-US" sz="1400" dirty="0" smtClean="0"/>
                        <a:t>1</a:t>
                      </a:r>
                      <a:endParaRPr lang="en-US" sz="1400" dirty="0"/>
                    </a:p>
                  </a:txBody>
                  <a:tcPr anchor="ctr"/>
                </a:tc>
              </a:tr>
              <a:tr h="258036">
                <a:tc>
                  <a:txBody>
                    <a:bodyPr/>
                    <a:lstStyle/>
                    <a:p>
                      <a:pPr algn="ctr"/>
                      <a:r>
                        <a:rPr lang="en-US" sz="1400" b="1" dirty="0" smtClean="0"/>
                        <a:t>IB</a:t>
                      </a:r>
                      <a:endParaRPr lang="en-US" sz="1400" b="1" dirty="0"/>
                    </a:p>
                  </a:txBody>
                  <a:tcPr anchor="ctr"/>
                </a:tc>
                <a:tc>
                  <a:txBody>
                    <a:bodyPr/>
                    <a:lstStyle/>
                    <a:p>
                      <a:pPr algn="ctr"/>
                      <a:r>
                        <a:rPr lang="en-US" sz="1400" dirty="0" smtClean="0"/>
                        <a:t>0</a:t>
                      </a:r>
                      <a:endParaRPr lang="en-US" sz="1400" dirty="0"/>
                    </a:p>
                  </a:txBody>
                  <a:tcPr anchor="ctr"/>
                </a:tc>
                <a:tc>
                  <a:txBody>
                    <a:bodyPr/>
                    <a:lstStyle/>
                    <a:p>
                      <a:pPr algn="ctr"/>
                      <a:r>
                        <a:rPr lang="en-US" sz="1400" b="1" dirty="0" smtClean="0">
                          <a:solidFill>
                            <a:srgbClr val="FF0000"/>
                          </a:solidFill>
                        </a:rPr>
                        <a:t>4</a:t>
                      </a:r>
                      <a:endParaRPr lang="en-US" sz="1400" b="1" dirty="0">
                        <a:solidFill>
                          <a:srgbClr val="FF0000"/>
                        </a:solidFill>
                      </a:endParaRPr>
                    </a:p>
                  </a:txBody>
                  <a:tcPr anchor="ctr"/>
                </a:tc>
                <a:tc>
                  <a:txBody>
                    <a:bodyPr/>
                    <a:lstStyle/>
                    <a:p>
                      <a:pPr algn="ctr"/>
                      <a:r>
                        <a:rPr lang="en-US" sz="1400" dirty="0" smtClean="0"/>
                        <a:t>0</a:t>
                      </a:r>
                      <a:endParaRPr lang="en-US" sz="1400" dirty="0"/>
                    </a:p>
                  </a:txBody>
                  <a:tcPr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27773367"/>
              </p:ext>
            </p:extLst>
          </p:nvPr>
        </p:nvGraphicFramePr>
        <p:xfrm>
          <a:off x="937260" y="1096324"/>
          <a:ext cx="2834640" cy="2529840"/>
        </p:xfrm>
        <a:graphic>
          <a:graphicData uri="http://schemas.openxmlformats.org/drawingml/2006/table">
            <a:tbl>
              <a:tblPr firstRow="1" bandRow="1">
                <a:tableStyleId>{5C22544A-7EE6-4342-B048-85BDC9FD1C3A}</a:tableStyleId>
              </a:tblPr>
              <a:tblGrid>
                <a:gridCol w="708660"/>
                <a:gridCol w="708660"/>
                <a:gridCol w="708660"/>
                <a:gridCol w="708660"/>
              </a:tblGrid>
              <a:tr h="283839">
                <a:tc gridSpan="4">
                  <a:txBody>
                    <a:bodyPr/>
                    <a:lstStyle/>
                    <a:p>
                      <a:pPr algn="ctr"/>
                      <a:r>
                        <a:rPr lang="en-US" sz="1600" dirty="0" smtClean="0"/>
                        <a:t>Yield</a:t>
                      </a:r>
                      <a:r>
                        <a:rPr lang="en-US" sz="1600" baseline="0" dirty="0" smtClean="0"/>
                        <a:t> (%)</a:t>
                      </a:r>
                      <a:endParaRPr lang="en-US" sz="1600" dirty="0"/>
                    </a:p>
                  </a:txBody>
                  <a:tcPr>
                    <a:solidFill>
                      <a:schemeClr val="accent1">
                        <a:lumMod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9643">
                <a:tc>
                  <a:txBody>
                    <a:bodyPr/>
                    <a:lstStyle/>
                    <a:p>
                      <a:pPr algn="ctr"/>
                      <a:endParaRPr lang="en-US" dirty="0"/>
                    </a:p>
                  </a:txBody>
                  <a:tcPr anchor="ctr">
                    <a:solidFill>
                      <a:schemeClr val="accent5">
                        <a:lumMod val="75000"/>
                      </a:schemeClr>
                    </a:solidFill>
                  </a:tcPr>
                </a:tc>
                <a:tc>
                  <a:txBody>
                    <a:bodyPr/>
                    <a:lstStyle/>
                    <a:p>
                      <a:pPr algn="ctr"/>
                      <a:r>
                        <a:rPr lang="en-US" sz="1400" b="1" dirty="0" smtClean="0"/>
                        <a:t>W30</a:t>
                      </a:r>
                      <a:endParaRPr lang="en-US" sz="1400" b="1" dirty="0"/>
                    </a:p>
                  </a:txBody>
                  <a:tcPr anchor="ctr">
                    <a:solidFill>
                      <a:schemeClr val="accent5">
                        <a:lumMod val="75000"/>
                      </a:schemeClr>
                    </a:solidFill>
                  </a:tcPr>
                </a:tc>
                <a:tc>
                  <a:txBody>
                    <a:bodyPr/>
                    <a:lstStyle/>
                    <a:p>
                      <a:pPr algn="ctr"/>
                      <a:r>
                        <a:rPr lang="en-US" sz="1400" b="1" dirty="0" smtClean="0"/>
                        <a:t>W35</a:t>
                      </a:r>
                      <a:endParaRPr lang="en-US" sz="1400" b="1" dirty="0"/>
                    </a:p>
                  </a:txBody>
                  <a:tcPr anchor="ctr">
                    <a:solidFill>
                      <a:schemeClr val="accent5">
                        <a:lumMod val="75000"/>
                      </a:schemeClr>
                    </a:solidFill>
                  </a:tcPr>
                </a:tc>
                <a:tc>
                  <a:txBody>
                    <a:bodyPr/>
                    <a:lstStyle/>
                    <a:p>
                      <a:pPr algn="ctr"/>
                      <a:r>
                        <a:rPr lang="en-US" sz="1400" b="1" dirty="0" smtClean="0"/>
                        <a:t>W36</a:t>
                      </a:r>
                      <a:endParaRPr lang="en-US" sz="1400" b="1" dirty="0"/>
                    </a:p>
                  </a:txBody>
                  <a:tcPr anchor="ctr">
                    <a:solidFill>
                      <a:schemeClr val="accent5">
                        <a:lumMod val="75000"/>
                      </a:schemeClr>
                    </a:solidFill>
                  </a:tcPr>
                </a:tc>
              </a:tr>
              <a:tr h="258036">
                <a:tc>
                  <a:txBody>
                    <a:bodyPr/>
                    <a:lstStyle/>
                    <a:p>
                      <a:pPr algn="ctr"/>
                      <a:r>
                        <a:rPr lang="en-US" sz="1400" b="1" dirty="0" smtClean="0"/>
                        <a:t>IF</a:t>
                      </a:r>
                      <a:endParaRPr lang="en-US" sz="1400" b="1" dirty="0"/>
                    </a:p>
                  </a:txBody>
                  <a:tcPr anchor="ctr"/>
                </a:tc>
                <a:tc>
                  <a:txBody>
                    <a:bodyPr/>
                    <a:lstStyle/>
                    <a:p>
                      <a:pPr algn="ctr"/>
                      <a:r>
                        <a:rPr lang="en-US" sz="1400" dirty="0" smtClean="0"/>
                        <a:t>75.0</a:t>
                      </a:r>
                      <a:endParaRPr lang="en-US" sz="1400" dirty="0"/>
                    </a:p>
                  </a:txBody>
                  <a:tcPr anchor="ctr"/>
                </a:tc>
                <a:tc>
                  <a:txBody>
                    <a:bodyPr/>
                    <a:lstStyle/>
                    <a:p>
                      <a:pPr algn="ctr"/>
                      <a:r>
                        <a:rPr lang="en-US" sz="1400" dirty="0" smtClean="0"/>
                        <a:t>100.0</a:t>
                      </a:r>
                      <a:endParaRPr lang="en-US" sz="1400" dirty="0"/>
                    </a:p>
                  </a:txBody>
                  <a:tcPr anchor="ctr"/>
                </a:tc>
                <a:tc>
                  <a:txBody>
                    <a:bodyPr/>
                    <a:lstStyle/>
                    <a:p>
                      <a:pPr algn="ctr"/>
                      <a:r>
                        <a:rPr lang="en-US" sz="1400" dirty="0" smtClean="0"/>
                        <a:t>100.0</a:t>
                      </a:r>
                      <a:endParaRPr lang="en-US" sz="1400" dirty="0"/>
                    </a:p>
                  </a:txBody>
                  <a:tcPr anchor="ctr"/>
                </a:tc>
              </a:tr>
              <a:tr h="258036">
                <a:tc>
                  <a:txBody>
                    <a:bodyPr/>
                    <a:lstStyle/>
                    <a:p>
                      <a:pPr algn="ctr"/>
                      <a:r>
                        <a:rPr lang="en-US" sz="1400" b="1" dirty="0" smtClean="0"/>
                        <a:t>OF1</a:t>
                      </a:r>
                      <a:endParaRPr lang="en-US" sz="1400" b="1" dirty="0"/>
                    </a:p>
                  </a:txBody>
                  <a:tcPr anchor="ctr"/>
                </a:tc>
                <a:tc>
                  <a:txBody>
                    <a:bodyPr/>
                    <a:lstStyle/>
                    <a:p>
                      <a:pPr algn="ctr"/>
                      <a:r>
                        <a:rPr lang="en-US" sz="1400" dirty="0" smtClean="0"/>
                        <a:t>100.0</a:t>
                      </a:r>
                      <a:endParaRPr lang="en-US" sz="1400" dirty="0"/>
                    </a:p>
                  </a:txBody>
                  <a:tcPr anchor="ctr"/>
                </a:tc>
                <a:tc>
                  <a:txBody>
                    <a:bodyPr/>
                    <a:lstStyle/>
                    <a:p>
                      <a:pPr algn="ctr"/>
                      <a:r>
                        <a:rPr lang="en-US" sz="1400" dirty="0" smtClean="0"/>
                        <a:t>100.0</a:t>
                      </a:r>
                      <a:endParaRPr lang="en-US" sz="1400" dirty="0"/>
                    </a:p>
                  </a:txBody>
                  <a:tcPr anchor="ctr"/>
                </a:tc>
                <a:tc>
                  <a:txBody>
                    <a:bodyPr/>
                    <a:lstStyle/>
                    <a:p>
                      <a:pPr algn="ctr"/>
                      <a:r>
                        <a:rPr lang="en-US" sz="1400" dirty="0" smtClean="0"/>
                        <a:t>100.0</a:t>
                      </a:r>
                      <a:endParaRPr lang="en-US" sz="1400" dirty="0"/>
                    </a:p>
                  </a:txBody>
                  <a:tcPr anchor="ctr"/>
                </a:tc>
              </a:tr>
              <a:tr h="258036">
                <a:tc>
                  <a:txBody>
                    <a:bodyPr/>
                    <a:lstStyle/>
                    <a:p>
                      <a:pPr algn="ctr"/>
                      <a:r>
                        <a:rPr lang="en-US" sz="1400" b="1" dirty="0" smtClean="0"/>
                        <a:t>OF2</a:t>
                      </a:r>
                      <a:endParaRPr lang="en-US" sz="1400" b="1" dirty="0"/>
                    </a:p>
                  </a:txBody>
                  <a:tcPr anchor="ctr"/>
                </a:tc>
                <a:tc>
                  <a:txBody>
                    <a:bodyPr/>
                    <a:lstStyle/>
                    <a:p>
                      <a:pPr algn="ctr"/>
                      <a:r>
                        <a:rPr lang="en-US" sz="1400" dirty="0" smtClean="0"/>
                        <a:t>100.0</a:t>
                      </a:r>
                      <a:endParaRPr lang="en-US" sz="1400" dirty="0"/>
                    </a:p>
                  </a:txBody>
                  <a:tcPr anchor="ctr"/>
                </a:tc>
                <a:tc>
                  <a:txBody>
                    <a:bodyPr/>
                    <a:lstStyle/>
                    <a:p>
                      <a:pPr algn="ctr"/>
                      <a:r>
                        <a:rPr lang="en-US" sz="1400" dirty="0" smtClean="0"/>
                        <a:t>100.0</a:t>
                      </a:r>
                      <a:endParaRPr lang="en-US" sz="1400" dirty="0"/>
                    </a:p>
                  </a:txBody>
                  <a:tcPr anchor="ctr"/>
                </a:tc>
                <a:tc>
                  <a:txBody>
                    <a:bodyPr/>
                    <a:lstStyle/>
                    <a:p>
                      <a:pPr algn="ctr"/>
                      <a:r>
                        <a:rPr lang="en-US" sz="1400" dirty="0" smtClean="0"/>
                        <a:t>100.0</a:t>
                      </a:r>
                      <a:endParaRPr lang="en-US" sz="1400" dirty="0"/>
                    </a:p>
                  </a:txBody>
                  <a:tcPr anchor="ctr"/>
                </a:tc>
              </a:tr>
              <a:tr h="258036">
                <a:tc>
                  <a:txBody>
                    <a:bodyPr/>
                    <a:lstStyle/>
                    <a:p>
                      <a:pPr algn="ctr"/>
                      <a:r>
                        <a:rPr lang="en-US" sz="1400" b="1" dirty="0" smtClean="0"/>
                        <a:t>OB1</a:t>
                      </a:r>
                      <a:endParaRPr lang="en-US" sz="1400" b="1" dirty="0"/>
                    </a:p>
                  </a:txBody>
                  <a:tcPr anchor="ctr"/>
                </a:tc>
                <a:tc>
                  <a:txBody>
                    <a:bodyPr/>
                    <a:lstStyle/>
                    <a:p>
                      <a:pPr algn="ctr"/>
                      <a:r>
                        <a:rPr lang="en-US" sz="1400" dirty="0" smtClean="0"/>
                        <a:t>99.8</a:t>
                      </a:r>
                      <a:endParaRPr lang="en-US" sz="1400" dirty="0"/>
                    </a:p>
                  </a:txBody>
                  <a:tcPr anchor="ctr"/>
                </a:tc>
                <a:tc>
                  <a:txBody>
                    <a:bodyPr/>
                    <a:lstStyle/>
                    <a:p>
                      <a:pPr algn="ctr"/>
                      <a:r>
                        <a:rPr lang="en-US" sz="1400" dirty="0" smtClean="0"/>
                        <a:t>99.4</a:t>
                      </a:r>
                      <a:endParaRPr lang="en-US" sz="1400" dirty="0"/>
                    </a:p>
                  </a:txBody>
                  <a:tcPr anchor="ctr"/>
                </a:tc>
                <a:tc>
                  <a:txBody>
                    <a:bodyPr/>
                    <a:lstStyle/>
                    <a:p>
                      <a:pPr algn="ctr"/>
                      <a:r>
                        <a:rPr lang="en-US" sz="1400" dirty="0" smtClean="0"/>
                        <a:t>100.0</a:t>
                      </a:r>
                      <a:endParaRPr lang="en-US" sz="1400" dirty="0"/>
                    </a:p>
                  </a:txBody>
                  <a:tcPr anchor="ctr"/>
                </a:tc>
              </a:tr>
              <a:tr h="258036">
                <a:tc>
                  <a:txBody>
                    <a:bodyPr/>
                    <a:lstStyle/>
                    <a:p>
                      <a:pPr algn="ctr"/>
                      <a:r>
                        <a:rPr lang="en-US" sz="1400" b="1" dirty="0" smtClean="0"/>
                        <a:t>OB2</a:t>
                      </a:r>
                      <a:endParaRPr lang="en-US" sz="1400" b="1" dirty="0"/>
                    </a:p>
                  </a:txBody>
                  <a:tcPr anchor="ctr"/>
                </a:tc>
                <a:tc>
                  <a:txBody>
                    <a:bodyPr/>
                    <a:lstStyle/>
                    <a:p>
                      <a:pPr algn="ctr"/>
                      <a:r>
                        <a:rPr lang="en-US" sz="1400" dirty="0" smtClean="0"/>
                        <a:t>99.6</a:t>
                      </a:r>
                      <a:endParaRPr lang="en-US" sz="1400" dirty="0"/>
                    </a:p>
                  </a:txBody>
                  <a:tcPr anchor="ctr"/>
                </a:tc>
                <a:tc>
                  <a:txBody>
                    <a:bodyPr/>
                    <a:lstStyle/>
                    <a:p>
                      <a:pPr algn="ctr"/>
                      <a:r>
                        <a:rPr lang="en-US" sz="1400" dirty="0" smtClean="0"/>
                        <a:t>99.5</a:t>
                      </a:r>
                      <a:endParaRPr lang="en-US" sz="1400" dirty="0"/>
                    </a:p>
                  </a:txBody>
                  <a:tcPr anchor="ctr"/>
                </a:tc>
                <a:tc>
                  <a:txBody>
                    <a:bodyPr/>
                    <a:lstStyle/>
                    <a:p>
                      <a:pPr algn="ctr"/>
                      <a:r>
                        <a:rPr lang="en-US" sz="1400" dirty="0" smtClean="0"/>
                        <a:t>99.8</a:t>
                      </a:r>
                      <a:endParaRPr lang="en-US" sz="1400" dirty="0"/>
                    </a:p>
                  </a:txBody>
                  <a:tcPr anchor="ctr"/>
                </a:tc>
              </a:tr>
              <a:tr h="258036">
                <a:tc>
                  <a:txBody>
                    <a:bodyPr/>
                    <a:lstStyle/>
                    <a:p>
                      <a:pPr algn="ctr"/>
                      <a:r>
                        <a:rPr lang="en-US" sz="1400" b="1" dirty="0" smtClean="0"/>
                        <a:t>IB</a:t>
                      </a:r>
                      <a:endParaRPr lang="en-US" sz="1400" b="1" dirty="0"/>
                    </a:p>
                  </a:txBody>
                  <a:tcPr anchor="ctr"/>
                </a:tc>
                <a:tc>
                  <a:txBody>
                    <a:bodyPr/>
                    <a:lstStyle/>
                    <a:p>
                      <a:pPr algn="ctr"/>
                      <a:r>
                        <a:rPr lang="en-US" sz="1400" dirty="0" smtClean="0"/>
                        <a:t>100.0</a:t>
                      </a:r>
                      <a:endParaRPr lang="en-US" sz="1400" dirty="0"/>
                    </a:p>
                  </a:txBody>
                  <a:tcPr anchor="ctr"/>
                </a:tc>
                <a:tc>
                  <a:txBody>
                    <a:bodyPr/>
                    <a:lstStyle/>
                    <a:p>
                      <a:pPr algn="ctr"/>
                      <a:r>
                        <a:rPr lang="en-US" sz="1400" b="1" dirty="0" smtClean="0">
                          <a:solidFill>
                            <a:srgbClr val="FF0000"/>
                          </a:solidFill>
                        </a:rPr>
                        <a:t>0</a:t>
                      </a:r>
                      <a:endParaRPr lang="en-US" sz="1400" b="1" dirty="0">
                        <a:solidFill>
                          <a:srgbClr val="FF0000"/>
                        </a:solidFill>
                      </a:endParaRPr>
                    </a:p>
                  </a:txBody>
                  <a:tcPr anchor="ctr"/>
                </a:tc>
                <a:tc>
                  <a:txBody>
                    <a:bodyPr/>
                    <a:lstStyle/>
                    <a:p>
                      <a:pPr algn="ctr"/>
                      <a:r>
                        <a:rPr lang="en-US" sz="1400" dirty="0" smtClean="0"/>
                        <a:t>100.0</a:t>
                      </a:r>
                      <a:endParaRPr lang="en-US" sz="1400" dirty="0"/>
                    </a:p>
                  </a:txBody>
                  <a:tcPr anchor="ctr"/>
                </a:tc>
              </a:tr>
            </a:tbl>
          </a:graphicData>
        </a:graphic>
      </p:graphicFrame>
      <p:sp>
        <p:nvSpPr>
          <p:cNvPr id="13" name="TextBox 12"/>
          <p:cNvSpPr txBox="1"/>
          <p:nvPr/>
        </p:nvSpPr>
        <p:spPr>
          <a:xfrm>
            <a:off x="4146368" y="1412943"/>
            <a:ext cx="4629533" cy="2031325"/>
          </a:xfrm>
          <a:prstGeom prst="rect">
            <a:avLst/>
          </a:prstGeom>
          <a:noFill/>
        </p:spPr>
        <p:txBody>
          <a:bodyPr wrap="square" rtlCol="0">
            <a:spAutoFit/>
          </a:bodyPr>
          <a:lstStyle/>
          <a:p>
            <a:r>
              <a:rPr lang="en-US" dirty="0" smtClean="0"/>
              <a:t>Yield calculated taking into account the following equation:</a:t>
            </a:r>
          </a:p>
          <a:p>
            <a:endParaRPr lang="en-US" dirty="0" smtClean="0"/>
          </a:p>
          <a:p>
            <a:endParaRPr lang="en-US" dirty="0"/>
          </a:p>
          <a:p>
            <a:endParaRPr lang="en-US" dirty="0" smtClean="0"/>
          </a:p>
          <a:p>
            <a:endParaRPr lang="en-US" dirty="0"/>
          </a:p>
          <a:p>
            <a:endParaRPr lang="en-US" dirty="0" smtClean="0"/>
          </a:p>
          <a:p>
            <a:r>
              <a:rPr lang="en-US" dirty="0" smtClean="0"/>
              <a:t>With D the total number of drain lines (1000) and D</a:t>
            </a:r>
            <a:r>
              <a:rPr lang="en-US" baseline="-25000" dirty="0" smtClean="0"/>
              <a:t>s</a:t>
            </a:r>
            <a:r>
              <a:rPr lang="en-US" dirty="0" smtClean="0"/>
              <a:t> the number of drain lines involved in the short. </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370147820"/>
              </p:ext>
            </p:extLst>
          </p:nvPr>
        </p:nvGraphicFramePr>
        <p:xfrm>
          <a:off x="5467484" y="2120995"/>
          <a:ext cx="1882507" cy="498784"/>
        </p:xfrm>
        <a:graphic>
          <a:graphicData uri="http://schemas.openxmlformats.org/presentationml/2006/ole">
            <mc:AlternateContent xmlns:mc="http://schemas.openxmlformats.org/markup-compatibility/2006">
              <mc:Choice xmlns:v="urn:schemas-microsoft-com:vml" Requires="v">
                <p:oleObj spid="_x0000_s1256" name="Equation" r:id="rId7" imgW="1485900" imgH="393700" progId="Equation.3">
                  <p:embed/>
                </p:oleObj>
              </mc:Choice>
              <mc:Fallback>
                <p:oleObj name="Equation" r:id="rId7" imgW="1485900" imgH="393700" progId="Equation.3">
                  <p:embed/>
                  <p:pic>
                    <p:nvPicPr>
                      <p:cNvPr id="0" name=""/>
                      <p:cNvPicPr/>
                      <p:nvPr/>
                    </p:nvPicPr>
                    <p:blipFill>
                      <a:blip r:embed="rId8"/>
                      <a:stretch>
                        <a:fillRect/>
                      </a:stretch>
                    </p:blipFill>
                    <p:spPr>
                      <a:xfrm>
                        <a:off x="5467484" y="2120995"/>
                        <a:ext cx="1882507" cy="498784"/>
                      </a:xfrm>
                      <a:prstGeom prst="rect">
                        <a:avLst/>
                      </a:prstGeom>
                    </p:spPr>
                  </p:pic>
                </p:oleObj>
              </mc:Fallback>
            </mc:AlternateContent>
          </a:graphicData>
        </a:graphic>
      </p:graphicFrame>
    </p:spTree>
    <p:extLst>
      <p:ext uri="{BB962C8B-B14F-4D97-AF65-F5344CB8AC3E}">
        <p14:creationId xmlns:p14="http://schemas.microsoft.com/office/powerpoint/2010/main" val="89578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28</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Switch </a:t>
            </a:r>
            <a:r>
              <a:rPr lang="de-DE" sz="2400" dirty="0" err="1" smtClean="0"/>
              <a:t>system</a:t>
            </a:r>
            <a:endParaRPr lang="en-US" sz="2400" dirty="0" smtClean="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42" y="1040923"/>
            <a:ext cx="8149598" cy="556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944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29</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mc:AlternateContent xmlns:mc="http://schemas.openxmlformats.org/markup-compatibility/2006" xmlns:a14="http://schemas.microsoft.com/office/drawing/2010/main">
        <mc:Choice Requires="a14">
          <p:sp>
            <p:nvSpPr>
              <p:cNvPr id="43" name="Title 1"/>
              <p:cNvSpPr>
                <a:spLocks noGrp="1"/>
              </p:cNvSpPr>
              <p:nvPr>
                <p:ph type="title"/>
              </p:nvPr>
            </p:nvSpPr>
            <p:spPr>
              <a:xfrm>
                <a:off x="658091" y="188913"/>
                <a:ext cx="7308273" cy="609600"/>
              </a:xfrm>
            </p:spPr>
            <p:txBody>
              <a:bodyPr/>
              <a:lstStyle/>
              <a:p>
                <a:r>
                  <a:rPr lang="en-US" sz="2400" dirty="0" smtClean="0"/>
                  <a:t>Threshold voltage – Linear (</a:t>
                </a:r>
                <a14:m>
                  <m:oMath xmlns:m="http://schemas.openxmlformats.org/officeDocument/2006/math">
                    <m:sSub>
                      <m:sSubPr>
                        <m:ctrlPr>
                          <a:rPr lang="de-DE" sz="2400" b="0" i="1" smtClean="0">
                            <a:latin typeface="Cambria Math"/>
                          </a:rPr>
                        </m:ctrlPr>
                      </m:sSubPr>
                      <m:e>
                        <m:r>
                          <m:rPr>
                            <m:sty m:val="p"/>
                          </m:rPr>
                          <a:rPr lang="de-DE" sz="2400" b="0" i="0" smtClean="0">
                            <a:latin typeface="Cambria Math"/>
                          </a:rPr>
                          <m:t>V</m:t>
                        </m:r>
                      </m:e>
                      <m:sub>
                        <m:r>
                          <m:rPr>
                            <m:sty m:val="p"/>
                          </m:rPr>
                          <a:rPr lang="de-DE" sz="2400" b="0" i="0" smtClean="0">
                            <a:latin typeface="Cambria Math"/>
                          </a:rPr>
                          <m:t>DS</m:t>
                        </m:r>
                      </m:sub>
                    </m:sSub>
                    <m:r>
                      <a:rPr lang="de-DE" sz="2400" b="0" i="0" smtClean="0">
                        <a:latin typeface="Cambria Math"/>
                      </a:rPr>
                      <m:t>=−0.5</m:t>
                    </m:r>
                    <m:r>
                      <a:rPr lang="de-DE" sz="2400" b="0" i="1" smtClean="0">
                        <a:latin typeface="Cambria Math"/>
                      </a:rPr>
                      <m:t> </m:t>
                    </m:r>
                    <m:r>
                      <m:rPr>
                        <m:sty m:val="p"/>
                      </m:rPr>
                      <a:rPr lang="de-DE" sz="2400" b="0" i="0" smtClean="0">
                        <a:latin typeface="Cambria Math"/>
                      </a:rPr>
                      <m:t>V</m:t>
                    </m:r>
                  </m:oMath>
                </a14:m>
                <a:r>
                  <a:rPr lang="en-US" sz="2400" dirty="0" smtClean="0"/>
                  <a:t>)</a:t>
                </a:r>
              </a:p>
            </p:txBody>
          </p:sp>
        </mc:Choice>
        <mc:Fallback xmlns="">
          <p:sp>
            <p:nvSpPr>
              <p:cNvPr id="43" name="Title 1"/>
              <p:cNvSpPr>
                <a:spLocks noGrp="1" noRot="1" noChangeAspect="1" noMove="1" noResize="1" noEditPoints="1" noAdjustHandles="1" noChangeArrowheads="1" noChangeShapeType="1" noTextEdit="1"/>
              </p:cNvSpPr>
              <p:nvPr>
                <p:ph type="title"/>
              </p:nvPr>
            </p:nvSpPr>
            <p:spPr>
              <a:xfrm>
                <a:off x="658091" y="188913"/>
                <a:ext cx="7308273" cy="609600"/>
              </a:xfrm>
              <a:blipFill rotWithShape="1">
                <a:blip r:embed="rId6"/>
                <a:stretch>
                  <a:fillRect b="-11000"/>
                </a:stretch>
              </a:blipFill>
            </p:spPr>
            <p:txBody>
              <a:bodyPr/>
              <a:lstStyle/>
              <a:p>
                <a:r>
                  <a:rPr lang="de-DE">
                    <a:noFill/>
                  </a:rPr>
                  <a:t> </a:t>
                </a:r>
              </a:p>
            </p:txBody>
          </p:sp>
        </mc:Fallback>
      </mc:AlternateContent>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076680" y="1528887"/>
            <a:ext cx="4664116" cy="34990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feld 2"/>
              <p:cNvSpPr txBox="1"/>
              <p:nvPr/>
            </p:nvSpPr>
            <p:spPr>
              <a:xfrm>
                <a:off x="658090" y="2876964"/>
                <a:ext cx="3371624" cy="2862322"/>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t>Take </a:t>
                </a:r>
                <a:r>
                  <a:rPr lang="de-DE" sz="1800" dirty="0" err="1" smtClean="0"/>
                  <a:t>the</a:t>
                </a:r>
                <a:r>
                  <a:rPr lang="de-DE" sz="1800" dirty="0" smtClean="0"/>
                  <a:t> </a:t>
                </a:r>
                <a:r>
                  <a:rPr lang="de-DE" sz="1800" dirty="0" err="1" smtClean="0"/>
                  <a:t>first</a:t>
                </a:r>
                <a:r>
                  <a:rPr lang="de-DE" sz="1800" dirty="0" smtClean="0"/>
                  <a:t> derivative (</a:t>
                </a:r>
                <a14:m>
                  <m:oMath xmlns:m="http://schemas.openxmlformats.org/officeDocument/2006/math">
                    <m:sSub>
                      <m:sSubPr>
                        <m:ctrlPr>
                          <a:rPr lang="de-DE" sz="1800" i="1" dirty="0" smtClean="0">
                            <a:latin typeface="Cambria Math"/>
                          </a:rPr>
                        </m:ctrlPr>
                      </m:sSubPr>
                      <m:e>
                        <m:r>
                          <a:rPr lang="de-DE" sz="1800" i="1" dirty="0" smtClean="0">
                            <a:latin typeface="Cambria Math"/>
                          </a:rPr>
                          <m:t>𝑔</m:t>
                        </m:r>
                      </m:e>
                      <m:sub>
                        <m:r>
                          <a:rPr lang="de-DE" sz="1800" i="1" dirty="0" smtClean="0">
                            <a:latin typeface="Cambria Math"/>
                          </a:rPr>
                          <m:t>𝑚</m:t>
                        </m:r>
                      </m:sub>
                    </m:sSub>
                  </m:oMath>
                </a14:m>
                <a:r>
                  <a:rPr lang="de-DE" sz="1800" dirty="0" smtClean="0"/>
                  <a:t>) </a:t>
                </a:r>
                <a:r>
                  <a:rPr lang="de-DE" sz="1800" dirty="0" err="1" smtClean="0"/>
                  <a:t>of</a:t>
                </a:r>
                <a:r>
                  <a:rPr lang="de-DE" sz="1800" dirty="0" smtClean="0"/>
                  <a:t> </a:t>
                </a:r>
                <a:r>
                  <a:rPr lang="de-DE" sz="1800" dirty="0" err="1" smtClean="0"/>
                  <a:t>the</a:t>
                </a:r>
                <a:r>
                  <a:rPr lang="de-DE" sz="1800" dirty="0" smtClean="0"/>
                  <a:t> </a:t>
                </a:r>
                <a:r>
                  <a:rPr lang="de-DE" sz="1800" dirty="0" err="1" smtClean="0"/>
                  <a:t>drain</a:t>
                </a:r>
                <a:r>
                  <a:rPr lang="de-DE" sz="1800" dirty="0" smtClean="0"/>
                  <a:t> </a:t>
                </a:r>
                <a:r>
                  <a:rPr lang="de-DE" sz="1800" dirty="0" err="1" smtClean="0"/>
                  <a:t>currents</a:t>
                </a:r>
                <a:endParaRPr lang="de-DE" sz="1800" dirty="0" smtClean="0"/>
              </a:p>
              <a:p>
                <a:pPr marL="285750" indent="-285750">
                  <a:buFont typeface="Arial" panose="020B0604020202020204" pitchFamily="34" charset="0"/>
                  <a:buChar char="•"/>
                </a:pPr>
                <a:r>
                  <a:rPr lang="de-DE" sz="1800" dirty="0" err="1" smtClean="0"/>
                  <a:t>Get</a:t>
                </a:r>
                <a:r>
                  <a:rPr lang="de-DE" sz="1800" dirty="0" smtClean="0"/>
                  <a:t> </a:t>
                </a:r>
                <a:r>
                  <a:rPr lang="de-DE" sz="1800" dirty="0" err="1" smtClean="0"/>
                  <a:t>the</a:t>
                </a:r>
                <a:r>
                  <a:rPr lang="de-DE" sz="1800" dirty="0" smtClean="0"/>
                  <a:t> </a:t>
                </a:r>
                <a:r>
                  <a:rPr lang="de-DE" sz="1800" dirty="0" err="1" smtClean="0"/>
                  <a:t>maximum</a:t>
                </a:r>
                <a:r>
                  <a:rPr lang="de-DE" sz="1800" dirty="0" smtClean="0"/>
                  <a:t> </a:t>
                </a:r>
                <a14:m>
                  <m:oMath xmlns:m="http://schemas.openxmlformats.org/officeDocument/2006/math">
                    <m:sSub>
                      <m:sSubPr>
                        <m:ctrlPr>
                          <a:rPr lang="de-DE" sz="1800" i="1" dirty="0">
                            <a:latin typeface="Cambria Math"/>
                          </a:rPr>
                        </m:ctrlPr>
                      </m:sSubPr>
                      <m:e>
                        <m:r>
                          <a:rPr lang="de-DE" sz="1800" i="1" dirty="0">
                            <a:latin typeface="Cambria Math"/>
                          </a:rPr>
                          <m:t>𝑔</m:t>
                        </m:r>
                      </m:e>
                      <m:sub>
                        <m:r>
                          <a:rPr lang="de-DE" sz="1800" i="1" dirty="0">
                            <a:latin typeface="Cambria Math"/>
                          </a:rPr>
                          <m:t>𝑚</m:t>
                        </m:r>
                      </m:sub>
                    </m:sSub>
                  </m:oMath>
                </a14:m>
                <a:r>
                  <a:rPr lang="de-DE" sz="1800" dirty="0" smtClean="0"/>
                  <a:t> </a:t>
                </a:r>
                <a:r>
                  <a:rPr lang="de-DE" sz="1800" dirty="0" err="1" smtClean="0"/>
                  <a:t>and</a:t>
                </a:r>
                <a:r>
                  <a:rPr lang="de-DE" sz="1800" dirty="0" smtClean="0"/>
                  <a:t> </a:t>
                </a:r>
                <a:r>
                  <a:rPr lang="de-DE" sz="1800" dirty="0" err="1" smtClean="0"/>
                  <a:t>the</a:t>
                </a:r>
                <a:r>
                  <a:rPr lang="de-DE" sz="1800" dirty="0" smtClean="0"/>
                  <a:t> </a:t>
                </a:r>
                <a:r>
                  <a:rPr lang="de-DE" sz="1800" dirty="0" err="1" smtClean="0"/>
                  <a:t>related</a:t>
                </a:r>
                <a:r>
                  <a:rPr lang="de-DE" sz="1800" dirty="0" smtClean="0"/>
                  <a:t> </a:t>
                </a:r>
                <a:r>
                  <a:rPr lang="de-DE" sz="1800" dirty="0" err="1" smtClean="0"/>
                  <a:t>gate</a:t>
                </a:r>
                <a:r>
                  <a:rPr lang="de-DE" sz="1800" dirty="0" smtClean="0"/>
                  <a:t> </a:t>
                </a:r>
                <a:r>
                  <a:rPr lang="de-DE" sz="1800" dirty="0" err="1" smtClean="0"/>
                  <a:t>voltage</a:t>
                </a:r>
                <a:endParaRPr lang="de-DE" sz="1800" dirty="0" smtClean="0"/>
              </a:p>
              <a:p>
                <a:pPr marL="285750" indent="-285750">
                  <a:buFont typeface="Arial" panose="020B0604020202020204" pitchFamily="34" charset="0"/>
                  <a:buChar char="•"/>
                </a:pPr>
                <a:r>
                  <a:rPr lang="de-DE" sz="1800" dirty="0" smtClean="0"/>
                  <a:t>Fit a </a:t>
                </a:r>
                <a:r>
                  <a:rPr lang="de-DE" sz="1800" dirty="0" err="1" smtClean="0"/>
                  <a:t>straight</a:t>
                </a:r>
                <a:r>
                  <a:rPr lang="de-DE" sz="1800" dirty="0" smtClean="0"/>
                  <a:t> </a:t>
                </a:r>
                <a:r>
                  <a:rPr lang="de-DE" sz="1800" dirty="0" err="1" smtClean="0"/>
                  <a:t>line</a:t>
                </a:r>
                <a:r>
                  <a:rPr lang="de-DE" sz="1800" dirty="0" smtClean="0"/>
                  <a:t> </a:t>
                </a:r>
                <a:r>
                  <a:rPr lang="de-DE" sz="1800" dirty="0" err="1" smtClean="0"/>
                  <a:t>to</a:t>
                </a:r>
                <a:r>
                  <a:rPr lang="de-DE" sz="1800" dirty="0" smtClean="0"/>
                  <a:t> </a:t>
                </a:r>
                <a:r>
                  <a:rPr lang="de-DE" sz="1800" dirty="0" err="1" smtClean="0"/>
                  <a:t>the</a:t>
                </a:r>
                <a:r>
                  <a:rPr lang="de-DE" sz="1800" dirty="0" smtClean="0"/>
                  <a:t> </a:t>
                </a:r>
                <a:r>
                  <a:rPr lang="de-DE" sz="1800" dirty="0" err="1" smtClean="0"/>
                  <a:t>point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maximum</a:t>
                </a:r>
                <a:r>
                  <a:rPr lang="de-DE" sz="1800" dirty="0" smtClean="0"/>
                  <a:t> </a:t>
                </a:r>
                <a14:m>
                  <m:oMath xmlns:m="http://schemas.openxmlformats.org/officeDocument/2006/math">
                    <m:sSub>
                      <m:sSubPr>
                        <m:ctrlPr>
                          <a:rPr lang="de-DE" sz="1800" i="1" dirty="0">
                            <a:latin typeface="Cambria Math"/>
                          </a:rPr>
                        </m:ctrlPr>
                      </m:sSubPr>
                      <m:e>
                        <m:r>
                          <a:rPr lang="de-DE" sz="1800" i="1" dirty="0">
                            <a:latin typeface="Cambria Math"/>
                          </a:rPr>
                          <m:t>𝑔</m:t>
                        </m:r>
                      </m:e>
                      <m:sub>
                        <m:r>
                          <a:rPr lang="de-DE" sz="1800" i="1" dirty="0">
                            <a:latin typeface="Cambria Math"/>
                          </a:rPr>
                          <m:t>𝑚</m:t>
                        </m:r>
                      </m:sub>
                    </m:sSub>
                  </m:oMath>
                </a14:m>
                <a:endParaRPr lang="de-DE" sz="1800" dirty="0" smtClean="0"/>
              </a:p>
              <a:p>
                <a:pPr marL="285750" indent="-285750">
                  <a:buFont typeface="Arial" panose="020B0604020202020204" pitchFamily="34" charset="0"/>
                  <a:buChar char="•"/>
                </a:pPr>
                <a:r>
                  <a:rPr lang="de-DE" sz="1800" dirty="0" err="1"/>
                  <a:t>Get</a:t>
                </a:r>
                <a:r>
                  <a:rPr lang="de-DE" sz="1800" dirty="0"/>
                  <a:t> </a:t>
                </a:r>
                <a:r>
                  <a:rPr lang="de-DE" sz="1800" dirty="0" err="1"/>
                  <a:t>the</a:t>
                </a:r>
                <a:r>
                  <a:rPr lang="de-DE" sz="1800" dirty="0"/>
                  <a:t> </a:t>
                </a:r>
                <a:r>
                  <a:rPr lang="de-DE" sz="1800" dirty="0" err="1" smtClean="0"/>
                  <a:t>value</a:t>
                </a:r>
                <a:r>
                  <a:rPr lang="de-DE" sz="1800" dirty="0" smtClean="0"/>
                  <a:t> </a:t>
                </a:r>
                <a:r>
                  <a:rPr lang="de-DE" sz="1800" dirty="0" err="1" smtClean="0"/>
                  <a:t>of</a:t>
                </a:r>
                <a:r>
                  <a:rPr lang="de-DE" sz="1800" dirty="0" smtClean="0"/>
                  <a:t> </a:t>
                </a:r>
                <a:r>
                  <a:rPr lang="de-DE" sz="1800" dirty="0" err="1"/>
                  <a:t>the</a:t>
                </a:r>
                <a:r>
                  <a:rPr lang="de-DE" sz="1800" dirty="0"/>
                  <a:t> </a:t>
                </a:r>
                <a:r>
                  <a:rPr lang="de-DE" sz="1800" dirty="0" err="1"/>
                  <a:t>gate</a:t>
                </a:r>
                <a:r>
                  <a:rPr lang="de-DE" sz="1800" dirty="0"/>
                  <a:t> </a:t>
                </a:r>
                <a:r>
                  <a:rPr lang="de-DE" sz="1800" dirty="0" err="1"/>
                  <a:t>voltage</a:t>
                </a:r>
                <a:r>
                  <a:rPr lang="de-DE" sz="1800" dirty="0"/>
                  <a:t> </a:t>
                </a:r>
                <a:r>
                  <a:rPr lang="de-DE" sz="1800" dirty="0" smtClean="0"/>
                  <a:t>at </a:t>
                </a:r>
                <a14:m>
                  <m:oMath xmlns:m="http://schemas.openxmlformats.org/officeDocument/2006/math">
                    <m:sSub>
                      <m:sSubPr>
                        <m:ctrlPr>
                          <a:rPr lang="de-DE" sz="1800" i="1" dirty="0" smtClean="0">
                            <a:latin typeface="Cambria Math"/>
                          </a:rPr>
                        </m:ctrlPr>
                      </m:sSubPr>
                      <m:e>
                        <m:r>
                          <a:rPr lang="de-DE" sz="1800" i="1" dirty="0" smtClean="0">
                            <a:latin typeface="Cambria Math"/>
                          </a:rPr>
                          <m:t>𝐼</m:t>
                        </m:r>
                      </m:e>
                      <m:sub>
                        <m:r>
                          <a:rPr lang="de-DE" sz="1800" i="1" dirty="0" smtClean="0">
                            <a:latin typeface="Cambria Math"/>
                          </a:rPr>
                          <m:t>𝐷𝑆</m:t>
                        </m:r>
                      </m:sub>
                    </m:sSub>
                    <m:r>
                      <a:rPr lang="de-DE" sz="1800" b="0" i="1" dirty="0" smtClean="0">
                        <a:latin typeface="Cambria Math"/>
                      </a:rPr>
                      <m:t>=0 µ</m:t>
                    </m:r>
                    <m:r>
                      <a:rPr lang="de-DE" sz="1800" b="0" i="1" dirty="0" smtClean="0">
                        <a:latin typeface="Cambria Math"/>
                      </a:rPr>
                      <m:t>𝐴</m:t>
                    </m:r>
                  </m:oMath>
                </a14:m>
                <a:r>
                  <a:rPr lang="de-DE" sz="1800" dirty="0" smtClean="0"/>
                  <a:t> </a:t>
                </a:r>
              </a:p>
              <a:p>
                <a:pPr marL="285750" indent="-285750">
                  <a:buFont typeface="Arial" panose="020B0604020202020204" pitchFamily="34" charset="0"/>
                  <a:buChar char="•"/>
                </a:pPr>
                <a:r>
                  <a:rPr lang="de-DE" sz="1800" dirty="0" err="1" smtClean="0"/>
                  <a:t>Substract</a:t>
                </a:r>
                <a:r>
                  <a:rPr lang="de-DE" sz="1800" dirty="0" smtClean="0"/>
                  <a:t> half </a:t>
                </a:r>
                <a:r>
                  <a:rPr lang="de-DE" sz="1800" dirty="0" err="1" smtClean="0"/>
                  <a:t>of</a:t>
                </a:r>
                <a:r>
                  <a:rPr lang="de-DE" sz="1800" dirty="0" smtClean="0"/>
                  <a:t> </a:t>
                </a:r>
                <a:r>
                  <a:rPr lang="de-DE" sz="1800" dirty="0" err="1" smtClean="0"/>
                  <a:t>the</a:t>
                </a:r>
                <a:r>
                  <a:rPr lang="de-DE" sz="1800" dirty="0" smtClean="0"/>
                  <a:t> </a:t>
                </a:r>
                <a:r>
                  <a:rPr lang="de-DE" sz="1800" dirty="0" err="1" smtClean="0"/>
                  <a:t>drain</a:t>
                </a:r>
                <a:r>
                  <a:rPr lang="de-DE" sz="1800" dirty="0" smtClean="0"/>
                  <a:t> </a:t>
                </a:r>
                <a:r>
                  <a:rPr lang="de-DE" sz="1800" dirty="0" err="1" smtClean="0"/>
                  <a:t>voltage</a:t>
                </a:r>
                <a:endParaRPr lang="de-DE" sz="1800" dirty="0"/>
              </a:p>
            </p:txBody>
          </p:sp>
        </mc:Choice>
        <mc:Fallback xmlns="">
          <p:sp>
            <p:nvSpPr>
              <p:cNvPr id="3" name="Textfeld 2"/>
              <p:cNvSpPr txBox="1">
                <a:spLocks noRot="1" noChangeAspect="1" noMove="1" noResize="1" noEditPoints="1" noAdjustHandles="1" noChangeArrowheads="1" noChangeShapeType="1" noTextEdit="1"/>
              </p:cNvSpPr>
              <p:nvPr/>
            </p:nvSpPr>
            <p:spPr>
              <a:xfrm>
                <a:off x="658090" y="2876964"/>
                <a:ext cx="3371624" cy="2862322"/>
              </a:xfrm>
              <a:prstGeom prst="rect">
                <a:avLst/>
              </a:prstGeom>
              <a:blipFill rotWithShape="1">
                <a:blip r:embed="rId8"/>
                <a:stretch>
                  <a:fillRect l="-1266" t="-1066" r="-1808" b="-2559"/>
                </a:stretch>
              </a:blipFill>
            </p:spPr>
            <p:txBody>
              <a:bodyPr/>
              <a:lstStyle/>
              <a:p>
                <a:r>
                  <a:rPr lang="de-DE">
                    <a:noFill/>
                  </a:rPr>
                  <a:t> </a:t>
                </a:r>
              </a:p>
            </p:txBody>
          </p:sp>
        </mc:Fallback>
      </mc:AlternateContent>
      <p:sp>
        <p:nvSpPr>
          <p:cNvPr id="7" name="Textfeld 6"/>
          <p:cNvSpPr txBox="1"/>
          <p:nvPr/>
        </p:nvSpPr>
        <p:spPr>
          <a:xfrm>
            <a:off x="729960" y="1236779"/>
            <a:ext cx="3227883" cy="1292662"/>
          </a:xfrm>
          <a:prstGeom prst="rect">
            <a:avLst/>
          </a:prstGeom>
          <a:noFill/>
        </p:spPr>
        <p:txBody>
          <a:bodyPr wrap="square" rtlCol="0">
            <a:spAutoFit/>
          </a:bodyPr>
          <a:lstStyle/>
          <a:p>
            <a:r>
              <a:rPr lang="de-DE" sz="1800" dirty="0" err="1" smtClean="0"/>
              <a:t>Threshold</a:t>
            </a:r>
            <a:r>
              <a:rPr lang="de-DE" sz="1800" dirty="0" smtClean="0"/>
              <a:t> </a:t>
            </a:r>
            <a:r>
              <a:rPr lang="de-DE" sz="1800" dirty="0" err="1" smtClean="0"/>
              <a:t>calculation</a:t>
            </a:r>
            <a:r>
              <a:rPr lang="de-DE" sz="1800" dirty="0" smtClean="0"/>
              <a:t> </a:t>
            </a:r>
            <a:r>
              <a:rPr lang="de-DE" sz="1800" dirty="0" err="1" smtClean="0"/>
              <a:t>according</a:t>
            </a:r>
            <a:r>
              <a:rPr lang="de-DE" sz="1800" dirty="0" smtClean="0"/>
              <a:t> </a:t>
            </a:r>
            <a:r>
              <a:rPr lang="de-DE" sz="1800" dirty="0" err="1" smtClean="0"/>
              <a:t>to</a:t>
            </a:r>
            <a:r>
              <a:rPr lang="de-DE" sz="1800" dirty="0"/>
              <a:t>:</a:t>
            </a:r>
            <a:endParaRPr lang="de-DE" sz="1800" dirty="0" smtClean="0"/>
          </a:p>
          <a:p>
            <a:r>
              <a:rPr lang="de-DE" dirty="0" smtClean="0"/>
              <a:t>Dieter K. Schroder: Semiconductor material </a:t>
            </a:r>
            <a:r>
              <a:rPr lang="de-DE" dirty="0" err="1" smtClean="0"/>
              <a:t>and</a:t>
            </a:r>
            <a:r>
              <a:rPr lang="de-DE" dirty="0" smtClean="0"/>
              <a:t> </a:t>
            </a:r>
            <a:r>
              <a:rPr lang="de-DE" dirty="0" err="1" smtClean="0"/>
              <a:t>device</a:t>
            </a:r>
            <a:r>
              <a:rPr lang="de-DE" dirty="0" smtClean="0"/>
              <a:t> </a:t>
            </a:r>
            <a:r>
              <a:rPr lang="de-DE" dirty="0" err="1" smtClean="0"/>
              <a:t>characterisation</a:t>
            </a:r>
            <a:r>
              <a:rPr lang="de-DE" dirty="0" smtClean="0"/>
              <a:t>. Arizona State University (2006), p.223. </a:t>
            </a:r>
            <a:endParaRPr lang="de-DE" dirty="0"/>
          </a:p>
        </p:txBody>
      </p:sp>
      <p:sp>
        <p:nvSpPr>
          <p:cNvPr id="8" name="Textfeld 7"/>
          <p:cNvSpPr txBox="1"/>
          <p:nvPr/>
        </p:nvSpPr>
        <p:spPr>
          <a:xfrm>
            <a:off x="4490357" y="5404757"/>
            <a:ext cx="3981663" cy="369332"/>
          </a:xfrm>
          <a:prstGeom prst="rect">
            <a:avLst/>
          </a:prstGeom>
          <a:noFill/>
        </p:spPr>
        <p:txBody>
          <a:bodyPr wrap="square" rtlCol="0">
            <a:spAutoFit/>
          </a:bodyPr>
          <a:lstStyle/>
          <a:p>
            <a:r>
              <a:rPr lang="de-DE" sz="1800" dirty="0" err="1" smtClean="0">
                <a:solidFill>
                  <a:srgbClr val="FF0000"/>
                </a:solidFill>
              </a:rPr>
              <a:t>Threshold</a:t>
            </a:r>
            <a:r>
              <a:rPr lang="de-DE" sz="1800" dirty="0" smtClean="0">
                <a:solidFill>
                  <a:srgbClr val="FF0000"/>
                </a:solidFill>
              </a:rPr>
              <a:t> </a:t>
            </a:r>
            <a:r>
              <a:rPr lang="de-DE" sz="1800" dirty="0" err="1" smtClean="0">
                <a:solidFill>
                  <a:srgbClr val="FF0000"/>
                </a:solidFill>
              </a:rPr>
              <a:t>voltage</a:t>
            </a:r>
            <a:r>
              <a:rPr lang="de-DE" sz="1800" dirty="0" smtClean="0">
                <a:solidFill>
                  <a:srgbClr val="FF0000"/>
                </a:solidFill>
              </a:rPr>
              <a:t> </a:t>
            </a:r>
            <a:r>
              <a:rPr lang="de-DE" sz="1800" dirty="0" err="1" smtClean="0">
                <a:solidFill>
                  <a:srgbClr val="FF0000"/>
                </a:solidFill>
              </a:rPr>
              <a:t>around</a:t>
            </a:r>
            <a:r>
              <a:rPr lang="de-DE" sz="1800" dirty="0" smtClean="0">
                <a:solidFill>
                  <a:srgbClr val="FF0000"/>
                </a:solidFill>
              </a:rPr>
              <a:t> -0.5V</a:t>
            </a:r>
            <a:endParaRPr lang="de-DE" sz="1800" dirty="0">
              <a:solidFill>
                <a:srgbClr val="FF0000"/>
              </a:solidFill>
            </a:endParaRPr>
          </a:p>
        </p:txBody>
      </p:sp>
    </p:spTree>
    <p:extLst>
      <p:ext uri="{BB962C8B-B14F-4D97-AF65-F5344CB8AC3E}">
        <p14:creationId xmlns:p14="http://schemas.microsoft.com/office/powerpoint/2010/main" val="160761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3</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Wafer and chip layout</a:t>
            </a:r>
            <a:endParaRPr lang="en-US" sz="2400" dirty="0" smtClean="0"/>
          </a:p>
        </p:txBody>
      </p:sp>
      <p:sp>
        <p:nvSpPr>
          <p:cNvPr id="3" name="TextBox 2"/>
          <p:cNvSpPr txBox="1"/>
          <p:nvPr/>
        </p:nvSpPr>
        <p:spPr>
          <a:xfrm>
            <a:off x="1403648" y="1088740"/>
            <a:ext cx="6480720" cy="923330"/>
          </a:xfrm>
          <a:prstGeom prst="rect">
            <a:avLst/>
          </a:prstGeom>
          <a:noFill/>
        </p:spPr>
        <p:txBody>
          <a:bodyPr wrap="square" rtlCol="0">
            <a:spAutoFit/>
          </a:bodyPr>
          <a:lstStyle/>
          <a:p>
            <a:r>
              <a:rPr lang="en-US" sz="1800" dirty="0" smtClean="0"/>
              <a:t>The batch of PXD9-7 wafers consists of four wafers:</a:t>
            </a:r>
          </a:p>
          <a:p>
            <a:pPr marL="285750" indent="-285750">
              <a:buFont typeface="Arial" panose="020B0604020202020204" pitchFamily="34" charset="0"/>
              <a:buChar char="•"/>
            </a:pPr>
            <a:r>
              <a:rPr lang="en-US" sz="1800" dirty="0"/>
              <a:t>All four wafers (W31, W37, W38 and </a:t>
            </a:r>
            <a:r>
              <a:rPr lang="en-US" sz="1800" dirty="0" smtClean="0"/>
              <a:t>W40) are currently undergoing further processing</a:t>
            </a:r>
            <a:endParaRPr lang="en-US" sz="1800" dirty="0"/>
          </a:p>
        </p:txBody>
      </p:sp>
      <p:grpSp>
        <p:nvGrpSpPr>
          <p:cNvPr id="18" name="Gruppieren 17"/>
          <p:cNvGrpSpPr/>
          <p:nvPr/>
        </p:nvGrpSpPr>
        <p:grpSpPr>
          <a:xfrm>
            <a:off x="611560" y="2237382"/>
            <a:ext cx="4992016" cy="4071938"/>
            <a:chOff x="670791" y="1653540"/>
            <a:chExt cx="4992016" cy="4071938"/>
          </a:xfrm>
        </p:grpSpPr>
        <p:pic>
          <p:nvPicPr>
            <p:cNvPr id="2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791" y="1653540"/>
              <a:ext cx="4992016" cy="407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feld 26"/>
            <p:cNvSpPr txBox="1"/>
            <p:nvPr/>
          </p:nvSpPr>
          <p:spPr>
            <a:xfrm>
              <a:off x="2933700" y="2278380"/>
              <a:ext cx="1051560" cy="646331"/>
            </a:xfrm>
            <a:prstGeom prst="rect">
              <a:avLst/>
            </a:prstGeom>
            <a:noFill/>
          </p:spPr>
          <p:txBody>
            <a:bodyPr wrap="square" rtlCol="0">
              <a:spAutoFit/>
            </a:bodyPr>
            <a:lstStyle/>
            <a:p>
              <a:r>
                <a:rPr lang="en-US" sz="3600" b="1" dirty="0" smtClean="0">
                  <a:solidFill>
                    <a:srgbClr val="FF0000"/>
                  </a:solidFill>
                </a:rPr>
                <a:t>IF</a:t>
              </a:r>
              <a:endParaRPr lang="en-US" sz="3600" b="1" dirty="0">
                <a:solidFill>
                  <a:srgbClr val="FF0000"/>
                </a:solidFill>
              </a:endParaRPr>
            </a:p>
          </p:txBody>
        </p:sp>
        <p:sp>
          <p:nvSpPr>
            <p:cNvPr id="28" name="Textfeld 27"/>
            <p:cNvSpPr txBox="1"/>
            <p:nvPr/>
          </p:nvSpPr>
          <p:spPr>
            <a:xfrm>
              <a:off x="2499360" y="2776805"/>
              <a:ext cx="1211580" cy="646331"/>
            </a:xfrm>
            <a:prstGeom prst="rect">
              <a:avLst/>
            </a:prstGeom>
            <a:noFill/>
          </p:spPr>
          <p:txBody>
            <a:bodyPr wrap="square" rtlCol="0">
              <a:spAutoFit/>
            </a:bodyPr>
            <a:lstStyle/>
            <a:p>
              <a:r>
                <a:rPr lang="en-US" sz="3600" b="1" dirty="0" smtClean="0">
                  <a:solidFill>
                    <a:srgbClr val="FF0000"/>
                  </a:solidFill>
                </a:rPr>
                <a:t>OF1</a:t>
              </a:r>
              <a:endParaRPr lang="en-US" sz="3600" b="1" dirty="0">
                <a:solidFill>
                  <a:srgbClr val="FF0000"/>
                </a:solidFill>
              </a:endParaRPr>
            </a:p>
          </p:txBody>
        </p:sp>
        <p:sp>
          <p:nvSpPr>
            <p:cNvPr id="29" name="Textfeld 28"/>
            <p:cNvSpPr txBox="1"/>
            <p:nvPr/>
          </p:nvSpPr>
          <p:spPr>
            <a:xfrm>
              <a:off x="2499360" y="3258620"/>
              <a:ext cx="1211580" cy="646331"/>
            </a:xfrm>
            <a:prstGeom prst="rect">
              <a:avLst/>
            </a:prstGeom>
            <a:noFill/>
          </p:spPr>
          <p:txBody>
            <a:bodyPr wrap="square" rtlCol="0">
              <a:spAutoFit/>
            </a:bodyPr>
            <a:lstStyle/>
            <a:p>
              <a:r>
                <a:rPr lang="en-US" sz="3600" b="1" dirty="0" smtClean="0">
                  <a:solidFill>
                    <a:srgbClr val="FF0000"/>
                  </a:solidFill>
                </a:rPr>
                <a:t>OF2</a:t>
              </a:r>
              <a:endParaRPr lang="en-US" sz="3600" b="1" dirty="0">
                <a:solidFill>
                  <a:srgbClr val="FF0000"/>
                </a:solidFill>
              </a:endParaRPr>
            </a:p>
          </p:txBody>
        </p:sp>
        <p:sp>
          <p:nvSpPr>
            <p:cNvPr id="30" name="Textfeld 29"/>
            <p:cNvSpPr txBox="1"/>
            <p:nvPr/>
          </p:nvSpPr>
          <p:spPr>
            <a:xfrm>
              <a:off x="2499360" y="3762910"/>
              <a:ext cx="1211580" cy="646331"/>
            </a:xfrm>
            <a:prstGeom prst="rect">
              <a:avLst/>
            </a:prstGeom>
            <a:noFill/>
          </p:spPr>
          <p:txBody>
            <a:bodyPr wrap="square" rtlCol="0">
              <a:spAutoFit/>
            </a:bodyPr>
            <a:lstStyle/>
            <a:p>
              <a:r>
                <a:rPr lang="en-US" sz="3600" b="1" dirty="0" smtClean="0">
                  <a:solidFill>
                    <a:srgbClr val="FF0000"/>
                  </a:solidFill>
                </a:rPr>
                <a:t>OB1</a:t>
              </a:r>
              <a:endParaRPr lang="en-US" sz="3600" b="1" dirty="0">
                <a:solidFill>
                  <a:srgbClr val="FF0000"/>
                </a:solidFill>
              </a:endParaRPr>
            </a:p>
          </p:txBody>
        </p:sp>
        <p:sp>
          <p:nvSpPr>
            <p:cNvPr id="31" name="Textfeld 30"/>
            <p:cNvSpPr txBox="1"/>
            <p:nvPr/>
          </p:nvSpPr>
          <p:spPr>
            <a:xfrm>
              <a:off x="2499360" y="4265830"/>
              <a:ext cx="1211580" cy="646331"/>
            </a:xfrm>
            <a:prstGeom prst="rect">
              <a:avLst/>
            </a:prstGeom>
            <a:noFill/>
          </p:spPr>
          <p:txBody>
            <a:bodyPr wrap="square" rtlCol="0">
              <a:spAutoFit/>
            </a:bodyPr>
            <a:lstStyle/>
            <a:p>
              <a:r>
                <a:rPr lang="en-US" sz="3600" b="1" dirty="0" smtClean="0">
                  <a:solidFill>
                    <a:srgbClr val="FF0000"/>
                  </a:solidFill>
                </a:rPr>
                <a:t>OB2</a:t>
              </a:r>
              <a:endParaRPr lang="en-US" sz="3600" b="1" dirty="0">
                <a:solidFill>
                  <a:srgbClr val="FF0000"/>
                </a:solidFill>
              </a:endParaRPr>
            </a:p>
          </p:txBody>
        </p:sp>
        <p:sp>
          <p:nvSpPr>
            <p:cNvPr id="32" name="Textfeld 31"/>
            <p:cNvSpPr txBox="1"/>
            <p:nvPr/>
          </p:nvSpPr>
          <p:spPr>
            <a:xfrm>
              <a:off x="2933700" y="4792979"/>
              <a:ext cx="1051560" cy="646331"/>
            </a:xfrm>
            <a:prstGeom prst="rect">
              <a:avLst/>
            </a:prstGeom>
            <a:noFill/>
          </p:spPr>
          <p:txBody>
            <a:bodyPr wrap="square" rtlCol="0">
              <a:spAutoFit/>
            </a:bodyPr>
            <a:lstStyle/>
            <a:p>
              <a:r>
                <a:rPr lang="en-US" sz="3600" b="1" dirty="0" smtClean="0">
                  <a:solidFill>
                    <a:srgbClr val="FF0000"/>
                  </a:solidFill>
                </a:rPr>
                <a:t>IB</a:t>
              </a:r>
              <a:endParaRPr lang="en-US" sz="3600" b="1" dirty="0">
                <a:solidFill>
                  <a:srgbClr val="FF0000"/>
                </a:solidFill>
              </a:endParaRPr>
            </a:p>
          </p:txBody>
        </p:sp>
      </p:grpSp>
    </p:spTree>
    <p:extLst>
      <p:ext uri="{BB962C8B-B14F-4D97-AF65-F5344CB8AC3E}">
        <p14:creationId xmlns:p14="http://schemas.microsoft.com/office/powerpoint/2010/main" val="788013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30</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mc:AlternateContent xmlns:mc="http://schemas.openxmlformats.org/markup-compatibility/2006" xmlns:a14="http://schemas.microsoft.com/office/drawing/2010/main">
        <mc:Choice Requires="a14">
          <p:sp>
            <p:nvSpPr>
              <p:cNvPr id="43" name="Title 1"/>
              <p:cNvSpPr>
                <a:spLocks noGrp="1"/>
              </p:cNvSpPr>
              <p:nvPr>
                <p:ph type="title"/>
              </p:nvPr>
            </p:nvSpPr>
            <p:spPr>
              <a:xfrm>
                <a:off x="658091" y="188913"/>
                <a:ext cx="7308273" cy="609600"/>
              </a:xfrm>
            </p:spPr>
            <p:txBody>
              <a:bodyPr/>
              <a:lstStyle/>
              <a:p>
                <a:r>
                  <a:rPr lang="en-US" sz="2400" dirty="0" smtClean="0"/>
                  <a:t>Threshold voltage – Saturation (</a:t>
                </a:r>
                <a14:m>
                  <m:oMath xmlns:m="http://schemas.openxmlformats.org/officeDocument/2006/math">
                    <m:sSub>
                      <m:sSubPr>
                        <m:ctrlPr>
                          <a:rPr lang="de-DE" sz="2400" i="1">
                            <a:latin typeface="Cambria Math"/>
                          </a:rPr>
                        </m:ctrlPr>
                      </m:sSubPr>
                      <m:e>
                        <m:r>
                          <m:rPr>
                            <m:sty m:val="p"/>
                          </m:rPr>
                          <a:rPr lang="de-DE" sz="2400">
                            <a:latin typeface="Cambria Math"/>
                          </a:rPr>
                          <m:t>V</m:t>
                        </m:r>
                      </m:e>
                      <m:sub>
                        <m:r>
                          <m:rPr>
                            <m:sty m:val="p"/>
                          </m:rPr>
                          <a:rPr lang="de-DE" sz="2400">
                            <a:latin typeface="Cambria Math"/>
                          </a:rPr>
                          <m:t>DS</m:t>
                        </m:r>
                      </m:sub>
                    </m:sSub>
                    <m:r>
                      <a:rPr lang="de-DE" sz="2400">
                        <a:latin typeface="Cambria Math"/>
                      </a:rPr>
                      <m:t>=</m:t>
                    </m:r>
                    <m:r>
                      <a:rPr lang="de-DE" sz="2400" b="0" i="0" smtClean="0">
                        <a:latin typeface="Cambria Math"/>
                      </a:rPr>
                      <m:t>−</m:t>
                    </m:r>
                    <m:r>
                      <a:rPr lang="de-DE" sz="2400">
                        <a:latin typeface="Cambria Math"/>
                      </a:rPr>
                      <m:t>5</m:t>
                    </m:r>
                    <m:r>
                      <a:rPr lang="de-DE" sz="2400" i="1">
                        <a:latin typeface="Cambria Math"/>
                      </a:rPr>
                      <m:t> </m:t>
                    </m:r>
                    <m:r>
                      <m:rPr>
                        <m:sty m:val="p"/>
                      </m:rPr>
                      <a:rPr lang="de-DE" sz="2400">
                        <a:latin typeface="Cambria Math"/>
                      </a:rPr>
                      <m:t>V</m:t>
                    </m:r>
                  </m:oMath>
                </a14:m>
                <a:r>
                  <a:rPr lang="en-US" sz="2400" dirty="0"/>
                  <a:t>)</a:t>
                </a:r>
              </a:p>
            </p:txBody>
          </p:sp>
        </mc:Choice>
        <mc:Fallback xmlns="">
          <p:sp>
            <p:nvSpPr>
              <p:cNvPr id="43" name="Title 1"/>
              <p:cNvSpPr>
                <a:spLocks noGrp="1" noRot="1" noChangeAspect="1" noMove="1" noResize="1" noEditPoints="1" noAdjustHandles="1" noChangeArrowheads="1" noChangeShapeType="1" noTextEdit="1"/>
              </p:cNvSpPr>
              <p:nvPr>
                <p:ph type="title"/>
              </p:nvPr>
            </p:nvSpPr>
            <p:spPr>
              <a:xfrm>
                <a:off x="658091" y="188913"/>
                <a:ext cx="7308273" cy="609600"/>
              </a:xfrm>
              <a:blipFill rotWithShape="1">
                <a:blip r:embed="rId6"/>
                <a:stretch>
                  <a:fillRect b="-11000"/>
                </a:stretch>
              </a:blipFill>
            </p:spPr>
            <p:txBody>
              <a:bodyPr/>
              <a:lstStyle/>
              <a:p>
                <a:r>
                  <a:rPr lang="de-DE">
                    <a:noFill/>
                  </a:rPr>
                  <a:t> </a:t>
                </a:r>
              </a:p>
            </p:txBody>
          </p:sp>
        </mc:Fallback>
      </mc:AlternateContent>
      <p:pic>
        <p:nvPicPr>
          <p:cNvPr id="4098" name="Picture 2" descr="\\virmant\share\usershare\dkl\PXD9-5\Results\W35\OF2_1\DEPFET_pixel_Threshold\DEPFET_Threshold_voltage_W35_OF2_gaterow_1_chuckstep1_Draingroup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2640" y="3726028"/>
            <a:ext cx="3968523" cy="29458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feld 2"/>
              <p:cNvSpPr txBox="1"/>
              <p:nvPr/>
            </p:nvSpPr>
            <p:spPr>
              <a:xfrm>
                <a:off x="658090" y="3530092"/>
                <a:ext cx="3371624" cy="1754326"/>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t>Take </a:t>
                </a:r>
                <a:r>
                  <a:rPr lang="de-DE" sz="1800" dirty="0" err="1" smtClean="0"/>
                  <a:t>the</a:t>
                </a:r>
                <a:r>
                  <a:rPr lang="de-DE" sz="1800" dirty="0" smtClean="0"/>
                  <a:t> </a:t>
                </a:r>
                <a:r>
                  <a:rPr lang="de-DE" sz="1800" dirty="0" err="1" smtClean="0"/>
                  <a:t>square</a:t>
                </a:r>
                <a:r>
                  <a:rPr lang="de-DE" sz="1800" dirty="0" smtClean="0"/>
                  <a:t> </a:t>
                </a:r>
                <a:r>
                  <a:rPr lang="de-DE" sz="1800" dirty="0" err="1" smtClean="0"/>
                  <a:t>root</a:t>
                </a:r>
                <a:r>
                  <a:rPr lang="de-DE" sz="1800" dirty="0" smtClean="0"/>
                  <a:t> </a:t>
                </a:r>
                <a:r>
                  <a:rPr lang="de-DE" sz="1800" dirty="0" err="1" smtClean="0"/>
                  <a:t>of</a:t>
                </a:r>
                <a:r>
                  <a:rPr lang="de-DE" sz="1800" dirty="0" smtClean="0"/>
                  <a:t> </a:t>
                </a:r>
                <a:r>
                  <a:rPr lang="de-DE" sz="1800" dirty="0" err="1" smtClean="0"/>
                  <a:t>the</a:t>
                </a:r>
                <a:r>
                  <a:rPr lang="de-DE" sz="1800" dirty="0" smtClean="0"/>
                  <a:t> absolute </a:t>
                </a:r>
                <a:r>
                  <a:rPr lang="de-DE" sz="1800" dirty="0" err="1" smtClean="0"/>
                  <a:t>values</a:t>
                </a:r>
                <a:endParaRPr lang="de-DE" sz="1800" dirty="0" smtClean="0"/>
              </a:p>
              <a:p>
                <a:pPr marL="285750" indent="-285750">
                  <a:buFont typeface="Arial" panose="020B0604020202020204" pitchFamily="34" charset="0"/>
                  <a:buChar char="•"/>
                </a:pPr>
                <a:r>
                  <a:rPr lang="de-DE" sz="1800" dirty="0" smtClean="0"/>
                  <a:t>Fit </a:t>
                </a:r>
                <a:r>
                  <a:rPr lang="de-DE" sz="1800" dirty="0" err="1" smtClean="0"/>
                  <a:t>for</a:t>
                </a:r>
                <a:r>
                  <a:rPr lang="de-DE" sz="1800" dirty="0" smtClean="0"/>
                  <a:t> Gate </a:t>
                </a:r>
                <a:r>
                  <a:rPr lang="de-DE" sz="1800" dirty="0" err="1" smtClean="0"/>
                  <a:t>voltages</a:t>
                </a:r>
                <a:r>
                  <a:rPr lang="de-DE" sz="1800" dirty="0" smtClean="0"/>
                  <a:t> </a:t>
                </a:r>
                <a:r>
                  <a:rPr lang="de-DE" sz="1800" dirty="0" err="1" smtClean="0"/>
                  <a:t>of</a:t>
                </a:r>
                <a:r>
                  <a:rPr lang="de-DE" sz="1800" dirty="0" smtClean="0"/>
                  <a:t> -3 V </a:t>
                </a:r>
                <a:r>
                  <a:rPr lang="de-DE" sz="1800" dirty="0" err="1" smtClean="0"/>
                  <a:t>to</a:t>
                </a:r>
                <a:r>
                  <a:rPr lang="de-DE" sz="1800" dirty="0" smtClean="0"/>
                  <a:t> -1 V </a:t>
                </a:r>
              </a:p>
              <a:p>
                <a:pPr marL="285750" indent="-285750">
                  <a:buFont typeface="Arial" panose="020B0604020202020204" pitchFamily="34" charset="0"/>
                  <a:buChar char="•"/>
                </a:pPr>
                <a:r>
                  <a:rPr lang="de-DE" sz="1800" dirty="0"/>
                  <a:t>Get </a:t>
                </a:r>
                <a:r>
                  <a:rPr lang="de-DE" sz="1800" dirty="0" err="1"/>
                  <a:t>the</a:t>
                </a:r>
                <a:r>
                  <a:rPr lang="de-DE" sz="1800" dirty="0"/>
                  <a:t> </a:t>
                </a:r>
                <a:r>
                  <a:rPr lang="de-DE" sz="1800" dirty="0" err="1"/>
                  <a:t>value</a:t>
                </a:r>
                <a:r>
                  <a:rPr lang="de-DE" sz="1800" dirty="0"/>
                  <a:t> </a:t>
                </a:r>
                <a:r>
                  <a:rPr lang="de-DE" sz="1800" dirty="0" err="1"/>
                  <a:t>of</a:t>
                </a:r>
                <a:r>
                  <a:rPr lang="de-DE" sz="1800" dirty="0"/>
                  <a:t> </a:t>
                </a:r>
                <a:r>
                  <a:rPr lang="de-DE" sz="1800" dirty="0" err="1"/>
                  <a:t>the</a:t>
                </a:r>
                <a:r>
                  <a:rPr lang="de-DE" sz="1800" dirty="0"/>
                  <a:t> </a:t>
                </a:r>
                <a:r>
                  <a:rPr lang="de-DE" sz="1800" dirty="0" err="1"/>
                  <a:t>gate</a:t>
                </a:r>
                <a:r>
                  <a:rPr lang="de-DE" sz="1800" dirty="0"/>
                  <a:t> </a:t>
                </a:r>
                <a:r>
                  <a:rPr lang="de-DE" sz="1800" dirty="0" err="1"/>
                  <a:t>voltage</a:t>
                </a:r>
                <a:r>
                  <a:rPr lang="de-DE" sz="1800" dirty="0"/>
                  <a:t> at </a:t>
                </a:r>
                <a14:m>
                  <m:oMath xmlns:m="http://schemas.openxmlformats.org/officeDocument/2006/math">
                    <m:sSub>
                      <m:sSubPr>
                        <m:ctrlPr>
                          <a:rPr lang="de-DE" sz="1800" i="1" dirty="0">
                            <a:latin typeface="Cambria Math"/>
                          </a:rPr>
                        </m:ctrlPr>
                      </m:sSubPr>
                      <m:e>
                        <m:r>
                          <a:rPr lang="de-DE" sz="1800" i="1" dirty="0">
                            <a:latin typeface="Cambria Math"/>
                          </a:rPr>
                          <m:t>𝐼</m:t>
                        </m:r>
                      </m:e>
                      <m:sub>
                        <m:r>
                          <a:rPr lang="de-DE" sz="1800" i="1" dirty="0">
                            <a:latin typeface="Cambria Math"/>
                          </a:rPr>
                          <m:t>𝐷𝑆</m:t>
                        </m:r>
                      </m:sub>
                    </m:sSub>
                    <m:r>
                      <a:rPr lang="de-DE" sz="1800" i="1" dirty="0">
                        <a:latin typeface="Cambria Math"/>
                      </a:rPr>
                      <m:t>=0 µ</m:t>
                    </m:r>
                    <m:r>
                      <a:rPr lang="de-DE" sz="1800" i="1" dirty="0">
                        <a:latin typeface="Cambria Math"/>
                      </a:rPr>
                      <m:t>𝐴</m:t>
                    </m:r>
                  </m:oMath>
                </a14:m>
                <a:r>
                  <a:rPr lang="de-DE" sz="1800" dirty="0"/>
                  <a:t> </a:t>
                </a:r>
              </a:p>
            </p:txBody>
          </p:sp>
        </mc:Choice>
        <mc:Fallback xmlns="">
          <p:sp>
            <p:nvSpPr>
              <p:cNvPr id="3" name="Textfeld 2"/>
              <p:cNvSpPr txBox="1">
                <a:spLocks noRot="1" noChangeAspect="1" noMove="1" noResize="1" noEditPoints="1" noAdjustHandles="1" noChangeArrowheads="1" noChangeShapeType="1" noTextEdit="1"/>
              </p:cNvSpPr>
              <p:nvPr/>
            </p:nvSpPr>
            <p:spPr>
              <a:xfrm>
                <a:off x="658090" y="3530092"/>
                <a:ext cx="3371624" cy="1754326"/>
              </a:xfrm>
              <a:prstGeom prst="rect">
                <a:avLst/>
              </a:prstGeom>
              <a:blipFill rotWithShape="1">
                <a:blip r:embed="rId8"/>
                <a:stretch>
                  <a:fillRect l="-1266" t="-1736" b="-4514"/>
                </a:stretch>
              </a:blipFill>
            </p:spPr>
            <p:txBody>
              <a:bodyPr/>
              <a:lstStyle/>
              <a:p>
                <a:r>
                  <a:rPr lang="de-DE">
                    <a:noFill/>
                  </a:rPr>
                  <a:t> </a:t>
                </a:r>
              </a:p>
            </p:txBody>
          </p:sp>
        </mc:Fallback>
      </mc:AlternateContent>
      <p:sp>
        <p:nvSpPr>
          <p:cNvPr id="7" name="Textfeld 6"/>
          <p:cNvSpPr txBox="1"/>
          <p:nvPr/>
        </p:nvSpPr>
        <p:spPr>
          <a:xfrm>
            <a:off x="658090" y="1883110"/>
            <a:ext cx="3227883" cy="1292662"/>
          </a:xfrm>
          <a:prstGeom prst="rect">
            <a:avLst/>
          </a:prstGeom>
          <a:noFill/>
        </p:spPr>
        <p:txBody>
          <a:bodyPr wrap="square" rtlCol="0">
            <a:spAutoFit/>
          </a:bodyPr>
          <a:lstStyle/>
          <a:p>
            <a:r>
              <a:rPr lang="de-DE" sz="1800" dirty="0" err="1" smtClean="0"/>
              <a:t>Threshold</a:t>
            </a:r>
            <a:r>
              <a:rPr lang="de-DE" sz="1800" dirty="0" smtClean="0"/>
              <a:t> </a:t>
            </a:r>
            <a:r>
              <a:rPr lang="de-DE" sz="1800" dirty="0" err="1" smtClean="0"/>
              <a:t>calculation</a:t>
            </a:r>
            <a:r>
              <a:rPr lang="de-DE" sz="1800" dirty="0" smtClean="0"/>
              <a:t> </a:t>
            </a:r>
            <a:r>
              <a:rPr lang="de-DE" sz="1800" dirty="0" err="1" smtClean="0"/>
              <a:t>according</a:t>
            </a:r>
            <a:r>
              <a:rPr lang="de-DE" sz="1800" dirty="0" smtClean="0"/>
              <a:t> </a:t>
            </a:r>
            <a:r>
              <a:rPr lang="de-DE" sz="1800" dirty="0" err="1" smtClean="0"/>
              <a:t>to</a:t>
            </a:r>
            <a:r>
              <a:rPr lang="de-DE" sz="1800" dirty="0"/>
              <a:t>:</a:t>
            </a:r>
            <a:endParaRPr lang="de-DE" sz="1800" dirty="0" smtClean="0"/>
          </a:p>
          <a:p>
            <a:r>
              <a:rPr lang="de-DE" dirty="0" smtClean="0"/>
              <a:t>Dieter K. Schroder: Semiconductor material </a:t>
            </a:r>
            <a:r>
              <a:rPr lang="de-DE" dirty="0" err="1" smtClean="0"/>
              <a:t>and</a:t>
            </a:r>
            <a:r>
              <a:rPr lang="de-DE" dirty="0" smtClean="0"/>
              <a:t> </a:t>
            </a:r>
            <a:r>
              <a:rPr lang="de-DE" dirty="0" err="1" smtClean="0"/>
              <a:t>device</a:t>
            </a:r>
            <a:r>
              <a:rPr lang="de-DE" dirty="0" smtClean="0"/>
              <a:t> </a:t>
            </a:r>
            <a:r>
              <a:rPr lang="de-DE" dirty="0" err="1" smtClean="0"/>
              <a:t>characterisation</a:t>
            </a:r>
            <a:r>
              <a:rPr lang="de-DE" dirty="0" smtClean="0"/>
              <a:t>. Arizona State University (2006), p.225. </a:t>
            </a:r>
            <a:endParaRPr lang="de-DE" dirty="0"/>
          </a:p>
        </p:txBody>
      </p:sp>
      <p:sp>
        <p:nvSpPr>
          <p:cNvPr id="13" name="Textfeld 12"/>
          <p:cNvSpPr txBox="1"/>
          <p:nvPr/>
        </p:nvSpPr>
        <p:spPr>
          <a:xfrm>
            <a:off x="385762" y="6059841"/>
            <a:ext cx="4330288" cy="369332"/>
          </a:xfrm>
          <a:prstGeom prst="rect">
            <a:avLst/>
          </a:prstGeom>
          <a:noFill/>
        </p:spPr>
        <p:txBody>
          <a:bodyPr wrap="square" rtlCol="0">
            <a:spAutoFit/>
          </a:bodyPr>
          <a:lstStyle/>
          <a:p>
            <a:r>
              <a:rPr lang="de-DE" sz="1800" dirty="0" err="1" smtClean="0">
                <a:solidFill>
                  <a:srgbClr val="FF0000"/>
                </a:solidFill>
              </a:rPr>
              <a:t>Threshold</a:t>
            </a:r>
            <a:r>
              <a:rPr lang="de-DE" sz="1800" dirty="0" smtClean="0">
                <a:solidFill>
                  <a:srgbClr val="FF0000"/>
                </a:solidFill>
              </a:rPr>
              <a:t> </a:t>
            </a:r>
            <a:r>
              <a:rPr lang="de-DE" sz="1800" dirty="0" err="1" smtClean="0">
                <a:solidFill>
                  <a:srgbClr val="FF0000"/>
                </a:solidFill>
              </a:rPr>
              <a:t>voltage</a:t>
            </a:r>
            <a:r>
              <a:rPr lang="de-DE" sz="1800" dirty="0" smtClean="0">
                <a:solidFill>
                  <a:srgbClr val="FF0000"/>
                </a:solidFill>
              </a:rPr>
              <a:t> </a:t>
            </a:r>
            <a:r>
              <a:rPr lang="de-DE" sz="1800" dirty="0" err="1" smtClean="0">
                <a:solidFill>
                  <a:srgbClr val="FF0000"/>
                </a:solidFill>
              </a:rPr>
              <a:t>mostly</a:t>
            </a:r>
            <a:r>
              <a:rPr lang="de-DE" sz="1800" dirty="0" smtClean="0">
                <a:solidFill>
                  <a:srgbClr val="FF0000"/>
                </a:solidFill>
              </a:rPr>
              <a:t> </a:t>
            </a:r>
            <a:r>
              <a:rPr lang="de-DE" sz="1800" dirty="0" err="1" smtClean="0">
                <a:solidFill>
                  <a:srgbClr val="FF0000"/>
                </a:solidFill>
              </a:rPr>
              <a:t>around</a:t>
            </a:r>
            <a:r>
              <a:rPr lang="de-DE" sz="1800" dirty="0" smtClean="0">
                <a:solidFill>
                  <a:srgbClr val="FF0000"/>
                </a:solidFill>
              </a:rPr>
              <a:t> +0.08V</a:t>
            </a:r>
            <a:endParaRPr lang="de-DE" sz="1800" dirty="0">
              <a:solidFill>
                <a:srgbClr val="FF0000"/>
              </a:solidFill>
            </a:endParaRPr>
          </a:p>
        </p:txBody>
      </p:sp>
      <p:pic>
        <p:nvPicPr>
          <p:cNvPr id="7169" name="Picture 1" descr="\\virmant\share\usershare\dkl\PXD9-6\Prec_Results\W35_new\Switchertest\OF2\OF2_switcher3_gaterow1\DEPFET_pixel_characteristics\DEPFET_Transistor_characterisitics_W35_OF2_gaterow_1_chuckstep1_Draingroup_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4476" y="812450"/>
            <a:ext cx="3968523" cy="297789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rade Verbindung mit Pfeil 14"/>
          <p:cNvCxnSpPr/>
          <p:nvPr/>
        </p:nvCxnSpPr>
        <p:spPr bwMode="auto">
          <a:xfrm flipH="1">
            <a:off x="5856251" y="1791093"/>
            <a:ext cx="1" cy="3102428"/>
          </a:xfrm>
          <a:prstGeom prst="straightConnector1">
            <a:avLst/>
          </a:prstGeom>
          <a:solidFill>
            <a:schemeClr val="bg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44840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4</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Wafer and chip layout</a:t>
            </a:r>
            <a:endParaRPr lang="en-US" sz="2400" dirty="0" smtClean="0"/>
          </a:p>
        </p:txBody>
      </p:sp>
      <p:sp>
        <p:nvSpPr>
          <p:cNvPr id="3" name="TextBox 2"/>
          <p:cNvSpPr txBox="1"/>
          <p:nvPr/>
        </p:nvSpPr>
        <p:spPr>
          <a:xfrm>
            <a:off x="1403648" y="1088740"/>
            <a:ext cx="6480720" cy="923330"/>
          </a:xfrm>
          <a:prstGeom prst="rect">
            <a:avLst/>
          </a:prstGeom>
          <a:noFill/>
        </p:spPr>
        <p:txBody>
          <a:bodyPr wrap="square" rtlCol="0">
            <a:spAutoFit/>
          </a:bodyPr>
          <a:lstStyle/>
          <a:p>
            <a:r>
              <a:rPr lang="en-US" sz="1800" dirty="0" smtClean="0"/>
              <a:t>The batch of PXD9-7 wafers consists of four wafers:</a:t>
            </a:r>
          </a:p>
          <a:p>
            <a:pPr marL="285750" indent="-285750">
              <a:buFont typeface="Arial" panose="020B0604020202020204" pitchFamily="34" charset="0"/>
              <a:buChar char="•"/>
            </a:pPr>
            <a:r>
              <a:rPr lang="en-US" sz="1800" dirty="0"/>
              <a:t>All four wafers (W31, W37, W38 and </a:t>
            </a:r>
            <a:r>
              <a:rPr lang="en-US" sz="1800" dirty="0" smtClean="0"/>
              <a:t>W40) are currently undergoing further processing</a:t>
            </a:r>
            <a:endParaRPr lang="en-US" sz="1800" dirty="0"/>
          </a:p>
        </p:txBody>
      </p:sp>
      <p:grpSp>
        <p:nvGrpSpPr>
          <p:cNvPr id="2" name="Group 1"/>
          <p:cNvGrpSpPr/>
          <p:nvPr/>
        </p:nvGrpSpPr>
        <p:grpSpPr>
          <a:xfrm>
            <a:off x="611560" y="2240868"/>
            <a:ext cx="8262021" cy="4071938"/>
            <a:chOff x="670791" y="2179320"/>
            <a:chExt cx="8262021" cy="4071938"/>
          </a:xfrm>
        </p:grpSpPr>
        <p:pic>
          <p:nvPicPr>
            <p:cNvPr id="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791" y="2179320"/>
              <a:ext cx="4992016" cy="407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2502" y="2407443"/>
              <a:ext cx="2690310" cy="3782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bgerundetes Rechteck 11"/>
            <p:cNvSpPr/>
            <p:nvPr/>
          </p:nvSpPr>
          <p:spPr>
            <a:xfrm>
              <a:off x="1593169" y="4344351"/>
              <a:ext cx="2996807" cy="571500"/>
            </a:xfrm>
            <a:prstGeom prst="roundRect">
              <a:avLst/>
            </a:prstGeom>
            <a:ln w="7620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7" name="Pfeil nach rechts 6"/>
            <p:cNvSpPr/>
            <p:nvPr/>
          </p:nvSpPr>
          <p:spPr>
            <a:xfrm>
              <a:off x="4762500" y="4300536"/>
              <a:ext cx="1394460" cy="659130"/>
            </a:xfrm>
            <a:prstGeom prst="rightArrow">
              <a:avLst/>
            </a:prstGeom>
            <a:solidFill>
              <a:srgbClr val="FF0000"/>
            </a:solidFill>
            <a:ln>
              <a:solidFill>
                <a:schemeClr val="tx1">
                  <a:lumMod val="95000"/>
                  <a:lumOff val="5000"/>
                </a:schemeClr>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Tree>
    <p:extLst>
      <p:ext uri="{BB962C8B-B14F-4D97-AF65-F5344CB8AC3E}">
        <p14:creationId xmlns:p14="http://schemas.microsoft.com/office/powerpoint/2010/main" val="485733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5</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Pretests – Clear </a:t>
            </a:r>
            <a:r>
              <a:rPr lang="de-DE" sz="2400" dirty="0" err="1" smtClean="0"/>
              <a:t>vs</a:t>
            </a:r>
            <a:r>
              <a:rPr lang="de-DE" sz="2400" dirty="0" smtClean="0"/>
              <a:t> Source</a:t>
            </a:r>
            <a:endParaRPr lang="en-US" sz="2400" dirty="0" smtClean="0"/>
          </a:p>
        </p:txBody>
      </p:sp>
      <p:graphicFrame>
        <p:nvGraphicFramePr>
          <p:cNvPr id="18" name="Tabelle 17"/>
          <p:cNvGraphicFramePr>
            <a:graphicFrameLocks noGrp="1"/>
          </p:cNvGraphicFramePr>
          <p:nvPr>
            <p:extLst>
              <p:ext uri="{D42A27DB-BD31-4B8C-83A1-F6EECF244321}">
                <p14:modId xmlns:p14="http://schemas.microsoft.com/office/powerpoint/2010/main" val="3299360171"/>
              </p:ext>
            </p:extLst>
          </p:nvPr>
        </p:nvGraphicFramePr>
        <p:xfrm>
          <a:off x="863588" y="1088740"/>
          <a:ext cx="6648400" cy="2626995"/>
        </p:xfrm>
        <a:graphic>
          <a:graphicData uri="http://schemas.openxmlformats.org/drawingml/2006/table">
            <a:tbl>
              <a:tblPr firstRow="1" bandRow="1">
                <a:tableStyleId>{5C22544A-7EE6-4342-B048-85BDC9FD1C3A}</a:tableStyleId>
              </a:tblPr>
              <a:tblGrid>
                <a:gridCol w="1813290"/>
                <a:gridCol w="1185612"/>
                <a:gridCol w="1255354"/>
                <a:gridCol w="1185612"/>
                <a:gridCol w="1208532"/>
              </a:tblGrid>
              <a:tr h="370840">
                <a:tc>
                  <a:txBody>
                    <a:bodyPr/>
                    <a:lstStyle/>
                    <a:p>
                      <a:pPr algn="ctr"/>
                      <a:r>
                        <a:rPr lang="de-DE" dirty="0" smtClean="0"/>
                        <a:t>PXD 9-7</a:t>
                      </a:r>
                      <a:endParaRPr lang="de-DE" dirty="0"/>
                    </a:p>
                  </a:txBody>
                  <a:tcPr/>
                </a:tc>
                <a:tc>
                  <a:txBody>
                    <a:bodyPr/>
                    <a:lstStyle/>
                    <a:p>
                      <a:pPr algn="ctr" fontAlgn="b"/>
                      <a:r>
                        <a:rPr lang="de-DE" sz="2400" u="none" strike="noStrike" dirty="0">
                          <a:effectLst/>
                        </a:rPr>
                        <a:t>W31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W37</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W38</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W40</a:t>
                      </a:r>
                      <a:endParaRPr lang="de-DE" sz="2400" b="0" i="0" u="none" strike="noStrike" dirty="0">
                        <a:solidFill>
                          <a:srgbClr val="000000"/>
                        </a:solidFill>
                        <a:effectLst/>
                        <a:latin typeface="Calibri"/>
                      </a:endParaRPr>
                    </a:p>
                  </a:txBody>
                  <a:tcPr marL="9525" marR="9525" marT="9525" marB="0" anchor="b"/>
                </a:tc>
              </a:tr>
              <a:tr h="370840">
                <a:tc>
                  <a:txBody>
                    <a:bodyPr/>
                    <a:lstStyle/>
                    <a:p>
                      <a:pPr algn="ctr" fontAlgn="b"/>
                      <a:r>
                        <a:rPr lang="de-DE" sz="2400" u="none" strike="noStrike" dirty="0">
                          <a:effectLst/>
                        </a:rPr>
                        <a:t>IF</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r>
              <a:tr h="370840">
                <a:tc>
                  <a:txBody>
                    <a:bodyPr/>
                    <a:lstStyle/>
                    <a:p>
                      <a:pPr algn="ctr" fontAlgn="b"/>
                      <a:r>
                        <a:rPr lang="de-DE" sz="2400" u="none" strike="noStrike" dirty="0">
                          <a:effectLst/>
                        </a:rPr>
                        <a:t>OF1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bad</a:t>
                      </a:r>
                    </a:p>
                  </a:txBody>
                  <a:tcPr marL="9525" marR="9525" marT="9525" marB="0" anchor="b">
                    <a:solidFill>
                      <a:srgbClr val="C0000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r>
              <a:tr h="370840">
                <a:tc>
                  <a:txBody>
                    <a:bodyPr/>
                    <a:lstStyle/>
                    <a:p>
                      <a:pPr algn="ctr" fontAlgn="b"/>
                      <a:r>
                        <a:rPr lang="de-DE" sz="2400" u="none" strike="noStrike" dirty="0">
                          <a:effectLst/>
                        </a:rPr>
                        <a:t>OF2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bad</a:t>
                      </a:r>
                    </a:p>
                  </a:txBody>
                  <a:tcPr marL="9525" marR="9525" marT="9525" marB="0" anchor="b">
                    <a:solidFill>
                      <a:srgbClr val="C00000"/>
                    </a:solidFill>
                  </a:tcPr>
                </a:tc>
                <a:tc>
                  <a:txBody>
                    <a:bodyPr/>
                    <a:lstStyle/>
                    <a:p>
                      <a:pPr algn="ctr" fontAlgn="b"/>
                      <a:r>
                        <a:rPr lang="de-DE" sz="2400" b="0" i="0" u="none" strike="noStrike" dirty="0">
                          <a:solidFill>
                            <a:srgbClr val="000000"/>
                          </a:solidFill>
                          <a:effectLst/>
                          <a:latin typeface="Calibri"/>
                        </a:rPr>
                        <a:t>bad</a:t>
                      </a:r>
                    </a:p>
                  </a:txBody>
                  <a:tcPr marL="9525" marR="9525" marT="9525" marB="0" anchor="b">
                    <a:solidFill>
                      <a:srgbClr val="C0000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r>
              <a:tr h="370840">
                <a:tc>
                  <a:txBody>
                    <a:bodyPr/>
                    <a:lstStyle/>
                    <a:p>
                      <a:pPr algn="ctr" fontAlgn="b"/>
                      <a:r>
                        <a:rPr lang="de-DE" sz="2400" u="none" strike="noStrike" dirty="0">
                          <a:effectLst/>
                        </a:rPr>
                        <a:t>OB1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r>
              <a:tr h="370840">
                <a:tc>
                  <a:txBody>
                    <a:bodyPr/>
                    <a:lstStyle/>
                    <a:p>
                      <a:pPr algn="ctr" fontAlgn="b"/>
                      <a:r>
                        <a:rPr lang="de-DE" sz="2400" u="none" strike="noStrike" dirty="0">
                          <a:effectLst/>
                        </a:rPr>
                        <a:t>OB2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bad</a:t>
                      </a:r>
                    </a:p>
                  </a:txBody>
                  <a:tcPr marL="9525" marR="9525" marT="9525" marB="0" anchor="b">
                    <a:solidFill>
                      <a:srgbClr val="C0000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r>
              <a:tr h="370840">
                <a:tc>
                  <a:txBody>
                    <a:bodyPr/>
                    <a:lstStyle/>
                    <a:p>
                      <a:pPr algn="ctr" fontAlgn="b"/>
                      <a:r>
                        <a:rPr lang="de-DE" sz="2400" u="none" strike="noStrike" dirty="0" smtClean="0">
                          <a:effectLst/>
                        </a:rPr>
                        <a:t>IB</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c>
                  <a:txBody>
                    <a:bodyPr/>
                    <a:lstStyle/>
                    <a:p>
                      <a:pPr algn="ctr" fontAlgn="b"/>
                      <a:r>
                        <a:rPr lang="de-DE" sz="2400" b="0" i="0" u="none" strike="noStrike" dirty="0">
                          <a:solidFill>
                            <a:srgbClr val="000000"/>
                          </a:solidFill>
                          <a:effectLst/>
                          <a:latin typeface="Calibri"/>
                        </a:rPr>
                        <a:t>ok</a:t>
                      </a:r>
                    </a:p>
                  </a:txBody>
                  <a:tcPr marL="9525" marR="9525" marT="9525" marB="0" anchor="b">
                    <a:solidFill>
                      <a:srgbClr val="00B050"/>
                    </a:solidFill>
                  </a:tcPr>
                </a:tc>
              </a:tr>
            </a:tbl>
          </a:graphicData>
        </a:graphic>
      </p:graphicFrame>
      <p:graphicFrame>
        <p:nvGraphicFramePr>
          <p:cNvPr id="20" name="Tabelle 19"/>
          <p:cNvGraphicFramePr>
            <a:graphicFrameLocks noGrp="1"/>
          </p:cNvGraphicFramePr>
          <p:nvPr>
            <p:extLst>
              <p:ext uri="{D42A27DB-BD31-4B8C-83A1-F6EECF244321}">
                <p14:modId xmlns:p14="http://schemas.microsoft.com/office/powerpoint/2010/main" val="3781487729"/>
              </p:ext>
            </p:extLst>
          </p:nvPr>
        </p:nvGraphicFramePr>
        <p:xfrm>
          <a:off x="863588" y="3868135"/>
          <a:ext cx="5439868" cy="2626995"/>
        </p:xfrm>
        <a:graphic>
          <a:graphicData uri="http://schemas.openxmlformats.org/drawingml/2006/table">
            <a:tbl>
              <a:tblPr firstRow="1" bandRow="1">
                <a:tableStyleId>{5C22544A-7EE6-4342-B048-85BDC9FD1C3A}</a:tableStyleId>
              </a:tblPr>
              <a:tblGrid>
                <a:gridCol w="1813290"/>
                <a:gridCol w="1185612"/>
                <a:gridCol w="1255354"/>
                <a:gridCol w="1185612"/>
              </a:tblGrid>
              <a:tr h="370840">
                <a:tc>
                  <a:txBody>
                    <a:bodyPr/>
                    <a:lstStyle/>
                    <a:p>
                      <a:pPr algn="ctr"/>
                      <a:r>
                        <a:rPr lang="de-DE" dirty="0" smtClean="0"/>
                        <a:t>PXD 9-6</a:t>
                      </a:r>
                      <a:endParaRPr lang="de-DE" dirty="0"/>
                    </a:p>
                  </a:txBody>
                  <a:tcPr/>
                </a:tc>
                <a:tc>
                  <a:txBody>
                    <a:bodyPr/>
                    <a:lstStyle/>
                    <a:p>
                      <a:pPr algn="ctr" fontAlgn="b"/>
                      <a:r>
                        <a:rPr lang="de-DE" sz="2400" u="none" strike="noStrike" dirty="0" smtClean="0">
                          <a:effectLst/>
                        </a:rPr>
                        <a:t>W30</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W35</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W36</a:t>
                      </a:r>
                      <a:endParaRPr lang="de-DE" sz="2400" b="0" i="0" u="none" strike="noStrike" dirty="0">
                        <a:solidFill>
                          <a:srgbClr val="000000"/>
                        </a:solidFill>
                        <a:effectLst/>
                        <a:latin typeface="Calibri"/>
                      </a:endParaRPr>
                    </a:p>
                  </a:txBody>
                  <a:tcPr marL="9525" marR="9525" marT="9525" marB="0" anchor="b"/>
                </a:tc>
              </a:tr>
              <a:tr h="370840">
                <a:tc>
                  <a:txBody>
                    <a:bodyPr/>
                    <a:lstStyle/>
                    <a:p>
                      <a:pPr algn="ctr" fontAlgn="b"/>
                      <a:r>
                        <a:rPr lang="de-DE" sz="2400" u="none" strike="noStrike" dirty="0">
                          <a:effectLst/>
                        </a:rPr>
                        <a:t>IF</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dirty="0"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b="0" i="0" u="none" strike="noStrike"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b="0" i="0" u="none" strike="noStrike"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OF1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dirty="0"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b="0" i="0" u="none" strike="noStrike" dirty="0"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b="0" i="0" u="none" strike="noStrike"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OF2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b="0" i="0" u="none" strike="noStrike" dirty="0"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b="0" i="0" u="none" strike="noStrike" dirty="0"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OB1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dirty="0"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b="0" i="0" u="none" strike="noStrike" dirty="0"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b="0" i="0" u="none" strike="noStrike" dirty="0" smtClean="0">
                          <a:solidFill>
                            <a:srgbClr val="000000"/>
                          </a:solidFill>
                          <a:effectLst/>
                          <a:latin typeface="Calibri"/>
                        </a:rPr>
                        <a:t>bad</a:t>
                      </a:r>
                      <a:endParaRPr lang="de-DE" sz="2400" b="0" i="0" u="none" strike="noStrike" dirty="0">
                        <a:solidFill>
                          <a:srgbClr val="000000"/>
                        </a:solidFill>
                        <a:effectLst/>
                        <a:latin typeface="Calibri"/>
                      </a:endParaRPr>
                    </a:p>
                  </a:txBody>
                  <a:tcPr marL="9525" marR="9525" marT="9525" marB="0" anchor="b">
                    <a:solidFill>
                      <a:srgbClr val="C00000"/>
                    </a:solidFill>
                  </a:tcPr>
                </a:tc>
              </a:tr>
              <a:tr h="370840">
                <a:tc>
                  <a:txBody>
                    <a:bodyPr/>
                    <a:lstStyle/>
                    <a:p>
                      <a:pPr algn="ctr" fontAlgn="b"/>
                      <a:r>
                        <a:rPr lang="de-DE" sz="2400" u="none" strike="noStrike" dirty="0">
                          <a:effectLst/>
                        </a:rPr>
                        <a:t>OB2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dirty="0"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b="0" i="0" u="none" strike="noStrike" dirty="0" smtClean="0">
                          <a:solidFill>
                            <a:srgbClr val="000000"/>
                          </a:solidFill>
                          <a:effectLst/>
                          <a:latin typeface="Calibri"/>
                        </a:rPr>
                        <a:t>bad</a:t>
                      </a:r>
                      <a:endParaRPr lang="de-DE" sz="2400" b="0" i="0" u="none" strike="noStrike" dirty="0">
                        <a:solidFill>
                          <a:srgbClr val="000000"/>
                        </a:solidFill>
                        <a:effectLst/>
                        <a:latin typeface="Calibri"/>
                      </a:endParaRPr>
                    </a:p>
                  </a:txBody>
                  <a:tcPr marL="9525" marR="9525" marT="9525" marB="0" anchor="b">
                    <a:solidFill>
                      <a:srgbClr val="C00000"/>
                    </a:solidFill>
                  </a:tcPr>
                </a:tc>
                <a:tc>
                  <a:txBody>
                    <a:bodyPr/>
                    <a:lstStyle/>
                    <a:p>
                      <a:pPr algn="ctr" fontAlgn="b"/>
                      <a:r>
                        <a:rPr lang="de-DE" sz="2400" b="0" i="0" u="none" strike="noStrike" dirty="0"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smtClean="0">
                          <a:effectLst/>
                        </a:rPr>
                        <a:t>IB</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b="0" i="0" u="none" strike="noStrike" dirty="0"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b="0" i="0" u="none" strike="noStrike" dirty="0" smtClean="0">
                          <a:solidFill>
                            <a:srgbClr val="000000"/>
                          </a:solidFill>
                          <a:effectLst/>
                          <a:latin typeface="Calibri"/>
                        </a:rPr>
                        <a:t>bad</a:t>
                      </a:r>
                      <a:endParaRPr lang="de-DE" sz="2400" b="0" i="0" u="none" strike="noStrike" dirty="0">
                        <a:solidFill>
                          <a:srgbClr val="000000"/>
                        </a:solidFill>
                        <a:effectLst/>
                        <a:latin typeface="Calibri"/>
                      </a:endParaRPr>
                    </a:p>
                  </a:txBody>
                  <a:tcPr marL="9525" marR="9525" marT="9525" marB="0" anchor="b">
                    <a:solidFill>
                      <a:srgbClr val="C00000"/>
                    </a:solidFill>
                  </a:tcPr>
                </a:tc>
                <a:tc>
                  <a:txBody>
                    <a:bodyPr/>
                    <a:lstStyle/>
                    <a:p>
                      <a:pPr algn="ctr" fontAlgn="b"/>
                      <a:r>
                        <a:rPr lang="de-DE" sz="2400" b="0" i="0" u="none" strike="noStrike" dirty="0" smtClean="0">
                          <a:solidFill>
                            <a:srgbClr val="000000"/>
                          </a:solidFill>
                          <a:effectLst/>
                          <a:latin typeface="Calibri"/>
                        </a:rPr>
                        <a:t>ok</a:t>
                      </a:r>
                      <a:endParaRPr lang="de-DE" sz="2400" b="0" i="0" u="none" strike="noStrike" dirty="0">
                        <a:solidFill>
                          <a:srgbClr val="000000"/>
                        </a:solidFill>
                        <a:effectLst/>
                        <a:latin typeface="Calibri"/>
                      </a:endParaRPr>
                    </a:p>
                  </a:txBody>
                  <a:tcPr marL="9525" marR="9525" marT="9525" marB="0" anchor="b">
                    <a:solidFill>
                      <a:srgbClr val="00B050"/>
                    </a:solidFill>
                  </a:tcPr>
                </a:tc>
              </a:tr>
            </a:tbl>
          </a:graphicData>
        </a:graphic>
      </p:graphicFrame>
      <p:sp>
        <p:nvSpPr>
          <p:cNvPr id="8" name="Textfeld 7"/>
          <p:cNvSpPr txBox="1"/>
          <p:nvPr/>
        </p:nvSpPr>
        <p:spPr>
          <a:xfrm>
            <a:off x="6336196" y="4000996"/>
            <a:ext cx="2732924" cy="2462213"/>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t>The All Clear </a:t>
            </a:r>
            <a:r>
              <a:rPr lang="de-DE" sz="1800" dirty="0" err="1" smtClean="0"/>
              <a:t>and</a:t>
            </a:r>
            <a:r>
              <a:rPr lang="de-DE" sz="1800" dirty="0" smtClean="0"/>
              <a:t> </a:t>
            </a:r>
            <a:r>
              <a:rPr lang="de-DE" sz="1800" dirty="0" err="1" smtClean="0"/>
              <a:t>the</a:t>
            </a:r>
            <a:r>
              <a:rPr lang="de-DE" sz="1800" dirty="0" smtClean="0"/>
              <a:t> Source </a:t>
            </a:r>
            <a:r>
              <a:rPr lang="de-DE" sz="1800" dirty="0" err="1" smtClean="0"/>
              <a:t>testpad</a:t>
            </a:r>
            <a:r>
              <a:rPr lang="de-DE" sz="1800" dirty="0" smtClean="0"/>
              <a:t> </a:t>
            </a:r>
            <a:r>
              <a:rPr lang="de-DE" sz="1800" dirty="0" err="1" smtClean="0"/>
              <a:t>are</a:t>
            </a:r>
            <a:r>
              <a:rPr lang="de-DE" sz="1800" dirty="0" smtClean="0"/>
              <a:t> </a:t>
            </a:r>
            <a:r>
              <a:rPr lang="de-DE" sz="1800" dirty="0" err="1" smtClean="0"/>
              <a:t>connected</a:t>
            </a:r>
            <a:r>
              <a:rPr lang="de-DE" sz="1800" dirty="0" smtClean="0"/>
              <a:t> </a:t>
            </a:r>
            <a:r>
              <a:rPr lang="de-DE" sz="1800" dirty="0" err="1" smtClean="0"/>
              <a:t>to</a:t>
            </a:r>
            <a:r>
              <a:rPr lang="de-DE" sz="1800" dirty="0" smtClean="0"/>
              <a:t> all </a:t>
            </a:r>
            <a:r>
              <a:rPr lang="de-DE" sz="1800" dirty="0" err="1" smtClean="0"/>
              <a:t>pixels</a:t>
            </a:r>
            <a:r>
              <a:rPr lang="de-DE" sz="1800" dirty="0" smtClean="0"/>
              <a:t> </a:t>
            </a:r>
            <a:r>
              <a:rPr lang="de-DE" sz="1800" dirty="0" err="1" smtClean="0"/>
              <a:t>over</a:t>
            </a:r>
            <a:r>
              <a:rPr lang="de-DE" sz="1800" dirty="0" smtClean="0"/>
              <a:t> </a:t>
            </a:r>
            <a:r>
              <a:rPr lang="de-DE" sz="1800" dirty="0" err="1" smtClean="0"/>
              <a:t>bus</a:t>
            </a:r>
            <a:r>
              <a:rPr lang="de-DE" sz="1800" dirty="0" smtClean="0"/>
              <a:t> </a:t>
            </a:r>
            <a:r>
              <a:rPr lang="de-DE" sz="1800" dirty="0" err="1" smtClean="0"/>
              <a:t>structures</a:t>
            </a:r>
            <a:r>
              <a:rPr lang="de-DE" dirty="0" smtClean="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sz="1800" dirty="0"/>
              <a:t>All Clear </a:t>
            </a:r>
            <a:r>
              <a:rPr lang="de-DE" sz="1800" dirty="0" err="1"/>
              <a:t>and</a:t>
            </a:r>
            <a:r>
              <a:rPr lang="de-DE" sz="1800" dirty="0"/>
              <a:t> Source </a:t>
            </a:r>
            <a:r>
              <a:rPr lang="de-DE" sz="1800" dirty="0" err="1"/>
              <a:t>regions</a:t>
            </a:r>
            <a:r>
              <a:rPr lang="de-DE" sz="1800" dirty="0"/>
              <a:t> </a:t>
            </a:r>
            <a:r>
              <a:rPr lang="de-DE" sz="1800" dirty="0" err="1"/>
              <a:t>tested</a:t>
            </a:r>
            <a:r>
              <a:rPr lang="de-DE" sz="1800" dirty="0"/>
              <a:t> in </a:t>
            </a:r>
            <a:r>
              <a:rPr lang="de-DE" sz="1800" dirty="0" err="1"/>
              <a:t>reverse</a:t>
            </a:r>
            <a:r>
              <a:rPr lang="de-DE" sz="1800" dirty="0"/>
              <a:t> </a:t>
            </a:r>
            <a:r>
              <a:rPr lang="de-DE" sz="1800" dirty="0" err="1"/>
              <a:t>bias</a:t>
            </a:r>
            <a:endParaRPr lang="de-DE" sz="1800"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111161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6</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The poly1/poly2 electrical nets</a:t>
            </a:r>
            <a:endParaRPr lang="en-US" sz="2400" dirty="0" smtClean="0"/>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844" y="907200"/>
            <a:ext cx="7521978" cy="553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a:xfrm>
            <a:off x="2095200" y="914692"/>
            <a:ext cx="6216098" cy="966136"/>
          </a:xfrm>
          <a:prstGeom prst="rect">
            <a:avLst/>
          </a:prstGeom>
          <a:solidFill>
            <a:schemeClr val="bg1"/>
          </a:solidFill>
          <a:ln>
            <a:solidFill>
              <a:schemeClr val="bg1"/>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23" name="Rechteck 22"/>
          <p:cNvSpPr/>
          <p:nvPr/>
        </p:nvSpPr>
        <p:spPr>
          <a:xfrm>
            <a:off x="2095200" y="5487200"/>
            <a:ext cx="6216098" cy="1015200"/>
          </a:xfrm>
          <a:prstGeom prst="rect">
            <a:avLst/>
          </a:prstGeom>
          <a:solidFill>
            <a:schemeClr val="bg1"/>
          </a:solidFill>
          <a:ln>
            <a:solidFill>
              <a:schemeClr val="bg1"/>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
        <p:nvSpPr>
          <p:cNvPr id="24" name="Rechteck 23"/>
          <p:cNvSpPr/>
          <p:nvPr/>
        </p:nvSpPr>
        <p:spPr>
          <a:xfrm>
            <a:off x="2691760" y="1808820"/>
            <a:ext cx="6020700" cy="3751504"/>
          </a:xfrm>
          <a:prstGeom prst="rect">
            <a:avLst/>
          </a:prstGeom>
          <a:solidFill>
            <a:schemeClr val="bg1"/>
          </a:solidFill>
          <a:ln>
            <a:solidFill>
              <a:schemeClr val="bg1"/>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9247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7</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The poly1/poly2 electrical nets</a:t>
            </a:r>
            <a:endParaRPr lang="en-US" sz="2400" dirty="0" smtClean="0"/>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844" y="907200"/>
            <a:ext cx="7521978" cy="553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458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8</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The poly1/poly2 electrical nets</a:t>
            </a:r>
            <a:endParaRPr lang="en-US" sz="2400" dirty="0" smtClean="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000" y="900000"/>
            <a:ext cx="7475221" cy="55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961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175499" y="121440"/>
            <a:ext cx="1966163" cy="1398446"/>
            <a:chOff x="7175499" y="121440"/>
            <a:chExt cx="1966163" cy="1398446"/>
          </a:xfrm>
        </p:grpSpPr>
        <p:pic>
          <p:nvPicPr>
            <p:cNvPr id="38" name="Picture 37"/>
            <p:cNvPicPr>
              <a:picLocks noChangeAspect="1"/>
            </p:cNvPicPr>
            <p:nvPr/>
          </p:nvPicPr>
          <p:blipFill>
            <a:blip r:embed="rId3"/>
            <a:stretch>
              <a:fillRect/>
            </a:stretch>
          </p:blipFill>
          <p:spPr>
            <a:xfrm>
              <a:off x="7175499" y="121440"/>
              <a:ext cx="1966163" cy="1398446"/>
            </a:xfrm>
            <a:prstGeom prst="rect">
              <a:avLst/>
            </a:prstGeom>
          </p:spPr>
        </p:pic>
        <p:pic>
          <p:nvPicPr>
            <p:cNvPr id="41" name="Picture 40" descr="MPG-HLL-Logo-RGB-0-119-117.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378" y="121440"/>
              <a:ext cx="1339284" cy="791395"/>
            </a:xfrm>
            <a:prstGeom prst="rect">
              <a:avLst/>
            </a:prstGeom>
            <a:noFill/>
          </p:spPr>
        </p:pic>
      </p:grpSp>
      <p:sp>
        <p:nvSpPr>
          <p:cNvPr id="4" name="Date Placeholder 3"/>
          <p:cNvSpPr>
            <a:spLocks noGrp="1"/>
          </p:cNvSpPr>
          <p:nvPr>
            <p:ph type="dt" sz="half" idx="10"/>
          </p:nvPr>
        </p:nvSpPr>
        <p:spPr/>
        <p:txBody>
          <a:bodyPr/>
          <a:lstStyle/>
          <a:p>
            <a:pPr>
              <a:defRPr/>
            </a:pPr>
            <a:r>
              <a:rPr lang="en-US" dirty="0"/>
              <a:t>12. May 2016</a:t>
            </a:r>
            <a:endParaRPr lang="de-DE" dirty="0"/>
          </a:p>
        </p:txBody>
      </p:sp>
      <p:sp>
        <p:nvSpPr>
          <p:cNvPr id="5" name="Footer Placeholder 4"/>
          <p:cNvSpPr>
            <a:spLocks noGrp="1"/>
          </p:cNvSpPr>
          <p:nvPr>
            <p:ph type="ftr" sz="quarter" idx="11"/>
          </p:nvPr>
        </p:nvSpPr>
        <p:spPr>
          <a:xfrm>
            <a:off x="3647440" y="6669089"/>
            <a:ext cx="5104448" cy="188912"/>
          </a:xfrm>
        </p:spPr>
        <p:txBody>
          <a:bodyPr/>
          <a:lstStyle/>
          <a:p>
            <a:pPr>
              <a:defRPr/>
            </a:pPr>
            <a:r>
              <a:rPr lang="sv-SE" dirty="0"/>
              <a:t>D. Klose, </a:t>
            </a:r>
            <a:r>
              <a:rPr lang="sv-SE" dirty="0" smtClean="0"/>
              <a:t>MPP &amp; HLL</a:t>
            </a:r>
            <a:endParaRPr lang="de-DE" dirty="0"/>
          </a:p>
        </p:txBody>
      </p:sp>
      <p:sp>
        <p:nvSpPr>
          <p:cNvPr id="6" name="Slide Number Placeholder 5"/>
          <p:cNvSpPr>
            <a:spLocks noGrp="1"/>
          </p:cNvSpPr>
          <p:nvPr>
            <p:ph type="sldNum" sz="quarter" idx="12"/>
          </p:nvPr>
        </p:nvSpPr>
        <p:spPr/>
        <p:txBody>
          <a:bodyPr/>
          <a:lstStyle/>
          <a:p>
            <a:pPr>
              <a:defRPr/>
            </a:pPr>
            <a:fld id="{AB24BF3B-B04A-485F-A78A-C09F059E71C9}" type="slidenum">
              <a:rPr lang="en-US" smtClean="0"/>
              <a:pPr>
                <a:defRPr/>
              </a:pPr>
              <a:t>9</a:t>
            </a:fld>
            <a:endParaRPr lang="en-US" dirty="0"/>
          </a:p>
        </p:txBody>
      </p:sp>
      <p:pic>
        <p:nvPicPr>
          <p:cNvPr id="42" name="Picture 41"/>
          <p:cNvPicPr>
            <a:picLocks noChangeAspect="1"/>
          </p:cNvPicPr>
          <p:nvPr/>
        </p:nvPicPr>
        <p:blipFill>
          <a:blip r:embed="rId5"/>
          <a:stretch>
            <a:fillRect/>
          </a:stretch>
        </p:blipFill>
        <p:spPr>
          <a:xfrm>
            <a:off x="385762" y="118265"/>
            <a:ext cx="792163" cy="759497"/>
          </a:xfrm>
          <a:prstGeom prst="rect">
            <a:avLst/>
          </a:prstGeom>
        </p:spPr>
      </p:pic>
      <p:sp>
        <p:nvSpPr>
          <p:cNvPr id="43" name="Title 1"/>
          <p:cNvSpPr>
            <a:spLocks noGrp="1"/>
          </p:cNvSpPr>
          <p:nvPr>
            <p:ph type="title"/>
          </p:nvPr>
        </p:nvSpPr>
        <p:spPr>
          <a:xfrm>
            <a:off x="658091" y="188913"/>
            <a:ext cx="7308273" cy="609600"/>
          </a:xfrm>
        </p:spPr>
        <p:txBody>
          <a:bodyPr/>
          <a:lstStyle/>
          <a:p>
            <a:r>
              <a:rPr lang="de-DE" sz="2400" dirty="0" smtClean="0"/>
              <a:t>Pretests – Shorts in </a:t>
            </a:r>
            <a:r>
              <a:rPr lang="de-DE" sz="2400" dirty="0" err="1" smtClean="0"/>
              <a:t>Polylines</a:t>
            </a:r>
            <a:endParaRPr lang="en-US" sz="2400" dirty="0" smtClean="0"/>
          </a:p>
        </p:txBody>
      </p:sp>
      <p:graphicFrame>
        <p:nvGraphicFramePr>
          <p:cNvPr id="10" name="Tabelle 9"/>
          <p:cNvGraphicFramePr>
            <a:graphicFrameLocks noGrp="1"/>
          </p:cNvGraphicFramePr>
          <p:nvPr>
            <p:extLst>
              <p:ext uri="{D42A27DB-BD31-4B8C-83A1-F6EECF244321}">
                <p14:modId xmlns:p14="http://schemas.microsoft.com/office/powerpoint/2010/main" val="853632707"/>
              </p:ext>
            </p:extLst>
          </p:nvPr>
        </p:nvGraphicFramePr>
        <p:xfrm>
          <a:off x="863588" y="1088740"/>
          <a:ext cx="6648400" cy="2626995"/>
        </p:xfrm>
        <a:graphic>
          <a:graphicData uri="http://schemas.openxmlformats.org/drawingml/2006/table">
            <a:tbl>
              <a:tblPr firstRow="1" bandRow="1">
                <a:tableStyleId>{5C22544A-7EE6-4342-B048-85BDC9FD1C3A}</a:tableStyleId>
              </a:tblPr>
              <a:tblGrid>
                <a:gridCol w="1813290"/>
                <a:gridCol w="1185612"/>
                <a:gridCol w="1255354"/>
                <a:gridCol w="1185612"/>
                <a:gridCol w="1208532"/>
              </a:tblGrid>
              <a:tr h="370840">
                <a:tc>
                  <a:txBody>
                    <a:bodyPr/>
                    <a:lstStyle/>
                    <a:p>
                      <a:pPr algn="ctr"/>
                      <a:r>
                        <a:rPr lang="de-DE" dirty="0" smtClean="0"/>
                        <a:t>PXD 9-7</a:t>
                      </a:r>
                      <a:endParaRPr lang="de-DE" dirty="0"/>
                    </a:p>
                  </a:txBody>
                  <a:tcPr/>
                </a:tc>
                <a:tc>
                  <a:txBody>
                    <a:bodyPr/>
                    <a:lstStyle/>
                    <a:p>
                      <a:pPr algn="ctr" fontAlgn="b"/>
                      <a:r>
                        <a:rPr lang="de-DE" sz="2400" u="none" strike="noStrike" dirty="0">
                          <a:effectLst/>
                        </a:rPr>
                        <a:t>W31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W37</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W38</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a:effectLst/>
                        </a:rPr>
                        <a:t>W40</a:t>
                      </a:r>
                      <a:endParaRPr lang="de-DE" sz="2400" b="0" i="0" u="none" strike="noStrike" dirty="0">
                        <a:solidFill>
                          <a:srgbClr val="000000"/>
                        </a:solidFill>
                        <a:effectLst/>
                        <a:latin typeface="Calibri"/>
                      </a:endParaRPr>
                    </a:p>
                  </a:txBody>
                  <a:tcPr marL="9525" marR="9525" marT="9525" marB="0" anchor="b"/>
                </a:tc>
              </a:tr>
              <a:tr h="370840">
                <a:tc>
                  <a:txBody>
                    <a:bodyPr/>
                    <a:lstStyle/>
                    <a:p>
                      <a:pPr algn="ctr" fontAlgn="b"/>
                      <a:r>
                        <a:rPr lang="de-DE" sz="2400" u="none" strike="noStrike" dirty="0">
                          <a:effectLst/>
                        </a:rPr>
                        <a:t>IF</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1-2</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a:effectLst/>
                        </a:rPr>
                        <a:t>2</a:t>
                      </a:r>
                      <a:r>
                        <a:rPr lang="de-DE" sz="2400" u="none" strike="noStrike" dirty="0" smtClean="0">
                          <a:effectLst/>
                        </a:rPr>
                        <a:t>+</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1-2</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0</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OF1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1-3</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a:effectLst/>
                        </a:rPr>
                        <a:t>2</a:t>
                      </a:r>
                      <a:r>
                        <a:rPr lang="de-DE" sz="2400" u="none" strike="noStrike" dirty="0" smtClean="0">
                          <a:effectLst/>
                        </a:rPr>
                        <a:t>+</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a:effectLst/>
                        </a:rPr>
                        <a:t>2</a:t>
                      </a:r>
                      <a:r>
                        <a:rPr lang="de-DE" sz="2400" u="none" strike="noStrike" dirty="0" smtClean="0">
                          <a:effectLst/>
                        </a:rPr>
                        <a:t>+</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1</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OF2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1-2</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a:effectLst/>
                        </a:rPr>
                        <a:t>2</a:t>
                      </a:r>
                      <a:r>
                        <a:rPr lang="de-DE" sz="2400" u="none" strike="noStrike" dirty="0" smtClean="0">
                          <a:effectLst/>
                        </a:rPr>
                        <a:t>+</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a:effectLst/>
                        </a:rPr>
                        <a:t>2</a:t>
                      </a:r>
                      <a:r>
                        <a:rPr lang="de-DE" sz="2400" u="none" strike="noStrike" dirty="0" smtClean="0">
                          <a:effectLst/>
                        </a:rPr>
                        <a:t>+</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1</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OB1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1</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a:effectLst/>
                        </a:rPr>
                        <a:t>2</a:t>
                      </a:r>
                      <a:r>
                        <a:rPr lang="de-DE" sz="2400" u="none" strike="noStrike" dirty="0" smtClean="0">
                          <a:effectLst/>
                        </a:rPr>
                        <a:t>+</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a:effectLst/>
                        </a:rPr>
                        <a:t>2</a:t>
                      </a:r>
                      <a:r>
                        <a:rPr lang="de-DE" sz="2400" u="none" strike="noStrike" dirty="0" smtClean="0">
                          <a:effectLst/>
                        </a:rPr>
                        <a:t>+</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0</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OB2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1</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1</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a:effectLst/>
                        </a:rPr>
                        <a:t>2+ </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0</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b="0" i="0" u="none" strike="noStrike" dirty="0" smtClean="0">
                          <a:solidFill>
                            <a:srgbClr val="000000"/>
                          </a:solidFill>
                          <a:effectLst/>
                          <a:latin typeface="+mn-lt"/>
                        </a:rPr>
                        <a:t>IB</a:t>
                      </a:r>
                      <a:endParaRPr lang="de-DE" sz="2400" b="0" i="0" u="none" strike="noStrike" dirty="0">
                        <a:solidFill>
                          <a:srgbClr val="000000"/>
                        </a:solidFill>
                        <a:effectLst/>
                        <a:latin typeface="+mn-lt"/>
                      </a:endParaRPr>
                    </a:p>
                  </a:txBody>
                  <a:tcPr marL="9525" marR="9525" marT="9525" marB="0" anchor="b"/>
                </a:tc>
                <a:tc>
                  <a:txBody>
                    <a:bodyPr/>
                    <a:lstStyle/>
                    <a:p>
                      <a:pPr algn="ctr" fontAlgn="b"/>
                      <a:r>
                        <a:rPr lang="de-DE" sz="2400" u="none" strike="noStrike" dirty="0" smtClean="0">
                          <a:effectLst/>
                        </a:rPr>
                        <a:t>0</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1-3</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1-3</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0</a:t>
                      </a:r>
                      <a:endParaRPr lang="de-DE" sz="2400" b="0" i="0" u="none" strike="noStrike" dirty="0">
                        <a:solidFill>
                          <a:srgbClr val="000000"/>
                        </a:solidFill>
                        <a:effectLst/>
                        <a:latin typeface="Calibri"/>
                      </a:endParaRPr>
                    </a:p>
                  </a:txBody>
                  <a:tcPr marL="9525" marR="9525" marT="9525" marB="0" anchor="b">
                    <a:solidFill>
                      <a:srgbClr val="00B050"/>
                    </a:solidFill>
                  </a:tcPr>
                </a:tc>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2042585082"/>
              </p:ext>
            </p:extLst>
          </p:nvPr>
        </p:nvGraphicFramePr>
        <p:xfrm>
          <a:off x="863588" y="3868135"/>
          <a:ext cx="5439868" cy="2626995"/>
        </p:xfrm>
        <a:graphic>
          <a:graphicData uri="http://schemas.openxmlformats.org/drawingml/2006/table">
            <a:tbl>
              <a:tblPr firstRow="1" bandRow="1">
                <a:tableStyleId>{5C22544A-7EE6-4342-B048-85BDC9FD1C3A}</a:tableStyleId>
              </a:tblPr>
              <a:tblGrid>
                <a:gridCol w="1813290"/>
                <a:gridCol w="1185612"/>
                <a:gridCol w="1255354"/>
                <a:gridCol w="1185612"/>
              </a:tblGrid>
              <a:tr h="370840">
                <a:tc>
                  <a:txBody>
                    <a:bodyPr/>
                    <a:lstStyle/>
                    <a:p>
                      <a:pPr algn="ctr"/>
                      <a:r>
                        <a:rPr lang="de-DE" dirty="0" smtClean="0"/>
                        <a:t>PXD 9-6</a:t>
                      </a:r>
                      <a:endParaRPr lang="de-DE" dirty="0"/>
                    </a:p>
                  </a:txBody>
                  <a:tcPr/>
                </a:tc>
                <a:tc>
                  <a:txBody>
                    <a:bodyPr/>
                    <a:lstStyle/>
                    <a:p>
                      <a:pPr algn="ctr" fontAlgn="b"/>
                      <a:r>
                        <a:rPr lang="de-DE" sz="2400" u="none" strike="noStrike" dirty="0" smtClean="0">
                          <a:effectLst/>
                        </a:rPr>
                        <a:t>W30</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W35</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W36</a:t>
                      </a:r>
                      <a:endParaRPr lang="de-DE" sz="2400" b="0" i="0" u="none" strike="noStrike" dirty="0">
                        <a:solidFill>
                          <a:srgbClr val="000000"/>
                        </a:solidFill>
                        <a:effectLst/>
                        <a:latin typeface="Calibri"/>
                      </a:endParaRPr>
                    </a:p>
                  </a:txBody>
                  <a:tcPr marL="9525" marR="9525" marT="9525" marB="0" anchor="b"/>
                </a:tc>
              </a:tr>
              <a:tr h="370840">
                <a:tc>
                  <a:txBody>
                    <a:bodyPr/>
                    <a:lstStyle/>
                    <a:p>
                      <a:pPr algn="ctr" fontAlgn="b"/>
                      <a:r>
                        <a:rPr lang="de-DE" sz="2400" u="none" strike="noStrike" dirty="0">
                          <a:effectLst/>
                        </a:rPr>
                        <a:t>IF</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2</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2+</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1-3</a:t>
                      </a:r>
                      <a:endParaRPr lang="de-DE" sz="2400" b="0" i="0" u="none" strike="noStrike" dirty="0">
                        <a:solidFill>
                          <a:srgbClr val="000000"/>
                        </a:solidFill>
                        <a:effectLst/>
                        <a:latin typeface="Calibri"/>
                      </a:endParaRPr>
                    </a:p>
                  </a:txBody>
                  <a:tcPr marL="9525" marR="9525" marT="9525" marB="0" anchor="b">
                    <a:solidFill>
                      <a:srgbClr val="FFC000"/>
                    </a:solidFill>
                  </a:tcPr>
                </a:tc>
              </a:tr>
              <a:tr h="370840">
                <a:tc>
                  <a:txBody>
                    <a:bodyPr/>
                    <a:lstStyle/>
                    <a:p>
                      <a:pPr algn="ctr" fontAlgn="b"/>
                      <a:r>
                        <a:rPr lang="de-DE" sz="2400" u="none" strike="noStrike" dirty="0">
                          <a:effectLst/>
                        </a:rPr>
                        <a:t>OF1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0</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1</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1-2</a:t>
                      </a:r>
                      <a:endParaRPr lang="de-DE" sz="2400" b="0" i="0" u="none" strike="noStrike" dirty="0">
                        <a:solidFill>
                          <a:srgbClr val="000000"/>
                        </a:solidFill>
                        <a:effectLst/>
                        <a:latin typeface="Calibri"/>
                      </a:endParaRPr>
                    </a:p>
                  </a:txBody>
                  <a:tcPr marL="9525" marR="9525" marT="9525" marB="0" anchor="b">
                    <a:solidFill>
                      <a:srgbClr val="FFC000"/>
                    </a:solidFill>
                  </a:tcPr>
                </a:tc>
              </a:tr>
              <a:tr h="370840">
                <a:tc>
                  <a:txBody>
                    <a:bodyPr/>
                    <a:lstStyle/>
                    <a:p>
                      <a:pPr algn="ctr" fontAlgn="b"/>
                      <a:r>
                        <a:rPr lang="de-DE" sz="2400" u="none" strike="noStrike" dirty="0">
                          <a:effectLst/>
                        </a:rPr>
                        <a:t>OF2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1</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1-2</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1</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OB1</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2</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0</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1</a:t>
                      </a:r>
                      <a:endParaRPr lang="de-DE" sz="2400" b="0" i="0" u="none" strike="noStrike" dirty="0">
                        <a:solidFill>
                          <a:srgbClr val="000000"/>
                        </a:solidFill>
                        <a:effectLst/>
                        <a:latin typeface="Calibri"/>
                      </a:endParaRPr>
                    </a:p>
                  </a:txBody>
                  <a:tcPr marL="9525" marR="9525" marT="9525" marB="0" anchor="b">
                    <a:solidFill>
                      <a:srgbClr val="00B050"/>
                    </a:solidFill>
                  </a:tcPr>
                </a:tc>
              </a:tr>
              <a:tr h="370840">
                <a:tc>
                  <a:txBody>
                    <a:bodyPr/>
                    <a:lstStyle/>
                    <a:p>
                      <a:pPr algn="ctr" fontAlgn="b"/>
                      <a:r>
                        <a:rPr lang="de-DE" sz="2400" u="none" strike="noStrike" dirty="0">
                          <a:effectLst/>
                        </a:rPr>
                        <a:t>OB2</a:t>
                      </a:r>
                      <a:endParaRPr lang="de-DE" sz="2400" b="0" i="0" u="none" strike="noStrike" dirty="0">
                        <a:solidFill>
                          <a:srgbClr val="000000"/>
                        </a:solidFill>
                        <a:effectLst/>
                        <a:latin typeface="Calibri"/>
                      </a:endParaRPr>
                    </a:p>
                  </a:txBody>
                  <a:tcPr marL="9525" marR="9525" marT="9525" marB="0" anchor="b"/>
                </a:tc>
                <a:tc>
                  <a:txBody>
                    <a:bodyPr/>
                    <a:lstStyle/>
                    <a:p>
                      <a:pPr algn="ctr" fontAlgn="b"/>
                      <a:r>
                        <a:rPr lang="de-DE" sz="2400" u="none" strike="noStrike" dirty="0" smtClean="0">
                          <a:effectLst/>
                        </a:rPr>
                        <a:t>1</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1-2</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1-2</a:t>
                      </a:r>
                      <a:endParaRPr lang="de-DE" sz="2400" b="0" i="0" u="none" strike="noStrike" dirty="0">
                        <a:solidFill>
                          <a:srgbClr val="000000"/>
                        </a:solidFill>
                        <a:effectLst/>
                        <a:latin typeface="Calibri"/>
                      </a:endParaRPr>
                    </a:p>
                  </a:txBody>
                  <a:tcPr marL="9525" marR="9525" marT="9525" marB="0" anchor="b">
                    <a:solidFill>
                      <a:srgbClr val="FFC000"/>
                    </a:solidFill>
                  </a:tcPr>
                </a:tc>
              </a:tr>
              <a:tr h="370840">
                <a:tc>
                  <a:txBody>
                    <a:bodyPr/>
                    <a:lstStyle/>
                    <a:p>
                      <a:pPr algn="ctr" fontAlgn="b"/>
                      <a:r>
                        <a:rPr lang="de-DE" sz="2400" b="0" i="0" u="none" strike="noStrike" dirty="0" smtClean="0">
                          <a:solidFill>
                            <a:srgbClr val="000000"/>
                          </a:solidFill>
                          <a:effectLst/>
                          <a:latin typeface="+mn-lt"/>
                        </a:rPr>
                        <a:t>IB</a:t>
                      </a:r>
                      <a:endParaRPr lang="de-DE" sz="2400" b="0" i="0" u="none" strike="noStrike" dirty="0">
                        <a:solidFill>
                          <a:srgbClr val="000000"/>
                        </a:solidFill>
                        <a:effectLst/>
                        <a:latin typeface="+mn-lt"/>
                      </a:endParaRPr>
                    </a:p>
                  </a:txBody>
                  <a:tcPr marL="9525" marR="9525" marT="9525" marB="0" anchor="b"/>
                </a:tc>
                <a:tc>
                  <a:txBody>
                    <a:bodyPr/>
                    <a:lstStyle/>
                    <a:p>
                      <a:pPr algn="ctr" fontAlgn="b"/>
                      <a:r>
                        <a:rPr lang="de-DE" sz="2400" u="none" strike="noStrike" dirty="0" smtClean="0">
                          <a:effectLst/>
                        </a:rPr>
                        <a:t>2</a:t>
                      </a:r>
                      <a:endParaRPr lang="de-DE" sz="2400" b="0" i="0" u="none" strike="noStrike" dirty="0">
                        <a:solidFill>
                          <a:srgbClr val="000000"/>
                        </a:solidFill>
                        <a:effectLst/>
                        <a:latin typeface="Calibri"/>
                      </a:endParaRPr>
                    </a:p>
                  </a:txBody>
                  <a:tcPr marL="9525" marR="9525" marT="9525" marB="0" anchor="b">
                    <a:solidFill>
                      <a:srgbClr val="FFC000"/>
                    </a:solidFill>
                  </a:tcPr>
                </a:tc>
                <a:tc>
                  <a:txBody>
                    <a:bodyPr/>
                    <a:lstStyle/>
                    <a:p>
                      <a:pPr algn="ctr" fontAlgn="b"/>
                      <a:r>
                        <a:rPr lang="de-DE" sz="2400" u="none" strike="noStrike" dirty="0" smtClean="0">
                          <a:effectLst/>
                        </a:rPr>
                        <a:t>0</a:t>
                      </a:r>
                      <a:endParaRPr lang="de-DE" sz="2400" b="0" i="0" u="none" strike="noStrike" dirty="0">
                        <a:solidFill>
                          <a:srgbClr val="000000"/>
                        </a:solidFill>
                        <a:effectLst/>
                        <a:latin typeface="Calibri"/>
                      </a:endParaRPr>
                    </a:p>
                  </a:txBody>
                  <a:tcPr marL="9525" marR="9525" marT="9525" marB="0" anchor="b">
                    <a:solidFill>
                      <a:srgbClr val="00B050"/>
                    </a:solidFill>
                  </a:tcPr>
                </a:tc>
                <a:tc>
                  <a:txBody>
                    <a:bodyPr/>
                    <a:lstStyle/>
                    <a:p>
                      <a:pPr algn="ctr" fontAlgn="b"/>
                      <a:r>
                        <a:rPr lang="de-DE" sz="2400" u="none" strike="noStrike" dirty="0" smtClean="0">
                          <a:effectLst/>
                        </a:rPr>
                        <a:t>1</a:t>
                      </a:r>
                      <a:endParaRPr lang="de-DE" sz="2400" b="0" i="0" u="none" strike="noStrike" dirty="0">
                        <a:solidFill>
                          <a:srgbClr val="000000"/>
                        </a:solidFill>
                        <a:effectLst/>
                        <a:latin typeface="Calibri"/>
                      </a:endParaRPr>
                    </a:p>
                  </a:txBody>
                  <a:tcPr marL="9525" marR="9525" marT="9525" marB="0" anchor="b">
                    <a:solidFill>
                      <a:srgbClr val="00B050"/>
                    </a:solidFill>
                  </a:tcPr>
                </a:tc>
              </a:tr>
            </a:tbl>
          </a:graphicData>
        </a:graphic>
      </p:graphicFrame>
      <p:sp>
        <p:nvSpPr>
          <p:cNvPr id="13" name="Textfeld 12"/>
          <p:cNvSpPr txBox="1"/>
          <p:nvPr/>
        </p:nvSpPr>
        <p:spPr>
          <a:xfrm>
            <a:off x="6444208" y="4005064"/>
            <a:ext cx="2952328" cy="2246769"/>
          </a:xfrm>
          <a:prstGeom prst="rect">
            <a:avLst/>
          </a:prstGeom>
          <a:noFill/>
        </p:spPr>
        <p:txBody>
          <a:bodyPr wrap="square" rtlCol="0">
            <a:spAutoFit/>
          </a:bodyPr>
          <a:lstStyle/>
          <a:p>
            <a:r>
              <a:rPr lang="de-DE" sz="1800" dirty="0" err="1" smtClean="0"/>
              <a:t>Combined</a:t>
            </a:r>
            <a:r>
              <a:rPr lang="de-DE" sz="1800" dirty="0" smtClean="0"/>
              <a:t> </a:t>
            </a:r>
            <a:r>
              <a:rPr lang="de-DE" sz="1800" dirty="0" err="1" smtClean="0"/>
              <a:t>results</a:t>
            </a:r>
            <a:r>
              <a:rPr lang="de-DE" sz="1800" dirty="0" smtClean="0"/>
              <a:t> </a:t>
            </a:r>
            <a:r>
              <a:rPr lang="de-DE" sz="1800" dirty="0" err="1" smtClean="0"/>
              <a:t>of</a:t>
            </a:r>
            <a:r>
              <a:rPr lang="de-DE" sz="1800" dirty="0" smtClean="0"/>
              <a:t> </a:t>
            </a:r>
            <a:r>
              <a:rPr lang="de-DE" sz="1800" dirty="0" err="1" smtClean="0"/>
              <a:t>the</a:t>
            </a:r>
            <a:r>
              <a:rPr lang="de-DE" sz="1800" dirty="0" smtClean="0"/>
              <a:t> </a:t>
            </a:r>
            <a:r>
              <a:rPr lang="de-DE" sz="1800" dirty="0" err="1" smtClean="0"/>
              <a:t>pretests</a:t>
            </a:r>
            <a:r>
              <a:rPr lang="de-DE" sz="1800" dirty="0" smtClean="0"/>
              <a:t>:</a:t>
            </a:r>
            <a:br>
              <a:rPr lang="de-DE" sz="1800" dirty="0" smtClean="0"/>
            </a:br>
            <a:r>
              <a:rPr lang="de-DE" sz="1800" dirty="0" smtClean="0"/>
              <a:t>1. </a:t>
            </a:r>
            <a:r>
              <a:rPr lang="de-DE" sz="1800" dirty="0" err="1" smtClean="0"/>
              <a:t>AllGate</a:t>
            </a:r>
            <a:r>
              <a:rPr lang="de-DE" sz="1800" dirty="0" smtClean="0"/>
              <a:t> </a:t>
            </a:r>
            <a:r>
              <a:rPr lang="de-DE" sz="1800" dirty="0" err="1" smtClean="0"/>
              <a:t>vs</a:t>
            </a:r>
            <a:r>
              <a:rPr lang="de-DE" sz="1800" dirty="0" smtClean="0"/>
              <a:t> </a:t>
            </a:r>
            <a:r>
              <a:rPr lang="de-DE" sz="1800" dirty="0" err="1" smtClean="0"/>
              <a:t>ClearGate</a:t>
            </a:r>
            <a:r>
              <a:rPr lang="de-DE" sz="1800" dirty="0" smtClean="0"/>
              <a:t/>
            </a:r>
            <a:br>
              <a:rPr lang="de-DE" sz="1800" dirty="0" smtClean="0"/>
            </a:br>
            <a:r>
              <a:rPr lang="de-DE" sz="1800" dirty="0" smtClean="0"/>
              <a:t>2. </a:t>
            </a:r>
            <a:r>
              <a:rPr lang="de-DE" sz="1800" dirty="0" err="1" smtClean="0"/>
              <a:t>AllGate</a:t>
            </a:r>
            <a:r>
              <a:rPr lang="de-DE" sz="1800" dirty="0" smtClean="0"/>
              <a:t> </a:t>
            </a:r>
            <a:r>
              <a:rPr lang="de-DE" sz="1800" dirty="0" err="1" smtClean="0"/>
              <a:t>vs</a:t>
            </a:r>
            <a:r>
              <a:rPr lang="de-DE" sz="1800" dirty="0" smtClean="0"/>
              <a:t> Source</a:t>
            </a:r>
            <a:br>
              <a:rPr lang="de-DE" sz="1800" dirty="0" smtClean="0"/>
            </a:br>
            <a:r>
              <a:rPr lang="de-DE" sz="1800" dirty="0" smtClean="0"/>
              <a:t>3. </a:t>
            </a:r>
            <a:r>
              <a:rPr lang="de-DE" sz="1800" dirty="0" err="1" smtClean="0"/>
              <a:t>ClearGate</a:t>
            </a:r>
            <a:r>
              <a:rPr lang="de-DE" sz="1800" dirty="0" smtClean="0"/>
              <a:t> </a:t>
            </a:r>
            <a:r>
              <a:rPr lang="de-DE" sz="1800" dirty="0" err="1" smtClean="0"/>
              <a:t>vs</a:t>
            </a:r>
            <a:r>
              <a:rPr lang="de-DE" sz="1800" dirty="0" smtClean="0"/>
              <a:t> Source</a:t>
            </a:r>
            <a:br>
              <a:rPr lang="de-DE" sz="1800" dirty="0" smtClean="0"/>
            </a:br>
            <a:endParaRPr lang="de-DE" sz="1800" dirty="0" smtClean="0"/>
          </a:p>
          <a:p>
            <a:r>
              <a:rPr lang="de-DE" sz="1800" dirty="0" smtClean="0"/>
              <a:t> </a:t>
            </a:r>
            <a:endParaRPr lang="de-DE" sz="1800"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363997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st facilities PXD6">
  <a:themeElements>
    <a:clrScheme name="Test facilities PXD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st facilities PXD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Test facilities PXD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st facilities PXD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st facilities PXD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st facilities PXD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st facilities PXD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st facilities PXD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st facilities PXD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PP-HLL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LL Layout">
  <a:themeElements>
    <a:clrScheme name="Test facilities PXD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st facilities PXD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lumMod val="95000"/>
              <a:lumOff val="5000"/>
            </a:schemeClr>
          </a:solidFill>
        </a:ln>
      </a:spPr>
      <a:bodyPr vert="horz" wrap="square" lIns="91440" tIns="45720" rIns="91440" bIns="4572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Test facilities PXD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st facilities PXD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st facilities PXD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st facilities PXD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st facilities PXD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st facilities PXD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st facilities PXD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Test facilities PXD6</Template>
  <TotalTime>239</TotalTime>
  <Words>2352</Words>
  <Application>Microsoft Office PowerPoint</Application>
  <PresentationFormat>On-screen Show (4:3)</PresentationFormat>
  <Paragraphs>873</Paragraphs>
  <Slides>30</Slides>
  <Notes>30</Notes>
  <HiddenSlides>6</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34" baseType="lpstr">
      <vt:lpstr>Test facilities PXD6</vt:lpstr>
      <vt:lpstr>MPP-HLL_template</vt:lpstr>
      <vt:lpstr>HLL Layout</vt:lpstr>
      <vt:lpstr>Equation</vt:lpstr>
      <vt:lpstr>Yield measurements on PXD9-7  after 2nd metal</vt:lpstr>
      <vt:lpstr>Outline &amp; Motivation</vt:lpstr>
      <vt:lpstr>Wafer and chip layout</vt:lpstr>
      <vt:lpstr>Wafer and chip layout</vt:lpstr>
      <vt:lpstr>Pretests – Clear vs Source</vt:lpstr>
      <vt:lpstr>The poly1/poly2 electrical nets</vt:lpstr>
      <vt:lpstr>The poly1/poly2 electrical nets</vt:lpstr>
      <vt:lpstr>The poly1/poly2 electrical nets</vt:lpstr>
      <vt:lpstr>Pretests – Shorts in Polylines</vt:lpstr>
      <vt:lpstr>Wafer and chip layout</vt:lpstr>
      <vt:lpstr>Fan-out types</vt:lpstr>
      <vt:lpstr>System description</vt:lpstr>
      <vt:lpstr>Drain Groups, mapping, probing</vt:lpstr>
      <vt:lpstr>Drain Groups, mapping, probing</vt:lpstr>
      <vt:lpstr>Example of the mapping</vt:lpstr>
      <vt:lpstr>Opens &amp; shorts</vt:lpstr>
      <vt:lpstr>PXD 9-7 estimated yield  - assuming successful repair</vt:lpstr>
      <vt:lpstr>Pedestal – First gaterow</vt:lpstr>
      <vt:lpstr>Pedestal – First gaterow</vt:lpstr>
      <vt:lpstr>Pedestal spread – First gaterow</vt:lpstr>
      <vt:lpstr>Threshold– First gaterow</vt:lpstr>
      <vt:lpstr>PXD9-6 W35-OF1 Internal Gate Potential</vt:lpstr>
      <vt:lpstr>PXD9-6 W35-OF1 Output Characteristics </vt:lpstr>
      <vt:lpstr>Summary and future plans</vt:lpstr>
      <vt:lpstr>PowerPoint Presentation</vt:lpstr>
      <vt:lpstr>System issues/failures  (from last SeeVogh meeting – 31.03.15)</vt:lpstr>
      <vt:lpstr>Yield considerations of the metal system</vt:lpstr>
      <vt:lpstr>Switch system</vt:lpstr>
      <vt:lpstr>Threshold voltage – Linear (V_DS=-0.5 V)</vt:lpstr>
      <vt:lpstr>Threshold voltage – Saturation (V_DS=-5 V)</vt:lpstr>
    </vt:vector>
  </TitlesOfParts>
  <Company>Halbleiterlabor der Max-Planck-Gesellschaft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characterisation of sensor prototypes for the BELLE II Pixel Detector</dc:title>
  <dc:subject>DEPFET, BELLE II</dc:subject>
  <dc:creator>Daniel Klose</dc:creator>
  <cp:lastModifiedBy>Admin</cp:lastModifiedBy>
  <cp:revision>2052</cp:revision>
  <cp:lastPrinted>2016-05-10T10:21:19Z</cp:lastPrinted>
  <dcterms:created xsi:type="dcterms:W3CDTF">2009-09-30T11:33:46Z</dcterms:created>
  <dcterms:modified xsi:type="dcterms:W3CDTF">2016-05-12T08:46:46Z</dcterms:modified>
</cp:coreProperties>
</file>