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26"/>
  </p:notesMasterIdLst>
  <p:handoutMasterIdLst>
    <p:handoutMasterId r:id="rId27"/>
  </p:handoutMasterIdLst>
  <p:sldIdLst>
    <p:sldId id="260" r:id="rId6"/>
    <p:sldId id="280" r:id="rId7"/>
    <p:sldId id="281" r:id="rId8"/>
    <p:sldId id="295" r:id="rId9"/>
    <p:sldId id="282" r:id="rId10"/>
    <p:sldId id="296" r:id="rId11"/>
    <p:sldId id="283" r:id="rId12"/>
    <p:sldId id="297" r:id="rId13"/>
    <p:sldId id="298" r:id="rId14"/>
    <p:sldId id="299" r:id="rId15"/>
    <p:sldId id="300" r:id="rId16"/>
    <p:sldId id="301" r:id="rId17"/>
    <p:sldId id="307" r:id="rId18"/>
    <p:sldId id="308" r:id="rId19"/>
    <p:sldId id="309" r:id="rId20"/>
    <p:sldId id="302" r:id="rId21"/>
    <p:sldId id="303" r:id="rId22"/>
    <p:sldId id="305" r:id="rId23"/>
    <p:sldId id="306" r:id="rId24"/>
    <p:sldId id="286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FFF66"/>
    <a:srgbClr val="FBFE80"/>
    <a:srgbClr val="009682"/>
    <a:srgbClr val="32A189"/>
    <a:srgbClr val="5A6EB4"/>
    <a:srgbClr val="50AAE6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4" autoAdjust="0"/>
    <p:restoredTop sz="91212" autoAdjust="0"/>
  </p:normalViewPr>
  <p:slideViewPr>
    <p:cSldViewPr>
      <p:cViewPr>
        <p:scale>
          <a:sx n="75" d="100"/>
          <a:sy n="75" d="100"/>
        </p:scale>
        <p:origin x="-12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3126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</a:t>
            </a:r>
            <a:r>
              <a:rPr lang="de-DE" sz="800" dirty="0" smtClean="0"/>
              <a:t>Forschungszentrum </a:t>
            </a:r>
            <a:r>
              <a:rPr lang="de-DE" sz="800" dirty="0"/>
              <a:t>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70D9-E896-4549-B855-F034E9257A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457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smtClean="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9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de-DE" sz="900" dirty="0" smtClean="0"/>
              <a:t>…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  <p:sldLayoutId id="2147483767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9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ASICs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DCDB4.1 - </a:t>
            </a:r>
            <a:r>
              <a:rPr lang="de-DE" sz="2000" dirty="0" err="1"/>
              <a:t>Column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3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0242" name="Picture 2" descr="D:\OrganizedFolders\KEKBelleTalks\Screenshot from 2016-05-06 18-03-58-col4_4.1d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0" y="1062770"/>
            <a:ext cx="8457030" cy="52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DCDB4.2 </a:t>
            </a:r>
            <a:r>
              <a:rPr lang="de-DE" sz="2000" dirty="0"/>
              <a:t>- </a:t>
            </a:r>
            <a:r>
              <a:rPr lang="de-DE" altLang="de-DE" sz="2000" dirty="0" err="1" smtClean="0"/>
              <a:t>Column</a:t>
            </a:r>
            <a:r>
              <a:rPr lang="de-DE" altLang="de-DE" sz="2000" dirty="0" smtClean="0"/>
              <a:t> </a:t>
            </a:r>
            <a:r>
              <a:rPr lang="de-DE" altLang="de-DE" sz="2000" dirty="0" smtClean="0"/>
              <a:t>2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1266" name="Picture 2" descr="D:\OrganizedFolders\KEKBelleTalks\Screenshot from 2016-05-05 20-10-47-co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0" y="1368090"/>
            <a:ext cx="6625110" cy="41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1190" y="3734320"/>
            <a:ext cx="129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Start not from -127 – probably poor </a:t>
            </a:r>
            <a:r>
              <a:rPr lang="en-US" sz="800" dirty="0" err="1" smtClean="0"/>
              <a:t>vdda</a:t>
            </a:r>
            <a:r>
              <a:rPr lang="en-US" sz="800" dirty="0" smtClean="0"/>
              <a:t> connection</a:t>
            </a:r>
            <a:endParaRPr lang="en-US" sz="800" dirty="0" smtClean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908160" y="2589370"/>
            <a:ext cx="763300" cy="114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DCDB4.2 - </a:t>
            </a:r>
            <a:r>
              <a:rPr lang="de-DE" sz="2000" dirty="0" err="1" smtClean="0">
                <a:solidFill>
                  <a:schemeClr val="bg1"/>
                </a:solidFill>
              </a:rPr>
              <a:t>Column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3,4,5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2290" name="Picture 2" descr="D:\OrganizedFolders\KEKBelleTalks\Screenshot from 2016-05-05 19-41-13-col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0" y="1444420"/>
            <a:ext cx="3785968" cy="23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OrganizedFolders\KEKBelleTalks\Screenshot from 2016-05-05 19-15-06-col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52" y="1444420"/>
            <a:ext cx="3908096" cy="24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OrganizedFolders\KEKBelleTalks\Screenshot from 2016-05-05 20-42-33-col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0" y="3810650"/>
            <a:ext cx="3785968" cy="23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JTAG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328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0" y="1291760"/>
            <a:ext cx="8014650" cy="50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Output Multiplexer</a:t>
            </a:r>
            <a:endParaRPr lang="en-US" altLang="de-DE" sz="2000" dirty="0" smtClean="0"/>
          </a:p>
        </p:txBody>
      </p:sp>
      <p:sp>
        <p:nvSpPr>
          <p:cNvPr id="2" name="Rechteck 1"/>
          <p:cNvSpPr/>
          <p:nvPr/>
        </p:nvSpPr>
        <p:spPr>
          <a:xfrm>
            <a:off x="2587420" y="1444420"/>
            <a:ext cx="3205860" cy="3816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Global Register</a:t>
            </a:r>
            <a:endParaRPr lang="de-DE" dirty="0"/>
          </a:p>
        </p:txBody>
      </p:sp>
      <p:sp>
        <p:nvSpPr>
          <p:cNvPr id="160" name="Rechteck 159"/>
          <p:cNvSpPr/>
          <p:nvPr/>
        </p:nvSpPr>
        <p:spPr>
          <a:xfrm>
            <a:off x="2587420" y="2131390"/>
            <a:ext cx="3205860" cy="8396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Digital Part</a:t>
            </a:r>
            <a:endParaRPr lang="de-DE" dirty="0"/>
          </a:p>
        </p:txBody>
      </p:sp>
      <p:sp>
        <p:nvSpPr>
          <p:cNvPr id="161" name="Rechteck 160"/>
          <p:cNvSpPr/>
          <p:nvPr/>
        </p:nvSpPr>
        <p:spPr>
          <a:xfrm>
            <a:off x="2587420" y="3352670"/>
            <a:ext cx="3205860" cy="6106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JTAG</a:t>
            </a:r>
            <a:endParaRPr lang="de-DE" dirty="0"/>
          </a:p>
        </p:txBody>
      </p:sp>
      <p:sp>
        <p:nvSpPr>
          <p:cNvPr id="162" name="Rechteck 161"/>
          <p:cNvSpPr/>
          <p:nvPr/>
        </p:nvSpPr>
        <p:spPr>
          <a:xfrm>
            <a:off x="2587420" y="472661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 162"/>
          <p:cNvSpPr/>
          <p:nvPr/>
        </p:nvSpPr>
        <p:spPr>
          <a:xfrm>
            <a:off x="2587420" y="518459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137150" y="3734320"/>
            <a:ext cx="1450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1824120" y="1673410"/>
            <a:ext cx="0" cy="20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824120" y="1673410"/>
            <a:ext cx="763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816410" y="5871560"/>
            <a:ext cx="305320" cy="3053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>
            <a:stCxn id="163" idx="2"/>
          </p:cNvCxnSpPr>
          <p:nvPr/>
        </p:nvCxnSpPr>
        <p:spPr>
          <a:xfrm>
            <a:off x="2740080" y="5489910"/>
            <a:ext cx="0" cy="22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2969070" y="4192300"/>
            <a:ext cx="0" cy="1679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740080" y="5718900"/>
            <a:ext cx="76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053110" y="556624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If</a:t>
            </a:r>
            <a:r>
              <a:rPr lang="de-DE" sz="800" dirty="0" smtClean="0"/>
              <a:t> </a:t>
            </a:r>
            <a:r>
              <a:rPr lang="de-DE" sz="800" dirty="0" err="1" smtClean="0"/>
              <a:t>enTestSR</a:t>
            </a:r>
            <a:endParaRPr lang="de-DE" sz="800" dirty="0" smtClean="0"/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2969070" y="3963310"/>
            <a:ext cx="0" cy="763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162" idx="1"/>
          </p:cNvCxnSpPr>
          <p:nvPr/>
        </p:nvCxnSpPr>
        <p:spPr>
          <a:xfrm>
            <a:off x="1442470" y="4879270"/>
            <a:ext cx="1144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1442470" y="3734320"/>
            <a:ext cx="0" cy="114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feld 186"/>
          <p:cNvSpPr txBox="1"/>
          <p:nvPr/>
        </p:nvSpPr>
        <p:spPr>
          <a:xfrm>
            <a:off x="2053110" y="5184590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TestLd</a:t>
            </a:r>
            <a:endParaRPr lang="de-DE" sz="800" dirty="0" smtClean="0"/>
          </a:p>
        </p:txBody>
      </p:sp>
      <p:sp>
        <p:nvSpPr>
          <p:cNvPr id="188" name="Textfeld 187"/>
          <p:cNvSpPr txBox="1"/>
          <p:nvPr/>
        </p:nvSpPr>
        <p:spPr>
          <a:xfrm>
            <a:off x="1518800" y="4573950"/>
            <a:ext cx="1207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Ck1=Strobe Ck2=TCK</a:t>
            </a:r>
            <a:endParaRPr lang="de-DE" sz="800" dirty="0" smtClean="0"/>
          </a:p>
        </p:txBody>
      </p:sp>
      <p:cxnSp>
        <p:nvCxnSpPr>
          <p:cNvPr id="27" name="Gerade Verbindung mit Pfeil 26"/>
          <p:cNvCxnSpPr>
            <a:stCxn id="162" idx="2"/>
            <a:endCxn id="163" idx="0"/>
          </p:cNvCxnSpPr>
          <p:nvPr/>
        </p:nvCxnSpPr>
        <p:spPr>
          <a:xfrm>
            <a:off x="2740080" y="5031930"/>
            <a:ext cx="0" cy="152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hteck 190"/>
          <p:cNvSpPr/>
          <p:nvPr/>
        </p:nvSpPr>
        <p:spPr>
          <a:xfrm>
            <a:off x="3427050" y="472661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Rechteck 191"/>
          <p:cNvSpPr/>
          <p:nvPr/>
        </p:nvSpPr>
        <p:spPr>
          <a:xfrm>
            <a:off x="3427050" y="518459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3" name="Gerade Verbindung mit Pfeil 192"/>
          <p:cNvCxnSpPr>
            <a:stCxn id="191" idx="2"/>
            <a:endCxn id="192" idx="0"/>
          </p:cNvCxnSpPr>
          <p:nvPr/>
        </p:nvCxnSpPr>
        <p:spPr>
          <a:xfrm>
            <a:off x="3579710" y="5031930"/>
            <a:ext cx="0" cy="152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961360" y="3963310"/>
            <a:ext cx="0" cy="190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3427050" y="5642570"/>
            <a:ext cx="305320" cy="1526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Ellipse 196"/>
          <p:cNvSpPr/>
          <p:nvPr/>
        </p:nvSpPr>
        <p:spPr>
          <a:xfrm>
            <a:off x="3808700" y="5871560"/>
            <a:ext cx="305320" cy="3053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 Verbindung mit Pfeil 163"/>
          <p:cNvCxnSpPr/>
          <p:nvPr/>
        </p:nvCxnSpPr>
        <p:spPr>
          <a:xfrm flipH="1">
            <a:off x="3732370" y="5718900"/>
            <a:ext cx="2289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/>
          <p:nvPr/>
        </p:nvSpPr>
        <p:spPr>
          <a:xfrm>
            <a:off x="3350720" y="5489910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Sample=TMS</a:t>
            </a:r>
            <a:endParaRPr lang="de-DE" sz="800" dirty="0" smtClean="0"/>
          </a:p>
        </p:txBody>
      </p:sp>
      <p:cxnSp>
        <p:nvCxnSpPr>
          <p:cNvPr id="167" name="Gerade Verbindung mit Pfeil 166"/>
          <p:cNvCxnSpPr/>
          <p:nvPr/>
        </p:nvCxnSpPr>
        <p:spPr>
          <a:xfrm>
            <a:off x="3503380" y="5489910"/>
            <a:ext cx="0" cy="686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 Verbindung mit Pfeil 204"/>
          <p:cNvCxnSpPr>
            <a:stCxn id="192" idx="0"/>
          </p:cNvCxnSpPr>
          <p:nvPr/>
        </p:nvCxnSpPr>
        <p:spPr>
          <a:xfrm>
            <a:off x="3579710" y="5184590"/>
            <a:ext cx="0" cy="992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Gerade Verbindung mit Pfeil 206"/>
          <p:cNvCxnSpPr/>
          <p:nvPr/>
        </p:nvCxnSpPr>
        <p:spPr>
          <a:xfrm>
            <a:off x="3656040" y="5795230"/>
            <a:ext cx="0" cy="381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hteck 169"/>
          <p:cNvSpPr/>
          <p:nvPr/>
        </p:nvSpPr>
        <p:spPr>
          <a:xfrm>
            <a:off x="3427050" y="6176880"/>
            <a:ext cx="305320" cy="1526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&amp;</a:t>
            </a:r>
            <a:endParaRPr lang="de-DE" dirty="0"/>
          </a:p>
        </p:txBody>
      </p:sp>
      <p:cxnSp>
        <p:nvCxnSpPr>
          <p:cNvPr id="172" name="Gerade Verbindung mit Pfeil 171"/>
          <p:cNvCxnSpPr/>
          <p:nvPr/>
        </p:nvCxnSpPr>
        <p:spPr>
          <a:xfrm>
            <a:off x="2740080" y="6558530"/>
            <a:ext cx="48087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174"/>
          <p:cNvCxnSpPr/>
          <p:nvPr/>
        </p:nvCxnSpPr>
        <p:spPr>
          <a:xfrm flipV="1">
            <a:off x="7014560" y="3886980"/>
            <a:ext cx="0" cy="267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mit Pfeil 214"/>
          <p:cNvCxnSpPr/>
          <p:nvPr/>
        </p:nvCxnSpPr>
        <p:spPr>
          <a:xfrm>
            <a:off x="5793280" y="3734320"/>
            <a:ext cx="1450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mit Pfeil 176"/>
          <p:cNvCxnSpPr/>
          <p:nvPr/>
        </p:nvCxnSpPr>
        <p:spPr>
          <a:xfrm>
            <a:off x="7014560" y="3886980"/>
            <a:ext cx="2289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hteck 177"/>
          <p:cNvSpPr/>
          <p:nvPr/>
        </p:nvSpPr>
        <p:spPr>
          <a:xfrm>
            <a:off x="7243550" y="3352670"/>
            <a:ext cx="457980" cy="61064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Gerade Verbindung mit Pfeil 218"/>
          <p:cNvCxnSpPr/>
          <p:nvPr/>
        </p:nvCxnSpPr>
        <p:spPr>
          <a:xfrm>
            <a:off x="7693730" y="3734320"/>
            <a:ext cx="542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feld 220"/>
          <p:cNvSpPr txBox="1"/>
          <p:nvPr/>
        </p:nvSpPr>
        <p:spPr>
          <a:xfrm>
            <a:off x="7777860" y="3505330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TDO</a:t>
            </a:r>
            <a:endParaRPr lang="de-DE" sz="800" dirty="0" smtClean="0"/>
          </a:p>
        </p:txBody>
      </p:sp>
      <p:cxnSp>
        <p:nvCxnSpPr>
          <p:cNvPr id="181" name="Gerade Verbindung mit Pfeil 180"/>
          <p:cNvCxnSpPr/>
          <p:nvPr/>
        </p:nvCxnSpPr>
        <p:spPr>
          <a:xfrm>
            <a:off x="7472540" y="2971020"/>
            <a:ext cx="0" cy="381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feld 223"/>
          <p:cNvSpPr txBox="1"/>
          <p:nvPr/>
        </p:nvSpPr>
        <p:spPr>
          <a:xfrm>
            <a:off x="7472540" y="2971020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If</a:t>
            </a:r>
            <a:r>
              <a:rPr lang="de-DE" sz="800" dirty="0" smtClean="0"/>
              <a:t> </a:t>
            </a:r>
            <a:r>
              <a:rPr lang="de-DE" sz="800" dirty="0" err="1" smtClean="0"/>
              <a:t>enTestSR</a:t>
            </a:r>
            <a:endParaRPr lang="de-DE" sz="800" dirty="0" smtClean="0"/>
          </a:p>
        </p:txBody>
      </p:sp>
      <p:cxnSp>
        <p:nvCxnSpPr>
          <p:cNvPr id="183" name="Gerade Verbindung mit Pfeil 182"/>
          <p:cNvCxnSpPr>
            <a:stCxn id="170" idx="2"/>
          </p:cNvCxnSpPr>
          <p:nvPr/>
        </p:nvCxnSpPr>
        <p:spPr>
          <a:xfrm>
            <a:off x="3579710" y="6329540"/>
            <a:ext cx="0" cy="22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hteck 227"/>
          <p:cNvSpPr/>
          <p:nvPr/>
        </p:nvSpPr>
        <p:spPr>
          <a:xfrm>
            <a:off x="4648330" y="548991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9" name="Ellipse 228"/>
          <p:cNvSpPr/>
          <p:nvPr/>
        </p:nvSpPr>
        <p:spPr>
          <a:xfrm>
            <a:off x="4572000" y="6024220"/>
            <a:ext cx="305320" cy="3053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6" name="Gerade Verbindung mit Pfeil 185"/>
          <p:cNvCxnSpPr>
            <a:stCxn id="229" idx="0"/>
          </p:cNvCxnSpPr>
          <p:nvPr/>
        </p:nvCxnSpPr>
        <p:spPr>
          <a:xfrm flipV="1">
            <a:off x="4724660" y="5795230"/>
            <a:ext cx="0" cy="22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Gerade Verbindung mit Pfeil 195"/>
          <p:cNvCxnSpPr/>
          <p:nvPr/>
        </p:nvCxnSpPr>
        <p:spPr>
          <a:xfrm flipV="1">
            <a:off x="4800990" y="5031930"/>
            <a:ext cx="0" cy="457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feld 236"/>
          <p:cNvSpPr txBox="1"/>
          <p:nvPr/>
        </p:nvSpPr>
        <p:spPr>
          <a:xfrm>
            <a:off x="4800990" y="5108260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Ck1</a:t>
            </a:r>
            <a:endParaRPr lang="de-DE" sz="800" dirty="0" smtClean="0"/>
          </a:p>
        </p:txBody>
      </p:sp>
      <p:sp>
        <p:nvSpPr>
          <p:cNvPr id="239" name="Textfeld 238"/>
          <p:cNvSpPr txBox="1"/>
          <p:nvPr/>
        </p:nvSpPr>
        <p:spPr>
          <a:xfrm>
            <a:off x="4800990" y="5871560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Strobe</a:t>
            </a:r>
            <a:endParaRPr lang="de-DE" sz="800" dirty="0" smtClean="0"/>
          </a:p>
        </p:txBody>
      </p:sp>
      <p:cxnSp>
        <p:nvCxnSpPr>
          <p:cNvPr id="200" name="Gerade Verbindung mit Pfeil 199"/>
          <p:cNvCxnSpPr/>
          <p:nvPr/>
        </p:nvCxnSpPr>
        <p:spPr>
          <a:xfrm rot="10800000" flipH="1">
            <a:off x="4343010" y="5642570"/>
            <a:ext cx="305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feld 241"/>
          <p:cNvSpPr txBox="1"/>
          <p:nvPr/>
        </p:nvSpPr>
        <p:spPr>
          <a:xfrm>
            <a:off x="4190350" y="5413580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EnNeedle</a:t>
            </a:r>
            <a:endParaRPr lang="de-DE" sz="800" dirty="0" smtClean="0"/>
          </a:p>
        </p:txBody>
      </p:sp>
      <p:sp>
        <p:nvSpPr>
          <p:cNvPr id="244" name="Rechteck 243"/>
          <p:cNvSpPr/>
          <p:nvPr/>
        </p:nvSpPr>
        <p:spPr>
          <a:xfrm>
            <a:off x="5793280" y="5489910"/>
            <a:ext cx="305320" cy="305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5716950" y="6024220"/>
            <a:ext cx="305320" cy="3053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7" name="Gerade Verbindung mit Pfeil 246"/>
          <p:cNvCxnSpPr>
            <a:stCxn id="245" idx="0"/>
          </p:cNvCxnSpPr>
          <p:nvPr/>
        </p:nvCxnSpPr>
        <p:spPr>
          <a:xfrm flipV="1">
            <a:off x="5869610" y="5795230"/>
            <a:ext cx="0" cy="22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 Verbindung mit Pfeil 247"/>
          <p:cNvCxnSpPr/>
          <p:nvPr/>
        </p:nvCxnSpPr>
        <p:spPr>
          <a:xfrm flipV="1">
            <a:off x="5945940" y="5031930"/>
            <a:ext cx="0" cy="457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feld 249"/>
          <p:cNvSpPr txBox="1"/>
          <p:nvPr/>
        </p:nvSpPr>
        <p:spPr>
          <a:xfrm>
            <a:off x="5945940" y="587156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BitCk</a:t>
            </a:r>
            <a:r>
              <a:rPr lang="de-DE" sz="800" dirty="0" smtClean="0"/>
              <a:t>/</a:t>
            </a:r>
            <a:r>
              <a:rPr lang="de-DE" sz="800" dirty="0" err="1" smtClean="0"/>
              <a:t>SyRes</a:t>
            </a:r>
            <a:endParaRPr lang="de-DE" sz="800" dirty="0" smtClean="0"/>
          </a:p>
        </p:txBody>
      </p:sp>
      <p:cxnSp>
        <p:nvCxnSpPr>
          <p:cNvPr id="251" name="Gerade Verbindung mit Pfeil 250"/>
          <p:cNvCxnSpPr/>
          <p:nvPr/>
        </p:nvCxnSpPr>
        <p:spPr>
          <a:xfrm rot="10800000" flipH="1">
            <a:off x="5487960" y="5642570"/>
            <a:ext cx="305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feld 251"/>
          <p:cNvSpPr txBox="1"/>
          <p:nvPr/>
        </p:nvSpPr>
        <p:spPr>
          <a:xfrm>
            <a:off x="5335300" y="5413580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EnNeedle</a:t>
            </a:r>
            <a:endParaRPr lang="de-DE" sz="800" dirty="0" smtClean="0"/>
          </a:p>
        </p:txBody>
      </p:sp>
      <p:cxnSp>
        <p:nvCxnSpPr>
          <p:cNvPr id="203" name="Gerade Verbindung mit Pfeil 202"/>
          <p:cNvCxnSpPr/>
          <p:nvPr/>
        </p:nvCxnSpPr>
        <p:spPr>
          <a:xfrm>
            <a:off x="4877320" y="1139100"/>
            <a:ext cx="0" cy="465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mit Pfeil 252"/>
          <p:cNvCxnSpPr/>
          <p:nvPr/>
        </p:nvCxnSpPr>
        <p:spPr>
          <a:xfrm>
            <a:off x="6022270" y="1139100"/>
            <a:ext cx="0" cy="465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Abgerundetes Rechteck 203"/>
          <p:cNvSpPr/>
          <p:nvPr/>
        </p:nvSpPr>
        <p:spPr>
          <a:xfrm>
            <a:off x="4724660" y="833780"/>
            <a:ext cx="305320" cy="3053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Abgerundetes Rechteck 254"/>
          <p:cNvSpPr/>
          <p:nvPr/>
        </p:nvSpPr>
        <p:spPr>
          <a:xfrm>
            <a:off x="5869610" y="833780"/>
            <a:ext cx="305320" cy="3053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6" name="Gerade Verbindung mit Pfeil 255"/>
          <p:cNvCxnSpPr>
            <a:endCxn id="191" idx="1"/>
          </p:cNvCxnSpPr>
          <p:nvPr/>
        </p:nvCxnSpPr>
        <p:spPr>
          <a:xfrm>
            <a:off x="2892740" y="4879270"/>
            <a:ext cx="5343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Abgerundetes Rechteck 257"/>
          <p:cNvSpPr/>
          <p:nvPr/>
        </p:nvSpPr>
        <p:spPr>
          <a:xfrm>
            <a:off x="1671460" y="910110"/>
            <a:ext cx="305320" cy="3053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9" name="Textfeld 258"/>
          <p:cNvSpPr txBox="1"/>
          <p:nvPr/>
        </p:nvSpPr>
        <p:spPr>
          <a:xfrm>
            <a:off x="1976780" y="986440"/>
            <a:ext cx="13708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TMS,TCK,TDI,TDO,TRST</a:t>
            </a:r>
            <a:endParaRPr lang="de-DE" sz="800" dirty="0" smtClean="0"/>
          </a:p>
        </p:txBody>
      </p:sp>
      <p:sp>
        <p:nvSpPr>
          <p:cNvPr id="260" name="Textfeld 259"/>
          <p:cNvSpPr txBox="1"/>
          <p:nvPr/>
        </p:nvSpPr>
        <p:spPr>
          <a:xfrm>
            <a:off x="3350720" y="1826070"/>
            <a:ext cx="1739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TestLd</a:t>
            </a:r>
            <a:r>
              <a:rPr lang="de-DE" sz="800" dirty="0" smtClean="0"/>
              <a:t>, </a:t>
            </a:r>
            <a:r>
              <a:rPr lang="de-DE" sz="800" dirty="0" err="1" smtClean="0"/>
              <a:t>EnTestSR</a:t>
            </a:r>
            <a:r>
              <a:rPr lang="de-DE" sz="800" dirty="0" smtClean="0"/>
              <a:t>, </a:t>
            </a:r>
            <a:r>
              <a:rPr lang="de-DE" sz="800" dirty="0" err="1" smtClean="0"/>
              <a:t>EnTestNeedle</a:t>
            </a:r>
            <a:endParaRPr lang="de-DE" sz="800" dirty="0" smtClean="0"/>
          </a:p>
        </p:txBody>
      </p:sp>
      <p:sp>
        <p:nvSpPr>
          <p:cNvPr id="261" name="Textfeld 260"/>
          <p:cNvSpPr txBox="1"/>
          <p:nvPr/>
        </p:nvSpPr>
        <p:spPr>
          <a:xfrm>
            <a:off x="4190350" y="833780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Strobe</a:t>
            </a:r>
            <a:endParaRPr lang="de-DE" sz="800" dirty="0" smtClean="0"/>
          </a:p>
        </p:txBody>
      </p:sp>
      <p:sp>
        <p:nvSpPr>
          <p:cNvPr id="262" name="Textfeld 261"/>
          <p:cNvSpPr txBox="1"/>
          <p:nvPr/>
        </p:nvSpPr>
        <p:spPr>
          <a:xfrm>
            <a:off x="6022270" y="113910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BitCk</a:t>
            </a:r>
            <a:r>
              <a:rPr lang="de-DE" sz="800" dirty="0" smtClean="0"/>
              <a:t>/</a:t>
            </a:r>
            <a:r>
              <a:rPr lang="de-DE" sz="800" dirty="0" err="1" smtClean="0"/>
              <a:t>SyRes</a:t>
            </a:r>
            <a:endParaRPr lang="de-DE" sz="800" dirty="0" smtClean="0"/>
          </a:p>
        </p:txBody>
      </p:sp>
      <p:sp>
        <p:nvSpPr>
          <p:cNvPr id="208" name="Gleichschenkliges Dreieck 207"/>
          <p:cNvSpPr/>
          <p:nvPr/>
        </p:nvSpPr>
        <p:spPr>
          <a:xfrm flipV="1">
            <a:off x="3808700" y="5031930"/>
            <a:ext cx="305320" cy="22899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Textfeld 263"/>
          <p:cNvSpPr txBox="1"/>
          <p:nvPr/>
        </p:nvSpPr>
        <p:spPr>
          <a:xfrm>
            <a:off x="5640620" y="518459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BitCk</a:t>
            </a:r>
            <a:r>
              <a:rPr lang="de-DE" sz="800" dirty="0" smtClean="0"/>
              <a:t>/</a:t>
            </a:r>
            <a:r>
              <a:rPr lang="de-DE" sz="800" dirty="0" err="1" smtClean="0"/>
              <a:t>SyRes</a:t>
            </a:r>
            <a:endParaRPr lang="de-DE" sz="800" dirty="0" smtClean="0"/>
          </a:p>
        </p:txBody>
      </p:sp>
      <p:cxnSp>
        <p:nvCxnSpPr>
          <p:cNvPr id="265" name="Gerade Verbindung mit Pfeil 264"/>
          <p:cNvCxnSpPr/>
          <p:nvPr/>
        </p:nvCxnSpPr>
        <p:spPr>
          <a:xfrm>
            <a:off x="3732370" y="4879270"/>
            <a:ext cx="40454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feld 266"/>
          <p:cNvSpPr txBox="1"/>
          <p:nvPr/>
        </p:nvSpPr>
        <p:spPr>
          <a:xfrm>
            <a:off x="679170" y="350533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TDI</a:t>
            </a:r>
            <a:endParaRPr lang="de-DE" sz="800" dirty="0" smtClean="0"/>
          </a:p>
        </p:txBody>
      </p:sp>
    </p:spTree>
    <p:extLst>
      <p:ext uri="{BB962C8B-B14F-4D97-AF65-F5344CB8AC3E}">
        <p14:creationId xmlns:p14="http://schemas.microsoft.com/office/powerpoint/2010/main" val="645433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 smtClean="0"/>
              <a:t>Chip Logo</a:t>
            </a:r>
            <a:endParaRPr lang="en-US" altLang="de-DE" sz="2000" dirty="0" smtClean="0"/>
          </a:p>
        </p:txBody>
      </p:sp>
      <p:pic>
        <p:nvPicPr>
          <p:cNvPr id="3074" name="Picture 2" descr="D:\OrganizedFolders\KEKBelleTalks\logodcd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0" y="2436710"/>
            <a:ext cx="8449454" cy="38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133920"/>
          </a:xfrm>
        </p:spPr>
        <p:txBody>
          <a:bodyPr/>
          <a:lstStyle/>
          <a:p>
            <a:r>
              <a:rPr lang="en-US" dirty="0" smtClean="0"/>
              <a:t>Logo: DCDI; Chip DCDB4.1; Description: minimal fixes discussed in review, test mux</a:t>
            </a:r>
          </a:p>
          <a:p>
            <a:r>
              <a:rPr lang="en-US" dirty="0" smtClean="0"/>
              <a:t>Logo: DCDIII; Chip DCDB4.2; Description: min fixes, new ADC layout, text mux, new digital part, new test patterns</a:t>
            </a:r>
            <a:endParaRPr lang="en-US" dirty="0"/>
          </a:p>
          <a:p>
            <a:r>
              <a:rPr lang="en-US" dirty="0" smtClean="0"/>
              <a:t>Logo: DCDII; Chip DCDB4.3; Description: min fixes, new ADC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Measurements SwitcherBGv2</a:t>
            </a:r>
            <a:endParaRPr lang="en-US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9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Switcher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The SwitcherBGv2 production version has been successfully tested</a:t>
            </a:r>
          </a:p>
          <a:p>
            <a:r>
              <a:rPr lang="en-US" sz="1600" dirty="0" smtClean="0"/>
              <a:t>The chip has been wire bonded on </a:t>
            </a:r>
            <a:r>
              <a:rPr lang="en-US" sz="1600" dirty="0" smtClean="0"/>
              <a:t>PCB</a:t>
            </a:r>
          </a:p>
          <a:p>
            <a:r>
              <a:rPr lang="en-US" sz="1600" dirty="0"/>
              <a:t>Clear signal with ~ 100pF load – as </a:t>
            </a:r>
            <a:r>
              <a:rPr lang="en-US" sz="1600" dirty="0" smtClean="0"/>
              <a:t>expected</a:t>
            </a:r>
          </a:p>
          <a:p>
            <a:r>
              <a:rPr lang="en-US" sz="1600" dirty="0"/>
              <a:t>The chip is working </a:t>
            </a:r>
            <a:r>
              <a:rPr lang="en-US" sz="1600" dirty="0" smtClean="0"/>
              <a:t>well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733800" cy="223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9966" y="4800600"/>
            <a:ext cx="262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and gate signals,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Gain Settings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0493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>
            <a:off x="2813802" y="3725863"/>
            <a:ext cx="3887788" cy="2376487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" name="Line 85"/>
          <p:cNvSpPr>
            <a:spLocks noChangeShapeType="1"/>
          </p:cNvSpPr>
          <p:nvPr/>
        </p:nvSpPr>
        <p:spPr bwMode="auto">
          <a:xfrm flipH="1">
            <a:off x="1886737" y="5642570"/>
            <a:ext cx="2303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96"/>
          <p:cNvSpPr>
            <a:spLocks noChangeShapeType="1"/>
          </p:cNvSpPr>
          <p:nvPr/>
        </p:nvSpPr>
        <p:spPr bwMode="auto">
          <a:xfrm flipH="1">
            <a:off x="4622000" y="2546945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Line 187"/>
          <p:cNvSpPr>
            <a:spLocks noChangeShapeType="1"/>
          </p:cNvSpPr>
          <p:nvPr/>
        </p:nvSpPr>
        <p:spPr bwMode="auto">
          <a:xfrm>
            <a:off x="5584025" y="4923433"/>
            <a:ext cx="10541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Line 193"/>
          <p:cNvSpPr>
            <a:spLocks noChangeShapeType="1"/>
          </p:cNvSpPr>
          <p:nvPr/>
        </p:nvSpPr>
        <p:spPr bwMode="auto">
          <a:xfrm>
            <a:off x="5918987" y="1394420"/>
            <a:ext cx="0" cy="35290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199"/>
          <p:cNvSpPr>
            <a:spLocks noChangeShapeType="1"/>
          </p:cNvSpPr>
          <p:nvPr/>
        </p:nvSpPr>
        <p:spPr bwMode="auto">
          <a:xfrm flipV="1">
            <a:off x="3542500" y="2834283"/>
            <a:ext cx="0" cy="28082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" name="Line 214"/>
          <p:cNvSpPr>
            <a:spLocks noChangeShapeType="1"/>
          </p:cNvSpPr>
          <p:nvPr/>
        </p:nvSpPr>
        <p:spPr bwMode="auto">
          <a:xfrm flipH="1">
            <a:off x="5918987" y="4923433"/>
            <a:ext cx="863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Rectangle 215"/>
          <p:cNvSpPr>
            <a:spLocks noChangeArrowheads="1"/>
          </p:cNvSpPr>
          <p:nvPr/>
        </p:nvSpPr>
        <p:spPr bwMode="auto">
          <a:xfrm>
            <a:off x="6711150" y="4850408"/>
            <a:ext cx="360362" cy="1444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7" name="Line 216"/>
          <p:cNvSpPr>
            <a:spLocks noChangeShapeType="1"/>
          </p:cNvSpPr>
          <p:nvPr/>
        </p:nvSpPr>
        <p:spPr bwMode="auto">
          <a:xfrm flipH="1" flipV="1">
            <a:off x="7071512" y="4923433"/>
            <a:ext cx="863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Line 225"/>
          <p:cNvSpPr>
            <a:spLocks noChangeShapeType="1"/>
          </p:cNvSpPr>
          <p:nvPr/>
        </p:nvSpPr>
        <p:spPr bwMode="auto">
          <a:xfrm rot="16200000" flipH="1">
            <a:off x="4047325" y="1897658"/>
            <a:ext cx="144462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8" name="Line 235"/>
          <p:cNvSpPr>
            <a:spLocks noChangeShapeType="1"/>
          </p:cNvSpPr>
          <p:nvPr/>
        </p:nvSpPr>
        <p:spPr bwMode="auto">
          <a:xfrm>
            <a:off x="4047325" y="1681757"/>
            <a:ext cx="0" cy="215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236"/>
          <p:cNvSpPr>
            <a:spLocks noChangeShapeType="1"/>
          </p:cNvSpPr>
          <p:nvPr/>
        </p:nvSpPr>
        <p:spPr bwMode="auto">
          <a:xfrm>
            <a:off x="4047325" y="204212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Line 237"/>
          <p:cNvSpPr>
            <a:spLocks noChangeShapeType="1"/>
          </p:cNvSpPr>
          <p:nvPr/>
        </p:nvSpPr>
        <p:spPr bwMode="auto">
          <a:xfrm flipH="1">
            <a:off x="4191787" y="1969095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238"/>
          <p:cNvSpPr>
            <a:spLocks noChangeShapeType="1"/>
          </p:cNvSpPr>
          <p:nvPr/>
        </p:nvSpPr>
        <p:spPr bwMode="auto">
          <a:xfrm rot="16200000" flipH="1">
            <a:off x="4552150" y="1897658"/>
            <a:ext cx="144462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Line 240"/>
          <p:cNvSpPr>
            <a:spLocks noChangeShapeType="1"/>
          </p:cNvSpPr>
          <p:nvPr/>
        </p:nvSpPr>
        <p:spPr bwMode="auto">
          <a:xfrm>
            <a:off x="4552150" y="1681757"/>
            <a:ext cx="0" cy="215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Line 241"/>
          <p:cNvSpPr>
            <a:spLocks noChangeShapeType="1"/>
          </p:cNvSpPr>
          <p:nvPr/>
        </p:nvSpPr>
        <p:spPr bwMode="auto">
          <a:xfrm>
            <a:off x="4552150" y="204212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" name="Line 242"/>
          <p:cNvSpPr>
            <a:spLocks noChangeShapeType="1"/>
          </p:cNvSpPr>
          <p:nvPr/>
        </p:nvSpPr>
        <p:spPr bwMode="auto">
          <a:xfrm flipH="1">
            <a:off x="4696612" y="1969095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" name="Line 243"/>
          <p:cNvSpPr>
            <a:spLocks noChangeShapeType="1"/>
          </p:cNvSpPr>
          <p:nvPr/>
        </p:nvSpPr>
        <p:spPr bwMode="auto">
          <a:xfrm rot="16200000" flipH="1">
            <a:off x="5055388" y="1897657"/>
            <a:ext cx="144462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" name="Line 245"/>
          <p:cNvSpPr>
            <a:spLocks noChangeShapeType="1"/>
          </p:cNvSpPr>
          <p:nvPr/>
        </p:nvSpPr>
        <p:spPr bwMode="auto">
          <a:xfrm>
            <a:off x="5055387" y="1681757"/>
            <a:ext cx="0" cy="215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246"/>
          <p:cNvSpPr>
            <a:spLocks noChangeShapeType="1"/>
          </p:cNvSpPr>
          <p:nvPr/>
        </p:nvSpPr>
        <p:spPr bwMode="auto">
          <a:xfrm>
            <a:off x="5055387" y="204212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247"/>
          <p:cNvSpPr>
            <a:spLocks noChangeShapeType="1"/>
          </p:cNvSpPr>
          <p:nvPr/>
        </p:nvSpPr>
        <p:spPr bwMode="auto">
          <a:xfrm flipH="1">
            <a:off x="5199850" y="196909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" name="Line 248"/>
          <p:cNvSpPr>
            <a:spLocks noChangeShapeType="1"/>
          </p:cNvSpPr>
          <p:nvPr/>
        </p:nvSpPr>
        <p:spPr bwMode="auto">
          <a:xfrm rot="16200000" flipH="1">
            <a:off x="3544088" y="1897657"/>
            <a:ext cx="144462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250"/>
          <p:cNvSpPr>
            <a:spLocks noChangeShapeType="1"/>
          </p:cNvSpPr>
          <p:nvPr/>
        </p:nvSpPr>
        <p:spPr bwMode="auto">
          <a:xfrm>
            <a:off x="3544087" y="1681757"/>
            <a:ext cx="0" cy="215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Line 251"/>
          <p:cNvSpPr>
            <a:spLocks noChangeShapeType="1"/>
          </p:cNvSpPr>
          <p:nvPr/>
        </p:nvSpPr>
        <p:spPr bwMode="auto">
          <a:xfrm>
            <a:off x="3544087" y="204212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" name="Line 252"/>
          <p:cNvSpPr>
            <a:spLocks noChangeShapeType="1"/>
          </p:cNvSpPr>
          <p:nvPr/>
        </p:nvSpPr>
        <p:spPr bwMode="auto">
          <a:xfrm flipH="1">
            <a:off x="3688550" y="196909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4" name="Group 265"/>
          <p:cNvGrpSpPr>
            <a:grpSpLocks/>
          </p:cNvGrpSpPr>
          <p:nvPr/>
        </p:nvGrpSpPr>
        <p:grpSpPr bwMode="auto">
          <a:xfrm>
            <a:off x="3542500" y="2402483"/>
            <a:ext cx="1079500" cy="288925"/>
            <a:chOff x="2245" y="754"/>
            <a:chExt cx="680" cy="182"/>
          </a:xfrm>
        </p:grpSpPr>
        <p:sp>
          <p:nvSpPr>
            <p:cNvPr id="115" name="Line 97"/>
            <p:cNvSpPr>
              <a:spLocks noChangeShapeType="1"/>
            </p:cNvSpPr>
            <p:nvPr/>
          </p:nvSpPr>
          <p:spPr bwMode="auto">
            <a:xfrm>
              <a:off x="2925" y="75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98"/>
            <p:cNvSpPr>
              <a:spLocks noChangeShapeType="1"/>
            </p:cNvSpPr>
            <p:nvPr/>
          </p:nvSpPr>
          <p:spPr bwMode="auto">
            <a:xfrm>
              <a:off x="2880" y="75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99"/>
            <p:cNvSpPr>
              <a:spLocks noChangeShapeType="1"/>
            </p:cNvSpPr>
            <p:nvPr/>
          </p:nvSpPr>
          <p:spPr bwMode="auto">
            <a:xfrm flipH="1">
              <a:off x="2653" y="845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101"/>
            <p:cNvSpPr>
              <a:spLocks noChangeShapeType="1"/>
            </p:cNvSpPr>
            <p:nvPr/>
          </p:nvSpPr>
          <p:spPr bwMode="auto">
            <a:xfrm flipH="1">
              <a:off x="2517" y="845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Line 254"/>
            <p:cNvSpPr>
              <a:spLocks noChangeShapeType="1"/>
            </p:cNvSpPr>
            <p:nvPr/>
          </p:nvSpPr>
          <p:spPr bwMode="auto">
            <a:xfrm rot="10800000" flipH="1">
              <a:off x="2426" y="754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" name="Line 255"/>
            <p:cNvSpPr>
              <a:spLocks noChangeShapeType="1"/>
            </p:cNvSpPr>
            <p:nvPr/>
          </p:nvSpPr>
          <p:spPr bwMode="auto">
            <a:xfrm flipH="1">
              <a:off x="2245" y="845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1" name="Line 256"/>
          <p:cNvSpPr>
            <a:spLocks noChangeShapeType="1"/>
          </p:cNvSpPr>
          <p:nvPr/>
        </p:nvSpPr>
        <p:spPr bwMode="auto">
          <a:xfrm flipH="1">
            <a:off x="5558625" y="2546945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Rectangle 257"/>
          <p:cNvSpPr>
            <a:spLocks noChangeArrowheads="1"/>
          </p:cNvSpPr>
          <p:nvPr/>
        </p:nvSpPr>
        <p:spPr bwMode="auto">
          <a:xfrm>
            <a:off x="5198262" y="2473920"/>
            <a:ext cx="360363" cy="144463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" name="Line 258"/>
          <p:cNvSpPr>
            <a:spLocks noChangeShapeType="1"/>
          </p:cNvSpPr>
          <p:nvPr/>
        </p:nvSpPr>
        <p:spPr bwMode="auto">
          <a:xfrm flipH="1">
            <a:off x="3542500" y="2258020"/>
            <a:ext cx="15128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259"/>
          <p:cNvSpPr>
            <a:spLocks noChangeShapeType="1"/>
          </p:cNvSpPr>
          <p:nvPr/>
        </p:nvSpPr>
        <p:spPr bwMode="auto">
          <a:xfrm>
            <a:off x="4622000" y="276284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Line 260"/>
          <p:cNvSpPr>
            <a:spLocks noChangeShapeType="1"/>
          </p:cNvSpPr>
          <p:nvPr/>
        </p:nvSpPr>
        <p:spPr bwMode="auto">
          <a:xfrm>
            <a:off x="4550562" y="276284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6" name="Line 261"/>
          <p:cNvSpPr>
            <a:spLocks noChangeShapeType="1"/>
          </p:cNvSpPr>
          <p:nvPr/>
        </p:nvSpPr>
        <p:spPr bwMode="auto">
          <a:xfrm flipH="1">
            <a:off x="4622000" y="290572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7" name="Line 262"/>
          <p:cNvSpPr>
            <a:spLocks noChangeShapeType="1"/>
          </p:cNvSpPr>
          <p:nvPr/>
        </p:nvSpPr>
        <p:spPr bwMode="auto">
          <a:xfrm>
            <a:off x="4910925" y="2546945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263"/>
          <p:cNvSpPr>
            <a:spLocks noChangeShapeType="1"/>
          </p:cNvSpPr>
          <p:nvPr/>
        </p:nvSpPr>
        <p:spPr bwMode="auto">
          <a:xfrm flipH="1">
            <a:off x="3542500" y="2905720"/>
            <a:ext cx="1009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9" name="Text Box 285"/>
          <p:cNvSpPr txBox="1">
            <a:spLocks noChangeArrowheads="1"/>
          </p:cNvSpPr>
          <p:nvPr/>
        </p:nvSpPr>
        <p:spPr bwMode="auto">
          <a:xfrm>
            <a:off x="5145875" y="1970683"/>
            <a:ext cx="434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En30</a:t>
            </a:r>
          </a:p>
        </p:txBody>
      </p:sp>
      <p:sp>
        <p:nvSpPr>
          <p:cNvPr id="140" name="Text Box 286"/>
          <p:cNvSpPr txBox="1">
            <a:spLocks noChangeArrowheads="1"/>
          </p:cNvSpPr>
          <p:nvPr/>
        </p:nvSpPr>
        <p:spPr bwMode="auto">
          <a:xfrm>
            <a:off x="4622000" y="1970683"/>
            <a:ext cx="434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En60</a:t>
            </a:r>
          </a:p>
        </p:txBody>
      </p:sp>
      <p:sp>
        <p:nvSpPr>
          <p:cNvPr id="141" name="Text Box 287"/>
          <p:cNvSpPr txBox="1">
            <a:spLocks noChangeArrowheads="1"/>
          </p:cNvSpPr>
          <p:nvPr/>
        </p:nvSpPr>
        <p:spPr bwMode="auto">
          <a:xfrm>
            <a:off x="4137812" y="1970683"/>
            <a:ext cx="434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En90</a:t>
            </a:r>
          </a:p>
        </p:txBody>
      </p:sp>
      <p:sp>
        <p:nvSpPr>
          <p:cNvPr id="142" name="Text Box 288"/>
          <p:cNvSpPr txBox="1">
            <a:spLocks noChangeArrowheads="1"/>
          </p:cNvSpPr>
          <p:nvPr/>
        </p:nvSpPr>
        <p:spPr bwMode="auto">
          <a:xfrm>
            <a:off x="3583775" y="1970683"/>
            <a:ext cx="496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En120</a:t>
            </a:r>
          </a:p>
        </p:txBody>
      </p:sp>
      <p:sp>
        <p:nvSpPr>
          <p:cNvPr id="143" name="Text Box 289"/>
          <p:cNvSpPr txBox="1">
            <a:spLocks noChangeArrowheads="1"/>
          </p:cNvSpPr>
          <p:nvPr/>
        </p:nvSpPr>
        <p:spPr bwMode="auto">
          <a:xfrm>
            <a:off x="3972712" y="2546945"/>
            <a:ext cx="52863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2x100f</a:t>
            </a:r>
          </a:p>
        </p:txBody>
      </p:sp>
      <p:sp>
        <p:nvSpPr>
          <p:cNvPr id="144" name="Text Box 290"/>
          <p:cNvSpPr txBox="1">
            <a:spLocks noChangeArrowheads="1"/>
          </p:cNvSpPr>
          <p:nvPr/>
        </p:nvSpPr>
        <p:spPr bwMode="auto">
          <a:xfrm>
            <a:off x="2556662" y="2258020"/>
            <a:ext cx="8540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EnCap(0,2,3)</a:t>
            </a:r>
          </a:p>
        </p:txBody>
      </p:sp>
      <p:sp>
        <p:nvSpPr>
          <p:cNvPr id="145" name="Line 291"/>
          <p:cNvSpPr>
            <a:spLocks noChangeShapeType="1"/>
          </p:cNvSpPr>
          <p:nvPr/>
        </p:nvSpPr>
        <p:spPr bwMode="auto">
          <a:xfrm rot="10800000" flipH="1">
            <a:off x="3110700" y="2473920"/>
            <a:ext cx="719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6" name="Line 293"/>
          <p:cNvSpPr>
            <a:spLocks noChangeShapeType="1"/>
          </p:cNvSpPr>
          <p:nvPr/>
        </p:nvSpPr>
        <p:spPr bwMode="auto">
          <a:xfrm flipH="1">
            <a:off x="4766462" y="2473920"/>
            <a:ext cx="71438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8" name="Text Box 309"/>
          <p:cNvSpPr txBox="1">
            <a:spLocks noChangeArrowheads="1"/>
          </p:cNvSpPr>
          <p:nvPr/>
        </p:nvSpPr>
        <p:spPr bwMode="auto">
          <a:xfrm>
            <a:off x="4604537" y="2689820"/>
            <a:ext cx="344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60f</a:t>
            </a:r>
          </a:p>
        </p:txBody>
      </p:sp>
      <p:sp>
        <p:nvSpPr>
          <p:cNvPr id="159" name="Text Box 314"/>
          <p:cNvSpPr txBox="1">
            <a:spLocks noChangeArrowheads="1"/>
          </p:cNvSpPr>
          <p:nvPr/>
        </p:nvSpPr>
        <p:spPr bwMode="auto">
          <a:xfrm>
            <a:off x="6711150" y="4634508"/>
            <a:ext cx="3667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15k</a:t>
            </a:r>
          </a:p>
        </p:txBody>
      </p:sp>
      <p:sp>
        <p:nvSpPr>
          <p:cNvPr id="160" name="Text Box 317"/>
          <p:cNvSpPr txBox="1">
            <a:spLocks noChangeArrowheads="1"/>
          </p:cNvSpPr>
          <p:nvPr/>
        </p:nvSpPr>
        <p:spPr bwMode="auto">
          <a:xfrm>
            <a:off x="6063450" y="2042120"/>
            <a:ext cx="354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Rf</a:t>
            </a:r>
          </a:p>
        </p:txBody>
      </p:sp>
      <p:sp>
        <p:nvSpPr>
          <p:cNvPr id="161" name="Rectangle 318"/>
          <p:cNvSpPr>
            <a:spLocks noChangeArrowheads="1"/>
          </p:cNvSpPr>
          <p:nvPr/>
        </p:nvSpPr>
        <p:spPr bwMode="auto">
          <a:xfrm>
            <a:off x="3398037" y="2402483"/>
            <a:ext cx="2665413" cy="647700"/>
          </a:xfrm>
          <a:prstGeom prst="rect">
            <a:avLst/>
          </a:prstGeom>
          <a:noFill/>
          <a:ln w="222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2" name="Text Box 319"/>
          <p:cNvSpPr txBox="1">
            <a:spLocks noChangeArrowheads="1"/>
          </p:cNvSpPr>
          <p:nvPr/>
        </p:nvSpPr>
        <p:spPr bwMode="auto">
          <a:xfrm>
            <a:off x="6063450" y="2834283"/>
            <a:ext cx="344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Cf</a:t>
            </a:r>
          </a:p>
        </p:txBody>
      </p:sp>
      <p:sp>
        <p:nvSpPr>
          <p:cNvPr id="163" name="Text Box 320"/>
          <p:cNvSpPr txBox="1">
            <a:spLocks noChangeArrowheads="1"/>
          </p:cNvSpPr>
          <p:nvPr/>
        </p:nvSpPr>
        <p:spPr bwMode="auto">
          <a:xfrm>
            <a:off x="6638125" y="4347170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Rs</a:t>
            </a:r>
          </a:p>
        </p:txBody>
      </p:sp>
      <p:sp>
        <p:nvSpPr>
          <p:cNvPr id="166" name="Text Box 323"/>
          <p:cNvSpPr txBox="1">
            <a:spLocks noChangeArrowheads="1"/>
          </p:cNvSpPr>
          <p:nvPr/>
        </p:nvSpPr>
        <p:spPr bwMode="auto">
          <a:xfrm>
            <a:off x="5918987" y="4634508"/>
            <a:ext cx="40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out</a:t>
            </a:r>
          </a:p>
        </p:txBody>
      </p:sp>
      <p:grpSp>
        <p:nvGrpSpPr>
          <p:cNvPr id="244" name="Group 265"/>
          <p:cNvGrpSpPr>
            <a:grpSpLocks/>
          </p:cNvGrpSpPr>
          <p:nvPr/>
        </p:nvGrpSpPr>
        <p:grpSpPr bwMode="auto">
          <a:xfrm>
            <a:off x="3542500" y="3194645"/>
            <a:ext cx="1079500" cy="288925"/>
            <a:chOff x="2245" y="754"/>
            <a:chExt cx="680" cy="182"/>
          </a:xfrm>
        </p:grpSpPr>
        <p:sp>
          <p:nvSpPr>
            <p:cNvPr id="245" name="Line 97"/>
            <p:cNvSpPr>
              <a:spLocks noChangeShapeType="1"/>
            </p:cNvSpPr>
            <p:nvPr/>
          </p:nvSpPr>
          <p:spPr bwMode="auto">
            <a:xfrm>
              <a:off x="2925" y="75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" name="Line 98"/>
            <p:cNvSpPr>
              <a:spLocks noChangeShapeType="1"/>
            </p:cNvSpPr>
            <p:nvPr/>
          </p:nvSpPr>
          <p:spPr bwMode="auto">
            <a:xfrm>
              <a:off x="2880" y="75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99"/>
            <p:cNvSpPr>
              <a:spLocks noChangeShapeType="1"/>
            </p:cNvSpPr>
            <p:nvPr/>
          </p:nvSpPr>
          <p:spPr bwMode="auto">
            <a:xfrm flipH="1">
              <a:off x="2653" y="845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8" name="Line 101"/>
            <p:cNvSpPr>
              <a:spLocks noChangeShapeType="1"/>
            </p:cNvSpPr>
            <p:nvPr/>
          </p:nvSpPr>
          <p:spPr bwMode="auto">
            <a:xfrm flipH="1">
              <a:off x="2517" y="845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9" name="Line 254"/>
            <p:cNvSpPr>
              <a:spLocks noChangeShapeType="1"/>
            </p:cNvSpPr>
            <p:nvPr/>
          </p:nvSpPr>
          <p:spPr bwMode="auto">
            <a:xfrm rot="10800000" flipH="1">
              <a:off x="2426" y="754"/>
              <a:ext cx="91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0" name="Line 255"/>
            <p:cNvSpPr>
              <a:spLocks noChangeShapeType="1"/>
            </p:cNvSpPr>
            <p:nvPr/>
          </p:nvSpPr>
          <p:spPr bwMode="auto">
            <a:xfrm flipH="1">
              <a:off x="2245" y="845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53" name="Line 96"/>
          <p:cNvSpPr>
            <a:spLocks noChangeShapeType="1"/>
          </p:cNvSpPr>
          <p:nvPr/>
        </p:nvSpPr>
        <p:spPr bwMode="auto">
          <a:xfrm flipH="1">
            <a:off x="4622000" y="3339108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56"/>
          <p:cNvSpPr>
            <a:spLocks noChangeShapeType="1"/>
          </p:cNvSpPr>
          <p:nvPr/>
        </p:nvSpPr>
        <p:spPr bwMode="auto">
          <a:xfrm>
            <a:off x="5055387" y="3339108"/>
            <a:ext cx="0" cy="12969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Text Box 319"/>
          <p:cNvSpPr txBox="1">
            <a:spLocks noChangeArrowheads="1"/>
          </p:cNvSpPr>
          <p:nvPr/>
        </p:nvSpPr>
        <p:spPr bwMode="auto">
          <a:xfrm>
            <a:off x="4575962" y="3050183"/>
            <a:ext cx="911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Cstability</a:t>
            </a:r>
          </a:p>
        </p:txBody>
      </p:sp>
      <p:sp>
        <p:nvSpPr>
          <p:cNvPr id="273" name="Rectangle 197"/>
          <p:cNvSpPr>
            <a:spLocks noChangeArrowheads="1"/>
          </p:cNvSpPr>
          <p:nvPr/>
        </p:nvSpPr>
        <p:spPr bwMode="auto">
          <a:xfrm rot="16200000">
            <a:off x="4874412" y="1573807"/>
            <a:ext cx="360363" cy="144463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4" name="Rectangle 197"/>
          <p:cNvSpPr>
            <a:spLocks noChangeArrowheads="1"/>
          </p:cNvSpPr>
          <p:nvPr/>
        </p:nvSpPr>
        <p:spPr bwMode="auto">
          <a:xfrm rot="16200000">
            <a:off x="4371174" y="1559521"/>
            <a:ext cx="360363" cy="1444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5" name="Rectangle 197"/>
          <p:cNvSpPr>
            <a:spLocks noChangeArrowheads="1"/>
          </p:cNvSpPr>
          <p:nvPr/>
        </p:nvSpPr>
        <p:spPr bwMode="auto">
          <a:xfrm rot="16200000">
            <a:off x="3866349" y="1573808"/>
            <a:ext cx="360363" cy="1444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76" name="Text Box 311"/>
          <p:cNvSpPr txBox="1">
            <a:spLocks noChangeArrowheads="1"/>
          </p:cNvSpPr>
          <p:nvPr/>
        </p:nvSpPr>
        <p:spPr bwMode="auto">
          <a:xfrm>
            <a:off x="5055387" y="1551582"/>
            <a:ext cx="3667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26k</a:t>
            </a:r>
          </a:p>
        </p:txBody>
      </p:sp>
      <p:sp>
        <p:nvSpPr>
          <p:cNvPr id="277" name="Text Box 311"/>
          <p:cNvSpPr txBox="1">
            <a:spLocks noChangeArrowheads="1"/>
          </p:cNvSpPr>
          <p:nvPr/>
        </p:nvSpPr>
        <p:spPr bwMode="auto">
          <a:xfrm>
            <a:off x="4550562" y="1538882"/>
            <a:ext cx="3667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13k</a:t>
            </a:r>
          </a:p>
        </p:txBody>
      </p:sp>
      <p:sp>
        <p:nvSpPr>
          <p:cNvPr id="278" name="Text Box 311"/>
          <p:cNvSpPr txBox="1">
            <a:spLocks noChangeArrowheads="1"/>
          </p:cNvSpPr>
          <p:nvPr/>
        </p:nvSpPr>
        <p:spPr bwMode="auto">
          <a:xfrm>
            <a:off x="4045737" y="1538882"/>
            <a:ext cx="3683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sz="900"/>
              <a:t>19k</a:t>
            </a:r>
          </a:p>
        </p:txBody>
      </p:sp>
      <p:sp>
        <p:nvSpPr>
          <p:cNvPr id="279" name="Line 258"/>
          <p:cNvSpPr>
            <a:spLocks noChangeShapeType="1"/>
          </p:cNvSpPr>
          <p:nvPr/>
        </p:nvSpPr>
        <p:spPr bwMode="auto">
          <a:xfrm flipH="1">
            <a:off x="4045737" y="1394420"/>
            <a:ext cx="18732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0" name="Rectangle 318"/>
          <p:cNvSpPr>
            <a:spLocks noChangeArrowheads="1"/>
          </p:cNvSpPr>
          <p:nvPr/>
        </p:nvSpPr>
        <p:spPr bwMode="auto">
          <a:xfrm>
            <a:off x="3398037" y="1322982"/>
            <a:ext cx="2665413" cy="1006476"/>
          </a:xfrm>
          <a:prstGeom prst="rect">
            <a:avLst/>
          </a:prstGeom>
          <a:noFill/>
          <a:ln w="222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5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JTAG and slow controll</a:t>
            </a:r>
          </a:p>
        </p:txBody>
      </p:sp>
      <p:sp>
        <p:nvSpPr>
          <p:cNvPr id="18437" name="Rechteck 1"/>
          <p:cNvSpPr>
            <a:spLocks noChangeArrowheads="1"/>
          </p:cNvSpPr>
          <p:nvPr/>
        </p:nvSpPr>
        <p:spPr bwMode="auto">
          <a:xfrm>
            <a:off x="2987675" y="2205038"/>
            <a:ext cx="295275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Global Register</a:t>
            </a:r>
          </a:p>
        </p:txBody>
      </p:sp>
      <p:cxnSp>
        <p:nvCxnSpPr>
          <p:cNvPr id="18438" name="Gerade Verbindung mit Pfeil 6"/>
          <p:cNvCxnSpPr>
            <a:cxnSpLocks noChangeShapeType="1"/>
          </p:cNvCxnSpPr>
          <p:nvPr/>
        </p:nvCxnSpPr>
        <p:spPr bwMode="auto">
          <a:xfrm flipV="1">
            <a:off x="3276600" y="2492375"/>
            <a:ext cx="0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feld 7"/>
          <p:cNvSpPr txBox="1">
            <a:spLocks noChangeArrowheads="1"/>
          </p:cNvSpPr>
          <p:nvPr/>
        </p:nvSpPr>
        <p:spPr bwMode="auto">
          <a:xfrm>
            <a:off x="3276600" y="2636838"/>
            <a:ext cx="1520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G_Shift, G_Rb, G_Ld</a:t>
            </a:r>
          </a:p>
        </p:txBody>
      </p:sp>
      <p:cxnSp>
        <p:nvCxnSpPr>
          <p:cNvPr id="18440" name="Gerade Verbindung mit Pfeil 10"/>
          <p:cNvCxnSpPr>
            <a:cxnSpLocks noChangeShapeType="1"/>
          </p:cNvCxnSpPr>
          <p:nvPr/>
        </p:nvCxnSpPr>
        <p:spPr bwMode="auto">
          <a:xfrm>
            <a:off x="971550" y="2349500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Gerade Verbindung mit Pfeil 148"/>
          <p:cNvCxnSpPr>
            <a:cxnSpLocks noChangeShapeType="1"/>
          </p:cNvCxnSpPr>
          <p:nvPr/>
        </p:nvCxnSpPr>
        <p:spPr bwMode="auto">
          <a:xfrm>
            <a:off x="5940425" y="23495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Rechteck 12"/>
          <p:cNvSpPr>
            <a:spLocks noChangeArrowheads="1"/>
          </p:cNvSpPr>
          <p:nvPr/>
        </p:nvSpPr>
        <p:spPr bwMode="auto">
          <a:xfrm>
            <a:off x="5292725" y="2205038"/>
            <a:ext cx="14287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443" name="Rechteck 212"/>
          <p:cNvSpPr>
            <a:spLocks noChangeArrowheads="1"/>
          </p:cNvSpPr>
          <p:nvPr/>
        </p:nvSpPr>
        <p:spPr bwMode="auto">
          <a:xfrm>
            <a:off x="5435600" y="2205038"/>
            <a:ext cx="1444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444" name="Rechteck 215"/>
          <p:cNvSpPr>
            <a:spLocks noChangeArrowheads="1"/>
          </p:cNvSpPr>
          <p:nvPr/>
        </p:nvSpPr>
        <p:spPr bwMode="auto">
          <a:xfrm>
            <a:off x="5580063" y="2205038"/>
            <a:ext cx="144462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445" name="Gerade Verbindung mit Pfeil 15"/>
          <p:cNvCxnSpPr>
            <a:cxnSpLocks noChangeShapeType="1"/>
          </p:cNvCxnSpPr>
          <p:nvPr/>
        </p:nvCxnSpPr>
        <p:spPr bwMode="auto">
          <a:xfrm flipV="1">
            <a:off x="5508625" y="119697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Textfeld 217"/>
          <p:cNvSpPr txBox="1">
            <a:spLocks noChangeArrowheads="1"/>
          </p:cNvSpPr>
          <p:nvPr/>
        </p:nvSpPr>
        <p:spPr bwMode="auto">
          <a:xfrm>
            <a:off x="5508625" y="1916113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Address</a:t>
            </a:r>
          </a:p>
        </p:txBody>
      </p:sp>
      <p:sp>
        <p:nvSpPr>
          <p:cNvPr id="18447" name="Rechteck 221"/>
          <p:cNvSpPr>
            <a:spLocks noChangeArrowheads="1"/>
          </p:cNvSpPr>
          <p:nvPr/>
        </p:nvSpPr>
        <p:spPr bwMode="auto">
          <a:xfrm>
            <a:off x="2987675" y="908050"/>
            <a:ext cx="295275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Pixel Register</a:t>
            </a:r>
          </a:p>
        </p:txBody>
      </p:sp>
      <p:cxnSp>
        <p:nvCxnSpPr>
          <p:cNvPr id="18448" name="Gerade Verbindung mit Pfeil 222"/>
          <p:cNvCxnSpPr>
            <a:cxnSpLocks noChangeShapeType="1"/>
          </p:cNvCxnSpPr>
          <p:nvPr/>
        </p:nvCxnSpPr>
        <p:spPr bwMode="auto">
          <a:xfrm flipV="1">
            <a:off x="3276600" y="1196975"/>
            <a:ext cx="0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9" name="Textfeld 223"/>
          <p:cNvSpPr txBox="1">
            <a:spLocks noChangeArrowheads="1"/>
          </p:cNvSpPr>
          <p:nvPr/>
        </p:nvSpPr>
        <p:spPr bwMode="auto">
          <a:xfrm>
            <a:off x="3348038" y="1341438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P_Shift, P_Rb, P_Ld</a:t>
            </a:r>
          </a:p>
        </p:txBody>
      </p:sp>
      <p:cxnSp>
        <p:nvCxnSpPr>
          <p:cNvPr id="18450" name="Gerade Verbindung mit Pfeil 224"/>
          <p:cNvCxnSpPr>
            <a:cxnSpLocks noChangeShapeType="1"/>
          </p:cNvCxnSpPr>
          <p:nvPr/>
        </p:nvCxnSpPr>
        <p:spPr bwMode="auto">
          <a:xfrm>
            <a:off x="971550" y="105251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Gerade Verbindung mit Pfeil 225"/>
          <p:cNvCxnSpPr>
            <a:cxnSpLocks noChangeShapeType="1"/>
          </p:cNvCxnSpPr>
          <p:nvPr/>
        </p:nvCxnSpPr>
        <p:spPr bwMode="auto">
          <a:xfrm>
            <a:off x="5940425" y="1052513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2" name="Rechteck 236"/>
          <p:cNvSpPr>
            <a:spLocks noChangeArrowheads="1"/>
          </p:cNvSpPr>
          <p:nvPr/>
        </p:nvSpPr>
        <p:spPr bwMode="auto">
          <a:xfrm>
            <a:off x="1476375" y="3789363"/>
            <a:ext cx="3455988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Data Register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1908175" y="4248150"/>
            <a:ext cx="21923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454" name="Gerade Verbindung mit Pfeil 239"/>
          <p:cNvCxnSpPr>
            <a:cxnSpLocks noChangeShapeType="1"/>
          </p:cNvCxnSpPr>
          <p:nvPr/>
        </p:nvCxnSpPr>
        <p:spPr bwMode="auto">
          <a:xfrm flipV="1">
            <a:off x="1908175" y="4076700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5" name="Rechteck 240"/>
          <p:cNvSpPr>
            <a:spLocks noChangeArrowheads="1"/>
          </p:cNvSpPr>
          <p:nvPr/>
        </p:nvSpPr>
        <p:spPr bwMode="auto">
          <a:xfrm>
            <a:off x="1476375" y="4724400"/>
            <a:ext cx="25193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Instruction Register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1908175" y="5254625"/>
            <a:ext cx="2000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UpdateIR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457" name="Gerade Verbindung mit Pfeil 243"/>
          <p:cNvCxnSpPr>
            <a:cxnSpLocks noChangeShapeType="1"/>
          </p:cNvCxnSpPr>
          <p:nvPr/>
        </p:nvCxnSpPr>
        <p:spPr bwMode="auto">
          <a:xfrm flipV="1">
            <a:off x="1908175" y="50133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8" name="Rechteck 244"/>
          <p:cNvSpPr>
            <a:spLocks noChangeArrowheads="1"/>
          </p:cNvSpPr>
          <p:nvPr/>
        </p:nvSpPr>
        <p:spPr bwMode="auto">
          <a:xfrm>
            <a:off x="1476375" y="5589588"/>
            <a:ext cx="25193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ID Register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908175" y="5949950"/>
            <a:ext cx="11128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 err="1"/>
              <a:t>&amp;</a:t>
            </a:r>
            <a:r>
              <a:rPr lang="de-DE" sz="1100" dirty="0" err="1">
                <a:solidFill>
                  <a:srgbClr val="FF0000"/>
                </a:solidFill>
              </a:rPr>
              <a:t>IDSel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18460" name="Gerade Verbindung mit Pfeil 246"/>
          <p:cNvCxnSpPr>
            <a:cxnSpLocks noChangeShapeType="1"/>
          </p:cNvCxnSpPr>
          <p:nvPr/>
        </p:nvCxnSpPr>
        <p:spPr bwMode="auto">
          <a:xfrm flipV="1">
            <a:off x="1908175" y="58769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1" name="Rechteck 249"/>
          <p:cNvSpPr>
            <a:spLocks noChangeArrowheads="1"/>
          </p:cNvSpPr>
          <p:nvPr/>
        </p:nvSpPr>
        <p:spPr bwMode="auto">
          <a:xfrm>
            <a:off x="5364163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</a:t>
            </a:r>
          </a:p>
        </p:txBody>
      </p:sp>
      <p:sp>
        <p:nvSpPr>
          <p:cNvPr id="18462" name="Rechteck 250"/>
          <p:cNvSpPr>
            <a:spLocks noChangeArrowheads="1"/>
          </p:cNvSpPr>
          <p:nvPr/>
        </p:nvSpPr>
        <p:spPr bwMode="auto">
          <a:xfrm>
            <a:off x="5651500" y="4724400"/>
            <a:ext cx="144463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463" name="Textfeld 251"/>
          <p:cNvSpPr txBox="1">
            <a:spLocks noChangeArrowheads="1"/>
          </p:cNvSpPr>
          <p:nvPr/>
        </p:nvSpPr>
        <p:spPr bwMode="auto">
          <a:xfrm>
            <a:off x="5713413" y="40322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18464" name="Textfeld 262"/>
          <p:cNvSpPr txBox="1">
            <a:spLocks noChangeArrowheads="1"/>
          </p:cNvSpPr>
          <p:nvPr/>
        </p:nvSpPr>
        <p:spPr bwMode="auto">
          <a:xfrm>
            <a:off x="5724525" y="35734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grpSp>
        <p:nvGrpSpPr>
          <p:cNvPr id="18465" name="Gruppieren 280"/>
          <p:cNvGrpSpPr>
            <a:grpSpLocks/>
          </p:cNvGrpSpPr>
          <p:nvPr/>
        </p:nvGrpSpPr>
        <p:grpSpPr bwMode="auto">
          <a:xfrm>
            <a:off x="5292725" y="3141663"/>
            <a:ext cx="431800" cy="1366837"/>
            <a:chOff x="5292080" y="3140968"/>
            <a:chExt cx="432048" cy="1368152"/>
          </a:xfrm>
        </p:grpSpPr>
        <p:cxnSp>
          <p:nvCxnSpPr>
            <p:cNvPr id="18584" name="Gerade Verbindung mit Pfeil 248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5" name="Gerade Verbindung mit Pfeil 25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6" name="Gerade Verbindung 257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7" name="Gerade Verbindung 261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8" name="Gerade Verbindung 264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9" name="Gerade Verbindung 272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90" name="Gerade Verbindung mit Pfeil 276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66" name="Textfeld 278"/>
          <p:cNvSpPr txBox="1">
            <a:spLocks noChangeArrowheads="1"/>
          </p:cNvSpPr>
          <p:nvPr/>
        </p:nvSpPr>
        <p:spPr bwMode="auto">
          <a:xfrm>
            <a:off x="4787900" y="3284538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PreLoad</a:t>
            </a:r>
          </a:p>
        </p:txBody>
      </p:sp>
      <p:sp>
        <p:nvSpPr>
          <p:cNvPr id="18467" name="Rechteck 279"/>
          <p:cNvSpPr>
            <a:spLocks noChangeArrowheads="1"/>
          </p:cNvSpPr>
          <p:nvPr/>
        </p:nvSpPr>
        <p:spPr bwMode="auto">
          <a:xfrm>
            <a:off x="6588125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Out</a:t>
            </a:r>
          </a:p>
        </p:txBody>
      </p:sp>
      <p:grpSp>
        <p:nvGrpSpPr>
          <p:cNvPr id="18468" name="Gruppieren 281"/>
          <p:cNvGrpSpPr>
            <a:grpSpLocks/>
          </p:cNvGrpSpPr>
          <p:nvPr/>
        </p:nvGrpSpPr>
        <p:grpSpPr bwMode="auto">
          <a:xfrm flipV="1">
            <a:off x="6659563" y="3357563"/>
            <a:ext cx="433387" cy="1366837"/>
            <a:chOff x="5292080" y="3140968"/>
            <a:chExt cx="432048" cy="1368152"/>
          </a:xfrm>
        </p:grpSpPr>
        <p:cxnSp>
          <p:nvCxnSpPr>
            <p:cNvPr id="18577" name="Gerade Verbindung mit Pfeil 282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8" name="Gerade Verbindung mit Pfeil 28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9" name="Gerade Verbindung 284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0" name="Gerade Verbindung 285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1" name="Gerade Verbindung 286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2" name="Gerade Verbindung 287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83" name="Gerade Verbindung mit Pfeil 289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69" name="Textfeld 290"/>
          <p:cNvSpPr txBox="1">
            <a:spLocks noChangeArrowheads="1"/>
          </p:cNvSpPr>
          <p:nvPr/>
        </p:nvSpPr>
        <p:spPr bwMode="auto">
          <a:xfrm>
            <a:off x="6184900" y="4365625"/>
            <a:ext cx="661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</a:t>
            </a:r>
          </a:p>
        </p:txBody>
      </p:sp>
      <p:sp>
        <p:nvSpPr>
          <p:cNvPr id="18470" name="Textfeld 291"/>
          <p:cNvSpPr txBox="1">
            <a:spLocks noChangeArrowheads="1"/>
          </p:cNvSpPr>
          <p:nvPr/>
        </p:nvSpPr>
        <p:spPr bwMode="auto">
          <a:xfrm>
            <a:off x="7092950" y="3500438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18471" name="Textfeld 292"/>
          <p:cNvSpPr txBox="1">
            <a:spLocks noChangeArrowheads="1"/>
          </p:cNvSpPr>
          <p:nvPr/>
        </p:nvSpPr>
        <p:spPr bwMode="auto">
          <a:xfrm>
            <a:off x="7092950" y="4149725"/>
            <a:ext cx="754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sp>
        <p:nvSpPr>
          <p:cNvPr id="18472" name="Rechteck 293"/>
          <p:cNvSpPr>
            <a:spLocks noChangeArrowheads="1"/>
          </p:cNvSpPr>
          <p:nvPr/>
        </p:nvSpPr>
        <p:spPr bwMode="auto">
          <a:xfrm>
            <a:off x="6875463" y="4724400"/>
            <a:ext cx="144462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473" name="Gerade Verbindung 64"/>
          <p:cNvCxnSpPr>
            <a:cxnSpLocks noChangeShapeType="1"/>
            <a:endCxn id="18462" idx="0"/>
          </p:cNvCxnSpPr>
          <p:nvPr/>
        </p:nvCxnSpPr>
        <p:spPr bwMode="auto">
          <a:xfrm>
            <a:off x="5724525" y="4508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4" name="Gerade Verbindung mit Pfeil 66"/>
          <p:cNvCxnSpPr>
            <a:cxnSpLocks noChangeShapeType="1"/>
            <a:stCxn id="18452" idx="3"/>
            <a:endCxn id="18461" idx="1"/>
          </p:cNvCxnSpPr>
          <p:nvPr/>
        </p:nvCxnSpPr>
        <p:spPr bwMode="auto">
          <a:xfrm>
            <a:off x="4932363" y="393382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5" name="Gerade Verbindung mit Pfeil 294"/>
          <p:cNvCxnSpPr>
            <a:cxnSpLocks noChangeShapeType="1"/>
            <a:endCxn id="18467" idx="1"/>
          </p:cNvCxnSpPr>
          <p:nvPr/>
        </p:nvCxnSpPr>
        <p:spPr bwMode="auto">
          <a:xfrm>
            <a:off x="6084888" y="393382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6" name="Gerade Verbindung mit Pfeil 295"/>
          <p:cNvCxnSpPr>
            <a:cxnSpLocks noChangeShapeType="1"/>
          </p:cNvCxnSpPr>
          <p:nvPr/>
        </p:nvCxnSpPr>
        <p:spPr bwMode="auto">
          <a:xfrm>
            <a:off x="7308850" y="39338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7" name="Gerade Verbindung 71"/>
          <p:cNvCxnSpPr>
            <a:cxnSpLocks noChangeShapeType="1"/>
          </p:cNvCxnSpPr>
          <p:nvPr/>
        </p:nvCxn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8" name="Abgerundetes Rechteck 72"/>
          <p:cNvSpPr>
            <a:spLocks noChangeArrowheads="1"/>
          </p:cNvSpPr>
          <p:nvPr/>
        </p:nvSpPr>
        <p:spPr bwMode="auto">
          <a:xfrm>
            <a:off x="5364163" y="2781300"/>
            <a:ext cx="19446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Digital Block</a:t>
            </a:r>
          </a:p>
        </p:txBody>
      </p:sp>
      <p:cxnSp>
        <p:nvCxnSpPr>
          <p:cNvPr id="18479" name="Gerade Verbindung mit Pfeil 75"/>
          <p:cNvCxnSpPr>
            <a:cxnSpLocks noChangeShapeType="1"/>
          </p:cNvCxnSpPr>
          <p:nvPr/>
        </p:nvCxnSpPr>
        <p:spPr bwMode="auto">
          <a:xfrm>
            <a:off x="3059113" y="3213100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0" name="Gerade Verbindung mit Pfeil 297"/>
          <p:cNvCxnSpPr>
            <a:cxnSpLocks noChangeShapeType="1"/>
          </p:cNvCxnSpPr>
          <p:nvPr/>
        </p:nvCxnSpPr>
        <p:spPr bwMode="auto">
          <a:xfrm>
            <a:off x="2268538" y="3284538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81" name="Flussdiagramm: Verzögerung 76"/>
          <p:cNvSpPr>
            <a:spLocks noChangeArrowheads="1"/>
          </p:cNvSpPr>
          <p:nvPr/>
        </p:nvSpPr>
        <p:spPr bwMode="auto">
          <a:xfrm>
            <a:off x="2627313" y="2997200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99" name="Textfeld 298"/>
          <p:cNvSpPr txBox="1"/>
          <p:nvPr/>
        </p:nvSpPr>
        <p:spPr>
          <a:xfrm>
            <a:off x="1042988" y="3213100"/>
            <a:ext cx="219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483" name="Gerade Verbindung mit Pfeil 299"/>
          <p:cNvCxnSpPr>
            <a:cxnSpLocks noChangeShapeType="1"/>
          </p:cNvCxnSpPr>
          <p:nvPr/>
        </p:nvCxnSpPr>
        <p:spPr bwMode="auto">
          <a:xfrm>
            <a:off x="2268538" y="31416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84" name="Textfeld 300"/>
          <p:cNvSpPr txBox="1">
            <a:spLocks noChangeArrowheads="1"/>
          </p:cNvSpPr>
          <p:nvPr/>
        </p:nvSpPr>
        <p:spPr bwMode="auto">
          <a:xfrm>
            <a:off x="1597025" y="292417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cxnSp>
        <p:nvCxnSpPr>
          <p:cNvPr id="18485" name="Gerade Verbindung mit Pfeil 301"/>
          <p:cNvCxnSpPr>
            <a:cxnSpLocks noChangeShapeType="1"/>
          </p:cNvCxnSpPr>
          <p:nvPr/>
        </p:nvCxnSpPr>
        <p:spPr bwMode="auto">
          <a:xfrm>
            <a:off x="3995738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6" name="Gerade Verbindung mit Pfeil 302"/>
          <p:cNvCxnSpPr>
            <a:cxnSpLocks noChangeShapeType="1"/>
          </p:cNvCxnSpPr>
          <p:nvPr/>
        </p:nvCxnSpPr>
        <p:spPr bwMode="auto">
          <a:xfrm>
            <a:off x="7740650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7" name="Gerade Verbindung mit Pfeil 303"/>
          <p:cNvCxnSpPr>
            <a:cxnSpLocks noChangeShapeType="1"/>
            <a:stCxn id="18500" idx="3"/>
          </p:cNvCxnSpPr>
          <p:nvPr/>
        </p:nvCxnSpPr>
        <p:spPr bwMode="auto">
          <a:xfrm>
            <a:off x="4716463" y="5732463"/>
            <a:ext cx="3455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8" name="Gerade Verbindung mit Pfeil 304"/>
          <p:cNvCxnSpPr>
            <a:cxnSpLocks noChangeShapeType="1"/>
          </p:cNvCxnSpPr>
          <p:nvPr/>
        </p:nvCxnSpPr>
        <p:spPr bwMode="auto">
          <a:xfrm>
            <a:off x="971550" y="393382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9" name="Gerade Verbindung mit Pfeil 305"/>
          <p:cNvCxnSpPr>
            <a:cxnSpLocks noChangeShapeType="1"/>
          </p:cNvCxnSpPr>
          <p:nvPr/>
        </p:nvCxnSpPr>
        <p:spPr bwMode="auto">
          <a:xfrm>
            <a:off x="971550" y="48688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0" name="Gerade Verbindung mit Pfeil 306"/>
          <p:cNvCxnSpPr>
            <a:cxnSpLocks noChangeShapeType="1"/>
          </p:cNvCxnSpPr>
          <p:nvPr/>
        </p:nvCxnSpPr>
        <p:spPr bwMode="auto">
          <a:xfrm>
            <a:off x="971550" y="57324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1" name="Gerade Verbindung 87"/>
          <p:cNvCxnSpPr>
            <a:cxnSpLocks noChangeShapeType="1"/>
          </p:cNvCxnSpPr>
          <p:nvPr/>
        </p:nvCxnSpPr>
        <p:spPr bwMode="auto">
          <a:xfrm>
            <a:off x="971550" y="1052513"/>
            <a:ext cx="0" cy="52562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2" name="Gerade Verbindung mit Pfeil 91"/>
          <p:cNvCxnSpPr>
            <a:cxnSpLocks noChangeShapeType="1"/>
          </p:cNvCxnSpPr>
          <p:nvPr/>
        </p:nvCxnSpPr>
        <p:spPr bwMode="auto">
          <a:xfrm>
            <a:off x="611188" y="5732463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3" name="Textfeld 307"/>
          <p:cNvSpPr txBox="1">
            <a:spLocks noChangeArrowheads="1"/>
          </p:cNvSpPr>
          <p:nvPr/>
        </p:nvSpPr>
        <p:spPr bwMode="auto">
          <a:xfrm>
            <a:off x="381000" y="54451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TDI</a:t>
            </a:r>
          </a:p>
        </p:txBody>
      </p:sp>
      <p:sp>
        <p:nvSpPr>
          <p:cNvPr id="18494" name="Rechteck 92"/>
          <p:cNvSpPr>
            <a:spLocks noChangeArrowheads="1"/>
          </p:cNvSpPr>
          <p:nvPr/>
        </p:nvSpPr>
        <p:spPr bwMode="auto">
          <a:xfrm>
            <a:off x="8172450" y="908050"/>
            <a:ext cx="431800" cy="5761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495" name="Gerade Verbindung mit Pfeil 308"/>
          <p:cNvCxnSpPr>
            <a:cxnSpLocks noChangeShapeType="1"/>
          </p:cNvCxnSpPr>
          <p:nvPr/>
        </p:nvCxnSpPr>
        <p:spPr bwMode="auto">
          <a:xfrm>
            <a:off x="8604250" y="34290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6" name="Gerade Verbindung mit Pfeil 309"/>
          <p:cNvCxnSpPr>
            <a:cxnSpLocks noChangeShapeType="1"/>
          </p:cNvCxnSpPr>
          <p:nvPr/>
        </p:nvCxnSpPr>
        <p:spPr bwMode="auto">
          <a:xfrm>
            <a:off x="971550" y="6308725"/>
            <a:ext cx="57610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7" name="Rechteck 312"/>
          <p:cNvSpPr>
            <a:spLocks noChangeArrowheads="1"/>
          </p:cNvSpPr>
          <p:nvPr/>
        </p:nvSpPr>
        <p:spPr bwMode="auto">
          <a:xfrm>
            <a:off x="6732588" y="6165850"/>
            <a:ext cx="287337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18498" name="Rechteck 313"/>
          <p:cNvSpPr>
            <a:spLocks noChangeArrowheads="1"/>
          </p:cNvSpPr>
          <p:nvPr/>
        </p:nvSpPr>
        <p:spPr bwMode="auto">
          <a:xfrm>
            <a:off x="7092950" y="6165850"/>
            <a:ext cx="287338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18499" name="Rechteck 314"/>
          <p:cNvSpPr>
            <a:spLocks noChangeArrowheads="1"/>
          </p:cNvSpPr>
          <p:nvPr/>
        </p:nvSpPr>
        <p:spPr bwMode="auto">
          <a:xfrm>
            <a:off x="4427538" y="4724400"/>
            <a:ext cx="288925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18500" name="Rechteck 316"/>
          <p:cNvSpPr>
            <a:spLocks noChangeArrowheads="1"/>
          </p:cNvSpPr>
          <p:nvPr/>
        </p:nvSpPr>
        <p:spPr bwMode="auto">
          <a:xfrm>
            <a:off x="4427538" y="5589588"/>
            <a:ext cx="2889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cxnSp>
        <p:nvCxnSpPr>
          <p:cNvPr id="18501" name="Gerade Verbindung mit Pfeil 318"/>
          <p:cNvCxnSpPr>
            <a:cxnSpLocks noChangeShapeType="1"/>
          </p:cNvCxnSpPr>
          <p:nvPr/>
        </p:nvCxnSpPr>
        <p:spPr bwMode="auto">
          <a:xfrm>
            <a:off x="7380288" y="63087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2" name="Gerade Verbindung mit Pfeil 319"/>
          <p:cNvCxnSpPr>
            <a:cxnSpLocks noChangeShapeType="1"/>
          </p:cNvCxnSpPr>
          <p:nvPr/>
        </p:nvCxnSpPr>
        <p:spPr bwMode="auto">
          <a:xfrm>
            <a:off x="3995738" y="57324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3" name="Gewinkelte Verbindung 97"/>
          <p:cNvCxnSpPr>
            <a:cxnSpLocks noChangeShapeType="1"/>
          </p:cNvCxnSpPr>
          <p:nvPr/>
        </p:nvCxnSpPr>
        <p:spPr bwMode="auto">
          <a:xfrm rot="10800000" flipV="1">
            <a:off x="1547813" y="45815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4" name="Gewinkelte Verbindung 320"/>
          <p:cNvCxnSpPr>
            <a:cxnSpLocks noChangeShapeType="1"/>
          </p:cNvCxnSpPr>
          <p:nvPr/>
        </p:nvCxnSpPr>
        <p:spPr bwMode="auto">
          <a:xfrm rot="10800000">
            <a:off x="4500563" y="45815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5" name="Gewinkelte Verbindung 321"/>
          <p:cNvCxnSpPr>
            <a:cxnSpLocks noChangeShapeType="1"/>
          </p:cNvCxnSpPr>
          <p:nvPr/>
        </p:nvCxnSpPr>
        <p:spPr bwMode="auto">
          <a:xfrm rot="10800000">
            <a:off x="4500563" y="54451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6" name="Gewinkelte Verbindung 322"/>
          <p:cNvCxnSpPr>
            <a:cxnSpLocks noChangeShapeType="1"/>
          </p:cNvCxnSpPr>
          <p:nvPr/>
        </p:nvCxnSpPr>
        <p:spPr bwMode="auto">
          <a:xfrm rot="10800000" flipV="1">
            <a:off x="2987675" y="2060575"/>
            <a:ext cx="144463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7" name="Gewinkelte Verbindung 323"/>
          <p:cNvCxnSpPr>
            <a:cxnSpLocks noChangeShapeType="1"/>
          </p:cNvCxnSpPr>
          <p:nvPr/>
        </p:nvCxnSpPr>
        <p:spPr bwMode="auto">
          <a:xfrm rot="10800000" flipV="1">
            <a:off x="2987675" y="765175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8" name="Gewinkelte Verbindung 324"/>
          <p:cNvCxnSpPr>
            <a:cxnSpLocks noChangeShapeType="1"/>
          </p:cNvCxnSpPr>
          <p:nvPr/>
        </p:nvCxnSpPr>
        <p:spPr bwMode="auto">
          <a:xfrm rot="10800000" flipV="1">
            <a:off x="1187450" y="40782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09" name="Gewinkelte Verbindung 325"/>
          <p:cNvCxnSpPr>
            <a:cxnSpLocks noChangeShapeType="1"/>
          </p:cNvCxnSpPr>
          <p:nvPr/>
        </p:nvCxnSpPr>
        <p:spPr bwMode="auto">
          <a:xfrm rot="10800000" flipV="1">
            <a:off x="1547813" y="54451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0" name="Gewinkelte Verbindung 326"/>
          <p:cNvCxnSpPr>
            <a:cxnSpLocks noChangeShapeType="1"/>
          </p:cNvCxnSpPr>
          <p:nvPr/>
        </p:nvCxnSpPr>
        <p:spPr bwMode="auto">
          <a:xfrm rot="10800000" flipV="1">
            <a:off x="6804025" y="60213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1" name="Gewinkelte Verbindung 327"/>
          <p:cNvCxnSpPr>
            <a:cxnSpLocks noChangeShapeType="1"/>
          </p:cNvCxnSpPr>
          <p:nvPr/>
        </p:nvCxnSpPr>
        <p:spPr bwMode="auto">
          <a:xfrm rot="10800000">
            <a:off x="7164388" y="6021388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2" name="Gerade Verbindung mit Pfeil 328"/>
          <p:cNvCxnSpPr>
            <a:cxnSpLocks noChangeShapeType="1"/>
          </p:cNvCxnSpPr>
          <p:nvPr/>
        </p:nvCxnSpPr>
        <p:spPr bwMode="auto">
          <a:xfrm>
            <a:off x="3059113" y="1773238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13" name="Gerade Verbindung mit Pfeil 330"/>
          <p:cNvCxnSpPr>
            <a:cxnSpLocks noChangeShapeType="1"/>
          </p:cNvCxnSpPr>
          <p:nvPr/>
        </p:nvCxnSpPr>
        <p:spPr bwMode="auto">
          <a:xfrm>
            <a:off x="2268538" y="18446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14" name="Flussdiagramm: Verzögerung 331"/>
          <p:cNvSpPr>
            <a:spLocks noChangeArrowheads="1"/>
          </p:cNvSpPr>
          <p:nvPr/>
        </p:nvSpPr>
        <p:spPr bwMode="auto">
          <a:xfrm>
            <a:off x="2627313" y="1557338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333" name="Textfeld 332"/>
          <p:cNvSpPr txBox="1"/>
          <p:nvPr/>
        </p:nvSpPr>
        <p:spPr>
          <a:xfrm>
            <a:off x="1042988" y="1773238"/>
            <a:ext cx="21939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516" name="Gerade Verbindung mit Pfeil 333"/>
          <p:cNvCxnSpPr>
            <a:cxnSpLocks noChangeShapeType="1"/>
          </p:cNvCxnSpPr>
          <p:nvPr/>
        </p:nvCxnSpPr>
        <p:spPr bwMode="auto">
          <a:xfrm>
            <a:off x="2268538" y="170021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17" name="Textfeld 334"/>
          <p:cNvSpPr txBox="1">
            <a:spLocks noChangeArrowheads="1"/>
          </p:cNvSpPr>
          <p:nvPr/>
        </p:nvSpPr>
        <p:spPr bwMode="auto">
          <a:xfrm>
            <a:off x="1647825" y="1484313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sp>
        <p:nvSpPr>
          <p:cNvPr id="18518" name="Textfeld 339"/>
          <p:cNvSpPr txBox="1">
            <a:spLocks noChangeArrowheads="1"/>
          </p:cNvSpPr>
          <p:nvPr/>
        </p:nvSpPr>
        <p:spPr bwMode="auto">
          <a:xfrm>
            <a:off x="8027988" y="1125538"/>
            <a:ext cx="698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grpSp>
        <p:nvGrpSpPr>
          <p:cNvPr id="18519" name="Gruppieren 340"/>
          <p:cNvGrpSpPr>
            <a:grpSpLocks/>
          </p:cNvGrpSpPr>
          <p:nvPr/>
        </p:nvGrpSpPr>
        <p:grpSpPr bwMode="auto">
          <a:xfrm rot="5400000" flipV="1">
            <a:off x="8351837" y="873126"/>
            <a:ext cx="73025" cy="431800"/>
            <a:chOff x="3851920" y="3861048"/>
            <a:chExt cx="72008" cy="432048"/>
          </a:xfrm>
        </p:grpSpPr>
        <p:cxnSp>
          <p:nvCxnSpPr>
            <p:cNvPr id="18574" name="Gerade Verbindung 34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5" name="Gerade Verbindung 34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6" name="Gerade Verbindung 34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520" name="Gruppieren 344"/>
          <p:cNvGrpSpPr>
            <a:grpSpLocks/>
          </p:cNvGrpSpPr>
          <p:nvPr/>
        </p:nvGrpSpPr>
        <p:grpSpPr bwMode="auto">
          <a:xfrm rot="5400000" flipV="1">
            <a:off x="8352631" y="2169319"/>
            <a:ext cx="71438" cy="431800"/>
            <a:chOff x="3851920" y="3861048"/>
            <a:chExt cx="72008" cy="432048"/>
          </a:xfrm>
        </p:grpSpPr>
        <p:cxnSp>
          <p:nvCxnSpPr>
            <p:cNvPr id="18571" name="Gerade Verbindung 34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2" name="Gerade Verbindung 34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3" name="Gerade Verbindung 34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521" name="Textfeld 348"/>
          <p:cNvSpPr txBox="1">
            <a:spLocks noChangeArrowheads="1"/>
          </p:cNvSpPr>
          <p:nvPr/>
        </p:nvSpPr>
        <p:spPr bwMode="auto">
          <a:xfrm>
            <a:off x="8027988" y="2492375"/>
            <a:ext cx="798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grpSp>
        <p:nvGrpSpPr>
          <p:cNvPr id="18522" name="Gruppieren 350"/>
          <p:cNvGrpSpPr>
            <a:grpSpLocks/>
          </p:cNvGrpSpPr>
          <p:nvPr/>
        </p:nvGrpSpPr>
        <p:grpSpPr bwMode="auto">
          <a:xfrm rot="5400000" flipV="1">
            <a:off x="8352631" y="3753644"/>
            <a:ext cx="71438" cy="431800"/>
            <a:chOff x="3851920" y="3861048"/>
            <a:chExt cx="72008" cy="432048"/>
          </a:xfrm>
        </p:grpSpPr>
        <p:cxnSp>
          <p:nvCxnSpPr>
            <p:cNvPr id="18568" name="Gerade Verbindung 35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9" name="Gerade Verbindung 35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70" name="Gerade Verbindung 35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523" name="Textfeld 354"/>
          <p:cNvSpPr txBox="1">
            <a:spLocks noChangeArrowheads="1"/>
          </p:cNvSpPr>
          <p:nvPr/>
        </p:nvSpPr>
        <p:spPr bwMode="auto">
          <a:xfrm>
            <a:off x="7659688" y="3933825"/>
            <a:ext cx="1484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 OR PreLoad</a:t>
            </a:r>
          </a:p>
        </p:txBody>
      </p:sp>
      <p:grpSp>
        <p:nvGrpSpPr>
          <p:cNvPr id="18524" name="Gruppieren 355"/>
          <p:cNvGrpSpPr>
            <a:grpSpLocks/>
          </p:cNvGrpSpPr>
          <p:nvPr/>
        </p:nvGrpSpPr>
        <p:grpSpPr bwMode="auto">
          <a:xfrm rot="5400000" flipV="1">
            <a:off x="8351837" y="4689476"/>
            <a:ext cx="73025" cy="431800"/>
            <a:chOff x="3851920" y="3861048"/>
            <a:chExt cx="72008" cy="432048"/>
          </a:xfrm>
        </p:grpSpPr>
        <p:cxnSp>
          <p:nvCxnSpPr>
            <p:cNvPr id="18565" name="Gerade Verbindung 35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6" name="Gerade Verbindung 35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7" name="Gerade Verbindung 35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0" name="Textfeld 359"/>
          <p:cNvSpPr txBox="1"/>
          <p:nvPr/>
        </p:nvSpPr>
        <p:spPr>
          <a:xfrm>
            <a:off x="7605713" y="4941888"/>
            <a:ext cx="15922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other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if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not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8526" name="Gruppieren 360"/>
          <p:cNvGrpSpPr>
            <a:grpSpLocks/>
          </p:cNvGrpSpPr>
          <p:nvPr/>
        </p:nvGrpSpPr>
        <p:grpSpPr bwMode="auto">
          <a:xfrm rot="5400000" flipV="1">
            <a:off x="8351837" y="5553076"/>
            <a:ext cx="73025" cy="431800"/>
            <a:chOff x="3851920" y="3861048"/>
            <a:chExt cx="72008" cy="432048"/>
          </a:xfrm>
        </p:grpSpPr>
        <p:cxnSp>
          <p:nvCxnSpPr>
            <p:cNvPr id="18562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3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4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527" name="Textfeld 364"/>
          <p:cNvSpPr txBox="1">
            <a:spLocks noChangeArrowheads="1"/>
          </p:cNvSpPr>
          <p:nvPr/>
        </p:nvSpPr>
        <p:spPr bwMode="auto">
          <a:xfrm>
            <a:off x="8139113" y="5805488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IDSel</a:t>
            </a:r>
          </a:p>
        </p:txBody>
      </p:sp>
      <p:grpSp>
        <p:nvGrpSpPr>
          <p:cNvPr id="18528" name="Gruppieren 365"/>
          <p:cNvGrpSpPr>
            <a:grpSpLocks/>
          </p:cNvGrpSpPr>
          <p:nvPr/>
        </p:nvGrpSpPr>
        <p:grpSpPr bwMode="auto">
          <a:xfrm rot="5400000" flipV="1">
            <a:off x="8351837" y="6129338"/>
            <a:ext cx="73025" cy="431800"/>
            <a:chOff x="3851920" y="3861048"/>
            <a:chExt cx="72008" cy="432048"/>
          </a:xfrm>
        </p:grpSpPr>
        <p:cxnSp>
          <p:nvCxnSpPr>
            <p:cNvPr id="18559" name="Gerade Verbindung 36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0" name="Gerade Verbindung 36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61" name="Gerade Verbindung 36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529" name="Textfeld 369"/>
          <p:cNvSpPr txBox="1">
            <a:spLocks noChangeArrowheads="1"/>
          </p:cNvSpPr>
          <p:nvPr/>
        </p:nvSpPr>
        <p:spPr bwMode="auto">
          <a:xfrm>
            <a:off x="8027988" y="63817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Bypass</a:t>
            </a:r>
          </a:p>
        </p:txBody>
      </p:sp>
      <p:sp>
        <p:nvSpPr>
          <p:cNvPr id="18530" name="Textfeld 370"/>
          <p:cNvSpPr txBox="1">
            <a:spLocks noChangeArrowheads="1"/>
          </p:cNvSpPr>
          <p:nvPr/>
        </p:nvSpPr>
        <p:spPr bwMode="auto">
          <a:xfrm>
            <a:off x="8569325" y="3141663"/>
            <a:ext cx="48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TDO</a:t>
            </a:r>
          </a:p>
        </p:txBody>
      </p:sp>
      <p:sp>
        <p:nvSpPr>
          <p:cNvPr id="18531" name="Textfeld 146"/>
          <p:cNvSpPr txBox="1">
            <a:spLocks noChangeArrowheads="1"/>
          </p:cNvSpPr>
          <p:nvPr/>
        </p:nvSpPr>
        <p:spPr bwMode="auto">
          <a:xfrm>
            <a:off x="5795963" y="4724400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Pads</a:t>
            </a:r>
          </a:p>
        </p:txBody>
      </p:sp>
      <p:sp>
        <p:nvSpPr>
          <p:cNvPr id="18532" name="Rechteck 147"/>
          <p:cNvSpPr>
            <a:spLocks noChangeArrowheads="1"/>
          </p:cNvSpPr>
          <p:nvPr/>
        </p:nvSpPr>
        <p:spPr bwMode="auto">
          <a:xfrm>
            <a:off x="5364163" y="4652963"/>
            <a:ext cx="19446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533" name="Gerade Verbindung mit Pfeil 372"/>
          <p:cNvCxnSpPr>
            <a:cxnSpLocks noChangeShapeType="1"/>
          </p:cNvCxnSpPr>
          <p:nvPr/>
        </p:nvCxnSpPr>
        <p:spPr bwMode="auto">
          <a:xfrm flipV="1">
            <a:off x="3635375" y="45085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34" name="Textfeld 373"/>
          <p:cNvSpPr txBox="1">
            <a:spLocks noChangeArrowheads="1"/>
          </p:cNvSpPr>
          <p:nvPr/>
        </p:nvSpPr>
        <p:spPr bwMode="auto">
          <a:xfrm>
            <a:off x="2700338" y="4437063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Commands</a:t>
            </a:r>
          </a:p>
        </p:txBody>
      </p:sp>
      <p:sp>
        <p:nvSpPr>
          <p:cNvPr id="18535" name="Ellipse 374"/>
          <p:cNvSpPr>
            <a:spLocks noChangeArrowheads="1"/>
          </p:cNvSpPr>
          <p:nvPr/>
        </p:nvSpPr>
        <p:spPr bwMode="auto">
          <a:xfrm>
            <a:off x="323850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536" name="Ellipse 375"/>
          <p:cNvSpPr>
            <a:spLocks noChangeArrowheads="1"/>
          </p:cNvSpPr>
          <p:nvPr/>
        </p:nvSpPr>
        <p:spPr bwMode="auto">
          <a:xfrm>
            <a:off x="468313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537" name="Ellipse 376"/>
          <p:cNvSpPr>
            <a:spLocks noChangeArrowheads="1"/>
          </p:cNvSpPr>
          <p:nvPr/>
        </p:nvSpPr>
        <p:spPr bwMode="auto">
          <a:xfrm>
            <a:off x="611188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538" name="Textfeld 377"/>
          <p:cNvSpPr txBox="1">
            <a:spLocks noChangeArrowheads="1"/>
          </p:cNvSpPr>
          <p:nvPr/>
        </p:nvSpPr>
        <p:spPr bwMode="auto">
          <a:xfrm>
            <a:off x="179388" y="3141663"/>
            <a:ext cx="708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State M.</a:t>
            </a:r>
          </a:p>
        </p:txBody>
      </p:sp>
      <p:cxnSp>
        <p:nvCxnSpPr>
          <p:cNvPr id="18539" name="Gerade Verbindung mit Pfeil 379"/>
          <p:cNvCxnSpPr>
            <a:cxnSpLocks noChangeShapeType="1"/>
          </p:cNvCxnSpPr>
          <p:nvPr/>
        </p:nvCxnSpPr>
        <p:spPr bwMode="auto">
          <a:xfrm>
            <a:off x="179388" y="36449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0" name="Gerade Verbindung mit Pfeil 381"/>
          <p:cNvCxnSpPr>
            <a:cxnSpLocks noChangeShapeType="1"/>
          </p:cNvCxnSpPr>
          <p:nvPr/>
        </p:nvCxnSpPr>
        <p:spPr bwMode="auto">
          <a:xfrm>
            <a:off x="539750" y="4005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feld 382"/>
          <p:cNvSpPr txBox="1"/>
          <p:nvPr/>
        </p:nvSpPr>
        <p:spPr>
          <a:xfrm>
            <a:off x="0" y="4076700"/>
            <a:ext cx="10239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Signals</a:t>
            </a:r>
          </a:p>
        </p:txBody>
      </p:sp>
      <p:sp>
        <p:nvSpPr>
          <p:cNvPr id="18542" name="Textfeld 383"/>
          <p:cNvSpPr txBox="1">
            <a:spLocks noChangeArrowheads="1"/>
          </p:cNvSpPr>
          <p:nvPr/>
        </p:nvSpPr>
        <p:spPr bwMode="auto">
          <a:xfrm>
            <a:off x="-30163" y="3429000"/>
            <a:ext cx="48260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TMS</a:t>
            </a:r>
          </a:p>
        </p:txBody>
      </p:sp>
      <p:cxnSp>
        <p:nvCxnSpPr>
          <p:cNvPr id="18543" name="Gerade Verbindung 3072"/>
          <p:cNvCxnSpPr>
            <a:cxnSpLocks noChangeShapeType="1"/>
          </p:cNvCxnSpPr>
          <p:nvPr/>
        </p:nvCxnSpPr>
        <p:spPr bwMode="auto">
          <a:xfrm>
            <a:off x="4716463" y="48688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4" name="Gewinkelte Verbindung 384"/>
          <p:cNvCxnSpPr>
            <a:cxnSpLocks noChangeShapeType="1"/>
          </p:cNvCxnSpPr>
          <p:nvPr/>
        </p:nvCxnSpPr>
        <p:spPr bwMode="auto">
          <a:xfrm rot="10800000" flipV="1">
            <a:off x="7164388" y="2205038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5" name="Gewinkelte Verbindung 385"/>
          <p:cNvCxnSpPr>
            <a:cxnSpLocks noChangeShapeType="1"/>
          </p:cNvCxnSpPr>
          <p:nvPr/>
        </p:nvCxnSpPr>
        <p:spPr bwMode="auto">
          <a:xfrm rot="10800000" flipV="1">
            <a:off x="7164388" y="908050"/>
            <a:ext cx="144462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6" name="Gewinkelte Verbindung 386"/>
          <p:cNvCxnSpPr>
            <a:cxnSpLocks noChangeShapeType="1"/>
          </p:cNvCxnSpPr>
          <p:nvPr/>
        </p:nvCxnSpPr>
        <p:spPr bwMode="auto">
          <a:xfrm rot="10800000">
            <a:off x="7885113" y="3789363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7" name="Gewinkelte Verbindung 387"/>
          <p:cNvCxnSpPr>
            <a:cxnSpLocks noChangeShapeType="1"/>
          </p:cNvCxnSpPr>
          <p:nvPr/>
        </p:nvCxnSpPr>
        <p:spPr bwMode="auto">
          <a:xfrm rot="10800000">
            <a:off x="7885113" y="4724400"/>
            <a:ext cx="142875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48" name="Gewinkelte Verbindung 388"/>
          <p:cNvCxnSpPr>
            <a:cxnSpLocks noChangeShapeType="1"/>
          </p:cNvCxnSpPr>
          <p:nvPr/>
        </p:nvCxnSpPr>
        <p:spPr bwMode="auto">
          <a:xfrm rot="10800000">
            <a:off x="7885113" y="5589588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49" name="Rechteck 149"/>
          <p:cNvSpPr>
            <a:spLocks noChangeArrowheads="1"/>
          </p:cNvSpPr>
          <p:nvPr/>
        </p:nvSpPr>
        <p:spPr bwMode="auto">
          <a:xfrm>
            <a:off x="7667625" y="3789363"/>
            <a:ext cx="144463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550" name="Rechteck 150"/>
          <p:cNvSpPr>
            <a:spLocks noChangeArrowheads="1"/>
          </p:cNvSpPr>
          <p:nvPr/>
        </p:nvSpPr>
        <p:spPr bwMode="auto">
          <a:xfrm>
            <a:off x="7380288" y="2205038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551" name="Gewinkelte Verbindung 151"/>
          <p:cNvCxnSpPr>
            <a:cxnSpLocks noChangeShapeType="1"/>
          </p:cNvCxnSpPr>
          <p:nvPr/>
        </p:nvCxnSpPr>
        <p:spPr bwMode="auto">
          <a:xfrm rot="10800000">
            <a:off x="7596188" y="2205038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2" name="Rechteck 152"/>
          <p:cNvSpPr>
            <a:spLocks noChangeArrowheads="1"/>
          </p:cNvSpPr>
          <p:nvPr/>
        </p:nvSpPr>
        <p:spPr bwMode="auto">
          <a:xfrm>
            <a:off x="7380288" y="908050"/>
            <a:ext cx="144462" cy="2174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553" name="Gewinkelte Verbindung 153"/>
          <p:cNvCxnSpPr>
            <a:cxnSpLocks noChangeShapeType="1"/>
          </p:cNvCxnSpPr>
          <p:nvPr/>
        </p:nvCxnSpPr>
        <p:spPr bwMode="auto">
          <a:xfrm rot="10800000">
            <a:off x="7596188" y="908050"/>
            <a:ext cx="144462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4" name="Textfeld 146"/>
          <p:cNvSpPr txBox="1">
            <a:spLocks noChangeArrowheads="1"/>
          </p:cNvSpPr>
          <p:nvPr/>
        </p:nvSpPr>
        <p:spPr bwMode="auto">
          <a:xfrm>
            <a:off x="925513" y="3573463"/>
            <a:ext cx="4583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Tahoma" pitchFamily="34" charset="0"/>
              </a:rPr>
              <a:t>DO0(7:0),DI0(1:0),…,DI3(1:0),SYNC_RES,CLK,RetCLK,TestInjEn,DO4(7:0),…,DI7(1:0)</a:t>
            </a:r>
          </a:p>
        </p:txBody>
      </p:sp>
      <p:sp>
        <p:nvSpPr>
          <p:cNvPr id="18555" name="Rechteck 150"/>
          <p:cNvSpPr>
            <a:spLocks noChangeArrowheads="1"/>
          </p:cNvSpPr>
          <p:nvPr/>
        </p:nvSpPr>
        <p:spPr bwMode="auto">
          <a:xfrm>
            <a:off x="3203575" y="1412875"/>
            <a:ext cx="144463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8556" name="Rechteck 150"/>
          <p:cNvSpPr>
            <a:spLocks noChangeArrowheads="1"/>
          </p:cNvSpPr>
          <p:nvPr/>
        </p:nvSpPr>
        <p:spPr bwMode="auto">
          <a:xfrm>
            <a:off x="3203575" y="2708275"/>
            <a:ext cx="144463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557" name="Gewinkelte Verbindung 151"/>
          <p:cNvCxnSpPr>
            <a:cxnSpLocks noChangeShapeType="1"/>
          </p:cNvCxnSpPr>
          <p:nvPr/>
        </p:nvCxnSpPr>
        <p:spPr bwMode="auto">
          <a:xfrm rot="10800000">
            <a:off x="3348038" y="2565400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58" name="Gewinkelte Verbindung 151"/>
          <p:cNvCxnSpPr>
            <a:cxnSpLocks noChangeShapeType="1"/>
          </p:cNvCxnSpPr>
          <p:nvPr/>
        </p:nvCxnSpPr>
        <p:spPr bwMode="auto">
          <a:xfrm rot="10800000">
            <a:off x="3348038" y="1268413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5293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New </a:t>
            </a:r>
            <a:r>
              <a:rPr lang="en-US" sz="2000" dirty="0" smtClean="0"/>
              <a:t>DCD4.1 und DCD4.2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DCD engineering run in November 2015.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20"/>
            <a:ext cx="9144000" cy="39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Conclusion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Measurement results (pilot module, EMCM) with old ASIC generation (DCDPip1.0, DHPT1.0, SWITCHERBG1.0) are good, the only relevant issue data communication DCD-&gt;DHP.</a:t>
            </a:r>
          </a:p>
          <a:p>
            <a:r>
              <a:rPr lang="en-US" sz="1600" dirty="0" smtClean="0"/>
              <a:t>New generation of ASICs: Final SWICHERs and DCDs </a:t>
            </a:r>
            <a:r>
              <a:rPr lang="en-US" sz="1600" smtClean="0"/>
              <a:t>are produced</a:t>
            </a:r>
          </a:p>
          <a:p>
            <a:r>
              <a:rPr lang="en-US" sz="1600" smtClean="0"/>
              <a:t>Enough </a:t>
            </a:r>
            <a:r>
              <a:rPr lang="en-US" sz="1600" dirty="0" smtClean="0"/>
              <a:t>DCDs for production available</a:t>
            </a:r>
          </a:p>
          <a:p>
            <a:r>
              <a:rPr lang="en-US" sz="1600" dirty="0" smtClean="0"/>
              <a:t>Enough Switchers can be ordered</a:t>
            </a:r>
            <a:endParaRPr lang="en-US" sz="1600" dirty="0" smtClean="0"/>
          </a:p>
          <a:p>
            <a:r>
              <a:rPr lang="en-US" sz="1600" dirty="0" smtClean="0"/>
              <a:t>First tests prove </a:t>
            </a:r>
            <a:r>
              <a:rPr lang="en-US" sz="1600" dirty="0"/>
              <a:t>that the </a:t>
            </a:r>
            <a:r>
              <a:rPr lang="en-US" sz="1600" dirty="0" smtClean="0"/>
              <a:t>DCD and Switchers </a:t>
            </a:r>
            <a:r>
              <a:rPr lang="en-US" sz="1600" dirty="0"/>
              <a:t>is in </a:t>
            </a:r>
            <a:r>
              <a:rPr lang="en-US" sz="1600" dirty="0" smtClean="0"/>
              <a:t>a </a:t>
            </a:r>
            <a:r>
              <a:rPr lang="en-US" sz="1600" dirty="0"/>
              <a:t>good </a:t>
            </a:r>
            <a:r>
              <a:rPr lang="en-US" sz="1600" dirty="0" smtClean="0"/>
              <a:t>shape</a:t>
            </a:r>
          </a:p>
          <a:p>
            <a:r>
              <a:rPr lang="en-US" sz="1600" dirty="0" smtClean="0"/>
              <a:t>Two versions of DCD are tested – DCDB4.1 and DCDB4.2</a:t>
            </a:r>
            <a:endParaRPr lang="en-US" sz="1600" dirty="0" smtClean="0"/>
          </a:p>
          <a:p>
            <a:r>
              <a:rPr lang="en-US" sz="1600" dirty="0" smtClean="0"/>
              <a:t>It is unclear which DCD chip version behaves better</a:t>
            </a:r>
          </a:p>
          <a:p>
            <a:r>
              <a:rPr lang="en-US" sz="1600" dirty="0" smtClean="0"/>
              <a:t>No missing codes seen, however the readout is at 50MHz</a:t>
            </a:r>
            <a:endParaRPr lang="en-US" sz="1600" dirty="0" smtClean="0"/>
          </a:p>
          <a:p>
            <a:r>
              <a:rPr lang="en-US" sz="1600" dirty="0" smtClean="0"/>
              <a:t>Still </a:t>
            </a:r>
            <a:r>
              <a:rPr lang="en-US" sz="1600" dirty="0" smtClean="0"/>
              <a:t>to </a:t>
            </a:r>
            <a:r>
              <a:rPr lang="en-US" sz="1600" dirty="0" smtClean="0"/>
              <a:t>do:</a:t>
            </a:r>
          </a:p>
          <a:p>
            <a:r>
              <a:rPr lang="en-US" sz="1600" dirty="0" smtClean="0"/>
              <a:t>Tests with the new probe station and new probe cards</a:t>
            </a:r>
          </a:p>
          <a:p>
            <a:r>
              <a:rPr lang="en-US" sz="1600" dirty="0" smtClean="0"/>
              <a:t>Tests with the output multiplexer and PC2</a:t>
            </a:r>
          </a:p>
          <a:p>
            <a:r>
              <a:rPr lang="en-US" sz="1600" dirty="0" smtClean="0"/>
              <a:t>Tests </a:t>
            </a:r>
            <a:r>
              <a:rPr lang="en-US" sz="1600" dirty="0"/>
              <a:t>of chips on hybrid systems</a:t>
            </a:r>
          </a:p>
          <a:p>
            <a:r>
              <a:rPr lang="en-US" sz="1600" dirty="0" smtClean="0"/>
              <a:t>Tests </a:t>
            </a:r>
            <a:r>
              <a:rPr lang="en-US" sz="1600" dirty="0" smtClean="0"/>
              <a:t>of chips on modules, tests of chips on hybrid 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0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New </a:t>
            </a:r>
            <a:r>
              <a:rPr lang="en-US" sz="2000" dirty="0" smtClean="0"/>
              <a:t>DCD4.x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DCD digital driver strength can be optionally </a:t>
            </a:r>
            <a:r>
              <a:rPr lang="en-US" sz="1600" dirty="0" smtClean="0"/>
              <a:t>increased (from 1.3mA to 1.8mA)</a:t>
            </a:r>
            <a:endParaRPr lang="en-US" sz="1600" dirty="0" smtClean="0"/>
          </a:p>
          <a:p>
            <a:r>
              <a:rPr lang="en-US" sz="1600" dirty="0" smtClean="0"/>
              <a:t>Reference voltage can be increased by 30mV to cope with waveform asymmetry. </a:t>
            </a:r>
          </a:p>
          <a:p>
            <a:r>
              <a:rPr lang="en-US" sz="1600" dirty="0" smtClean="0"/>
              <a:t>Gain setting by 20% </a:t>
            </a:r>
            <a:r>
              <a:rPr lang="en-US" sz="1600" dirty="0" smtClean="0"/>
              <a:t>lower (feedback resistors 13k, 19k, 26k – output resistor 15k)</a:t>
            </a:r>
            <a:endParaRPr lang="en-US" sz="1600" dirty="0" smtClean="0"/>
          </a:p>
          <a:p>
            <a:r>
              <a:rPr lang="en-US" sz="1600" dirty="0" smtClean="0"/>
              <a:t>DCD4.1 Added </a:t>
            </a:r>
            <a:r>
              <a:rPr lang="en-US" sz="1600" dirty="0" smtClean="0"/>
              <a:t>two antenna diodes/cell and dummy structures to improve the matching of transistors in </a:t>
            </a:r>
            <a:r>
              <a:rPr lang="en-US" sz="1600" dirty="0" smtClean="0"/>
              <a:t>ADC</a:t>
            </a:r>
          </a:p>
          <a:p>
            <a:r>
              <a:rPr lang="en-US" sz="1600" dirty="0" smtClean="0"/>
              <a:t>DCD4.2 Changed layout to improve the matching</a:t>
            </a:r>
            <a:endParaRPr lang="en-US" sz="1600" dirty="0" smtClean="0"/>
          </a:p>
          <a:p>
            <a:r>
              <a:rPr lang="en-US" sz="1600" dirty="0" smtClean="0"/>
              <a:t>IPDAC range reduced </a:t>
            </a:r>
            <a:r>
              <a:rPr lang="en-US" sz="1600" dirty="0" smtClean="0"/>
              <a:t>by factor 2 to </a:t>
            </a:r>
            <a:r>
              <a:rPr lang="en-US" sz="1600" dirty="0" smtClean="0"/>
              <a:t>improve granularity of offset </a:t>
            </a:r>
            <a:r>
              <a:rPr lang="en-US" sz="1600" dirty="0" smtClean="0"/>
              <a:t>correction</a:t>
            </a:r>
          </a:p>
          <a:p>
            <a:r>
              <a:rPr lang="en-US" sz="1600" dirty="0" smtClean="0"/>
              <a:t>DCDB4.2: New test-patterns for easier calculation of delay settings</a:t>
            </a:r>
          </a:p>
          <a:p>
            <a:r>
              <a:rPr lang="en-US" sz="1600" dirty="0" smtClean="0"/>
              <a:t>DCDB4.2: Changed ID code </a:t>
            </a:r>
            <a:endParaRPr lang="en-US" sz="1600" dirty="0" smtClean="0"/>
          </a:p>
          <a:p>
            <a:r>
              <a:rPr lang="en-US" sz="1600" dirty="0"/>
              <a:t>JTAG sampling CLK edge changed to be compatible with industry standard.</a:t>
            </a:r>
          </a:p>
          <a:p>
            <a:r>
              <a:rPr lang="en-US" sz="1600" dirty="0"/>
              <a:t>Test multiplexer has been added, it allows tests of all ADCs at full speed by contacting only </a:t>
            </a:r>
            <a:r>
              <a:rPr lang="en-US" sz="1600" dirty="0" smtClean="0"/>
              <a:t>22 </a:t>
            </a:r>
            <a:r>
              <a:rPr lang="en-US" sz="1600" dirty="0"/>
              <a:t>wire bond pads. The test pads do not contain bumps, standard needles can be used.</a:t>
            </a:r>
          </a:p>
          <a:p>
            <a:r>
              <a:rPr lang="en-US" sz="1600" dirty="0"/>
              <a:t>Test mux allows faster tests with probe cards. </a:t>
            </a:r>
            <a:r>
              <a:rPr lang="en-US" sz="1600" dirty="0" smtClean="0"/>
              <a:t>DCDB4.x </a:t>
            </a:r>
            <a:r>
              <a:rPr lang="en-US" sz="1600" dirty="0"/>
              <a:t>chips can be tested at wafer (or at a diced wafer glued at UV foil) using standard needles =&gt; More reliable test contacts – less contacts needed, no need to contact bumps, no damage at bumps during testing.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New </a:t>
            </a:r>
            <a:r>
              <a:rPr lang="en-US" sz="2000" dirty="0" err="1" smtClean="0"/>
              <a:t>DCDE.x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DCD digital driver strength can be optionally </a:t>
            </a:r>
            <a:r>
              <a:rPr lang="en-US" sz="1600" dirty="0" smtClean="0"/>
              <a:t>increased (from 1.3mA to 1.8mA)</a:t>
            </a:r>
            <a:endParaRPr lang="en-US" sz="1600" dirty="0" smtClean="0"/>
          </a:p>
          <a:p>
            <a:r>
              <a:rPr lang="en-US" sz="1600" dirty="0" smtClean="0"/>
              <a:t>Reference voltage can be increased by 30mV to cope with waveform asymmetry. </a:t>
            </a:r>
          </a:p>
          <a:p>
            <a:r>
              <a:rPr lang="en-US" sz="1600" dirty="0" smtClean="0"/>
              <a:t>Gain setting </a:t>
            </a:r>
            <a:r>
              <a:rPr lang="en-US" sz="1600" dirty="0" smtClean="0"/>
              <a:t>different than DCD (feedback resistors 1.5k, 3k, 15k – output resistor 15k)</a:t>
            </a:r>
          </a:p>
          <a:p>
            <a:r>
              <a:rPr lang="en-US" sz="1600" dirty="0" smtClean="0"/>
              <a:t>Fixed pedestal current source (</a:t>
            </a:r>
            <a:r>
              <a:rPr lang="en-US" sz="1600" dirty="0" err="1" smtClean="0"/>
              <a:t>ISub</a:t>
            </a:r>
            <a:r>
              <a:rPr lang="en-US" sz="1600" dirty="0" smtClean="0"/>
              <a:t>) full range up to 1.6mA (DCD: 320 </a:t>
            </a:r>
            <a:r>
              <a:rPr lang="en-US" sz="1600" dirty="0" err="1" smtClean="0"/>
              <a:t>uA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TIA can drain a current up to 800uA (DCD: 200uA)</a:t>
            </a:r>
          </a:p>
          <a:p>
            <a:r>
              <a:rPr lang="en-US" sz="1600" dirty="0" smtClean="0"/>
              <a:t>Additional offset correction at input with one PMOS (EnLCap0) </a:t>
            </a:r>
            <a:endParaRPr lang="en-US" sz="1600" dirty="0" smtClean="0"/>
          </a:p>
          <a:p>
            <a:r>
              <a:rPr lang="en-US" sz="1600" dirty="0" smtClean="0"/>
              <a:t>DCDE.1 Added </a:t>
            </a:r>
            <a:r>
              <a:rPr lang="en-US" sz="1600" dirty="0" smtClean="0"/>
              <a:t>two antenna diodes/cell and dummy structures to improve the matching of transistors in </a:t>
            </a:r>
            <a:r>
              <a:rPr lang="en-US" sz="1600" dirty="0" smtClean="0"/>
              <a:t>ADC</a:t>
            </a:r>
          </a:p>
          <a:p>
            <a:r>
              <a:rPr lang="en-US" sz="1600" dirty="0" smtClean="0"/>
              <a:t>DCDE.2 Changed layout to improve the matching</a:t>
            </a:r>
            <a:endParaRPr lang="en-US" sz="1600" dirty="0" smtClean="0"/>
          </a:p>
          <a:p>
            <a:r>
              <a:rPr lang="en-US" sz="1600" dirty="0" smtClean="0"/>
              <a:t>Increase IPDAC range</a:t>
            </a:r>
          </a:p>
          <a:p>
            <a:r>
              <a:rPr lang="en-US" sz="1600" dirty="0" smtClean="0"/>
              <a:t>DCDBE.2: New test-patterns for easier calculation of delay settings</a:t>
            </a:r>
          </a:p>
          <a:p>
            <a:r>
              <a:rPr lang="en-US" sz="1600" dirty="0" smtClean="0"/>
              <a:t>DCDBE.2: Changed ID code </a:t>
            </a:r>
            <a:endParaRPr lang="en-US" sz="1600" dirty="0" smtClean="0"/>
          </a:p>
          <a:p>
            <a:r>
              <a:rPr lang="en-US" sz="1600" dirty="0"/>
              <a:t>JTAG sampling CLK edge changed to be compatible with industry standard.</a:t>
            </a:r>
          </a:p>
          <a:p>
            <a:r>
              <a:rPr lang="en-US" sz="1600" dirty="0"/>
              <a:t>Test multiplexer has been added, it allows tests of all ADCs at full speed by contacting only </a:t>
            </a:r>
            <a:r>
              <a:rPr lang="en-US" sz="1600" dirty="0" smtClean="0"/>
              <a:t>22 </a:t>
            </a:r>
            <a:r>
              <a:rPr lang="en-US" sz="1600" dirty="0"/>
              <a:t>wire bond pads. The test pads do not contain bumps, standard needles can be used.</a:t>
            </a:r>
          </a:p>
          <a:p>
            <a:r>
              <a:rPr lang="en-US" sz="1600" dirty="0"/>
              <a:t>Test mux allows faster tests with probe cards. </a:t>
            </a:r>
            <a:r>
              <a:rPr lang="en-US" sz="1600" dirty="0" err="1" smtClean="0"/>
              <a:t>DCDE.x</a:t>
            </a:r>
            <a:r>
              <a:rPr lang="en-US" sz="1600" dirty="0" smtClean="0"/>
              <a:t> </a:t>
            </a:r>
            <a:r>
              <a:rPr lang="en-US" sz="1600" dirty="0"/>
              <a:t>chips can be tested at wafer (or at a diced wafer glued at UV foil) using standard needles =&gt; More reliable test contacts – less contacts needed, no need to contact bumps, no damage at bumps during testing.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66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17850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Test systems</a:t>
            </a:r>
          </a:p>
          <a:p>
            <a:r>
              <a:rPr lang="en-US" sz="1600" dirty="0" smtClean="0"/>
              <a:t>Two new DCD probe cards have </a:t>
            </a:r>
            <a:r>
              <a:rPr lang="en-US" sz="1600" dirty="0"/>
              <a:t>been designed and produced (PTSL</a:t>
            </a:r>
            <a:r>
              <a:rPr lang="en-US" sz="1600" dirty="0" smtClean="0"/>
              <a:t>) – these cards should allow faster tests than the existing ones.</a:t>
            </a:r>
          </a:p>
          <a:p>
            <a:r>
              <a:rPr lang="en-US" sz="1600" dirty="0" smtClean="0"/>
              <a:t>PC1 can </a:t>
            </a:r>
            <a:r>
              <a:rPr lang="en-US" sz="1600" dirty="0"/>
              <a:t>contact all the digital outputs with bumps (the old probe card only half of outputs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PC2 can </a:t>
            </a:r>
            <a:r>
              <a:rPr lang="en-US" sz="1600" dirty="0"/>
              <a:t>contact </a:t>
            </a:r>
            <a:r>
              <a:rPr lang="en-US" sz="1600" dirty="0" smtClean="0"/>
              <a:t>the test pads using standard needles</a:t>
            </a:r>
            <a:r>
              <a:rPr lang="en-US" sz="1600" dirty="0"/>
              <a:t> </a:t>
            </a:r>
            <a:r>
              <a:rPr lang="en-US" sz="1600" dirty="0" smtClean="0"/>
              <a:t>and tests DCDs at full speed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50346" y="5334000"/>
            <a:ext cx="2362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old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26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907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88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1669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050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431546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507746" y="3886200"/>
            <a:ext cx="457200" cy="1143000"/>
            <a:chOff x="2895600" y="1905000"/>
            <a:chExt cx="457200" cy="1143000"/>
          </a:xfrm>
        </p:grpSpPr>
        <p:cxnSp>
          <p:nvCxnSpPr>
            <p:cNvPr id="18" name="Gerade Verbindung 17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2126746" y="3886200"/>
            <a:ext cx="457200" cy="1143000"/>
            <a:chOff x="2895600" y="1905000"/>
            <a:chExt cx="457200" cy="1143000"/>
          </a:xfrm>
        </p:grpSpPr>
        <p:cxnSp>
          <p:nvCxnSpPr>
            <p:cNvPr id="21" name="Gerade Verbindung 20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/>
          <p:cNvGrpSpPr/>
          <p:nvPr/>
        </p:nvGrpSpPr>
        <p:grpSpPr>
          <a:xfrm>
            <a:off x="1745746" y="3886200"/>
            <a:ext cx="457200" cy="1143000"/>
            <a:chOff x="2895600" y="1905000"/>
            <a:chExt cx="457200" cy="1143000"/>
          </a:xfrm>
        </p:grpSpPr>
        <p:cxnSp>
          <p:nvCxnSpPr>
            <p:cNvPr id="24" name="Gerade Verbindung 23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hteck 31"/>
          <p:cNvSpPr/>
          <p:nvPr/>
        </p:nvSpPr>
        <p:spPr bwMode="auto">
          <a:xfrm>
            <a:off x="3373092" y="5334000"/>
            <a:ext cx="2362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old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3449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830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4211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4592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4973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354292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5430492" y="3886200"/>
            <a:ext cx="457200" cy="1143000"/>
            <a:chOff x="2895600" y="1905000"/>
            <a:chExt cx="457200" cy="1143000"/>
          </a:xfrm>
        </p:grpSpPr>
        <p:cxnSp>
          <p:nvCxnSpPr>
            <p:cNvPr id="40" name="Gerade Verbindung 39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uppieren 41"/>
          <p:cNvGrpSpPr/>
          <p:nvPr/>
        </p:nvGrpSpPr>
        <p:grpSpPr>
          <a:xfrm>
            <a:off x="5049492" y="3886200"/>
            <a:ext cx="457200" cy="1143000"/>
            <a:chOff x="2895600" y="1905000"/>
            <a:chExt cx="457200" cy="1143000"/>
          </a:xfrm>
        </p:grpSpPr>
        <p:cxnSp>
          <p:nvCxnSpPr>
            <p:cNvPr id="43" name="Gerade Verbindung 42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uppieren 44"/>
          <p:cNvGrpSpPr/>
          <p:nvPr/>
        </p:nvGrpSpPr>
        <p:grpSpPr>
          <a:xfrm>
            <a:off x="4668492" y="3886200"/>
            <a:ext cx="457200" cy="1143000"/>
            <a:chOff x="2895600" y="1905000"/>
            <a:chExt cx="457200" cy="1143000"/>
          </a:xfrm>
        </p:grpSpPr>
        <p:cxnSp>
          <p:nvCxnSpPr>
            <p:cNvPr id="46" name="Gerade Verbindung 45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uppieren 49"/>
          <p:cNvGrpSpPr/>
          <p:nvPr/>
        </p:nvGrpSpPr>
        <p:grpSpPr>
          <a:xfrm>
            <a:off x="4287492" y="3886200"/>
            <a:ext cx="457200" cy="1143000"/>
            <a:chOff x="2895600" y="1905000"/>
            <a:chExt cx="457200" cy="1143000"/>
          </a:xfrm>
        </p:grpSpPr>
        <p:cxnSp>
          <p:nvCxnSpPr>
            <p:cNvPr id="51" name="Gerade Verbindung 50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uppieren 52"/>
          <p:cNvGrpSpPr/>
          <p:nvPr/>
        </p:nvGrpSpPr>
        <p:grpSpPr>
          <a:xfrm>
            <a:off x="3906492" y="3886200"/>
            <a:ext cx="457200" cy="1143000"/>
            <a:chOff x="2895600" y="1905000"/>
            <a:chExt cx="457200" cy="1143000"/>
          </a:xfrm>
        </p:grpSpPr>
        <p:cxnSp>
          <p:nvCxnSpPr>
            <p:cNvPr id="54" name="Gerade Verbindung 53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uppieren 55"/>
          <p:cNvGrpSpPr/>
          <p:nvPr/>
        </p:nvGrpSpPr>
        <p:grpSpPr>
          <a:xfrm>
            <a:off x="3525492" y="3886200"/>
            <a:ext cx="457200" cy="1143000"/>
            <a:chOff x="2895600" y="1905000"/>
            <a:chExt cx="457200" cy="1143000"/>
          </a:xfrm>
        </p:grpSpPr>
        <p:cxnSp>
          <p:nvCxnSpPr>
            <p:cNvPr id="57" name="Gerade Verbindung 56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Rechteck 59"/>
          <p:cNvSpPr/>
          <p:nvPr/>
        </p:nvSpPr>
        <p:spPr bwMode="auto">
          <a:xfrm>
            <a:off x="6096000" y="5334000"/>
            <a:ext cx="2667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DCDnew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477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858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7239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7620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8001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8382000" y="51054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096000" y="5257800"/>
            <a:ext cx="304800" cy="76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9" name="Gerade Verbindung mit Pfeil 2068"/>
          <p:cNvCxnSpPr>
            <a:endCxn id="3" idx="0"/>
          </p:cNvCxnSpPr>
          <p:nvPr/>
        </p:nvCxnSpPr>
        <p:spPr bwMode="auto">
          <a:xfrm flipH="1">
            <a:off x="6248400" y="3962400"/>
            <a:ext cx="4572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69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bg1"/>
                </a:solidFill>
              </a:rPr>
              <a:t>Probe Cards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8194" name="Picture 2" descr="C:\Users\ivan\Desktop\Zwischen16\WP_20160428_18_57_5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" y="1520750"/>
            <a:ext cx="7998332" cy="4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556250"/>
          </a:xfrm>
        </p:spPr>
        <p:txBody>
          <a:bodyPr/>
          <a:lstStyle/>
          <a:p>
            <a:r>
              <a:rPr lang="en-US" sz="1600" dirty="0" smtClean="0"/>
              <a:t>Small probe-station at KIT (IEKP</a:t>
            </a:r>
            <a:r>
              <a:rPr lang="en-US" sz="1600" dirty="0" smtClean="0"/>
              <a:t>) is currently being used</a:t>
            </a:r>
            <a:endParaRPr lang="en-US" sz="1600" dirty="0" smtClean="0"/>
          </a:p>
          <a:p>
            <a:r>
              <a:rPr lang="en-US" sz="1600" dirty="0" smtClean="0"/>
              <a:t>Automatic probe station is </a:t>
            </a:r>
            <a:r>
              <a:rPr lang="en-US" sz="1600" dirty="0" smtClean="0"/>
              <a:t>almost ready</a:t>
            </a:r>
            <a:endParaRPr lang="en-US" sz="1600" dirty="0" smtClean="0"/>
          </a:p>
        </p:txBody>
      </p:sp>
      <p:pic>
        <p:nvPicPr>
          <p:cNvPr id="5" name="Picture 5" descr="C:\Users\ivan\Desktop\IMG_3157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7187"/>
            <a:ext cx="3107522" cy="41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7" y="2513040"/>
            <a:ext cx="3826676" cy="35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4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bg1"/>
                </a:solidFill>
              </a:rPr>
              <a:t>Wafer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7170" name="Picture 2" descr="C:\Users\ivan\Desktop\Zwischen16\WaferFull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76288"/>
            <a:ext cx="54483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bg1"/>
                </a:solidFill>
              </a:rPr>
              <a:t>DCDB4.1 - </a:t>
            </a:r>
            <a:r>
              <a:rPr lang="de-DE" sz="2000" dirty="0" err="1" smtClean="0">
                <a:solidFill>
                  <a:schemeClr val="bg1"/>
                </a:solidFill>
              </a:rPr>
              <a:t>Column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2</a:t>
            </a: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7594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9218" name="Picture 2" descr="D:\OrganizedFolders\KEKBelleTalks\Screenshot from 2016-05-06 17-26-38-col3_4.1d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0" y="1215430"/>
            <a:ext cx="8182576" cy="51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976780" y="1826070"/>
            <a:ext cx="152660" cy="22899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21190" y="3123680"/>
            <a:ext cx="129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Artefakt</a:t>
            </a:r>
            <a:r>
              <a:rPr lang="en-US" sz="800" dirty="0" smtClean="0"/>
              <a:t> of the test system – happens also with old DCD</a:t>
            </a:r>
            <a:endParaRPr lang="en-US" sz="800" dirty="0" smtClean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213480" y="2055060"/>
            <a:ext cx="763300" cy="114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579710" y="1826070"/>
            <a:ext cx="8396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Low noise</a:t>
            </a:r>
            <a:endParaRPr lang="en-US" sz="8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411630" y="5413580"/>
            <a:ext cx="83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Uniform nonlinearity – no long codes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057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4F3EF-CA98-432C-BF1E-0F68A3EE9E9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984</Words>
  <Application>Microsoft Office PowerPoint</Application>
  <PresentationFormat>Bildschirmpräsentation (4:3)</PresentationFormat>
  <Paragraphs>183</Paragraphs>
  <Slides>20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KIT_master_ppt2003_de</vt:lpstr>
      <vt:lpstr>1_KIT_master_ppt2003_de</vt:lpstr>
      <vt:lpstr>Status of ASICs</vt:lpstr>
      <vt:lpstr>New DCD4.1 und DCD4.2</vt:lpstr>
      <vt:lpstr>New DCD4.x</vt:lpstr>
      <vt:lpstr>New DCDE.x</vt:lpstr>
      <vt:lpstr>DCD</vt:lpstr>
      <vt:lpstr>Probe Cards</vt:lpstr>
      <vt:lpstr>DCD</vt:lpstr>
      <vt:lpstr>Wafer</vt:lpstr>
      <vt:lpstr>DCDB4.1 - Column 2</vt:lpstr>
      <vt:lpstr>DCDB4.1 - Column 3</vt:lpstr>
      <vt:lpstr>DCDB4.2 - Column 2</vt:lpstr>
      <vt:lpstr>DCDB4.2 - Column 3,4,5</vt:lpstr>
      <vt:lpstr>JTAG</vt:lpstr>
      <vt:lpstr>Output Multiplexer</vt:lpstr>
      <vt:lpstr>Chip Logo</vt:lpstr>
      <vt:lpstr>Measurements SwitcherBGv2</vt:lpstr>
      <vt:lpstr>Switcher</vt:lpstr>
      <vt:lpstr>Gain Settings</vt:lpstr>
      <vt:lpstr>JTAG and slow controll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ivan</cp:lastModifiedBy>
  <cp:revision>549</cp:revision>
  <cp:lastPrinted>2015-10-22T12:15:42Z</cp:lastPrinted>
  <dcterms:created xsi:type="dcterms:W3CDTF">2009-10-06T08:56:36Z</dcterms:created>
  <dcterms:modified xsi:type="dcterms:W3CDTF">2016-05-12T11:05:15Z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