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5"/>
  </p:notesMasterIdLst>
  <p:sldIdLst>
    <p:sldId id="590" r:id="rId2"/>
    <p:sldId id="591" r:id="rId3"/>
    <p:sldId id="592" r:id="rId4"/>
    <p:sldId id="599" r:id="rId5"/>
    <p:sldId id="600" r:id="rId6"/>
    <p:sldId id="593" r:id="rId7"/>
    <p:sldId id="594" r:id="rId8"/>
    <p:sldId id="603" r:id="rId9"/>
    <p:sldId id="595" r:id="rId10"/>
    <p:sldId id="596" r:id="rId11"/>
    <p:sldId id="604" r:id="rId12"/>
    <p:sldId id="597" r:id="rId13"/>
    <p:sldId id="601" r:id="rId14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2B2B2"/>
    <a:srgbClr val="FFCC00"/>
    <a:srgbClr val="000000"/>
    <a:srgbClr val="FFFF00"/>
    <a:srgbClr val="FF6600"/>
    <a:srgbClr val="3399FF"/>
    <a:srgbClr val="FF5050"/>
    <a:srgbClr val="FFFF7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567" autoAdjust="0"/>
    <p:restoredTop sz="99492" autoAdjust="0"/>
  </p:normalViewPr>
  <p:slideViewPr>
    <p:cSldViewPr>
      <p:cViewPr>
        <p:scale>
          <a:sx n="81" d="100"/>
          <a:sy n="81" d="100"/>
        </p:scale>
        <p:origin x="-8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FBABD-9304-445D-9DAF-3FB2EE50509B}" type="slidenum">
              <a:rPr lang="ja-JP" altLang="en-US"/>
              <a:pPr>
                <a:defRPr/>
              </a:pPr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53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67936" y="6381750"/>
            <a:ext cx="576064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00D52-9017-4E27-87B9-56C89B8832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2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623774"/>
            <a:ext cx="1996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baseline="0" dirty="0" smtClean="0">
                <a:solidFill>
                  <a:schemeClr val="accent2"/>
                </a:solidFill>
              </a:rPr>
              <a:t>H.-G. Moser,  April 25, 2016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128792" cy="828675"/>
          </a:xfrm>
        </p:spPr>
        <p:txBody>
          <a:bodyPr/>
          <a:lstStyle/>
          <a:p>
            <a:r>
              <a:rPr lang="en-US" dirty="0" err="1" smtClean="0">
                <a:latin typeface="Helvetica" pitchFamily="34" charset="0"/>
              </a:rPr>
              <a:t>Gemba</a:t>
            </a:r>
            <a:r>
              <a:rPr lang="en-US" dirty="0" smtClean="0">
                <a:latin typeface="Helvetica" pitchFamily="34" charset="0"/>
              </a:rPr>
              <a:t> Summary</a:t>
            </a:r>
            <a:endParaRPr lang="de-DE" sz="200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45" y="1412776"/>
            <a:ext cx="798975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3696" y="5517232"/>
            <a:ext cx="7750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Plan: </a:t>
            </a:r>
            <a:r>
              <a:rPr lang="en-GB" dirty="0" smtClean="0"/>
              <a:t>Shipment </a:t>
            </a:r>
            <a:r>
              <a:rPr lang="en-GB" dirty="0" smtClean="0"/>
              <a:t>(sea transport in summer) 6-8 weeks =&gt; arrival August/September</a:t>
            </a:r>
          </a:p>
          <a:p>
            <a:r>
              <a:rPr lang="en-GB" dirty="0" smtClean="0"/>
              <a:t>Commissioning: After October B2GM</a:t>
            </a:r>
          </a:p>
          <a:p>
            <a:r>
              <a:rPr lang="en-GB" dirty="0" smtClean="0"/>
              <a:t>Needed for Beast Phase II: April 2017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1261209"/>
            <a:ext cx="7524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Helvetica" pitchFamily="34" charset="0"/>
              </a:rPr>
              <a:t>Visit at KEK by H.-G. Moser, R. </a:t>
            </a:r>
            <a:r>
              <a:rPr lang="en-GB" sz="1400" dirty="0" err="1" smtClean="0">
                <a:latin typeface="Helvetica" pitchFamily="34" charset="0"/>
              </a:rPr>
              <a:t>Sedlmayer</a:t>
            </a:r>
            <a:r>
              <a:rPr lang="en-GB" sz="1400" dirty="0" smtClean="0">
                <a:latin typeface="Helvetica" pitchFamily="34" charset="0"/>
              </a:rPr>
              <a:t>, and S. Vogt to prepare </a:t>
            </a:r>
            <a:r>
              <a:rPr lang="en-GB" sz="1400" dirty="0" err="1" smtClean="0">
                <a:latin typeface="Helvetica" pitchFamily="34" charset="0"/>
              </a:rPr>
              <a:t>IBBelle</a:t>
            </a:r>
            <a:r>
              <a:rPr lang="en-GB" sz="1400" dirty="0" smtClean="0">
                <a:latin typeface="Helvetica" pitchFamily="34" charset="0"/>
              </a:rPr>
              <a:t> </a:t>
            </a:r>
            <a:r>
              <a:rPr lang="en-GB" sz="1400" dirty="0" smtClean="0">
                <a:latin typeface="Helvetica" pitchFamily="34" charset="0"/>
              </a:rPr>
              <a:t>commissioning (April 23-26)</a:t>
            </a:r>
            <a:endParaRPr lang="en-GB" sz="1400" dirty="0" smtClean="0">
              <a:latin typeface="Helvetica" pitchFamily="34" charset="0"/>
            </a:endParaRPr>
          </a:p>
          <a:p>
            <a:endParaRPr lang="en-GB" sz="1400" dirty="0">
              <a:latin typeface="Helvetica" pitchFamily="34" charset="0"/>
            </a:endParaRPr>
          </a:p>
          <a:p>
            <a:r>
              <a:rPr lang="en-GB" sz="1400" dirty="0" smtClean="0">
                <a:latin typeface="Helvetica" pitchFamily="34" charset="0"/>
              </a:rPr>
              <a:t>Check location, service connections, logistics</a:t>
            </a:r>
          </a:p>
        </p:txBody>
      </p:sp>
    </p:spTree>
    <p:extLst>
      <p:ext uri="{BB962C8B-B14F-4D97-AF65-F5344CB8AC3E}">
        <p14:creationId xmlns:p14="http://schemas.microsoft.com/office/powerpoint/2010/main" val="31263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Services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683568" y="980728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Compressed air  (6 bar, ok)</a:t>
            </a:r>
          </a:p>
          <a:p>
            <a:r>
              <a:rPr lang="en-GB" dirty="0"/>
              <a:t>	</a:t>
            </a:r>
            <a:r>
              <a:rPr lang="en-GB" dirty="0" smtClean="0"/>
              <a:t>flexible tube (standard</a:t>
            </a:r>
            <a:r>
              <a:rPr lang="en-GB" dirty="0" smtClean="0"/>
              <a:t>) </a:t>
            </a:r>
            <a:r>
              <a:rPr lang="en-GB" dirty="0" smtClean="0"/>
              <a:t>will be provided by MPP</a:t>
            </a:r>
          </a:p>
          <a:p>
            <a:r>
              <a:rPr lang="en-GB" dirty="0"/>
              <a:t>	s</a:t>
            </a:r>
            <a:r>
              <a:rPr lang="en-GB" dirty="0" smtClean="0"/>
              <a:t>ample of connection pipe at KEK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Water pipe connection (25°C, 3 bar)</a:t>
            </a:r>
          </a:p>
          <a:p>
            <a:r>
              <a:rPr lang="en-GB" dirty="0"/>
              <a:t>	</a:t>
            </a:r>
            <a:r>
              <a:rPr lang="en-GB" dirty="0" smtClean="0"/>
              <a:t>Flexible hose sufficient. Sample of connection type at KEK.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Network</a:t>
            </a:r>
          </a:p>
          <a:p>
            <a:r>
              <a:rPr lang="en-GB" dirty="0"/>
              <a:t>	</a:t>
            </a:r>
            <a:r>
              <a:rPr lang="en-GB" dirty="0" smtClean="0"/>
              <a:t>Lan required, power for switch close to JB (Ito-san)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 </a:t>
            </a:r>
            <a:r>
              <a:rPr lang="en-GB" b="1" dirty="0" smtClean="0"/>
              <a:t>CO</a:t>
            </a:r>
            <a:r>
              <a:rPr lang="en-GB" b="1" baseline="-25000" dirty="0" smtClean="0"/>
              <a:t>2</a:t>
            </a:r>
            <a:r>
              <a:rPr lang="en-GB" b="1" dirty="0" smtClean="0"/>
              <a:t> connection </a:t>
            </a:r>
            <a:r>
              <a:rPr lang="en-GB" b="1" dirty="0" err="1" smtClean="0"/>
              <a:t>IBBelle</a:t>
            </a:r>
            <a:r>
              <a:rPr lang="en-GB" b="1" dirty="0" smtClean="0"/>
              <a:t> </a:t>
            </a:r>
            <a:r>
              <a:rPr lang="en-GB" b="1" dirty="0" smtClean="0">
                <a:sym typeface="Wingdings" panose="05000000000000000000" pitchFamily="2" charset="2"/>
              </a:rPr>
              <a:t> </a:t>
            </a:r>
            <a:r>
              <a:rPr lang="en-GB" b="1" dirty="0" smtClean="0"/>
              <a:t>transfer line </a:t>
            </a:r>
            <a:r>
              <a:rPr lang="en-GB" b="1" dirty="0" smtClean="0">
                <a:sym typeface="Wingdings" panose="05000000000000000000" pitchFamily="2" charset="2"/>
              </a:rPr>
              <a:t> </a:t>
            </a:r>
            <a:r>
              <a:rPr lang="en-GB" b="1" dirty="0" smtClean="0"/>
              <a:t>JB</a:t>
            </a:r>
          </a:p>
          <a:p>
            <a:pPr lvl="1"/>
            <a:r>
              <a:rPr lang="en-GB" dirty="0" smtClean="0"/>
              <a:t>	VCR</a:t>
            </a:r>
            <a:r>
              <a:rPr lang="en-GB" dirty="0"/>
              <a:t>, 3/8 and 1/2 inch. Needs to be produced in Japan</a:t>
            </a:r>
            <a:endParaRPr lang="en-GB" b="1" dirty="0" smtClean="0"/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CO</a:t>
            </a:r>
            <a:r>
              <a:rPr lang="en-GB" b="1" baseline="-25000" dirty="0" smtClean="0"/>
              <a:t>2</a:t>
            </a:r>
            <a:r>
              <a:rPr lang="en-GB" b="1" dirty="0" smtClean="0"/>
              <a:t> Connection JB &lt;-&gt; manifolds</a:t>
            </a:r>
            <a:r>
              <a:rPr lang="en-GB" dirty="0" smtClean="0"/>
              <a:t>: </a:t>
            </a:r>
          </a:p>
          <a:p>
            <a:pPr lvl="1"/>
            <a:r>
              <a:rPr lang="en-GB" dirty="0"/>
              <a:t>	</a:t>
            </a:r>
            <a:r>
              <a:rPr lang="en-GB" dirty="0" smtClean="0"/>
              <a:t>VCR, 3/8 and 1/2 inch. Needs to be produced in Japan. Need tray for 	tubes and cables (to give headroom).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Vacuum for Flex lines</a:t>
            </a:r>
            <a:r>
              <a:rPr lang="en-GB" dirty="0" smtClean="0"/>
              <a:t>: </a:t>
            </a:r>
          </a:p>
          <a:p>
            <a:r>
              <a:rPr lang="en-GB" dirty="0" smtClean="0"/>
              <a:t>	10</a:t>
            </a:r>
            <a:r>
              <a:rPr lang="en-GB" baseline="30000" dirty="0" smtClean="0"/>
              <a:t>-7</a:t>
            </a:r>
            <a:r>
              <a:rPr lang="en-GB" dirty="0" smtClean="0"/>
              <a:t> bar =&gt; ok</a:t>
            </a:r>
          </a:p>
          <a:p>
            <a:endParaRPr lang="en-GB" dirty="0"/>
          </a:p>
          <a:p>
            <a:r>
              <a:rPr lang="en-GB" dirty="0" err="1"/>
              <a:t>IBBelle</a:t>
            </a:r>
            <a:r>
              <a:rPr lang="en-GB" dirty="0"/>
              <a:t> shipment in summer. After locating it in B1 the exact pipe shapes and length can be defined. Time for production and installation: till October 2016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1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Requests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683568" y="1052736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Monitoring of environment (humidity, temperature): </a:t>
            </a:r>
          </a:p>
          <a:p>
            <a:pPr lvl="1"/>
            <a:r>
              <a:rPr lang="en-GB" b="1" dirty="0"/>
              <a:t>	</a:t>
            </a:r>
            <a:r>
              <a:rPr lang="en-GB" dirty="0" smtClean="0"/>
              <a:t>Dew point &lt; 15°C. </a:t>
            </a:r>
          </a:p>
          <a:p>
            <a:r>
              <a:rPr lang="en-GB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R404a filling</a:t>
            </a:r>
          </a:p>
          <a:p>
            <a:r>
              <a:rPr lang="en-GB" dirty="0"/>
              <a:t>	</a:t>
            </a:r>
            <a:r>
              <a:rPr lang="en-GB" dirty="0" smtClean="0"/>
              <a:t>By company. Quantity: 12 kg.  Needed early October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CO2 filling</a:t>
            </a:r>
            <a:r>
              <a:rPr lang="en-GB" dirty="0" smtClean="0"/>
              <a:t>: </a:t>
            </a:r>
          </a:p>
          <a:p>
            <a:r>
              <a:rPr lang="en-GB" dirty="0"/>
              <a:t>	</a:t>
            </a:r>
            <a:r>
              <a:rPr lang="en-GB" dirty="0" smtClean="0"/>
              <a:t>by us or KEK group, need 3 bottles 50kg (with rising pipe) in B1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Unloading </a:t>
            </a:r>
            <a:r>
              <a:rPr lang="en-GB" b="1" dirty="0" err="1"/>
              <a:t>IBBelle</a:t>
            </a:r>
            <a:r>
              <a:rPr lang="en-GB" b="1" dirty="0"/>
              <a:t> from container</a:t>
            </a:r>
            <a:r>
              <a:rPr lang="en-GB" dirty="0"/>
              <a:t>: </a:t>
            </a:r>
            <a:endParaRPr lang="en-GB" dirty="0" smtClean="0"/>
          </a:p>
          <a:p>
            <a:pPr lvl="1"/>
            <a:r>
              <a:rPr lang="en-GB" dirty="0" smtClean="0"/>
              <a:t>	need </a:t>
            </a:r>
            <a:r>
              <a:rPr lang="en-GB" dirty="0"/>
              <a:t>to level container</a:t>
            </a:r>
          </a:p>
          <a:p>
            <a:r>
              <a:rPr lang="en-GB" dirty="0"/>
              <a:t>	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 needed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683568" y="105273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/>
          </a:p>
          <a:p>
            <a:r>
              <a:rPr lang="en-GB" sz="1800" b="1" dirty="0" smtClean="0"/>
              <a:t>Crane tool</a:t>
            </a:r>
            <a:r>
              <a:rPr lang="en-GB" sz="1800" dirty="0" smtClean="0"/>
              <a:t>: bar</a:t>
            </a:r>
          </a:p>
          <a:p>
            <a:endParaRPr lang="en-GB" sz="1800" b="1" dirty="0"/>
          </a:p>
          <a:p>
            <a:r>
              <a:rPr lang="en-GB" sz="1800" b="1" dirty="0" smtClean="0"/>
              <a:t>Fork to lift pumps with the crane </a:t>
            </a:r>
            <a:r>
              <a:rPr lang="en-GB" sz="1800" dirty="0" smtClean="0"/>
              <a:t>(only if unit B installed</a:t>
            </a:r>
            <a:r>
              <a:rPr lang="en-GB" dirty="0" smtClean="0"/>
              <a:t>)</a:t>
            </a: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3" t="39522" r="4582" b="26011"/>
          <a:stretch/>
        </p:blipFill>
        <p:spPr bwMode="auto">
          <a:xfrm>
            <a:off x="411556" y="3573016"/>
            <a:ext cx="45924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tiger-lastaufnahmemittel.de/i/5783/kran-ladegabel-serie-tkgvhs-tigerhebezeu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22" y="3085505"/>
            <a:ext cx="3446238" cy="29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656248" y="5517232"/>
            <a:ext cx="1763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 m x 2 m; 5 tons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 idx="4294967295"/>
          </p:nvPr>
        </p:nvSpPr>
        <p:spPr>
          <a:xfrm>
            <a:off x="628650" y="44624"/>
            <a:ext cx="7886700" cy="841374"/>
          </a:xfrm>
        </p:spPr>
        <p:txBody>
          <a:bodyPr/>
          <a:lstStyle/>
          <a:p>
            <a:r>
              <a:rPr lang="en-US" altLang="ja-JP" dirty="0" smtClean="0"/>
              <a:t>Additional budget for </a:t>
            </a:r>
            <a:r>
              <a:rPr lang="en-US" altLang="ja-JP" dirty="0" err="1" smtClean="0"/>
              <a:t>IBBelle</a:t>
            </a:r>
            <a:endParaRPr lang="ja-JP" altLang="en-US" dirty="0" smtClean="0"/>
          </a:p>
        </p:txBody>
      </p:sp>
      <p:sp>
        <p:nvSpPr>
          <p:cNvPr id="37891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628650" y="1320800"/>
            <a:ext cx="7886700" cy="5035551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Shuji Tanaka:</a:t>
            </a:r>
          </a:p>
          <a:p>
            <a:r>
              <a:rPr lang="en-US" altLang="ja-JP" dirty="0" smtClean="0"/>
              <a:t>AC transformer (400V: 3phase with neutral line) </a:t>
            </a:r>
          </a:p>
          <a:p>
            <a:r>
              <a:rPr lang="en-US" altLang="ja-JP" dirty="0" smtClean="0"/>
              <a:t>Water Cooling pipe</a:t>
            </a:r>
          </a:p>
          <a:p>
            <a:r>
              <a:rPr lang="en-US" altLang="ja-JP" dirty="0" smtClean="0"/>
              <a:t>Vacuum pump for flex line</a:t>
            </a:r>
          </a:p>
          <a:p>
            <a:r>
              <a:rPr lang="en-US" altLang="ja-JP" dirty="0" smtClean="0"/>
              <a:t>Transfer tube piping (also between junction box and manifold)</a:t>
            </a:r>
          </a:p>
          <a:p>
            <a:r>
              <a:rPr lang="en-US" altLang="ja-JP" dirty="0" smtClean="0"/>
              <a:t>CO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monitor</a:t>
            </a:r>
          </a:p>
          <a:p>
            <a:r>
              <a:rPr lang="en-US" altLang="ja-JP" dirty="0" smtClean="0"/>
              <a:t>Dew point sensor for </a:t>
            </a:r>
            <a:r>
              <a:rPr lang="en-US" altLang="ja-JP" dirty="0" err="1" smtClean="0"/>
              <a:t>IBBelle</a:t>
            </a:r>
            <a:r>
              <a:rPr lang="en-US" altLang="ja-JP" dirty="0" smtClean="0"/>
              <a:t> room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49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7092280" cy="5319210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 flipV="1">
            <a:off x="2195736" y="5373216"/>
            <a:ext cx="5832648" cy="720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>
            <a:off x="2051720" y="5445224"/>
            <a:ext cx="121324" cy="7200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8022752" y="5382987"/>
            <a:ext cx="329160" cy="9169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2348136" y="4149080"/>
            <a:ext cx="5248200" cy="720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2555776" y="2852936"/>
            <a:ext cx="4680520" cy="720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2362444" y="2924944"/>
            <a:ext cx="193332" cy="129614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7236296" y="2852936"/>
            <a:ext cx="288032" cy="129614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427984" y="3450486"/>
            <a:ext cx="841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UNIT A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355976" y="5661248"/>
            <a:ext cx="1492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UNIT B (</a:t>
            </a:r>
            <a:r>
              <a:rPr lang="en-GB" dirty="0" err="1" smtClean="0">
                <a:solidFill>
                  <a:schemeClr val="accent2"/>
                </a:solidFill>
              </a:rPr>
              <a:t>laterl</a:t>
            </a:r>
            <a:r>
              <a:rPr lang="en-GB" dirty="0" smtClean="0">
                <a:solidFill>
                  <a:schemeClr val="accent2"/>
                </a:solidFill>
              </a:rPr>
              <a:t>)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1547664" y="1124744"/>
            <a:ext cx="648072" cy="1584176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1547664" y="2708920"/>
            <a:ext cx="2655912" cy="8384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348136" y="2420888"/>
            <a:ext cx="94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line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3923928" y="3789040"/>
            <a:ext cx="144016" cy="108012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067944" y="4725144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Pump removal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 flipH="1" flipV="1">
            <a:off x="5652120" y="4610998"/>
            <a:ext cx="72008" cy="97824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805772" y="1268760"/>
            <a:ext cx="247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Enough service space?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73902" y="6381328"/>
            <a:ext cx="5390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Room next to Tsukuba Hall in B1 level (used for solenoid)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0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520280" cy="374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1043608" y="105273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60 cm free space around frame for access (open service doors).</a:t>
            </a:r>
          </a:p>
          <a:p>
            <a:pPr marL="342900" indent="-342900">
              <a:buAutoNum type="arabicParenR"/>
            </a:pPr>
            <a:r>
              <a:rPr lang="en-GB" dirty="0" smtClean="0"/>
              <a:t>Sufficient space for replacement of pumps (lift and crane access).</a:t>
            </a:r>
          </a:p>
          <a:p>
            <a:pPr marL="342900" indent="-342900">
              <a:buAutoNum type="arabicParenR"/>
            </a:pPr>
            <a:r>
              <a:rPr lang="en-GB" dirty="0" smtClean="0"/>
              <a:t>Short CO</a:t>
            </a:r>
            <a:r>
              <a:rPr lang="en-GB" baseline="-25000" dirty="0" smtClean="0"/>
              <a:t>2</a:t>
            </a:r>
            <a:r>
              <a:rPr lang="en-GB" dirty="0" smtClean="0"/>
              <a:t> transfer lines.</a:t>
            </a:r>
          </a:p>
          <a:p>
            <a:pPr marL="342900" indent="-342900">
              <a:buAutoNum type="arabicParenR"/>
            </a:pPr>
            <a:r>
              <a:rPr lang="en-GB" dirty="0" smtClean="0"/>
              <a:t>Possibility to fit second unit later without displacing the first one (clearance for crane operation).</a:t>
            </a:r>
          </a:p>
          <a:p>
            <a:pPr marL="342900" indent="-342900">
              <a:buAutoNum type="arabicParenR"/>
            </a:pPr>
            <a:r>
              <a:rPr lang="en-GB" dirty="0" smtClean="0"/>
              <a:t>Don’t obstruct escape doors.</a:t>
            </a:r>
            <a:endParaRPr lang="en-GB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39552" y="3264797"/>
            <a:ext cx="4903689" cy="2160240"/>
            <a:chOff x="3130891" y="3429000"/>
            <a:chExt cx="4903689" cy="2160240"/>
          </a:xfrm>
        </p:grpSpPr>
        <p:cxnSp>
          <p:nvCxnSpPr>
            <p:cNvPr id="6" name="Gerade Verbindung mit Pfeil 5"/>
            <p:cNvCxnSpPr/>
            <p:nvPr/>
          </p:nvCxnSpPr>
          <p:spPr>
            <a:xfrm flipH="1">
              <a:off x="3130891" y="5517232"/>
              <a:ext cx="72008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3178865" y="5126857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60 cm</a:t>
              </a:r>
              <a:endParaRPr lang="en-GB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508104" y="5250686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60 cm</a:t>
              </a:r>
              <a:endParaRPr lang="en-GB" dirty="0"/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 flipH="1">
              <a:off x="5443241" y="5517232"/>
              <a:ext cx="72008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4932040" y="5013176"/>
              <a:ext cx="158417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6444208" y="3429000"/>
              <a:ext cx="0" cy="159256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6516216" y="4005064"/>
              <a:ext cx="1518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Remove pump</a:t>
              </a:r>
              <a:endParaRPr lang="en-GB" dirty="0"/>
            </a:p>
          </p:txBody>
        </p:sp>
      </p:grpSp>
      <p:pic>
        <p:nvPicPr>
          <p:cNvPr id="5" name="Picture 2" descr="http://www.tiger-lastaufnahmemittel.de/i/5783/kran-ladegabel-serie-tkgvhs-tigerhebezeu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44" y="3126452"/>
            <a:ext cx="3446238" cy="29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mit Pfeil 14"/>
          <p:cNvCxnSpPr/>
          <p:nvPr/>
        </p:nvCxnSpPr>
        <p:spPr>
          <a:xfrm>
            <a:off x="7812360" y="4010138"/>
            <a:ext cx="0" cy="1342891"/>
          </a:xfrm>
          <a:prstGeom prst="straightConnector1">
            <a:avLst/>
          </a:prstGeom>
          <a:ln w="12700"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956376" y="4681583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m</a:t>
            </a:r>
            <a:endParaRPr lang="en-GB" dirty="0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5931768" y="5234274"/>
            <a:ext cx="1016496" cy="227827"/>
          </a:xfrm>
          <a:prstGeom prst="straightConnector1">
            <a:avLst/>
          </a:prstGeom>
          <a:ln w="12700"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013215" y="6165304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Need fork for crane</a:t>
            </a:r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6156176" y="494116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1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at KEK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70" name="Gruppieren 69"/>
          <p:cNvGrpSpPr/>
          <p:nvPr/>
        </p:nvGrpSpPr>
        <p:grpSpPr>
          <a:xfrm>
            <a:off x="971600" y="1488159"/>
            <a:ext cx="7776864" cy="4533129"/>
            <a:chOff x="1331640" y="1052736"/>
            <a:chExt cx="7776864" cy="4533129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92"/>
            <a:stretch/>
          </p:blipFill>
          <p:spPr bwMode="auto">
            <a:xfrm flipH="1">
              <a:off x="4860032" y="1844825"/>
              <a:ext cx="2520280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44824"/>
              <a:ext cx="2520280" cy="374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Gerade Verbindung 30"/>
            <p:cNvCxnSpPr/>
            <p:nvPr/>
          </p:nvCxnSpPr>
          <p:spPr>
            <a:xfrm>
              <a:off x="1331640" y="1844824"/>
              <a:ext cx="0" cy="2520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1331640" y="1844824"/>
              <a:ext cx="1008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2339752" y="1844824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2987824" y="1052736"/>
              <a:ext cx="0" cy="792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6948264" y="1844824"/>
              <a:ext cx="0" cy="252028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6948264" y="1052736"/>
              <a:ext cx="0" cy="792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6444208" y="4293096"/>
              <a:ext cx="50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flipV="1">
              <a:off x="1331640" y="4329100"/>
              <a:ext cx="7272808" cy="3600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1331640" y="1844824"/>
              <a:ext cx="16561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/>
            <p:cNvCxnSpPr/>
            <p:nvPr/>
          </p:nvCxnSpPr>
          <p:spPr>
            <a:xfrm>
              <a:off x="3023828" y="1844824"/>
              <a:ext cx="226825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/>
            <p:nvPr/>
          </p:nvSpPr>
          <p:spPr>
            <a:xfrm>
              <a:off x="3707904" y="1412776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2.1 m</a:t>
              </a:r>
              <a:endParaRPr lang="en-GB" dirty="0"/>
            </a:p>
          </p:txBody>
        </p:sp>
        <p:cxnSp>
          <p:nvCxnSpPr>
            <p:cNvPr id="55" name="Gerade Verbindung mit Pfeil 54"/>
            <p:cNvCxnSpPr/>
            <p:nvPr/>
          </p:nvCxnSpPr>
          <p:spPr>
            <a:xfrm>
              <a:off x="1344996" y="4221088"/>
              <a:ext cx="70672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56"/>
            <p:cNvSpPr txBox="1"/>
            <p:nvPr/>
          </p:nvSpPr>
          <p:spPr>
            <a:xfrm>
              <a:off x="1475656" y="3810526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0.6 m</a:t>
              </a:r>
              <a:endParaRPr lang="en-GB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4046989" y="3810526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1.5 m</a:t>
              </a:r>
              <a:endParaRPr lang="en-GB" dirty="0"/>
            </a:p>
          </p:txBody>
        </p:sp>
        <p:cxnSp>
          <p:nvCxnSpPr>
            <p:cNvPr id="59" name="Gerade Verbindung mit Pfeil 58"/>
            <p:cNvCxnSpPr/>
            <p:nvPr/>
          </p:nvCxnSpPr>
          <p:spPr>
            <a:xfrm>
              <a:off x="3779912" y="4221088"/>
              <a:ext cx="154817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/>
            <p:nvPr/>
          </p:nvCxnSpPr>
          <p:spPr>
            <a:xfrm>
              <a:off x="7028656" y="4229472"/>
              <a:ext cx="70672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/>
            <p:cNvSpPr txBox="1"/>
            <p:nvPr/>
          </p:nvSpPr>
          <p:spPr>
            <a:xfrm>
              <a:off x="7113130" y="3861048"/>
              <a:ext cx="8194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&gt;0.6 m</a:t>
              </a:r>
              <a:endParaRPr lang="en-GB" dirty="0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8100392" y="2132856"/>
              <a:ext cx="1008112" cy="221424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For solenoid</a:t>
              </a:r>
              <a:endParaRPr lang="en-GB" dirty="0"/>
            </a:p>
          </p:txBody>
        </p:sp>
        <p:cxnSp>
          <p:nvCxnSpPr>
            <p:cNvPr id="69" name="Gerade Verbindung 68"/>
            <p:cNvCxnSpPr/>
            <p:nvPr/>
          </p:nvCxnSpPr>
          <p:spPr>
            <a:xfrm>
              <a:off x="6948264" y="1844824"/>
              <a:ext cx="16561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feld 70"/>
          <p:cNvSpPr txBox="1"/>
          <p:nvPr/>
        </p:nvSpPr>
        <p:spPr>
          <a:xfrm>
            <a:off x="6766754" y="3429000"/>
            <a:ext cx="123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Clearance?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2123728" y="234888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Unit B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367177" y="2348880"/>
            <a:ext cx="781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Unit A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Installation of B-Unit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4" name="Gruppieren 13"/>
          <p:cNvGrpSpPr/>
          <p:nvPr/>
        </p:nvGrpSpPr>
        <p:grpSpPr>
          <a:xfrm>
            <a:off x="971600" y="3068959"/>
            <a:ext cx="7776864" cy="3312369"/>
            <a:chOff x="971600" y="1488159"/>
            <a:chExt cx="7776864" cy="3312369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92"/>
            <a:stretch/>
          </p:blipFill>
          <p:spPr bwMode="auto">
            <a:xfrm flipH="1">
              <a:off x="4499992" y="2280248"/>
              <a:ext cx="2520280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Gerade Verbindung 30"/>
            <p:cNvCxnSpPr/>
            <p:nvPr/>
          </p:nvCxnSpPr>
          <p:spPr>
            <a:xfrm>
              <a:off x="971600" y="2280247"/>
              <a:ext cx="0" cy="2520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971600" y="2280247"/>
              <a:ext cx="1008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2616569" y="1488159"/>
              <a:ext cx="0" cy="792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6588224" y="2280247"/>
              <a:ext cx="0" cy="252028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6588224" y="1488159"/>
              <a:ext cx="0" cy="792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6084168" y="4728519"/>
              <a:ext cx="50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flipV="1">
              <a:off x="971600" y="4764523"/>
              <a:ext cx="7272808" cy="3600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6300192" y="4368479"/>
              <a:ext cx="1008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971600" y="2280247"/>
              <a:ext cx="16561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54"/>
            <p:cNvCxnSpPr/>
            <p:nvPr/>
          </p:nvCxnSpPr>
          <p:spPr>
            <a:xfrm>
              <a:off x="984956" y="4656511"/>
              <a:ext cx="70672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56"/>
            <p:cNvSpPr txBox="1"/>
            <p:nvPr/>
          </p:nvSpPr>
          <p:spPr>
            <a:xfrm>
              <a:off x="1115616" y="4245949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0.6 m</a:t>
              </a:r>
              <a:endParaRPr lang="en-GB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3686949" y="4245949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1.5 m m</a:t>
              </a:r>
              <a:endParaRPr lang="en-GB" dirty="0"/>
            </a:p>
          </p:txBody>
        </p:sp>
        <p:cxnSp>
          <p:nvCxnSpPr>
            <p:cNvPr id="59" name="Gerade Verbindung mit Pfeil 58"/>
            <p:cNvCxnSpPr/>
            <p:nvPr/>
          </p:nvCxnSpPr>
          <p:spPr>
            <a:xfrm>
              <a:off x="3419872" y="4656511"/>
              <a:ext cx="154817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/>
            <p:nvPr/>
          </p:nvCxnSpPr>
          <p:spPr>
            <a:xfrm>
              <a:off x="6668616" y="4664895"/>
              <a:ext cx="70672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/>
            <p:cNvSpPr txBox="1"/>
            <p:nvPr/>
          </p:nvSpPr>
          <p:spPr>
            <a:xfrm>
              <a:off x="6753090" y="4296471"/>
              <a:ext cx="8194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&gt;0.6 m</a:t>
              </a:r>
              <a:endParaRPr lang="en-GB" dirty="0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7740352" y="2568279"/>
              <a:ext cx="1008112" cy="221424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For solenoid</a:t>
              </a:r>
              <a:endParaRPr lang="en-GB" dirty="0"/>
            </a:p>
          </p:txBody>
        </p:sp>
        <p:cxnSp>
          <p:nvCxnSpPr>
            <p:cNvPr id="69" name="Gerade Verbindung 68"/>
            <p:cNvCxnSpPr/>
            <p:nvPr/>
          </p:nvCxnSpPr>
          <p:spPr>
            <a:xfrm>
              <a:off x="6588224" y="2280247"/>
              <a:ext cx="16561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hteck 14"/>
          <p:cNvSpPr/>
          <p:nvPr/>
        </p:nvSpPr>
        <p:spPr>
          <a:xfrm>
            <a:off x="4860032" y="4437112"/>
            <a:ext cx="288032" cy="1728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uppieren 12"/>
          <p:cNvGrpSpPr/>
          <p:nvPr/>
        </p:nvGrpSpPr>
        <p:grpSpPr>
          <a:xfrm>
            <a:off x="2487821" y="1152758"/>
            <a:ext cx="2520280" cy="2734330"/>
            <a:chOff x="2339752" y="1045872"/>
            <a:chExt cx="2520280" cy="273433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29"/>
            <a:stretch/>
          </p:blipFill>
          <p:spPr bwMode="auto">
            <a:xfrm>
              <a:off x="2339752" y="1076508"/>
              <a:ext cx="2520280" cy="270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Gerade Verbindung 5"/>
            <p:cNvCxnSpPr/>
            <p:nvPr/>
          </p:nvCxnSpPr>
          <p:spPr>
            <a:xfrm flipV="1">
              <a:off x="3059832" y="1196752"/>
              <a:ext cx="540060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flipH="1" flipV="1">
              <a:off x="3599892" y="1196752"/>
              <a:ext cx="594067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180-Grad-Pfeil 39"/>
            <p:cNvSpPr/>
            <p:nvPr/>
          </p:nvSpPr>
          <p:spPr>
            <a:xfrm flipV="1">
              <a:off x="3491880" y="1045872"/>
              <a:ext cx="224131" cy="222888"/>
            </a:xfrm>
            <a:prstGeom prst="utur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1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1.38889E-6 0.33333 L -0.0757 0.33333 L -0.0757 0.36921 L -0.14618 0.3673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Escape Door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5964" y="1840260"/>
            <a:ext cx="5148064" cy="3861048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 flipV="1">
            <a:off x="1619672" y="4365104"/>
            <a:ext cx="2708920" cy="720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4525428" y="2276872"/>
            <a:ext cx="461857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Escape door hidden behind unit B</a:t>
            </a:r>
          </a:p>
          <a:p>
            <a:r>
              <a:rPr lang="en-GB" dirty="0" smtClean="0"/>
              <a:t>60 cm clearance between wall and </a:t>
            </a:r>
            <a:r>
              <a:rPr lang="en-GB" dirty="0" err="1" smtClean="0"/>
              <a:t>IBBelle</a:t>
            </a:r>
            <a:r>
              <a:rPr lang="en-GB" dirty="0" smtClean="0"/>
              <a:t> frame</a:t>
            </a:r>
          </a:p>
          <a:p>
            <a:r>
              <a:rPr lang="en-GB" dirty="0" smtClean="0"/>
              <a:t>(+ 40 cm on frame)</a:t>
            </a:r>
          </a:p>
          <a:p>
            <a:endParaRPr lang="en-GB" dirty="0"/>
          </a:p>
          <a:p>
            <a:r>
              <a:rPr lang="en-GB" dirty="0" smtClean="0"/>
              <a:t>In principle we can short Unit B by ~140 cm</a:t>
            </a:r>
          </a:p>
          <a:p>
            <a:r>
              <a:rPr lang="en-GB" dirty="0" smtClean="0"/>
              <a:t>(no accumulator needed)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Only partially hidden.</a:t>
            </a:r>
          </a:p>
          <a:p>
            <a:pPr marL="285750" indent="-285750">
              <a:buFont typeface="Symbol"/>
              <a:buChar char="Þ"/>
            </a:pPr>
            <a:endParaRPr lang="en-GB" dirty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Is this acceptable ?</a:t>
            </a:r>
          </a:p>
          <a:p>
            <a:pPr marL="285750" indent="-285750">
              <a:buFont typeface="Symbol"/>
              <a:buChar char="Þ"/>
            </a:pPr>
            <a:endParaRPr lang="en-GB" dirty="0"/>
          </a:p>
          <a:p>
            <a:r>
              <a:rPr lang="en-GB" dirty="0" smtClean="0"/>
              <a:t>Seems to be ok….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3203848" y="4365104"/>
            <a:ext cx="288032" cy="15121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971600" y="4437112"/>
            <a:ext cx="2232248" cy="158417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 flipV="1">
            <a:off x="1619672" y="4437112"/>
            <a:ext cx="1872208" cy="144016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Ramp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5796136" cy="4347102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 flipH="1">
            <a:off x="755576" y="3717032"/>
            <a:ext cx="4752528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012161" y="1772816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order to extract </a:t>
            </a:r>
            <a:r>
              <a:rPr lang="en-GB" dirty="0" err="1" smtClean="0"/>
              <a:t>IBBelle</a:t>
            </a:r>
            <a:r>
              <a:rPr lang="en-GB" dirty="0" smtClean="0"/>
              <a:t> the container has to be levelled and some steps filled</a:t>
            </a:r>
          </a:p>
          <a:p>
            <a:r>
              <a:rPr lang="en-GB" dirty="0" smtClean="0"/>
              <a:t>(slight ramp before gate)</a:t>
            </a:r>
          </a:p>
          <a:p>
            <a:endParaRPr lang="en-GB" dirty="0"/>
          </a:p>
          <a:p>
            <a:r>
              <a:rPr lang="en-GB" dirty="0" smtClean="0"/>
              <a:t>Request to transport company(?)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2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Transfer Line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1340768"/>
            <a:ext cx="3276364" cy="16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4033"/>
            <a:ext cx="3935543" cy="260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0" y="3752245"/>
            <a:ext cx="4018728" cy="286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043608" y="3284984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 </a:t>
            </a:r>
            <a:r>
              <a:rPr lang="en-GB" dirty="0" err="1" smtClean="0"/>
              <a:t>IBBelle</a:t>
            </a:r>
            <a:r>
              <a:rPr lang="en-GB" dirty="0" smtClean="0"/>
              <a:t> Location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5176371" y="3954542"/>
            <a:ext cx="2451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Along gallery (moveable)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4932040" y="5250686"/>
            <a:ext cx="310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Total length: 32 m (as expected)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6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Transformer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8530" y="1790818"/>
            <a:ext cx="4176464" cy="31323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3528392" cy="26462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95936" y="4293096"/>
            <a:ext cx="488787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Voltage too high </a:t>
            </a:r>
            <a:r>
              <a:rPr lang="en-GB" dirty="0" smtClean="0"/>
              <a:t>(420V instead of 400V)</a:t>
            </a:r>
          </a:p>
          <a:p>
            <a:r>
              <a:rPr lang="en-GB" dirty="0" smtClean="0"/>
              <a:t>Might reduce lifetime of some components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Phase shifts between the lines were not correct!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Fixed?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Still confusing measurements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=&gt; Need to verified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3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edure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Procedure</Template>
  <TotalTime>0</TotalTime>
  <Words>428</Words>
  <Application>Microsoft Office PowerPoint</Application>
  <PresentationFormat>Bildschirmpräsentation (4:3)</PresentationFormat>
  <Paragraphs>135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Procedure</vt:lpstr>
      <vt:lpstr>Gemba Summary</vt:lpstr>
      <vt:lpstr>Location</vt:lpstr>
      <vt:lpstr>Requirements </vt:lpstr>
      <vt:lpstr>Location at KEK</vt:lpstr>
      <vt:lpstr>Installation of B-Unit</vt:lpstr>
      <vt:lpstr>Escape Door</vt:lpstr>
      <vt:lpstr>Ramp</vt:lpstr>
      <vt:lpstr>Long Transfer Line</vt:lpstr>
      <vt:lpstr>Transformer</vt:lpstr>
      <vt:lpstr>Other Services</vt:lpstr>
      <vt:lpstr>Other Requests</vt:lpstr>
      <vt:lpstr>Tools needed</vt:lpstr>
      <vt:lpstr>Additional budget for IBBelle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2015-05-06T12:31:13Z</dcterms:created>
  <dcterms:modified xsi:type="dcterms:W3CDTF">2016-05-14T06:42:03Z</dcterms:modified>
</cp:coreProperties>
</file>