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439" r:id="rId4"/>
    <p:sldId id="401" r:id="rId5"/>
    <p:sldId id="428" r:id="rId6"/>
    <p:sldId id="431" r:id="rId7"/>
    <p:sldId id="435" r:id="rId8"/>
    <p:sldId id="422" r:id="rId9"/>
    <p:sldId id="433" r:id="rId10"/>
    <p:sldId id="434" r:id="rId11"/>
    <p:sldId id="440" r:id="rId12"/>
    <p:sldId id="441" r:id="rId13"/>
    <p:sldId id="442" r:id="rId14"/>
    <p:sldId id="424" r:id="rId15"/>
    <p:sldId id="437" r:id="rId16"/>
    <p:sldId id="425" r:id="rId17"/>
    <p:sldId id="436" r:id="rId18"/>
    <p:sldId id="417" r:id="rId19"/>
    <p:sldId id="418" r:id="rId20"/>
    <p:sldId id="426" r:id="rId21"/>
    <p:sldId id="415" r:id="rId22"/>
    <p:sldId id="427" r:id="rId23"/>
    <p:sldId id="432" r:id="rId24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BEB"/>
    <a:srgbClr val="66FFFF"/>
    <a:srgbClr val="AFAFFF"/>
    <a:srgbClr val="0099FF"/>
    <a:srgbClr val="66CCFF"/>
    <a:srgbClr val="33CCFF"/>
    <a:srgbClr val="00FF00"/>
    <a:srgbClr val="DBD9E7"/>
    <a:srgbClr val="797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4" d="100"/>
          <a:sy n="74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2102"/>
        <p:guide pos="3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2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2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6705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Haga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clic</a:t>
            </a:r>
            <a:r>
              <a:rPr lang="en-US" altLang="en-US" noProof="0" dirty="0" smtClean="0"/>
              <a:t> para </a:t>
            </a:r>
            <a:r>
              <a:rPr lang="en-US" altLang="en-US" noProof="0" dirty="0" err="1" smtClean="0"/>
              <a:t>cambiar</a:t>
            </a:r>
            <a:r>
              <a:rPr lang="en-US" altLang="en-US" noProof="0" dirty="0" smtClean="0"/>
              <a:t> el </a:t>
            </a:r>
            <a:r>
              <a:rPr lang="en-US" altLang="en-US" noProof="0" dirty="0" err="1" smtClean="0"/>
              <a:t>estilo</a:t>
            </a:r>
            <a:r>
              <a:rPr lang="en-US" altLang="en-US" noProof="0" dirty="0" smtClean="0"/>
              <a:t> de </a:t>
            </a:r>
            <a:r>
              <a:rPr lang="en-US" altLang="en-US" noProof="0" dirty="0" err="1" smtClean="0"/>
              <a:t>título</a:t>
            </a:r>
            <a:r>
              <a:rPr lang="es-ES_tradnl" altLang="en-US" dirty="0" smtClean="0"/>
              <a:t>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Haga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clic</a:t>
            </a:r>
            <a:r>
              <a:rPr lang="en-US" altLang="en-US" noProof="0" dirty="0" smtClean="0"/>
              <a:t> para </a:t>
            </a:r>
            <a:r>
              <a:rPr lang="en-US" altLang="en-US" noProof="0" dirty="0" err="1" smtClean="0"/>
              <a:t>modificar</a:t>
            </a:r>
            <a:r>
              <a:rPr lang="en-US" altLang="en-US" noProof="0" dirty="0" smtClean="0"/>
              <a:t> el </a:t>
            </a:r>
            <a:r>
              <a:rPr lang="en-US" altLang="en-US" noProof="0" dirty="0" err="1" smtClean="0"/>
              <a:t>estilo</a:t>
            </a:r>
            <a:r>
              <a:rPr lang="en-US" altLang="en-US" noProof="0" dirty="0" smtClean="0"/>
              <a:t> de </a:t>
            </a:r>
            <a:r>
              <a:rPr lang="en-US" altLang="en-US" noProof="0" dirty="0" err="1" smtClean="0"/>
              <a:t>texto</a:t>
            </a:r>
            <a:r>
              <a:rPr lang="en-US" altLang="en-US" noProof="0" dirty="0" smtClean="0"/>
              <a:t> del </a:t>
            </a:r>
            <a:r>
              <a:rPr lang="en-US" altLang="en-US" noProof="0" dirty="0" err="1" smtClean="0"/>
              <a:t>patrón</a:t>
            </a:r>
            <a:endParaRPr lang="en-US" altLang="en-US" noProof="0" dirty="0" smtClean="0"/>
          </a:p>
          <a:p>
            <a:pPr lvl="1"/>
            <a:r>
              <a:rPr lang="en-US" altLang="en-US" noProof="0" dirty="0" smtClean="0"/>
              <a:t>Segundo </a:t>
            </a:r>
            <a:r>
              <a:rPr lang="en-US" altLang="en-US" noProof="0" dirty="0" err="1" smtClean="0"/>
              <a:t>nivel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Tercer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nivel</a:t>
            </a:r>
            <a:endParaRPr lang="en-US" altLang="en-US" noProof="0" dirty="0" smtClean="0"/>
          </a:p>
          <a:p>
            <a:pPr lvl="3"/>
            <a:r>
              <a:rPr lang="en-US" altLang="en-US" noProof="0" dirty="0" smtClean="0"/>
              <a:t>Cuarto </a:t>
            </a:r>
            <a:r>
              <a:rPr lang="en-US" altLang="en-US" noProof="0" dirty="0" err="1" smtClean="0"/>
              <a:t>nivel</a:t>
            </a:r>
            <a:endParaRPr lang="en-US" altLang="en-US" noProof="0" dirty="0" smtClean="0"/>
          </a:p>
          <a:p>
            <a:pPr lvl="4"/>
            <a:r>
              <a:rPr lang="en-US" altLang="en-US" noProof="0" dirty="0" smtClean="0"/>
              <a:t>Quinto </a:t>
            </a:r>
            <a:r>
              <a:rPr lang="en-US" altLang="en-US" noProof="0" dirty="0" err="1" smtClean="0"/>
              <a:t>nivel</a:t>
            </a:r>
            <a:endParaRPr lang="en-US" altLang="en-US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304800"/>
            <a:ext cx="8785237" cy="1676400"/>
          </a:xfrm>
        </p:spPr>
        <p:txBody>
          <a:bodyPr/>
          <a:lstStyle/>
          <a:p>
            <a:pPr>
              <a:tabLst>
                <a:tab pos="1885950" algn="l"/>
              </a:tabLst>
            </a:pPr>
            <a:r>
              <a:rPr lang="en-US" sz="4000" dirty="0" smtClean="0">
                <a:solidFill>
                  <a:srgbClr val="00B0F0"/>
                </a:solidFill>
              </a:rPr>
              <a:t>FOS environmental monitor at the 2016 Test beam 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2400" dirty="0" err="1" smtClean="0">
                <a:solidFill>
                  <a:srgbClr val="DBD9E7"/>
                </a:solidFill>
              </a:rPr>
              <a:t>Kloster</a:t>
            </a:r>
            <a:r>
              <a:rPr lang="en-US" sz="2400" dirty="0" smtClean="0">
                <a:solidFill>
                  <a:srgbClr val="DBD9E7"/>
                </a:solidFill>
              </a:rPr>
              <a:t> </a:t>
            </a:r>
            <a:r>
              <a:rPr lang="en-US" sz="2400" dirty="0" err="1" smtClean="0">
                <a:solidFill>
                  <a:srgbClr val="DBD9E7"/>
                </a:solidFill>
              </a:rPr>
              <a:t>seeon</a:t>
            </a:r>
            <a:r>
              <a:rPr lang="en-US" sz="2400" dirty="0" smtClean="0">
                <a:solidFill>
                  <a:srgbClr val="DBD9E7"/>
                </a:solidFill>
              </a:rPr>
              <a:t>, </a:t>
            </a:r>
            <a:r>
              <a:rPr lang="en-US" sz="2400" noProof="0" dirty="0" smtClean="0">
                <a:solidFill>
                  <a:srgbClr val="DBD9E7"/>
                </a:solidFill>
              </a:rPr>
              <a:t> 20</a:t>
            </a:r>
            <a:r>
              <a:rPr lang="en-US" sz="2400" baseline="30000" noProof="0" dirty="0" smtClean="0">
                <a:solidFill>
                  <a:srgbClr val="DBD9E7"/>
                </a:solidFill>
              </a:rPr>
              <a:t>th</a:t>
            </a:r>
            <a:r>
              <a:rPr lang="en-US" sz="2400" noProof="0" dirty="0" smtClean="0">
                <a:solidFill>
                  <a:srgbClr val="DBD9E7"/>
                </a:solidFill>
              </a:rPr>
              <a:t>  </a:t>
            </a:r>
            <a:r>
              <a:rPr lang="en-US" sz="2400" noProof="0" dirty="0" err="1" smtClean="0">
                <a:solidFill>
                  <a:srgbClr val="DBD9E7"/>
                </a:solidFill>
              </a:rPr>
              <a:t>Depfet</a:t>
            </a:r>
            <a:r>
              <a:rPr lang="en-US" sz="2400" noProof="0" dirty="0" smtClean="0">
                <a:solidFill>
                  <a:srgbClr val="DBD9E7"/>
                </a:solidFill>
              </a:rPr>
              <a:t> Workshop</a:t>
            </a:r>
            <a:r>
              <a:rPr lang="en-US" sz="2800" noProof="0" dirty="0"/>
              <a:t/>
            </a:r>
            <a:br>
              <a:rPr lang="en-US" sz="2800" noProof="0" dirty="0"/>
            </a:b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486935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0" dirty="0" smtClean="0"/>
              <a:t>D. </a:t>
            </a:r>
            <a:r>
              <a:rPr lang="en-US" sz="2400" b="1" i="0" dirty="0" err="1" smtClean="0"/>
              <a:t>Moya</a:t>
            </a:r>
            <a:r>
              <a:rPr lang="en-US" sz="2400" i="0" dirty="0" smtClean="0"/>
              <a:t>, I. Vila, A. L. </a:t>
            </a:r>
            <a:r>
              <a:rPr lang="en-US" sz="2400" i="0" dirty="0" err="1" smtClean="0"/>
              <a:t>Virto</a:t>
            </a:r>
            <a:r>
              <a:rPr lang="en-US" sz="2400" i="0" dirty="0" smtClean="0"/>
              <a:t>., </a:t>
            </a:r>
            <a:r>
              <a:rPr lang="en-US" sz="2400" i="0" dirty="0" err="1" smtClean="0"/>
              <a:t>J.González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i="0" dirty="0" err="1" smtClean="0">
                <a:solidFill>
                  <a:srgbClr val="AFAFFF"/>
                </a:solidFill>
              </a:rPr>
              <a:t>CSIC-UC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9540" y="5631358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G. </a:t>
            </a:r>
            <a:r>
              <a:rPr lang="en-US" sz="2400" i="0" dirty="0" err="1" smtClean="0"/>
              <a:t>Carrión</a:t>
            </a:r>
            <a:r>
              <a:rPr lang="en-US" sz="2400" i="0" dirty="0" smtClean="0"/>
              <a:t>, M. </a:t>
            </a:r>
            <a:r>
              <a:rPr lang="en-US" sz="2400" i="0" dirty="0" err="1" smtClean="0"/>
              <a:t>Frövel</a:t>
            </a:r>
            <a:r>
              <a:rPr lang="en-US" sz="2400" i="0" dirty="0" smtClean="0"/>
              <a:t>.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err="1" smtClean="0">
                <a:solidFill>
                  <a:srgbClr val="AFAFFF"/>
                </a:solidFill>
              </a:rPr>
              <a:t>Instituto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Nacional</a:t>
            </a:r>
            <a:r>
              <a:rPr lang="en-US" i="0" dirty="0" smtClean="0">
                <a:solidFill>
                  <a:srgbClr val="AFAFFF"/>
                </a:solidFill>
              </a:rPr>
              <a:t> de </a:t>
            </a:r>
            <a:r>
              <a:rPr lang="en-US" i="0" dirty="0" err="1" smtClean="0">
                <a:solidFill>
                  <a:srgbClr val="AFAFFF"/>
                </a:solidFill>
              </a:rPr>
              <a:t>Técnica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Aeronautica</a:t>
            </a:r>
            <a:r>
              <a:rPr lang="en-US" i="0" dirty="0" smtClean="0">
                <a:solidFill>
                  <a:srgbClr val="AFAFFF"/>
                </a:solidFill>
              </a:rPr>
              <a:t> (</a:t>
            </a:r>
            <a:r>
              <a:rPr lang="en-US" i="0" dirty="0" err="1" smtClean="0">
                <a:solidFill>
                  <a:srgbClr val="AFAFFF"/>
                </a:solidFill>
              </a:rPr>
              <a:t>INTA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1224"/>
            <a:ext cx="8610600" cy="47557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153400" cy="546100"/>
          </a:xfrm>
        </p:spPr>
        <p:txBody>
          <a:bodyPr/>
          <a:lstStyle/>
          <a:p>
            <a:r>
              <a:rPr lang="en-US" sz="3200" dirty="0" smtClean="0"/>
              <a:t>2016 common TB: Temperature measurements. 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1066800"/>
          </a:xfrm>
        </p:spPr>
        <p:txBody>
          <a:bodyPr/>
          <a:lstStyle/>
          <a:p>
            <a:pPr>
              <a:tabLst>
                <a:tab pos="1436688" algn="l"/>
              </a:tabLst>
            </a:pPr>
            <a:r>
              <a:rPr lang="en-US" sz="2200" dirty="0" smtClean="0"/>
              <a:t>F42 was sensitive to humidity with days of latency (the offset was recalibrated with F43 measurement of the 23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of April). After F42 stabilization all sensors measured near the same temperature.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2514600" y="2743200"/>
            <a:ext cx="0" cy="32766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2895600" y="3038570"/>
            <a:ext cx="25146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Humidity stabilization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>
            <a:stCxn id="12" idx="1"/>
          </p:cNvCxnSpPr>
          <p:nvPr/>
        </p:nvCxnSpPr>
        <p:spPr bwMode="auto">
          <a:xfrm flipH="1">
            <a:off x="2514600" y="3210925"/>
            <a:ext cx="381000" cy="4466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29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Humidity measurement approach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4800600"/>
          </a:xfrm>
        </p:spPr>
        <p:txBody>
          <a:bodyPr/>
          <a:lstStyle/>
          <a:p>
            <a:r>
              <a:rPr lang="en-US" sz="2800" b="1" dirty="0" smtClean="0"/>
              <a:t>Sensing principle:</a:t>
            </a:r>
            <a:r>
              <a:rPr lang="en-US" sz="2800" dirty="0" smtClean="0"/>
              <a:t> Water molecules may swell the fiber coating expanding the inscribed </a:t>
            </a:r>
            <a:r>
              <a:rPr lang="en-US" sz="2800" dirty="0" err="1" smtClean="0"/>
              <a:t>FBG</a:t>
            </a:r>
            <a:r>
              <a:rPr lang="en-US" sz="2800" dirty="0"/>
              <a:t>(</a:t>
            </a:r>
            <a:r>
              <a:rPr lang="en-US" sz="2800" dirty="0" smtClean="0"/>
              <a:t> material dependent effect)</a:t>
            </a:r>
          </a:p>
          <a:p>
            <a:r>
              <a:rPr lang="en-US" sz="2800" b="1" dirty="0" smtClean="0"/>
              <a:t>Transductor </a:t>
            </a:r>
            <a:r>
              <a:rPr lang="en-US" sz="2800" b="1" dirty="0" err="1" smtClean="0"/>
              <a:t>implemention</a:t>
            </a:r>
            <a:r>
              <a:rPr lang="en-US" sz="2800" b="1" dirty="0" smtClean="0"/>
              <a:t>: </a:t>
            </a:r>
            <a:r>
              <a:rPr lang="en-US" sz="2800" dirty="0" smtClean="0"/>
              <a:t>c</a:t>
            </a:r>
            <a:r>
              <a:rPr lang="en-US" sz="2800" noProof="0" dirty="0" err="1" smtClean="0"/>
              <a:t>losely</a:t>
            </a:r>
            <a:r>
              <a:rPr lang="en-US" sz="2800" noProof="0" dirty="0" smtClean="0"/>
              <a:t> packed acrylate coated (T) and polyimide coated (</a:t>
            </a:r>
            <a:r>
              <a:rPr lang="en-US" sz="2800" noProof="0" dirty="0" err="1" smtClean="0"/>
              <a:t>T+HR</a:t>
            </a:r>
            <a:r>
              <a:rPr lang="en-US" sz="2800" noProof="0" dirty="0" smtClean="0"/>
              <a:t>) </a:t>
            </a:r>
            <a:r>
              <a:rPr lang="en-US" sz="2800" noProof="0" dirty="0" err="1" smtClean="0"/>
              <a:t>FBGs</a:t>
            </a:r>
            <a:r>
              <a:rPr lang="en-US" sz="2800" noProof="0" dirty="0" smtClean="0"/>
              <a:t>. </a:t>
            </a:r>
            <a:r>
              <a:rPr lang="en-US" sz="2800" dirty="0" smtClean="0"/>
              <a:t>Compensate temperature induced bias of the polyimide </a:t>
            </a:r>
            <a:r>
              <a:rPr lang="en-US" sz="2800" dirty="0" err="1" smtClean="0"/>
              <a:t>FBG</a:t>
            </a:r>
            <a:r>
              <a:rPr lang="en-US" sz="2800" dirty="0" smtClean="0"/>
              <a:t> readout using the  acrylate read-out.</a:t>
            </a:r>
          </a:p>
          <a:p>
            <a:r>
              <a:rPr lang="en-US" sz="2800" b="1" noProof="0" dirty="0" smtClean="0"/>
              <a:t>Challenges to be address: </a:t>
            </a:r>
          </a:p>
          <a:p>
            <a:pPr lvl="1"/>
            <a:r>
              <a:rPr lang="en-US" sz="2400" dirty="0" smtClean="0"/>
              <a:t>Strain-free packaging.</a:t>
            </a:r>
          </a:p>
          <a:p>
            <a:pPr lvl="1"/>
            <a:r>
              <a:rPr lang="en-US" sz="2400" dirty="0" smtClean="0"/>
              <a:t>Residual humidity sensitivity of acrylate.</a:t>
            </a:r>
          </a:p>
          <a:p>
            <a:pPr lvl="1"/>
            <a:r>
              <a:rPr lang="en-US" sz="2400" dirty="0" smtClean="0"/>
              <a:t>Latency (response stabilization)</a:t>
            </a:r>
          </a:p>
          <a:p>
            <a:pPr lvl="1"/>
            <a:r>
              <a:rPr lang="en-US" sz="2400" dirty="0" smtClean="0"/>
              <a:t>Low sensitivity at  low-humidity and saturation effects.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moyad@ifca.unican.es, 20th </a:t>
            </a:r>
            <a:r>
              <a:rPr lang="en-US" altLang="en-US" dirty="0" err="1" smtClean="0"/>
              <a:t>Depfet</a:t>
            </a:r>
            <a:r>
              <a:rPr lang="en-US" altLang="en-US" dirty="0" smtClean="0"/>
              <a:t> workshop, May 14th,2016, </a:t>
            </a:r>
            <a:r>
              <a:rPr lang="en-US" altLang="en-US" dirty="0" err="1" smtClean="0"/>
              <a:t>Kloster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seeon</a:t>
            </a:r>
            <a:r>
              <a:rPr lang="en-US" altLang="en-US" dirty="0" smtClean="0"/>
              <a:t>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8162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FBG-s Humidity calibration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4800600"/>
          </a:xfrm>
        </p:spPr>
        <p:txBody>
          <a:bodyPr/>
          <a:lstStyle/>
          <a:p>
            <a:r>
              <a:rPr lang="es-ES" dirty="0" err="1" smtClean="0"/>
              <a:t>Polyimide</a:t>
            </a:r>
            <a:r>
              <a:rPr lang="es-ES" dirty="0" smtClean="0"/>
              <a:t> </a:t>
            </a:r>
            <a:r>
              <a:rPr lang="es-ES" dirty="0" err="1" smtClean="0"/>
              <a:t>coated</a:t>
            </a:r>
            <a:r>
              <a:rPr lang="es-ES" dirty="0" smtClean="0"/>
              <a:t> </a:t>
            </a:r>
            <a:r>
              <a:rPr lang="es-ES" dirty="0" err="1" smtClean="0"/>
              <a:t>fibers</a:t>
            </a:r>
            <a:r>
              <a:rPr lang="es-ES" dirty="0" smtClean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calibrated</a:t>
            </a:r>
            <a:r>
              <a:rPr lang="es-ES" dirty="0" smtClean="0"/>
              <a:t> </a:t>
            </a:r>
            <a:r>
              <a:rPr lang="es-ES" dirty="0" err="1" smtClean="0"/>
              <a:t>six</a:t>
            </a:r>
            <a:r>
              <a:rPr lang="es-ES" dirty="0" smtClean="0"/>
              <a:t> times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repeatibility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and </a:t>
            </a:r>
            <a:r>
              <a:rPr lang="es-ES" dirty="0" err="1" smtClean="0"/>
              <a:t>residues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12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953000" cy="41148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"/>
          <a:stretch/>
        </p:blipFill>
        <p:spPr>
          <a:xfrm>
            <a:off x="5029200" y="2279960"/>
            <a:ext cx="3962400" cy="40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FBG</a:t>
            </a:r>
            <a:r>
              <a:rPr lang="en-US" noProof="0" dirty="0" smtClean="0"/>
              <a:t>-s Temperature calibration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" y="1219200"/>
            <a:ext cx="8763000" cy="4800600"/>
          </a:xfrm>
        </p:spPr>
        <p:txBody>
          <a:bodyPr/>
          <a:lstStyle/>
          <a:p>
            <a:r>
              <a:rPr lang="en-US" sz="2000" noProof="0" dirty="0" smtClean="0"/>
              <a:t>The temperature calibration of the </a:t>
            </a:r>
            <a:r>
              <a:rPr lang="en-US" sz="2000" noProof="0" dirty="0" err="1" smtClean="0"/>
              <a:t>FBGs</a:t>
            </a:r>
            <a:r>
              <a:rPr lang="en-US" sz="2000" noProof="0" dirty="0" smtClean="0"/>
              <a:t> done under a low-humidity conditions. </a:t>
            </a:r>
          </a:p>
          <a:p>
            <a:r>
              <a:rPr lang="en-US" sz="2000" noProof="0" dirty="0" smtClean="0"/>
              <a:t>During the test beam  the F1 </a:t>
            </a:r>
            <a:r>
              <a:rPr lang="en-US" sz="2000" noProof="0" dirty="0" err="1" smtClean="0"/>
              <a:t>FBG</a:t>
            </a:r>
            <a:r>
              <a:rPr lang="en-US" sz="2000" noProof="0" dirty="0" smtClean="0"/>
              <a:t> to be used to compensate the  temperature induced bias on the humidity measurement showed an apparent temperature a  sensitive 20% smaller than the obtained during the calibration</a:t>
            </a:r>
          </a:p>
          <a:p>
            <a:r>
              <a:rPr lang="en-US" sz="2000" noProof="0" dirty="0" smtClean="0"/>
              <a:t>Still unclear the origin of this discrepancy</a:t>
            </a:r>
            <a:r>
              <a:rPr lang="en-US" sz="2000" dirty="0" smtClean="0"/>
              <a:t> that prevented us to provide an accurate humidity determination.</a:t>
            </a:r>
            <a:endParaRPr lang="en-US" sz="2000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60057"/>
            <a:ext cx="3276600" cy="29645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429000"/>
            <a:ext cx="28956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924800" cy="11557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458200" cy="4800600"/>
          </a:xfrm>
        </p:spPr>
        <p:txBody>
          <a:bodyPr/>
          <a:lstStyle/>
          <a:p>
            <a:r>
              <a:rPr lang="en-US" dirty="0" smtClean="0"/>
              <a:t>Under stable humidity conditions polyimide coated fibers measured temperature accurately matching the test beam cooling and operating condition (reproducing 2014 Test beam measurements.)</a:t>
            </a:r>
          </a:p>
          <a:p>
            <a:r>
              <a:rPr lang="en-US" dirty="0" smtClean="0"/>
              <a:t> Prototype humidity sensor did not work properly quite likely due to inaccurate temperature bias compensation</a:t>
            </a:r>
          </a:p>
          <a:p>
            <a:r>
              <a:rPr lang="en-US" dirty="0" smtClean="0"/>
              <a:t>Dedicated test stand to characterize the humidity measurement sensor’s and calibration cross-check.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7146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90800" y="2286000"/>
            <a:ext cx="4343400" cy="130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err="1" smtClean="0"/>
              <a:t>Backup</a:t>
            </a:r>
            <a:r>
              <a:rPr lang="es-E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243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PXD</a:t>
            </a:r>
            <a:r>
              <a:rPr lang="en-US" dirty="0" smtClean="0"/>
              <a:t> Mockup: Operating Conditions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914400"/>
            <a:ext cx="8572500" cy="1028700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en-US" sz="2400" dirty="0" smtClean="0"/>
              <a:t>Turbulent highly non-uniform regime inside the </a:t>
            </a:r>
            <a:r>
              <a:rPr lang="en-US" sz="2400" dirty="0" err="1" smtClean="0"/>
              <a:t>PXD</a:t>
            </a:r>
            <a:r>
              <a:rPr lang="en-US" sz="2400" dirty="0" smtClean="0"/>
              <a:t> envelope.</a:t>
            </a:r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100887" cy="29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00038" y="4800600"/>
            <a:ext cx="857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3E58"/>
              </a:buClr>
              <a:buSzPct val="65000"/>
              <a:buFont typeface="Calibri" pitchFamily="34" charset="0"/>
              <a:buChar char="—"/>
              <a:defRPr sz="3000">
                <a:solidFill>
                  <a:srgbClr val="0E3E58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A4E3"/>
              </a:buClr>
              <a:buSzPct val="60000"/>
              <a:buFont typeface="Calibri" pitchFamily="34" charset="0"/>
              <a:buChar char="_"/>
              <a:defRPr sz="2600" baseline="0">
                <a:solidFill>
                  <a:srgbClr val="AFAFFF"/>
                </a:solidFill>
                <a:latin typeface="Calibri" pitchFamily="34" charset="0"/>
              </a:defRPr>
            </a:lvl2pPr>
            <a:lvl3pPr marL="67151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1BEB"/>
              </a:buClr>
              <a:buSzPct val="65000"/>
              <a:buFont typeface="Wingdings" pitchFamily="2" charset="2"/>
              <a:buNone/>
              <a:defRPr sz="2200">
                <a:solidFill>
                  <a:srgbClr val="2A1BEB"/>
                </a:solidFill>
                <a:latin typeface="Calibri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2000" baseline="0">
                <a:solidFill>
                  <a:srgbClr val="2A1BEB"/>
                </a:solidFill>
                <a:latin typeface="Calibri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tabLst>
                <a:tab pos="1704975" algn="l"/>
              </a:tabLst>
            </a:pPr>
            <a:r>
              <a:rPr lang="en-US" sz="2400" i="0" kern="0" dirty="0" smtClean="0"/>
              <a:t>Temperature compensation of humidity fiber  is not possible with the current </a:t>
            </a:r>
            <a:r>
              <a:rPr lang="en-US" sz="2400" i="0" kern="0" dirty="0" err="1" smtClean="0"/>
              <a:t>FBG</a:t>
            </a:r>
            <a:r>
              <a:rPr lang="en-US" sz="2400" i="0" kern="0" dirty="0"/>
              <a:t> </a:t>
            </a:r>
            <a:r>
              <a:rPr lang="en-US" sz="2400" i="0" kern="0" dirty="0" smtClean="0"/>
              <a:t>distribution.</a:t>
            </a:r>
          </a:p>
          <a:p>
            <a:pPr>
              <a:lnSpc>
                <a:spcPct val="100000"/>
              </a:lnSpc>
              <a:tabLst>
                <a:tab pos="1704975" algn="l"/>
              </a:tabLst>
            </a:pPr>
            <a:r>
              <a:rPr lang="en-US" sz="2400" i="0" kern="0" dirty="0" smtClean="0"/>
              <a:t>Temperature readout accurate as long as temperature fibers F51, F52, F53 are operated long enough in a dry atmosphere.</a:t>
            </a:r>
            <a:endParaRPr lang="en-US" sz="2400" i="0" kern="0" dirty="0"/>
          </a:p>
        </p:txBody>
      </p:sp>
    </p:spTree>
    <p:extLst>
      <p:ext uri="{BB962C8B-B14F-4D97-AF65-F5344CB8AC3E}">
        <p14:creationId xmlns:p14="http://schemas.microsoft.com/office/powerpoint/2010/main" val="37349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467600" cy="850900"/>
          </a:xfrm>
        </p:spPr>
        <p:txBody>
          <a:bodyPr/>
          <a:lstStyle/>
          <a:p>
            <a:r>
              <a:rPr lang="en-US" sz="3200" dirty="0" smtClean="0"/>
              <a:t> First results: Humidity Reference Fiber</a:t>
            </a:r>
            <a:endParaRPr lang="en-U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762000"/>
          </a:xfrm>
        </p:spPr>
        <p:txBody>
          <a:bodyPr/>
          <a:lstStyle/>
          <a:p>
            <a:r>
              <a:rPr lang="en-US" sz="2000" dirty="0" smtClean="0"/>
              <a:t>Humidity reference sensor measures accurately Humidity change when the dry volume is open after temperature effect compensation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6346"/>
            <a:ext cx="7848600" cy="490231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286625" y="2286000"/>
            <a:ext cx="1676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err="1" smtClean="0"/>
              <a:t>Under</a:t>
            </a:r>
            <a:r>
              <a:rPr lang="es-ES_tradnl" sz="1800" dirty="0" smtClean="0"/>
              <a:t>  </a:t>
            </a:r>
            <a:r>
              <a:rPr lang="es-ES_tradnl" sz="1800" dirty="0" err="1" smtClean="0"/>
              <a:t>stable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thermal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conditions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65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9 Grupo"/>
          <p:cNvGrpSpPr/>
          <p:nvPr/>
        </p:nvGrpSpPr>
        <p:grpSpPr>
          <a:xfrm>
            <a:off x="247649" y="1286135"/>
            <a:ext cx="8817710" cy="999865"/>
            <a:chOff x="228599" y="1302440"/>
            <a:chExt cx="8817710" cy="999865"/>
          </a:xfrm>
        </p:grpSpPr>
        <p:sp>
          <p:nvSpPr>
            <p:cNvPr id="33" name="32 CuadroTexto"/>
            <p:cNvSpPr txBox="1"/>
            <p:nvPr/>
          </p:nvSpPr>
          <p:spPr>
            <a:xfrm>
              <a:off x="3285292" y="1796865"/>
              <a:ext cx="429926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accent2">
                      <a:lumMod val="50000"/>
                    </a:schemeClr>
                  </a:solidFill>
                </a:rPr>
                <a:t>S2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29" name="28 Grupo"/>
            <p:cNvGrpSpPr/>
            <p:nvPr/>
          </p:nvGrpSpPr>
          <p:grpSpPr>
            <a:xfrm>
              <a:off x="228599" y="1302440"/>
              <a:ext cx="8817710" cy="999865"/>
              <a:chOff x="228599" y="1302440"/>
              <a:chExt cx="8817710" cy="999865"/>
            </a:xfrm>
          </p:grpSpPr>
          <p:grpSp>
            <p:nvGrpSpPr>
              <p:cNvPr id="19" name="18 Grupo"/>
              <p:cNvGrpSpPr/>
              <p:nvPr/>
            </p:nvGrpSpPr>
            <p:grpSpPr>
              <a:xfrm>
                <a:off x="827659" y="1302440"/>
                <a:ext cx="8218650" cy="831160"/>
                <a:chOff x="304800" y="1302440"/>
                <a:chExt cx="8352000" cy="831160"/>
              </a:xfrm>
            </p:grpSpPr>
            <p:pic>
              <p:nvPicPr>
                <p:cNvPr id="1536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3954"/>
                <a:stretch/>
              </p:blipFill>
              <p:spPr bwMode="auto">
                <a:xfrm>
                  <a:off x="304800" y="1302440"/>
                  <a:ext cx="8352000" cy="831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9" name="8 Conector recto"/>
                <p:cNvCxnSpPr/>
                <p:nvPr/>
              </p:nvCxnSpPr>
              <p:spPr bwMode="auto">
                <a:xfrm>
                  <a:off x="304800" y="1524000"/>
                  <a:ext cx="742765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8" name="17 Conector recto"/>
                <p:cNvCxnSpPr/>
                <p:nvPr/>
              </p:nvCxnSpPr>
              <p:spPr bwMode="auto">
                <a:xfrm>
                  <a:off x="1524000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1" name="20 Conector recto"/>
                <p:cNvCxnSpPr/>
                <p:nvPr/>
              </p:nvCxnSpPr>
              <p:spPr bwMode="auto">
                <a:xfrm>
                  <a:off x="2760215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2" name="21 Conector recto"/>
                <p:cNvCxnSpPr/>
                <p:nvPr/>
              </p:nvCxnSpPr>
              <p:spPr bwMode="auto">
                <a:xfrm>
                  <a:off x="3803712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3" name="22 Conector recto"/>
                <p:cNvCxnSpPr/>
                <p:nvPr/>
              </p:nvCxnSpPr>
              <p:spPr bwMode="auto">
                <a:xfrm>
                  <a:off x="5549653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4" name="23 Conector recto"/>
                <p:cNvCxnSpPr/>
                <p:nvPr/>
              </p:nvCxnSpPr>
              <p:spPr bwMode="auto">
                <a:xfrm>
                  <a:off x="304800" y="1905000"/>
                  <a:ext cx="742765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66FFFF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5" name="24 Conector recto"/>
                <p:cNvCxnSpPr/>
                <p:nvPr/>
              </p:nvCxnSpPr>
              <p:spPr bwMode="auto">
                <a:xfrm>
                  <a:off x="1524000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6" name="25 Conector recto"/>
                <p:cNvCxnSpPr/>
                <p:nvPr/>
              </p:nvCxnSpPr>
              <p:spPr bwMode="auto">
                <a:xfrm>
                  <a:off x="2760215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7" name="26 Conector recto"/>
                <p:cNvCxnSpPr/>
                <p:nvPr/>
              </p:nvCxnSpPr>
              <p:spPr bwMode="auto">
                <a:xfrm>
                  <a:off x="3803712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8" name="27 Conector recto"/>
                <p:cNvCxnSpPr/>
                <p:nvPr/>
              </p:nvCxnSpPr>
              <p:spPr bwMode="auto">
                <a:xfrm>
                  <a:off x="5549653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  <p:sp>
            <p:nvSpPr>
              <p:cNvPr id="20" name="19 CuadroTexto"/>
              <p:cNvSpPr txBox="1"/>
              <p:nvPr/>
            </p:nvSpPr>
            <p:spPr>
              <a:xfrm>
                <a:off x="247649" y="1351645"/>
                <a:ext cx="56297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/>
                  <a:t>F52</a:t>
                </a:r>
                <a:endParaRPr lang="en-US" dirty="0"/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228599" y="1712690"/>
                <a:ext cx="56297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/>
                  <a:t>F51</a:t>
                </a:r>
                <a:endParaRPr lang="en-US" dirty="0"/>
              </a:p>
            </p:txBody>
          </p:sp>
          <p:sp>
            <p:nvSpPr>
              <p:cNvPr id="34" name="33 CuadroTexto"/>
              <p:cNvSpPr txBox="1"/>
              <p:nvPr/>
            </p:nvSpPr>
            <p:spPr>
              <a:xfrm>
                <a:off x="4337112" y="1957595"/>
                <a:ext cx="42992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S3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34 CuadroTexto"/>
            <p:cNvSpPr txBox="1"/>
            <p:nvPr/>
          </p:nvSpPr>
          <p:spPr>
            <a:xfrm>
              <a:off x="6063993" y="1934510"/>
              <a:ext cx="429926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accent2">
                      <a:lumMod val="50000"/>
                    </a:schemeClr>
                  </a:solidFill>
                </a:rPr>
                <a:t>S4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122351" y="1939095"/>
              <a:ext cx="429926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accent2">
                      <a:lumMod val="50000"/>
                    </a:schemeClr>
                  </a:solidFill>
                </a:rPr>
                <a:t>S1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850900"/>
          </a:xfrm>
        </p:spPr>
        <p:txBody>
          <a:bodyPr/>
          <a:lstStyle/>
          <a:p>
            <a:r>
              <a:rPr lang="en-US" sz="2800" dirty="0" smtClean="0"/>
              <a:t>Mock-up: </a:t>
            </a:r>
            <a:r>
              <a:rPr lang="en-US" sz="2800" dirty="0"/>
              <a:t> </a:t>
            </a:r>
            <a:r>
              <a:rPr lang="en-US" sz="2800" dirty="0" smtClean="0"/>
              <a:t>Temperature tests </a:t>
            </a:r>
            <a:br>
              <a:rPr lang="en-US" sz="2800" dirty="0" smtClean="0"/>
            </a:br>
            <a:r>
              <a:rPr lang="en-US" sz="2800" dirty="0" smtClean="0"/>
              <a:t>(N2 atmosphere for 3 days)</a:t>
            </a:r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228600"/>
          </a:xfrm>
        </p:spPr>
        <p:txBody>
          <a:bodyPr/>
          <a:lstStyle/>
          <a:p>
            <a:r>
              <a:rPr lang="en-US" sz="2000" dirty="0" smtClean="0"/>
              <a:t>Comparison between Pt-100 in the ladder and FBG measurement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3323392" y="1941290"/>
            <a:ext cx="429926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S2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vila\Dropbox\Documents\1-CONFERENCIAS CHARLAS PROPIAS\20160113 - PXD VALENCIA\ThermalTest_F52_20150914_Temp_z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5983288" cy="3482966"/>
          </a:xfrm>
          <a:prstGeom prst="rect">
            <a:avLst/>
          </a:prstGeom>
          <a:solidFill>
            <a:srgbClr val="002060">
              <a:alpha val="15000"/>
            </a:srgbClr>
          </a:solidFill>
        </p:spPr>
      </p:pic>
      <p:sp>
        <p:nvSpPr>
          <p:cNvPr id="6" name="5 CuadroTexto"/>
          <p:cNvSpPr txBox="1"/>
          <p:nvPr/>
        </p:nvSpPr>
        <p:spPr>
          <a:xfrm>
            <a:off x="6096000" y="2714605"/>
            <a:ext cx="306095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FOS and pt100 very similar behavior.</a:t>
            </a:r>
            <a:endParaRPr lang="en-US" dirty="0"/>
          </a:p>
          <a:p>
            <a:pPr algn="l"/>
            <a:r>
              <a:rPr lang="en-US" dirty="0" smtClean="0"/>
              <a:t>S2-S4 sensing similar temperatures</a:t>
            </a:r>
          </a:p>
          <a:p>
            <a:pPr algn="l"/>
            <a:r>
              <a:rPr lang="en-US" dirty="0" smtClean="0"/>
              <a:t>S1 (outside the direct blow stream different behavior)</a:t>
            </a:r>
          </a:p>
          <a:p>
            <a:pPr algn="l"/>
            <a:r>
              <a:rPr lang="en-US" dirty="0" smtClean="0"/>
              <a:t>No effect of N</a:t>
            </a:r>
            <a:r>
              <a:rPr lang="en-US" baseline="-25000" dirty="0" smtClean="0"/>
              <a:t>2</a:t>
            </a:r>
            <a:r>
              <a:rPr lang="en-US" dirty="0" smtClean="0"/>
              <a:t> leaks</a:t>
            </a:r>
          </a:p>
          <a:p>
            <a:pPr algn="l"/>
            <a:r>
              <a:rPr lang="en-US" dirty="0" smtClean="0"/>
              <a:t>Sensitive  to presence and flow of N</a:t>
            </a:r>
            <a:r>
              <a:rPr lang="en-US" baseline="-25000" dirty="0" smtClean="0"/>
              <a:t>2</a:t>
            </a:r>
          </a:p>
          <a:p>
            <a:pPr algn="l"/>
            <a:r>
              <a:rPr lang="en-US" dirty="0" err="1"/>
              <a:t>FBG</a:t>
            </a:r>
            <a:r>
              <a:rPr lang="en-US" dirty="0"/>
              <a:t> sensors </a:t>
            </a:r>
            <a:r>
              <a:rPr lang="en-US" dirty="0" smtClean="0"/>
              <a:t>more sensitive </a:t>
            </a:r>
            <a:r>
              <a:rPr lang="en-US" dirty="0"/>
              <a:t>to the N</a:t>
            </a:r>
            <a:r>
              <a:rPr lang="en-US" baseline="-25000" dirty="0"/>
              <a:t>2</a:t>
            </a:r>
            <a:r>
              <a:rPr lang="en-US" dirty="0"/>
              <a:t> temperature.</a:t>
            </a:r>
          </a:p>
          <a:p>
            <a:pPr algn="l"/>
            <a:endParaRPr lang="en-US" baseline="-25000" dirty="0" smtClean="0"/>
          </a:p>
          <a:p>
            <a:pPr algn="l"/>
            <a:endParaRPr lang="en-US" baseline="-25000" dirty="0" smtClean="0"/>
          </a:p>
          <a:p>
            <a:pPr algn="l"/>
            <a:endParaRPr lang="en-US" baseline="-25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aseline="-25000" dirty="0" smtClean="0"/>
          </a:p>
          <a:p>
            <a:pPr algn="l"/>
            <a:endParaRPr lang="en-US" baseline="-25000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4267200" y="3581400"/>
            <a:ext cx="152400" cy="609600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 bwMode="auto">
          <a:xfrm flipH="1">
            <a:off x="4343400" y="316571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69" name="7168 CuadroTexto"/>
          <p:cNvSpPr txBox="1"/>
          <p:nvPr/>
        </p:nvSpPr>
        <p:spPr>
          <a:xfrm>
            <a:off x="4402359" y="2895600"/>
            <a:ext cx="78329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N</a:t>
            </a:r>
            <a:r>
              <a:rPr lang="en-US" i="0" baseline="-25000" dirty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off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 bwMode="auto">
          <a:xfrm>
            <a:off x="4724400" y="3810000"/>
            <a:ext cx="60902" cy="307763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43" name="42 Conector recto de flecha"/>
          <p:cNvCxnSpPr/>
          <p:nvPr/>
        </p:nvCxnSpPr>
        <p:spPr bwMode="auto">
          <a:xfrm flipH="1">
            <a:off x="4785302" y="3429000"/>
            <a:ext cx="91498" cy="3048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2" name="7171 CuadroTexto"/>
          <p:cNvSpPr txBox="1"/>
          <p:nvPr/>
        </p:nvSpPr>
        <p:spPr>
          <a:xfrm>
            <a:off x="4724400" y="3163119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N</a:t>
            </a:r>
            <a:r>
              <a:rPr lang="en-US" i="0" baseline="-25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4</a:t>
            </a:r>
            <a:r>
              <a:rPr lang="en-US" i="0" dirty="0" smtClean="0">
                <a:solidFill>
                  <a:schemeClr val="tx1"/>
                </a:solidFill>
                <a:sym typeface="Symbol"/>
              </a:rPr>
              <a:t> 2 l/m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8" name="47 Rectángulo"/>
          <p:cNvSpPr/>
          <p:nvPr/>
        </p:nvSpPr>
        <p:spPr bwMode="auto">
          <a:xfrm>
            <a:off x="4267200" y="5665780"/>
            <a:ext cx="152400" cy="216000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 bwMode="auto">
          <a:xfrm flipH="1">
            <a:off x="4343400" y="522311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49 CuadroTexto"/>
          <p:cNvSpPr txBox="1"/>
          <p:nvPr/>
        </p:nvSpPr>
        <p:spPr>
          <a:xfrm>
            <a:off x="4343400" y="4953000"/>
            <a:ext cx="901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N</a:t>
            </a:r>
            <a:r>
              <a:rPr lang="en-US" i="0" baseline="-25000" dirty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OFF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1" name="50 Rectángulo"/>
          <p:cNvSpPr/>
          <p:nvPr/>
        </p:nvSpPr>
        <p:spPr bwMode="auto">
          <a:xfrm>
            <a:off x="4724400" y="5714259"/>
            <a:ext cx="76200" cy="153882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2" name="51 Conector recto de flecha"/>
          <p:cNvCxnSpPr/>
          <p:nvPr/>
        </p:nvCxnSpPr>
        <p:spPr bwMode="auto">
          <a:xfrm flipH="1">
            <a:off x="4785302" y="5486400"/>
            <a:ext cx="91498" cy="3048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52 CuadroTexto"/>
          <p:cNvSpPr txBox="1"/>
          <p:nvPr/>
        </p:nvSpPr>
        <p:spPr>
          <a:xfrm>
            <a:off x="4724400" y="5220519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N</a:t>
            </a:r>
            <a:r>
              <a:rPr lang="en-US" i="0" baseline="-25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4</a:t>
            </a:r>
            <a:r>
              <a:rPr lang="en-US" i="0" dirty="0" smtClean="0">
                <a:solidFill>
                  <a:schemeClr val="tx1"/>
                </a:solidFill>
                <a:sym typeface="Symbol"/>
              </a:rPr>
              <a:t> 2 l/m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4" name="53 Rectángulo"/>
          <p:cNvSpPr/>
          <p:nvPr/>
        </p:nvSpPr>
        <p:spPr bwMode="auto">
          <a:xfrm>
            <a:off x="2951956" y="3429000"/>
            <a:ext cx="172244" cy="304800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5" name="54 Conector recto de flecha"/>
          <p:cNvCxnSpPr/>
          <p:nvPr/>
        </p:nvCxnSpPr>
        <p:spPr bwMode="auto">
          <a:xfrm flipH="1">
            <a:off x="2971800" y="308951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55 CuadroTexto"/>
          <p:cNvSpPr txBox="1"/>
          <p:nvPr/>
        </p:nvSpPr>
        <p:spPr>
          <a:xfrm>
            <a:off x="2942593" y="2819400"/>
            <a:ext cx="959623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N</a:t>
            </a:r>
            <a:r>
              <a:rPr lang="en-US" i="0" baseline="-25000" dirty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off ?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8" name="57 Rectángulo"/>
          <p:cNvSpPr/>
          <p:nvPr/>
        </p:nvSpPr>
        <p:spPr bwMode="auto">
          <a:xfrm>
            <a:off x="4499222" y="3810000"/>
            <a:ext cx="148978" cy="307763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9" name="58 Conector recto de flecha"/>
          <p:cNvCxnSpPr/>
          <p:nvPr/>
        </p:nvCxnSpPr>
        <p:spPr bwMode="auto">
          <a:xfrm flipH="1" flipV="1">
            <a:off x="4583102" y="4117763"/>
            <a:ext cx="247949" cy="77681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8" name="7177 Rectángulo"/>
          <p:cNvSpPr/>
          <p:nvPr/>
        </p:nvSpPr>
        <p:spPr>
          <a:xfrm>
            <a:off x="4800495" y="3998690"/>
            <a:ext cx="922047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N</a:t>
            </a:r>
            <a:r>
              <a:rPr lang="en-US" i="0" baseline="-25000" dirty="0">
                <a:solidFill>
                  <a:schemeClr val="tx1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</a:rPr>
              <a:t>leak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3" name="62 Rectángulo"/>
          <p:cNvSpPr/>
          <p:nvPr/>
        </p:nvSpPr>
        <p:spPr bwMode="auto">
          <a:xfrm>
            <a:off x="3304342" y="3356210"/>
            <a:ext cx="115110" cy="307763"/>
          </a:xfrm>
          <a:prstGeom prst="rect">
            <a:avLst/>
          </a:prstGeom>
          <a:solidFill>
            <a:srgbClr val="002060">
              <a:alpha val="21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64" name="63 Conector recto de flecha"/>
          <p:cNvCxnSpPr/>
          <p:nvPr/>
        </p:nvCxnSpPr>
        <p:spPr bwMode="auto">
          <a:xfrm flipH="1">
            <a:off x="3383251" y="3200400"/>
            <a:ext cx="198149" cy="226512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66 CuadroTexto"/>
          <p:cNvSpPr txBox="1"/>
          <p:nvPr/>
        </p:nvSpPr>
        <p:spPr>
          <a:xfrm>
            <a:off x="3517994" y="3067955"/>
            <a:ext cx="923779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chemeClr val="tx1"/>
                </a:solidFill>
              </a:rPr>
              <a:t>Kapton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850900"/>
          </a:xfrm>
        </p:spPr>
        <p:txBody>
          <a:bodyPr/>
          <a:lstStyle/>
          <a:p>
            <a:r>
              <a:rPr lang="en-US" sz="3200" dirty="0" smtClean="0"/>
              <a:t>Mock-up: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Injection at different temperatures</a:t>
            </a:r>
            <a:endParaRPr lang="en-U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grpSp>
        <p:nvGrpSpPr>
          <p:cNvPr id="33" name="32 Grupo"/>
          <p:cNvGrpSpPr/>
          <p:nvPr/>
        </p:nvGrpSpPr>
        <p:grpSpPr>
          <a:xfrm>
            <a:off x="228599" y="1242575"/>
            <a:ext cx="8817710" cy="1043425"/>
            <a:chOff x="228599" y="1090175"/>
            <a:chExt cx="8817710" cy="1043425"/>
          </a:xfrm>
        </p:grpSpPr>
        <p:sp>
          <p:nvSpPr>
            <p:cNvPr id="34" name="33 CuadroTexto"/>
            <p:cNvSpPr txBox="1"/>
            <p:nvPr/>
          </p:nvSpPr>
          <p:spPr>
            <a:xfrm>
              <a:off x="2093918" y="1092015"/>
              <a:ext cx="429926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accent2">
                      <a:lumMod val="50000"/>
                    </a:schemeClr>
                  </a:solidFill>
                </a:rPr>
                <a:t>S1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300305" y="1092015"/>
              <a:ext cx="429926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accent2">
                      <a:lumMod val="50000"/>
                    </a:schemeClr>
                  </a:solidFill>
                </a:rPr>
                <a:t>S2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36" name="35 Grupo"/>
            <p:cNvGrpSpPr/>
            <p:nvPr/>
          </p:nvGrpSpPr>
          <p:grpSpPr>
            <a:xfrm>
              <a:off x="228599" y="1105835"/>
              <a:ext cx="8817710" cy="1027765"/>
              <a:chOff x="228599" y="1105835"/>
              <a:chExt cx="8817710" cy="1027765"/>
            </a:xfrm>
          </p:grpSpPr>
          <p:grpSp>
            <p:nvGrpSpPr>
              <p:cNvPr id="38" name="37 Grupo"/>
              <p:cNvGrpSpPr/>
              <p:nvPr/>
            </p:nvGrpSpPr>
            <p:grpSpPr>
              <a:xfrm>
                <a:off x="827659" y="1302440"/>
                <a:ext cx="8218650" cy="831160"/>
                <a:chOff x="304800" y="1302440"/>
                <a:chExt cx="8352000" cy="831160"/>
              </a:xfrm>
            </p:grpSpPr>
            <p:pic>
              <p:nvPicPr>
                <p:cNvPr id="4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3954"/>
                <a:stretch/>
              </p:blipFill>
              <p:spPr bwMode="auto">
                <a:xfrm>
                  <a:off x="304800" y="1302440"/>
                  <a:ext cx="8352000" cy="831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3" name="42 Conector recto"/>
                <p:cNvCxnSpPr/>
                <p:nvPr/>
              </p:nvCxnSpPr>
              <p:spPr bwMode="auto">
                <a:xfrm>
                  <a:off x="304800" y="1524000"/>
                  <a:ext cx="742765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4" name="43 Conector recto"/>
                <p:cNvCxnSpPr/>
                <p:nvPr/>
              </p:nvCxnSpPr>
              <p:spPr bwMode="auto">
                <a:xfrm>
                  <a:off x="1524000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5" name="44 Conector recto"/>
                <p:cNvCxnSpPr/>
                <p:nvPr/>
              </p:nvCxnSpPr>
              <p:spPr bwMode="auto">
                <a:xfrm>
                  <a:off x="2760215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6" name="45 Conector recto"/>
                <p:cNvCxnSpPr/>
                <p:nvPr/>
              </p:nvCxnSpPr>
              <p:spPr bwMode="auto">
                <a:xfrm>
                  <a:off x="3803712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7" name="46 Conector recto"/>
                <p:cNvCxnSpPr/>
                <p:nvPr/>
              </p:nvCxnSpPr>
              <p:spPr bwMode="auto">
                <a:xfrm>
                  <a:off x="5549653" y="1524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8" name="47 Conector recto"/>
                <p:cNvCxnSpPr/>
                <p:nvPr/>
              </p:nvCxnSpPr>
              <p:spPr bwMode="auto">
                <a:xfrm>
                  <a:off x="304800" y="1905000"/>
                  <a:ext cx="742765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66FFFF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49" name="48 Conector recto"/>
                <p:cNvCxnSpPr/>
                <p:nvPr/>
              </p:nvCxnSpPr>
              <p:spPr bwMode="auto">
                <a:xfrm>
                  <a:off x="1524000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50" name="49 Conector recto"/>
                <p:cNvCxnSpPr/>
                <p:nvPr/>
              </p:nvCxnSpPr>
              <p:spPr bwMode="auto">
                <a:xfrm>
                  <a:off x="2760215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51" name="50 Conector recto"/>
                <p:cNvCxnSpPr/>
                <p:nvPr/>
              </p:nvCxnSpPr>
              <p:spPr bwMode="auto">
                <a:xfrm>
                  <a:off x="3803712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52" name="51 Conector recto"/>
                <p:cNvCxnSpPr/>
                <p:nvPr/>
              </p:nvCxnSpPr>
              <p:spPr bwMode="auto">
                <a:xfrm>
                  <a:off x="5549653" y="1905000"/>
                  <a:ext cx="533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  <p:sp>
            <p:nvSpPr>
              <p:cNvPr id="39" name="38 CuadroTexto"/>
              <p:cNvSpPr txBox="1"/>
              <p:nvPr/>
            </p:nvSpPr>
            <p:spPr>
              <a:xfrm>
                <a:off x="247649" y="1351645"/>
                <a:ext cx="56297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/>
                  <a:t>F52</a:t>
                </a:r>
                <a:endParaRPr lang="en-US" dirty="0"/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228599" y="1712690"/>
                <a:ext cx="56297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/>
                  <a:t>F51</a:t>
                </a:r>
                <a:endParaRPr lang="en-US" dirty="0"/>
              </a:p>
            </p:txBody>
          </p:sp>
          <p:sp>
            <p:nvSpPr>
              <p:cNvPr id="41" name="40 CuadroTexto"/>
              <p:cNvSpPr txBox="1"/>
              <p:nvPr/>
            </p:nvSpPr>
            <p:spPr>
              <a:xfrm>
                <a:off x="4365665" y="1105835"/>
                <a:ext cx="42992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S3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6036250" y="1090175"/>
              <a:ext cx="429926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accent2">
                      <a:lumMod val="50000"/>
                    </a:schemeClr>
                  </a:solidFill>
                </a:rPr>
                <a:t>S4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8194" name="Picture 2" descr="C:\Users\vila\Dropbox\Documents\1-CONFERENCIAS CHARLAS PROPIAS\20160113 - PXD VALENCIA\CoolingTest_F52_TEMP_text_20151120_z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7" y="2438400"/>
            <a:ext cx="6510869" cy="38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55513" y="2601316"/>
            <a:ext cx="2183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Increase on the temperature is observed. </a:t>
            </a:r>
            <a:endParaRPr lang="en-US" dirty="0"/>
          </a:p>
          <a:p>
            <a:r>
              <a:rPr lang="en-US" dirty="0" smtClean="0"/>
              <a:t>Is the N2 being really heated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r>
              <a:rPr lang="en-US" sz="4800" dirty="0" smtClean="0"/>
              <a:t>Goals &amp; Context</a:t>
            </a:r>
          </a:p>
          <a:p>
            <a:r>
              <a:rPr lang="en-US" sz="4800" dirty="0" err="1" smtClean="0"/>
              <a:t>FBGs</a:t>
            </a:r>
            <a:r>
              <a:rPr lang="en-US" sz="4800" dirty="0" smtClean="0"/>
              <a:t> distribution.  </a:t>
            </a:r>
          </a:p>
          <a:p>
            <a:r>
              <a:rPr lang="en-US" sz="5200" dirty="0" smtClean="0"/>
              <a:t>Monitored Temperatures.</a:t>
            </a:r>
          </a:p>
          <a:p>
            <a:r>
              <a:rPr lang="en-US" sz="5200" dirty="0" smtClean="0"/>
              <a:t>Humidity Sensor prototype.</a:t>
            </a:r>
          </a:p>
          <a:p>
            <a:r>
              <a:rPr lang="en-US" sz="4800" dirty="0" smtClean="0"/>
              <a:t>Conclusions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and FANGS proposal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2057400"/>
          </a:xfrm>
        </p:spPr>
        <p:txBody>
          <a:bodyPr/>
          <a:lstStyle/>
          <a:p>
            <a:r>
              <a:rPr lang="en-US" sz="2400" dirty="0" smtClean="0"/>
              <a:t>For April’s test beam we could re-use the current system used at </a:t>
            </a:r>
            <a:r>
              <a:rPr lang="en-US" sz="2400" dirty="0" err="1" smtClean="0"/>
              <a:t>DESY</a:t>
            </a:r>
            <a:r>
              <a:rPr lang="en-US" sz="2400" dirty="0" smtClean="0"/>
              <a:t> mock-up (already employed in January 2014 integrated test beam).</a:t>
            </a:r>
          </a:p>
          <a:p>
            <a:r>
              <a:rPr lang="en-US" sz="2400" dirty="0" smtClean="0"/>
              <a:t>Additional fibers for FANGS ladders.</a:t>
            </a:r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4" y="2952750"/>
            <a:ext cx="5620222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895600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315200" cy="1155700"/>
          </a:xfrm>
        </p:spPr>
        <p:txBody>
          <a:bodyPr/>
          <a:lstStyle/>
          <a:p>
            <a:r>
              <a:rPr lang="es-ES_tradnl" dirty="0" err="1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334000"/>
          </a:xfrm>
        </p:spPr>
        <p:txBody>
          <a:bodyPr/>
          <a:lstStyle/>
          <a:p>
            <a:r>
              <a:rPr lang="en-US" sz="2800" dirty="0" smtClean="0"/>
              <a:t>Under stable environmental conditions: </a:t>
            </a:r>
            <a:r>
              <a:rPr lang="en-US" sz="2800" dirty="0"/>
              <a:t>a</a:t>
            </a:r>
            <a:r>
              <a:rPr lang="en-US" sz="2800" dirty="0" smtClean="0"/>
              <a:t>ccurate temperature  and humidity measurement with fibers (reproducing January 2014 test beam)</a:t>
            </a:r>
          </a:p>
          <a:p>
            <a:r>
              <a:rPr lang="en-US" sz="2800" dirty="0" smtClean="0"/>
              <a:t>Under mockup operating conditions: accurate temperature measurement mapping pt100 readouts with additional sensitivity on N2 atmosphere conditions.</a:t>
            </a:r>
          </a:p>
          <a:p>
            <a:r>
              <a:rPr lang="en-US" sz="2800" dirty="0" smtClean="0"/>
              <a:t>Issues to be address:</a:t>
            </a:r>
          </a:p>
          <a:p>
            <a:pPr lvl="1"/>
            <a:r>
              <a:rPr lang="en-US" sz="2400" dirty="0" smtClean="0"/>
              <a:t>The temperature compensation required for determining the humidity not possible (yet).</a:t>
            </a:r>
          </a:p>
          <a:p>
            <a:pPr lvl="1"/>
            <a:r>
              <a:rPr lang="en-US" sz="2400" dirty="0" smtClean="0"/>
              <a:t>Residual </a:t>
            </a:r>
            <a:r>
              <a:rPr lang="en-US" sz="2400" dirty="0" err="1" smtClean="0"/>
              <a:t>FBG</a:t>
            </a:r>
            <a:r>
              <a:rPr lang="en-US" sz="2400" dirty="0" smtClean="0"/>
              <a:t> strains due to fiber fixing. </a:t>
            </a:r>
          </a:p>
          <a:p>
            <a:r>
              <a:rPr lang="en-US" sz="2800" dirty="0" smtClean="0"/>
              <a:t>Proposal for a test beam and FANGS configuration.</a:t>
            </a:r>
          </a:p>
          <a:p>
            <a:pPr lvl="1"/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5265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Coatings sensitivity  to humidity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22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10242" name="Picture 2" descr="C:\Users\vila\Dropbox\Documents\1-CONFERENCIAS CHARLAS PROPIAS\20160113 - PXD VALENCIA\coatings_humidiyt_sensi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59466" cy="49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924800" cy="1155700"/>
          </a:xfrm>
        </p:spPr>
        <p:txBody>
          <a:bodyPr/>
          <a:lstStyle/>
          <a:p>
            <a:r>
              <a:rPr lang="en-US" dirty="0" smtClean="0"/>
              <a:t>2016 Common TB: System description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410200"/>
          </a:xfrm>
        </p:spPr>
        <p:txBody>
          <a:bodyPr/>
          <a:lstStyle/>
          <a:p>
            <a:r>
              <a:rPr lang="en-US" sz="2800" dirty="0" smtClean="0"/>
              <a:t>The initial idea for the Test Beam:</a:t>
            </a:r>
          </a:p>
          <a:p>
            <a:pPr lvl="1"/>
            <a:r>
              <a:rPr lang="en-US" sz="2400" dirty="0" smtClean="0"/>
              <a:t>Position Acrylate (very low sensitivity to humidity) sensors near polyimide sensors ( sensitive both to Temperature and humidity) for temperature compensation and monitor temperature and humidity at the same time. </a:t>
            </a:r>
          </a:p>
          <a:p>
            <a:r>
              <a:rPr lang="en-US" sz="2800" dirty="0" smtClean="0"/>
              <a:t>Some problems:</a:t>
            </a:r>
          </a:p>
          <a:p>
            <a:pPr lvl="1"/>
            <a:r>
              <a:rPr lang="en-US" sz="2400" dirty="0" smtClean="0"/>
              <a:t>Acrylate coated fibers didn´t arrive: Use as reference F42 (TB 2014) which was found to be sensitive to humidity with days of latency.</a:t>
            </a:r>
          </a:p>
          <a:p>
            <a:pPr lvl="1"/>
            <a:r>
              <a:rPr lang="en-US" sz="2400" dirty="0" smtClean="0"/>
              <a:t>Fiber 1 and Fiber 2 seems not to measure same temperature ( Strain, different temperature?)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Humidity measurements will not be presented ( must be studied in more detail)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6260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Goals &amp; Context.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4800600"/>
          </a:xfrm>
        </p:spPr>
        <p:txBody>
          <a:bodyPr/>
          <a:lstStyle/>
          <a:p>
            <a:r>
              <a:rPr lang="en-US" dirty="0"/>
              <a:t>Initial goal: temperature monitoring with acrylate coated fibers of the dry box atmosphere, cooling block and cooling </a:t>
            </a:r>
            <a:r>
              <a:rPr lang="en-US" dirty="0" smtClean="0"/>
              <a:t>outlets</a:t>
            </a:r>
          </a:p>
          <a:p>
            <a:r>
              <a:rPr lang="en-US" noProof="0" dirty="0" smtClean="0"/>
              <a:t>First test of a FOS humidity sensor prototype able to operate under non-stable thermal conditions (“very first test”).</a:t>
            </a:r>
          </a:p>
          <a:p>
            <a:r>
              <a:rPr lang="en-US" noProof="0" dirty="0" smtClean="0"/>
              <a:t>Issues encounter before and during the TB: </a:t>
            </a:r>
          </a:p>
          <a:p>
            <a:pPr lvl="1"/>
            <a:r>
              <a:rPr lang="en-US" noProof="0" dirty="0" smtClean="0"/>
              <a:t>Ordered acrylate coated fibers did not arrive in time. Replaced by polyimide coated fibers (required humidity compensation).</a:t>
            </a:r>
          </a:p>
          <a:p>
            <a:pPr lvl="1"/>
            <a:r>
              <a:rPr lang="en-US" dirty="0" smtClean="0"/>
              <a:t>Failure to compensate  the temperature-induced bias in the humidity prototype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5710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2016: TB Fibers and </a:t>
            </a:r>
            <a:r>
              <a:rPr lang="en-US" dirty="0" err="1" smtClean="0"/>
              <a:t>FBGs</a:t>
            </a:r>
            <a:endParaRPr lang="en-U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381000" y="5867400"/>
            <a:ext cx="8458200" cy="609600"/>
          </a:xfrm>
        </p:spPr>
        <p:txBody>
          <a:bodyPr/>
          <a:lstStyle/>
          <a:p>
            <a:r>
              <a:rPr lang="en-US" sz="2400" dirty="0" err="1" smtClean="0"/>
              <a:t>DAQ</a:t>
            </a:r>
            <a:r>
              <a:rPr lang="en-US" sz="2400" dirty="0" smtClean="0"/>
              <a:t> architecture and EPICS integration as in 2014 test beam</a:t>
            </a:r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CEF15-0670-42F8-B063-5D05E1C9277E}" type="slidenum">
              <a:rPr lang="es-ES_tradnl" altLang="en-US" smtClean="0"/>
              <a:pPr/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graphicFrame>
        <p:nvGraphicFramePr>
          <p:cNvPr id="56" name="5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85400"/>
              </p:ext>
            </p:extLst>
          </p:nvPr>
        </p:nvGraphicFramePr>
        <p:xfrm>
          <a:off x="266699" y="1219200"/>
          <a:ext cx="8610601" cy="4648200"/>
        </p:xfrm>
        <a:graphic>
          <a:graphicData uri="http://schemas.openxmlformats.org/drawingml/2006/table">
            <a:tbl>
              <a:tblPr/>
              <a:tblGrid>
                <a:gridCol w="941850"/>
                <a:gridCol w="1121847"/>
                <a:gridCol w="1222312"/>
                <a:gridCol w="1473472"/>
                <a:gridCol w="1758120"/>
                <a:gridCol w="2093000"/>
              </a:tblGrid>
              <a:tr h="491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 ID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FBG#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Coating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Tubing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 Sensitivity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767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 (humidity?)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Environmental  (F43,F54 ref sensor)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</a:tr>
              <a:tr h="51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Metal tube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Return pipe Temperature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</a:tr>
              <a:tr h="51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Metal tube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Cooling Block Temperature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</a:tr>
              <a:tr h="51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acrylate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Open </a:t>
                      </a:r>
                      <a:b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metal tube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Environmental </a:t>
                      </a:r>
                      <a:b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(F2 ref sensor)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BEB"/>
                    </a:solidFill>
                  </a:tcPr>
                </a:tc>
              </a:tr>
              <a:tr h="61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Open </a:t>
                      </a:r>
                      <a:br>
                        <a:rPr lang="en-US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metal tube</a:t>
                      </a:r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environmental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</a:tr>
              <a:tr h="61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environmental 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</a:tr>
              <a:tr h="624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Environmental</a:t>
                      </a:r>
                    </a:p>
                  </a:txBody>
                  <a:tcPr marL="8972" marR="8972" marT="89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6C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 bwMode="auto">
          <a:xfrm>
            <a:off x="286656" y="3532200"/>
            <a:ext cx="8610600" cy="1116000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s-ES_tradn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850900"/>
          </a:xfrm>
        </p:spPr>
        <p:txBody>
          <a:bodyPr/>
          <a:lstStyle/>
          <a:p>
            <a:r>
              <a:rPr lang="en-US" dirty="0" smtClean="0"/>
              <a:t>TB 2016: TB FBG Distribution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grpSp>
        <p:nvGrpSpPr>
          <p:cNvPr id="16" name="15 Grupo"/>
          <p:cNvGrpSpPr/>
          <p:nvPr/>
        </p:nvGrpSpPr>
        <p:grpSpPr>
          <a:xfrm>
            <a:off x="931226" y="1143000"/>
            <a:ext cx="6536374" cy="4910892"/>
            <a:chOff x="827584" y="751685"/>
            <a:chExt cx="7272808" cy="5454607"/>
          </a:xfrm>
        </p:grpSpPr>
        <p:pic>
          <p:nvPicPr>
            <p:cNvPr id="17" name="Picture 2" descr="F:\FOTOSTESTBEAM\IMG_77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751685"/>
              <a:ext cx="7272808" cy="545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17 Conector recto de flecha"/>
            <p:cNvCxnSpPr/>
            <p:nvPr/>
          </p:nvCxnSpPr>
          <p:spPr>
            <a:xfrm flipH="1">
              <a:off x="3563888" y="4581128"/>
              <a:ext cx="1476164" cy="7200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flipH="1">
              <a:off x="5040052" y="2420888"/>
              <a:ext cx="1476164" cy="7200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H="1">
              <a:off x="3995936" y="2852936"/>
              <a:ext cx="1476164" cy="7200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flipH="1">
              <a:off x="4463988" y="1700808"/>
              <a:ext cx="1746194" cy="49941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flipV="1">
              <a:off x="2743200" y="2348880"/>
              <a:ext cx="820688" cy="3600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1382248" y="2200218"/>
              <a:ext cx="1512168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00B0F0"/>
                  </a:solidFill>
                </a:rPr>
                <a:t>Fiber</a:t>
              </a:r>
              <a:r>
                <a:rPr lang="es-ES" dirty="0" smtClean="0">
                  <a:solidFill>
                    <a:srgbClr val="00B0F0"/>
                  </a:solidFill>
                </a:rPr>
                <a:t> 2 + 1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210182" y="1516142"/>
              <a:ext cx="1512168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00B0F0"/>
                  </a:solidFill>
                </a:rPr>
                <a:t>Fiber</a:t>
              </a:r>
              <a:r>
                <a:rPr lang="es-ES" dirty="0" smtClean="0">
                  <a:solidFill>
                    <a:srgbClr val="00B0F0"/>
                  </a:solidFill>
                </a:rPr>
                <a:t> 3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499795" y="2266464"/>
              <a:ext cx="1512168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00B0F0"/>
                  </a:solidFill>
                </a:rPr>
                <a:t>Fiber</a:t>
              </a:r>
              <a:r>
                <a:rPr lang="es-ES" dirty="0" smtClean="0">
                  <a:solidFill>
                    <a:srgbClr val="00B0F0"/>
                  </a:solidFill>
                </a:rPr>
                <a:t> 43+42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491869" y="2668270"/>
              <a:ext cx="1512168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00B0F0"/>
                  </a:solidFill>
                </a:rPr>
                <a:t>Fiber</a:t>
              </a:r>
              <a:r>
                <a:rPr lang="es-ES" dirty="0" smtClean="0">
                  <a:solidFill>
                    <a:srgbClr val="00B0F0"/>
                  </a:solidFill>
                </a:rPr>
                <a:t> 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040052" y="4396462"/>
              <a:ext cx="1512168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00B0F0"/>
                  </a:solidFill>
                </a:rPr>
                <a:t>Fiber</a:t>
              </a:r>
              <a:r>
                <a:rPr lang="es-ES" dirty="0" smtClean="0">
                  <a:solidFill>
                    <a:srgbClr val="00B0F0"/>
                  </a:solidFill>
                </a:rPr>
                <a:t> 54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1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850900"/>
          </a:xfrm>
        </p:spPr>
        <p:txBody>
          <a:bodyPr/>
          <a:lstStyle/>
          <a:p>
            <a:r>
              <a:rPr lang="en-US" dirty="0" smtClean="0"/>
              <a:t>TB 2016: TB FBG Distribution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21558" y="6151262"/>
            <a:ext cx="533400" cy="457200"/>
          </a:xfrm>
        </p:spPr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  <p:pic>
        <p:nvPicPr>
          <p:cNvPr id="30" name="Picture 4" descr="F:\FOTOSTESTBEAM\IMG_7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18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891100" cy="2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FOTOSTESTBEAM\IMG_77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19129" r="7442" b="25179"/>
          <a:stretch/>
        </p:blipFill>
        <p:spPr bwMode="auto">
          <a:xfrm>
            <a:off x="5521777" y="4617352"/>
            <a:ext cx="3323767" cy="16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:\FOTOSTESTBEAM\IMG_77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5516" r="2583" b="36325"/>
          <a:stretch/>
        </p:blipFill>
        <p:spPr bwMode="auto">
          <a:xfrm>
            <a:off x="373735" y="1295400"/>
            <a:ext cx="4247537" cy="138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31 Conector recto de flecha"/>
          <p:cNvCxnSpPr>
            <a:stCxn id="33" idx="2"/>
          </p:cNvCxnSpPr>
          <p:nvPr/>
        </p:nvCxnSpPr>
        <p:spPr>
          <a:xfrm flipH="1">
            <a:off x="1905000" y="1301556"/>
            <a:ext cx="317592" cy="984444"/>
          </a:xfrm>
          <a:prstGeom prst="straightConnector1">
            <a:avLst/>
          </a:prstGeom>
          <a:ln w="28575">
            <a:solidFill>
              <a:srgbClr val="2A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033431" y="710625"/>
            <a:ext cx="23783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1BEB"/>
                </a:solidFill>
              </a:rPr>
              <a:t>Fiber 2 (polyimide) + Fiber 1 (acrylate)</a:t>
            </a:r>
            <a:endParaRPr lang="en-US" b="1" dirty="0">
              <a:solidFill>
                <a:srgbClr val="2A1BEB"/>
              </a:solidFill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 flipH="1">
            <a:off x="2303159" y="3733800"/>
            <a:ext cx="1740341" cy="836254"/>
          </a:xfrm>
          <a:prstGeom prst="straightConnector1">
            <a:avLst/>
          </a:prstGeom>
          <a:ln w="28575">
            <a:solidFill>
              <a:srgbClr val="2A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3581400" y="3241448"/>
            <a:ext cx="227678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1BEB"/>
                </a:solidFill>
              </a:rPr>
              <a:t>Fiber 42 </a:t>
            </a:r>
          </a:p>
          <a:p>
            <a:r>
              <a:rPr lang="en-US" b="1" dirty="0" smtClean="0">
                <a:solidFill>
                  <a:srgbClr val="2A1BEB"/>
                </a:solidFill>
              </a:rPr>
              <a:t>(Temp. Ref.)</a:t>
            </a:r>
            <a:endParaRPr lang="en-US" b="1" dirty="0">
              <a:solidFill>
                <a:srgbClr val="2A1BEB"/>
              </a:solidFill>
            </a:endParaRPr>
          </a:p>
        </p:txBody>
      </p:sp>
      <p:cxnSp>
        <p:nvCxnSpPr>
          <p:cNvPr id="40" name="39 Conector recto de flecha"/>
          <p:cNvCxnSpPr/>
          <p:nvPr/>
        </p:nvCxnSpPr>
        <p:spPr>
          <a:xfrm flipH="1" flipV="1">
            <a:off x="2097950" y="4800600"/>
            <a:ext cx="2016852" cy="698802"/>
          </a:xfrm>
          <a:prstGeom prst="straightConnector1">
            <a:avLst/>
          </a:prstGeom>
          <a:ln w="28575">
            <a:solidFill>
              <a:srgbClr val="2A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51" idx="2"/>
          </p:cNvCxnSpPr>
          <p:nvPr/>
        </p:nvCxnSpPr>
        <p:spPr>
          <a:xfrm>
            <a:off x="6191250" y="4478170"/>
            <a:ext cx="666750" cy="1105873"/>
          </a:xfrm>
          <a:prstGeom prst="straightConnector1">
            <a:avLst/>
          </a:prstGeom>
          <a:ln w="28575">
            <a:solidFill>
              <a:srgbClr val="2A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 descr="F:\FOTOSTESTBEAM\IMG_7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57498"/>
            <a:ext cx="3081536" cy="21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45 Conector recto de flecha"/>
          <p:cNvCxnSpPr/>
          <p:nvPr/>
        </p:nvCxnSpPr>
        <p:spPr>
          <a:xfrm>
            <a:off x="6324600" y="1295400"/>
            <a:ext cx="762000" cy="1053699"/>
          </a:xfrm>
          <a:prstGeom prst="straightConnector1">
            <a:avLst/>
          </a:prstGeom>
          <a:ln w="28575">
            <a:solidFill>
              <a:srgbClr val="2A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5445995" y="761299"/>
            <a:ext cx="17148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1BEB"/>
                </a:solidFill>
              </a:rPr>
              <a:t>Fiber 4   (Temp. Ref.)</a:t>
            </a:r>
            <a:endParaRPr lang="en-US" b="1" dirty="0">
              <a:solidFill>
                <a:srgbClr val="2A1BEB"/>
              </a:solidFill>
            </a:endParaRPr>
          </a:p>
        </p:txBody>
      </p:sp>
      <p:cxnSp>
        <p:nvCxnSpPr>
          <p:cNvPr id="48" name="47 Conector recto de flecha"/>
          <p:cNvCxnSpPr>
            <a:stCxn id="49" idx="0"/>
          </p:cNvCxnSpPr>
          <p:nvPr/>
        </p:nvCxnSpPr>
        <p:spPr>
          <a:xfrm flipV="1">
            <a:off x="8020050" y="2240338"/>
            <a:ext cx="825494" cy="1419268"/>
          </a:xfrm>
          <a:prstGeom prst="straightConnector1">
            <a:avLst/>
          </a:prstGeom>
          <a:ln w="28575">
            <a:solidFill>
              <a:srgbClr val="2A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7048500" y="3659606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1BEB"/>
                </a:solidFill>
              </a:rPr>
              <a:t>Fiber 3 </a:t>
            </a:r>
          </a:p>
          <a:p>
            <a:r>
              <a:rPr lang="en-US" b="1" dirty="0" smtClean="0">
                <a:solidFill>
                  <a:srgbClr val="2A1BEB"/>
                </a:solidFill>
              </a:rPr>
              <a:t>(Temp. Ref.) </a:t>
            </a:r>
          </a:p>
          <a:p>
            <a:r>
              <a:rPr lang="en-US" b="1" dirty="0" smtClean="0">
                <a:solidFill>
                  <a:srgbClr val="2A1BEB"/>
                </a:solidFill>
              </a:rPr>
              <a:t>CO2 return pipe</a:t>
            </a:r>
            <a:endParaRPr lang="en-US" b="1" dirty="0">
              <a:solidFill>
                <a:srgbClr val="2A1BEB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581400" y="5257800"/>
            <a:ext cx="24798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1BEB"/>
                </a:solidFill>
              </a:rPr>
              <a:t>Fiber 43 </a:t>
            </a:r>
          </a:p>
          <a:p>
            <a:r>
              <a:rPr lang="en-US" b="1" dirty="0" smtClean="0">
                <a:solidFill>
                  <a:srgbClr val="2A1BEB"/>
                </a:solidFill>
              </a:rPr>
              <a:t>(Temp + RH%)</a:t>
            </a:r>
            <a:endParaRPr lang="en-US" b="1" dirty="0">
              <a:solidFill>
                <a:srgbClr val="2A1BEB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333999" y="3825684"/>
            <a:ext cx="171450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1BEB"/>
                </a:solidFill>
              </a:rPr>
              <a:t>Fiber 54 </a:t>
            </a:r>
          </a:p>
          <a:p>
            <a:r>
              <a:rPr lang="en-US" b="1" dirty="0" smtClean="0">
                <a:solidFill>
                  <a:srgbClr val="2A1BEB"/>
                </a:solidFill>
              </a:rPr>
              <a:t>(Temp + RH%)</a:t>
            </a:r>
            <a:endParaRPr lang="en-US" b="1" dirty="0">
              <a:solidFill>
                <a:srgbClr val="2A1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924800" cy="1155700"/>
          </a:xfrm>
        </p:spPr>
        <p:txBody>
          <a:bodyPr/>
          <a:lstStyle/>
          <a:p>
            <a:r>
              <a:rPr lang="en-US" dirty="0" smtClean="0"/>
              <a:t>2016 TB: Temperature measurements.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066800"/>
            <a:ext cx="8458200" cy="5562600"/>
          </a:xfrm>
        </p:spPr>
        <p:txBody>
          <a:bodyPr/>
          <a:lstStyle/>
          <a:p>
            <a:r>
              <a:rPr lang="en-US" sz="2800" dirty="0" smtClean="0"/>
              <a:t>All the temperature measurements made under stable low-humidity conditions: data was not recorded either during the nitrogen injection or when the nitrogen flow ceased.</a:t>
            </a:r>
          </a:p>
          <a:p>
            <a:r>
              <a:rPr lang="en-US" sz="2800" dirty="0" smtClean="0"/>
              <a:t>Teflon-encapsulated polyimide fiber showed a very slow (lasting several days) “drying drift” due to its very long latency on responding to the humidity changes (</a:t>
            </a:r>
            <a:r>
              <a:rPr lang="en-US" sz="2800" b="1" dirty="0" smtClean="0"/>
              <a:t>as expected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Non-encapsulated polyimide fibers did not present any humidity-induced bias inside the low-humidity atmosphere (</a:t>
            </a:r>
            <a:r>
              <a:rPr lang="en-US" sz="2800" b="1" dirty="0" smtClean="0"/>
              <a:t>as expected since the </a:t>
            </a:r>
            <a:r>
              <a:rPr lang="en-US" sz="2800" b="1" dirty="0" err="1" smtClean="0"/>
              <a:t>FBG</a:t>
            </a:r>
            <a:r>
              <a:rPr lang="en-US" sz="2800" b="1" smtClean="0"/>
              <a:t> temperature calibration </a:t>
            </a:r>
            <a:r>
              <a:rPr lang="en-US" sz="2800" b="1" dirty="0" smtClean="0"/>
              <a:t>was done in dry atmosphere</a:t>
            </a:r>
            <a:r>
              <a:rPr lang="en-US" sz="2800" dirty="0" smtClean="0"/>
              <a:t>).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231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1600200"/>
            <a:ext cx="8331873" cy="48006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153400" cy="1155700"/>
          </a:xfrm>
        </p:spPr>
        <p:txBody>
          <a:bodyPr/>
          <a:lstStyle/>
          <a:p>
            <a:r>
              <a:rPr lang="en-US" sz="3200" dirty="0" smtClean="0"/>
              <a:t>2016 common TB: Temperature measurements. 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685800"/>
            <a:ext cx="7886700" cy="1066800"/>
          </a:xfrm>
        </p:spPr>
        <p:txBody>
          <a:bodyPr/>
          <a:lstStyle/>
          <a:p>
            <a:pPr>
              <a:tabLst>
                <a:tab pos="1436688" algn="l"/>
              </a:tabLst>
            </a:pPr>
            <a:r>
              <a:rPr lang="en-US" sz="2300" dirty="0" smtClean="0"/>
              <a:t>Cooling block and return pipe references sensors temperature</a:t>
            </a:r>
            <a:r>
              <a:rPr lang="en-US" sz="2300" dirty="0"/>
              <a:t> </a:t>
            </a:r>
            <a:r>
              <a:rPr lang="en-US" sz="2300" dirty="0" smtClean="0"/>
              <a:t>matched temperature change observed by Marco  (not Marco data available in epics until 21th of April)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849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1760"/>
            <a:ext cx="8610600" cy="501267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153400" cy="546100"/>
          </a:xfrm>
        </p:spPr>
        <p:txBody>
          <a:bodyPr/>
          <a:lstStyle/>
          <a:p>
            <a:r>
              <a:rPr lang="en-US" sz="3200" dirty="0" smtClean="0"/>
              <a:t>2016 common TB: Temperature measurements. 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701040"/>
            <a:ext cx="8001000" cy="1066800"/>
          </a:xfrm>
        </p:spPr>
        <p:txBody>
          <a:bodyPr/>
          <a:lstStyle/>
          <a:p>
            <a:pPr>
              <a:tabLst>
                <a:tab pos="1436688" algn="l"/>
              </a:tabLst>
            </a:pPr>
            <a:r>
              <a:rPr lang="en-US" sz="2300" dirty="0" smtClean="0"/>
              <a:t>F54 and F43 followed each other in a quite accurate way (although they are positioned quite far one from the other).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20th Depfet workshop, May 14th,2016,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8483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1431</Words>
  <Application>Microsoft Office PowerPoint</Application>
  <PresentationFormat>Presentación en pantalla (4:3)</PresentationFormat>
  <Paragraphs>230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Borde</vt:lpstr>
      <vt:lpstr>FOS environmental monitor at the 2016 Test beam  Kloster seeon,  20th  Depfet Workshop      </vt:lpstr>
      <vt:lpstr>Outline</vt:lpstr>
      <vt:lpstr>Goals &amp; Context.</vt:lpstr>
      <vt:lpstr>TB 2016: TB Fibers and FBGs</vt:lpstr>
      <vt:lpstr>TB 2016: TB FBG Distribution</vt:lpstr>
      <vt:lpstr>TB 2016: TB FBG Distribution</vt:lpstr>
      <vt:lpstr>2016 TB: Temperature measurements.</vt:lpstr>
      <vt:lpstr>2016 common TB: Temperature measurements. </vt:lpstr>
      <vt:lpstr>2016 common TB: Temperature measurements. </vt:lpstr>
      <vt:lpstr>2016 common TB: Temperature measurements. </vt:lpstr>
      <vt:lpstr>Humidity measurement approach</vt:lpstr>
      <vt:lpstr>FBG-s Humidity calibration</vt:lpstr>
      <vt:lpstr>FBG-s Temperature calibration</vt:lpstr>
      <vt:lpstr>Conclusions</vt:lpstr>
      <vt:lpstr>Presentación de PowerPoint</vt:lpstr>
      <vt:lpstr>PXD Mockup: Operating Conditions</vt:lpstr>
      <vt:lpstr> First results: Humidity Reference Fiber</vt:lpstr>
      <vt:lpstr>Mock-up:  Temperature tests  (N2 atmosphere for 3 days)</vt:lpstr>
      <vt:lpstr>Mock-up: N2 Injection at different temperatures</vt:lpstr>
      <vt:lpstr>Test Beam and FANGS proposal</vt:lpstr>
      <vt:lpstr>Conclusions</vt:lpstr>
      <vt:lpstr>Coatings sensitivity  to humidity</vt:lpstr>
      <vt:lpstr>2016 Common TB: System description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2016-05-14T07:01:22Z</dcterms:modified>
</cp:coreProperties>
</file>