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3" r:id="rId1"/>
  </p:sldMasterIdLst>
  <p:notesMasterIdLst>
    <p:notesMasterId r:id="rId13"/>
  </p:notesMasterIdLst>
  <p:handoutMasterIdLst>
    <p:handoutMasterId r:id="rId14"/>
  </p:handoutMasterIdLst>
  <p:sldIdLst>
    <p:sldId id="286" r:id="rId2"/>
    <p:sldId id="30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</p:sldIdLst>
  <p:sldSz cx="9144000" cy="6858000" type="screen4x3"/>
  <p:notesSz cx="6797675" cy="9872663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6203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2411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68618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4823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1031" algn="l" defTabSz="912411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37234" algn="l" defTabSz="912411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193433" algn="l" defTabSz="912411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49644" algn="l" defTabSz="912411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33CC33"/>
    <a:srgbClr val="FFFF66"/>
    <a:srgbClr val="0099FF"/>
    <a:srgbClr val="336600"/>
    <a:srgbClr val="FFCC00"/>
    <a:srgbClr val="FF00FF"/>
    <a:srgbClr val="C2BAEC"/>
    <a:srgbClr val="B7A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3" autoAdjust="0"/>
    <p:restoredTop sz="96024" autoAdjust="0"/>
  </p:normalViewPr>
  <p:slideViewPr>
    <p:cSldViewPr snapToObjects="1" showGuides="1">
      <p:cViewPr varScale="1">
        <p:scale>
          <a:sx n="89" d="100"/>
          <a:sy n="89" d="100"/>
        </p:scale>
        <p:origin x="-98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0" d="100"/>
          <a:sy n="80" d="100"/>
        </p:scale>
        <p:origin x="-2484" y="-84"/>
      </p:cViewPr>
      <p:guideLst>
        <p:guide orient="horz" pos="3108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46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02" tIns="46353" rIns="92702" bIns="46353" numCol="1" anchor="t" anchorCtr="0" compatLnSpc="1">
            <a:prstTxWarp prst="textNoShape">
              <a:avLst/>
            </a:prstTxWarp>
          </a:bodyPr>
          <a:lstStyle>
            <a:lvl1pPr algn="l" defTabSz="9271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076" y="0"/>
            <a:ext cx="29446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02" tIns="46353" rIns="92702" bIns="46353" numCol="1" anchor="t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1958A26B-ED87-4956-A520-E3D955EFE688}" type="datetime1">
              <a:rPr lang="en-US" altLang="en-US"/>
              <a:pPr/>
              <a:t>5/13/2016</a:t>
            </a:fld>
            <a:endParaRPr lang="en-US" alt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9030"/>
            <a:ext cx="29446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02" tIns="46353" rIns="92702" bIns="46353" numCol="1" anchor="b" anchorCtr="0" compatLnSpc="1">
            <a:prstTxWarp prst="textNoShape">
              <a:avLst/>
            </a:prstTxWarp>
          </a:bodyPr>
          <a:lstStyle>
            <a:lvl1pPr algn="l" defTabSz="9271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r>
              <a:rPr lang="en-US" altLang="en-US"/>
              <a:t>Ladislav Andricek, MPI Munich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076" y="9379030"/>
            <a:ext cx="29446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02" tIns="46353" rIns="92702" bIns="46353" numCol="1" anchor="b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E972FCF8-00BB-4F7E-A4D1-FE1EE099024C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158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46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02" tIns="46353" rIns="92702" bIns="46353" numCol="1" anchor="t" anchorCtr="0" compatLnSpc="1">
            <a:prstTxWarp prst="textNoShape">
              <a:avLst/>
            </a:prstTxWarp>
          </a:bodyPr>
          <a:lstStyle>
            <a:lvl1pPr algn="l" defTabSz="9271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076" y="0"/>
            <a:ext cx="29446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02" tIns="46353" rIns="92702" bIns="46353" numCol="1" anchor="t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3215B84E-B8A3-46D2-AD05-D7BBDFDB9578}" type="datetime1">
              <a:rPr lang="en-US" altLang="en-US"/>
              <a:pPr/>
              <a:t>5/13/2016</a:t>
            </a:fld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298" y="4689515"/>
            <a:ext cx="4987079" cy="4442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02" tIns="46353" rIns="92702" bIns="46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9030"/>
            <a:ext cx="29446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02" tIns="46353" rIns="92702" bIns="46353" numCol="1" anchor="b" anchorCtr="0" compatLnSpc="1">
            <a:prstTxWarp prst="textNoShape">
              <a:avLst/>
            </a:prstTxWarp>
          </a:bodyPr>
          <a:lstStyle>
            <a:lvl1pPr algn="l" defTabSz="9271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r>
              <a:rPr lang="en-US" altLang="en-US"/>
              <a:t>Ladislav Andricek, MPI Munich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076" y="9379030"/>
            <a:ext cx="29446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02" tIns="46353" rIns="92702" bIns="46353" numCol="1" anchor="b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F827CE9A-CA15-48DA-9922-958EA8F9BC48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784622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20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41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61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482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1031" algn="l" defTabSz="9124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7234" algn="l" defTabSz="9124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3433" algn="l" defTabSz="9124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9644" algn="l" defTabSz="9124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215B84E-B8A3-46D2-AD05-D7BBDFDB9578}" type="datetime1">
              <a:rPr lang="en-US" altLang="en-US" smtClean="0"/>
              <a:pPr/>
              <a:t>5/13/2016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Ladislav Andricek, MPI Munich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E9A-CA15-48DA-9922-958EA8F9BC48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8779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215B84E-B8A3-46D2-AD05-D7BBDFDB9578}" type="datetime1">
              <a:rPr lang="en-US" altLang="en-US" smtClean="0"/>
              <a:pPr/>
              <a:t>5/13/2016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Ladislav Andricek, MPI Munich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E9A-CA15-48DA-9922-958EA8F9BC4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8991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215B84E-B8A3-46D2-AD05-D7BBDFDB9578}" type="datetime1">
              <a:rPr lang="en-US" altLang="en-US" smtClean="0"/>
              <a:pPr/>
              <a:t>5/13/2016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Ladislav Andricek, MPI Munich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E9A-CA15-48DA-9922-958EA8F9BC4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8991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215B84E-B8A3-46D2-AD05-D7BBDFDB9578}" type="datetime1">
              <a:rPr lang="en-US" altLang="en-US" smtClean="0"/>
              <a:pPr/>
              <a:t>5/13/2016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Ladislav Andricek, MPI Munich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E9A-CA15-48DA-9922-958EA8F9BC4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8991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215B84E-B8A3-46D2-AD05-D7BBDFDB9578}" type="datetime1">
              <a:rPr lang="en-US" altLang="en-US" smtClean="0"/>
              <a:pPr/>
              <a:t>5/13/2016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Ladislav Andricek, MPI Munich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E9A-CA15-48DA-9922-958EA8F9BC4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8991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215B84E-B8A3-46D2-AD05-D7BBDFDB9578}" type="datetime1">
              <a:rPr lang="en-US" altLang="en-US" smtClean="0"/>
              <a:pPr/>
              <a:t>5/13/2016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Ladislav Andricek, MPI Munich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E9A-CA15-48DA-9922-958EA8F9BC4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8991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215B84E-B8A3-46D2-AD05-D7BBDFDB9578}" type="datetime1">
              <a:rPr lang="en-US" altLang="en-US" smtClean="0"/>
              <a:pPr/>
              <a:t>5/13/2016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Ladislav Andricek, MPI Munich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E9A-CA15-48DA-9922-958EA8F9BC4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8991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215B84E-B8A3-46D2-AD05-D7BBDFDB9578}" type="datetime1">
              <a:rPr lang="en-US" altLang="en-US" smtClean="0"/>
              <a:pPr/>
              <a:t>5/13/2016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Ladislav Andricek, MPI Munich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E9A-CA15-48DA-9922-958EA8F9BC4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89911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215B84E-B8A3-46D2-AD05-D7BBDFDB9578}" type="datetime1">
              <a:rPr lang="en-US" altLang="en-US" smtClean="0"/>
              <a:pPr/>
              <a:t>5/13/2016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Ladislav Andricek, MPI Munich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E9A-CA15-48DA-9922-958EA8F9BC4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8991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126618" y="6658578"/>
            <a:ext cx="3311525" cy="188912"/>
          </a:xfrm>
          <a:ln/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smtClean="0"/>
              <a:t>DEPFET Workshop, May 2016</a:t>
            </a:r>
            <a:endParaRPr lang="de-DE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Ladislav </a:t>
            </a:r>
            <a:r>
              <a:rPr lang="de-DE" dirty="0" err="1" smtClean="0"/>
              <a:t>Andricek</a:t>
            </a:r>
            <a:r>
              <a:rPr lang="de-DE" dirty="0" smtClean="0"/>
              <a:t>, MPG Halbleiterlabor</a:t>
            </a:r>
            <a:endParaRPr lang="de-DE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52D20-2352-4749-B7C5-DD441254C40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idx="1"/>
          </p:nvPr>
        </p:nvSpPr>
        <p:spPr bwMode="auto">
          <a:xfrm>
            <a:off x="566738" y="1304652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>
              <a:buFont typeface="Wingdings 3" panose="05040102010807070707" pitchFamily="18" charset="2"/>
              <a:buChar char=""/>
              <a:defRPr/>
            </a:lvl1pPr>
            <a:lvl2pPr marL="715963" indent="-355600">
              <a:buFont typeface="Wingdings 3" panose="05040102010807070707" pitchFamily="18" charset="2"/>
              <a:buChar char=""/>
              <a:defRPr/>
            </a:lvl2pPr>
            <a:lvl3pPr marL="1254125" indent="-355600">
              <a:buSzPct val="100000"/>
              <a:buFont typeface="Wingdings 3" panose="05040102010807070707" pitchFamily="18" charset="2"/>
              <a:buChar char=""/>
              <a:defRPr sz="1400"/>
            </a:lvl3pPr>
            <a:lvl4pPr marL="1793875" indent="-355600">
              <a:buSzPct val="100000"/>
              <a:buFont typeface="Wingdings 3" panose="05040102010807070707" pitchFamily="18" charset="2"/>
              <a:buChar char=""/>
              <a:defRPr sz="1400"/>
            </a:lvl4pPr>
            <a:lvl5pPr marL="2332038" indent="-360363">
              <a:buSzPct val="100000"/>
              <a:buFont typeface="Wingdings 3" panose="05040102010807070707" pitchFamily="18" charset="2"/>
              <a:buChar char=""/>
              <a:defRPr sz="1400"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3998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aci\Desktop\Logo-trans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5510" y="180931"/>
            <a:ext cx="1019829" cy="62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7698" name="Rectangle 2"/>
          <p:cNvSpPr>
            <a:spLocks noChangeArrowheads="1"/>
          </p:cNvSpPr>
          <p:nvPr userDrawn="1"/>
        </p:nvSpPr>
        <p:spPr bwMode="auto">
          <a:xfrm>
            <a:off x="119063" y="0"/>
            <a:ext cx="133350" cy="6669088"/>
          </a:xfrm>
          <a:prstGeom prst="rect">
            <a:avLst/>
          </a:prstGeom>
          <a:solidFill>
            <a:srgbClr val="C9DBD8"/>
          </a:solidFill>
          <a:ln w="9525">
            <a:solidFill>
              <a:srgbClr val="C9DBD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699" name="Rectangle 3"/>
          <p:cNvSpPr>
            <a:spLocks noChangeArrowheads="1"/>
          </p:cNvSpPr>
          <p:nvPr userDrawn="1"/>
        </p:nvSpPr>
        <p:spPr bwMode="auto">
          <a:xfrm>
            <a:off x="252413" y="0"/>
            <a:ext cx="131762" cy="6858000"/>
          </a:xfrm>
          <a:prstGeom prst="rect">
            <a:avLst/>
          </a:prstGeom>
          <a:solidFill>
            <a:srgbClr val="E6F2F2"/>
          </a:solidFill>
          <a:ln w="9525">
            <a:solidFill>
              <a:srgbClr val="E6F2F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0" name="Rectangle 4"/>
          <p:cNvSpPr>
            <a:spLocks noChangeArrowheads="1"/>
          </p:cNvSpPr>
          <p:nvPr userDrawn="1"/>
        </p:nvSpPr>
        <p:spPr bwMode="auto">
          <a:xfrm>
            <a:off x="0" y="6642100"/>
            <a:ext cx="9144000" cy="215900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627987" y="157383"/>
            <a:ext cx="65301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008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Title</a:t>
            </a:r>
          </a:p>
        </p:txBody>
      </p:sp>
      <p:sp>
        <p:nvSpPr>
          <p:cNvPr id="797702" name="Rectangle 6"/>
          <p:cNvSpPr>
            <a:spLocks noChangeArrowheads="1"/>
          </p:cNvSpPr>
          <p:nvPr userDrawn="1"/>
        </p:nvSpPr>
        <p:spPr bwMode="auto">
          <a:xfrm>
            <a:off x="0" y="0"/>
            <a:ext cx="119063" cy="6669088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3" name="Rectangle 7"/>
          <p:cNvSpPr>
            <a:spLocks noChangeArrowheads="1"/>
          </p:cNvSpPr>
          <p:nvPr userDrawn="1"/>
        </p:nvSpPr>
        <p:spPr bwMode="auto">
          <a:xfrm>
            <a:off x="0" y="-26988"/>
            <a:ext cx="9144000" cy="142876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4" name="Line 8"/>
          <p:cNvSpPr>
            <a:spLocks noChangeShapeType="1"/>
          </p:cNvSpPr>
          <p:nvPr/>
        </p:nvSpPr>
        <p:spPr bwMode="auto">
          <a:xfrm>
            <a:off x="296863" y="813460"/>
            <a:ext cx="7585075" cy="0"/>
          </a:xfrm>
          <a:prstGeom prst="line">
            <a:avLst/>
          </a:prstGeom>
          <a:noFill/>
          <a:ln w="38100">
            <a:solidFill>
              <a:srgbClr val="E6F2F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7638" y="6669088"/>
            <a:ext cx="33115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0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DEPFET Workshop, May 2016</a:t>
            </a:r>
            <a:endParaRPr lang="de-DE" dirty="0"/>
          </a:p>
        </p:txBody>
      </p:sp>
      <p:sp>
        <p:nvSpPr>
          <p:cNvPr id="7977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42795" y="6666515"/>
            <a:ext cx="25463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Ladislav Andricek, MPG Halbleiterlabor</a:t>
            </a:r>
            <a:endParaRPr lang="de-DE"/>
          </a:p>
        </p:txBody>
      </p:sp>
      <p:sp>
        <p:nvSpPr>
          <p:cNvPr id="797709" name="Oval 13"/>
          <p:cNvSpPr>
            <a:spLocks noChangeArrowheads="1"/>
          </p:cNvSpPr>
          <p:nvPr userDrawn="1"/>
        </p:nvSpPr>
        <p:spPr bwMode="auto">
          <a:xfrm>
            <a:off x="566738" y="382808"/>
            <a:ext cx="179387" cy="180975"/>
          </a:xfrm>
          <a:prstGeom prst="ellipse">
            <a:avLst/>
          </a:prstGeom>
          <a:gradFill rotWithShape="1">
            <a:gsLst>
              <a:gs pos="0">
                <a:srgbClr val="7CA6A6">
                  <a:gamma/>
                  <a:shade val="46275"/>
                  <a:invGamma/>
                </a:srgbClr>
              </a:gs>
              <a:gs pos="50000">
                <a:srgbClr val="7CA6A6"/>
              </a:gs>
              <a:gs pos="100000">
                <a:srgbClr val="7CA6A6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4265240" y="6670895"/>
            <a:ext cx="455613" cy="155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76F9865-C8D1-41C0-A188-E3828898930B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pic>
        <p:nvPicPr>
          <p:cNvPr id="15" name="Picture 2" descr="D:\Laci\web-pages-Outreach\Icons-Logos\DEPFET-logo-large.jpg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011" y="200014"/>
            <a:ext cx="434228" cy="567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ttp://belle2.kek.jp/images/belle2-logo.png"/>
          <p:cNvPicPr>
            <a:picLocks noChangeAspect="1" noChangeArrowheads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285058"/>
            <a:ext cx="566378" cy="460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08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9pPr>
    </p:titleStyle>
    <p:bodyStyle>
      <a:lvl1pPr marL="812800" indent="-812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168400" indent="-7112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3" panose="05040102010807070707" pitchFamily="18" charset="2"/>
        <a:buChar char="w"/>
        <a:defRPr sz="1400">
          <a:solidFill>
            <a:schemeClr val="tx1"/>
          </a:solidFill>
          <a:latin typeface="+mn-lt"/>
        </a:defRPr>
      </a:lvl2pPr>
      <a:lvl3pPr marL="1524000" indent="-609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Wingdings 3" panose="05040102010807070707" pitchFamily="18" charset="2"/>
        <a:buChar char="9"/>
        <a:defRPr sz="1200">
          <a:solidFill>
            <a:schemeClr val="tx1"/>
          </a:solidFill>
          <a:latin typeface="+mn-lt"/>
        </a:defRPr>
      </a:lvl3pPr>
      <a:lvl4pPr marL="1879600" indent="-5080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Wingdings 3" panose="05040102010807070707" pitchFamily="18" charset="2"/>
        <a:buChar char="9"/>
        <a:defRPr sz="1200">
          <a:solidFill>
            <a:schemeClr val="tx1"/>
          </a:solidFill>
          <a:latin typeface="+mn-lt"/>
        </a:defRPr>
      </a:lvl4pPr>
      <a:lvl5pPr marL="2336800" indent="-5080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Wingdings 3" panose="05040102010807070707" pitchFamily="18" charset="2"/>
        <a:buChar char="9"/>
        <a:defRPr sz="1200">
          <a:solidFill>
            <a:schemeClr val="tx1"/>
          </a:solidFill>
          <a:latin typeface="+mn-lt"/>
        </a:defRPr>
      </a:lvl5pPr>
      <a:lvl6pPr marL="27940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6pPr>
      <a:lvl7pPr marL="32512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7pPr>
      <a:lvl8pPr marL="37084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8pPr>
      <a:lvl9pPr marL="41656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DEPFET Workshop, May 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Ladislav </a:t>
            </a:r>
            <a:r>
              <a:rPr lang="de-DE" dirty="0" err="1" smtClean="0"/>
              <a:t>Andricek</a:t>
            </a:r>
            <a:r>
              <a:rPr lang="de-DE" smtClean="0"/>
              <a:t>, MPG Halbleiterlabor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52D20-2352-4749-B7C5-DD441254C40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2800" dirty="0" smtClean="0"/>
              <a:t> Documentation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 smtClean="0"/>
              <a:t>Transition to “Production Mode”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 smtClean="0"/>
              <a:t>Please update </a:t>
            </a:r>
            <a:r>
              <a:rPr lang="en-GB" sz="1800" dirty="0" err="1" smtClean="0"/>
              <a:t>docu</a:t>
            </a:r>
            <a:r>
              <a:rPr lang="en-GB" sz="1800" dirty="0"/>
              <a:t> </a:t>
            </a:r>
            <a:r>
              <a:rPr lang="en-GB" sz="1800" dirty="0" smtClean="0"/>
              <a:t>and place it to Wiki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sz="1800" dirty="0" smtClean="0"/>
              <a:t>Sensors, ASICs, Assembly, backend electronics &amp;DAQ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sz="28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2800" dirty="0" smtClean="0"/>
              <a:t>Schedule Module/Ladder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2800" dirty="0" smtClean="0"/>
              <a:t>TB decision: go on with sensor prod? (!)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653483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Updated schedule – creation of contingency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DEPFET Workshop, May 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52D20-2352-4749-B7C5-DD441254C40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1026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93514"/>
            <a:ext cx="8870727" cy="555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4265240" y="2276872"/>
            <a:ext cx="4751949" cy="16561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>
            <a:noAutofit/>
          </a:bodyPr>
          <a:lstStyle/>
          <a:p>
            <a:pPr marL="285750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Ladder assembly, Ladder testing, half shell assembly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~25 weeks </a:t>
            </a:r>
            <a:r>
              <a:rPr lang="en-GB" sz="1400" b="1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 contingency!!</a:t>
            </a:r>
          </a:p>
          <a:p>
            <a:pPr marL="285750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PXD commissioning at MPP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3 months </a:t>
            </a:r>
            <a:r>
              <a:rPr lang="en-GB" sz="1400" b="1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 contingency (??)</a:t>
            </a:r>
          </a:p>
          <a:p>
            <a:pPr marL="285750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Shipment to KEK 1 week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b="1" dirty="0" smtClean="0">
                <a:solidFill>
                  <a:schemeClr val="bg1"/>
                </a:solidFill>
                <a:latin typeface="+mn-lt"/>
              </a:rPr>
              <a:t>PXD@KEK 12.10.2017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endParaRPr lang="en-GB" sz="1400" dirty="0" smtClean="0">
              <a:solidFill>
                <a:schemeClr val="bg1"/>
              </a:solidFill>
              <a:latin typeface="+mn-lt"/>
            </a:endParaRP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endParaRPr lang="en-GB" sz="1400" dirty="0" smtClean="0">
              <a:solidFill>
                <a:schemeClr val="bg1"/>
              </a:solidFill>
              <a:latin typeface="+mn-lt"/>
            </a:endParaRPr>
          </a:p>
          <a:p>
            <a:pPr algn="l">
              <a:spcBef>
                <a:spcPts val="100"/>
              </a:spcBef>
              <a:spcAft>
                <a:spcPts val="100"/>
              </a:spcAft>
            </a:pPr>
            <a:endParaRPr lang="en-GB" sz="1400" dirty="0" smtClean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 flipV="1">
            <a:off x="6408204" y="3933057"/>
            <a:ext cx="792088" cy="2124235"/>
          </a:xfrm>
          <a:prstGeom prst="straightConnector1">
            <a:avLst/>
          </a:prstGeom>
          <a:solidFill>
            <a:schemeClr val="tx2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Gerade Verbindung mit Pfeil 10"/>
          <p:cNvCxnSpPr/>
          <p:nvPr/>
        </p:nvCxnSpPr>
        <p:spPr bwMode="auto">
          <a:xfrm flipV="1">
            <a:off x="7068817" y="3933057"/>
            <a:ext cx="527519" cy="2196244"/>
          </a:xfrm>
          <a:prstGeom prst="straightConnector1">
            <a:avLst/>
          </a:prstGeom>
          <a:solidFill>
            <a:schemeClr val="tx2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Gerade Verbindung mit Pfeil 13"/>
          <p:cNvCxnSpPr/>
          <p:nvPr/>
        </p:nvCxnSpPr>
        <p:spPr bwMode="auto">
          <a:xfrm flipH="1" flipV="1">
            <a:off x="8064388" y="3933057"/>
            <a:ext cx="1" cy="2348644"/>
          </a:xfrm>
          <a:prstGeom prst="straightConnector1">
            <a:avLst/>
          </a:prstGeom>
          <a:solidFill>
            <a:schemeClr val="tx2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2309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DEPFET Workshop, May 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52D20-2352-4749-B7C5-DD441254C40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Gaining experience with gated mode operation</a:t>
            </a:r>
          </a:p>
          <a:p>
            <a:pPr lvl="1"/>
            <a:r>
              <a:rPr lang="en-GB" dirty="0" smtClean="0"/>
              <a:t>Weak points of module periphery of pilot run identified</a:t>
            </a:r>
          </a:p>
          <a:p>
            <a:pPr lvl="1"/>
            <a:r>
              <a:rPr lang="en-GB" dirty="0" smtClean="0"/>
              <a:t>More tests needed, optimize operation parameter of DCD </a:t>
            </a:r>
          </a:p>
          <a:p>
            <a:pPr lvl="1"/>
            <a:r>
              <a:rPr lang="en-GB" dirty="0" smtClean="0"/>
              <a:t>(very) first tests with analogue CM very promising ….</a:t>
            </a:r>
          </a:p>
          <a:p>
            <a:pPr lvl="1"/>
            <a:r>
              <a:rPr lang="en-GB" dirty="0" smtClean="0"/>
              <a:t>Can’t do much more with metal routing on module </a:t>
            </a:r>
            <a:r>
              <a:rPr lang="en-GB" dirty="0" smtClean="0">
                <a:sym typeface="Wingdings" panose="05000000000000000000" pitchFamily="2" charset="2"/>
              </a:rPr>
              <a:t> go on with sensor production</a:t>
            </a:r>
            <a:endParaRPr lang="en-GB" dirty="0" smtClean="0"/>
          </a:p>
          <a:p>
            <a:pPr lvl="1"/>
            <a:endParaRPr lang="en-GB" dirty="0" smtClean="0"/>
          </a:p>
          <a:p>
            <a:pPr marL="360363" lvl="1" indent="0">
              <a:buNone/>
            </a:pPr>
            <a:endParaRPr lang="en-GB" dirty="0"/>
          </a:p>
          <a:p>
            <a:r>
              <a:rPr lang="en-GB" dirty="0" smtClean="0"/>
              <a:t>Updated schedule presented</a:t>
            </a:r>
          </a:p>
          <a:p>
            <a:pPr lvl="1"/>
            <a:r>
              <a:rPr lang="en-GB" dirty="0" smtClean="0"/>
              <a:t>First batch </a:t>
            </a:r>
            <a:r>
              <a:rPr lang="en-GB" dirty="0"/>
              <a:t>s</a:t>
            </a:r>
            <a:r>
              <a:rPr lang="en-GB" dirty="0" smtClean="0"/>
              <a:t>ensor production on schedule, in spite delay due to gated mode tests</a:t>
            </a:r>
          </a:p>
          <a:p>
            <a:pPr lvl="1"/>
            <a:r>
              <a:rPr lang="en-GB" dirty="0" smtClean="0"/>
              <a:t>Second batch to start this week</a:t>
            </a:r>
          </a:p>
          <a:p>
            <a:pPr lvl="1"/>
            <a:r>
              <a:rPr lang="en-GB" dirty="0" smtClean="0"/>
              <a:t>Two phases of module/ladder production:</a:t>
            </a:r>
          </a:p>
          <a:p>
            <a:pPr lvl="2"/>
            <a:r>
              <a:rPr lang="en-GB" dirty="0" smtClean="0"/>
              <a:t>Pre-production for phase 2 and spares with fast feedback to IZM (flip-chip)</a:t>
            </a:r>
          </a:p>
          <a:p>
            <a:pPr lvl="2"/>
            <a:r>
              <a:rPr lang="en-GB" dirty="0" smtClean="0"/>
              <a:t>Main production in larger batches safes time, creates contingency ….</a:t>
            </a:r>
          </a:p>
          <a:p>
            <a:pPr marL="360363" lvl="1" indent="0">
              <a:buNone/>
            </a:pPr>
            <a:endParaRPr lang="en-GB" dirty="0">
              <a:sym typeface="Wingdings" panose="05000000000000000000" pitchFamily="2" charset="2"/>
            </a:endParaRPr>
          </a:p>
          <a:p>
            <a:pPr marL="360363" lvl="1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453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DEPFET Workshop, May 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52D20-2352-4749-B7C5-DD441254C40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518864" y="4401108"/>
            <a:ext cx="8229600" cy="1944216"/>
          </a:xfrm>
        </p:spPr>
        <p:txBody>
          <a:bodyPr/>
          <a:lstStyle/>
          <a:p>
            <a:r>
              <a:rPr lang="en-GB" dirty="0" smtClean="0"/>
              <a:t>Assemble remaining modules asap!</a:t>
            </a:r>
          </a:p>
          <a:p>
            <a:pPr lvl="1"/>
            <a:r>
              <a:rPr lang="en-GB" dirty="0" smtClean="0"/>
              <a:t>practice assembly</a:t>
            </a:r>
          </a:p>
          <a:p>
            <a:pPr lvl="1"/>
            <a:r>
              <a:rPr lang="en-GB" dirty="0" smtClean="0"/>
              <a:t>4 Modules for PF (OF) with Taiyo </a:t>
            </a:r>
            <a:r>
              <a:rPr lang="en-GB" dirty="0" err="1" smtClean="0"/>
              <a:t>kapton</a:t>
            </a:r>
            <a:r>
              <a:rPr lang="en-GB" dirty="0" smtClean="0"/>
              <a:t> from recent batch (are there enough)</a:t>
            </a:r>
          </a:p>
          <a:p>
            <a:pPr lvl="1"/>
            <a:r>
              <a:rPr lang="en-GB" dirty="0" smtClean="0"/>
              <a:t>IF and IB w/o </a:t>
            </a:r>
            <a:r>
              <a:rPr lang="en-GB" dirty="0" err="1" smtClean="0"/>
              <a:t>kapton</a:t>
            </a:r>
            <a:r>
              <a:rPr lang="en-GB" dirty="0" smtClean="0"/>
              <a:t> for Probe card qualification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Chipset: SWBv2.1, DCDB4, DHPT1.1</a:t>
            </a:r>
          </a:p>
          <a:p>
            <a:pPr lvl="1"/>
            <a:endParaRPr lang="en-GB" dirty="0"/>
          </a:p>
        </p:txBody>
      </p:sp>
      <p:graphicFrame>
        <p:nvGraphicFramePr>
          <p:cNvPr id="7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945417"/>
              </p:ext>
            </p:extLst>
          </p:nvPr>
        </p:nvGraphicFramePr>
        <p:xfrm>
          <a:off x="539552" y="1556792"/>
          <a:ext cx="8208912" cy="2348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116"/>
                <a:gridCol w="2860123"/>
                <a:gridCol w="2202391"/>
                <a:gridCol w="2102282"/>
              </a:tblGrid>
              <a:tr h="456102"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000000"/>
                          </a:solidFill>
                        </a:rPr>
                        <a:t>W30</a:t>
                      </a:r>
                      <a:endParaRPr lang="en-GB" sz="18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000000"/>
                          </a:solidFill>
                        </a:rPr>
                        <a:t>W35</a:t>
                      </a:r>
                      <a:endParaRPr lang="en-GB" sz="18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000000"/>
                          </a:solidFill>
                        </a:rPr>
                        <a:t>W36</a:t>
                      </a:r>
                      <a:endParaRPr lang="en-GB" sz="18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16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000000"/>
                          </a:solidFill>
                        </a:rPr>
                        <a:t>IF</a:t>
                      </a:r>
                      <a:endParaRPr lang="en-GB" sz="14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98.96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000000"/>
                          </a:solidFill>
                        </a:rPr>
                        <a:t>OF1</a:t>
                      </a:r>
                      <a:endParaRPr lang="en-GB" sz="14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Pilot module 0, H7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98.44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98.96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</a:tr>
              <a:tr h="25856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000000"/>
                          </a:solidFill>
                        </a:rPr>
                        <a:t>OF2</a:t>
                      </a:r>
                      <a:endParaRPr lang="en-GB" sz="14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Pilot module 0, broken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98.96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99.48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</a:tr>
              <a:tr h="229096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000000"/>
                          </a:solidFill>
                        </a:rPr>
                        <a:t>OB1</a:t>
                      </a:r>
                      <a:endParaRPr lang="en-GB" sz="14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Pilot module 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DESY test 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1996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000000"/>
                          </a:solidFill>
                        </a:rPr>
                        <a:t>OB2</a:t>
                      </a:r>
                      <a:endParaRPr lang="en-GB" sz="14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Pilot module 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98.96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</a:tr>
              <a:tr h="2421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000000"/>
                          </a:solidFill>
                        </a:rPr>
                        <a:t>IB</a:t>
                      </a:r>
                      <a:endParaRPr lang="en-GB" sz="14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DESY test 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99.48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1061954" y="1016732"/>
            <a:ext cx="3330026" cy="4572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 smtClean="0"/>
              <a:t>Module </a:t>
            </a:r>
            <a:r>
              <a:rPr lang="en-US" dirty="0" smtClean="0"/>
              <a:t>Assignment – PXD9-6 (Pilot)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2879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Updated schedule – creation of contingency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DEPFET Workshop, May 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52D20-2352-4749-B7C5-DD441254C40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93514"/>
            <a:ext cx="8870727" cy="555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053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Updated schedule – creation of contingency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DEPFET Workshop, May 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52D20-2352-4749-B7C5-DD441254C40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93514"/>
            <a:ext cx="8870727" cy="555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Geschweifte Klammer rechts 5"/>
          <p:cNvSpPr/>
          <p:nvPr/>
        </p:nvSpPr>
        <p:spPr bwMode="auto">
          <a:xfrm>
            <a:off x="6300192" y="1088740"/>
            <a:ext cx="324036" cy="1152128"/>
          </a:xfrm>
          <a:prstGeom prst="rightBrace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673975" y="1016732"/>
            <a:ext cx="2415169" cy="28443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>
            <a:noAutofit/>
          </a:bodyPr>
          <a:lstStyle/>
          <a:p>
            <a:pPr marL="285750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4 batches: PXD9-7 .. 10</a:t>
            </a:r>
          </a:p>
          <a:p>
            <a:pPr marL="285750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PXD9-7 on schedule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4 wafers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chemeClr val="bg1"/>
                </a:solidFill>
                <a:latin typeface="+mn-lt"/>
              </a:rPr>
              <a:t>a</a:t>
            </a: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lmost PXD/2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For pre-production</a:t>
            </a:r>
          </a:p>
          <a:p>
            <a:pPr marL="285750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PXD9-8 and PXD9-9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15 wafers for main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Incl. spares</a:t>
            </a:r>
          </a:p>
          <a:p>
            <a:pPr marL="285750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PXD9-10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7 wafers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PF and emergency</a:t>
            </a:r>
          </a:p>
          <a:p>
            <a:pPr marL="285750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endParaRPr lang="en-GB" sz="1400" dirty="0" smtClean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04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Updated schedule – creation of contingency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DEPFET Workshop, May 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52D20-2352-4749-B7C5-DD441254C40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026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93514"/>
            <a:ext cx="8870727" cy="555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Geschweifte Klammer rechts 5"/>
          <p:cNvSpPr/>
          <p:nvPr/>
        </p:nvSpPr>
        <p:spPr bwMode="auto">
          <a:xfrm>
            <a:off x="2919662" y="2168860"/>
            <a:ext cx="360040" cy="936104"/>
          </a:xfrm>
          <a:prstGeom prst="rightBrace">
            <a:avLst>
              <a:gd name="adj1" fmla="val 18193"/>
              <a:gd name="adj2" fmla="val 50000"/>
            </a:avLst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120172" y="1088740"/>
            <a:ext cx="2880320" cy="35283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>
            <a:noAutofit/>
          </a:bodyPr>
          <a:lstStyle/>
          <a:p>
            <a:pPr marL="285750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SwitcherBv2.1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Pre-prod available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Partly bumped, tested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Re-order 500 more now</a:t>
            </a:r>
          </a:p>
          <a:p>
            <a:pPr marL="285750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DCDB4.1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First tests okay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~ 450 chips available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12 weeks for more tests</a:t>
            </a:r>
          </a:p>
          <a:p>
            <a:pPr marL="285750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DHPT1.2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In production at TSMC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Backup DHPT1.1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Test as soon as back</a:t>
            </a:r>
            <a:endParaRPr lang="en-GB" sz="1400" dirty="0" smtClean="0">
              <a:solidFill>
                <a:schemeClr val="bg1"/>
              </a:solidFill>
              <a:latin typeface="+mn-lt"/>
            </a:endParaRP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For pre-production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Order more autumn 16</a:t>
            </a:r>
          </a:p>
          <a:p>
            <a:pPr algn="l">
              <a:spcBef>
                <a:spcPts val="100"/>
              </a:spcBef>
              <a:spcAft>
                <a:spcPts val="100"/>
              </a:spcAft>
            </a:pPr>
            <a:endParaRPr lang="en-GB" sz="1400" dirty="0" smtClean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9" name="Gerade Verbindung mit Pfeil 8"/>
          <p:cNvCxnSpPr>
            <a:stCxn id="6" idx="1"/>
          </p:cNvCxnSpPr>
          <p:nvPr/>
        </p:nvCxnSpPr>
        <p:spPr bwMode="auto">
          <a:xfrm>
            <a:off x="3279702" y="2636912"/>
            <a:ext cx="2768462" cy="468052"/>
          </a:xfrm>
          <a:prstGeom prst="straightConnector1">
            <a:avLst/>
          </a:prstGeom>
          <a:solidFill>
            <a:schemeClr val="tx2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2117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Updated schedule – creation of contingency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DEPFET Workshop, May 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52D20-2352-4749-B7C5-DD441254C40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6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93514"/>
            <a:ext cx="8870727" cy="555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Geschweifte Klammer rechts 5"/>
          <p:cNvSpPr/>
          <p:nvPr/>
        </p:nvSpPr>
        <p:spPr bwMode="auto">
          <a:xfrm>
            <a:off x="3700444" y="3014954"/>
            <a:ext cx="259488" cy="378042"/>
          </a:xfrm>
          <a:prstGeom prst="rightBrace">
            <a:avLst>
              <a:gd name="adj1" fmla="val 18193"/>
              <a:gd name="adj2" fmla="val 50000"/>
            </a:avLst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116463" y="2337628"/>
            <a:ext cx="2880320" cy="15121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>
            <a:noAutofit/>
          </a:bodyPr>
          <a:lstStyle/>
          <a:p>
            <a:pPr marL="285750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err="1" smtClean="0">
                <a:solidFill>
                  <a:schemeClr val="bg1"/>
                </a:solidFill>
                <a:latin typeface="+mn-lt"/>
              </a:rPr>
              <a:t>Kapton</a:t>
            </a:r>
            <a:endParaRPr lang="en-GB" sz="1400" dirty="0" smtClean="0">
              <a:solidFill>
                <a:schemeClr val="bg1"/>
              </a:solidFill>
              <a:latin typeface="+mn-lt"/>
            </a:endParaRP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Qualify </a:t>
            </a:r>
            <a:r>
              <a:rPr lang="en-GB" sz="1400" dirty="0" err="1" smtClean="0">
                <a:solidFill>
                  <a:schemeClr val="bg1"/>
                </a:solidFill>
                <a:latin typeface="+mn-lt"/>
              </a:rPr>
              <a:t>Kaupke</a:t>
            </a: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 company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5 sets Pre-prod ordered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8-10 w lead time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Main order asap </a:t>
            </a:r>
          </a:p>
          <a:p>
            <a:pPr algn="l">
              <a:spcBef>
                <a:spcPts val="100"/>
              </a:spcBef>
              <a:spcAft>
                <a:spcPts val="100"/>
              </a:spcAft>
            </a:pPr>
            <a:endParaRPr lang="en-GB" sz="1400" dirty="0" smtClean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 flipV="1">
            <a:off x="4067944" y="3093712"/>
            <a:ext cx="2052228" cy="83261"/>
          </a:xfrm>
          <a:prstGeom prst="straightConnector1">
            <a:avLst/>
          </a:prstGeom>
          <a:solidFill>
            <a:schemeClr val="tx2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5717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Updated schedule – creation of contingency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DEPFET Workshop, May 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52D20-2352-4749-B7C5-DD441254C40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026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93514"/>
            <a:ext cx="8870727" cy="555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Geschweifte Klammer rechts 5"/>
          <p:cNvSpPr/>
          <p:nvPr/>
        </p:nvSpPr>
        <p:spPr bwMode="auto">
          <a:xfrm>
            <a:off x="3419872" y="3447786"/>
            <a:ext cx="324036" cy="737297"/>
          </a:xfrm>
          <a:prstGeom prst="rightBrace">
            <a:avLst>
              <a:gd name="adj1" fmla="val 18193"/>
              <a:gd name="adj2" fmla="val 50000"/>
            </a:avLst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116463" y="2108102"/>
            <a:ext cx="2880320" cy="19329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>
            <a:noAutofit/>
          </a:bodyPr>
          <a:lstStyle/>
          <a:p>
            <a:pPr marL="285750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Module </a:t>
            </a: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pre-production</a:t>
            </a:r>
            <a:r>
              <a:rPr lang="en-GB" sz="1400" smtClean="0">
                <a:solidFill>
                  <a:schemeClr val="bg1"/>
                </a:solidFill>
                <a:latin typeface="+mn-lt"/>
              </a:rPr>
              <a:t>: July </a:t>
            </a:r>
            <a:endParaRPr lang="en-GB" sz="1400" dirty="0" smtClean="0">
              <a:solidFill>
                <a:schemeClr val="bg1"/>
              </a:solidFill>
              <a:latin typeface="+mn-lt"/>
            </a:endParaRP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3 L1 and 3 L2  ladders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Final chip set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Slowly step-by-step</a:t>
            </a:r>
          </a:p>
          <a:p>
            <a:pPr marL="1198161" lvl="2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FC, SMD, test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Repeat pilot with larger</a:t>
            </a:r>
            <a:br>
              <a:rPr lang="en-GB" sz="1400" dirty="0" smtClean="0">
                <a:solidFill>
                  <a:schemeClr val="bg1"/>
                </a:solidFill>
                <a:latin typeface="+mn-lt"/>
              </a:rPr>
            </a:b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sample, practice ….</a:t>
            </a:r>
          </a:p>
          <a:p>
            <a:pPr algn="l">
              <a:spcBef>
                <a:spcPts val="100"/>
              </a:spcBef>
              <a:spcAft>
                <a:spcPts val="100"/>
              </a:spcAft>
            </a:pPr>
            <a:endParaRPr lang="en-GB" sz="1400" dirty="0" smtClean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 flipV="1">
            <a:off x="3815916" y="3093713"/>
            <a:ext cx="2304256" cy="722721"/>
          </a:xfrm>
          <a:prstGeom prst="straightConnector1">
            <a:avLst/>
          </a:prstGeom>
          <a:solidFill>
            <a:schemeClr val="tx2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4192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Updated schedule – creation of contingency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DEPFET Workshop, May 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52D20-2352-4749-B7C5-DD441254C40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026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93514"/>
            <a:ext cx="8870727" cy="555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Geschweifte Klammer rechts 5"/>
          <p:cNvSpPr/>
          <p:nvPr/>
        </p:nvSpPr>
        <p:spPr bwMode="auto">
          <a:xfrm>
            <a:off x="3959932" y="4923951"/>
            <a:ext cx="395317" cy="1133341"/>
          </a:xfrm>
          <a:prstGeom prst="rightBrace">
            <a:avLst>
              <a:gd name="adj1" fmla="val 18193"/>
              <a:gd name="adj2" fmla="val 50000"/>
            </a:avLst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116463" y="2108102"/>
            <a:ext cx="2880320" cy="19329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>
            <a:noAutofit/>
          </a:bodyPr>
          <a:lstStyle/>
          <a:p>
            <a:pPr marL="285750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Ladder assembly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err="1" smtClean="0">
                <a:solidFill>
                  <a:schemeClr val="bg1"/>
                </a:solidFill>
                <a:latin typeface="+mn-lt"/>
              </a:rPr>
              <a:t>Kapton</a:t>
            </a: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 attach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Module testing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Ladder assembly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endParaRPr lang="en-GB" sz="1400" dirty="0" smtClean="0">
              <a:solidFill>
                <a:schemeClr val="bg1"/>
              </a:solidFill>
              <a:latin typeface="+mn-lt"/>
            </a:endParaRPr>
          </a:p>
          <a:p>
            <a:pPr marL="285750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b="1" dirty="0" smtClean="0">
                <a:solidFill>
                  <a:schemeClr val="bg1"/>
                </a:solidFill>
                <a:latin typeface="+mn-lt"/>
              </a:rPr>
              <a:t>Phase 2 ladders mid. Oct.</a:t>
            </a:r>
          </a:p>
          <a:p>
            <a:pPr marL="285750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Two spare ladders per layer</a:t>
            </a:r>
          </a:p>
          <a:p>
            <a:pPr algn="l">
              <a:spcBef>
                <a:spcPts val="100"/>
              </a:spcBef>
              <a:spcAft>
                <a:spcPts val="100"/>
              </a:spcAft>
            </a:pPr>
            <a:endParaRPr lang="en-GB" sz="1400" dirty="0" smtClean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 flipV="1">
            <a:off x="4355249" y="3093714"/>
            <a:ext cx="1764923" cy="2396907"/>
          </a:xfrm>
          <a:prstGeom prst="straightConnector1">
            <a:avLst/>
          </a:prstGeom>
          <a:solidFill>
            <a:schemeClr val="tx2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7956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Updated schedule – creation of contingency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DEPFET Workshop, May 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52D20-2352-4749-B7C5-DD441254C40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1026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93514"/>
            <a:ext cx="8870727" cy="555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Geschweifte Klammer rechts 5"/>
          <p:cNvSpPr/>
          <p:nvPr/>
        </p:nvSpPr>
        <p:spPr bwMode="auto">
          <a:xfrm>
            <a:off x="6624228" y="4149080"/>
            <a:ext cx="395318" cy="1656183"/>
          </a:xfrm>
          <a:prstGeom prst="rightBrace">
            <a:avLst>
              <a:gd name="adj1" fmla="val 18193"/>
              <a:gd name="adj2" fmla="val 50000"/>
            </a:avLst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136869" y="1016731"/>
            <a:ext cx="2880320" cy="28443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>
            <a:noAutofit/>
          </a:bodyPr>
          <a:lstStyle/>
          <a:p>
            <a:pPr marL="285750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Main production, FC, SMD, test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Start w/ PXD9-8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Earlier w/ PXD9-7 rem.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4 modules/week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6 weeks L1 </a:t>
            </a:r>
            <a:r>
              <a:rPr lang="en-GB" sz="1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 24 (16)</a:t>
            </a:r>
            <a:endParaRPr lang="en-GB" sz="1400" dirty="0" smtClean="0">
              <a:solidFill>
                <a:schemeClr val="bg1"/>
              </a:solidFill>
              <a:latin typeface="+mn-lt"/>
            </a:endParaRP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</a:rPr>
              <a:t>8 weeks L2 </a:t>
            </a:r>
            <a:r>
              <a:rPr lang="en-GB" sz="1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 32 (24)</a:t>
            </a:r>
          </a:p>
          <a:p>
            <a:pPr marL="285750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err="1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Kapton</a:t>
            </a:r>
            <a:r>
              <a:rPr lang="en-GB" sz="1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 attach when L1 done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Can be earlier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Testing as soon as </a:t>
            </a:r>
            <a:br>
              <a:rPr lang="en-GB" sz="1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</a:br>
            <a:r>
              <a:rPr lang="en-GB" sz="1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module available</a:t>
            </a: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Testing/ladder assembly</a:t>
            </a:r>
            <a:br>
              <a:rPr lang="en-GB" sz="1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</a:br>
            <a:r>
              <a:rPr lang="en-GB" sz="1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interleaved</a:t>
            </a:r>
          </a:p>
          <a:p>
            <a:pPr marL="285750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endParaRPr lang="en-GB" sz="1400" dirty="0" smtClean="0">
              <a:solidFill>
                <a:schemeClr val="bg1"/>
              </a:solidFill>
              <a:latin typeface="+mn-lt"/>
              <a:sym typeface="Wingdings" panose="05000000000000000000" pitchFamily="2" charset="2"/>
            </a:endParaRP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endParaRPr lang="en-GB" sz="1400" dirty="0" smtClean="0">
              <a:solidFill>
                <a:schemeClr val="bg1"/>
              </a:solidFill>
              <a:latin typeface="+mn-lt"/>
            </a:endParaRPr>
          </a:p>
          <a:p>
            <a:pPr marL="741953" lvl="1" indent="-285750" algn="l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endParaRPr lang="en-GB" sz="1400" dirty="0" smtClean="0">
              <a:solidFill>
                <a:schemeClr val="bg1"/>
              </a:solidFill>
              <a:latin typeface="+mn-lt"/>
            </a:endParaRPr>
          </a:p>
          <a:p>
            <a:pPr algn="l">
              <a:spcBef>
                <a:spcPts val="100"/>
              </a:spcBef>
              <a:spcAft>
                <a:spcPts val="100"/>
              </a:spcAft>
            </a:pPr>
            <a:endParaRPr lang="en-GB" sz="1400" dirty="0" smtClean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9" name="Gerade Verbindung mit Pfeil 8"/>
          <p:cNvCxnSpPr>
            <a:stCxn id="6" idx="1"/>
          </p:cNvCxnSpPr>
          <p:nvPr/>
        </p:nvCxnSpPr>
        <p:spPr bwMode="auto">
          <a:xfrm flipV="1">
            <a:off x="7019546" y="3861050"/>
            <a:ext cx="557483" cy="1116122"/>
          </a:xfrm>
          <a:prstGeom prst="straightConnector1">
            <a:avLst/>
          </a:prstGeom>
          <a:solidFill>
            <a:schemeClr val="tx2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5304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lle default">
  <a:themeElements>
    <a:clrScheme name="Benutzerdefinier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2D2DB9"/>
      </a:folHlink>
    </a:clrScheme>
    <a:fontScheme name="Benutzerdefiniert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  <a:ln>
          <a:noFill/>
        </a:ln>
      </a:spPr>
      <a:bodyPr wrap="none" rtlCol="0">
        <a:noAutofit/>
      </a:bodyPr>
      <a:lstStyle>
        <a:defPPr>
          <a:spcBef>
            <a:spcPts val="100"/>
          </a:spcBef>
          <a:spcAft>
            <a:spcPts val="100"/>
          </a:spcAft>
          <a:defRPr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678</Words>
  <Application>Microsoft Office PowerPoint</Application>
  <PresentationFormat>Bildschirmpräsentation (4:3)</PresentationFormat>
  <Paragraphs>188</Paragraphs>
  <Slides>11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belle default</vt:lpstr>
      <vt:lpstr>PowerPoint-Präsentation</vt:lpstr>
      <vt:lpstr>PowerPoint-Präsentation</vt:lpstr>
      <vt:lpstr>Updated schedule – creation of contingency</vt:lpstr>
      <vt:lpstr>Updated schedule – creation of contingency</vt:lpstr>
      <vt:lpstr>Updated schedule – creation of contingency</vt:lpstr>
      <vt:lpstr>Updated schedule – creation of contingency</vt:lpstr>
      <vt:lpstr>Updated schedule – creation of contingency</vt:lpstr>
      <vt:lpstr>Updated schedule – creation of contingency</vt:lpstr>
      <vt:lpstr>Updated schedule – creation of contingency</vt:lpstr>
      <vt:lpstr>Updated schedule – creation of contingency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</dc:title>
  <dc:creator>Laci</dc:creator>
  <cp:lastModifiedBy>Laci</cp:lastModifiedBy>
  <cp:revision>1334</cp:revision>
  <cp:lastPrinted>2016-05-09T06:26:13Z</cp:lastPrinted>
  <dcterms:created xsi:type="dcterms:W3CDTF">2000-08-08T15:04:12Z</dcterms:created>
  <dcterms:modified xsi:type="dcterms:W3CDTF">2016-05-13T09:14:13Z</dcterms:modified>
</cp:coreProperties>
</file>