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19"/>
  </p:notesMasterIdLst>
  <p:sldIdLst>
    <p:sldId id="583" r:id="rId2"/>
    <p:sldId id="613" r:id="rId3"/>
    <p:sldId id="585" r:id="rId4"/>
    <p:sldId id="587" r:id="rId5"/>
    <p:sldId id="589" r:id="rId6"/>
    <p:sldId id="591" r:id="rId7"/>
    <p:sldId id="592" r:id="rId8"/>
    <p:sldId id="594" r:id="rId9"/>
    <p:sldId id="617" r:id="rId10"/>
    <p:sldId id="597" r:id="rId11"/>
    <p:sldId id="618" r:id="rId12"/>
    <p:sldId id="619" r:id="rId13"/>
    <p:sldId id="603" r:id="rId14"/>
    <p:sldId id="607" r:id="rId15"/>
    <p:sldId id="610" r:id="rId16"/>
    <p:sldId id="620" r:id="rId17"/>
    <p:sldId id="616" r:id="rId18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00"/>
    <a:srgbClr val="000000"/>
    <a:srgbClr val="FFFF00"/>
    <a:srgbClr val="FF6600"/>
    <a:srgbClr val="3399FF"/>
    <a:srgbClr val="FF5050"/>
    <a:srgbClr val="FFFF71"/>
    <a:srgbClr val="3333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7" autoAdjust="0"/>
    <p:restoredTop sz="98089" autoAdjust="0"/>
  </p:normalViewPr>
  <p:slideViewPr>
    <p:cSldViewPr>
      <p:cViewPr varScale="1">
        <p:scale>
          <a:sx n="61" d="100"/>
          <a:sy n="61" d="100"/>
        </p:scale>
        <p:origin x="-9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C64FE3-6EEA-43CE-BADA-756C43F3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2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F29F-412A-4CCD-969A-6823A2E3362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‹Nr.›</a:t>
            </a:fld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				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5FD4E496-7071-41B1-8C53-D6F54F3297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29" name="Picture 6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01013" y="0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908050"/>
            <a:ext cx="9144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0" y="6623774"/>
            <a:ext cx="27029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baseline="0" dirty="0" smtClean="0">
                <a:solidFill>
                  <a:schemeClr val="accent2"/>
                </a:solidFill>
              </a:rPr>
              <a:t>H.-G. Moser, </a:t>
            </a:r>
            <a:r>
              <a:rPr lang="en-US" sz="1100" b="1" baseline="0" dirty="0" err="1" smtClean="0">
                <a:solidFill>
                  <a:schemeClr val="accent2"/>
                </a:solidFill>
              </a:rPr>
              <a:t>Kloster</a:t>
            </a:r>
            <a:r>
              <a:rPr lang="en-US" sz="1100" b="1" baseline="0" dirty="0" smtClean="0">
                <a:solidFill>
                  <a:schemeClr val="accent2"/>
                </a:solidFill>
              </a:rPr>
              <a:t> </a:t>
            </a:r>
            <a:r>
              <a:rPr lang="en-US" sz="1100" b="1" baseline="0" dirty="0" err="1" smtClean="0">
                <a:solidFill>
                  <a:schemeClr val="accent2"/>
                </a:solidFill>
              </a:rPr>
              <a:t>Seeon</a:t>
            </a:r>
            <a:r>
              <a:rPr lang="en-US" sz="1100" b="1" baseline="0" dirty="0" smtClean="0">
                <a:solidFill>
                  <a:schemeClr val="accent2"/>
                </a:solidFill>
              </a:rPr>
              <a:t>, May 2016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pic>
        <p:nvPicPr>
          <p:cNvPr id="9" name="Picture 9" descr="MPP_os_logo_cmyk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792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Belle II\Assembly Jigs\IMG_34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4" b="22347"/>
          <a:stretch/>
        </p:blipFill>
        <p:spPr bwMode="auto">
          <a:xfrm>
            <a:off x="0" y="908720"/>
            <a:ext cx="9144000" cy="56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2852"/>
            <a:ext cx="8839200" cy="639763"/>
          </a:xfrm>
        </p:spPr>
        <p:txBody>
          <a:bodyPr/>
          <a:lstStyle/>
          <a:p>
            <a:pPr eaLnBrk="1" hangingPunct="1"/>
            <a:r>
              <a:rPr lang="en-US" altLang="ja-JP" sz="4000" dirty="0" smtClean="0"/>
              <a:t>Module/Ladder Assembly</a:t>
            </a:r>
            <a:endParaRPr lang="en-US" altLang="ja-JP" sz="4000" dirty="0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724525" y="1762125"/>
            <a:ext cx="34194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kumimoji="1" lang="ja-JP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8676456" y="6525344"/>
            <a:ext cx="396106" cy="3326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00AE0D-ACA8-8A46-9BDC-9A47C6CCCDB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7264" y="2100128"/>
            <a:ext cx="5053371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/>
              <a:t>Receive module from HLL (after SMD assembly)  </a:t>
            </a:r>
          </a:p>
          <a:p>
            <a:pPr marL="342900" indent="-342900">
              <a:buAutoNum type="arabicParenR"/>
            </a:pPr>
            <a:r>
              <a:rPr lang="en-GB" dirty="0" err="1" smtClean="0"/>
              <a:t>Kapton</a:t>
            </a:r>
            <a:r>
              <a:rPr lang="en-GB" dirty="0" smtClean="0"/>
              <a:t> assembly (soldering, wire bonding)</a:t>
            </a:r>
          </a:p>
          <a:p>
            <a:pPr marL="342900" indent="-342900">
              <a:buAutoNum type="arabicParenR"/>
            </a:pPr>
            <a:r>
              <a:rPr lang="en-GB" dirty="0" smtClean="0"/>
              <a:t>T</a:t>
            </a:r>
            <a:r>
              <a:rPr lang="en-GB" dirty="0" smtClean="0"/>
              <a:t>ests </a:t>
            </a:r>
            <a:r>
              <a:rPr lang="en-GB" dirty="0" smtClean="0"/>
              <a:t>&amp; characterisation</a:t>
            </a:r>
          </a:p>
          <a:p>
            <a:pPr marL="342900" indent="-342900">
              <a:buAutoNum type="arabicParenR"/>
            </a:pPr>
            <a:r>
              <a:rPr lang="en-GB" dirty="0" smtClean="0"/>
              <a:t>Glue two modules to a ladder</a:t>
            </a:r>
          </a:p>
          <a:p>
            <a:pPr marL="342900" indent="-342900">
              <a:buAutoNum type="arabicParenR"/>
            </a:pPr>
            <a:r>
              <a:rPr lang="en-GB" dirty="0" smtClean="0"/>
              <a:t>Test</a:t>
            </a:r>
          </a:p>
          <a:p>
            <a:pPr marL="342900" indent="-342900">
              <a:buAutoNum type="arabicParenR"/>
            </a:pPr>
            <a:endParaRPr lang="en-GB" dirty="0" smtClean="0"/>
          </a:p>
          <a:p>
            <a:endParaRPr lang="en-GB" dirty="0" smtClean="0"/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 smtClean="0"/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 smtClean="0"/>
          </a:p>
          <a:p>
            <a:endParaRPr lang="en-GB" dirty="0" smtClean="0"/>
          </a:p>
          <a:p>
            <a:pPr marL="342900" indent="-342900">
              <a:buAutoNum type="arabicParenR"/>
            </a:pPr>
            <a:endParaRPr lang="en-GB" dirty="0"/>
          </a:p>
          <a:p>
            <a:r>
              <a:rPr lang="en-GB" dirty="0" smtClean="0"/>
              <a:t>Need jigs and tooling for each step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Module fixation for handling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Storage and transport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Tests (cooling)</a:t>
            </a:r>
          </a:p>
          <a:p>
            <a:pPr marL="285750" indent="-285750">
              <a:buFontTx/>
              <a:buChar char="-"/>
            </a:pPr>
            <a:r>
              <a:rPr lang="en-GB" dirty="0"/>
              <a:t>T</a:t>
            </a:r>
            <a:r>
              <a:rPr lang="en-GB" dirty="0" smtClean="0"/>
              <a:t>ooling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4" name="Textfeld 3"/>
          <p:cNvSpPr txBox="1"/>
          <p:nvPr/>
        </p:nvSpPr>
        <p:spPr>
          <a:xfrm>
            <a:off x="323528" y="1002214"/>
            <a:ext cx="4101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Lift off from base jig and turn over  =&gt; safe!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3866"/>
            <a:ext cx="6583680" cy="493776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3529" y="5229200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reality the modules is secured by </a:t>
            </a:r>
            <a:r>
              <a:rPr lang="en-GB" dirty="0" err="1" smtClean="0"/>
              <a:t>kapton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4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11</a:t>
            </a:fld>
            <a:endParaRPr lang="ja-JP" alt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87" y="1430778"/>
            <a:ext cx="6888765" cy="51665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51587" y="1052736"/>
            <a:ext cx="3563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sets produced (2 inner and 2 outer)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8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19790"/>
            <a:ext cx="5586040" cy="418953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9552" y="1268760"/>
            <a:ext cx="7903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jigs with modules (L1fwd + L1bwd or L2fwd + L2bwd) are placed in a special holder</a:t>
            </a:r>
          </a:p>
          <a:p>
            <a:r>
              <a:rPr lang="en-GB" dirty="0" smtClean="0"/>
              <a:t>For glue dispensing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087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21506" name="Picture 2" descr="D:\Belle II\Assembly Jigs\V1-25_LUJ_L2-fwd_aufbrin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24" y="1762844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1124744"/>
            <a:ext cx="6067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After dispensing: jigs are placed on an alignment stage for gluing</a:t>
            </a:r>
          </a:p>
          <a:p>
            <a:r>
              <a:rPr lang="en-GB" dirty="0" smtClean="0"/>
              <a:t>(using a CMM for alignment and to control width of glue joint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4098" name="Picture 2" descr="D:\Belle II\Assembly Jigs\V1-29_LUJ-Bl_Base_jig_ladder_aufleg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3"/>
          <a:stretch/>
        </p:blipFill>
        <p:spPr bwMode="auto">
          <a:xfrm>
            <a:off x="467544" y="993912"/>
            <a:ext cx="4340493" cy="28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1412776"/>
            <a:ext cx="143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 ladder jig</a:t>
            </a:r>
          </a:p>
        </p:txBody>
      </p:sp>
      <p:pic>
        <p:nvPicPr>
          <p:cNvPr id="5" name="Picture 2" descr="D:\Belle II\Assembly Jigs\V1-30_LUJ-Bl_Base_jig_ladder_abheb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9" t="3613" r="-15407" b="-2843"/>
          <a:stretch/>
        </p:blipFill>
        <p:spPr bwMode="auto">
          <a:xfrm>
            <a:off x="2463603" y="2060848"/>
            <a:ext cx="6546464" cy="3964040"/>
          </a:xfrm>
          <a:prstGeom prst="diagStrip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Belle II\Assembly Jigs\V1-31_LUJ-Bl_Base_jig_ladder_wend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t="2242" r="-14518" b="-10548"/>
          <a:stretch/>
        </p:blipFill>
        <p:spPr bwMode="auto">
          <a:xfrm>
            <a:off x="3851920" y="3429000"/>
            <a:ext cx="5961822" cy="4258444"/>
          </a:xfrm>
          <a:prstGeom prst="diagStrip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361022" y="2082334"/>
            <a:ext cx="287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Take off from alignment stage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260934" y="3450486"/>
            <a:ext cx="1055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urn over</a:t>
            </a:r>
          </a:p>
        </p:txBody>
      </p:sp>
    </p:spTree>
    <p:extLst>
      <p:ext uri="{BB962C8B-B14F-4D97-AF65-F5344CB8AC3E}">
        <p14:creationId xmlns:p14="http://schemas.microsoft.com/office/powerpoint/2010/main" val="5021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Belle II\Assembly Jigs\V1-36_LUJ-Sc_store_cover_anbrin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27249"/>
            <a:ext cx="4249854" cy="303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7170" name="Picture 2" descr="D:\Belle II\Assembly Jigs\V1-32_LUJ-Bl_Gluing_jig_entfern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40" t="2944" r="-9804" b="-18680"/>
          <a:stretch/>
        </p:blipFill>
        <p:spPr bwMode="auto">
          <a:xfrm>
            <a:off x="-180528" y="1052736"/>
            <a:ext cx="6667500" cy="4762500"/>
          </a:xfrm>
          <a:prstGeom prst="diagStrip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1412776"/>
            <a:ext cx="1914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  <a:r>
              <a:rPr lang="en-GB" dirty="0" smtClean="0"/>
              <a:t>emove gluing jigs</a:t>
            </a:r>
          </a:p>
        </p:txBody>
      </p:sp>
      <p:pic>
        <p:nvPicPr>
          <p:cNvPr id="5" name="Picture 4" descr="D:\Belle II\Assembly Jigs\V1-37_LUJ-Cp_ladder_with_cooling_pla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9" t="10934" r="-10089" b="-10934"/>
          <a:stretch/>
        </p:blipFill>
        <p:spPr bwMode="auto">
          <a:xfrm>
            <a:off x="2664296" y="2765861"/>
            <a:ext cx="4860032" cy="3471451"/>
          </a:xfrm>
          <a:prstGeom prst="diagStrip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530076" y="2204864"/>
            <a:ext cx="3231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base plate for tests (cooling)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91604" y="5826750"/>
            <a:ext cx="2196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Transport and storage</a:t>
            </a:r>
          </a:p>
        </p:txBody>
      </p:sp>
    </p:spTree>
    <p:extLst>
      <p:ext uri="{BB962C8B-B14F-4D97-AF65-F5344CB8AC3E}">
        <p14:creationId xmlns:p14="http://schemas.microsoft.com/office/powerpoint/2010/main" val="8994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Gluing Tests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26" y="1584176"/>
            <a:ext cx="2459765" cy="18448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32" y="1628800"/>
            <a:ext cx="2459765" cy="18448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00730"/>
            <a:ext cx="2422002" cy="18165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32" y="3660426"/>
            <a:ext cx="2475741" cy="185680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79512" y="1268760"/>
            <a:ext cx="18934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Musashi</a:t>
            </a:r>
            <a:r>
              <a:rPr lang="en-GB" dirty="0" smtClean="0"/>
              <a:t> </a:t>
            </a:r>
            <a:r>
              <a:rPr lang="en-GB" dirty="0" err="1" smtClean="0"/>
              <a:t>dispensor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Araldite 2011</a:t>
            </a:r>
          </a:p>
          <a:p>
            <a:endParaRPr lang="en-GB" dirty="0"/>
          </a:p>
          <a:p>
            <a:r>
              <a:rPr lang="en-GB" dirty="0" smtClean="0"/>
              <a:t>200 Pa</a:t>
            </a:r>
          </a:p>
          <a:p>
            <a:r>
              <a:rPr lang="en-GB" dirty="0" smtClean="0"/>
              <a:t>5 mm/s (line)</a:t>
            </a:r>
          </a:p>
          <a:p>
            <a:r>
              <a:rPr lang="en-GB" dirty="0" smtClean="0"/>
              <a:t>Needle: 0.2 mm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3275856" y="1196752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Line dispensing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6516216" y="1196752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dots</a:t>
            </a:r>
            <a:endParaRPr lang="en-GB" dirty="0"/>
          </a:p>
        </p:txBody>
      </p:sp>
      <p:sp>
        <p:nvSpPr>
          <p:cNvPr id="12" name="Ellipse 11"/>
          <p:cNvSpPr/>
          <p:nvPr/>
        </p:nvSpPr>
        <p:spPr>
          <a:xfrm>
            <a:off x="4572000" y="4513680"/>
            <a:ext cx="432048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e 13"/>
          <p:cNvSpPr/>
          <p:nvPr/>
        </p:nvSpPr>
        <p:spPr>
          <a:xfrm>
            <a:off x="7452320" y="4509120"/>
            <a:ext cx="432048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llipse 14"/>
          <p:cNvSpPr/>
          <p:nvPr/>
        </p:nvSpPr>
        <p:spPr>
          <a:xfrm>
            <a:off x="6084168" y="4509120"/>
            <a:ext cx="576064" cy="22058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feld 15"/>
          <p:cNvSpPr txBox="1"/>
          <p:nvPr/>
        </p:nvSpPr>
        <p:spPr>
          <a:xfrm>
            <a:off x="2843808" y="5652537"/>
            <a:ext cx="4897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 tests with manual alignment (no control of gap)</a:t>
            </a:r>
          </a:p>
          <a:p>
            <a:r>
              <a:rPr lang="en-GB" dirty="0" smtClean="0"/>
              <a:t>Some (very marginal) spill over (~100 µm width)</a:t>
            </a:r>
          </a:p>
          <a:p>
            <a:r>
              <a:rPr lang="en-GB" dirty="0" smtClean="0"/>
              <a:t>Very encouraging, to be optimized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48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7752" y="142852"/>
            <a:ext cx="883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4000" kern="0" dirty="0" smtClean="0"/>
              <a:t>Summary</a:t>
            </a:r>
            <a:endParaRPr lang="en-US" altLang="ja-JP" sz="4000" kern="0" dirty="0"/>
          </a:p>
        </p:txBody>
      </p:sp>
      <p:sp>
        <p:nvSpPr>
          <p:cNvPr id="4" name="Textfeld 3"/>
          <p:cNvSpPr txBox="1"/>
          <p:nvPr/>
        </p:nvSpPr>
        <p:spPr>
          <a:xfrm>
            <a:off x="35496" y="999887"/>
            <a:ext cx="529664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Module/Ladder assembly procedure defined</a:t>
            </a:r>
          </a:p>
          <a:p>
            <a:endParaRPr lang="en-GB" dirty="0"/>
          </a:p>
          <a:p>
            <a:r>
              <a:rPr lang="en-GB" dirty="0" smtClean="0"/>
              <a:t>Tooling is designed and produced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Module assembly and transport jigs completed </a:t>
            </a:r>
          </a:p>
          <a:p>
            <a:pPr marL="285750" indent="-285750">
              <a:buFontTx/>
              <a:buChar char="-"/>
            </a:pPr>
            <a:r>
              <a:rPr lang="en-GB" dirty="0" err="1" smtClean="0"/>
              <a:t>Kapton</a:t>
            </a:r>
            <a:r>
              <a:rPr lang="en-GB" dirty="0" smtClean="0"/>
              <a:t> jig produced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Successfully tested with pilot run modules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85 jig sets in production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 smtClean="0"/>
              <a:t>Ladder gluing:</a:t>
            </a:r>
          </a:p>
          <a:p>
            <a:r>
              <a:rPr lang="en-GB" dirty="0" smtClean="0"/>
              <a:t>- Vacuum jigs produced (2 sets). Vacuum ok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 smtClean="0"/>
              <a:t>Microdispenser</a:t>
            </a:r>
            <a:r>
              <a:rPr lang="en-GB" dirty="0" smtClean="0"/>
              <a:t> with automatic alignment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Alignment stages (2 sets)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 smtClean="0"/>
              <a:t>To do: </a:t>
            </a:r>
          </a:p>
          <a:p>
            <a:r>
              <a:rPr lang="en-GB" dirty="0" smtClean="0"/>
              <a:t>Continue gluing tests</a:t>
            </a:r>
          </a:p>
          <a:p>
            <a:r>
              <a:rPr lang="en-GB" dirty="0"/>
              <a:t>	</a:t>
            </a:r>
            <a:r>
              <a:rPr lang="en-GB" dirty="0" smtClean="0"/>
              <a:t>- with gap control</a:t>
            </a:r>
          </a:p>
          <a:p>
            <a:r>
              <a:rPr lang="en-GB" dirty="0"/>
              <a:t>	</a:t>
            </a:r>
            <a:r>
              <a:rPr lang="en-GB" dirty="0" smtClean="0"/>
              <a:t>- with CMM alignments</a:t>
            </a:r>
          </a:p>
          <a:p>
            <a:r>
              <a:rPr lang="en-GB" dirty="0"/>
              <a:t>	</a:t>
            </a:r>
            <a:r>
              <a:rPr lang="en-GB" dirty="0" smtClean="0"/>
              <a:t>- add ceramic bars</a:t>
            </a:r>
          </a:p>
          <a:p>
            <a:r>
              <a:rPr lang="en-GB" dirty="0"/>
              <a:t>	</a:t>
            </a:r>
            <a:r>
              <a:rPr lang="en-GB" dirty="0" smtClean="0"/>
              <a:t>- use realistic dummies</a:t>
            </a:r>
          </a:p>
          <a:p>
            <a:endParaRPr lang="en-GB" dirty="0"/>
          </a:p>
          <a:p>
            <a:r>
              <a:rPr lang="en-GB" dirty="0" smtClean="0"/>
              <a:t>Furthermore: define test procedure and selection criteria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8101" y="1814901"/>
            <a:ext cx="4642709" cy="348203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12160" y="6093296"/>
            <a:ext cx="2080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Test: </a:t>
            </a:r>
            <a:r>
              <a:rPr lang="en-GB" dirty="0" smtClean="0"/>
              <a:t>strength of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52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3" name="Textfeld 2"/>
          <p:cNvSpPr txBox="1"/>
          <p:nvPr/>
        </p:nvSpPr>
        <p:spPr>
          <a:xfrm>
            <a:off x="285180" y="1268760"/>
            <a:ext cx="32287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Base jig sensor</a:t>
            </a:r>
          </a:p>
          <a:p>
            <a:r>
              <a:rPr lang="en-GB" dirty="0" smtClean="0"/>
              <a:t>For transport and bonding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New clamps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Electrical insulation (</a:t>
            </a:r>
            <a:r>
              <a:rPr lang="en-GB" dirty="0" err="1" smtClean="0"/>
              <a:t>Parylene</a:t>
            </a:r>
            <a:r>
              <a:rPr lang="en-GB" dirty="0" smtClean="0"/>
              <a:t>)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 smtClean="0"/>
              <a:t>Used for pilot modules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 smtClean="0"/>
              <a:t>85 jigs in production</a:t>
            </a:r>
            <a:endParaRPr lang="en-GB" dirty="0"/>
          </a:p>
        </p:txBody>
      </p:sp>
      <p:pic>
        <p:nvPicPr>
          <p:cNvPr id="5" name="Picture 2" descr="D:\Belle II\Assembly Jigs\2015.10.08 PXD9 Pilot W30-0B1\20151007_09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49" y="2636912"/>
            <a:ext cx="5321977" cy="399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2852"/>
            <a:ext cx="8839200" cy="639763"/>
          </a:xfrm>
        </p:spPr>
        <p:txBody>
          <a:bodyPr/>
          <a:lstStyle/>
          <a:p>
            <a:pPr eaLnBrk="1" hangingPunct="1"/>
            <a:r>
              <a:rPr lang="en-US" altLang="ja-JP" sz="4000" dirty="0" smtClean="0"/>
              <a:t>1</a:t>
            </a:r>
            <a:r>
              <a:rPr lang="en-US" altLang="ja-JP" sz="4000" baseline="30000" dirty="0" smtClean="0"/>
              <a:t>st</a:t>
            </a:r>
            <a:r>
              <a:rPr lang="en-US" altLang="ja-JP" sz="4000" dirty="0" smtClean="0"/>
              <a:t> Step: Module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60724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3074" name="Picture 2" descr="D:\Belle II\Assembly Jigs\V1-04_LUJ-Tc_Transport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1" y="1772816"/>
            <a:ext cx="5190086" cy="37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2082334"/>
            <a:ext cx="1614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Transport cover</a:t>
            </a:r>
          </a:p>
        </p:txBody>
      </p:sp>
      <p:pic>
        <p:nvPicPr>
          <p:cNvPr id="5" name="Picture 2" descr="D:\Belle II\Assembly Jigs\106-071800-301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53" y="3501008"/>
            <a:ext cx="4443104" cy="31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943700" y="2628201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Cooling plate </a:t>
            </a:r>
          </a:p>
          <a:p>
            <a:r>
              <a:rPr lang="en-GB" dirty="0" smtClean="0"/>
              <a:t>(for tests)</a:t>
            </a:r>
          </a:p>
        </p:txBody>
      </p:sp>
    </p:spTree>
    <p:extLst>
      <p:ext uri="{BB962C8B-B14F-4D97-AF65-F5344CB8AC3E}">
        <p14:creationId xmlns:p14="http://schemas.microsoft.com/office/powerpoint/2010/main" val="12026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5122" name="Picture 2" descr="D:\Belle II\Assembly Jigs\V1-07_LUJ-K_Kapton_jig_fr_Ofen_oder_Ltauftra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8" t="20464" r="19930" b="25256"/>
          <a:stretch/>
        </p:blipFill>
        <p:spPr bwMode="auto">
          <a:xfrm>
            <a:off x="132593" y="1665328"/>
            <a:ext cx="5010912" cy="341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8" y="1052736"/>
            <a:ext cx="3749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Kapton</a:t>
            </a:r>
            <a:r>
              <a:rPr lang="en-GB" dirty="0" smtClean="0"/>
              <a:t> jig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shaped, to keep bending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Many </a:t>
            </a:r>
            <a:r>
              <a:rPr lang="en-GB" dirty="0" err="1" smtClean="0"/>
              <a:t>improvments</a:t>
            </a:r>
            <a:r>
              <a:rPr lang="en-GB" dirty="0" smtClean="0"/>
              <a:t> after prototyping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6" b="22668"/>
          <a:stretch/>
        </p:blipFill>
        <p:spPr>
          <a:xfrm>
            <a:off x="467544" y="5080592"/>
            <a:ext cx="3744416" cy="1444752"/>
          </a:xfrm>
          <a:prstGeom prst="rect">
            <a:avLst/>
          </a:prstGeom>
        </p:spPr>
      </p:pic>
      <p:pic>
        <p:nvPicPr>
          <p:cNvPr id="7" name="Picture 2" descr="D:\Belle II\Assembly Jigs\2015.10.08 PXD9 Pilot W30-0B1\20151007_091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292080" y="1589891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Special clamp to keep </a:t>
            </a:r>
            <a:r>
              <a:rPr lang="en-GB" dirty="0" err="1" smtClean="0"/>
              <a:t>kapton</a:t>
            </a:r>
            <a:r>
              <a:rPr lang="en-GB" dirty="0" smtClean="0"/>
              <a:t> flat during soldering</a:t>
            </a:r>
          </a:p>
          <a:p>
            <a:r>
              <a:rPr lang="en-GB" dirty="0" smtClean="0"/>
              <a:t>(&amp; weight)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4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elle II\Assembly Jigs\106-071800-302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4" name="Textfeld 3"/>
          <p:cNvSpPr txBox="1"/>
          <p:nvPr/>
        </p:nvSpPr>
        <p:spPr>
          <a:xfrm>
            <a:off x="395536" y="1120388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wire bonding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797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elle II\Assembly Jigs\106-071800-303-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"/>
          <a:stretch/>
        </p:blipFill>
        <p:spPr bwMode="auto">
          <a:xfrm>
            <a:off x="179512" y="987552"/>
            <a:ext cx="6667500" cy="461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4" name="Textfeld 3"/>
          <p:cNvSpPr txBox="1"/>
          <p:nvPr/>
        </p:nvSpPr>
        <p:spPr>
          <a:xfrm>
            <a:off x="467544" y="1268760"/>
            <a:ext cx="4410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protective cover for transport and storage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0"/>
          <a:stretch/>
        </p:blipFill>
        <p:spPr bwMode="auto">
          <a:xfrm>
            <a:off x="5137417" y="2834640"/>
            <a:ext cx="3755063" cy="364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7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elle II\Assembly Jigs\106-071800-307-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Prepare for ladder gluing</a:t>
            </a:r>
          </a:p>
          <a:p>
            <a:r>
              <a:rPr lang="en-GB" dirty="0" smtClean="0"/>
              <a:t>open</a:t>
            </a:r>
          </a:p>
        </p:txBody>
      </p:sp>
      <p:pic>
        <p:nvPicPr>
          <p:cNvPr id="7" name="Picture 2" descr="D:\Belle II\Assembly Jigs\106-071800-307-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t="34305" b="24968"/>
          <a:stretch/>
        </p:blipFill>
        <p:spPr bwMode="auto">
          <a:xfrm>
            <a:off x="3333750" y="4509120"/>
            <a:ext cx="580824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716016" y="2996952"/>
            <a:ext cx="4478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Vacuum jig for turning and ladder gluing</a:t>
            </a:r>
          </a:p>
          <a:p>
            <a:r>
              <a:rPr lang="en-GB" dirty="0" smtClean="0"/>
              <a:t>Fits on top side (cut outs for switcher)</a:t>
            </a:r>
          </a:p>
          <a:p>
            <a:r>
              <a:rPr lang="en-GB" dirty="0" smtClean="0"/>
              <a:t>Mode from microporous plate (gentle vacuum on sensor top side)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2852"/>
            <a:ext cx="8839200" cy="639763"/>
          </a:xfrm>
        </p:spPr>
        <p:txBody>
          <a:bodyPr/>
          <a:lstStyle/>
          <a:p>
            <a:pPr eaLnBrk="1" hangingPunct="1"/>
            <a:r>
              <a:rPr lang="en-US" altLang="ja-JP" sz="4000" dirty="0" smtClean="0"/>
              <a:t>2</a:t>
            </a:r>
            <a:r>
              <a:rPr lang="en-US" altLang="ja-JP" sz="4000" baseline="30000" dirty="0" smtClean="0"/>
              <a:t>nd</a:t>
            </a:r>
            <a:r>
              <a:rPr lang="en-US" altLang="ja-JP" sz="4000" dirty="0" smtClean="0"/>
              <a:t> Step: Ladder Gluing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14548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6146" name="Picture 2" descr="D:\Belle II\Assembly Jigs\106-071800-307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5515372" cy="39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7544" y="1412776"/>
            <a:ext cx="3821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Vacuum jig on sensor</a:t>
            </a:r>
          </a:p>
          <a:p>
            <a:r>
              <a:rPr lang="en-GB" dirty="0" smtClean="0"/>
              <a:t>Connect </a:t>
            </a:r>
            <a:r>
              <a:rPr lang="en-GB" dirty="0" err="1" smtClean="0"/>
              <a:t>kapton</a:t>
            </a:r>
            <a:r>
              <a:rPr lang="en-GB" dirty="0" smtClean="0"/>
              <a:t> extension to vacuum jig</a:t>
            </a:r>
          </a:p>
          <a:p>
            <a:r>
              <a:rPr lang="en-GB" dirty="0" smtClean="0"/>
              <a:t>Disconnect base jig</a:t>
            </a:r>
          </a:p>
        </p:txBody>
      </p:sp>
      <p:pic>
        <p:nvPicPr>
          <p:cNvPr id="6" name="Picture 2" descr="D:\Belle II\Assembly Jigs\106-071800-307-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74" y="3429000"/>
            <a:ext cx="4249610" cy="303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070600" y="3450486"/>
            <a:ext cx="3136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Take off module and turn around</a:t>
            </a:r>
          </a:p>
        </p:txBody>
      </p:sp>
    </p:spTree>
    <p:extLst>
      <p:ext uri="{BB962C8B-B14F-4D97-AF65-F5344CB8AC3E}">
        <p14:creationId xmlns:p14="http://schemas.microsoft.com/office/powerpoint/2010/main" val="6774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6215094" cy="466061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27584" y="1124744"/>
            <a:ext cx="7372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 set produced (here with transparent module dummies to check clearances)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673895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414</Words>
  <Application>Microsoft Office PowerPoint</Application>
  <PresentationFormat>Bildschirmpräsentation (4:3)</PresentationFormat>
  <Paragraphs>117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2_Standarddesign</vt:lpstr>
      <vt:lpstr>Module/Ladder Assembly</vt:lpstr>
      <vt:lpstr>1st Step: Module</vt:lpstr>
      <vt:lpstr>PowerPoint-Präsentation</vt:lpstr>
      <vt:lpstr>PowerPoint-Präsentation</vt:lpstr>
      <vt:lpstr>PowerPoint-Präsentation</vt:lpstr>
      <vt:lpstr>PowerPoint-Präsentation</vt:lpstr>
      <vt:lpstr>2nd Step: Ladder Gluing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Gluing Tests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2012-12-17T14:23:56Z</dcterms:created>
  <dcterms:modified xsi:type="dcterms:W3CDTF">2016-05-12T12:09:37Z</dcterms:modified>
</cp:coreProperties>
</file>