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13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</p:sldIdLst>
  <p:sldSz cx="9144000" cy="6858000" type="screen4x3"/>
  <p:notesSz cx="6797675" cy="9926638"/>
  <p:defaultTextStyle>
    <a:defPPr>
      <a:defRPr lang="en-US"/>
    </a:defPPr>
    <a:lvl1pPr algn="ctr" rtl="0" eaLnBrk="0" fontAlgn="base" hangingPunct="0">
      <a:spcBef>
        <a:spcPct val="5000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6203" algn="ctr" rtl="0" eaLnBrk="0" fontAlgn="base" hangingPunct="0">
      <a:spcBef>
        <a:spcPct val="5000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2411" algn="ctr" rtl="0" eaLnBrk="0" fontAlgn="base" hangingPunct="0">
      <a:spcBef>
        <a:spcPct val="5000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68618" algn="ctr" rtl="0" eaLnBrk="0" fontAlgn="base" hangingPunct="0">
      <a:spcBef>
        <a:spcPct val="5000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4823" algn="ctr" rtl="0" eaLnBrk="0" fontAlgn="base" hangingPunct="0">
      <a:spcBef>
        <a:spcPct val="5000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1031" algn="l" defTabSz="912411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37234" algn="l" defTabSz="912411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193433" algn="l" defTabSz="912411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49644" algn="l" defTabSz="912411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9">
          <p15:clr>
            <a:srgbClr val="A4A3A4"/>
          </p15:clr>
        </p15:guide>
        <p15:guide id="2" pos="2139">
          <p15:clr>
            <a:srgbClr val="A4A3A4"/>
          </p15:clr>
        </p15:guide>
        <p15:guide id="3" orient="horz" pos="3125">
          <p15:clr>
            <a:srgbClr val="A4A3A4"/>
          </p15:clr>
        </p15:guide>
        <p15:guide id="4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FF00"/>
    <a:srgbClr val="33CC33"/>
    <a:srgbClr val="FFFF66"/>
    <a:srgbClr val="0099FF"/>
    <a:srgbClr val="336600"/>
    <a:srgbClr val="FFCC00"/>
    <a:srgbClr val="FF00FF"/>
    <a:srgbClr val="C2BAEC"/>
    <a:srgbClr val="B7AD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0A1B5D5-9B99-4C35-A422-299274C87663}" styleName="Mittlere Formatvorlage 1 - Akz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6D9F66E-5EB9-4882-86FB-DCBF35E3C3E4}" styleName="Mittlere Formatvorlage 4 - Akz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A107856-5554-42FB-B03E-39F5DBC370BA}" styleName="Mittlere Formatvorlage 4 - Akz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AF606853-7671-496A-8E4F-DF71F8EC918B}" styleName="Dunkle Formatvorlage 1 - Akz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ittlere Formatvorlage 3 - Akz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23" autoAdjust="0"/>
    <p:restoredTop sz="83636" autoAdjust="0"/>
  </p:normalViewPr>
  <p:slideViewPr>
    <p:cSldViewPr snapToObjects="1" showGuides="1">
      <p:cViewPr varScale="1">
        <p:scale>
          <a:sx n="62" d="100"/>
          <a:sy n="62" d="100"/>
        </p:scale>
        <p:origin x="176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 showGuides="1">
      <p:cViewPr varScale="1">
        <p:scale>
          <a:sx n="80" d="100"/>
          <a:sy n="80" d="100"/>
        </p:scale>
        <p:origin x="-2484" y="-84"/>
      </p:cViewPr>
      <p:guideLst>
        <p:guide orient="horz" pos="3119"/>
        <p:guide pos="2139"/>
        <p:guide orient="horz" pos="3125"/>
        <p:guide pos="214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4600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32" tIns="46418" rIns="92832" bIns="46418" numCol="1" anchor="t" anchorCtr="0" compatLnSpc="1">
            <a:prstTxWarp prst="textNoShape">
              <a:avLst/>
            </a:prstTxWarp>
          </a:bodyPr>
          <a:lstStyle>
            <a:lvl1pPr algn="l" defTabSz="928398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3075" y="0"/>
            <a:ext cx="2944600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32" tIns="46418" rIns="92832" bIns="46418" numCol="1" anchor="t" anchorCtr="0" compatLnSpc="1">
            <a:prstTxWarp prst="textNoShape">
              <a:avLst/>
            </a:prstTxWarp>
          </a:bodyPr>
          <a:lstStyle>
            <a:lvl1pPr algn="r" defTabSz="928398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fld id="{1958A26B-ED87-4956-A520-E3D955EFE688}" type="datetime1">
              <a:rPr lang="en-US" altLang="en-US"/>
              <a:pPr/>
              <a:t>5/10/2016</a:t>
            </a:fld>
            <a:endParaRPr lang="en-US" altLang="en-US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30306"/>
            <a:ext cx="2944600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32" tIns="46418" rIns="92832" bIns="46418" numCol="1" anchor="b" anchorCtr="0" compatLnSpc="1">
            <a:prstTxWarp prst="textNoShape">
              <a:avLst/>
            </a:prstTxWarp>
          </a:bodyPr>
          <a:lstStyle>
            <a:lvl1pPr algn="l" defTabSz="928398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r>
              <a:rPr lang="en-US" altLang="en-US" smtClean="0"/>
              <a:t>Eva Scheugenpflug, HLL MPG</a:t>
            </a:r>
            <a:endParaRPr lang="en-US" altLang="en-US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3075" y="9430306"/>
            <a:ext cx="2944600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32" tIns="46418" rIns="92832" bIns="46418" numCol="1" anchor="b" anchorCtr="0" compatLnSpc="1">
            <a:prstTxWarp prst="textNoShape">
              <a:avLst/>
            </a:prstTxWarp>
          </a:bodyPr>
          <a:lstStyle>
            <a:lvl1pPr algn="r" defTabSz="928398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fld id="{E972FCF8-00BB-4F7E-A4D1-FE1EE099024C}" type="slidenum">
              <a:rPr lang="en-US" altLang="en-US"/>
              <a:pPr/>
              <a:t>‹Nr.›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01585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4600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32" tIns="46418" rIns="92832" bIns="46418" numCol="1" anchor="t" anchorCtr="0" compatLnSpc="1">
            <a:prstTxWarp prst="textNoShape">
              <a:avLst/>
            </a:prstTxWarp>
          </a:bodyPr>
          <a:lstStyle>
            <a:lvl1pPr algn="l" defTabSz="928398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3075" y="0"/>
            <a:ext cx="2944600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32" tIns="46418" rIns="92832" bIns="46418" numCol="1" anchor="t" anchorCtr="0" compatLnSpc="1">
            <a:prstTxWarp prst="textNoShape">
              <a:avLst/>
            </a:prstTxWarp>
          </a:bodyPr>
          <a:lstStyle>
            <a:lvl1pPr algn="r" defTabSz="928398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fld id="{3215B84E-B8A3-46D2-AD05-D7BBDFDB9578}" type="datetime1">
              <a:rPr lang="en-US" altLang="en-US"/>
              <a:pPr/>
              <a:t>5/10/2016</a:t>
            </a:fld>
            <a:endParaRPr lang="en-US" alt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5298" y="4715153"/>
            <a:ext cx="4987079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32" tIns="46418" rIns="92832" bIns="464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0306"/>
            <a:ext cx="2944600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32" tIns="46418" rIns="92832" bIns="46418" numCol="1" anchor="b" anchorCtr="0" compatLnSpc="1">
            <a:prstTxWarp prst="textNoShape">
              <a:avLst/>
            </a:prstTxWarp>
          </a:bodyPr>
          <a:lstStyle>
            <a:lvl1pPr algn="l" defTabSz="928398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r>
              <a:rPr lang="en-US" altLang="en-US" smtClean="0"/>
              <a:t>Eva Scheugenpflug, HLL MPG</a:t>
            </a:r>
            <a:endParaRPr lang="en-US" altLang="en-US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3075" y="9430306"/>
            <a:ext cx="2944600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32" tIns="46418" rIns="92832" bIns="46418" numCol="1" anchor="b" anchorCtr="0" compatLnSpc="1">
            <a:prstTxWarp prst="textNoShape">
              <a:avLst/>
            </a:prstTxWarp>
          </a:bodyPr>
          <a:lstStyle>
            <a:lvl1pPr algn="r" defTabSz="928398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fld id="{F827CE9A-CA15-48DA-9922-958EA8F9BC48}" type="slidenum">
              <a:rPr lang="en-US" altLang="en-US"/>
              <a:pPr/>
              <a:t>‹Nr.›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7846226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620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2411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68618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482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1031" algn="l" defTabSz="91241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7234" algn="l" defTabSz="91241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3433" algn="l" defTabSz="91241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49644" algn="l" defTabSz="91241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Nickel:Zincation</a:t>
            </a:r>
            <a:r>
              <a:rPr lang="de-DE" dirty="0" smtClean="0">
                <a:sym typeface="Wingdings" panose="05000000000000000000" pitchFamily="2" charset="2"/>
              </a:rPr>
              <a:t> </a:t>
            </a:r>
            <a:r>
              <a:rPr lang="de-DE" dirty="0" err="1" smtClean="0">
                <a:sym typeface="Wingdings" panose="05000000000000000000" pitchFamily="2" charset="2"/>
              </a:rPr>
              <a:t>changes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electric</a:t>
            </a:r>
            <a:r>
              <a:rPr lang="de-DE" dirty="0" smtClean="0">
                <a:sym typeface="Wingdings" panose="05000000000000000000" pitchFamily="2" charset="2"/>
              </a:rPr>
              <a:t> potential </a:t>
            </a:r>
            <a:r>
              <a:rPr lang="de-DE" dirty="0" err="1" smtClean="0">
                <a:sym typeface="Wingdings" panose="05000000000000000000" pitchFamily="2" charset="2"/>
              </a:rPr>
              <a:t>of</a:t>
            </a:r>
            <a:r>
              <a:rPr lang="de-DE" dirty="0" smtClean="0">
                <a:sym typeface="Wingdings" panose="05000000000000000000" pitchFamily="2" charset="2"/>
              </a:rPr>
              <a:t> Al pad  </a:t>
            </a:r>
            <a:r>
              <a:rPr lang="de-DE" dirty="0" err="1" smtClean="0">
                <a:sym typeface="Wingdings" panose="05000000000000000000" pitchFamily="2" charset="2"/>
              </a:rPr>
              <a:t>when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immersed</a:t>
            </a:r>
            <a:r>
              <a:rPr lang="de-DE" dirty="0" smtClean="0">
                <a:sym typeface="Wingdings" panose="05000000000000000000" pitchFamily="2" charset="2"/>
              </a:rPr>
              <a:t> in </a:t>
            </a:r>
            <a:r>
              <a:rPr lang="de-DE" dirty="0" err="1" smtClean="0">
                <a:sym typeface="Wingdings" panose="05000000000000000000" pitchFamily="2" charset="2"/>
              </a:rPr>
              <a:t>nickel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sulfate</a:t>
            </a:r>
            <a:r>
              <a:rPr lang="de-DE" dirty="0" smtClean="0">
                <a:sym typeface="Wingdings" panose="05000000000000000000" pitchFamily="2" charset="2"/>
              </a:rPr>
              <a:t>. </a:t>
            </a:r>
            <a:r>
              <a:rPr lang="de-DE" dirty="0" err="1" smtClean="0">
                <a:sym typeface="Wingdings" panose="05000000000000000000" pitchFamily="2" charset="2"/>
              </a:rPr>
              <a:t>Autocatalytic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nickel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reaction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starts</a:t>
            </a:r>
            <a:endParaRPr lang="de-DE" dirty="0" smtClean="0">
              <a:sym typeface="Wingdings" panose="05000000000000000000" pitchFamily="2" charset="2"/>
            </a:endParaRPr>
          </a:p>
          <a:p>
            <a:r>
              <a:rPr lang="de-DE" dirty="0" smtClean="0">
                <a:sym typeface="Wingdings" panose="05000000000000000000" pitchFamily="2" charset="2"/>
              </a:rPr>
              <a:t>Immersion </a:t>
            </a:r>
            <a:r>
              <a:rPr lang="de-DE" dirty="0" err="1" smtClean="0">
                <a:sym typeface="Wingdings" panose="05000000000000000000" pitchFamily="2" charset="2"/>
              </a:rPr>
              <a:t>gold</a:t>
            </a:r>
            <a:r>
              <a:rPr lang="de-DE" dirty="0" smtClean="0">
                <a:sym typeface="Wingdings" panose="05000000000000000000" pitchFamily="2" charset="2"/>
              </a:rPr>
              <a:t>  </a:t>
            </a:r>
            <a:r>
              <a:rPr lang="de-DE" dirty="0" err="1" smtClean="0">
                <a:sym typeface="Wingdings" panose="05000000000000000000" pitchFamily="2" charset="2"/>
              </a:rPr>
              <a:t>gold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as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the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more</a:t>
            </a:r>
            <a:r>
              <a:rPr lang="de-DE" dirty="0" smtClean="0">
                <a:sym typeface="Wingdings" panose="05000000000000000000" pitchFamily="2" charset="2"/>
              </a:rPr>
              <a:t> noble </a:t>
            </a:r>
            <a:r>
              <a:rPr lang="de-DE" dirty="0" err="1" smtClean="0">
                <a:sym typeface="Wingdings" panose="05000000000000000000" pitchFamily="2" charset="2"/>
              </a:rPr>
              <a:t>metal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replaces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Ni</a:t>
            </a:r>
            <a:r>
              <a:rPr lang="de-DE" dirty="0" smtClean="0">
                <a:sym typeface="Wingdings" panose="05000000000000000000" pitchFamily="2" charset="2"/>
              </a:rPr>
              <a:t> on</a:t>
            </a:r>
            <a:r>
              <a:rPr lang="de-DE" baseline="0" dirty="0" smtClean="0">
                <a:sym typeface="Wingdings" panose="05000000000000000000" pitchFamily="2" charset="2"/>
              </a:rPr>
              <a:t> </a:t>
            </a:r>
            <a:r>
              <a:rPr lang="de-DE" baseline="0" dirty="0" err="1" smtClean="0">
                <a:sym typeface="Wingdings" panose="05000000000000000000" pitchFamily="2" charset="2"/>
              </a:rPr>
              <a:t>the</a:t>
            </a:r>
            <a:r>
              <a:rPr lang="de-DE" baseline="0" dirty="0" smtClean="0">
                <a:sym typeface="Wingdings" panose="05000000000000000000" pitchFamily="2" charset="2"/>
              </a:rPr>
              <a:t> </a:t>
            </a:r>
            <a:r>
              <a:rPr lang="de-DE" baseline="0" dirty="0" err="1" smtClean="0">
                <a:sym typeface="Wingdings" panose="05000000000000000000" pitchFamily="2" charset="2"/>
              </a:rPr>
              <a:t>surface</a:t>
            </a:r>
            <a:endParaRPr lang="de-DE" baseline="0" dirty="0" smtClean="0">
              <a:sym typeface="Wingdings" panose="05000000000000000000" pitchFamily="2" charset="2"/>
            </a:endParaRP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Laser technology was applied to melt a preformed solder ball which was then jetted out of a capillary tube with pressurized inert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gas to form an interconnect on the target circuit. The process combined solder ball bumping and re-flow process into the single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process. </a:t>
            </a:r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3215B84E-B8A3-46D2-AD05-D7BBDFDB9578}" type="datetime1">
              <a:rPr lang="en-US" altLang="en-US" smtClean="0"/>
              <a:pPr/>
              <a:t>5/10/2016</a:t>
            </a:fld>
            <a:endParaRPr lang="en-US" alt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Eva Scheugenpflug, HLL MPG</a:t>
            </a:r>
            <a:endParaRPr lang="en-US" alt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7CE9A-CA15-48DA-9922-958EA8F9BC48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78022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3215B84E-B8A3-46D2-AD05-D7BBDFDB9578}" type="datetime1">
              <a:rPr lang="en-US" altLang="en-US" smtClean="0"/>
              <a:pPr/>
              <a:t>5/10/2016</a:t>
            </a:fld>
            <a:endParaRPr lang="en-US" alt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Eva Scheugenpflug, HLL MPG</a:t>
            </a:r>
            <a:endParaRPr lang="en-US" alt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7CE9A-CA15-48DA-9922-958EA8F9BC48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05102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3215B84E-B8A3-46D2-AD05-D7BBDFDB9578}" type="datetime1">
              <a:rPr lang="en-US" altLang="en-US" smtClean="0"/>
              <a:pPr/>
              <a:t>5/10/2016</a:t>
            </a:fld>
            <a:endParaRPr lang="en-US" alt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Eva Scheugenpflug, HLL MPG</a:t>
            </a:r>
            <a:endParaRPr lang="en-US" alt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7CE9A-CA15-48DA-9922-958EA8F9BC48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1629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 smtClean="0"/>
              <a:t>Eva Scheugenpflug, MPG Halbleiterlabor</a:t>
            </a:r>
            <a:endParaRPr lang="de-DE" dirty="0"/>
          </a:p>
        </p:txBody>
      </p:sp>
      <p:sp>
        <p:nvSpPr>
          <p:cNvPr id="6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52D20-2352-4749-B7C5-DD441254C400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idx="1"/>
          </p:nvPr>
        </p:nvSpPr>
        <p:spPr bwMode="auto">
          <a:xfrm>
            <a:off x="566738" y="1304652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Master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styles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3"/>
            <a:r>
              <a:rPr lang="de-DE" dirty="0" err="1" smtClean="0"/>
              <a:t>Fourth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4"/>
            <a:r>
              <a:rPr lang="de-DE" dirty="0" err="1" smtClean="0"/>
              <a:t>Fifth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 smtClean="0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179168" y="6633356"/>
            <a:ext cx="3311525" cy="188912"/>
          </a:xfrm>
          <a:prstGeom prst="rect">
            <a:avLst/>
          </a:prstGeom>
          <a:ln/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de-DE" dirty="0" smtClean="0"/>
              <a:t>DEPFET Workshop, </a:t>
            </a:r>
            <a:r>
              <a:rPr lang="de-DE" dirty="0" err="1" smtClean="0"/>
              <a:t>Seeon</a:t>
            </a:r>
            <a:r>
              <a:rPr lang="de-DE" dirty="0" smtClean="0"/>
              <a:t>, May 2016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39985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Laci\Desktop\Logo-trans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5510" y="180931"/>
            <a:ext cx="1019829" cy="62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7698" name="Rectangle 2"/>
          <p:cNvSpPr>
            <a:spLocks noChangeArrowheads="1"/>
          </p:cNvSpPr>
          <p:nvPr userDrawn="1"/>
        </p:nvSpPr>
        <p:spPr bwMode="auto">
          <a:xfrm>
            <a:off x="119063" y="0"/>
            <a:ext cx="133350" cy="6669088"/>
          </a:xfrm>
          <a:prstGeom prst="rect">
            <a:avLst/>
          </a:prstGeom>
          <a:solidFill>
            <a:srgbClr val="C9DBD8"/>
          </a:solidFill>
          <a:ln w="9525">
            <a:solidFill>
              <a:srgbClr val="C9DBD8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>
              <a:latin typeface="Tahoma" pitchFamily="34" charset="0"/>
            </a:endParaRPr>
          </a:p>
        </p:txBody>
      </p:sp>
      <p:sp>
        <p:nvSpPr>
          <p:cNvPr id="797699" name="Rectangle 3"/>
          <p:cNvSpPr>
            <a:spLocks noChangeArrowheads="1"/>
          </p:cNvSpPr>
          <p:nvPr userDrawn="1"/>
        </p:nvSpPr>
        <p:spPr bwMode="auto">
          <a:xfrm>
            <a:off x="252413" y="0"/>
            <a:ext cx="131762" cy="6858000"/>
          </a:xfrm>
          <a:prstGeom prst="rect">
            <a:avLst/>
          </a:prstGeom>
          <a:solidFill>
            <a:srgbClr val="E6F2F2"/>
          </a:solidFill>
          <a:ln w="9525">
            <a:solidFill>
              <a:srgbClr val="E6F2F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>
              <a:latin typeface="Tahoma" pitchFamily="34" charset="0"/>
            </a:endParaRPr>
          </a:p>
        </p:txBody>
      </p:sp>
      <p:sp>
        <p:nvSpPr>
          <p:cNvPr id="797700" name="Rectangle 4"/>
          <p:cNvSpPr>
            <a:spLocks noChangeArrowheads="1"/>
          </p:cNvSpPr>
          <p:nvPr userDrawn="1"/>
        </p:nvSpPr>
        <p:spPr bwMode="auto">
          <a:xfrm>
            <a:off x="0" y="6669484"/>
            <a:ext cx="9144000" cy="215900"/>
          </a:xfrm>
          <a:prstGeom prst="rect">
            <a:avLst/>
          </a:prstGeom>
          <a:solidFill>
            <a:srgbClr val="7CA6A6"/>
          </a:solidFill>
          <a:ln w="9525">
            <a:solidFill>
              <a:srgbClr val="7CA6A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>
              <a:latin typeface="Tahoma" pitchFamily="34" charset="0"/>
            </a:endParaRP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627987" y="157383"/>
            <a:ext cx="65301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4008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Title</a:t>
            </a:r>
          </a:p>
        </p:txBody>
      </p:sp>
      <p:sp>
        <p:nvSpPr>
          <p:cNvPr id="797702" name="Rectangle 6"/>
          <p:cNvSpPr>
            <a:spLocks noChangeArrowheads="1"/>
          </p:cNvSpPr>
          <p:nvPr userDrawn="1"/>
        </p:nvSpPr>
        <p:spPr bwMode="auto">
          <a:xfrm>
            <a:off x="0" y="0"/>
            <a:ext cx="119063" cy="6669088"/>
          </a:xfrm>
          <a:prstGeom prst="rect">
            <a:avLst/>
          </a:prstGeom>
          <a:solidFill>
            <a:srgbClr val="7CA6A6"/>
          </a:solidFill>
          <a:ln w="9525">
            <a:solidFill>
              <a:srgbClr val="7CA6A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>
              <a:latin typeface="Tahoma" pitchFamily="34" charset="0"/>
            </a:endParaRPr>
          </a:p>
        </p:txBody>
      </p:sp>
      <p:sp>
        <p:nvSpPr>
          <p:cNvPr id="797703" name="Rectangle 7"/>
          <p:cNvSpPr>
            <a:spLocks noChangeArrowheads="1"/>
          </p:cNvSpPr>
          <p:nvPr userDrawn="1"/>
        </p:nvSpPr>
        <p:spPr bwMode="auto">
          <a:xfrm>
            <a:off x="0" y="-26988"/>
            <a:ext cx="9144000" cy="142876"/>
          </a:xfrm>
          <a:prstGeom prst="rect">
            <a:avLst/>
          </a:prstGeom>
          <a:solidFill>
            <a:srgbClr val="7CA6A6"/>
          </a:solidFill>
          <a:ln w="9525">
            <a:solidFill>
              <a:srgbClr val="7CA6A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>
              <a:latin typeface="Tahoma" pitchFamily="34" charset="0"/>
            </a:endParaRPr>
          </a:p>
        </p:txBody>
      </p:sp>
      <p:sp>
        <p:nvSpPr>
          <p:cNvPr id="797704" name="Line 8"/>
          <p:cNvSpPr>
            <a:spLocks noChangeShapeType="1"/>
          </p:cNvSpPr>
          <p:nvPr/>
        </p:nvSpPr>
        <p:spPr bwMode="auto">
          <a:xfrm>
            <a:off x="296863" y="813460"/>
            <a:ext cx="7585075" cy="0"/>
          </a:xfrm>
          <a:prstGeom prst="line">
            <a:avLst/>
          </a:prstGeom>
          <a:noFill/>
          <a:ln w="38100">
            <a:solidFill>
              <a:srgbClr val="E6F2F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>
              <a:latin typeface="Tahoma" pitchFamily="34" charset="0"/>
            </a:endParaRPr>
          </a:p>
        </p:txBody>
      </p:sp>
      <p:sp>
        <p:nvSpPr>
          <p:cNvPr id="79770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542795" y="6666515"/>
            <a:ext cx="254635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0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 dirty="0" smtClean="0"/>
              <a:t>Eva Scheugenpflug, MPG Halbleiterlabor</a:t>
            </a:r>
            <a:endParaRPr lang="de-DE" dirty="0"/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304652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Master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styles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3"/>
            <a:r>
              <a:rPr lang="de-DE" dirty="0" err="1" smtClean="0"/>
              <a:t>Fourth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4"/>
            <a:r>
              <a:rPr lang="de-DE" dirty="0" err="1" smtClean="0"/>
              <a:t>Fifth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 smtClean="0"/>
          </a:p>
        </p:txBody>
      </p:sp>
      <p:sp>
        <p:nvSpPr>
          <p:cNvPr id="797709" name="Oval 13"/>
          <p:cNvSpPr>
            <a:spLocks noChangeArrowheads="1"/>
          </p:cNvSpPr>
          <p:nvPr userDrawn="1"/>
        </p:nvSpPr>
        <p:spPr bwMode="auto">
          <a:xfrm>
            <a:off x="566738" y="382808"/>
            <a:ext cx="179387" cy="180975"/>
          </a:xfrm>
          <a:prstGeom prst="ellipse">
            <a:avLst/>
          </a:prstGeom>
          <a:gradFill rotWithShape="1">
            <a:gsLst>
              <a:gs pos="0">
                <a:srgbClr val="7CA6A6">
                  <a:gamma/>
                  <a:shade val="46275"/>
                  <a:invGamma/>
                </a:srgbClr>
              </a:gs>
              <a:gs pos="50000">
                <a:srgbClr val="7CA6A6"/>
              </a:gs>
              <a:gs pos="100000">
                <a:srgbClr val="7CA6A6">
                  <a:gamma/>
                  <a:shade val="46275"/>
                  <a:invGamma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endParaRPr lang="en-US">
              <a:latin typeface="Tahoma" pitchFamily="34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4265240" y="6670895"/>
            <a:ext cx="455613" cy="1555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76F9865-C8D1-41C0-A188-E3828898930B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  <p:pic>
        <p:nvPicPr>
          <p:cNvPr id="15" name="Picture 2" descr="D:\Laci\web-pages-Outreach\Icons-Logos\DEPFET-logo-large.jpg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011" y="200014"/>
            <a:ext cx="434228" cy="567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http://belle2.kek.jp/images/belle2-logo.png"/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285058"/>
            <a:ext cx="566378" cy="460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9"/>
          <p:cNvSpPr>
            <a:spLocks noGrp="1" noChangeArrowheads="1"/>
          </p:cNvSpPr>
          <p:nvPr>
            <p:ph type="dt" sz="half" idx="2"/>
          </p:nvPr>
        </p:nvSpPr>
        <p:spPr>
          <a:xfrm>
            <a:off x="179168" y="6633356"/>
            <a:ext cx="3311525" cy="188912"/>
          </a:xfrm>
          <a:prstGeom prst="rect">
            <a:avLst/>
          </a:prstGeom>
          <a:ln/>
        </p:spPr>
        <p:txBody>
          <a:bodyPr/>
          <a:lstStyle>
            <a:lvl1pPr>
              <a:defRPr lang="en-US" sz="1000" kern="1200" dirty="0" smtClean="0">
                <a:solidFill>
                  <a:schemeClr val="bg1"/>
                </a:solidFill>
                <a:latin typeface="Tahoma" pitchFamily="34" charset="0"/>
                <a:ea typeface="+mn-ea"/>
                <a:cs typeface="+mn-cs"/>
              </a:defRPr>
            </a:lvl1pPr>
          </a:lstStyle>
          <a:p>
            <a:pPr algn="l">
              <a:defRPr/>
            </a:pPr>
            <a:r>
              <a:rPr lang="de-DE" dirty="0" smtClean="0"/>
              <a:t>DEPFET Workshop, </a:t>
            </a:r>
            <a:r>
              <a:rPr lang="de-DE" dirty="0" err="1" smtClean="0"/>
              <a:t>Seeon</a:t>
            </a:r>
            <a:r>
              <a:rPr lang="de-DE" dirty="0" smtClean="0"/>
              <a:t>, May 2016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49086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buSzPct val="150000"/>
        <a:defRPr sz="2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buSzPct val="150000"/>
        <a:defRPr sz="20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SzPct val="150000"/>
        <a:defRPr sz="20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SzPct val="150000"/>
        <a:defRPr sz="20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SzPct val="150000"/>
        <a:defRPr sz="20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buSzPct val="150000"/>
        <a:defRPr sz="20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buSzPct val="150000"/>
        <a:defRPr sz="20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buSzPct val="150000"/>
        <a:defRPr sz="20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buSzPct val="150000"/>
        <a:defRPr sz="2000">
          <a:solidFill>
            <a:schemeClr val="tx2"/>
          </a:solidFill>
          <a:latin typeface="Tahoma" pitchFamily="34" charset="0"/>
        </a:defRPr>
      </a:lvl9pPr>
    </p:titleStyle>
    <p:bodyStyle>
      <a:lvl1pPr marL="812800" indent="-8128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168400" indent="-7112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3" panose="05040102010807070707" pitchFamily="18" charset="2"/>
        <a:buChar char="w"/>
        <a:defRPr sz="1400">
          <a:solidFill>
            <a:schemeClr val="tx1"/>
          </a:solidFill>
          <a:latin typeface="+mn-lt"/>
        </a:defRPr>
      </a:lvl2pPr>
      <a:lvl3pPr marL="1524000" indent="-609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50000"/>
        <a:buFont typeface="Wingdings 3" panose="05040102010807070707" pitchFamily="18" charset="2"/>
        <a:buChar char="9"/>
        <a:defRPr sz="1200">
          <a:solidFill>
            <a:schemeClr val="tx1"/>
          </a:solidFill>
          <a:latin typeface="+mn-lt"/>
        </a:defRPr>
      </a:lvl3pPr>
      <a:lvl4pPr marL="1879600" indent="-5080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50000"/>
        <a:buFont typeface="Wingdings 3" panose="05040102010807070707" pitchFamily="18" charset="2"/>
        <a:buChar char="9"/>
        <a:defRPr sz="1200">
          <a:solidFill>
            <a:schemeClr val="tx1"/>
          </a:solidFill>
          <a:latin typeface="+mn-lt"/>
        </a:defRPr>
      </a:lvl4pPr>
      <a:lvl5pPr marL="2336800" indent="-5080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50000"/>
        <a:buFont typeface="Wingdings 3" panose="05040102010807070707" pitchFamily="18" charset="2"/>
        <a:buChar char="9"/>
        <a:defRPr sz="1200">
          <a:solidFill>
            <a:schemeClr val="tx1"/>
          </a:solidFill>
          <a:latin typeface="+mn-lt"/>
        </a:defRPr>
      </a:lvl5pPr>
      <a:lvl6pPr marL="2794000" indent="-508000" algn="l" rtl="0" fontAlgn="base">
        <a:spcBef>
          <a:spcPct val="20000"/>
        </a:spcBef>
        <a:spcAft>
          <a:spcPct val="0"/>
        </a:spcAft>
        <a:buClr>
          <a:schemeClr val="tx1"/>
        </a:buClr>
        <a:defRPr sz="1200">
          <a:solidFill>
            <a:schemeClr val="tx1"/>
          </a:solidFill>
          <a:latin typeface="+mn-lt"/>
        </a:defRPr>
      </a:lvl6pPr>
      <a:lvl7pPr marL="3251200" indent="-508000" algn="l" rtl="0" fontAlgn="base">
        <a:spcBef>
          <a:spcPct val="20000"/>
        </a:spcBef>
        <a:spcAft>
          <a:spcPct val="0"/>
        </a:spcAft>
        <a:buClr>
          <a:schemeClr val="tx1"/>
        </a:buClr>
        <a:defRPr sz="1200">
          <a:solidFill>
            <a:schemeClr val="tx1"/>
          </a:solidFill>
          <a:latin typeface="+mn-lt"/>
        </a:defRPr>
      </a:lvl7pPr>
      <a:lvl8pPr marL="3708400" indent="-508000" algn="l" rtl="0" fontAlgn="base">
        <a:spcBef>
          <a:spcPct val="20000"/>
        </a:spcBef>
        <a:spcAft>
          <a:spcPct val="0"/>
        </a:spcAft>
        <a:buClr>
          <a:schemeClr val="tx1"/>
        </a:buClr>
        <a:defRPr sz="1200">
          <a:solidFill>
            <a:schemeClr val="tx1"/>
          </a:solidFill>
          <a:latin typeface="+mn-lt"/>
        </a:defRPr>
      </a:lvl8pPr>
      <a:lvl9pPr marL="4165600" indent="-508000" algn="l" rtl="0" fontAlgn="base">
        <a:spcBef>
          <a:spcPct val="20000"/>
        </a:spcBef>
        <a:spcAft>
          <a:spcPct val="0"/>
        </a:spcAft>
        <a:buClr>
          <a:schemeClr val="tx1"/>
        </a:buClr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Eva Scheugenpflug, MPG Halbleiterlabor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852D20-2352-4749-B7C5-DD441254C400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DEPFET Workshop, </a:t>
            </a:r>
            <a:r>
              <a:rPr lang="de-DE" dirty="0" err="1" smtClean="0"/>
              <a:t>Seeon</a:t>
            </a:r>
            <a:r>
              <a:rPr lang="de-DE" smtClean="0"/>
              <a:t>, May 2016</a:t>
            </a:r>
            <a:endParaRPr lang="de-DE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1" y="1493785"/>
            <a:ext cx="4320479" cy="4334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2834806" y="2528900"/>
            <a:ext cx="3474386" cy="75608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de-DE" sz="2400" b="1" dirty="0" err="1" smtClean="0"/>
              <a:t>Switcher</a:t>
            </a:r>
            <a:r>
              <a:rPr lang="de-DE" sz="2400" b="1" dirty="0" smtClean="0"/>
              <a:t> (SWB) </a:t>
            </a:r>
            <a:r>
              <a:rPr lang="de-DE" sz="2400" b="1" dirty="0" err="1" smtClean="0"/>
              <a:t>bumping</a:t>
            </a:r>
            <a:endParaRPr lang="de-DE" sz="2400" b="1" dirty="0" smtClean="0"/>
          </a:p>
        </p:txBody>
      </p:sp>
      <p:sp>
        <p:nvSpPr>
          <p:cNvPr id="9" name="Textfeld 8"/>
          <p:cNvSpPr txBox="1"/>
          <p:nvPr/>
        </p:nvSpPr>
        <p:spPr>
          <a:xfrm>
            <a:off x="3095242" y="3537012"/>
            <a:ext cx="2953515" cy="7200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de-DE" dirty="0" err="1" smtClean="0"/>
              <a:t>status</a:t>
            </a:r>
            <a:r>
              <a:rPr lang="de-DE" dirty="0" smtClean="0"/>
              <a:t> </a:t>
            </a:r>
            <a:r>
              <a:rPr lang="en-US" dirty="0" smtClean="0"/>
              <a:t>report</a:t>
            </a:r>
          </a:p>
        </p:txBody>
      </p:sp>
    </p:spTree>
    <p:extLst>
      <p:ext uri="{BB962C8B-B14F-4D97-AF65-F5344CB8AC3E}">
        <p14:creationId xmlns:p14="http://schemas.microsoft.com/office/powerpoint/2010/main" val="383113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Eva Scheugenpflug, MPG Halbleiterlabor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852D20-2352-4749-B7C5-DD441254C400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DEPFET Workshop, Seeon, May 2016</a:t>
            </a:r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005064"/>
            <a:ext cx="3492387" cy="2193566"/>
          </a:xfrm>
          <a:prstGeom prst="rect">
            <a:avLst/>
          </a:prstGeom>
        </p:spPr>
      </p:pic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1627987" y="157383"/>
            <a:ext cx="6530175" cy="609600"/>
          </a:xfrm>
        </p:spPr>
        <p:txBody>
          <a:bodyPr/>
          <a:lstStyle/>
          <a:p>
            <a:r>
              <a:rPr lang="de-DE" dirty="0" err="1" smtClean="0"/>
              <a:t>Results</a:t>
            </a:r>
            <a:r>
              <a:rPr lang="de-DE" dirty="0" smtClean="0"/>
              <a:t> </a:t>
            </a:r>
            <a:r>
              <a:rPr lang="de-DE" dirty="0" err="1" smtClean="0"/>
              <a:t>test</a:t>
            </a:r>
            <a:r>
              <a:rPr lang="de-DE" dirty="0" smtClean="0"/>
              <a:t> 2</a:t>
            </a:r>
            <a:endParaRPr lang="de-DE" dirty="0"/>
          </a:p>
        </p:txBody>
      </p:sp>
      <p:grpSp>
        <p:nvGrpSpPr>
          <p:cNvPr id="29" name="Gruppieren 28"/>
          <p:cNvGrpSpPr/>
          <p:nvPr/>
        </p:nvGrpSpPr>
        <p:grpSpPr>
          <a:xfrm>
            <a:off x="791580" y="908720"/>
            <a:ext cx="3816424" cy="2653553"/>
            <a:chOff x="791580" y="1424802"/>
            <a:chExt cx="3816424" cy="2653553"/>
          </a:xfrm>
        </p:grpSpPr>
        <p:pic>
          <p:nvPicPr>
            <p:cNvPr id="8" name="Grafik 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27" t="4690" r="8735" b="4309"/>
            <a:stretch/>
          </p:blipFill>
          <p:spPr>
            <a:xfrm>
              <a:off x="791580" y="1424802"/>
              <a:ext cx="3236259" cy="2653553"/>
            </a:xfrm>
            <a:prstGeom prst="rect">
              <a:avLst/>
            </a:prstGeom>
          </p:spPr>
        </p:pic>
        <p:sp>
          <p:nvSpPr>
            <p:cNvPr id="9" name="Ellipse 8"/>
            <p:cNvSpPr/>
            <p:nvPr/>
          </p:nvSpPr>
          <p:spPr bwMode="auto">
            <a:xfrm>
              <a:off x="3010290" y="3068960"/>
              <a:ext cx="229562" cy="216024"/>
            </a:xfrm>
            <a:prstGeom prst="ellips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cxnSp>
          <p:nvCxnSpPr>
            <p:cNvPr id="10" name="Gerade Verbindung mit Pfeil 9"/>
            <p:cNvCxnSpPr/>
            <p:nvPr/>
          </p:nvCxnSpPr>
          <p:spPr bwMode="auto">
            <a:xfrm flipV="1">
              <a:off x="3239852" y="2924944"/>
              <a:ext cx="1368152" cy="219652"/>
            </a:xfrm>
            <a:prstGeom prst="straightConnector1">
              <a:avLst/>
            </a:prstGeom>
            <a:solidFill>
              <a:schemeClr val="tx2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2" name="Textfeld 11"/>
            <p:cNvSpPr txBox="1"/>
            <p:nvPr/>
          </p:nvSpPr>
          <p:spPr>
            <a:xfrm>
              <a:off x="1525924" y="1664804"/>
              <a:ext cx="252028" cy="25202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noAutofit/>
            </a:bodyPr>
            <a:lstStyle/>
            <a:p>
              <a:pPr>
                <a:spcBef>
                  <a:spcPts val="100"/>
                </a:spcBef>
                <a:spcAft>
                  <a:spcPts val="100"/>
                </a:spcAft>
              </a:pPr>
              <a:r>
                <a:rPr lang="de-DE" dirty="0" smtClean="0"/>
                <a:t>1</a:t>
              </a:r>
            </a:p>
          </p:txBody>
        </p:sp>
        <p:sp>
          <p:nvSpPr>
            <p:cNvPr id="13" name="Textfeld 12"/>
            <p:cNvSpPr txBox="1"/>
            <p:nvPr/>
          </p:nvSpPr>
          <p:spPr>
            <a:xfrm>
              <a:off x="2283695" y="2276872"/>
              <a:ext cx="252028" cy="25202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noAutofit/>
            </a:bodyPr>
            <a:lstStyle/>
            <a:p>
              <a:pPr>
                <a:spcBef>
                  <a:spcPts val="100"/>
                </a:spcBef>
                <a:spcAft>
                  <a:spcPts val="100"/>
                </a:spcAft>
              </a:pPr>
              <a:r>
                <a:rPr lang="de-DE" dirty="0"/>
                <a:t>2</a:t>
              </a:r>
              <a:endParaRPr lang="de-DE" dirty="0" smtClean="0"/>
            </a:p>
          </p:txBody>
        </p:sp>
        <p:sp>
          <p:nvSpPr>
            <p:cNvPr id="14" name="Textfeld 13"/>
            <p:cNvSpPr txBox="1"/>
            <p:nvPr/>
          </p:nvSpPr>
          <p:spPr>
            <a:xfrm>
              <a:off x="3023828" y="1673605"/>
              <a:ext cx="252028" cy="25202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noAutofit/>
            </a:bodyPr>
            <a:lstStyle/>
            <a:p>
              <a:pPr>
                <a:spcBef>
                  <a:spcPts val="100"/>
                </a:spcBef>
                <a:spcAft>
                  <a:spcPts val="100"/>
                </a:spcAft>
              </a:pPr>
              <a:r>
                <a:rPr lang="de-DE" dirty="0" smtClean="0"/>
                <a:t>3</a:t>
              </a:r>
            </a:p>
          </p:txBody>
        </p:sp>
        <p:sp>
          <p:nvSpPr>
            <p:cNvPr id="15" name="Textfeld 14"/>
            <p:cNvSpPr txBox="1"/>
            <p:nvPr/>
          </p:nvSpPr>
          <p:spPr>
            <a:xfrm>
              <a:off x="1259632" y="2924944"/>
              <a:ext cx="252028" cy="25202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noAutofit/>
            </a:bodyPr>
            <a:lstStyle/>
            <a:p>
              <a:pPr>
                <a:spcBef>
                  <a:spcPts val="100"/>
                </a:spcBef>
                <a:spcAft>
                  <a:spcPts val="100"/>
                </a:spcAft>
              </a:pPr>
              <a:r>
                <a:rPr lang="de-DE" dirty="0"/>
                <a:t>4</a:t>
              </a:r>
              <a:endParaRPr lang="de-DE" dirty="0" smtClean="0"/>
            </a:p>
          </p:txBody>
        </p:sp>
        <p:sp>
          <p:nvSpPr>
            <p:cNvPr id="16" name="Textfeld 15"/>
            <p:cNvSpPr txBox="1"/>
            <p:nvPr/>
          </p:nvSpPr>
          <p:spPr>
            <a:xfrm>
              <a:off x="2987824" y="2780928"/>
              <a:ext cx="252028" cy="25202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noAutofit/>
            </a:bodyPr>
            <a:lstStyle/>
            <a:p>
              <a:pPr>
                <a:spcBef>
                  <a:spcPts val="100"/>
                </a:spcBef>
                <a:spcAft>
                  <a:spcPts val="100"/>
                </a:spcAft>
              </a:pPr>
              <a:r>
                <a:rPr lang="de-DE" dirty="0" smtClean="0"/>
                <a:t>5</a:t>
              </a:r>
            </a:p>
          </p:txBody>
        </p:sp>
      </p:grpSp>
      <p:pic>
        <p:nvPicPr>
          <p:cNvPr id="19" name="Grafik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908720"/>
            <a:ext cx="3703575" cy="2362154"/>
          </a:xfrm>
          <a:prstGeom prst="rect">
            <a:avLst/>
          </a:prstGeom>
        </p:spPr>
      </p:pic>
      <p:cxnSp>
        <p:nvCxnSpPr>
          <p:cNvPr id="21" name="Gerade Verbindung mit Pfeil 20"/>
          <p:cNvCxnSpPr/>
          <p:nvPr/>
        </p:nvCxnSpPr>
        <p:spPr bwMode="auto">
          <a:xfrm>
            <a:off x="6279976" y="3573016"/>
            <a:ext cx="0" cy="360040"/>
          </a:xfrm>
          <a:prstGeom prst="straightConnector1">
            <a:avLst/>
          </a:prstGeom>
          <a:solidFill>
            <a:schemeClr val="tx2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Textfeld 24"/>
          <p:cNvSpPr txBox="1"/>
          <p:nvPr/>
        </p:nvSpPr>
        <p:spPr>
          <a:xfrm>
            <a:off x="6156176" y="3573016"/>
            <a:ext cx="1440160" cy="2880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de-DE" sz="1400" dirty="0" smtClean="0"/>
              <a:t>PR </a:t>
            </a:r>
            <a:r>
              <a:rPr lang="de-DE" sz="1400" dirty="0" err="1" smtClean="0"/>
              <a:t>coating</a:t>
            </a:r>
            <a:endParaRPr lang="de-DE" sz="1400" dirty="0" smtClean="0"/>
          </a:p>
        </p:txBody>
      </p:sp>
      <p:sp>
        <p:nvSpPr>
          <p:cNvPr id="26" name="Textfeld 25"/>
          <p:cNvSpPr txBox="1"/>
          <p:nvPr/>
        </p:nvSpPr>
        <p:spPr>
          <a:xfrm>
            <a:off x="791579" y="3537012"/>
            <a:ext cx="3236259" cy="23029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algn="l">
              <a:spcBef>
                <a:spcPts val="100"/>
              </a:spcBef>
              <a:spcAft>
                <a:spcPts val="100"/>
              </a:spcAft>
            </a:pPr>
            <a:r>
              <a:rPr lang="de-DE" sz="1000" dirty="0" smtClean="0"/>
              <a:t>Fig.14: </a:t>
            </a:r>
            <a:r>
              <a:rPr lang="de-DE" sz="1000" dirty="0" err="1" smtClean="0"/>
              <a:t>wafer</a:t>
            </a:r>
            <a:r>
              <a:rPr lang="de-DE" sz="1000" dirty="0" smtClean="0"/>
              <a:t> on HT </a:t>
            </a:r>
            <a:r>
              <a:rPr lang="de-DE" sz="1000" dirty="0" err="1" smtClean="0"/>
              <a:t>tape</a:t>
            </a:r>
            <a:r>
              <a:rPr lang="de-DE" sz="1000" dirty="0" smtClean="0"/>
              <a:t> </a:t>
            </a:r>
            <a:r>
              <a:rPr lang="de-DE" sz="1000" dirty="0" err="1" smtClean="0"/>
              <a:t>with</a:t>
            </a:r>
            <a:r>
              <a:rPr lang="de-DE" sz="1000" dirty="0" smtClean="0"/>
              <a:t> 5 SWBs in </a:t>
            </a:r>
            <a:r>
              <a:rPr lang="de-DE" sz="1000" dirty="0" err="1" smtClean="0"/>
              <a:t>the</a:t>
            </a:r>
            <a:r>
              <a:rPr lang="de-DE" sz="1000" dirty="0" smtClean="0"/>
              <a:t> </a:t>
            </a:r>
            <a:r>
              <a:rPr lang="de-DE" sz="1000" dirty="0" err="1" smtClean="0"/>
              <a:t>openings</a:t>
            </a:r>
            <a:endParaRPr lang="de-DE" sz="1000" dirty="0" smtClean="0"/>
          </a:p>
        </p:txBody>
      </p:sp>
      <p:sp>
        <p:nvSpPr>
          <p:cNvPr id="27" name="Textfeld 26"/>
          <p:cNvSpPr txBox="1"/>
          <p:nvPr/>
        </p:nvSpPr>
        <p:spPr>
          <a:xfrm>
            <a:off x="4860032" y="3253895"/>
            <a:ext cx="3236259" cy="23029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algn="l">
              <a:spcBef>
                <a:spcPts val="100"/>
              </a:spcBef>
              <a:spcAft>
                <a:spcPts val="100"/>
              </a:spcAft>
            </a:pPr>
            <a:r>
              <a:rPr lang="de-DE" sz="1000" dirty="0" smtClean="0"/>
              <a:t>Fig.15: SWB 5 in </a:t>
            </a:r>
            <a:r>
              <a:rPr lang="de-DE" sz="1000" dirty="0" err="1" smtClean="0"/>
              <a:t>wafer</a:t>
            </a:r>
            <a:r>
              <a:rPr lang="de-DE" sz="1000" dirty="0" smtClean="0"/>
              <a:t> </a:t>
            </a:r>
            <a:r>
              <a:rPr lang="de-DE" sz="1000" dirty="0" err="1" smtClean="0"/>
              <a:t>opening</a:t>
            </a:r>
            <a:endParaRPr lang="de-DE" sz="1000" dirty="0" smtClean="0"/>
          </a:p>
        </p:txBody>
      </p:sp>
      <p:sp>
        <p:nvSpPr>
          <p:cNvPr id="28" name="Textfeld 27"/>
          <p:cNvSpPr txBox="1"/>
          <p:nvPr/>
        </p:nvSpPr>
        <p:spPr>
          <a:xfrm>
            <a:off x="4860032" y="6198337"/>
            <a:ext cx="3236259" cy="23029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algn="l">
              <a:spcBef>
                <a:spcPts val="100"/>
              </a:spcBef>
              <a:spcAft>
                <a:spcPts val="100"/>
              </a:spcAft>
            </a:pPr>
            <a:r>
              <a:rPr lang="de-DE" sz="1000" dirty="0" smtClean="0"/>
              <a:t>Fig.16: SWB 5 in </a:t>
            </a:r>
            <a:r>
              <a:rPr lang="de-DE" sz="1000" dirty="0" err="1" smtClean="0"/>
              <a:t>wafer</a:t>
            </a:r>
            <a:r>
              <a:rPr lang="de-DE" sz="1000" dirty="0" smtClean="0"/>
              <a:t> </a:t>
            </a:r>
            <a:r>
              <a:rPr lang="de-DE" sz="1000" dirty="0" err="1" smtClean="0"/>
              <a:t>opening</a:t>
            </a:r>
            <a:r>
              <a:rPr lang="de-DE" sz="1000" dirty="0" smtClean="0"/>
              <a:t> after </a:t>
            </a:r>
            <a:r>
              <a:rPr lang="de-DE" sz="1000" dirty="0" err="1" smtClean="0"/>
              <a:t>lithography</a:t>
            </a:r>
            <a:endParaRPr lang="de-DE" sz="1000" dirty="0" smtClean="0"/>
          </a:p>
        </p:txBody>
      </p:sp>
      <p:sp>
        <p:nvSpPr>
          <p:cNvPr id="2" name="Textfeld 1"/>
          <p:cNvSpPr txBox="1"/>
          <p:nvPr/>
        </p:nvSpPr>
        <p:spPr>
          <a:xfrm>
            <a:off x="791579" y="4005064"/>
            <a:ext cx="3600401" cy="20882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algn="l">
              <a:spcBef>
                <a:spcPts val="100"/>
              </a:spcBef>
              <a:spcAft>
                <a:spcPts val="100"/>
              </a:spcAft>
            </a:pPr>
            <a:endParaRPr lang="de-DE" dirty="0" smtClean="0">
              <a:sym typeface="Wingdings" panose="05000000000000000000" pitchFamily="2" charset="2"/>
            </a:endParaRPr>
          </a:p>
          <a:p>
            <a:pPr algn="l">
              <a:spcBef>
                <a:spcPts val="100"/>
              </a:spcBef>
              <a:spcAft>
                <a:spcPts val="100"/>
              </a:spcAft>
            </a:pPr>
            <a:r>
              <a:rPr lang="de-DE" dirty="0" smtClean="0">
                <a:sym typeface="Wingdings" panose="05000000000000000000" pitchFamily="2" charset="2"/>
              </a:rPr>
              <a:t></a:t>
            </a:r>
            <a:r>
              <a:rPr lang="de-DE" dirty="0" err="1"/>
              <a:t>preparation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one</a:t>
            </a:r>
            <a:r>
              <a:rPr lang="de-DE" dirty="0"/>
              <a:t> </a:t>
            </a:r>
            <a:r>
              <a:rPr lang="de-DE" dirty="0" err="1"/>
              <a:t>wafer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5 SWBs (</a:t>
            </a:r>
            <a:r>
              <a:rPr lang="de-DE" dirty="0" err="1"/>
              <a:t>distributed</a:t>
            </a:r>
            <a:r>
              <a:rPr lang="de-DE" dirty="0"/>
              <a:t> </a:t>
            </a:r>
            <a:r>
              <a:rPr lang="de-DE" dirty="0" err="1"/>
              <a:t>over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wafer</a:t>
            </a:r>
            <a:r>
              <a:rPr lang="de-DE" dirty="0"/>
              <a:t>)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de-DE" dirty="0" smtClean="0">
                <a:sym typeface="Wingdings" panose="05000000000000000000" pitchFamily="2" charset="2"/>
              </a:rPr>
              <a:t> 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2471223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Eva Scheugenpflug, MPG Halbleiterlabor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852D20-2352-4749-B7C5-DD441254C400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DEPFET Workshop, Seeon, May 2016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667644" y="1016732"/>
            <a:ext cx="7900799" cy="5760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algn="l">
              <a:spcBef>
                <a:spcPts val="100"/>
              </a:spcBef>
              <a:spcAft>
                <a:spcPts val="100"/>
              </a:spcAft>
            </a:pPr>
            <a:r>
              <a:rPr lang="de-DE" b="1" dirty="0" smtClean="0"/>
              <a:t>ENIG </a:t>
            </a:r>
            <a:r>
              <a:rPr lang="de-DE" b="1" dirty="0" err="1" smtClean="0"/>
              <a:t>process</a:t>
            </a:r>
            <a:r>
              <a:rPr lang="de-DE" b="1" dirty="0" smtClean="0"/>
              <a:t> </a:t>
            </a:r>
            <a:r>
              <a:rPr lang="de-DE" b="1" dirty="0" err="1" smtClean="0"/>
              <a:t>result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b="1" dirty="0" err="1" smtClean="0"/>
              <a:t>wafer</a:t>
            </a:r>
            <a:r>
              <a:rPr lang="de-DE" b="1" dirty="0" smtClean="0"/>
              <a:t> </a:t>
            </a:r>
            <a:r>
              <a:rPr lang="de-DE" b="1" dirty="0" err="1" smtClean="0"/>
              <a:t>with</a:t>
            </a:r>
            <a:r>
              <a:rPr lang="de-DE" b="1" dirty="0" smtClean="0"/>
              <a:t> 5 SWBs:</a:t>
            </a:r>
            <a:endParaRPr lang="de-DE" dirty="0" smtClean="0"/>
          </a:p>
          <a:p>
            <a:pPr marL="285750" indent="-285750" algn="l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de-DE" dirty="0" smtClean="0"/>
              <a:t>6-7.5µm </a:t>
            </a:r>
            <a:r>
              <a:rPr lang="de-DE" dirty="0" err="1" smtClean="0"/>
              <a:t>Ni</a:t>
            </a:r>
            <a:r>
              <a:rPr lang="de-DE" dirty="0" smtClean="0"/>
              <a:t>/Au on </a:t>
            </a:r>
            <a:r>
              <a:rPr lang="de-DE" dirty="0" err="1" smtClean="0"/>
              <a:t>common</a:t>
            </a:r>
            <a:r>
              <a:rPr lang="de-DE" dirty="0" smtClean="0"/>
              <a:t> pads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critical</a:t>
            </a:r>
            <a:r>
              <a:rPr lang="de-DE" dirty="0" smtClean="0"/>
              <a:t> pads</a:t>
            </a:r>
            <a:endParaRPr lang="de-DE" dirty="0"/>
          </a:p>
          <a:p>
            <a:pPr marL="285750" indent="-285750" algn="l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de-DE" dirty="0" err="1" smtClean="0">
                <a:sym typeface="Wingdings" panose="05000000000000000000" pitchFamily="2" charset="2"/>
              </a:rPr>
              <a:t>roughness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according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to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contaminations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before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the</a:t>
            </a:r>
            <a:r>
              <a:rPr lang="de-DE" dirty="0" smtClean="0">
                <a:sym typeface="Wingdings" panose="05000000000000000000" pitchFamily="2" charset="2"/>
              </a:rPr>
              <a:t> ENIG </a:t>
            </a:r>
            <a:r>
              <a:rPr lang="de-DE" dirty="0" err="1" smtClean="0">
                <a:sym typeface="Wingdings" panose="05000000000000000000" pitchFamily="2" charset="2"/>
              </a:rPr>
              <a:t>process</a:t>
            </a:r>
            <a:r>
              <a:rPr lang="de-DE" dirty="0" smtClean="0">
                <a:sym typeface="Wingdings" panose="05000000000000000000" pitchFamily="2" charset="2"/>
              </a:rPr>
              <a:t> 		</a:t>
            </a:r>
            <a:endParaRPr lang="de-DE" dirty="0" smtClean="0"/>
          </a:p>
          <a:p>
            <a:pPr marL="741953" lvl="1" indent="-285750" algn="l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endParaRPr lang="de-DE" dirty="0" smtClean="0"/>
          </a:p>
          <a:p>
            <a:pPr algn="l">
              <a:spcBef>
                <a:spcPts val="100"/>
              </a:spcBef>
              <a:spcAft>
                <a:spcPts val="100"/>
              </a:spcAft>
            </a:pPr>
            <a:endParaRPr lang="de-DE" dirty="0"/>
          </a:p>
          <a:p>
            <a:pPr algn="l">
              <a:spcBef>
                <a:spcPts val="100"/>
              </a:spcBef>
              <a:spcAft>
                <a:spcPts val="100"/>
              </a:spcAft>
            </a:pPr>
            <a:endParaRPr lang="de-DE" dirty="0" smtClean="0"/>
          </a:p>
          <a:p>
            <a:pPr marL="342900" indent="-342900" algn="l">
              <a:spcBef>
                <a:spcPts val="100"/>
              </a:spcBef>
              <a:spcAft>
                <a:spcPts val="100"/>
              </a:spcAft>
              <a:buAutoNum type="arabicPeriod"/>
            </a:pPr>
            <a:endParaRPr lang="de-DE" dirty="0"/>
          </a:p>
          <a:p>
            <a:pPr marL="342900" indent="-342900" algn="l">
              <a:spcBef>
                <a:spcPts val="100"/>
              </a:spcBef>
              <a:spcAft>
                <a:spcPts val="100"/>
              </a:spcAft>
              <a:buAutoNum type="arabicPeriod"/>
            </a:pPr>
            <a:endParaRPr lang="de-DE" dirty="0" smtClean="0"/>
          </a:p>
          <a:p>
            <a:pPr marL="342900" indent="-342900" algn="l">
              <a:spcBef>
                <a:spcPts val="100"/>
              </a:spcBef>
              <a:spcAft>
                <a:spcPts val="100"/>
              </a:spcAft>
              <a:buAutoNum type="arabicPeriod"/>
            </a:pPr>
            <a:endParaRPr lang="de-DE" dirty="0"/>
          </a:p>
          <a:p>
            <a:pPr marL="342900" indent="-342900" algn="l">
              <a:spcBef>
                <a:spcPts val="100"/>
              </a:spcBef>
              <a:spcAft>
                <a:spcPts val="100"/>
              </a:spcAft>
              <a:buAutoNum type="arabicPeriod"/>
            </a:pPr>
            <a:endParaRPr lang="de-DE" dirty="0" smtClean="0"/>
          </a:p>
          <a:p>
            <a:pPr marL="342900" indent="-342900" algn="l">
              <a:spcBef>
                <a:spcPts val="100"/>
              </a:spcBef>
              <a:spcAft>
                <a:spcPts val="100"/>
              </a:spcAft>
              <a:buAutoNum type="arabicPeriod"/>
            </a:pPr>
            <a:endParaRPr lang="de-DE" dirty="0"/>
          </a:p>
          <a:p>
            <a:pPr marL="342900" indent="-342900" algn="l">
              <a:spcBef>
                <a:spcPts val="100"/>
              </a:spcBef>
              <a:spcAft>
                <a:spcPts val="100"/>
              </a:spcAft>
              <a:buAutoNum type="arabicPeriod"/>
            </a:pPr>
            <a:endParaRPr lang="de-DE" dirty="0" smtClean="0"/>
          </a:p>
          <a:p>
            <a:pPr lvl="1" algn="l">
              <a:spcBef>
                <a:spcPts val="100"/>
              </a:spcBef>
              <a:spcAft>
                <a:spcPts val="100"/>
              </a:spcAft>
            </a:pPr>
            <a:endParaRPr lang="de-DE" dirty="0" smtClean="0"/>
          </a:p>
          <a:p>
            <a:pPr lvl="1" algn="l">
              <a:spcBef>
                <a:spcPts val="100"/>
              </a:spcBef>
              <a:spcAft>
                <a:spcPts val="100"/>
              </a:spcAft>
            </a:pPr>
            <a:endParaRPr lang="de-DE" dirty="0">
              <a:solidFill>
                <a:srgbClr val="FF0000"/>
              </a:solidFill>
            </a:endParaRPr>
          </a:p>
          <a:p>
            <a:pPr algn="l">
              <a:spcBef>
                <a:spcPts val="100"/>
              </a:spcBef>
              <a:spcAft>
                <a:spcPts val="100"/>
              </a:spcAft>
            </a:pPr>
            <a:endParaRPr lang="de-DE" dirty="0" smtClean="0">
              <a:solidFill>
                <a:srgbClr val="FF0000"/>
              </a:solidFill>
            </a:endParaRPr>
          </a:p>
          <a:p>
            <a:pPr algn="l">
              <a:spcBef>
                <a:spcPts val="100"/>
              </a:spcBef>
              <a:spcAft>
                <a:spcPts val="100"/>
              </a:spcAft>
            </a:pPr>
            <a:endParaRPr lang="de-DE" dirty="0">
              <a:solidFill>
                <a:srgbClr val="FF0000"/>
              </a:solidFill>
            </a:endParaRPr>
          </a:p>
          <a:p>
            <a:pPr algn="l">
              <a:spcBef>
                <a:spcPts val="100"/>
              </a:spcBef>
              <a:spcAft>
                <a:spcPts val="100"/>
              </a:spcAft>
            </a:pPr>
            <a:endParaRPr lang="de-DE" dirty="0" smtClean="0"/>
          </a:p>
          <a:p>
            <a:pPr algn="l">
              <a:spcBef>
                <a:spcPts val="100"/>
              </a:spcBef>
              <a:spcAft>
                <a:spcPts val="100"/>
              </a:spcAft>
            </a:pPr>
            <a:endParaRPr lang="de-DE" dirty="0"/>
          </a:p>
          <a:p>
            <a:pPr algn="l">
              <a:spcBef>
                <a:spcPts val="100"/>
              </a:spcBef>
              <a:spcAft>
                <a:spcPts val="100"/>
              </a:spcAft>
            </a:pPr>
            <a:r>
              <a:rPr lang="de-DE" dirty="0" smtClean="0"/>
              <a:t> </a:t>
            </a:r>
          </a:p>
          <a:p>
            <a:pPr algn="l">
              <a:spcBef>
                <a:spcPts val="100"/>
              </a:spcBef>
              <a:spcAft>
                <a:spcPts val="100"/>
              </a:spcAft>
            </a:pPr>
            <a:endParaRPr lang="de-DE" dirty="0" smtClean="0"/>
          </a:p>
        </p:txBody>
      </p:sp>
      <p:grpSp>
        <p:nvGrpSpPr>
          <p:cNvPr id="2" name="Gruppieren 1"/>
          <p:cNvGrpSpPr/>
          <p:nvPr/>
        </p:nvGrpSpPr>
        <p:grpSpPr>
          <a:xfrm>
            <a:off x="1259632" y="2240868"/>
            <a:ext cx="7344816" cy="2199320"/>
            <a:chOff x="1403648" y="2381808"/>
            <a:chExt cx="7344816" cy="2199320"/>
          </a:xfrm>
        </p:grpSpPr>
        <p:sp>
          <p:nvSpPr>
            <p:cNvPr id="11" name="Textfeld 10"/>
            <p:cNvSpPr txBox="1"/>
            <p:nvPr/>
          </p:nvSpPr>
          <p:spPr>
            <a:xfrm>
              <a:off x="1410615" y="4347885"/>
              <a:ext cx="3236259" cy="23029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noAutofit/>
            </a:bodyPr>
            <a:lstStyle/>
            <a:p>
              <a:pPr algn="l">
                <a:spcBef>
                  <a:spcPts val="100"/>
                </a:spcBef>
                <a:spcAft>
                  <a:spcPts val="100"/>
                </a:spcAft>
              </a:pPr>
              <a:r>
                <a:rPr lang="de-DE" sz="1000" dirty="0" smtClean="0"/>
                <a:t>Fig.17: SWB 4 after ENIG </a:t>
              </a:r>
              <a:r>
                <a:rPr lang="de-DE" sz="1000" dirty="0" err="1" smtClean="0"/>
                <a:t>process</a:t>
              </a:r>
              <a:endParaRPr lang="de-DE" sz="1000" dirty="0" smtClean="0"/>
            </a:p>
          </p:txBody>
        </p:sp>
        <p:sp>
          <p:nvSpPr>
            <p:cNvPr id="12" name="Textfeld 11"/>
            <p:cNvSpPr txBox="1"/>
            <p:nvPr/>
          </p:nvSpPr>
          <p:spPr>
            <a:xfrm>
              <a:off x="5512205" y="4350834"/>
              <a:ext cx="3236259" cy="23029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noAutofit/>
            </a:bodyPr>
            <a:lstStyle/>
            <a:p>
              <a:pPr algn="l">
                <a:spcBef>
                  <a:spcPts val="100"/>
                </a:spcBef>
                <a:spcAft>
                  <a:spcPts val="100"/>
                </a:spcAft>
              </a:pPr>
              <a:r>
                <a:rPr lang="de-DE" sz="1000" dirty="0" smtClean="0"/>
                <a:t>Fig.18: SWB 2 after ENIG </a:t>
              </a:r>
              <a:r>
                <a:rPr lang="de-DE" sz="1000" dirty="0" err="1" smtClean="0"/>
                <a:t>process</a:t>
              </a:r>
              <a:endParaRPr lang="de-DE" sz="1000" dirty="0" smtClean="0"/>
            </a:p>
          </p:txBody>
        </p:sp>
        <p:grpSp>
          <p:nvGrpSpPr>
            <p:cNvPr id="10" name="Gruppieren 9"/>
            <p:cNvGrpSpPr/>
            <p:nvPr/>
          </p:nvGrpSpPr>
          <p:grpSpPr>
            <a:xfrm>
              <a:off x="1403648" y="2381808"/>
              <a:ext cx="6752406" cy="2019300"/>
              <a:chOff x="1403648" y="2492896"/>
              <a:chExt cx="6752406" cy="2019300"/>
            </a:xfrm>
          </p:grpSpPr>
          <p:pic>
            <p:nvPicPr>
              <p:cNvPr id="4098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1403648" y="2530996"/>
                <a:ext cx="2647950" cy="1981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099" name="Picture 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08104" y="2492896"/>
                <a:ext cx="2647950" cy="2019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" name="Textfeld 12"/>
              <p:cNvSpPr txBox="1"/>
              <p:nvPr/>
            </p:nvSpPr>
            <p:spPr>
              <a:xfrm>
                <a:off x="3856757" y="2888940"/>
                <a:ext cx="1728192" cy="3780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noAutofit/>
              </a:bodyPr>
              <a:lstStyle/>
              <a:p>
                <a:pPr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de-DE" sz="1400" dirty="0" err="1">
                    <a:solidFill>
                      <a:srgbClr val="FF0000"/>
                    </a:solidFill>
                  </a:rPr>
                  <a:t>c</a:t>
                </a:r>
                <a:r>
                  <a:rPr lang="de-DE" sz="1400" dirty="0" err="1" smtClean="0">
                    <a:solidFill>
                      <a:srgbClr val="FF0000"/>
                    </a:solidFill>
                  </a:rPr>
                  <a:t>ritical</a:t>
                </a:r>
                <a:r>
                  <a:rPr lang="de-DE" sz="1400" dirty="0" smtClean="0">
                    <a:solidFill>
                      <a:srgbClr val="FF0000"/>
                    </a:solidFill>
                  </a:rPr>
                  <a:t> pad</a:t>
                </a:r>
              </a:p>
            </p:txBody>
          </p:sp>
          <p:sp>
            <p:nvSpPr>
              <p:cNvPr id="14" name="Ellipse 13"/>
              <p:cNvSpPr/>
              <p:nvPr/>
            </p:nvSpPr>
            <p:spPr bwMode="auto">
              <a:xfrm>
                <a:off x="6797869" y="4005838"/>
                <a:ext cx="468052" cy="468052"/>
              </a:xfrm>
              <a:prstGeom prst="ellipse">
                <a:avLst/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5" name="Ellipse 14"/>
              <p:cNvSpPr/>
              <p:nvPr/>
            </p:nvSpPr>
            <p:spPr bwMode="auto">
              <a:xfrm>
                <a:off x="2839895" y="3690186"/>
                <a:ext cx="468052" cy="468052"/>
              </a:xfrm>
              <a:prstGeom prst="ellipse">
                <a:avLst/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cxnSp>
            <p:nvCxnSpPr>
              <p:cNvPr id="16" name="Gerade Verbindung mit Pfeil 15"/>
              <p:cNvCxnSpPr>
                <a:endCxn id="14" idx="1"/>
              </p:cNvCxnSpPr>
              <p:nvPr/>
            </p:nvCxnSpPr>
            <p:spPr bwMode="auto">
              <a:xfrm>
                <a:off x="5184068" y="3195779"/>
                <a:ext cx="1682346" cy="878604"/>
              </a:xfrm>
              <a:prstGeom prst="straightConnector1">
                <a:avLst/>
              </a:prstGeom>
              <a:solidFill>
                <a:schemeClr val="tx2"/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7" name="Gerade Verbindung mit Pfeil 16"/>
              <p:cNvCxnSpPr/>
              <p:nvPr/>
            </p:nvCxnSpPr>
            <p:spPr bwMode="auto">
              <a:xfrm flipH="1">
                <a:off x="3307947" y="3195779"/>
                <a:ext cx="931596" cy="576033"/>
              </a:xfrm>
              <a:prstGeom prst="straightConnector1">
                <a:avLst/>
              </a:prstGeom>
              <a:solidFill>
                <a:schemeClr val="tx2"/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</p:grpSp>
      <p:sp>
        <p:nvSpPr>
          <p:cNvPr id="20" name="Textfeld 19"/>
          <p:cNvSpPr txBox="1"/>
          <p:nvPr/>
        </p:nvSpPr>
        <p:spPr>
          <a:xfrm>
            <a:off x="667645" y="4833156"/>
            <a:ext cx="7900799" cy="5760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algn="l">
              <a:spcBef>
                <a:spcPts val="100"/>
              </a:spcBef>
              <a:spcAft>
                <a:spcPts val="100"/>
              </a:spcAft>
            </a:pPr>
            <a:r>
              <a:rPr lang="de-DE" b="1" dirty="0" smtClean="0"/>
              <a:t>Test </a:t>
            </a:r>
            <a:r>
              <a:rPr lang="de-DE" b="1" dirty="0" err="1" smtClean="0"/>
              <a:t>conclusion</a:t>
            </a:r>
            <a:r>
              <a:rPr lang="de-DE" b="1" dirty="0" smtClean="0"/>
              <a:t>: </a:t>
            </a:r>
            <a:r>
              <a:rPr lang="de-DE" b="1" dirty="0" err="1" smtClean="0"/>
              <a:t>coating</a:t>
            </a:r>
            <a:r>
              <a:rPr lang="de-DE" b="1" dirty="0" smtClean="0"/>
              <a:t> on </a:t>
            </a:r>
            <a:r>
              <a:rPr lang="de-DE" b="1" dirty="0" err="1" smtClean="0"/>
              <a:t>rebuilt</a:t>
            </a:r>
            <a:r>
              <a:rPr lang="de-DE" b="1" dirty="0" smtClean="0"/>
              <a:t> </a:t>
            </a:r>
            <a:r>
              <a:rPr lang="de-DE" b="1" dirty="0" err="1" smtClean="0"/>
              <a:t>wafer</a:t>
            </a:r>
            <a:endParaRPr lang="de-DE" b="1" dirty="0" smtClean="0"/>
          </a:p>
          <a:p>
            <a:pPr marL="285750" indent="-285750" algn="l"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à"/>
            </a:pPr>
            <a:r>
              <a:rPr lang="de-DE" dirty="0" smtClean="0">
                <a:sym typeface="Wingdings" panose="05000000000000000000" pitchFamily="2" charset="2"/>
              </a:rPr>
              <a:t>ENIG </a:t>
            </a:r>
            <a:r>
              <a:rPr lang="de-DE" dirty="0" err="1" smtClean="0">
                <a:sym typeface="Wingdings" panose="05000000000000000000" pitchFamily="2" charset="2"/>
              </a:rPr>
              <a:t>process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works</a:t>
            </a:r>
            <a:endParaRPr lang="de-DE" dirty="0" smtClean="0">
              <a:sym typeface="Wingdings" panose="05000000000000000000" pitchFamily="2" charset="2"/>
            </a:endParaRPr>
          </a:p>
          <a:p>
            <a:pPr marL="285750" indent="-285750" algn="l"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à"/>
            </a:pPr>
            <a:r>
              <a:rPr lang="de-DE" dirty="0">
                <a:sym typeface="Wingdings" panose="05000000000000000000" pitchFamily="2" charset="2"/>
              </a:rPr>
              <a:t>b</a:t>
            </a:r>
            <a:r>
              <a:rPr lang="de-DE" dirty="0" smtClean="0">
                <a:sym typeface="Wingdings" panose="05000000000000000000" pitchFamily="2" charset="2"/>
              </a:rPr>
              <a:t>all </a:t>
            </a:r>
            <a:r>
              <a:rPr lang="de-DE" dirty="0" err="1" smtClean="0">
                <a:sym typeface="Wingdings" panose="05000000000000000000" pitchFamily="2" charset="2"/>
              </a:rPr>
              <a:t>bumping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and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shear</a:t>
            </a:r>
            <a:r>
              <a:rPr lang="de-DE" dirty="0" smtClean="0">
                <a:sym typeface="Wingdings" panose="05000000000000000000" pitchFamily="2" charset="2"/>
              </a:rPr>
              <a:t>-tests </a:t>
            </a:r>
            <a:r>
              <a:rPr lang="de-DE" dirty="0" err="1" smtClean="0">
                <a:sym typeface="Wingdings" panose="05000000000000000000" pitchFamily="2" charset="2"/>
              </a:rPr>
              <a:t>necessary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for</a:t>
            </a:r>
            <a:r>
              <a:rPr lang="de-DE" dirty="0" smtClean="0">
                <a:sym typeface="Wingdings" panose="05000000000000000000" pitchFamily="2" charset="2"/>
              </a:rPr>
              <a:t> final ok </a:t>
            </a:r>
            <a:endParaRPr lang="de-DE" dirty="0" smtClean="0"/>
          </a:p>
          <a:p>
            <a:pPr algn="l">
              <a:spcBef>
                <a:spcPts val="100"/>
              </a:spcBef>
              <a:spcAft>
                <a:spcPts val="100"/>
              </a:spcAft>
            </a:pPr>
            <a:endParaRPr lang="de-DE" dirty="0"/>
          </a:p>
          <a:p>
            <a:pPr marL="342900" indent="-342900" algn="l">
              <a:spcBef>
                <a:spcPts val="100"/>
              </a:spcBef>
              <a:spcAft>
                <a:spcPts val="100"/>
              </a:spcAft>
              <a:buAutoNum type="arabicPeriod"/>
            </a:pPr>
            <a:endParaRPr lang="de-DE" dirty="0" smtClean="0"/>
          </a:p>
          <a:p>
            <a:pPr marL="342900" indent="-342900" algn="l">
              <a:spcBef>
                <a:spcPts val="100"/>
              </a:spcBef>
              <a:spcAft>
                <a:spcPts val="100"/>
              </a:spcAft>
              <a:buAutoNum type="arabicPeriod"/>
            </a:pPr>
            <a:endParaRPr lang="de-DE" dirty="0"/>
          </a:p>
          <a:p>
            <a:pPr marL="342900" indent="-342900" algn="l">
              <a:spcBef>
                <a:spcPts val="100"/>
              </a:spcBef>
              <a:spcAft>
                <a:spcPts val="100"/>
              </a:spcAft>
              <a:buAutoNum type="arabicPeriod"/>
            </a:pPr>
            <a:endParaRPr lang="de-DE" dirty="0" smtClean="0"/>
          </a:p>
          <a:p>
            <a:pPr marL="342900" indent="-342900" algn="l">
              <a:spcBef>
                <a:spcPts val="100"/>
              </a:spcBef>
              <a:spcAft>
                <a:spcPts val="100"/>
              </a:spcAft>
              <a:buAutoNum type="arabicPeriod"/>
            </a:pPr>
            <a:endParaRPr lang="de-DE" dirty="0"/>
          </a:p>
          <a:p>
            <a:pPr marL="342900" indent="-342900" algn="l">
              <a:spcBef>
                <a:spcPts val="100"/>
              </a:spcBef>
              <a:spcAft>
                <a:spcPts val="100"/>
              </a:spcAft>
              <a:buAutoNum type="arabicPeriod"/>
            </a:pPr>
            <a:endParaRPr lang="de-DE" dirty="0" smtClean="0"/>
          </a:p>
          <a:p>
            <a:pPr marL="342900" indent="-342900" algn="l">
              <a:spcBef>
                <a:spcPts val="100"/>
              </a:spcBef>
              <a:spcAft>
                <a:spcPts val="100"/>
              </a:spcAft>
              <a:buAutoNum type="arabicPeriod"/>
            </a:pPr>
            <a:endParaRPr lang="de-DE" dirty="0"/>
          </a:p>
          <a:p>
            <a:pPr marL="342900" indent="-342900" algn="l">
              <a:spcBef>
                <a:spcPts val="100"/>
              </a:spcBef>
              <a:spcAft>
                <a:spcPts val="100"/>
              </a:spcAft>
              <a:buAutoNum type="arabicPeriod"/>
            </a:pPr>
            <a:endParaRPr lang="de-DE" dirty="0" smtClean="0"/>
          </a:p>
          <a:p>
            <a:pPr lvl="1" algn="l">
              <a:spcBef>
                <a:spcPts val="100"/>
              </a:spcBef>
              <a:spcAft>
                <a:spcPts val="100"/>
              </a:spcAft>
            </a:pPr>
            <a:endParaRPr lang="de-DE" dirty="0" smtClean="0"/>
          </a:p>
          <a:p>
            <a:pPr lvl="1" algn="l">
              <a:spcBef>
                <a:spcPts val="100"/>
              </a:spcBef>
              <a:spcAft>
                <a:spcPts val="100"/>
              </a:spcAft>
            </a:pPr>
            <a:endParaRPr lang="de-DE" dirty="0">
              <a:solidFill>
                <a:srgbClr val="FF0000"/>
              </a:solidFill>
            </a:endParaRPr>
          </a:p>
          <a:p>
            <a:pPr algn="l">
              <a:spcBef>
                <a:spcPts val="100"/>
              </a:spcBef>
              <a:spcAft>
                <a:spcPts val="100"/>
              </a:spcAft>
            </a:pPr>
            <a:endParaRPr lang="de-DE" dirty="0" smtClean="0">
              <a:solidFill>
                <a:srgbClr val="FF0000"/>
              </a:solidFill>
            </a:endParaRPr>
          </a:p>
          <a:p>
            <a:pPr algn="l">
              <a:spcBef>
                <a:spcPts val="100"/>
              </a:spcBef>
              <a:spcAft>
                <a:spcPts val="100"/>
              </a:spcAft>
            </a:pPr>
            <a:endParaRPr lang="de-DE" dirty="0">
              <a:solidFill>
                <a:srgbClr val="FF0000"/>
              </a:solidFill>
            </a:endParaRPr>
          </a:p>
          <a:p>
            <a:pPr algn="l">
              <a:spcBef>
                <a:spcPts val="100"/>
              </a:spcBef>
              <a:spcAft>
                <a:spcPts val="100"/>
              </a:spcAft>
            </a:pPr>
            <a:endParaRPr lang="de-DE" dirty="0" smtClean="0"/>
          </a:p>
          <a:p>
            <a:pPr algn="l">
              <a:spcBef>
                <a:spcPts val="100"/>
              </a:spcBef>
              <a:spcAft>
                <a:spcPts val="100"/>
              </a:spcAft>
            </a:pPr>
            <a:endParaRPr lang="de-DE" dirty="0"/>
          </a:p>
          <a:p>
            <a:pPr algn="l">
              <a:spcBef>
                <a:spcPts val="100"/>
              </a:spcBef>
              <a:spcAft>
                <a:spcPts val="100"/>
              </a:spcAft>
            </a:pPr>
            <a:r>
              <a:rPr lang="de-DE" dirty="0" smtClean="0"/>
              <a:t> </a:t>
            </a:r>
          </a:p>
          <a:p>
            <a:pPr algn="l">
              <a:spcBef>
                <a:spcPts val="100"/>
              </a:spcBef>
              <a:spcAft>
                <a:spcPts val="100"/>
              </a:spcAft>
            </a:pPr>
            <a:endParaRPr lang="de-DE" dirty="0" smtClean="0"/>
          </a:p>
        </p:txBody>
      </p:sp>
      <p:sp>
        <p:nvSpPr>
          <p:cNvPr id="21" name="Titel 1"/>
          <p:cNvSpPr>
            <a:spLocks noGrp="1"/>
          </p:cNvSpPr>
          <p:nvPr>
            <p:ph type="title"/>
          </p:nvPr>
        </p:nvSpPr>
        <p:spPr>
          <a:xfrm>
            <a:off x="1627987" y="157383"/>
            <a:ext cx="6530175" cy="609600"/>
          </a:xfrm>
        </p:spPr>
        <p:txBody>
          <a:bodyPr/>
          <a:lstStyle/>
          <a:p>
            <a:r>
              <a:rPr lang="de-DE" dirty="0" err="1" smtClean="0"/>
              <a:t>Results</a:t>
            </a:r>
            <a:r>
              <a:rPr lang="de-DE" dirty="0" smtClean="0"/>
              <a:t> </a:t>
            </a:r>
            <a:r>
              <a:rPr lang="de-DE" dirty="0" err="1" smtClean="0"/>
              <a:t>test</a:t>
            </a:r>
            <a:r>
              <a:rPr lang="de-DE" dirty="0" smtClean="0"/>
              <a:t> 2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553747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Eva Scheugenpflug, MPG Halbleiterlabor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852D20-2352-4749-B7C5-DD441254C400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DEPFET Workshop, Seeon, May 2016</a:t>
            </a:r>
            <a:endParaRPr lang="de-DE" dirty="0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1627987" y="157383"/>
            <a:ext cx="6530175" cy="609600"/>
          </a:xfrm>
        </p:spPr>
        <p:txBody>
          <a:bodyPr/>
          <a:lstStyle/>
          <a:p>
            <a:r>
              <a:rPr lang="de-DE" dirty="0" smtClean="0"/>
              <a:t>Summary </a:t>
            </a:r>
            <a:r>
              <a:rPr lang="de-DE" dirty="0" err="1" smtClean="0"/>
              <a:t>and</a:t>
            </a:r>
            <a:r>
              <a:rPr lang="de-DE" dirty="0" smtClean="0"/>
              <a:t> Outlook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667644" y="1016732"/>
            <a:ext cx="7900799" cy="5760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algn="l">
              <a:spcBef>
                <a:spcPts val="100"/>
              </a:spcBef>
              <a:spcAft>
                <a:spcPts val="100"/>
              </a:spcAft>
            </a:pPr>
            <a:r>
              <a:rPr lang="de-DE" dirty="0" smtClean="0">
                <a:sym typeface="Wingdings" panose="05000000000000000000" pitchFamily="2" charset="2"/>
              </a:rPr>
              <a:t>	</a:t>
            </a:r>
            <a:endParaRPr lang="de-DE" dirty="0" smtClean="0"/>
          </a:p>
          <a:p>
            <a:pPr marL="741953" lvl="1" indent="-285750" algn="l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endParaRPr lang="de-DE" dirty="0" smtClean="0"/>
          </a:p>
          <a:p>
            <a:pPr algn="l">
              <a:spcBef>
                <a:spcPts val="100"/>
              </a:spcBef>
              <a:spcAft>
                <a:spcPts val="100"/>
              </a:spcAft>
            </a:pPr>
            <a:endParaRPr lang="de-DE" dirty="0"/>
          </a:p>
          <a:p>
            <a:pPr algn="l">
              <a:spcBef>
                <a:spcPts val="100"/>
              </a:spcBef>
              <a:spcAft>
                <a:spcPts val="100"/>
              </a:spcAft>
            </a:pPr>
            <a:endParaRPr lang="de-DE" dirty="0" smtClean="0"/>
          </a:p>
          <a:p>
            <a:pPr marL="342900" indent="-342900" algn="l">
              <a:spcBef>
                <a:spcPts val="100"/>
              </a:spcBef>
              <a:spcAft>
                <a:spcPts val="100"/>
              </a:spcAft>
              <a:buAutoNum type="arabicPeriod"/>
            </a:pPr>
            <a:endParaRPr lang="de-DE" dirty="0"/>
          </a:p>
          <a:p>
            <a:pPr marL="342900" indent="-342900" algn="l">
              <a:spcBef>
                <a:spcPts val="100"/>
              </a:spcBef>
              <a:spcAft>
                <a:spcPts val="100"/>
              </a:spcAft>
              <a:buAutoNum type="arabicPeriod"/>
            </a:pPr>
            <a:endParaRPr lang="de-DE" dirty="0" smtClean="0"/>
          </a:p>
          <a:p>
            <a:pPr marL="342900" indent="-342900" algn="l">
              <a:spcBef>
                <a:spcPts val="100"/>
              </a:spcBef>
              <a:spcAft>
                <a:spcPts val="100"/>
              </a:spcAft>
              <a:buAutoNum type="arabicPeriod"/>
            </a:pPr>
            <a:endParaRPr lang="de-DE" dirty="0"/>
          </a:p>
          <a:p>
            <a:pPr marL="342900" indent="-342900" algn="l">
              <a:spcBef>
                <a:spcPts val="100"/>
              </a:spcBef>
              <a:spcAft>
                <a:spcPts val="100"/>
              </a:spcAft>
              <a:buAutoNum type="arabicPeriod"/>
            </a:pPr>
            <a:endParaRPr lang="de-DE" dirty="0" smtClean="0"/>
          </a:p>
          <a:p>
            <a:pPr marL="342900" indent="-342900" algn="l">
              <a:spcBef>
                <a:spcPts val="100"/>
              </a:spcBef>
              <a:spcAft>
                <a:spcPts val="100"/>
              </a:spcAft>
              <a:buAutoNum type="arabicPeriod"/>
            </a:pPr>
            <a:endParaRPr lang="de-DE" dirty="0"/>
          </a:p>
          <a:p>
            <a:pPr marL="342900" indent="-342900" algn="l">
              <a:spcBef>
                <a:spcPts val="100"/>
              </a:spcBef>
              <a:spcAft>
                <a:spcPts val="100"/>
              </a:spcAft>
              <a:buAutoNum type="arabicPeriod"/>
            </a:pPr>
            <a:endParaRPr lang="de-DE" dirty="0" smtClean="0"/>
          </a:p>
          <a:p>
            <a:pPr lvl="1" algn="l">
              <a:spcBef>
                <a:spcPts val="100"/>
              </a:spcBef>
              <a:spcAft>
                <a:spcPts val="100"/>
              </a:spcAft>
            </a:pPr>
            <a:endParaRPr lang="de-DE" dirty="0" smtClean="0"/>
          </a:p>
          <a:p>
            <a:pPr lvl="1" algn="l">
              <a:spcBef>
                <a:spcPts val="100"/>
              </a:spcBef>
              <a:spcAft>
                <a:spcPts val="100"/>
              </a:spcAft>
            </a:pPr>
            <a:endParaRPr lang="de-DE" dirty="0">
              <a:solidFill>
                <a:srgbClr val="FF0000"/>
              </a:solidFill>
            </a:endParaRPr>
          </a:p>
          <a:p>
            <a:pPr algn="l">
              <a:spcBef>
                <a:spcPts val="100"/>
              </a:spcBef>
              <a:spcAft>
                <a:spcPts val="100"/>
              </a:spcAft>
            </a:pPr>
            <a:endParaRPr lang="de-DE" dirty="0" smtClean="0">
              <a:solidFill>
                <a:srgbClr val="FF0000"/>
              </a:solidFill>
            </a:endParaRPr>
          </a:p>
          <a:p>
            <a:pPr algn="l">
              <a:spcBef>
                <a:spcPts val="100"/>
              </a:spcBef>
              <a:spcAft>
                <a:spcPts val="100"/>
              </a:spcAft>
            </a:pPr>
            <a:endParaRPr lang="de-DE" dirty="0">
              <a:solidFill>
                <a:srgbClr val="FF0000"/>
              </a:solidFill>
            </a:endParaRPr>
          </a:p>
          <a:p>
            <a:pPr algn="l">
              <a:spcBef>
                <a:spcPts val="100"/>
              </a:spcBef>
              <a:spcAft>
                <a:spcPts val="100"/>
              </a:spcAft>
            </a:pPr>
            <a:endParaRPr lang="de-DE" dirty="0" smtClean="0"/>
          </a:p>
          <a:p>
            <a:pPr algn="l">
              <a:spcBef>
                <a:spcPts val="100"/>
              </a:spcBef>
              <a:spcAft>
                <a:spcPts val="100"/>
              </a:spcAft>
            </a:pPr>
            <a:endParaRPr lang="de-DE" dirty="0"/>
          </a:p>
          <a:p>
            <a:pPr algn="l">
              <a:spcBef>
                <a:spcPts val="100"/>
              </a:spcBef>
              <a:spcAft>
                <a:spcPts val="100"/>
              </a:spcAft>
            </a:pPr>
            <a:r>
              <a:rPr lang="de-DE" dirty="0" smtClean="0"/>
              <a:t> </a:t>
            </a:r>
          </a:p>
          <a:p>
            <a:pPr algn="l">
              <a:spcBef>
                <a:spcPts val="100"/>
              </a:spcBef>
              <a:spcAft>
                <a:spcPts val="100"/>
              </a:spcAft>
            </a:pPr>
            <a:endParaRPr lang="de-DE" dirty="0" smtClean="0"/>
          </a:p>
        </p:txBody>
      </p:sp>
      <p:sp>
        <p:nvSpPr>
          <p:cNvPr id="9" name="Textfeld 8"/>
          <p:cNvSpPr txBox="1"/>
          <p:nvPr/>
        </p:nvSpPr>
        <p:spPr>
          <a:xfrm>
            <a:off x="820044" y="1169132"/>
            <a:ext cx="7900799" cy="5760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marL="285750" indent="-285750" algn="l">
              <a:spcBef>
                <a:spcPts val="100"/>
              </a:spcBef>
              <a:spcAft>
                <a:spcPts val="100"/>
              </a:spcAft>
              <a:buFontTx/>
              <a:buChar char="-"/>
            </a:pPr>
            <a:r>
              <a:rPr lang="de-DE" dirty="0" smtClean="0">
                <a:sym typeface="Wingdings" panose="05000000000000000000" pitchFamily="2" charset="2"/>
              </a:rPr>
              <a:t>single-chip </a:t>
            </a:r>
            <a:r>
              <a:rPr lang="de-DE" dirty="0" err="1" smtClean="0">
                <a:sym typeface="Wingdings" panose="05000000000000000000" pitchFamily="2" charset="2"/>
              </a:rPr>
              <a:t>process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for</a:t>
            </a:r>
            <a:r>
              <a:rPr lang="de-DE" dirty="0" smtClean="0">
                <a:sym typeface="Wingdings" panose="05000000000000000000" pitchFamily="2" charset="2"/>
              </a:rPr>
              <a:t> SWB </a:t>
            </a:r>
            <a:r>
              <a:rPr lang="de-DE" dirty="0" err="1" smtClean="0">
                <a:sym typeface="Wingdings" panose="05000000000000000000" pitchFamily="2" charset="2"/>
              </a:rPr>
              <a:t>coating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by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hand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successfully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tested</a:t>
            </a:r>
            <a:endParaRPr lang="de-DE" dirty="0" smtClean="0">
              <a:sym typeface="Wingdings" panose="05000000000000000000" pitchFamily="2" charset="2"/>
            </a:endParaRPr>
          </a:p>
          <a:p>
            <a:pPr marL="285750" indent="-285750" algn="l">
              <a:spcBef>
                <a:spcPts val="100"/>
              </a:spcBef>
              <a:spcAft>
                <a:spcPts val="100"/>
              </a:spcAft>
              <a:buFontTx/>
              <a:buChar char="-"/>
            </a:pPr>
            <a:r>
              <a:rPr lang="de-DE" dirty="0" smtClean="0">
                <a:sym typeface="Wingdings" panose="05000000000000000000" pitchFamily="2" charset="2"/>
              </a:rPr>
              <a:t>multi-chip </a:t>
            </a:r>
            <a:r>
              <a:rPr lang="de-DE" dirty="0" err="1" smtClean="0">
                <a:sym typeface="Wingdings" panose="05000000000000000000" pitchFamily="2" charset="2"/>
              </a:rPr>
              <a:t>process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for</a:t>
            </a:r>
            <a:r>
              <a:rPr lang="de-DE" dirty="0">
                <a:sym typeface="Wingdings" panose="05000000000000000000" pitchFamily="2" charset="2"/>
              </a:rPr>
              <a:t> SWB </a:t>
            </a:r>
            <a:r>
              <a:rPr lang="de-DE" dirty="0" err="1">
                <a:sym typeface="Wingdings" panose="05000000000000000000" pitchFamily="2" charset="2"/>
              </a:rPr>
              <a:t>coating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with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rebuilt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wafer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installed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and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successfully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tested</a:t>
            </a:r>
            <a:endParaRPr lang="de-DE" dirty="0" smtClean="0">
              <a:sym typeface="Wingdings" panose="05000000000000000000" pitchFamily="2" charset="2"/>
            </a:endParaRPr>
          </a:p>
          <a:p>
            <a:pPr marL="285750" indent="-285750" algn="l">
              <a:spcBef>
                <a:spcPts val="100"/>
              </a:spcBef>
              <a:spcAft>
                <a:spcPts val="100"/>
              </a:spcAft>
              <a:buFontTx/>
              <a:buChar char="-"/>
            </a:pPr>
            <a:r>
              <a:rPr lang="de-DE" dirty="0" smtClean="0">
                <a:sym typeface="Wingdings" panose="05000000000000000000" pitchFamily="2" charset="2"/>
              </a:rPr>
              <a:t>ENIG </a:t>
            </a:r>
            <a:r>
              <a:rPr lang="de-DE" dirty="0" err="1" smtClean="0">
                <a:sym typeface="Wingdings" panose="05000000000000000000" pitchFamily="2" charset="2"/>
              </a:rPr>
              <a:t>process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with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coated</a:t>
            </a:r>
            <a:r>
              <a:rPr lang="de-DE" dirty="0" smtClean="0">
                <a:sym typeface="Wingdings" panose="05000000000000000000" pitchFamily="2" charset="2"/>
              </a:rPr>
              <a:t> SWBs </a:t>
            </a:r>
            <a:r>
              <a:rPr lang="de-DE" dirty="0" err="1" smtClean="0">
                <a:sym typeface="Wingdings" panose="05000000000000000000" pitchFamily="2" charset="2"/>
              </a:rPr>
              <a:t>successful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</a:p>
          <a:p>
            <a:pPr lvl="2" algn="l">
              <a:spcBef>
                <a:spcPts val="100"/>
              </a:spcBef>
              <a:spcAft>
                <a:spcPts val="100"/>
              </a:spcAft>
            </a:pPr>
            <a:r>
              <a:rPr lang="de-DE" dirty="0" smtClean="0">
                <a:sym typeface="Wingdings" panose="05000000000000000000" pitchFamily="2" charset="2"/>
              </a:rPr>
              <a:t> 6-7.5µm </a:t>
            </a:r>
            <a:r>
              <a:rPr lang="de-DE" dirty="0" err="1" smtClean="0">
                <a:sym typeface="Wingdings" panose="05000000000000000000" pitchFamily="2" charset="2"/>
              </a:rPr>
              <a:t>Ni</a:t>
            </a:r>
            <a:r>
              <a:rPr lang="de-DE" dirty="0" smtClean="0">
                <a:sym typeface="Wingdings" panose="05000000000000000000" pitchFamily="2" charset="2"/>
              </a:rPr>
              <a:t>/Au on </a:t>
            </a:r>
            <a:r>
              <a:rPr lang="de-DE" dirty="0" err="1" smtClean="0">
                <a:sym typeface="Wingdings" panose="05000000000000000000" pitchFamily="2" charset="2"/>
              </a:rPr>
              <a:t>common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u="sng" dirty="0" err="1" smtClean="0">
                <a:sym typeface="Wingdings" panose="05000000000000000000" pitchFamily="2" charset="2"/>
              </a:rPr>
              <a:t>and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critical</a:t>
            </a:r>
            <a:r>
              <a:rPr lang="de-DE" dirty="0" smtClean="0">
                <a:sym typeface="Wingdings" panose="05000000000000000000" pitchFamily="2" charset="2"/>
              </a:rPr>
              <a:t> pads</a:t>
            </a:r>
          </a:p>
          <a:p>
            <a:pPr marL="285750" indent="-285750" algn="l">
              <a:spcBef>
                <a:spcPts val="100"/>
              </a:spcBef>
              <a:spcAft>
                <a:spcPts val="100"/>
              </a:spcAft>
              <a:buFontTx/>
              <a:buChar char="-"/>
            </a:pPr>
            <a:endParaRPr lang="de-DE" dirty="0">
              <a:sym typeface="Wingdings" panose="05000000000000000000" pitchFamily="2" charset="2"/>
            </a:endParaRPr>
          </a:p>
          <a:p>
            <a:pPr marL="285750" indent="-285750" algn="l">
              <a:spcBef>
                <a:spcPts val="100"/>
              </a:spcBef>
              <a:spcAft>
                <a:spcPts val="100"/>
              </a:spcAft>
              <a:buFontTx/>
              <a:buChar char="-"/>
            </a:pPr>
            <a:endParaRPr lang="de-DE" dirty="0" smtClean="0">
              <a:sym typeface="Wingdings" panose="05000000000000000000" pitchFamily="2" charset="2"/>
            </a:endParaRPr>
          </a:p>
          <a:p>
            <a:pPr algn="l">
              <a:spcBef>
                <a:spcPts val="100"/>
              </a:spcBef>
              <a:spcAft>
                <a:spcPts val="100"/>
              </a:spcAft>
            </a:pPr>
            <a:r>
              <a:rPr lang="de-DE" u="sng" dirty="0" smtClean="0">
                <a:sym typeface="Wingdings" panose="05000000000000000000" pitchFamily="2" charset="2"/>
              </a:rPr>
              <a:t>Open </a:t>
            </a:r>
            <a:r>
              <a:rPr lang="de-DE" u="sng" dirty="0" err="1" smtClean="0">
                <a:sym typeface="Wingdings" panose="05000000000000000000" pitchFamily="2" charset="2"/>
              </a:rPr>
              <a:t>issues</a:t>
            </a:r>
            <a:r>
              <a:rPr lang="de-DE" dirty="0" smtClean="0">
                <a:sym typeface="Wingdings" panose="05000000000000000000" pitchFamily="2" charset="2"/>
              </a:rPr>
              <a:t>:</a:t>
            </a:r>
            <a:endParaRPr lang="de-DE" dirty="0">
              <a:sym typeface="Wingdings" panose="05000000000000000000" pitchFamily="2" charset="2"/>
            </a:endParaRPr>
          </a:p>
          <a:p>
            <a:pPr marL="285750" indent="-285750" algn="l">
              <a:spcBef>
                <a:spcPts val="100"/>
              </a:spcBef>
              <a:spcAft>
                <a:spcPts val="100"/>
              </a:spcAft>
              <a:buFont typeface="Wingdings"/>
              <a:buChar char="à"/>
            </a:pPr>
            <a:r>
              <a:rPr lang="de-DE" dirty="0" err="1" smtClean="0">
                <a:sym typeface="Wingdings" panose="05000000000000000000" pitchFamily="2" charset="2"/>
              </a:rPr>
              <a:t>photo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resist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stripping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process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</a:p>
          <a:p>
            <a:pPr marL="1198161" lvl="2" indent="-285750" algn="l">
              <a:spcBef>
                <a:spcPts val="100"/>
              </a:spcBef>
              <a:spcAft>
                <a:spcPts val="100"/>
              </a:spcAft>
              <a:buFont typeface="Wingdings"/>
              <a:buChar char="à"/>
            </a:pPr>
            <a:r>
              <a:rPr lang="de-DE" dirty="0" smtClean="0">
                <a:sym typeface="Wingdings" panose="05000000000000000000" pitchFamily="2" charset="2"/>
              </a:rPr>
              <a:t>single-chip </a:t>
            </a:r>
            <a:r>
              <a:rPr lang="de-DE" dirty="0" err="1" smtClean="0">
                <a:sym typeface="Wingdings" panose="05000000000000000000" pitchFamily="2" charset="2"/>
              </a:rPr>
              <a:t>process</a:t>
            </a:r>
            <a:r>
              <a:rPr lang="de-DE" dirty="0" smtClean="0">
                <a:sym typeface="Wingdings" panose="05000000000000000000" pitchFamily="2" charset="2"/>
              </a:rPr>
              <a:t> (HT </a:t>
            </a:r>
            <a:r>
              <a:rPr lang="de-DE" dirty="0" err="1" smtClean="0">
                <a:sym typeface="Wingdings" panose="05000000000000000000" pitchFamily="2" charset="2"/>
              </a:rPr>
              <a:t>tape</a:t>
            </a:r>
            <a:r>
              <a:rPr lang="de-DE" dirty="0" smtClean="0">
                <a:sym typeface="Wingdings" panose="05000000000000000000" pitchFamily="2" charset="2"/>
              </a:rPr>
              <a:t> not </a:t>
            </a:r>
            <a:r>
              <a:rPr lang="de-DE" dirty="0" err="1" smtClean="0">
                <a:sym typeface="Wingdings" panose="05000000000000000000" pitchFamily="2" charset="2"/>
              </a:rPr>
              <a:t>acetone</a:t>
            </a:r>
            <a:r>
              <a:rPr lang="de-DE" dirty="0" smtClean="0">
                <a:sym typeface="Wingdings" panose="05000000000000000000" pitchFamily="2" charset="2"/>
              </a:rPr>
              <a:t> resistent)</a:t>
            </a:r>
          </a:p>
          <a:p>
            <a:pPr lvl="1" algn="l">
              <a:spcBef>
                <a:spcPts val="100"/>
              </a:spcBef>
              <a:spcAft>
                <a:spcPts val="100"/>
              </a:spcAft>
            </a:pPr>
            <a:r>
              <a:rPr lang="de-DE" dirty="0">
                <a:sym typeface="Wingdings" panose="05000000000000000000" pitchFamily="2" charset="2"/>
              </a:rPr>
              <a:t>	</a:t>
            </a:r>
            <a:r>
              <a:rPr lang="de-DE" dirty="0" smtClean="0">
                <a:sym typeface="Wingdings" panose="05000000000000000000" pitchFamily="2" charset="2"/>
              </a:rPr>
              <a:t> </a:t>
            </a:r>
            <a:r>
              <a:rPr lang="de-DE" dirty="0" err="1" smtClean="0">
                <a:sym typeface="Wingdings" panose="05000000000000000000" pitchFamily="2" charset="2"/>
              </a:rPr>
              <a:t>tests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with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new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acetone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resistant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tape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from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Adwill</a:t>
            </a:r>
            <a:endParaRPr lang="de-DE" dirty="0" smtClean="0">
              <a:sym typeface="Wingdings" panose="05000000000000000000" pitchFamily="2" charset="2"/>
            </a:endParaRPr>
          </a:p>
          <a:p>
            <a:pPr marL="285750" indent="-285750" algn="l">
              <a:spcBef>
                <a:spcPts val="100"/>
              </a:spcBef>
              <a:spcAft>
                <a:spcPts val="100"/>
              </a:spcAft>
              <a:buFont typeface="Wingdings"/>
              <a:buChar char="à"/>
            </a:pPr>
            <a:r>
              <a:rPr lang="de-DE" dirty="0" smtClean="0">
                <a:sym typeface="Wingdings" panose="05000000000000000000" pitchFamily="2" charset="2"/>
              </a:rPr>
              <a:t>ball </a:t>
            </a:r>
            <a:r>
              <a:rPr lang="de-DE" dirty="0" err="1" smtClean="0">
                <a:sym typeface="Wingdings" panose="05000000000000000000" pitchFamily="2" charset="2"/>
              </a:rPr>
              <a:t>bumping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and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shear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tests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</a:p>
          <a:p>
            <a:pPr marL="1198161" lvl="2" indent="-285750" algn="l">
              <a:spcBef>
                <a:spcPts val="100"/>
              </a:spcBef>
              <a:spcAft>
                <a:spcPts val="100"/>
              </a:spcAft>
              <a:buFont typeface="Wingdings"/>
              <a:buChar char="à"/>
            </a:pPr>
            <a:r>
              <a:rPr lang="de-DE" dirty="0" err="1" smtClean="0">
                <a:sym typeface="Wingdings" panose="05000000000000000000" pitchFamily="2" charset="2"/>
              </a:rPr>
              <a:t>PacTech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is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investigating</a:t>
            </a:r>
            <a:r>
              <a:rPr lang="de-DE" dirty="0" smtClean="0">
                <a:sym typeface="Wingdings" panose="05000000000000000000" pitchFamily="2" charset="2"/>
              </a:rPr>
              <a:t>		</a:t>
            </a:r>
            <a:endParaRPr lang="de-DE" dirty="0" smtClean="0"/>
          </a:p>
          <a:p>
            <a:pPr marL="741953" lvl="1" indent="-285750" algn="l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endParaRPr lang="de-DE" dirty="0" smtClean="0"/>
          </a:p>
          <a:p>
            <a:pPr algn="l">
              <a:spcBef>
                <a:spcPts val="100"/>
              </a:spcBef>
              <a:spcAft>
                <a:spcPts val="100"/>
              </a:spcAft>
            </a:pPr>
            <a:endParaRPr lang="de-DE" dirty="0"/>
          </a:p>
          <a:p>
            <a:pPr algn="l">
              <a:spcBef>
                <a:spcPts val="100"/>
              </a:spcBef>
              <a:spcAft>
                <a:spcPts val="100"/>
              </a:spcAft>
            </a:pPr>
            <a:endParaRPr lang="de-DE" dirty="0" smtClean="0"/>
          </a:p>
          <a:p>
            <a:pPr marL="342900" indent="-342900" algn="l">
              <a:spcBef>
                <a:spcPts val="100"/>
              </a:spcBef>
              <a:spcAft>
                <a:spcPts val="100"/>
              </a:spcAft>
              <a:buAutoNum type="arabicPeriod"/>
            </a:pPr>
            <a:endParaRPr lang="de-DE" dirty="0"/>
          </a:p>
          <a:p>
            <a:pPr marL="342900" indent="-342900" algn="l">
              <a:spcBef>
                <a:spcPts val="100"/>
              </a:spcBef>
              <a:spcAft>
                <a:spcPts val="100"/>
              </a:spcAft>
              <a:buAutoNum type="arabicPeriod"/>
            </a:pPr>
            <a:endParaRPr lang="de-DE" dirty="0" smtClean="0"/>
          </a:p>
          <a:p>
            <a:pPr marL="342900" indent="-342900" algn="l">
              <a:spcBef>
                <a:spcPts val="100"/>
              </a:spcBef>
              <a:spcAft>
                <a:spcPts val="100"/>
              </a:spcAft>
              <a:buAutoNum type="arabicPeriod"/>
            </a:pPr>
            <a:endParaRPr lang="de-DE" dirty="0"/>
          </a:p>
          <a:p>
            <a:pPr marL="342900" indent="-342900" algn="l">
              <a:spcBef>
                <a:spcPts val="100"/>
              </a:spcBef>
              <a:spcAft>
                <a:spcPts val="100"/>
              </a:spcAft>
              <a:buAutoNum type="arabicPeriod"/>
            </a:pPr>
            <a:endParaRPr lang="de-DE" dirty="0" smtClean="0"/>
          </a:p>
          <a:p>
            <a:pPr marL="342900" indent="-342900" algn="l">
              <a:spcBef>
                <a:spcPts val="100"/>
              </a:spcBef>
              <a:spcAft>
                <a:spcPts val="100"/>
              </a:spcAft>
              <a:buAutoNum type="arabicPeriod"/>
            </a:pPr>
            <a:endParaRPr lang="de-DE" dirty="0"/>
          </a:p>
          <a:p>
            <a:pPr marL="342900" indent="-342900" algn="l">
              <a:spcBef>
                <a:spcPts val="100"/>
              </a:spcBef>
              <a:spcAft>
                <a:spcPts val="100"/>
              </a:spcAft>
              <a:buAutoNum type="arabicPeriod"/>
            </a:pPr>
            <a:endParaRPr lang="de-DE" dirty="0" smtClean="0"/>
          </a:p>
          <a:p>
            <a:pPr lvl="1" algn="l">
              <a:spcBef>
                <a:spcPts val="100"/>
              </a:spcBef>
              <a:spcAft>
                <a:spcPts val="100"/>
              </a:spcAft>
            </a:pPr>
            <a:endParaRPr lang="de-DE" dirty="0" smtClean="0"/>
          </a:p>
          <a:p>
            <a:pPr lvl="1" algn="l">
              <a:spcBef>
                <a:spcPts val="100"/>
              </a:spcBef>
              <a:spcAft>
                <a:spcPts val="100"/>
              </a:spcAft>
            </a:pPr>
            <a:endParaRPr lang="de-DE" dirty="0">
              <a:solidFill>
                <a:srgbClr val="FF0000"/>
              </a:solidFill>
            </a:endParaRPr>
          </a:p>
          <a:p>
            <a:pPr algn="l">
              <a:spcBef>
                <a:spcPts val="100"/>
              </a:spcBef>
              <a:spcAft>
                <a:spcPts val="100"/>
              </a:spcAft>
            </a:pPr>
            <a:endParaRPr lang="de-DE" dirty="0" smtClean="0">
              <a:solidFill>
                <a:srgbClr val="FF0000"/>
              </a:solidFill>
            </a:endParaRPr>
          </a:p>
          <a:p>
            <a:pPr algn="l">
              <a:spcBef>
                <a:spcPts val="100"/>
              </a:spcBef>
              <a:spcAft>
                <a:spcPts val="100"/>
              </a:spcAft>
            </a:pPr>
            <a:endParaRPr lang="de-DE" dirty="0">
              <a:solidFill>
                <a:srgbClr val="FF0000"/>
              </a:solidFill>
            </a:endParaRPr>
          </a:p>
          <a:p>
            <a:pPr algn="l">
              <a:spcBef>
                <a:spcPts val="100"/>
              </a:spcBef>
              <a:spcAft>
                <a:spcPts val="100"/>
              </a:spcAft>
            </a:pPr>
            <a:endParaRPr lang="de-DE" dirty="0" smtClean="0"/>
          </a:p>
          <a:p>
            <a:pPr algn="l">
              <a:spcBef>
                <a:spcPts val="100"/>
              </a:spcBef>
              <a:spcAft>
                <a:spcPts val="100"/>
              </a:spcAft>
            </a:pPr>
            <a:endParaRPr lang="de-DE" dirty="0"/>
          </a:p>
          <a:p>
            <a:pPr algn="l">
              <a:spcBef>
                <a:spcPts val="100"/>
              </a:spcBef>
              <a:spcAft>
                <a:spcPts val="100"/>
              </a:spcAft>
            </a:pPr>
            <a:r>
              <a:rPr lang="de-DE" dirty="0" smtClean="0"/>
              <a:t> </a:t>
            </a:r>
          </a:p>
          <a:p>
            <a:pPr algn="l">
              <a:spcBef>
                <a:spcPts val="100"/>
              </a:spcBef>
              <a:spcAft>
                <a:spcPts val="100"/>
              </a:spcAft>
            </a:pP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0666269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Eva Scheugenpflug, MPG Halbleiterlabor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852D20-2352-4749-B7C5-DD441254C400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DEPFET Workshop, Seeon, May 2016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3257854" y="2528900"/>
            <a:ext cx="2628292" cy="75608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de-DE" sz="2400" b="1" dirty="0" err="1" smtClean="0"/>
              <a:t>Thank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you</a:t>
            </a:r>
            <a:r>
              <a:rPr lang="de-DE" sz="2400" b="1" dirty="0" smtClean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42433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Process</a:t>
            </a:r>
            <a:r>
              <a:rPr lang="de-DE" dirty="0" smtClean="0"/>
              <a:t>: UBM </a:t>
            </a:r>
            <a:r>
              <a:rPr lang="de-DE" dirty="0" err="1" smtClean="0"/>
              <a:t>and</a:t>
            </a:r>
            <a:r>
              <a:rPr lang="de-DE" dirty="0" smtClean="0"/>
              <a:t> ball </a:t>
            </a:r>
            <a:r>
              <a:rPr lang="de-DE" dirty="0" err="1"/>
              <a:t>b</a:t>
            </a:r>
            <a:r>
              <a:rPr lang="de-DE" dirty="0" err="1" smtClean="0"/>
              <a:t>umping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Eva Scheugenpflug, MPG Halbleiterlabor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852D20-2352-4749-B7C5-DD441254C40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DEPFET Workshop, Seeon, May 2016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667645" y="1016732"/>
            <a:ext cx="6192688" cy="3960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algn="l">
              <a:spcBef>
                <a:spcPts val="100"/>
              </a:spcBef>
              <a:spcAft>
                <a:spcPts val="100"/>
              </a:spcAft>
            </a:pPr>
            <a:r>
              <a:rPr lang="de-DE" dirty="0" smtClean="0"/>
              <a:t>1. ENIG (</a:t>
            </a:r>
            <a:r>
              <a:rPr lang="de-DE" dirty="0" err="1"/>
              <a:t>e</a:t>
            </a:r>
            <a:r>
              <a:rPr lang="de-DE" dirty="0" err="1" smtClean="0"/>
              <a:t>lectroless</a:t>
            </a:r>
            <a:r>
              <a:rPr lang="de-DE" dirty="0" smtClean="0"/>
              <a:t> </a:t>
            </a:r>
            <a:r>
              <a:rPr lang="de-DE" dirty="0" err="1" smtClean="0"/>
              <a:t>nickel</a:t>
            </a:r>
            <a:r>
              <a:rPr lang="de-DE" dirty="0" smtClean="0"/>
              <a:t> </a:t>
            </a:r>
            <a:r>
              <a:rPr lang="de-DE" dirty="0" err="1" smtClean="0"/>
              <a:t>immersion</a:t>
            </a:r>
            <a:r>
              <a:rPr lang="de-DE" dirty="0" smtClean="0"/>
              <a:t> </a:t>
            </a:r>
            <a:r>
              <a:rPr lang="de-DE" dirty="0" err="1" smtClean="0"/>
              <a:t>gold</a:t>
            </a:r>
            <a:r>
              <a:rPr lang="de-DE" dirty="0" smtClean="0"/>
              <a:t>) </a:t>
            </a:r>
            <a:r>
              <a:rPr lang="de-DE" dirty="0" err="1" smtClean="0"/>
              <a:t>for</a:t>
            </a:r>
            <a:r>
              <a:rPr lang="de-DE" dirty="0" smtClean="0"/>
              <a:t> UBM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647564" y="2420888"/>
            <a:ext cx="6192688" cy="3960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algn="l">
              <a:spcBef>
                <a:spcPts val="100"/>
              </a:spcBef>
              <a:spcAft>
                <a:spcPts val="100"/>
              </a:spcAft>
            </a:pPr>
            <a:r>
              <a:rPr lang="de-DE" dirty="0" smtClean="0"/>
              <a:t>2. </a:t>
            </a:r>
            <a:r>
              <a:rPr lang="de-DE" dirty="0" err="1" smtClean="0"/>
              <a:t>Solder</a:t>
            </a:r>
            <a:r>
              <a:rPr lang="de-DE" dirty="0" smtClean="0"/>
              <a:t> Ball </a:t>
            </a:r>
            <a:r>
              <a:rPr lang="de-DE" dirty="0" err="1" smtClean="0"/>
              <a:t>Jetting</a:t>
            </a:r>
            <a:r>
              <a:rPr lang="de-DE" dirty="0" smtClean="0"/>
              <a:t> 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1475656" y="2348880"/>
            <a:ext cx="3492388" cy="2520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>
              <a:spcBef>
                <a:spcPts val="100"/>
              </a:spcBef>
              <a:spcAft>
                <a:spcPts val="100"/>
              </a:spcAft>
            </a:pPr>
            <a:endParaRPr lang="de-DE" sz="1000" dirty="0" smtClean="0"/>
          </a:p>
        </p:txBody>
      </p:sp>
      <p:sp>
        <p:nvSpPr>
          <p:cNvPr id="23" name="Textfeld 22"/>
          <p:cNvSpPr txBox="1"/>
          <p:nvPr/>
        </p:nvSpPr>
        <p:spPr>
          <a:xfrm>
            <a:off x="431540" y="6453336"/>
            <a:ext cx="8285335" cy="5400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algn="l"/>
            <a:r>
              <a:rPr lang="de-DE" sz="900" baseline="30000" dirty="0" smtClean="0"/>
              <a:t>1</a:t>
            </a:r>
            <a:r>
              <a:rPr lang="de-DE" sz="900" dirty="0" smtClean="0"/>
              <a:t>Source: </a:t>
            </a:r>
            <a:r>
              <a:rPr lang="de-DE" sz="900" dirty="0" err="1" smtClean="0"/>
              <a:t>PacTech</a:t>
            </a:r>
            <a:r>
              <a:rPr lang="de-DE" sz="900" dirty="0" smtClean="0"/>
              <a:t>, Dr. Andrew </a:t>
            </a:r>
            <a:r>
              <a:rPr lang="de-DE" sz="900" dirty="0" err="1" smtClean="0"/>
              <a:t>Strandjord</a:t>
            </a:r>
            <a:r>
              <a:rPr lang="de-DE" sz="900" dirty="0" smtClean="0"/>
              <a:t> et al., „</a:t>
            </a:r>
            <a:r>
              <a:rPr lang="en-US" sz="900" dirty="0" smtClean="0"/>
              <a:t>Bumping for WLCSP using Solder Ball Attach on </a:t>
            </a:r>
            <a:r>
              <a:rPr lang="en-US" sz="900" dirty="0" err="1" smtClean="0"/>
              <a:t>electroless</a:t>
            </a:r>
            <a:r>
              <a:rPr lang="en-US" sz="900" dirty="0" smtClean="0"/>
              <a:t> </a:t>
            </a:r>
            <a:r>
              <a:rPr lang="en-US" sz="900" dirty="0" err="1" smtClean="0"/>
              <a:t>NiAu</a:t>
            </a:r>
            <a:r>
              <a:rPr lang="en-US" sz="900" dirty="0" smtClean="0"/>
              <a:t> UBM”</a:t>
            </a:r>
            <a:endParaRPr lang="en-US" sz="900" dirty="0"/>
          </a:p>
          <a:p>
            <a:pPr algn="l">
              <a:spcBef>
                <a:spcPts val="100"/>
              </a:spcBef>
              <a:spcAft>
                <a:spcPts val="100"/>
              </a:spcAft>
            </a:pPr>
            <a:endParaRPr lang="de-DE" sz="800" dirty="0" smtClean="0"/>
          </a:p>
        </p:txBody>
      </p:sp>
      <p:sp>
        <p:nvSpPr>
          <p:cNvPr id="31" name="Textfeld 30"/>
          <p:cNvSpPr txBox="1"/>
          <p:nvPr/>
        </p:nvSpPr>
        <p:spPr>
          <a:xfrm>
            <a:off x="605670" y="4725144"/>
            <a:ext cx="7998778" cy="3960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marL="285750" indent="-285750" algn="l">
              <a:spcBef>
                <a:spcPts val="100"/>
              </a:spcBef>
              <a:spcAft>
                <a:spcPts val="100"/>
              </a:spcAft>
              <a:buFont typeface="Wingdings"/>
              <a:buChar char="à"/>
            </a:pPr>
            <a:r>
              <a:rPr lang="de-DE" dirty="0" err="1" smtClean="0">
                <a:sym typeface="Wingdings" panose="05000000000000000000" pitchFamily="2" charset="2"/>
              </a:rPr>
              <a:t>process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installed</a:t>
            </a:r>
            <a:r>
              <a:rPr lang="de-DE" dirty="0" smtClean="0">
                <a:sym typeface="Wingdings" panose="05000000000000000000" pitchFamily="2" charset="2"/>
              </a:rPr>
              <a:t> at </a:t>
            </a:r>
            <a:r>
              <a:rPr lang="de-DE" dirty="0" err="1" smtClean="0">
                <a:sym typeface="Wingdings" panose="05000000000000000000" pitchFamily="2" charset="2"/>
              </a:rPr>
              <a:t>PacTech</a:t>
            </a:r>
            <a:endParaRPr lang="de-DE" dirty="0">
              <a:sym typeface="Wingdings" panose="05000000000000000000" pitchFamily="2" charset="2"/>
            </a:endParaRPr>
          </a:p>
          <a:p>
            <a:pPr algn="l">
              <a:spcBef>
                <a:spcPts val="100"/>
              </a:spcBef>
              <a:spcAft>
                <a:spcPts val="100"/>
              </a:spcAft>
            </a:pPr>
            <a:r>
              <a:rPr lang="de-DE" dirty="0" smtClean="0">
                <a:sym typeface="Wingdings" panose="05000000000000000000" pitchFamily="2" charset="2"/>
              </a:rPr>
              <a:t> </a:t>
            </a:r>
            <a:r>
              <a:rPr lang="de-DE" dirty="0" err="1" smtClean="0">
                <a:sym typeface="Wingdings" panose="05000000000000000000" pitchFamily="2" charset="2"/>
              </a:rPr>
              <a:t>qualified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with</a:t>
            </a:r>
            <a:r>
              <a:rPr lang="de-DE" dirty="0" smtClean="0">
                <a:sym typeface="Wingdings" panose="05000000000000000000" pitchFamily="2" charset="2"/>
              </a:rPr>
              <a:t> SWB18-v2.0</a:t>
            </a:r>
            <a:endParaRPr lang="de-DE" dirty="0" smtClean="0"/>
          </a:p>
        </p:txBody>
      </p:sp>
      <p:grpSp>
        <p:nvGrpSpPr>
          <p:cNvPr id="21" name="Gruppieren 20"/>
          <p:cNvGrpSpPr/>
          <p:nvPr/>
        </p:nvGrpSpPr>
        <p:grpSpPr>
          <a:xfrm>
            <a:off x="1459933" y="1340768"/>
            <a:ext cx="7216523" cy="1032869"/>
            <a:chOff x="1459933" y="1340768"/>
            <a:chExt cx="7216523" cy="1032869"/>
          </a:xfrm>
        </p:grpSpPr>
        <p:grpSp>
          <p:nvGrpSpPr>
            <p:cNvPr id="20" name="Gruppieren 19"/>
            <p:cNvGrpSpPr/>
            <p:nvPr/>
          </p:nvGrpSpPr>
          <p:grpSpPr>
            <a:xfrm>
              <a:off x="1475656" y="1340768"/>
              <a:ext cx="7200800" cy="835638"/>
              <a:chOff x="1475656" y="1513242"/>
              <a:chExt cx="7200800" cy="835638"/>
            </a:xfrm>
          </p:grpSpPr>
          <p:pic>
            <p:nvPicPr>
              <p:cNvPr id="9" name="Grafik 8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1" b="18420"/>
              <a:stretch/>
            </p:blipFill>
            <p:spPr>
              <a:xfrm>
                <a:off x="1475656" y="1875116"/>
                <a:ext cx="1944216" cy="405745"/>
              </a:xfrm>
              <a:prstGeom prst="rect">
                <a:avLst/>
              </a:prstGeom>
            </p:spPr>
          </p:pic>
          <p:pic>
            <p:nvPicPr>
              <p:cNvPr id="10" name="Grafik 9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67944" y="1626247"/>
                <a:ext cx="2128303" cy="722633"/>
              </a:xfrm>
              <a:prstGeom prst="rect">
                <a:avLst/>
              </a:prstGeom>
            </p:spPr>
          </p:pic>
          <p:pic>
            <p:nvPicPr>
              <p:cNvPr id="11" name="Grafik 10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99769" y="1513242"/>
                <a:ext cx="1876687" cy="809738"/>
              </a:xfrm>
              <a:prstGeom prst="rect">
                <a:avLst/>
              </a:prstGeom>
            </p:spPr>
          </p:pic>
          <p:cxnSp>
            <p:nvCxnSpPr>
              <p:cNvPr id="13" name="Gerade Verbindung mit Pfeil 12"/>
              <p:cNvCxnSpPr/>
              <p:nvPr/>
            </p:nvCxnSpPr>
            <p:spPr bwMode="auto">
              <a:xfrm>
                <a:off x="3599892" y="1988840"/>
                <a:ext cx="323220" cy="0"/>
              </a:xfrm>
              <a:prstGeom prst="straightConnector1">
                <a:avLst/>
              </a:prstGeom>
              <a:solidFill>
                <a:schemeClr val="tx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5" name="Gerade Verbindung mit Pfeil 14"/>
              <p:cNvCxnSpPr/>
              <p:nvPr/>
            </p:nvCxnSpPr>
            <p:spPr bwMode="auto">
              <a:xfrm>
                <a:off x="6300192" y="1988840"/>
                <a:ext cx="323220" cy="0"/>
              </a:xfrm>
              <a:prstGeom prst="straightConnector1">
                <a:avLst/>
              </a:prstGeom>
              <a:solidFill>
                <a:schemeClr val="tx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14" name="Textfeld 13"/>
              <p:cNvSpPr txBox="1"/>
              <p:nvPr/>
            </p:nvSpPr>
            <p:spPr>
              <a:xfrm>
                <a:off x="3383868" y="1523341"/>
                <a:ext cx="720080" cy="21347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noAutofit/>
              </a:bodyPr>
              <a:lstStyle/>
              <a:p>
                <a:pPr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de-DE" sz="1000" dirty="0" smtClean="0"/>
                  <a:t>e-</a:t>
                </a:r>
                <a:r>
                  <a:rPr lang="de-DE" sz="1000" dirty="0" err="1" smtClean="0"/>
                  <a:t>Ni</a:t>
                </a:r>
                <a:r>
                  <a:rPr lang="de-DE" sz="1000" dirty="0" smtClean="0"/>
                  <a:t> </a:t>
                </a:r>
                <a:r>
                  <a:rPr lang="de-DE" sz="1000" dirty="0" err="1" smtClean="0"/>
                  <a:t>plating</a:t>
                </a:r>
                <a:endParaRPr lang="de-DE" sz="1000" dirty="0" smtClean="0"/>
              </a:p>
            </p:txBody>
          </p:sp>
          <p:sp>
            <p:nvSpPr>
              <p:cNvPr id="17" name="Textfeld 16"/>
              <p:cNvSpPr txBox="1"/>
              <p:nvPr/>
            </p:nvSpPr>
            <p:spPr>
              <a:xfrm>
                <a:off x="6084168" y="1520788"/>
                <a:ext cx="720080" cy="21347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noAutofit/>
              </a:bodyPr>
              <a:lstStyle/>
              <a:p>
                <a:pPr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de-DE" sz="1000" dirty="0" smtClean="0"/>
                  <a:t>Au </a:t>
                </a:r>
                <a:r>
                  <a:rPr lang="de-DE" sz="1000" dirty="0" err="1" smtClean="0"/>
                  <a:t>plating</a:t>
                </a:r>
                <a:endParaRPr lang="de-DE" sz="1000" dirty="0" smtClean="0"/>
              </a:p>
            </p:txBody>
          </p:sp>
        </p:grpSp>
        <p:sp>
          <p:nvSpPr>
            <p:cNvPr id="5" name="Textfeld 4"/>
            <p:cNvSpPr txBox="1"/>
            <p:nvPr/>
          </p:nvSpPr>
          <p:spPr>
            <a:xfrm>
              <a:off x="1459933" y="2096852"/>
              <a:ext cx="5090484" cy="27678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noAutofit/>
            </a:bodyPr>
            <a:lstStyle/>
            <a:p>
              <a:pPr algn="l">
                <a:spcBef>
                  <a:spcPts val="100"/>
                </a:spcBef>
                <a:spcAft>
                  <a:spcPts val="100"/>
                </a:spcAft>
              </a:pPr>
              <a:r>
                <a:rPr lang="de-DE" sz="1000" dirty="0" smtClean="0"/>
                <a:t>Fig.1: </a:t>
              </a:r>
              <a:r>
                <a:rPr lang="de-DE" sz="1000" dirty="0" err="1" smtClean="0"/>
                <a:t>Schematic</a:t>
              </a:r>
              <a:r>
                <a:rPr lang="de-DE" sz="1000" dirty="0"/>
                <a:t> </a:t>
              </a:r>
              <a:r>
                <a:rPr lang="de-DE" sz="1000" dirty="0" err="1" smtClean="0"/>
                <a:t>of</a:t>
              </a:r>
              <a:r>
                <a:rPr lang="de-DE" sz="1000" dirty="0" smtClean="0"/>
                <a:t> </a:t>
              </a:r>
              <a:r>
                <a:rPr lang="de-DE" sz="1000" dirty="0" err="1" smtClean="0"/>
                <a:t>the</a:t>
              </a:r>
              <a:r>
                <a:rPr lang="de-DE" sz="1000" dirty="0" smtClean="0"/>
                <a:t> ENIG process</a:t>
              </a:r>
              <a:r>
                <a:rPr lang="de-DE" sz="1000" baseline="30000" dirty="0" smtClean="0"/>
                <a:t>1</a:t>
              </a:r>
            </a:p>
          </p:txBody>
        </p:sp>
      </p:grpSp>
      <p:grpSp>
        <p:nvGrpSpPr>
          <p:cNvPr id="32" name="Gruppieren 31"/>
          <p:cNvGrpSpPr/>
          <p:nvPr/>
        </p:nvGrpSpPr>
        <p:grpSpPr>
          <a:xfrm>
            <a:off x="2987824" y="2492896"/>
            <a:ext cx="5270504" cy="1836204"/>
            <a:chOff x="2987824" y="2492896"/>
            <a:chExt cx="5270504" cy="1836204"/>
          </a:xfrm>
        </p:grpSpPr>
        <p:grpSp>
          <p:nvGrpSpPr>
            <p:cNvPr id="7" name="Gruppieren 6"/>
            <p:cNvGrpSpPr/>
            <p:nvPr/>
          </p:nvGrpSpPr>
          <p:grpSpPr>
            <a:xfrm>
              <a:off x="2987824" y="2492896"/>
              <a:ext cx="4313390" cy="1604288"/>
              <a:chOff x="3261399" y="2708921"/>
              <a:chExt cx="4313390" cy="1604288"/>
            </a:xfrm>
          </p:grpSpPr>
          <p:pic>
            <p:nvPicPr>
              <p:cNvPr id="24" name="Grafik 23"/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" r="4117" b="37574"/>
              <a:stretch/>
            </p:blipFill>
            <p:spPr>
              <a:xfrm>
                <a:off x="3261399" y="2708921"/>
                <a:ext cx="1793680" cy="1604288"/>
              </a:xfrm>
              <a:prstGeom prst="rect">
                <a:avLst/>
              </a:prstGeom>
            </p:spPr>
          </p:pic>
          <p:pic>
            <p:nvPicPr>
              <p:cNvPr id="28" name="Grafik 27"/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83237" r="8769" b="2665"/>
              <a:stretch/>
            </p:blipFill>
            <p:spPr>
              <a:xfrm>
                <a:off x="5868144" y="3894782"/>
                <a:ext cx="1706645" cy="362310"/>
              </a:xfrm>
              <a:prstGeom prst="rect">
                <a:avLst/>
              </a:prstGeom>
            </p:spPr>
          </p:pic>
          <p:cxnSp>
            <p:nvCxnSpPr>
              <p:cNvPr id="29" name="Gerade Verbindung mit Pfeil 28"/>
              <p:cNvCxnSpPr/>
              <p:nvPr/>
            </p:nvCxnSpPr>
            <p:spPr bwMode="auto">
              <a:xfrm>
                <a:off x="5328084" y="3753036"/>
                <a:ext cx="323220" cy="0"/>
              </a:xfrm>
              <a:prstGeom prst="straightConnector1">
                <a:avLst/>
              </a:prstGeom>
              <a:solidFill>
                <a:schemeClr val="tx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30" name="Textfeld 29"/>
              <p:cNvSpPr txBox="1"/>
              <p:nvPr/>
            </p:nvSpPr>
            <p:spPr>
              <a:xfrm>
                <a:off x="4956397" y="3304329"/>
                <a:ext cx="1066593" cy="21347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noAutofit/>
              </a:bodyPr>
              <a:lstStyle/>
              <a:p>
                <a:pPr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de-DE" sz="1000" dirty="0" err="1" smtClean="0"/>
                  <a:t>drop</a:t>
                </a:r>
                <a:r>
                  <a:rPr lang="de-DE" sz="1000" dirty="0" smtClean="0"/>
                  <a:t> </a:t>
                </a:r>
                <a:r>
                  <a:rPr lang="de-DE" sz="1000" dirty="0" err="1" smtClean="0"/>
                  <a:t>balls</a:t>
                </a:r>
                <a:r>
                  <a:rPr lang="de-DE" sz="1000" dirty="0" smtClean="0"/>
                  <a:t> </a:t>
                </a:r>
                <a:r>
                  <a:rPr lang="de-DE" sz="1000" dirty="0" err="1" smtClean="0"/>
                  <a:t>and</a:t>
                </a:r>
                <a:r>
                  <a:rPr lang="de-DE" sz="1000" dirty="0" smtClean="0"/>
                  <a:t> </a:t>
                </a:r>
                <a:r>
                  <a:rPr lang="de-DE" sz="1000" dirty="0" err="1" smtClean="0"/>
                  <a:t>reflow</a:t>
                </a:r>
                <a:endParaRPr lang="de-DE" sz="1000" dirty="0" smtClean="0"/>
              </a:p>
            </p:txBody>
          </p:sp>
        </p:grpSp>
        <p:sp>
          <p:nvSpPr>
            <p:cNvPr id="25" name="Textfeld 24"/>
            <p:cNvSpPr txBox="1"/>
            <p:nvPr/>
          </p:nvSpPr>
          <p:spPr>
            <a:xfrm>
              <a:off x="3167844" y="4052315"/>
              <a:ext cx="5090484" cy="27678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noAutofit/>
            </a:bodyPr>
            <a:lstStyle/>
            <a:p>
              <a:pPr algn="l">
                <a:spcBef>
                  <a:spcPts val="100"/>
                </a:spcBef>
                <a:spcAft>
                  <a:spcPts val="100"/>
                </a:spcAft>
              </a:pPr>
              <a:r>
                <a:rPr lang="de-DE" sz="1000" dirty="0" smtClean="0"/>
                <a:t>Fig.2: </a:t>
              </a:r>
              <a:r>
                <a:rPr lang="de-DE" sz="1000" dirty="0" err="1" smtClean="0"/>
                <a:t>Schematic</a:t>
              </a:r>
              <a:r>
                <a:rPr lang="de-DE" sz="1000" dirty="0"/>
                <a:t> </a:t>
              </a:r>
              <a:r>
                <a:rPr lang="de-DE" sz="1000" dirty="0" err="1" smtClean="0"/>
                <a:t>of</a:t>
              </a:r>
              <a:r>
                <a:rPr lang="de-DE" sz="1000" dirty="0" smtClean="0"/>
                <a:t> </a:t>
              </a:r>
              <a:r>
                <a:rPr lang="de-DE" sz="1000" dirty="0" err="1" smtClean="0"/>
                <a:t>the</a:t>
              </a:r>
              <a:r>
                <a:rPr lang="de-DE" sz="1000" dirty="0" smtClean="0"/>
                <a:t> </a:t>
              </a:r>
              <a:r>
                <a:rPr lang="de-DE" sz="1000" dirty="0" err="1" smtClean="0"/>
                <a:t>Solder</a:t>
              </a:r>
              <a:r>
                <a:rPr lang="de-DE" sz="1000" dirty="0" smtClean="0"/>
                <a:t> Ball </a:t>
              </a:r>
              <a:r>
                <a:rPr lang="de-DE" sz="1000" dirty="0" err="1" smtClean="0"/>
                <a:t>Jetting</a:t>
              </a:r>
              <a:r>
                <a:rPr lang="de-DE" sz="1000" dirty="0" smtClean="0"/>
                <a:t> process</a:t>
              </a:r>
              <a:r>
                <a:rPr lang="de-DE" sz="1000" baseline="30000" dirty="0" smtClean="0"/>
                <a:t>1</a:t>
              </a:r>
            </a:p>
          </p:txBody>
        </p:sp>
      </p:grpSp>
      <p:sp>
        <p:nvSpPr>
          <p:cNvPr id="27" name="Textfeld 26"/>
          <p:cNvSpPr txBox="1"/>
          <p:nvPr/>
        </p:nvSpPr>
        <p:spPr>
          <a:xfrm>
            <a:off x="4486072" y="6064044"/>
            <a:ext cx="5090484" cy="27678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pPr algn="l">
              <a:spcBef>
                <a:spcPts val="100"/>
              </a:spcBef>
              <a:spcAft>
                <a:spcPts val="100"/>
              </a:spcAft>
            </a:pPr>
            <a:r>
              <a:rPr lang="de-DE" sz="1000" dirty="0" smtClean="0"/>
              <a:t>Fig.3: </a:t>
            </a:r>
            <a:r>
              <a:rPr lang="de-DE" sz="1000" dirty="0" err="1" smtClean="0"/>
              <a:t>Switcher</a:t>
            </a:r>
            <a:r>
              <a:rPr lang="de-DE" sz="1000" dirty="0" smtClean="0"/>
              <a:t> </a:t>
            </a:r>
            <a:r>
              <a:rPr lang="de-DE" sz="1000" dirty="0" err="1" smtClean="0"/>
              <a:t>of</a:t>
            </a:r>
            <a:r>
              <a:rPr lang="de-DE" sz="1000" dirty="0" smtClean="0"/>
              <a:t> SWB18-v2.0 after ball </a:t>
            </a:r>
            <a:r>
              <a:rPr lang="de-DE" sz="1000" dirty="0" err="1" smtClean="0"/>
              <a:t>bumping</a:t>
            </a:r>
            <a:endParaRPr lang="de-DE" sz="1000" baseline="30000" dirty="0" smtClean="0"/>
          </a:p>
        </p:txBody>
      </p:sp>
      <p:pic>
        <p:nvPicPr>
          <p:cNvPr id="22" name="Grafik 2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92" t="23919" r="19904" b="44870"/>
          <a:stretch/>
        </p:blipFill>
        <p:spPr>
          <a:xfrm>
            <a:off x="4552848" y="4725143"/>
            <a:ext cx="3145126" cy="1345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69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Eva Scheugenpflug, MPG Halbleiterlabor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852D20-2352-4749-B7C5-DD441254C400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DEPFET Workshop, Seeon, May 2016</a:t>
            </a:r>
            <a:endParaRPr lang="de-DE" dirty="0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1627987" y="157383"/>
            <a:ext cx="6530175" cy="609600"/>
          </a:xfrm>
        </p:spPr>
        <p:txBody>
          <a:bodyPr/>
          <a:lstStyle/>
          <a:p>
            <a:r>
              <a:rPr lang="de-DE" dirty="0" smtClean="0"/>
              <a:t>UBM </a:t>
            </a:r>
            <a:r>
              <a:rPr lang="de-DE" dirty="0" err="1" smtClean="0"/>
              <a:t>process</a:t>
            </a:r>
            <a:r>
              <a:rPr lang="de-DE" dirty="0" smtClean="0"/>
              <a:t> </a:t>
            </a:r>
            <a:r>
              <a:rPr lang="de-DE" dirty="0" err="1" smtClean="0"/>
              <a:t>issue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667644" y="1016732"/>
            <a:ext cx="7900799" cy="460851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algn="l">
              <a:spcBef>
                <a:spcPts val="100"/>
              </a:spcBef>
              <a:spcAft>
                <a:spcPts val="100"/>
              </a:spcAft>
            </a:pPr>
            <a:r>
              <a:rPr lang="de-DE" dirty="0" err="1" smtClean="0"/>
              <a:t>Issue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new</a:t>
            </a:r>
            <a:r>
              <a:rPr lang="de-DE" dirty="0" smtClean="0"/>
              <a:t> SWB </a:t>
            </a:r>
            <a:r>
              <a:rPr lang="de-DE" dirty="0" err="1" smtClean="0"/>
              <a:t>version</a:t>
            </a:r>
            <a:r>
              <a:rPr lang="de-DE" dirty="0" smtClean="0"/>
              <a:t>: </a:t>
            </a:r>
            <a:r>
              <a:rPr lang="de-DE" dirty="0" err="1" smtClean="0">
                <a:solidFill>
                  <a:srgbClr val="FF0000"/>
                </a:solidFill>
              </a:rPr>
              <a:t>missing</a:t>
            </a:r>
            <a:r>
              <a:rPr lang="de-DE" dirty="0" smtClean="0">
                <a:solidFill>
                  <a:srgbClr val="FF0000"/>
                </a:solidFill>
              </a:rPr>
              <a:t> UBM on </a:t>
            </a:r>
            <a:r>
              <a:rPr lang="de-DE" dirty="0" err="1" smtClean="0">
                <a:solidFill>
                  <a:srgbClr val="FF0000"/>
                </a:solidFill>
              </a:rPr>
              <a:t>one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particular</a:t>
            </a:r>
            <a:r>
              <a:rPr lang="de-DE" dirty="0" smtClean="0">
                <a:solidFill>
                  <a:srgbClr val="FF0000"/>
                </a:solidFill>
              </a:rPr>
              <a:t> pad</a:t>
            </a:r>
          </a:p>
          <a:p>
            <a:pPr algn="l">
              <a:spcBef>
                <a:spcPts val="100"/>
              </a:spcBef>
              <a:spcAft>
                <a:spcPts val="100"/>
              </a:spcAft>
            </a:pPr>
            <a:r>
              <a:rPr lang="de-DE" dirty="0">
                <a:solidFill>
                  <a:srgbClr val="FF0000"/>
                </a:solidFill>
              </a:rPr>
              <a:t>	</a:t>
            </a:r>
            <a:r>
              <a:rPr lang="de-DE" dirty="0" smtClean="0">
                <a:solidFill>
                  <a:srgbClr val="FF0000"/>
                </a:solidFill>
              </a:rPr>
              <a:t>		</a:t>
            </a:r>
            <a:r>
              <a:rPr lang="de-DE" dirty="0" smtClean="0">
                <a:solidFill>
                  <a:schemeClr val="tx2"/>
                </a:solidFill>
                <a:sym typeface="Wingdings" panose="05000000000000000000" pitchFamily="2" charset="2"/>
              </a:rPr>
              <a:t> </a:t>
            </a:r>
            <a:r>
              <a:rPr lang="de-DE" dirty="0" err="1" smtClean="0">
                <a:solidFill>
                  <a:schemeClr val="tx2"/>
                </a:solidFill>
                <a:sym typeface="Wingdings" panose="05000000000000000000" pitchFamily="2" charset="2"/>
              </a:rPr>
              <a:t>difference</a:t>
            </a:r>
            <a:r>
              <a:rPr lang="de-DE" dirty="0" smtClean="0">
                <a:solidFill>
                  <a:schemeClr val="tx2"/>
                </a:solidFill>
                <a:sym typeface="Wingdings" panose="05000000000000000000" pitchFamily="2" charset="2"/>
              </a:rPr>
              <a:t> </a:t>
            </a:r>
            <a:r>
              <a:rPr lang="de-DE" dirty="0" err="1" smtClean="0">
                <a:solidFill>
                  <a:schemeClr val="tx2"/>
                </a:solidFill>
                <a:sym typeface="Wingdings" panose="05000000000000000000" pitchFamily="2" charset="2"/>
              </a:rPr>
              <a:t>to</a:t>
            </a:r>
            <a:r>
              <a:rPr lang="de-DE" dirty="0" smtClean="0">
                <a:solidFill>
                  <a:schemeClr val="tx2"/>
                </a:solidFill>
                <a:sym typeface="Wingdings" panose="05000000000000000000" pitchFamily="2" charset="2"/>
              </a:rPr>
              <a:t> </a:t>
            </a:r>
            <a:r>
              <a:rPr lang="de-DE" dirty="0" err="1" smtClean="0">
                <a:solidFill>
                  <a:schemeClr val="tx2"/>
                </a:solidFill>
                <a:sym typeface="Wingdings" panose="05000000000000000000" pitchFamily="2" charset="2"/>
              </a:rPr>
              <a:t>other</a:t>
            </a:r>
            <a:r>
              <a:rPr lang="de-DE" dirty="0" smtClean="0">
                <a:solidFill>
                  <a:schemeClr val="tx2"/>
                </a:solidFill>
                <a:sym typeface="Wingdings" panose="05000000000000000000" pitchFamily="2" charset="2"/>
              </a:rPr>
              <a:t> pads: </a:t>
            </a:r>
            <a:r>
              <a:rPr lang="de-DE" dirty="0" err="1" smtClean="0">
                <a:solidFill>
                  <a:schemeClr val="tx2"/>
                </a:solidFill>
                <a:sym typeface="Wingdings" panose="05000000000000000000" pitchFamily="2" charset="2"/>
              </a:rPr>
              <a:t>substrate</a:t>
            </a:r>
            <a:r>
              <a:rPr lang="de-DE" dirty="0" smtClean="0">
                <a:solidFill>
                  <a:schemeClr val="tx2"/>
                </a:solidFill>
                <a:sym typeface="Wingdings" panose="05000000000000000000" pitchFamily="2" charset="2"/>
              </a:rPr>
              <a:t> </a:t>
            </a:r>
            <a:r>
              <a:rPr lang="de-DE" dirty="0" err="1" smtClean="0">
                <a:solidFill>
                  <a:schemeClr val="tx2"/>
                </a:solidFill>
                <a:sym typeface="Wingdings" panose="05000000000000000000" pitchFamily="2" charset="2"/>
              </a:rPr>
              <a:t>contact</a:t>
            </a:r>
            <a:r>
              <a:rPr lang="de-DE" dirty="0" smtClean="0">
                <a:solidFill>
                  <a:schemeClr val="tx2"/>
                </a:solidFill>
                <a:sym typeface="Wingdings" panose="05000000000000000000" pitchFamily="2" charset="2"/>
              </a:rPr>
              <a:t> </a:t>
            </a:r>
            <a:endParaRPr lang="de-DE" dirty="0" smtClean="0">
              <a:solidFill>
                <a:schemeClr val="tx2"/>
              </a:solidFill>
            </a:endParaRPr>
          </a:p>
          <a:p>
            <a:pPr algn="l">
              <a:spcBef>
                <a:spcPts val="100"/>
              </a:spcBef>
              <a:spcAft>
                <a:spcPts val="100"/>
              </a:spcAft>
            </a:pPr>
            <a:endParaRPr lang="de-DE" dirty="0">
              <a:solidFill>
                <a:srgbClr val="FF0000"/>
              </a:solidFill>
            </a:endParaRPr>
          </a:p>
          <a:p>
            <a:pPr algn="l">
              <a:spcBef>
                <a:spcPts val="100"/>
              </a:spcBef>
              <a:spcAft>
                <a:spcPts val="100"/>
              </a:spcAft>
            </a:pPr>
            <a:endParaRPr lang="de-DE" dirty="0" smtClean="0">
              <a:solidFill>
                <a:srgbClr val="FF0000"/>
              </a:solidFill>
            </a:endParaRPr>
          </a:p>
          <a:p>
            <a:pPr algn="l">
              <a:spcBef>
                <a:spcPts val="100"/>
              </a:spcBef>
              <a:spcAft>
                <a:spcPts val="100"/>
              </a:spcAft>
            </a:pPr>
            <a:endParaRPr lang="de-DE" dirty="0">
              <a:solidFill>
                <a:srgbClr val="FF0000"/>
              </a:solidFill>
            </a:endParaRPr>
          </a:p>
          <a:p>
            <a:pPr algn="l">
              <a:spcBef>
                <a:spcPts val="100"/>
              </a:spcBef>
              <a:spcAft>
                <a:spcPts val="100"/>
              </a:spcAft>
            </a:pPr>
            <a:endParaRPr lang="de-DE" dirty="0" smtClean="0"/>
          </a:p>
          <a:p>
            <a:pPr algn="l">
              <a:spcBef>
                <a:spcPts val="100"/>
              </a:spcBef>
              <a:spcAft>
                <a:spcPts val="100"/>
              </a:spcAft>
            </a:pPr>
            <a:endParaRPr lang="de-DE" dirty="0"/>
          </a:p>
          <a:p>
            <a:pPr algn="l">
              <a:spcBef>
                <a:spcPts val="100"/>
              </a:spcBef>
              <a:spcAft>
                <a:spcPts val="100"/>
              </a:spcAft>
            </a:pPr>
            <a:endParaRPr lang="de-DE" dirty="0" smtClean="0"/>
          </a:p>
          <a:p>
            <a:pPr algn="l">
              <a:spcBef>
                <a:spcPts val="100"/>
              </a:spcBef>
              <a:spcAft>
                <a:spcPts val="100"/>
              </a:spcAft>
            </a:pPr>
            <a:endParaRPr lang="de-DE" dirty="0"/>
          </a:p>
          <a:p>
            <a:pPr algn="l">
              <a:spcBef>
                <a:spcPts val="100"/>
              </a:spcBef>
              <a:spcAft>
                <a:spcPts val="100"/>
              </a:spcAft>
            </a:pPr>
            <a:endParaRPr lang="de-DE" dirty="0" smtClean="0"/>
          </a:p>
          <a:p>
            <a:pPr algn="l">
              <a:spcBef>
                <a:spcPts val="100"/>
              </a:spcBef>
              <a:spcAft>
                <a:spcPts val="100"/>
              </a:spcAft>
            </a:pPr>
            <a:endParaRPr lang="de-DE" dirty="0"/>
          </a:p>
          <a:p>
            <a:pPr algn="l">
              <a:spcBef>
                <a:spcPts val="100"/>
              </a:spcBef>
              <a:spcAft>
                <a:spcPts val="100"/>
              </a:spcAft>
            </a:pPr>
            <a:r>
              <a:rPr lang="de-DE" dirty="0" smtClean="0"/>
              <a:t>Main </a:t>
            </a:r>
            <a:r>
              <a:rPr lang="de-DE" dirty="0" err="1" smtClean="0"/>
              <a:t>differences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SWB18-v2.0:</a:t>
            </a:r>
          </a:p>
          <a:p>
            <a:pPr marL="1198161" lvl="2" indent="-285750" algn="l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de-DE" dirty="0" err="1" smtClean="0"/>
              <a:t>chip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larger</a:t>
            </a:r>
          </a:p>
          <a:p>
            <a:pPr marL="1198161" lvl="2" indent="-285750" algn="l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de-DE" dirty="0" smtClean="0"/>
              <a:t>different </a:t>
            </a:r>
            <a:r>
              <a:rPr lang="de-DE" dirty="0" err="1" smtClean="0"/>
              <a:t>passivation</a:t>
            </a:r>
            <a:r>
              <a:rPr lang="de-DE" dirty="0" smtClean="0"/>
              <a:t> </a:t>
            </a:r>
          </a:p>
          <a:p>
            <a:pPr marL="1198161" lvl="2" indent="-285750" algn="l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de-DE" dirty="0" err="1" smtClean="0"/>
              <a:t>cutting</a:t>
            </a:r>
            <a:r>
              <a:rPr lang="de-DE" dirty="0" smtClean="0"/>
              <a:t> </a:t>
            </a:r>
            <a:r>
              <a:rPr lang="de-DE" dirty="0" err="1" smtClean="0"/>
              <a:t>edge</a:t>
            </a:r>
            <a:r>
              <a:rPr lang="de-DE" dirty="0" smtClean="0"/>
              <a:t> (</a:t>
            </a:r>
            <a:r>
              <a:rPr lang="de-DE" dirty="0" err="1" smtClean="0"/>
              <a:t>guard</a:t>
            </a:r>
            <a:r>
              <a:rPr lang="de-DE" dirty="0" smtClean="0"/>
              <a:t> ring) </a:t>
            </a:r>
            <a:r>
              <a:rPr lang="de-DE" dirty="0" err="1" smtClean="0"/>
              <a:t>exposed</a:t>
            </a:r>
            <a:endParaRPr lang="de-DE" dirty="0" smtClean="0"/>
          </a:p>
          <a:p>
            <a:pPr algn="l">
              <a:spcBef>
                <a:spcPts val="100"/>
              </a:spcBef>
              <a:spcAft>
                <a:spcPts val="100"/>
              </a:spcAft>
            </a:pPr>
            <a:endParaRPr lang="de-DE" dirty="0">
              <a:sym typeface="Wingdings" panose="05000000000000000000" pitchFamily="2" charset="2"/>
            </a:endParaRPr>
          </a:p>
          <a:p>
            <a:pPr algn="l">
              <a:spcBef>
                <a:spcPts val="100"/>
              </a:spcBef>
              <a:spcAft>
                <a:spcPts val="100"/>
              </a:spcAft>
            </a:pPr>
            <a:r>
              <a:rPr lang="de-DE" dirty="0" smtClean="0">
                <a:sym typeface="Wingdings" panose="05000000000000000000" pitchFamily="2" charset="2"/>
              </a:rPr>
              <a:t> different </a:t>
            </a:r>
            <a:r>
              <a:rPr lang="de-DE" dirty="0" err="1" smtClean="0">
                <a:sym typeface="Wingdings" panose="05000000000000000000" pitchFamily="2" charset="2"/>
              </a:rPr>
              <a:t>electric</a:t>
            </a:r>
            <a:r>
              <a:rPr lang="de-DE" dirty="0" smtClean="0">
                <a:sym typeface="Wingdings" panose="05000000000000000000" pitchFamily="2" charset="2"/>
              </a:rPr>
              <a:t> potential </a:t>
            </a:r>
            <a:r>
              <a:rPr lang="de-DE" dirty="0" err="1" smtClean="0">
                <a:sym typeface="Wingdings" panose="05000000000000000000" pitchFamily="2" charset="2"/>
              </a:rPr>
              <a:t>during</a:t>
            </a:r>
            <a:r>
              <a:rPr lang="de-DE" dirty="0" smtClean="0">
                <a:sym typeface="Wingdings" panose="05000000000000000000" pitchFamily="2" charset="2"/>
              </a:rPr>
              <a:t> ENIG </a:t>
            </a:r>
            <a:r>
              <a:rPr lang="de-DE" dirty="0" err="1" smtClean="0">
                <a:sym typeface="Wingdings" panose="05000000000000000000" pitchFamily="2" charset="2"/>
              </a:rPr>
              <a:t>process</a:t>
            </a:r>
            <a:r>
              <a:rPr lang="de-DE" dirty="0" smtClean="0">
                <a:sym typeface="Wingdings" panose="05000000000000000000" pitchFamily="2" charset="2"/>
              </a:rPr>
              <a:t> on </a:t>
            </a:r>
            <a:r>
              <a:rPr lang="de-DE" dirty="0" err="1" smtClean="0">
                <a:sym typeface="Wingdings" panose="05000000000000000000" pitchFamily="2" charset="2"/>
              </a:rPr>
              <a:t>guard</a:t>
            </a:r>
            <a:r>
              <a:rPr lang="de-DE" dirty="0" smtClean="0">
                <a:sym typeface="Wingdings" panose="05000000000000000000" pitchFamily="2" charset="2"/>
              </a:rPr>
              <a:t> ring </a:t>
            </a:r>
            <a:r>
              <a:rPr lang="de-DE" dirty="0" err="1" smtClean="0">
                <a:sym typeface="Wingdings" panose="05000000000000000000" pitchFamily="2" charset="2"/>
              </a:rPr>
              <a:t>and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critical</a:t>
            </a:r>
            <a:r>
              <a:rPr lang="de-DE" dirty="0" smtClean="0">
                <a:sym typeface="Wingdings" panose="05000000000000000000" pitchFamily="2" charset="2"/>
              </a:rPr>
              <a:t> pad </a:t>
            </a:r>
            <a:r>
              <a:rPr lang="de-DE" dirty="0" err="1" smtClean="0">
                <a:sym typeface="Wingdings" panose="05000000000000000000" pitchFamily="2" charset="2"/>
              </a:rPr>
              <a:t>results</a:t>
            </a:r>
            <a:r>
              <a:rPr lang="de-DE" dirty="0" smtClean="0">
                <a:sym typeface="Wingdings" panose="05000000000000000000" pitchFamily="2" charset="2"/>
              </a:rPr>
              <a:t> in </a:t>
            </a:r>
            <a:r>
              <a:rPr lang="de-DE" dirty="0" err="1" smtClean="0">
                <a:sym typeface="Wingdings" panose="05000000000000000000" pitchFamily="2" charset="2"/>
              </a:rPr>
              <a:t>no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or</a:t>
            </a:r>
            <a:r>
              <a:rPr lang="de-DE" dirty="0" smtClean="0">
                <a:sym typeface="Wingdings" panose="05000000000000000000" pitchFamily="2" charset="2"/>
              </a:rPr>
              <a:t> different </a:t>
            </a:r>
            <a:r>
              <a:rPr lang="de-DE" dirty="0" err="1" smtClean="0">
                <a:sym typeface="Wingdings" panose="05000000000000000000" pitchFamily="2" charset="2"/>
              </a:rPr>
              <a:t>Ni</a:t>
            </a:r>
            <a:r>
              <a:rPr lang="de-DE" dirty="0" smtClean="0">
                <a:sym typeface="Wingdings" panose="05000000000000000000" pitchFamily="2" charset="2"/>
              </a:rPr>
              <a:t>/Au </a:t>
            </a:r>
            <a:r>
              <a:rPr lang="de-DE" dirty="0" err="1" smtClean="0">
                <a:sym typeface="Wingdings" panose="05000000000000000000" pitchFamily="2" charset="2"/>
              </a:rPr>
              <a:t>deposition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/>
              <a:t>	</a:t>
            </a:r>
            <a:r>
              <a:rPr lang="de-DE" dirty="0" smtClean="0"/>
              <a:t>  </a:t>
            </a:r>
          </a:p>
          <a:p>
            <a:pPr algn="l">
              <a:spcBef>
                <a:spcPts val="100"/>
              </a:spcBef>
              <a:spcAft>
                <a:spcPts val="100"/>
              </a:spcAft>
            </a:pPr>
            <a:endParaRPr lang="de-DE" dirty="0" smtClean="0"/>
          </a:p>
        </p:txBody>
      </p:sp>
      <p:grpSp>
        <p:nvGrpSpPr>
          <p:cNvPr id="5" name="Gruppieren 4"/>
          <p:cNvGrpSpPr/>
          <p:nvPr/>
        </p:nvGrpSpPr>
        <p:grpSpPr>
          <a:xfrm>
            <a:off x="1979712" y="1762560"/>
            <a:ext cx="5090484" cy="2422524"/>
            <a:chOff x="2555776" y="1520788"/>
            <a:chExt cx="5090484" cy="2422524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7784" y="1520788"/>
              <a:ext cx="2857500" cy="2143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Ellipse 11"/>
            <p:cNvSpPr/>
            <p:nvPr/>
          </p:nvSpPr>
          <p:spPr bwMode="auto">
            <a:xfrm>
              <a:off x="3335536" y="2851641"/>
              <a:ext cx="468052" cy="468052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cxnSp>
          <p:nvCxnSpPr>
            <p:cNvPr id="14" name="Gerade Verbindung mit Pfeil 13"/>
            <p:cNvCxnSpPr/>
            <p:nvPr/>
          </p:nvCxnSpPr>
          <p:spPr bwMode="auto">
            <a:xfrm flipV="1">
              <a:off x="3803588" y="2456893"/>
              <a:ext cx="1956544" cy="468051"/>
            </a:xfrm>
            <a:prstGeom prst="straightConnector1">
              <a:avLst/>
            </a:prstGeom>
            <a:solidFill>
              <a:schemeClr val="tx2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6" name="Textfeld 15"/>
            <p:cNvSpPr txBox="1"/>
            <p:nvPr/>
          </p:nvSpPr>
          <p:spPr>
            <a:xfrm>
              <a:off x="5380482" y="2267872"/>
              <a:ext cx="1728192" cy="37804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noAutofit/>
            </a:bodyPr>
            <a:lstStyle/>
            <a:p>
              <a:pPr>
                <a:spcBef>
                  <a:spcPts val="100"/>
                </a:spcBef>
                <a:spcAft>
                  <a:spcPts val="100"/>
                </a:spcAft>
              </a:pPr>
              <a:r>
                <a:rPr lang="de-DE" sz="1400" dirty="0" err="1">
                  <a:solidFill>
                    <a:srgbClr val="FF0000"/>
                  </a:solidFill>
                </a:rPr>
                <a:t>c</a:t>
              </a:r>
              <a:r>
                <a:rPr lang="de-DE" sz="1400" dirty="0" err="1" smtClean="0">
                  <a:solidFill>
                    <a:srgbClr val="FF0000"/>
                  </a:solidFill>
                </a:rPr>
                <a:t>ritical</a:t>
              </a:r>
              <a:r>
                <a:rPr lang="de-DE" sz="1400" dirty="0" smtClean="0">
                  <a:solidFill>
                    <a:srgbClr val="FF0000"/>
                  </a:solidFill>
                </a:rPr>
                <a:t> pad</a:t>
              </a:r>
            </a:p>
          </p:txBody>
        </p:sp>
        <p:sp>
          <p:nvSpPr>
            <p:cNvPr id="13" name="Textfeld 12"/>
            <p:cNvSpPr txBox="1"/>
            <p:nvPr/>
          </p:nvSpPr>
          <p:spPr>
            <a:xfrm>
              <a:off x="2555776" y="3666527"/>
              <a:ext cx="5090484" cy="27678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noAutofit/>
            </a:bodyPr>
            <a:lstStyle/>
            <a:p>
              <a:pPr algn="l">
                <a:spcBef>
                  <a:spcPts val="100"/>
                </a:spcBef>
                <a:spcAft>
                  <a:spcPts val="100"/>
                </a:spcAft>
              </a:pPr>
              <a:r>
                <a:rPr lang="de-DE" sz="1000" dirty="0" smtClean="0"/>
                <a:t>Fig.4: SWB after ENIG </a:t>
              </a:r>
              <a:r>
                <a:rPr lang="de-DE" sz="1000" dirty="0" err="1" smtClean="0"/>
                <a:t>process</a:t>
              </a:r>
              <a:r>
                <a:rPr lang="de-DE" sz="1000" dirty="0" smtClean="0"/>
                <a:t>; </a:t>
              </a:r>
              <a:r>
                <a:rPr lang="de-DE" sz="1000" dirty="0" err="1" smtClean="0"/>
                <a:t>no</a:t>
              </a:r>
              <a:r>
                <a:rPr lang="de-DE" sz="1000" dirty="0" smtClean="0"/>
                <a:t> </a:t>
              </a:r>
              <a:r>
                <a:rPr lang="de-DE" sz="1000" dirty="0" err="1" smtClean="0"/>
                <a:t>Ni</a:t>
              </a:r>
              <a:r>
                <a:rPr lang="de-DE" sz="1000" dirty="0" smtClean="0"/>
                <a:t>/Au on </a:t>
              </a:r>
              <a:r>
                <a:rPr lang="de-DE" sz="1000" dirty="0" err="1" smtClean="0"/>
                <a:t>the</a:t>
              </a:r>
              <a:r>
                <a:rPr lang="de-DE" sz="1000" dirty="0" smtClean="0"/>
                <a:t> </a:t>
              </a:r>
              <a:r>
                <a:rPr lang="de-DE" sz="1000" dirty="0" err="1" smtClean="0"/>
                <a:t>critical</a:t>
              </a:r>
              <a:r>
                <a:rPr lang="de-DE" sz="1000" dirty="0" smtClean="0"/>
                <a:t> pad</a:t>
              </a:r>
            </a:p>
          </p:txBody>
        </p:sp>
      </p:grpSp>
      <p:grpSp>
        <p:nvGrpSpPr>
          <p:cNvPr id="21" name="Gruppieren 20"/>
          <p:cNvGrpSpPr/>
          <p:nvPr/>
        </p:nvGrpSpPr>
        <p:grpSpPr>
          <a:xfrm>
            <a:off x="6372200" y="2420888"/>
            <a:ext cx="2424596" cy="3247114"/>
            <a:chOff x="6561004" y="2870938"/>
            <a:chExt cx="2424596" cy="3247114"/>
          </a:xfrm>
        </p:grpSpPr>
        <p:sp>
          <p:nvSpPr>
            <p:cNvPr id="15" name="Textfeld 14"/>
            <p:cNvSpPr txBox="1"/>
            <p:nvPr/>
          </p:nvSpPr>
          <p:spPr>
            <a:xfrm>
              <a:off x="6561004" y="5841267"/>
              <a:ext cx="2424596" cy="27678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noAutofit/>
            </a:bodyPr>
            <a:lstStyle/>
            <a:p>
              <a:pPr algn="l">
                <a:spcBef>
                  <a:spcPts val="100"/>
                </a:spcBef>
                <a:spcAft>
                  <a:spcPts val="100"/>
                </a:spcAft>
              </a:pPr>
              <a:r>
                <a:rPr lang="de-DE" sz="1000" dirty="0" smtClean="0"/>
                <a:t>Fig.5: </a:t>
              </a:r>
              <a:r>
                <a:rPr lang="de-DE" sz="1000" dirty="0" err="1" smtClean="0"/>
                <a:t>uncoated</a:t>
              </a:r>
              <a:r>
                <a:rPr lang="de-DE" sz="1000" dirty="0" smtClean="0"/>
                <a:t> </a:t>
              </a:r>
              <a:r>
                <a:rPr lang="de-DE" sz="1000" dirty="0" err="1" smtClean="0"/>
                <a:t>guard</a:t>
              </a:r>
              <a:r>
                <a:rPr lang="de-DE" sz="1000" dirty="0" smtClean="0"/>
                <a:t> ring on SWB</a:t>
              </a:r>
            </a:p>
          </p:txBody>
        </p:sp>
        <p:pic>
          <p:nvPicPr>
            <p:cNvPr id="2" name="Grafik 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375" t="10229" r="30667" b="361"/>
            <a:stretch/>
          </p:blipFill>
          <p:spPr>
            <a:xfrm>
              <a:off x="6664904" y="3541413"/>
              <a:ext cx="1747661" cy="2299855"/>
            </a:xfrm>
            <a:prstGeom prst="rect">
              <a:avLst/>
            </a:prstGeom>
          </p:spPr>
        </p:pic>
        <p:cxnSp>
          <p:nvCxnSpPr>
            <p:cNvPr id="8" name="Gerade Verbindung mit Pfeil 7"/>
            <p:cNvCxnSpPr/>
            <p:nvPr/>
          </p:nvCxnSpPr>
          <p:spPr bwMode="auto">
            <a:xfrm flipH="1">
              <a:off x="7108674" y="3163371"/>
              <a:ext cx="199630" cy="589665"/>
            </a:xfrm>
            <a:prstGeom prst="straightConnector1">
              <a:avLst/>
            </a:prstGeom>
            <a:solidFill>
              <a:schemeClr val="tx2"/>
            </a:solidFill>
            <a:ln w="158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7" name="Gerade Verbindung mit Pfeil 16"/>
            <p:cNvCxnSpPr/>
            <p:nvPr/>
          </p:nvCxnSpPr>
          <p:spPr bwMode="auto">
            <a:xfrm flipH="1">
              <a:off x="7437814" y="3447240"/>
              <a:ext cx="91618" cy="345539"/>
            </a:xfrm>
            <a:prstGeom prst="straightConnector1">
              <a:avLst/>
            </a:prstGeom>
            <a:solidFill>
              <a:schemeClr val="tx2"/>
            </a:solidFill>
            <a:ln w="1587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8" name="Textfeld 17"/>
            <p:cNvSpPr txBox="1"/>
            <p:nvPr/>
          </p:nvSpPr>
          <p:spPr>
            <a:xfrm>
              <a:off x="7128284" y="3163371"/>
              <a:ext cx="1728192" cy="37804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noAutofit/>
            </a:bodyPr>
            <a:lstStyle/>
            <a:p>
              <a:pPr>
                <a:spcBef>
                  <a:spcPts val="100"/>
                </a:spcBef>
                <a:spcAft>
                  <a:spcPts val="100"/>
                </a:spcAft>
              </a:pPr>
              <a:r>
                <a:rPr lang="de-DE" sz="1400" dirty="0" err="1" smtClean="0">
                  <a:solidFill>
                    <a:srgbClr val="00B050"/>
                  </a:solidFill>
                </a:rPr>
                <a:t>passivation</a:t>
              </a:r>
              <a:endParaRPr lang="de-DE" sz="1400" dirty="0" smtClean="0">
                <a:solidFill>
                  <a:srgbClr val="00B050"/>
                </a:solidFill>
              </a:endParaRPr>
            </a:p>
          </p:txBody>
        </p:sp>
        <p:sp>
          <p:nvSpPr>
            <p:cNvPr id="20" name="Textfeld 19"/>
            <p:cNvSpPr txBox="1"/>
            <p:nvPr/>
          </p:nvSpPr>
          <p:spPr>
            <a:xfrm>
              <a:off x="6876256" y="2870938"/>
              <a:ext cx="1728192" cy="37804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noAutofit/>
            </a:bodyPr>
            <a:lstStyle/>
            <a:p>
              <a:pPr>
                <a:spcBef>
                  <a:spcPts val="100"/>
                </a:spcBef>
                <a:spcAft>
                  <a:spcPts val="100"/>
                </a:spcAft>
              </a:pPr>
              <a:r>
                <a:rPr lang="de-DE" sz="1400" dirty="0" err="1" smtClean="0">
                  <a:solidFill>
                    <a:srgbClr val="FF0000"/>
                  </a:solidFill>
                </a:rPr>
                <a:t>guard</a:t>
              </a:r>
              <a:r>
                <a:rPr lang="de-DE" sz="1400" dirty="0" smtClean="0">
                  <a:solidFill>
                    <a:srgbClr val="FF0000"/>
                  </a:solidFill>
                </a:rPr>
                <a:t> ring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917295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Eva Scheugenpflug, MPG Halbleiterlabor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852D20-2352-4749-B7C5-DD441254C40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DEPFET Workshop, Seeon, May 2016</a:t>
            </a:r>
            <a:endParaRPr lang="de-DE" dirty="0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1627987" y="157383"/>
            <a:ext cx="6530175" cy="609600"/>
          </a:xfrm>
        </p:spPr>
        <p:txBody>
          <a:bodyPr/>
          <a:lstStyle/>
          <a:p>
            <a:r>
              <a:rPr lang="de-DE" dirty="0" err="1" smtClean="0"/>
              <a:t>Process</a:t>
            </a:r>
            <a:r>
              <a:rPr lang="de-DE" dirty="0" smtClean="0"/>
              <a:t> </a:t>
            </a:r>
            <a:r>
              <a:rPr lang="de-DE" dirty="0" err="1" smtClean="0"/>
              <a:t>issue</a:t>
            </a:r>
            <a:r>
              <a:rPr lang="de-DE" dirty="0" smtClean="0"/>
              <a:t> </a:t>
            </a:r>
            <a:r>
              <a:rPr lang="de-DE" dirty="0" err="1" smtClean="0"/>
              <a:t>solving</a:t>
            </a:r>
            <a:r>
              <a:rPr lang="de-DE" dirty="0" smtClean="0"/>
              <a:t> </a:t>
            </a:r>
            <a:r>
              <a:rPr lang="de-DE" dirty="0" err="1" smtClean="0"/>
              <a:t>approaches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667644" y="1016732"/>
            <a:ext cx="7900799" cy="5760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marL="342900" indent="-342900" algn="l">
              <a:spcBef>
                <a:spcPts val="100"/>
              </a:spcBef>
              <a:spcAft>
                <a:spcPts val="100"/>
              </a:spcAft>
              <a:buAutoNum type="arabicPeriod"/>
            </a:pPr>
            <a:r>
              <a:rPr lang="de-DE" dirty="0" smtClean="0"/>
              <a:t>Isolate </a:t>
            </a:r>
            <a:r>
              <a:rPr lang="de-DE" dirty="0" err="1" smtClean="0"/>
              <a:t>edge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photo</a:t>
            </a:r>
            <a:r>
              <a:rPr lang="de-DE" dirty="0" smtClean="0"/>
              <a:t> </a:t>
            </a:r>
            <a:r>
              <a:rPr lang="de-DE" dirty="0" err="1" smtClean="0"/>
              <a:t>resist</a:t>
            </a:r>
            <a:r>
              <a:rPr lang="de-DE" dirty="0" smtClean="0"/>
              <a:t> </a:t>
            </a:r>
            <a:r>
              <a:rPr lang="de-DE" dirty="0" err="1" smtClean="0"/>
              <a:t>before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ENIG </a:t>
            </a:r>
            <a:r>
              <a:rPr lang="de-DE" dirty="0" err="1" smtClean="0"/>
              <a:t>process</a:t>
            </a:r>
            <a:endParaRPr lang="de-DE" dirty="0" smtClean="0"/>
          </a:p>
          <a:p>
            <a:pPr marL="342900" indent="-342900" algn="l">
              <a:spcBef>
                <a:spcPts val="100"/>
              </a:spcBef>
              <a:spcAft>
                <a:spcPts val="100"/>
              </a:spcAft>
              <a:buAutoNum type="arabicPeriod"/>
            </a:pPr>
            <a:endParaRPr lang="de-DE" dirty="0"/>
          </a:p>
          <a:p>
            <a:pPr marL="342900" indent="-342900" algn="l">
              <a:spcBef>
                <a:spcPts val="100"/>
              </a:spcBef>
              <a:spcAft>
                <a:spcPts val="100"/>
              </a:spcAft>
              <a:buAutoNum type="arabicPeriod"/>
            </a:pPr>
            <a:endParaRPr lang="de-DE" dirty="0" smtClean="0"/>
          </a:p>
          <a:p>
            <a:pPr marL="342900" indent="-342900" algn="l">
              <a:spcBef>
                <a:spcPts val="100"/>
              </a:spcBef>
              <a:spcAft>
                <a:spcPts val="100"/>
              </a:spcAft>
              <a:buAutoNum type="arabicPeriod"/>
            </a:pPr>
            <a:endParaRPr lang="de-DE" dirty="0"/>
          </a:p>
          <a:p>
            <a:pPr marL="342900" indent="-342900" algn="l">
              <a:spcBef>
                <a:spcPts val="100"/>
              </a:spcBef>
              <a:spcAft>
                <a:spcPts val="100"/>
              </a:spcAft>
              <a:buAutoNum type="arabicPeriod"/>
            </a:pPr>
            <a:endParaRPr lang="de-DE" dirty="0" smtClean="0"/>
          </a:p>
          <a:p>
            <a:pPr marL="342900" indent="-342900" algn="l">
              <a:spcBef>
                <a:spcPts val="100"/>
              </a:spcBef>
              <a:spcAft>
                <a:spcPts val="100"/>
              </a:spcAft>
              <a:buAutoNum type="arabicPeriod"/>
            </a:pPr>
            <a:endParaRPr lang="de-DE" dirty="0"/>
          </a:p>
          <a:p>
            <a:pPr marL="342900" indent="-342900" algn="l">
              <a:spcBef>
                <a:spcPts val="100"/>
              </a:spcBef>
              <a:spcAft>
                <a:spcPts val="100"/>
              </a:spcAft>
              <a:buAutoNum type="arabicPeriod"/>
            </a:pPr>
            <a:endParaRPr lang="de-DE" dirty="0" smtClean="0"/>
          </a:p>
          <a:p>
            <a:pPr marL="342900" indent="-342900" algn="l">
              <a:spcBef>
                <a:spcPts val="100"/>
              </a:spcBef>
              <a:spcAft>
                <a:spcPts val="100"/>
              </a:spcAft>
              <a:buAutoNum type="arabicPeriod"/>
            </a:pPr>
            <a:endParaRPr lang="de-DE" dirty="0"/>
          </a:p>
          <a:p>
            <a:pPr marL="342900" indent="-342900" algn="l">
              <a:spcBef>
                <a:spcPts val="100"/>
              </a:spcBef>
              <a:spcAft>
                <a:spcPts val="100"/>
              </a:spcAft>
              <a:buAutoNum type="arabicPeriod"/>
            </a:pPr>
            <a:endParaRPr lang="de-DE" dirty="0" smtClean="0"/>
          </a:p>
          <a:p>
            <a:pPr marL="342900" indent="-342900" algn="l">
              <a:spcBef>
                <a:spcPts val="100"/>
              </a:spcBef>
              <a:spcAft>
                <a:spcPts val="100"/>
              </a:spcAft>
              <a:buAutoNum type="arabicPeriod"/>
            </a:pPr>
            <a:endParaRPr lang="de-DE" dirty="0"/>
          </a:p>
          <a:p>
            <a:pPr marL="342900" indent="-342900" algn="l">
              <a:spcBef>
                <a:spcPts val="100"/>
              </a:spcBef>
              <a:spcAft>
                <a:spcPts val="100"/>
              </a:spcAft>
              <a:buAutoNum type="arabicPeriod"/>
            </a:pPr>
            <a:r>
              <a:rPr lang="de-DE" dirty="0" smtClean="0"/>
              <a:t>Au-</a:t>
            </a:r>
            <a:r>
              <a:rPr lang="de-DE" dirty="0" err="1" smtClean="0"/>
              <a:t>stud</a:t>
            </a:r>
            <a:r>
              <a:rPr lang="de-DE" dirty="0" smtClean="0"/>
              <a:t> </a:t>
            </a:r>
            <a:r>
              <a:rPr lang="de-DE" dirty="0" err="1" smtClean="0"/>
              <a:t>instead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UBM </a:t>
            </a:r>
          </a:p>
          <a:p>
            <a:pPr marL="741953" lvl="1" indent="-285750" algn="l">
              <a:spcBef>
                <a:spcPts val="100"/>
              </a:spcBef>
              <a:spcAft>
                <a:spcPts val="100"/>
              </a:spcAft>
              <a:buFont typeface="Wingdings"/>
              <a:buChar char="à"/>
            </a:pPr>
            <a:r>
              <a:rPr lang="de-DE" dirty="0" smtClean="0">
                <a:sym typeface="Wingdings" panose="05000000000000000000" pitchFamily="2" charset="2"/>
              </a:rPr>
              <a:t>back </a:t>
            </a:r>
            <a:r>
              <a:rPr lang="de-DE" dirty="0" err="1" smtClean="0">
                <a:sym typeface="Wingdings" panose="05000000000000000000" pitchFamily="2" charset="2"/>
              </a:rPr>
              <a:t>up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process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if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isolating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edge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is</a:t>
            </a:r>
            <a:r>
              <a:rPr lang="de-DE" dirty="0" smtClean="0">
                <a:sym typeface="Wingdings" panose="05000000000000000000" pitchFamily="2" charset="2"/>
              </a:rPr>
              <a:t> not </a:t>
            </a:r>
            <a:r>
              <a:rPr lang="de-DE" dirty="0" err="1" smtClean="0">
                <a:sym typeface="Wingdings" panose="05000000000000000000" pitchFamily="2" charset="2"/>
              </a:rPr>
              <a:t>successful</a:t>
            </a:r>
            <a:endParaRPr lang="de-DE" dirty="0" smtClean="0">
              <a:sym typeface="Wingdings" panose="05000000000000000000" pitchFamily="2" charset="2"/>
            </a:endParaRPr>
          </a:p>
          <a:p>
            <a:pPr marL="741953" lvl="1" indent="-285750" algn="l">
              <a:spcBef>
                <a:spcPts val="100"/>
              </a:spcBef>
              <a:spcAft>
                <a:spcPts val="100"/>
              </a:spcAft>
              <a:buFont typeface="Wingdings"/>
              <a:buChar char="à"/>
            </a:pPr>
            <a:r>
              <a:rPr lang="de-DE" dirty="0" err="1" smtClean="0">
                <a:solidFill>
                  <a:schemeClr val="tx2"/>
                </a:solidFill>
                <a:sym typeface="Wingdings" panose="05000000000000000000" pitchFamily="2" charset="2"/>
              </a:rPr>
              <a:t>process</a:t>
            </a:r>
            <a:r>
              <a:rPr lang="de-DE" dirty="0" smtClean="0">
                <a:solidFill>
                  <a:schemeClr val="tx2"/>
                </a:solidFill>
                <a:sym typeface="Wingdings" panose="05000000000000000000" pitchFamily="2" charset="2"/>
              </a:rPr>
              <a:t> </a:t>
            </a:r>
            <a:r>
              <a:rPr lang="de-DE" dirty="0" err="1" smtClean="0">
                <a:solidFill>
                  <a:schemeClr val="tx2"/>
                </a:solidFill>
                <a:sym typeface="Wingdings" panose="05000000000000000000" pitchFamily="2" charset="2"/>
              </a:rPr>
              <a:t>tested</a:t>
            </a:r>
            <a:r>
              <a:rPr lang="de-DE" dirty="0" smtClean="0">
                <a:solidFill>
                  <a:schemeClr val="tx2"/>
                </a:solidFill>
                <a:sym typeface="Wingdings" panose="05000000000000000000" pitchFamily="2" charset="2"/>
              </a:rPr>
              <a:t> at </a:t>
            </a:r>
            <a:r>
              <a:rPr lang="de-DE" dirty="0" err="1" smtClean="0">
                <a:solidFill>
                  <a:schemeClr val="tx2"/>
                </a:solidFill>
                <a:sym typeface="Wingdings" panose="05000000000000000000" pitchFamily="2" charset="2"/>
              </a:rPr>
              <a:t>the</a:t>
            </a:r>
            <a:r>
              <a:rPr lang="de-DE" dirty="0" smtClean="0">
                <a:solidFill>
                  <a:schemeClr val="tx2"/>
                </a:solidFill>
                <a:sym typeface="Wingdings" panose="05000000000000000000" pitchFamily="2" charset="2"/>
              </a:rPr>
              <a:t> University </a:t>
            </a:r>
            <a:r>
              <a:rPr lang="de-DE" dirty="0" err="1" smtClean="0">
                <a:solidFill>
                  <a:schemeClr val="tx2"/>
                </a:solidFill>
                <a:sym typeface="Wingdings" panose="05000000000000000000" pitchFamily="2" charset="2"/>
              </a:rPr>
              <a:t>of</a:t>
            </a:r>
            <a:r>
              <a:rPr lang="de-DE" dirty="0" smtClean="0">
                <a:solidFill>
                  <a:schemeClr val="tx2"/>
                </a:solidFill>
                <a:sym typeface="Wingdings" panose="05000000000000000000" pitchFamily="2" charset="2"/>
              </a:rPr>
              <a:t> Heidelberg</a:t>
            </a:r>
          </a:p>
          <a:p>
            <a:pPr marL="741953" lvl="1" indent="-285750" algn="l">
              <a:spcBef>
                <a:spcPts val="100"/>
              </a:spcBef>
              <a:spcAft>
                <a:spcPts val="100"/>
              </a:spcAft>
              <a:buFont typeface="Wingdings"/>
              <a:buChar char="à"/>
            </a:pPr>
            <a:r>
              <a:rPr lang="de-DE" dirty="0" err="1" smtClean="0">
                <a:solidFill>
                  <a:schemeClr val="tx2"/>
                </a:solidFill>
                <a:sym typeface="Wingdings" panose="05000000000000000000" pitchFamily="2" charset="2"/>
              </a:rPr>
              <a:t>possibility</a:t>
            </a:r>
            <a:r>
              <a:rPr lang="de-DE" dirty="0" smtClean="0">
                <a:solidFill>
                  <a:schemeClr val="tx2"/>
                </a:solidFill>
                <a:sym typeface="Wingdings" panose="05000000000000000000" pitchFamily="2" charset="2"/>
              </a:rPr>
              <a:t> </a:t>
            </a:r>
            <a:r>
              <a:rPr lang="de-DE" dirty="0" err="1" smtClean="0">
                <a:solidFill>
                  <a:schemeClr val="tx2"/>
                </a:solidFill>
                <a:sym typeface="Wingdings" panose="05000000000000000000" pitchFamily="2" charset="2"/>
              </a:rPr>
              <a:t>to</a:t>
            </a:r>
            <a:r>
              <a:rPr lang="de-DE" dirty="0" smtClean="0">
                <a:solidFill>
                  <a:schemeClr val="tx2"/>
                </a:solidFill>
                <a:sym typeface="Wingdings" panose="05000000000000000000" pitchFamily="2" charset="2"/>
              </a:rPr>
              <a:t> do </a:t>
            </a:r>
            <a:r>
              <a:rPr lang="de-DE" dirty="0" err="1" smtClean="0">
                <a:solidFill>
                  <a:schemeClr val="tx2"/>
                </a:solidFill>
                <a:sym typeface="Wingdings" panose="05000000000000000000" pitchFamily="2" charset="2"/>
              </a:rPr>
              <a:t>it</a:t>
            </a:r>
            <a:r>
              <a:rPr lang="de-DE" dirty="0" smtClean="0">
                <a:solidFill>
                  <a:schemeClr val="tx2"/>
                </a:solidFill>
                <a:sym typeface="Wingdings" panose="05000000000000000000" pitchFamily="2" charset="2"/>
              </a:rPr>
              <a:t> at HLL</a:t>
            </a:r>
            <a:endParaRPr lang="de-DE" dirty="0" smtClean="0">
              <a:solidFill>
                <a:schemeClr val="tx2"/>
              </a:solidFill>
            </a:endParaRPr>
          </a:p>
          <a:p>
            <a:pPr lvl="1" algn="l">
              <a:spcBef>
                <a:spcPts val="100"/>
              </a:spcBef>
              <a:spcAft>
                <a:spcPts val="100"/>
              </a:spcAft>
            </a:pPr>
            <a:endParaRPr lang="de-DE" dirty="0" smtClean="0"/>
          </a:p>
          <a:p>
            <a:pPr lvl="1" algn="l">
              <a:spcBef>
                <a:spcPts val="100"/>
              </a:spcBef>
              <a:spcAft>
                <a:spcPts val="100"/>
              </a:spcAft>
            </a:pPr>
            <a:endParaRPr lang="de-DE" dirty="0">
              <a:solidFill>
                <a:srgbClr val="FF0000"/>
              </a:solidFill>
            </a:endParaRPr>
          </a:p>
          <a:p>
            <a:pPr algn="l">
              <a:spcBef>
                <a:spcPts val="100"/>
              </a:spcBef>
              <a:spcAft>
                <a:spcPts val="100"/>
              </a:spcAft>
            </a:pPr>
            <a:endParaRPr lang="de-DE" dirty="0" smtClean="0">
              <a:solidFill>
                <a:srgbClr val="FF0000"/>
              </a:solidFill>
            </a:endParaRPr>
          </a:p>
          <a:p>
            <a:pPr algn="l">
              <a:spcBef>
                <a:spcPts val="100"/>
              </a:spcBef>
              <a:spcAft>
                <a:spcPts val="100"/>
              </a:spcAft>
            </a:pPr>
            <a:endParaRPr lang="de-DE" dirty="0">
              <a:solidFill>
                <a:srgbClr val="FF0000"/>
              </a:solidFill>
            </a:endParaRPr>
          </a:p>
          <a:p>
            <a:pPr algn="l">
              <a:spcBef>
                <a:spcPts val="100"/>
              </a:spcBef>
              <a:spcAft>
                <a:spcPts val="100"/>
              </a:spcAft>
            </a:pPr>
            <a:endParaRPr lang="de-DE" dirty="0" smtClean="0"/>
          </a:p>
          <a:p>
            <a:pPr algn="l">
              <a:spcBef>
                <a:spcPts val="100"/>
              </a:spcBef>
              <a:spcAft>
                <a:spcPts val="100"/>
              </a:spcAft>
            </a:pPr>
            <a:endParaRPr lang="de-DE" dirty="0"/>
          </a:p>
          <a:p>
            <a:pPr algn="l">
              <a:spcBef>
                <a:spcPts val="100"/>
              </a:spcBef>
              <a:spcAft>
                <a:spcPts val="100"/>
              </a:spcAft>
            </a:pPr>
            <a:r>
              <a:rPr lang="de-DE" dirty="0" smtClean="0"/>
              <a:t> </a:t>
            </a:r>
          </a:p>
          <a:p>
            <a:pPr algn="l">
              <a:spcBef>
                <a:spcPts val="100"/>
              </a:spcBef>
              <a:spcAft>
                <a:spcPts val="100"/>
              </a:spcAft>
            </a:pPr>
            <a:endParaRPr lang="de-DE" dirty="0" smtClean="0"/>
          </a:p>
        </p:txBody>
      </p:sp>
      <p:pic>
        <p:nvPicPr>
          <p:cNvPr id="9" name="Picture 3" descr="D:\Laci\2-Projects\Belle-II\SwitcherB-18V2.1\PacTech Bumping\SWB-PhotoResis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732" y="1412776"/>
            <a:ext cx="3944300" cy="226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www.smallprecisiontools.com/Image/products/bonding/capillaries/special%20package%20application/stud%20ball%20bumping/capillary_SBB_single%20bump_1_240_co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868871"/>
            <a:ext cx="1637929" cy="1351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feld 10"/>
          <p:cNvSpPr txBox="1"/>
          <p:nvPr/>
        </p:nvSpPr>
        <p:spPr>
          <a:xfrm>
            <a:off x="443390" y="6453336"/>
            <a:ext cx="6900918" cy="24764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algn="l">
              <a:spcBef>
                <a:spcPts val="100"/>
              </a:spcBef>
              <a:spcAft>
                <a:spcPts val="100"/>
              </a:spcAft>
            </a:pPr>
            <a:r>
              <a:rPr lang="de-DE" sz="900" baseline="30000" dirty="0" smtClean="0"/>
              <a:t>2</a:t>
            </a:r>
            <a:r>
              <a:rPr lang="de-DE" sz="900" dirty="0" smtClean="0"/>
              <a:t>Source</a:t>
            </a:r>
            <a:r>
              <a:rPr lang="de-DE" sz="900" dirty="0"/>
              <a:t>: http://www.smallprecisiontools.com</a:t>
            </a:r>
            <a:endParaRPr lang="de-DE" sz="900" dirty="0" smtClean="0"/>
          </a:p>
        </p:txBody>
      </p:sp>
      <p:sp>
        <p:nvSpPr>
          <p:cNvPr id="12" name="Textfeld 11"/>
          <p:cNvSpPr txBox="1"/>
          <p:nvPr/>
        </p:nvSpPr>
        <p:spPr>
          <a:xfrm>
            <a:off x="2278395" y="3542635"/>
            <a:ext cx="2424596" cy="27678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pPr algn="l">
              <a:spcBef>
                <a:spcPts val="100"/>
              </a:spcBef>
              <a:spcAft>
                <a:spcPts val="100"/>
              </a:spcAft>
            </a:pPr>
            <a:r>
              <a:rPr lang="de-DE" sz="1000" dirty="0" smtClean="0"/>
              <a:t>Fig.6: SWB </a:t>
            </a:r>
            <a:r>
              <a:rPr lang="de-DE" sz="1000" dirty="0" err="1" smtClean="0"/>
              <a:t>with</a:t>
            </a:r>
            <a:r>
              <a:rPr lang="de-DE" sz="1000" dirty="0" smtClean="0"/>
              <a:t> </a:t>
            </a:r>
            <a:r>
              <a:rPr lang="de-DE" sz="1000" dirty="0" err="1" smtClean="0"/>
              <a:t>photo</a:t>
            </a:r>
            <a:r>
              <a:rPr lang="de-DE" sz="1000" dirty="0" smtClean="0"/>
              <a:t> </a:t>
            </a:r>
            <a:r>
              <a:rPr lang="de-DE" sz="1000" dirty="0" err="1" smtClean="0"/>
              <a:t>resist</a:t>
            </a:r>
            <a:r>
              <a:rPr lang="de-DE" sz="1000" dirty="0" smtClean="0"/>
              <a:t> (PR) on </a:t>
            </a:r>
            <a:r>
              <a:rPr lang="de-DE" sz="1000" dirty="0" err="1" smtClean="0"/>
              <a:t>the</a:t>
            </a:r>
            <a:r>
              <a:rPr lang="de-DE" sz="1000" dirty="0" smtClean="0"/>
              <a:t> </a:t>
            </a:r>
            <a:r>
              <a:rPr lang="de-DE" sz="1000" dirty="0" err="1" smtClean="0"/>
              <a:t>long</a:t>
            </a:r>
            <a:r>
              <a:rPr lang="de-DE" sz="1000" dirty="0" smtClean="0"/>
              <a:t> </a:t>
            </a:r>
            <a:r>
              <a:rPr lang="de-DE" sz="1000" dirty="0" err="1" smtClean="0"/>
              <a:t>edges</a:t>
            </a:r>
            <a:endParaRPr lang="de-DE" sz="1000" dirty="0" smtClean="0"/>
          </a:p>
        </p:txBody>
      </p:sp>
      <p:sp>
        <p:nvSpPr>
          <p:cNvPr id="13" name="Textfeld 12"/>
          <p:cNvSpPr txBox="1"/>
          <p:nvPr/>
        </p:nvSpPr>
        <p:spPr>
          <a:xfrm>
            <a:off x="6719404" y="5219306"/>
            <a:ext cx="2424596" cy="27678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pPr algn="l">
              <a:spcBef>
                <a:spcPts val="100"/>
              </a:spcBef>
              <a:spcAft>
                <a:spcPts val="100"/>
              </a:spcAft>
            </a:pPr>
            <a:r>
              <a:rPr lang="de-DE" sz="1000" dirty="0" smtClean="0"/>
              <a:t>Fig.7: Gold stud</a:t>
            </a:r>
            <a:r>
              <a:rPr lang="de-DE" sz="1000" baseline="30000" dirty="0" smtClean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729363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Eva Scheugenpflug, MPG Halbleiterlabor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852D20-2352-4749-B7C5-DD441254C40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DEPFET Workshop, Seeon, May 2016</a:t>
            </a:r>
            <a:endParaRPr lang="de-DE" dirty="0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1627987" y="157383"/>
            <a:ext cx="6530175" cy="609600"/>
          </a:xfrm>
        </p:spPr>
        <p:txBody>
          <a:bodyPr/>
          <a:lstStyle/>
          <a:p>
            <a:r>
              <a:rPr lang="de-DE" dirty="0" smtClean="0"/>
              <a:t>Description </a:t>
            </a:r>
            <a:r>
              <a:rPr lang="de-DE" dirty="0" err="1" smtClean="0"/>
              <a:t>test</a:t>
            </a:r>
            <a:r>
              <a:rPr lang="de-DE" dirty="0" smtClean="0"/>
              <a:t> 1</a:t>
            </a:r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667644" y="1016732"/>
            <a:ext cx="7900799" cy="5760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algn="l">
              <a:spcBef>
                <a:spcPts val="100"/>
              </a:spcBef>
              <a:spcAft>
                <a:spcPts val="100"/>
              </a:spcAft>
            </a:pPr>
            <a:r>
              <a:rPr lang="de-DE" b="1" dirty="0" smtClean="0"/>
              <a:t>Test 1</a:t>
            </a:r>
            <a:r>
              <a:rPr lang="de-DE" dirty="0" smtClean="0"/>
              <a:t>: </a:t>
            </a:r>
            <a:r>
              <a:rPr lang="de-DE" b="1" dirty="0" err="1" smtClean="0"/>
              <a:t>Coating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long</a:t>
            </a:r>
            <a:r>
              <a:rPr lang="de-DE" dirty="0" smtClean="0"/>
              <a:t> </a:t>
            </a:r>
            <a:r>
              <a:rPr lang="de-DE" dirty="0" err="1" smtClean="0"/>
              <a:t>edges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SWB </a:t>
            </a:r>
            <a:r>
              <a:rPr lang="de-DE" b="1" dirty="0" err="1" smtClean="0"/>
              <a:t>by</a:t>
            </a:r>
            <a:r>
              <a:rPr lang="de-DE" b="1" dirty="0" smtClean="0"/>
              <a:t> </a:t>
            </a:r>
            <a:r>
              <a:rPr lang="de-DE" b="1" dirty="0" err="1" smtClean="0"/>
              <a:t>hand</a:t>
            </a:r>
            <a:endParaRPr lang="de-DE" b="1" dirty="0" smtClean="0"/>
          </a:p>
          <a:p>
            <a:pPr marL="285750" indent="-285750" algn="l"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à"/>
            </a:pPr>
            <a:r>
              <a:rPr lang="de-DE" dirty="0" err="1">
                <a:sym typeface="Wingdings" panose="05000000000000000000" pitchFamily="2" charset="2"/>
              </a:rPr>
              <a:t>p</a:t>
            </a:r>
            <a:r>
              <a:rPr lang="de-DE" dirty="0" err="1" smtClean="0">
                <a:sym typeface="Wingdings" panose="05000000000000000000" pitchFamily="2" charset="2"/>
              </a:rPr>
              <a:t>reparation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of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two</a:t>
            </a:r>
            <a:r>
              <a:rPr lang="de-DE" dirty="0" smtClean="0">
                <a:sym typeface="Wingdings" panose="05000000000000000000" pitchFamily="2" charset="2"/>
              </a:rPr>
              <a:t> SWBs:</a:t>
            </a:r>
          </a:p>
          <a:p>
            <a:pPr lvl="1" algn="l">
              <a:spcBef>
                <a:spcPts val="100"/>
              </a:spcBef>
              <a:spcAft>
                <a:spcPts val="100"/>
              </a:spcAft>
            </a:pPr>
            <a:r>
              <a:rPr lang="de-DE" dirty="0" smtClean="0">
                <a:sym typeface="Wingdings" panose="05000000000000000000" pitchFamily="2" charset="2"/>
              </a:rPr>
              <a:t>1. </a:t>
            </a:r>
            <a:r>
              <a:rPr lang="de-DE" dirty="0" err="1" smtClean="0">
                <a:sym typeface="Wingdings" panose="05000000000000000000" pitchFamily="2" charset="2"/>
              </a:rPr>
              <a:t>acetone</a:t>
            </a:r>
            <a:r>
              <a:rPr lang="de-DE" dirty="0" smtClean="0">
                <a:sym typeface="Wingdings" panose="05000000000000000000" pitchFamily="2" charset="2"/>
              </a:rPr>
              <a:t>/</a:t>
            </a:r>
            <a:r>
              <a:rPr lang="de-DE" dirty="0" err="1" smtClean="0">
                <a:sym typeface="Wingdings" panose="05000000000000000000" pitchFamily="2" charset="2"/>
              </a:rPr>
              <a:t>isopropanol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cleaning</a:t>
            </a:r>
            <a:endParaRPr lang="de-DE" dirty="0" smtClean="0">
              <a:sym typeface="Wingdings" panose="05000000000000000000" pitchFamily="2" charset="2"/>
            </a:endParaRPr>
          </a:p>
          <a:p>
            <a:pPr lvl="1" algn="l">
              <a:spcBef>
                <a:spcPts val="100"/>
              </a:spcBef>
              <a:spcAft>
                <a:spcPts val="100"/>
              </a:spcAft>
            </a:pPr>
            <a:r>
              <a:rPr lang="de-DE" dirty="0" smtClean="0">
                <a:sym typeface="Wingdings" panose="05000000000000000000" pitchFamily="2" charset="2"/>
              </a:rPr>
              <a:t>2. </a:t>
            </a:r>
            <a:r>
              <a:rPr lang="de-DE" dirty="0" err="1" smtClean="0">
                <a:sym typeface="Wingdings" panose="05000000000000000000" pitchFamily="2" charset="2"/>
              </a:rPr>
              <a:t>temperature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treatment</a:t>
            </a:r>
            <a:r>
              <a:rPr lang="de-DE" dirty="0" smtClean="0">
                <a:sym typeface="Wingdings" panose="05000000000000000000" pitchFamily="2" charset="2"/>
              </a:rPr>
              <a:t>: 1h, 100°C, </a:t>
            </a:r>
            <a:r>
              <a:rPr lang="de-DE" dirty="0" err="1" smtClean="0">
                <a:sym typeface="Wingdings" panose="05000000000000000000" pitchFamily="2" charset="2"/>
              </a:rPr>
              <a:t>under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nitrogen</a:t>
            </a:r>
            <a:endParaRPr lang="de-DE" dirty="0" smtClean="0">
              <a:sym typeface="Wingdings" panose="05000000000000000000" pitchFamily="2" charset="2"/>
            </a:endParaRPr>
          </a:p>
          <a:p>
            <a:pPr lvl="1" algn="l">
              <a:spcBef>
                <a:spcPts val="100"/>
              </a:spcBef>
              <a:spcAft>
                <a:spcPts val="100"/>
              </a:spcAft>
            </a:pPr>
            <a:r>
              <a:rPr lang="de-DE" dirty="0" smtClean="0">
                <a:sym typeface="Wingdings" panose="05000000000000000000" pitchFamily="2" charset="2"/>
              </a:rPr>
              <a:t>3. </a:t>
            </a:r>
            <a:r>
              <a:rPr lang="de-DE" dirty="0" err="1" smtClean="0">
                <a:sym typeface="Wingdings" panose="05000000000000000000" pitchFamily="2" charset="2"/>
              </a:rPr>
              <a:t>mounting</a:t>
            </a:r>
            <a:r>
              <a:rPr lang="de-DE" dirty="0" smtClean="0">
                <a:sym typeface="Wingdings" panose="05000000000000000000" pitchFamily="2" charset="2"/>
              </a:rPr>
              <a:t> on high </a:t>
            </a:r>
            <a:r>
              <a:rPr lang="de-DE" dirty="0" err="1" smtClean="0">
                <a:sym typeface="Wingdings" panose="05000000000000000000" pitchFamily="2" charset="2"/>
              </a:rPr>
              <a:t>temperature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tape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with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vacuum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tweezer</a:t>
            </a:r>
            <a:endParaRPr lang="de-DE" dirty="0">
              <a:sym typeface="Wingdings" panose="05000000000000000000" pitchFamily="2" charset="2"/>
            </a:endParaRPr>
          </a:p>
          <a:p>
            <a:pPr lvl="1" algn="l">
              <a:spcBef>
                <a:spcPts val="100"/>
              </a:spcBef>
              <a:spcAft>
                <a:spcPts val="100"/>
              </a:spcAft>
            </a:pPr>
            <a:r>
              <a:rPr lang="de-DE" dirty="0" smtClean="0">
                <a:sym typeface="Wingdings" panose="05000000000000000000" pitchFamily="2" charset="2"/>
              </a:rPr>
              <a:t>4. </a:t>
            </a:r>
            <a:r>
              <a:rPr lang="de-DE" dirty="0" err="1" smtClean="0">
                <a:sym typeface="Wingdings" panose="05000000000000000000" pitchFamily="2" charset="2"/>
              </a:rPr>
              <a:t>photo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resist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coating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by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hand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with</a:t>
            </a:r>
            <a:r>
              <a:rPr lang="de-DE" dirty="0" smtClean="0">
                <a:sym typeface="Wingdings" panose="05000000000000000000" pitchFamily="2" charset="2"/>
              </a:rPr>
              <a:t> Q-</a:t>
            </a:r>
            <a:r>
              <a:rPr lang="de-DE" dirty="0" err="1" smtClean="0">
                <a:sym typeface="Wingdings" panose="05000000000000000000" pitchFamily="2" charset="2"/>
              </a:rPr>
              <a:t>tip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</a:p>
          <a:p>
            <a:pPr lvl="1" algn="l">
              <a:spcBef>
                <a:spcPts val="100"/>
              </a:spcBef>
              <a:spcAft>
                <a:spcPts val="100"/>
              </a:spcAft>
            </a:pPr>
            <a:r>
              <a:rPr lang="de-DE" dirty="0" smtClean="0">
                <a:sym typeface="Wingdings" panose="05000000000000000000" pitchFamily="2" charset="2"/>
              </a:rPr>
              <a:t>5. </a:t>
            </a:r>
            <a:r>
              <a:rPr lang="de-DE" dirty="0" err="1" smtClean="0">
                <a:sym typeface="Wingdings" panose="05000000000000000000" pitchFamily="2" charset="2"/>
              </a:rPr>
              <a:t>temperature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treatment</a:t>
            </a:r>
            <a:r>
              <a:rPr lang="de-DE" dirty="0" smtClean="0">
                <a:sym typeface="Wingdings" panose="05000000000000000000" pitchFamily="2" charset="2"/>
              </a:rPr>
              <a:t>: 1h, 115°C, </a:t>
            </a:r>
            <a:r>
              <a:rPr lang="de-DE" dirty="0" err="1" smtClean="0">
                <a:sym typeface="Wingdings" panose="05000000000000000000" pitchFamily="2" charset="2"/>
              </a:rPr>
              <a:t>under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nitrogen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</a:p>
          <a:p>
            <a:pPr algn="l">
              <a:spcBef>
                <a:spcPts val="100"/>
              </a:spcBef>
              <a:spcAft>
                <a:spcPts val="100"/>
              </a:spcAft>
            </a:pPr>
            <a:r>
              <a:rPr lang="de-DE" dirty="0" smtClean="0">
                <a:sym typeface="Wingdings" panose="05000000000000000000" pitchFamily="2" charset="2"/>
              </a:rPr>
              <a:t> ENIG </a:t>
            </a:r>
            <a:r>
              <a:rPr lang="de-DE" dirty="0" err="1" smtClean="0">
                <a:sym typeface="Wingdings" panose="05000000000000000000" pitchFamily="2" charset="2"/>
              </a:rPr>
              <a:t>process</a:t>
            </a:r>
            <a:r>
              <a:rPr lang="de-DE" dirty="0" smtClean="0">
                <a:sym typeface="Wingdings" panose="05000000000000000000" pitchFamily="2" charset="2"/>
              </a:rPr>
              <a:t> at </a:t>
            </a:r>
            <a:r>
              <a:rPr lang="de-DE" dirty="0" err="1" smtClean="0">
                <a:sym typeface="Wingdings" panose="05000000000000000000" pitchFamily="2" charset="2"/>
              </a:rPr>
              <a:t>PacTech</a:t>
            </a:r>
            <a:r>
              <a:rPr lang="de-DE" dirty="0" smtClean="0">
                <a:sym typeface="Wingdings" panose="05000000000000000000" pitchFamily="2" charset="2"/>
              </a:rPr>
              <a:t>  </a:t>
            </a:r>
            <a:r>
              <a:rPr lang="de-DE" dirty="0" smtClean="0"/>
              <a:t> </a:t>
            </a:r>
            <a:endParaRPr lang="de-DE" dirty="0"/>
          </a:p>
          <a:p>
            <a:pPr marL="342900" indent="-342900" algn="l">
              <a:spcBef>
                <a:spcPts val="100"/>
              </a:spcBef>
              <a:spcAft>
                <a:spcPts val="100"/>
              </a:spcAft>
              <a:buAutoNum type="arabicPeriod"/>
            </a:pPr>
            <a:endParaRPr lang="de-DE" dirty="0" smtClean="0"/>
          </a:p>
          <a:p>
            <a:pPr marL="342900" indent="-342900" algn="l">
              <a:spcBef>
                <a:spcPts val="100"/>
              </a:spcBef>
              <a:spcAft>
                <a:spcPts val="100"/>
              </a:spcAft>
              <a:buAutoNum type="arabicPeriod"/>
            </a:pPr>
            <a:endParaRPr lang="de-DE" dirty="0"/>
          </a:p>
          <a:p>
            <a:pPr marL="342900" indent="-342900" algn="l">
              <a:spcBef>
                <a:spcPts val="100"/>
              </a:spcBef>
              <a:spcAft>
                <a:spcPts val="100"/>
              </a:spcAft>
              <a:buAutoNum type="arabicPeriod"/>
            </a:pPr>
            <a:endParaRPr lang="de-DE" dirty="0" smtClean="0"/>
          </a:p>
          <a:p>
            <a:pPr marL="342900" indent="-342900" algn="l">
              <a:spcBef>
                <a:spcPts val="100"/>
              </a:spcBef>
              <a:spcAft>
                <a:spcPts val="100"/>
              </a:spcAft>
              <a:buAutoNum type="arabicPeriod"/>
            </a:pPr>
            <a:endParaRPr lang="de-DE" dirty="0"/>
          </a:p>
          <a:p>
            <a:pPr marL="342900" indent="-342900" algn="l">
              <a:spcBef>
                <a:spcPts val="100"/>
              </a:spcBef>
              <a:spcAft>
                <a:spcPts val="100"/>
              </a:spcAft>
              <a:buAutoNum type="arabicPeriod"/>
            </a:pPr>
            <a:endParaRPr lang="de-DE" dirty="0" smtClean="0"/>
          </a:p>
          <a:p>
            <a:pPr marL="342900" indent="-342900" algn="l">
              <a:spcBef>
                <a:spcPts val="100"/>
              </a:spcBef>
              <a:spcAft>
                <a:spcPts val="100"/>
              </a:spcAft>
              <a:buAutoNum type="arabicPeriod"/>
            </a:pPr>
            <a:endParaRPr lang="de-DE" dirty="0"/>
          </a:p>
          <a:p>
            <a:pPr marL="342900" indent="-342900" algn="l">
              <a:spcBef>
                <a:spcPts val="100"/>
              </a:spcBef>
              <a:spcAft>
                <a:spcPts val="100"/>
              </a:spcAft>
              <a:buAutoNum type="arabicPeriod"/>
            </a:pPr>
            <a:endParaRPr lang="de-DE" dirty="0" smtClean="0"/>
          </a:p>
          <a:p>
            <a:pPr lvl="1" algn="l">
              <a:spcBef>
                <a:spcPts val="100"/>
              </a:spcBef>
              <a:spcAft>
                <a:spcPts val="100"/>
              </a:spcAft>
            </a:pPr>
            <a:endParaRPr lang="de-DE" dirty="0" smtClean="0"/>
          </a:p>
          <a:p>
            <a:pPr lvl="1" algn="l">
              <a:spcBef>
                <a:spcPts val="100"/>
              </a:spcBef>
              <a:spcAft>
                <a:spcPts val="100"/>
              </a:spcAft>
            </a:pPr>
            <a:endParaRPr lang="de-DE" dirty="0">
              <a:solidFill>
                <a:srgbClr val="FF0000"/>
              </a:solidFill>
            </a:endParaRPr>
          </a:p>
          <a:p>
            <a:pPr algn="l">
              <a:spcBef>
                <a:spcPts val="100"/>
              </a:spcBef>
              <a:spcAft>
                <a:spcPts val="100"/>
              </a:spcAft>
            </a:pPr>
            <a:endParaRPr lang="de-DE" dirty="0" smtClean="0">
              <a:solidFill>
                <a:srgbClr val="FF0000"/>
              </a:solidFill>
            </a:endParaRPr>
          </a:p>
          <a:p>
            <a:pPr algn="l">
              <a:spcBef>
                <a:spcPts val="100"/>
              </a:spcBef>
              <a:spcAft>
                <a:spcPts val="100"/>
              </a:spcAft>
            </a:pPr>
            <a:endParaRPr lang="de-DE" dirty="0">
              <a:solidFill>
                <a:srgbClr val="FF0000"/>
              </a:solidFill>
            </a:endParaRPr>
          </a:p>
          <a:p>
            <a:pPr algn="l">
              <a:spcBef>
                <a:spcPts val="100"/>
              </a:spcBef>
              <a:spcAft>
                <a:spcPts val="100"/>
              </a:spcAft>
            </a:pPr>
            <a:endParaRPr lang="de-DE" dirty="0" smtClean="0"/>
          </a:p>
          <a:p>
            <a:pPr algn="l">
              <a:spcBef>
                <a:spcPts val="100"/>
              </a:spcBef>
              <a:spcAft>
                <a:spcPts val="100"/>
              </a:spcAft>
            </a:pPr>
            <a:endParaRPr lang="de-DE" dirty="0"/>
          </a:p>
          <a:p>
            <a:pPr algn="l">
              <a:spcBef>
                <a:spcPts val="100"/>
              </a:spcBef>
              <a:spcAft>
                <a:spcPts val="100"/>
              </a:spcAft>
            </a:pPr>
            <a:r>
              <a:rPr lang="de-DE" dirty="0" smtClean="0"/>
              <a:t> </a:t>
            </a:r>
          </a:p>
          <a:p>
            <a:pPr algn="l">
              <a:spcBef>
                <a:spcPts val="100"/>
              </a:spcBef>
              <a:spcAft>
                <a:spcPts val="100"/>
              </a:spcAft>
            </a:pPr>
            <a:endParaRPr lang="de-DE" dirty="0" smtClean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393" y="3609020"/>
            <a:ext cx="3747963" cy="2354093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2443920" y="5982890"/>
            <a:ext cx="2424596" cy="27678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pPr algn="l">
              <a:spcBef>
                <a:spcPts val="100"/>
              </a:spcBef>
              <a:spcAft>
                <a:spcPts val="100"/>
              </a:spcAft>
            </a:pPr>
            <a:r>
              <a:rPr lang="de-DE" sz="1000" dirty="0" smtClean="0"/>
              <a:t>Fig.8: SWB </a:t>
            </a:r>
            <a:r>
              <a:rPr lang="de-DE" sz="1000" dirty="0" err="1" smtClean="0"/>
              <a:t>with</a:t>
            </a:r>
            <a:r>
              <a:rPr lang="de-DE" sz="1000" dirty="0" smtClean="0"/>
              <a:t> hand</a:t>
            </a:r>
            <a:r>
              <a:rPr lang="de-DE" sz="1000" dirty="0"/>
              <a:t>-</a:t>
            </a:r>
            <a:r>
              <a:rPr lang="de-DE" sz="1000" dirty="0" err="1" smtClean="0"/>
              <a:t>coated</a:t>
            </a:r>
            <a:r>
              <a:rPr lang="de-DE" sz="1000" dirty="0" smtClean="0"/>
              <a:t> </a:t>
            </a:r>
            <a:r>
              <a:rPr lang="de-DE" sz="1000" dirty="0" err="1" smtClean="0"/>
              <a:t>photo</a:t>
            </a:r>
            <a:r>
              <a:rPr lang="de-DE" sz="1000" dirty="0" smtClean="0"/>
              <a:t> </a:t>
            </a:r>
            <a:r>
              <a:rPr lang="de-DE" sz="1000" dirty="0" err="1" smtClean="0"/>
              <a:t>resist</a:t>
            </a:r>
            <a:r>
              <a:rPr lang="de-DE" sz="1000" dirty="0" smtClean="0"/>
              <a:t> on </a:t>
            </a:r>
            <a:r>
              <a:rPr lang="de-DE" sz="1000" dirty="0" err="1" smtClean="0"/>
              <a:t>the</a:t>
            </a:r>
            <a:r>
              <a:rPr lang="de-DE" sz="1000" dirty="0" smtClean="0"/>
              <a:t> </a:t>
            </a:r>
            <a:r>
              <a:rPr lang="de-DE" sz="1000" dirty="0" err="1" smtClean="0"/>
              <a:t>long</a:t>
            </a:r>
            <a:r>
              <a:rPr lang="de-DE" sz="1000" dirty="0" smtClean="0"/>
              <a:t> </a:t>
            </a:r>
            <a:r>
              <a:rPr lang="de-DE" sz="1000" dirty="0" err="1" smtClean="0"/>
              <a:t>edges</a:t>
            </a:r>
            <a:endParaRPr lang="de-DE" sz="1000" dirty="0" smtClean="0"/>
          </a:p>
        </p:txBody>
      </p:sp>
    </p:spTree>
    <p:extLst>
      <p:ext uri="{BB962C8B-B14F-4D97-AF65-F5344CB8AC3E}">
        <p14:creationId xmlns:p14="http://schemas.microsoft.com/office/powerpoint/2010/main" val="42776072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Eva Scheugenpflug, MPG Halbleiterlabor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852D20-2352-4749-B7C5-DD441254C40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DEPFET Workshop, Seeon, May 2016</a:t>
            </a:r>
            <a:endParaRPr lang="de-DE" dirty="0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1627987" y="157383"/>
            <a:ext cx="6530175" cy="609600"/>
          </a:xfrm>
        </p:spPr>
        <p:txBody>
          <a:bodyPr/>
          <a:lstStyle/>
          <a:p>
            <a:r>
              <a:rPr lang="de-DE" dirty="0" err="1" smtClean="0"/>
              <a:t>Results</a:t>
            </a:r>
            <a:r>
              <a:rPr lang="de-DE" dirty="0" smtClean="0"/>
              <a:t> </a:t>
            </a:r>
            <a:r>
              <a:rPr lang="de-DE" dirty="0" err="1" smtClean="0"/>
              <a:t>test</a:t>
            </a:r>
            <a:r>
              <a:rPr lang="de-DE" dirty="0" smtClean="0"/>
              <a:t> 1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667644" y="1016732"/>
            <a:ext cx="7900799" cy="5760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algn="l">
              <a:spcBef>
                <a:spcPts val="100"/>
              </a:spcBef>
              <a:spcAft>
                <a:spcPts val="100"/>
              </a:spcAft>
            </a:pPr>
            <a:r>
              <a:rPr lang="de-DE" b="1" dirty="0" smtClean="0"/>
              <a:t>ENIG </a:t>
            </a:r>
            <a:r>
              <a:rPr lang="de-DE" b="1" dirty="0" err="1" smtClean="0"/>
              <a:t>process</a:t>
            </a:r>
            <a:r>
              <a:rPr lang="de-DE" b="1" dirty="0" smtClean="0"/>
              <a:t> </a:t>
            </a:r>
            <a:r>
              <a:rPr lang="de-DE" b="1" dirty="0" err="1" smtClean="0"/>
              <a:t>result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b="1" dirty="0" err="1" smtClean="0"/>
              <a:t>two</a:t>
            </a:r>
            <a:r>
              <a:rPr lang="de-DE" b="1" dirty="0" smtClean="0"/>
              <a:t> SWBs</a:t>
            </a:r>
            <a:r>
              <a:rPr lang="de-DE" dirty="0" smtClean="0"/>
              <a:t>:</a:t>
            </a:r>
          </a:p>
          <a:p>
            <a:pPr marL="285750" indent="-285750" algn="l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de-DE" dirty="0" err="1" smtClean="0"/>
              <a:t>Ni</a:t>
            </a:r>
            <a:r>
              <a:rPr lang="de-DE" dirty="0" smtClean="0"/>
              <a:t>/Au </a:t>
            </a:r>
            <a:r>
              <a:rPr lang="de-DE" dirty="0" err="1" smtClean="0"/>
              <a:t>thickness</a:t>
            </a:r>
            <a:r>
              <a:rPr lang="de-DE" dirty="0" smtClean="0"/>
              <a:t> on </a:t>
            </a:r>
            <a:r>
              <a:rPr lang="de-DE" dirty="0" err="1" smtClean="0"/>
              <a:t>common</a:t>
            </a:r>
            <a:r>
              <a:rPr lang="de-DE" dirty="0" smtClean="0"/>
              <a:t> pads: </a:t>
            </a:r>
            <a:r>
              <a:rPr lang="de-DE" dirty="0" err="1" smtClean="0"/>
              <a:t>chip</a:t>
            </a:r>
            <a:r>
              <a:rPr lang="de-DE" dirty="0" smtClean="0"/>
              <a:t> 1: 3-4µm, </a:t>
            </a:r>
            <a:r>
              <a:rPr lang="de-DE" dirty="0" err="1" smtClean="0"/>
              <a:t>chip</a:t>
            </a:r>
            <a:r>
              <a:rPr lang="de-DE" dirty="0" smtClean="0"/>
              <a:t> 2: 7µm</a:t>
            </a:r>
          </a:p>
          <a:p>
            <a:pPr marL="285750" indent="-285750" algn="l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de-DE" dirty="0" err="1" smtClean="0"/>
              <a:t>Ni</a:t>
            </a:r>
            <a:r>
              <a:rPr lang="de-DE" dirty="0" smtClean="0"/>
              <a:t>/Au </a:t>
            </a:r>
            <a:r>
              <a:rPr lang="de-DE" dirty="0" err="1" smtClean="0"/>
              <a:t>thickness</a:t>
            </a:r>
            <a:r>
              <a:rPr lang="de-DE" dirty="0" smtClean="0"/>
              <a:t> on </a:t>
            </a:r>
            <a:r>
              <a:rPr lang="de-DE" dirty="0" err="1" smtClean="0"/>
              <a:t>critical</a:t>
            </a:r>
            <a:r>
              <a:rPr lang="de-DE" dirty="0" smtClean="0"/>
              <a:t> pad: </a:t>
            </a:r>
            <a:r>
              <a:rPr lang="de-DE" dirty="0" err="1"/>
              <a:t>chip</a:t>
            </a:r>
            <a:r>
              <a:rPr lang="de-DE" dirty="0"/>
              <a:t> 1: </a:t>
            </a:r>
            <a:r>
              <a:rPr lang="de-DE" dirty="0" smtClean="0"/>
              <a:t>1µm</a:t>
            </a:r>
            <a:r>
              <a:rPr lang="de-DE" dirty="0"/>
              <a:t>, </a:t>
            </a:r>
            <a:r>
              <a:rPr lang="de-DE" dirty="0" err="1"/>
              <a:t>chip</a:t>
            </a:r>
            <a:r>
              <a:rPr lang="de-DE" dirty="0"/>
              <a:t> 2: </a:t>
            </a:r>
            <a:r>
              <a:rPr lang="de-DE" dirty="0" smtClean="0"/>
              <a:t>5µm</a:t>
            </a:r>
            <a:endParaRPr lang="de-DE" dirty="0"/>
          </a:p>
          <a:p>
            <a:pPr marL="285750" indent="-285750" algn="l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de-DE" dirty="0" smtClean="0"/>
              <a:t>not </a:t>
            </a:r>
            <a:r>
              <a:rPr lang="de-DE" dirty="0" err="1" smtClean="0"/>
              <a:t>able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strip</a:t>
            </a:r>
            <a:r>
              <a:rPr lang="de-DE" dirty="0" smtClean="0"/>
              <a:t> </a:t>
            </a:r>
            <a:r>
              <a:rPr lang="de-DE" dirty="0" err="1" smtClean="0"/>
              <a:t>photo</a:t>
            </a:r>
            <a:r>
              <a:rPr lang="de-DE" dirty="0" smtClean="0"/>
              <a:t> </a:t>
            </a:r>
            <a:r>
              <a:rPr lang="de-DE" dirty="0" err="1" smtClean="0"/>
              <a:t>resist</a:t>
            </a:r>
            <a:endParaRPr lang="de-DE" dirty="0" smtClean="0"/>
          </a:p>
          <a:p>
            <a:pPr lvl="1" algn="l">
              <a:spcBef>
                <a:spcPts val="100"/>
              </a:spcBef>
              <a:spcAft>
                <a:spcPts val="100"/>
              </a:spcAft>
            </a:pPr>
            <a:r>
              <a:rPr lang="de-DE" dirty="0" smtClean="0">
                <a:sym typeface="Wingdings" panose="05000000000000000000" pitchFamily="2" charset="2"/>
              </a:rPr>
              <a:t></a:t>
            </a:r>
            <a:r>
              <a:rPr lang="de-DE" dirty="0" err="1" smtClean="0">
                <a:sym typeface="Wingdings" panose="05000000000000000000" pitchFamily="2" charset="2"/>
              </a:rPr>
              <a:t>resist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stripping</a:t>
            </a:r>
            <a:r>
              <a:rPr lang="de-DE" dirty="0" smtClean="0">
                <a:sym typeface="Wingdings" panose="05000000000000000000" pitchFamily="2" charset="2"/>
              </a:rPr>
              <a:t> at HLL</a:t>
            </a:r>
          </a:p>
          <a:p>
            <a:pPr marL="2110573" lvl="4" indent="-285750" algn="l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de-DE" dirty="0" smtClean="0">
                <a:sym typeface="Wingdings" panose="05000000000000000000" pitchFamily="2" charset="2"/>
              </a:rPr>
              <a:t>high </a:t>
            </a:r>
            <a:r>
              <a:rPr lang="de-DE" dirty="0" err="1" smtClean="0">
                <a:sym typeface="Wingdings" panose="05000000000000000000" pitchFamily="2" charset="2"/>
              </a:rPr>
              <a:t>temperature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tape</a:t>
            </a:r>
            <a:r>
              <a:rPr lang="de-DE" dirty="0" smtClean="0">
                <a:sym typeface="Wingdings" panose="05000000000000000000" pitchFamily="2" charset="2"/>
              </a:rPr>
              <a:t> not </a:t>
            </a:r>
            <a:r>
              <a:rPr lang="de-DE" dirty="0" err="1" smtClean="0">
                <a:sym typeface="Wingdings" panose="05000000000000000000" pitchFamily="2" charset="2"/>
              </a:rPr>
              <a:t>acetone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resistant</a:t>
            </a:r>
            <a:r>
              <a:rPr lang="de-DE" dirty="0" smtClean="0">
                <a:sym typeface="Wingdings" panose="05000000000000000000" pitchFamily="2" charset="2"/>
              </a:rPr>
              <a:t>              single</a:t>
            </a:r>
            <a:r>
              <a:rPr lang="de-DE" dirty="0">
                <a:sym typeface="Wingdings" panose="05000000000000000000" pitchFamily="2" charset="2"/>
              </a:rPr>
              <a:t>-</a:t>
            </a:r>
            <a:r>
              <a:rPr lang="de-DE" dirty="0" smtClean="0">
                <a:sym typeface="Wingdings" panose="05000000000000000000" pitchFamily="2" charset="2"/>
              </a:rPr>
              <a:t>chip </a:t>
            </a:r>
            <a:r>
              <a:rPr lang="de-DE" dirty="0" err="1" smtClean="0">
                <a:sym typeface="Wingdings" panose="05000000000000000000" pitchFamily="2" charset="2"/>
              </a:rPr>
              <a:t>handling</a:t>
            </a:r>
            <a:endParaRPr lang="de-DE" dirty="0" smtClean="0">
              <a:sym typeface="Wingdings" panose="05000000000000000000" pitchFamily="2" charset="2"/>
            </a:endParaRPr>
          </a:p>
          <a:p>
            <a:pPr marL="2110573" lvl="4" indent="-285750" algn="l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de-DE" dirty="0" err="1" smtClean="0">
                <a:sym typeface="Wingdings" panose="05000000000000000000" pitchFamily="2" charset="2"/>
              </a:rPr>
              <a:t>acetone</a:t>
            </a:r>
            <a:r>
              <a:rPr lang="de-DE" dirty="0" smtClean="0">
                <a:sym typeface="Wingdings" panose="05000000000000000000" pitchFamily="2" charset="2"/>
              </a:rPr>
              <a:t>/</a:t>
            </a:r>
            <a:r>
              <a:rPr lang="de-DE" dirty="0" err="1">
                <a:sym typeface="Wingdings" panose="05000000000000000000" pitchFamily="2" charset="2"/>
              </a:rPr>
              <a:t>i</a:t>
            </a:r>
            <a:r>
              <a:rPr lang="de-DE" dirty="0" err="1" smtClean="0">
                <a:sym typeface="Wingdings" panose="05000000000000000000" pitchFamily="2" charset="2"/>
              </a:rPr>
              <a:t>sopropanol</a:t>
            </a:r>
            <a:r>
              <a:rPr lang="de-DE" dirty="0" smtClean="0">
                <a:sym typeface="Wingdings" panose="05000000000000000000" pitchFamily="2" charset="2"/>
              </a:rPr>
              <a:t>/H</a:t>
            </a:r>
            <a:r>
              <a:rPr lang="de-DE" baseline="-25000" dirty="0" smtClean="0">
                <a:sym typeface="Wingdings" panose="05000000000000000000" pitchFamily="2" charset="2"/>
              </a:rPr>
              <a:t>2</a:t>
            </a:r>
            <a:r>
              <a:rPr lang="de-DE" dirty="0" smtClean="0">
                <a:sym typeface="Wingdings" panose="05000000000000000000" pitchFamily="2" charset="2"/>
              </a:rPr>
              <a:t>O </a:t>
            </a:r>
            <a:r>
              <a:rPr lang="de-DE" dirty="0" err="1" smtClean="0">
                <a:sym typeface="Wingdings" panose="05000000000000000000" pitchFamily="2" charset="2"/>
              </a:rPr>
              <a:t>cleaning</a:t>
            </a:r>
            <a:r>
              <a:rPr lang="de-DE" dirty="0">
                <a:sym typeface="Wingdings" panose="05000000000000000000" pitchFamily="2" charset="2"/>
              </a:rPr>
              <a:t>	</a:t>
            </a:r>
            <a:r>
              <a:rPr lang="de-DE" dirty="0" smtClean="0">
                <a:sym typeface="Wingdings" panose="05000000000000000000" pitchFamily="2" charset="2"/>
              </a:rPr>
              <a:t>		</a:t>
            </a:r>
            <a:endParaRPr lang="de-DE" dirty="0" smtClean="0"/>
          </a:p>
          <a:p>
            <a:pPr marL="741953" lvl="1" indent="-285750" algn="l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endParaRPr lang="de-DE" dirty="0" smtClean="0"/>
          </a:p>
          <a:p>
            <a:pPr algn="l">
              <a:spcBef>
                <a:spcPts val="100"/>
              </a:spcBef>
              <a:spcAft>
                <a:spcPts val="100"/>
              </a:spcAft>
            </a:pPr>
            <a:endParaRPr lang="de-DE" dirty="0"/>
          </a:p>
          <a:p>
            <a:pPr marL="342900" indent="-342900" algn="l">
              <a:spcBef>
                <a:spcPts val="100"/>
              </a:spcBef>
              <a:spcAft>
                <a:spcPts val="100"/>
              </a:spcAft>
              <a:buAutoNum type="arabicPeriod"/>
            </a:pPr>
            <a:endParaRPr lang="de-DE" dirty="0" smtClean="0"/>
          </a:p>
          <a:p>
            <a:pPr marL="342900" indent="-342900" algn="l">
              <a:spcBef>
                <a:spcPts val="100"/>
              </a:spcBef>
              <a:spcAft>
                <a:spcPts val="100"/>
              </a:spcAft>
              <a:buAutoNum type="arabicPeriod"/>
            </a:pPr>
            <a:endParaRPr lang="de-DE" dirty="0"/>
          </a:p>
          <a:p>
            <a:pPr marL="342900" indent="-342900" algn="l">
              <a:spcBef>
                <a:spcPts val="100"/>
              </a:spcBef>
              <a:spcAft>
                <a:spcPts val="100"/>
              </a:spcAft>
              <a:buAutoNum type="arabicPeriod"/>
            </a:pPr>
            <a:endParaRPr lang="de-DE" dirty="0" smtClean="0"/>
          </a:p>
          <a:p>
            <a:pPr marL="342900" indent="-342900" algn="l">
              <a:spcBef>
                <a:spcPts val="100"/>
              </a:spcBef>
              <a:spcAft>
                <a:spcPts val="100"/>
              </a:spcAft>
              <a:buAutoNum type="arabicPeriod"/>
            </a:pPr>
            <a:endParaRPr lang="de-DE" dirty="0"/>
          </a:p>
          <a:p>
            <a:pPr marL="342900" indent="-342900" algn="l">
              <a:spcBef>
                <a:spcPts val="100"/>
              </a:spcBef>
              <a:spcAft>
                <a:spcPts val="100"/>
              </a:spcAft>
              <a:buAutoNum type="arabicPeriod"/>
            </a:pPr>
            <a:endParaRPr lang="de-DE" dirty="0" smtClean="0"/>
          </a:p>
          <a:p>
            <a:pPr marL="342900" indent="-342900" algn="l">
              <a:spcBef>
                <a:spcPts val="100"/>
              </a:spcBef>
              <a:spcAft>
                <a:spcPts val="100"/>
              </a:spcAft>
              <a:buAutoNum type="arabicPeriod"/>
            </a:pPr>
            <a:endParaRPr lang="de-DE" dirty="0"/>
          </a:p>
          <a:p>
            <a:pPr marL="342900" indent="-342900" algn="l">
              <a:spcBef>
                <a:spcPts val="100"/>
              </a:spcBef>
              <a:spcAft>
                <a:spcPts val="100"/>
              </a:spcAft>
              <a:buAutoNum type="arabicPeriod"/>
            </a:pPr>
            <a:endParaRPr lang="de-DE" dirty="0" smtClean="0"/>
          </a:p>
          <a:p>
            <a:pPr lvl="1" algn="l">
              <a:spcBef>
                <a:spcPts val="100"/>
              </a:spcBef>
              <a:spcAft>
                <a:spcPts val="100"/>
              </a:spcAft>
            </a:pPr>
            <a:endParaRPr lang="de-DE" dirty="0" smtClean="0"/>
          </a:p>
          <a:p>
            <a:pPr lvl="1" algn="l">
              <a:spcBef>
                <a:spcPts val="100"/>
              </a:spcBef>
              <a:spcAft>
                <a:spcPts val="100"/>
              </a:spcAft>
            </a:pPr>
            <a:endParaRPr lang="de-DE" dirty="0">
              <a:solidFill>
                <a:srgbClr val="FF0000"/>
              </a:solidFill>
            </a:endParaRPr>
          </a:p>
          <a:p>
            <a:pPr algn="l">
              <a:spcBef>
                <a:spcPts val="100"/>
              </a:spcBef>
              <a:spcAft>
                <a:spcPts val="100"/>
              </a:spcAft>
            </a:pPr>
            <a:endParaRPr lang="de-DE" dirty="0" smtClean="0">
              <a:solidFill>
                <a:srgbClr val="FF0000"/>
              </a:solidFill>
            </a:endParaRPr>
          </a:p>
          <a:p>
            <a:pPr algn="l">
              <a:spcBef>
                <a:spcPts val="100"/>
              </a:spcBef>
              <a:spcAft>
                <a:spcPts val="100"/>
              </a:spcAft>
            </a:pPr>
            <a:endParaRPr lang="de-DE" dirty="0">
              <a:solidFill>
                <a:srgbClr val="FF0000"/>
              </a:solidFill>
            </a:endParaRPr>
          </a:p>
          <a:p>
            <a:pPr algn="l">
              <a:spcBef>
                <a:spcPts val="100"/>
              </a:spcBef>
              <a:spcAft>
                <a:spcPts val="100"/>
              </a:spcAft>
            </a:pPr>
            <a:endParaRPr lang="de-DE" dirty="0" smtClean="0"/>
          </a:p>
          <a:p>
            <a:pPr algn="l">
              <a:spcBef>
                <a:spcPts val="100"/>
              </a:spcBef>
              <a:spcAft>
                <a:spcPts val="100"/>
              </a:spcAft>
            </a:pPr>
            <a:endParaRPr lang="de-DE" dirty="0"/>
          </a:p>
          <a:p>
            <a:pPr algn="l">
              <a:spcBef>
                <a:spcPts val="100"/>
              </a:spcBef>
              <a:spcAft>
                <a:spcPts val="100"/>
              </a:spcAft>
            </a:pPr>
            <a:r>
              <a:rPr lang="de-DE" dirty="0" smtClean="0"/>
              <a:t> </a:t>
            </a:r>
          </a:p>
          <a:p>
            <a:pPr algn="l">
              <a:spcBef>
                <a:spcPts val="100"/>
              </a:spcBef>
              <a:spcAft>
                <a:spcPts val="100"/>
              </a:spcAft>
            </a:pPr>
            <a:endParaRPr lang="de-DE" dirty="0" smtClean="0"/>
          </a:p>
        </p:txBody>
      </p:sp>
      <p:sp>
        <p:nvSpPr>
          <p:cNvPr id="10" name="Textfeld 9"/>
          <p:cNvSpPr txBox="1"/>
          <p:nvPr/>
        </p:nvSpPr>
        <p:spPr>
          <a:xfrm>
            <a:off x="667645" y="5949280"/>
            <a:ext cx="7900799" cy="5760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algn="l">
              <a:spcBef>
                <a:spcPts val="100"/>
              </a:spcBef>
              <a:spcAft>
                <a:spcPts val="100"/>
              </a:spcAft>
            </a:pPr>
            <a:r>
              <a:rPr lang="de-DE" dirty="0" smtClean="0"/>
              <a:t>ENIG </a:t>
            </a:r>
            <a:r>
              <a:rPr lang="de-DE" b="1" dirty="0" err="1" smtClean="0"/>
              <a:t>process</a:t>
            </a:r>
            <a:r>
              <a:rPr lang="de-DE" b="1" dirty="0" smtClean="0"/>
              <a:t> </a:t>
            </a:r>
            <a:r>
              <a:rPr lang="de-DE" b="1" dirty="0" err="1" smtClean="0"/>
              <a:t>works</a:t>
            </a:r>
            <a:r>
              <a:rPr lang="de-DE" dirty="0" smtClean="0"/>
              <a:t>  </a:t>
            </a:r>
            <a:r>
              <a:rPr lang="de-DE" dirty="0" smtClean="0">
                <a:sym typeface="Wingdings" panose="05000000000000000000" pitchFamily="2" charset="2"/>
              </a:rPr>
              <a:t> 45 SWBs </a:t>
            </a:r>
            <a:r>
              <a:rPr lang="de-DE" dirty="0" err="1" smtClean="0">
                <a:sym typeface="Wingdings" panose="05000000000000000000" pitchFamily="2" charset="2"/>
              </a:rPr>
              <a:t>prepared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the</a:t>
            </a:r>
            <a:r>
              <a:rPr lang="de-DE" dirty="0" smtClean="0">
                <a:sym typeface="Wingdings" panose="05000000000000000000" pitchFamily="2" charset="2"/>
              </a:rPr>
              <a:t> same </a:t>
            </a:r>
            <a:r>
              <a:rPr lang="de-DE" dirty="0" err="1" smtClean="0">
                <a:sym typeface="Wingdings" panose="05000000000000000000" pitchFamily="2" charset="2"/>
              </a:rPr>
              <a:t>way</a:t>
            </a:r>
            <a:r>
              <a:rPr lang="de-DE" dirty="0" smtClean="0">
                <a:sym typeface="Wingdings" panose="05000000000000000000" pitchFamily="2" charset="2"/>
              </a:rPr>
              <a:t>		</a:t>
            </a:r>
            <a:endParaRPr lang="de-DE" dirty="0" smtClean="0"/>
          </a:p>
          <a:p>
            <a:pPr marL="741953" lvl="1" indent="-285750" algn="l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endParaRPr lang="de-DE" dirty="0" smtClean="0"/>
          </a:p>
          <a:p>
            <a:pPr algn="l">
              <a:spcBef>
                <a:spcPts val="100"/>
              </a:spcBef>
              <a:spcAft>
                <a:spcPts val="100"/>
              </a:spcAft>
            </a:pPr>
            <a:endParaRPr lang="de-DE" dirty="0"/>
          </a:p>
          <a:p>
            <a:pPr marL="342900" indent="-342900" algn="l">
              <a:spcBef>
                <a:spcPts val="100"/>
              </a:spcBef>
              <a:spcAft>
                <a:spcPts val="100"/>
              </a:spcAft>
              <a:buAutoNum type="arabicPeriod"/>
            </a:pPr>
            <a:endParaRPr lang="de-DE" dirty="0" smtClean="0"/>
          </a:p>
          <a:p>
            <a:pPr marL="342900" indent="-342900" algn="l">
              <a:spcBef>
                <a:spcPts val="100"/>
              </a:spcBef>
              <a:spcAft>
                <a:spcPts val="100"/>
              </a:spcAft>
              <a:buAutoNum type="arabicPeriod"/>
            </a:pPr>
            <a:endParaRPr lang="de-DE" dirty="0"/>
          </a:p>
          <a:p>
            <a:pPr marL="342900" indent="-342900" algn="l">
              <a:spcBef>
                <a:spcPts val="100"/>
              </a:spcBef>
              <a:spcAft>
                <a:spcPts val="100"/>
              </a:spcAft>
              <a:buAutoNum type="arabicPeriod"/>
            </a:pPr>
            <a:endParaRPr lang="de-DE" dirty="0" smtClean="0"/>
          </a:p>
          <a:p>
            <a:pPr marL="342900" indent="-342900" algn="l">
              <a:spcBef>
                <a:spcPts val="100"/>
              </a:spcBef>
              <a:spcAft>
                <a:spcPts val="100"/>
              </a:spcAft>
              <a:buAutoNum type="arabicPeriod"/>
            </a:pPr>
            <a:endParaRPr lang="de-DE" dirty="0"/>
          </a:p>
          <a:p>
            <a:pPr marL="342900" indent="-342900" algn="l">
              <a:spcBef>
                <a:spcPts val="100"/>
              </a:spcBef>
              <a:spcAft>
                <a:spcPts val="100"/>
              </a:spcAft>
              <a:buAutoNum type="arabicPeriod"/>
            </a:pPr>
            <a:endParaRPr lang="de-DE" dirty="0" smtClean="0"/>
          </a:p>
          <a:p>
            <a:pPr marL="342900" indent="-342900" algn="l">
              <a:spcBef>
                <a:spcPts val="100"/>
              </a:spcBef>
              <a:spcAft>
                <a:spcPts val="100"/>
              </a:spcAft>
              <a:buAutoNum type="arabicPeriod"/>
            </a:pPr>
            <a:endParaRPr lang="de-DE" dirty="0"/>
          </a:p>
          <a:p>
            <a:pPr marL="342900" indent="-342900" algn="l">
              <a:spcBef>
                <a:spcPts val="100"/>
              </a:spcBef>
              <a:spcAft>
                <a:spcPts val="100"/>
              </a:spcAft>
              <a:buAutoNum type="arabicPeriod"/>
            </a:pPr>
            <a:endParaRPr lang="de-DE" dirty="0" smtClean="0"/>
          </a:p>
          <a:p>
            <a:pPr lvl="1" algn="l">
              <a:spcBef>
                <a:spcPts val="100"/>
              </a:spcBef>
              <a:spcAft>
                <a:spcPts val="100"/>
              </a:spcAft>
            </a:pPr>
            <a:endParaRPr lang="de-DE" dirty="0" smtClean="0"/>
          </a:p>
          <a:p>
            <a:pPr lvl="1" algn="l">
              <a:spcBef>
                <a:spcPts val="100"/>
              </a:spcBef>
              <a:spcAft>
                <a:spcPts val="100"/>
              </a:spcAft>
            </a:pPr>
            <a:endParaRPr lang="de-DE" dirty="0">
              <a:solidFill>
                <a:srgbClr val="FF0000"/>
              </a:solidFill>
            </a:endParaRPr>
          </a:p>
          <a:p>
            <a:pPr algn="l">
              <a:spcBef>
                <a:spcPts val="100"/>
              </a:spcBef>
              <a:spcAft>
                <a:spcPts val="100"/>
              </a:spcAft>
            </a:pPr>
            <a:endParaRPr lang="de-DE" dirty="0" smtClean="0">
              <a:solidFill>
                <a:srgbClr val="FF0000"/>
              </a:solidFill>
            </a:endParaRPr>
          </a:p>
          <a:p>
            <a:pPr algn="l">
              <a:spcBef>
                <a:spcPts val="100"/>
              </a:spcBef>
              <a:spcAft>
                <a:spcPts val="100"/>
              </a:spcAft>
            </a:pPr>
            <a:endParaRPr lang="de-DE" dirty="0">
              <a:solidFill>
                <a:srgbClr val="FF0000"/>
              </a:solidFill>
            </a:endParaRPr>
          </a:p>
          <a:p>
            <a:pPr algn="l">
              <a:spcBef>
                <a:spcPts val="100"/>
              </a:spcBef>
              <a:spcAft>
                <a:spcPts val="100"/>
              </a:spcAft>
            </a:pPr>
            <a:endParaRPr lang="de-DE" dirty="0" smtClean="0"/>
          </a:p>
          <a:p>
            <a:pPr algn="l">
              <a:spcBef>
                <a:spcPts val="100"/>
              </a:spcBef>
              <a:spcAft>
                <a:spcPts val="100"/>
              </a:spcAft>
            </a:pPr>
            <a:endParaRPr lang="de-DE" dirty="0"/>
          </a:p>
          <a:p>
            <a:pPr algn="l">
              <a:spcBef>
                <a:spcPts val="100"/>
              </a:spcBef>
              <a:spcAft>
                <a:spcPts val="100"/>
              </a:spcAft>
            </a:pPr>
            <a:r>
              <a:rPr lang="de-DE" dirty="0" smtClean="0"/>
              <a:t> </a:t>
            </a:r>
          </a:p>
          <a:p>
            <a:pPr algn="l">
              <a:spcBef>
                <a:spcPts val="100"/>
              </a:spcBef>
              <a:spcAft>
                <a:spcPts val="100"/>
              </a:spcAft>
            </a:pPr>
            <a:endParaRPr lang="de-DE" dirty="0" smtClean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616230"/>
            <a:ext cx="2628292" cy="1968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feld 12"/>
          <p:cNvSpPr txBox="1"/>
          <p:nvPr/>
        </p:nvSpPr>
        <p:spPr>
          <a:xfrm>
            <a:off x="1115616" y="5573353"/>
            <a:ext cx="2428875" cy="23029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de-DE" sz="1000" dirty="0" smtClean="0"/>
              <a:t>Fig.9: </a:t>
            </a:r>
            <a:r>
              <a:rPr lang="de-DE" sz="1000" dirty="0" err="1" smtClean="0"/>
              <a:t>chip</a:t>
            </a:r>
            <a:r>
              <a:rPr lang="de-DE" sz="1000" dirty="0" smtClean="0"/>
              <a:t> 1 after ENIG </a:t>
            </a:r>
            <a:r>
              <a:rPr lang="de-DE" sz="1000" dirty="0" err="1" smtClean="0"/>
              <a:t>process</a:t>
            </a:r>
            <a:r>
              <a:rPr lang="de-DE" sz="1000" dirty="0" smtClean="0"/>
              <a:t> (x100)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3490693" y="4222529"/>
            <a:ext cx="1728192" cy="3780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de-DE" sz="1400" dirty="0" err="1">
                <a:solidFill>
                  <a:srgbClr val="FF0000"/>
                </a:solidFill>
              </a:rPr>
              <a:t>c</a:t>
            </a:r>
            <a:r>
              <a:rPr lang="de-DE" sz="1400" dirty="0" err="1" smtClean="0">
                <a:solidFill>
                  <a:srgbClr val="FF0000"/>
                </a:solidFill>
              </a:rPr>
              <a:t>ritical</a:t>
            </a:r>
            <a:r>
              <a:rPr lang="de-DE" sz="1400" dirty="0" smtClean="0">
                <a:solidFill>
                  <a:srgbClr val="FF0000"/>
                </a:solidFill>
              </a:rPr>
              <a:t> pad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4932040" y="5600696"/>
            <a:ext cx="2916324" cy="23029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de-DE" sz="1000" dirty="0" smtClean="0"/>
              <a:t>Fig.10: </a:t>
            </a:r>
            <a:r>
              <a:rPr lang="de-DE" sz="1000" dirty="0" err="1" smtClean="0"/>
              <a:t>chip</a:t>
            </a:r>
            <a:r>
              <a:rPr lang="de-DE" sz="1000" dirty="0" smtClean="0"/>
              <a:t> 2 after </a:t>
            </a:r>
            <a:r>
              <a:rPr lang="de-DE" sz="1000" u="sng" dirty="0" err="1" smtClean="0"/>
              <a:t>longer</a:t>
            </a:r>
            <a:r>
              <a:rPr lang="de-DE" sz="1000" dirty="0" smtClean="0"/>
              <a:t> ENIG </a:t>
            </a:r>
            <a:r>
              <a:rPr lang="de-DE" sz="1000" dirty="0" err="1" smtClean="0"/>
              <a:t>process</a:t>
            </a:r>
            <a:r>
              <a:rPr lang="de-DE" sz="1000" dirty="0" smtClean="0"/>
              <a:t> (x100)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600446"/>
            <a:ext cx="26670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Ellipse 13"/>
          <p:cNvSpPr/>
          <p:nvPr/>
        </p:nvSpPr>
        <p:spPr bwMode="auto">
          <a:xfrm>
            <a:off x="5868144" y="5105401"/>
            <a:ext cx="468052" cy="468052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8" name="Ellipse 17"/>
          <p:cNvSpPr/>
          <p:nvPr/>
        </p:nvSpPr>
        <p:spPr bwMode="auto">
          <a:xfrm>
            <a:off x="2473831" y="5023775"/>
            <a:ext cx="468052" cy="468052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cxnSp>
        <p:nvCxnSpPr>
          <p:cNvPr id="15" name="Gerade Verbindung mit Pfeil 14"/>
          <p:cNvCxnSpPr>
            <a:endCxn id="14" idx="1"/>
          </p:cNvCxnSpPr>
          <p:nvPr/>
        </p:nvCxnSpPr>
        <p:spPr bwMode="auto">
          <a:xfrm>
            <a:off x="4788024" y="4529368"/>
            <a:ext cx="1148665" cy="644578"/>
          </a:xfrm>
          <a:prstGeom prst="straightConnector1">
            <a:avLst/>
          </a:prstGeom>
          <a:solidFill>
            <a:schemeClr val="tx2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Gerade Verbindung mit Pfeil 20"/>
          <p:cNvCxnSpPr/>
          <p:nvPr/>
        </p:nvCxnSpPr>
        <p:spPr bwMode="auto">
          <a:xfrm flipH="1">
            <a:off x="2941883" y="4529368"/>
            <a:ext cx="931596" cy="576033"/>
          </a:xfrm>
          <a:prstGeom prst="straightConnector1">
            <a:avLst/>
          </a:prstGeom>
          <a:solidFill>
            <a:schemeClr val="tx2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8410843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Eva Scheugenpflug, MPG Halbleiterlabor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852D20-2352-4749-B7C5-DD441254C40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DEPFET Workshop, Seeon, May 2016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667644" y="1016732"/>
            <a:ext cx="7900799" cy="5760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algn="l">
              <a:spcBef>
                <a:spcPts val="100"/>
              </a:spcBef>
              <a:spcAft>
                <a:spcPts val="100"/>
              </a:spcAft>
            </a:pPr>
            <a:r>
              <a:rPr lang="de-DE" b="1" dirty="0" smtClean="0"/>
              <a:t>ENIG </a:t>
            </a:r>
            <a:r>
              <a:rPr lang="de-DE" b="1" dirty="0" err="1" smtClean="0"/>
              <a:t>process</a:t>
            </a:r>
            <a:r>
              <a:rPr lang="de-DE" b="1" dirty="0" smtClean="0"/>
              <a:t> </a:t>
            </a:r>
            <a:r>
              <a:rPr lang="de-DE" b="1" dirty="0" err="1" smtClean="0"/>
              <a:t>result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b="1" dirty="0" smtClean="0"/>
              <a:t>45 SWBs</a:t>
            </a:r>
            <a:r>
              <a:rPr lang="de-DE" dirty="0" smtClean="0"/>
              <a:t>:</a:t>
            </a:r>
          </a:p>
          <a:p>
            <a:pPr marL="285750" indent="-285750" algn="l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de-DE" dirty="0" smtClean="0"/>
              <a:t>7µm </a:t>
            </a:r>
            <a:r>
              <a:rPr lang="de-DE" dirty="0" err="1" smtClean="0"/>
              <a:t>Ni</a:t>
            </a:r>
            <a:r>
              <a:rPr lang="de-DE" dirty="0" smtClean="0"/>
              <a:t>/Au on </a:t>
            </a:r>
            <a:r>
              <a:rPr lang="de-DE" dirty="0" err="1" smtClean="0"/>
              <a:t>common</a:t>
            </a:r>
            <a:r>
              <a:rPr lang="de-DE" dirty="0" smtClean="0"/>
              <a:t> pads</a:t>
            </a:r>
            <a:endParaRPr lang="de-DE" dirty="0"/>
          </a:p>
          <a:p>
            <a:pPr marL="285750" indent="-285750" algn="l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de-DE" dirty="0" smtClean="0"/>
              <a:t>5µm </a:t>
            </a:r>
            <a:r>
              <a:rPr lang="de-DE" dirty="0" err="1"/>
              <a:t>Ni</a:t>
            </a:r>
            <a:r>
              <a:rPr lang="de-DE" dirty="0"/>
              <a:t>/Au on </a:t>
            </a:r>
            <a:r>
              <a:rPr lang="de-DE" dirty="0" err="1"/>
              <a:t>critical</a:t>
            </a:r>
            <a:r>
              <a:rPr lang="de-DE" dirty="0"/>
              <a:t> pad </a:t>
            </a:r>
            <a:endParaRPr lang="de-DE" dirty="0" smtClean="0"/>
          </a:p>
          <a:p>
            <a:pPr marL="285750" indent="-285750" algn="l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de-DE" dirty="0" err="1" smtClean="0">
                <a:sym typeface="Wingdings" panose="05000000000000000000" pitchFamily="2" charset="2"/>
              </a:rPr>
              <a:t>photo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resist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stripping</a:t>
            </a:r>
            <a:r>
              <a:rPr lang="de-DE" dirty="0" smtClean="0">
                <a:sym typeface="Wingdings" panose="05000000000000000000" pitchFamily="2" charset="2"/>
              </a:rPr>
              <a:t> at HLL		</a:t>
            </a:r>
            <a:endParaRPr lang="de-DE" dirty="0" smtClean="0"/>
          </a:p>
          <a:p>
            <a:pPr marL="741953" lvl="1" indent="-285750" algn="l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endParaRPr lang="de-DE" dirty="0" smtClean="0"/>
          </a:p>
          <a:p>
            <a:pPr algn="l">
              <a:spcBef>
                <a:spcPts val="100"/>
              </a:spcBef>
              <a:spcAft>
                <a:spcPts val="100"/>
              </a:spcAft>
            </a:pPr>
            <a:endParaRPr lang="de-DE" dirty="0"/>
          </a:p>
          <a:p>
            <a:pPr algn="l">
              <a:spcBef>
                <a:spcPts val="100"/>
              </a:spcBef>
              <a:spcAft>
                <a:spcPts val="100"/>
              </a:spcAft>
            </a:pPr>
            <a:endParaRPr lang="de-DE" dirty="0" smtClean="0"/>
          </a:p>
          <a:p>
            <a:pPr marL="342900" indent="-342900" algn="l">
              <a:spcBef>
                <a:spcPts val="100"/>
              </a:spcBef>
              <a:spcAft>
                <a:spcPts val="100"/>
              </a:spcAft>
              <a:buAutoNum type="arabicPeriod"/>
            </a:pPr>
            <a:endParaRPr lang="de-DE" dirty="0"/>
          </a:p>
          <a:p>
            <a:pPr marL="342900" indent="-342900" algn="l">
              <a:spcBef>
                <a:spcPts val="100"/>
              </a:spcBef>
              <a:spcAft>
                <a:spcPts val="100"/>
              </a:spcAft>
              <a:buAutoNum type="arabicPeriod"/>
            </a:pPr>
            <a:endParaRPr lang="de-DE" dirty="0" smtClean="0"/>
          </a:p>
          <a:p>
            <a:pPr marL="342900" indent="-342900" algn="l">
              <a:spcBef>
                <a:spcPts val="100"/>
              </a:spcBef>
              <a:spcAft>
                <a:spcPts val="100"/>
              </a:spcAft>
              <a:buAutoNum type="arabicPeriod"/>
            </a:pPr>
            <a:endParaRPr lang="de-DE" dirty="0"/>
          </a:p>
          <a:p>
            <a:pPr marL="342900" indent="-342900" algn="l">
              <a:spcBef>
                <a:spcPts val="100"/>
              </a:spcBef>
              <a:spcAft>
                <a:spcPts val="100"/>
              </a:spcAft>
              <a:buAutoNum type="arabicPeriod"/>
            </a:pPr>
            <a:endParaRPr lang="de-DE" dirty="0" smtClean="0"/>
          </a:p>
          <a:p>
            <a:pPr marL="342900" indent="-342900" algn="l">
              <a:spcBef>
                <a:spcPts val="100"/>
              </a:spcBef>
              <a:spcAft>
                <a:spcPts val="100"/>
              </a:spcAft>
              <a:buAutoNum type="arabicPeriod"/>
            </a:pPr>
            <a:endParaRPr lang="de-DE" dirty="0"/>
          </a:p>
          <a:p>
            <a:pPr marL="342900" indent="-342900" algn="l">
              <a:spcBef>
                <a:spcPts val="100"/>
              </a:spcBef>
              <a:spcAft>
                <a:spcPts val="100"/>
              </a:spcAft>
              <a:buAutoNum type="arabicPeriod"/>
            </a:pPr>
            <a:endParaRPr lang="de-DE" dirty="0" smtClean="0"/>
          </a:p>
          <a:p>
            <a:pPr lvl="1" algn="l">
              <a:spcBef>
                <a:spcPts val="100"/>
              </a:spcBef>
              <a:spcAft>
                <a:spcPts val="100"/>
              </a:spcAft>
            </a:pPr>
            <a:endParaRPr lang="de-DE" dirty="0" smtClean="0"/>
          </a:p>
          <a:p>
            <a:pPr lvl="1" algn="l">
              <a:spcBef>
                <a:spcPts val="100"/>
              </a:spcBef>
              <a:spcAft>
                <a:spcPts val="100"/>
              </a:spcAft>
            </a:pPr>
            <a:endParaRPr lang="de-DE" dirty="0">
              <a:solidFill>
                <a:srgbClr val="FF0000"/>
              </a:solidFill>
            </a:endParaRPr>
          </a:p>
          <a:p>
            <a:pPr algn="l">
              <a:spcBef>
                <a:spcPts val="100"/>
              </a:spcBef>
              <a:spcAft>
                <a:spcPts val="100"/>
              </a:spcAft>
            </a:pPr>
            <a:endParaRPr lang="de-DE" dirty="0" smtClean="0">
              <a:solidFill>
                <a:srgbClr val="FF0000"/>
              </a:solidFill>
            </a:endParaRPr>
          </a:p>
          <a:p>
            <a:pPr algn="l">
              <a:spcBef>
                <a:spcPts val="100"/>
              </a:spcBef>
              <a:spcAft>
                <a:spcPts val="100"/>
              </a:spcAft>
            </a:pPr>
            <a:endParaRPr lang="de-DE" dirty="0">
              <a:solidFill>
                <a:srgbClr val="FF0000"/>
              </a:solidFill>
            </a:endParaRPr>
          </a:p>
          <a:p>
            <a:pPr algn="l">
              <a:spcBef>
                <a:spcPts val="100"/>
              </a:spcBef>
              <a:spcAft>
                <a:spcPts val="100"/>
              </a:spcAft>
            </a:pPr>
            <a:endParaRPr lang="de-DE" dirty="0" smtClean="0"/>
          </a:p>
          <a:p>
            <a:pPr algn="l">
              <a:spcBef>
                <a:spcPts val="100"/>
              </a:spcBef>
              <a:spcAft>
                <a:spcPts val="100"/>
              </a:spcAft>
            </a:pPr>
            <a:endParaRPr lang="de-DE" dirty="0"/>
          </a:p>
          <a:p>
            <a:pPr algn="l">
              <a:spcBef>
                <a:spcPts val="100"/>
              </a:spcBef>
              <a:spcAft>
                <a:spcPts val="100"/>
              </a:spcAft>
            </a:pPr>
            <a:r>
              <a:rPr lang="de-DE" dirty="0" smtClean="0"/>
              <a:t> </a:t>
            </a:r>
          </a:p>
          <a:p>
            <a:pPr algn="l">
              <a:spcBef>
                <a:spcPts val="100"/>
              </a:spcBef>
              <a:spcAft>
                <a:spcPts val="100"/>
              </a:spcAft>
            </a:pPr>
            <a:endParaRPr lang="de-DE" dirty="0" smtClean="0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1627987" y="157383"/>
            <a:ext cx="6530175" cy="609600"/>
          </a:xfrm>
        </p:spPr>
        <p:txBody>
          <a:bodyPr/>
          <a:lstStyle/>
          <a:p>
            <a:r>
              <a:rPr lang="de-DE" dirty="0" err="1" smtClean="0"/>
              <a:t>Results</a:t>
            </a:r>
            <a:r>
              <a:rPr lang="de-DE" dirty="0" smtClean="0"/>
              <a:t> </a:t>
            </a:r>
            <a:r>
              <a:rPr lang="de-DE" dirty="0" err="1" smtClean="0"/>
              <a:t>test</a:t>
            </a:r>
            <a:r>
              <a:rPr lang="de-DE" dirty="0" smtClean="0"/>
              <a:t> 1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667645" y="4977172"/>
            <a:ext cx="7900799" cy="5760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algn="l">
              <a:spcBef>
                <a:spcPts val="100"/>
              </a:spcBef>
              <a:spcAft>
                <a:spcPts val="100"/>
              </a:spcAft>
            </a:pPr>
            <a:r>
              <a:rPr lang="de-DE" b="1" dirty="0" smtClean="0"/>
              <a:t>Test </a:t>
            </a:r>
            <a:r>
              <a:rPr lang="de-DE" b="1" dirty="0" err="1" smtClean="0"/>
              <a:t>conclusion</a:t>
            </a:r>
            <a:r>
              <a:rPr lang="de-DE" b="1" dirty="0" smtClean="0"/>
              <a:t>: </a:t>
            </a:r>
            <a:r>
              <a:rPr lang="de-DE" b="1" dirty="0" err="1"/>
              <a:t>c</a:t>
            </a:r>
            <a:r>
              <a:rPr lang="de-DE" b="1" dirty="0" err="1" smtClean="0"/>
              <a:t>oating</a:t>
            </a:r>
            <a:r>
              <a:rPr lang="de-DE" b="1" dirty="0" smtClean="0"/>
              <a:t> </a:t>
            </a:r>
            <a:r>
              <a:rPr lang="de-DE" b="1" dirty="0" err="1" smtClean="0"/>
              <a:t>by</a:t>
            </a:r>
            <a:r>
              <a:rPr lang="de-DE" b="1" dirty="0" smtClean="0"/>
              <a:t> </a:t>
            </a:r>
            <a:r>
              <a:rPr lang="de-DE" b="1" dirty="0" err="1" smtClean="0"/>
              <a:t>hand</a:t>
            </a:r>
            <a:endParaRPr lang="de-DE" b="1" dirty="0" smtClean="0"/>
          </a:p>
          <a:p>
            <a:pPr marL="285750" indent="-285750" algn="l"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à"/>
            </a:pPr>
            <a:r>
              <a:rPr lang="de-DE" dirty="0" err="1">
                <a:sym typeface="Wingdings" panose="05000000000000000000" pitchFamily="2" charset="2"/>
              </a:rPr>
              <a:t>w</a:t>
            </a:r>
            <a:r>
              <a:rPr lang="de-DE" dirty="0" err="1" smtClean="0">
                <a:sym typeface="Wingdings" panose="05000000000000000000" pitchFamily="2" charset="2"/>
              </a:rPr>
              <a:t>orks</a:t>
            </a:r>
            <a:r>
              <a:rPr lang="de-DE" dirty="0" smtClean="0">
                <a:sym typeface="Wingdings" panose="05000000000000000000" pitchFamily="2" charset="2"/>
              </a:rPr>
              <a:t> in </a:t>
            </a:r>
            <a:r>
              <a:rPr lang="de-DE" dirty="0" err="1" smtClean="0">
                <a:sym typeface="Wingdings" panose="05000000000000000000" pitchFamily="2" charset="2"/>
              </a:rPr>
              <a:t>principle</a:t>
            </a:r>
            <a:endParaRPr lang="de-DE" dirty="0" smtClean="0">
              <a:sym typeface="Wingdings" panose="05000000000000000000" pitchFamily="2" charset="2"/>
            </a:endParaRPr>
          </a:p>
          <a:p>
            <a:pPr marL="285750" indent="-285750" algn="l"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à"/>
            </a:pPr>
            <a:r>
              <a:rPr lang="de-DE" dirty="0" smtClean="0">
                <a:sym typeface="Wingdings" panose="05000000000000000000" pitchFamily="2" charset="2"/>
              </a:rPr>
              <a:t>BUT </a:t>
            </a:r>
            <a:r>
              <a:rPr lang="de-DE" dirty="0" err="1" smtClean="0">
                <a:sym typeface="Wingdings" panose="05000000000000000000" pitchFamily="2" charset="2"/>
              </a:rPr>
              <a:t>too</a:t>
            </a:r>
            <a:r>
              <a:rPr lang="de-DE" dirty="0" smtClean="0">
                <a:sym typeface="Wingdings" panose="05000000000000000000" pitchFamily="2" charset="2"/>
              </a:rPr>
              <a:t> high </a:t>
            </a:r>
            <a:r>
              <a:rPr lang="de-DE" dirty="0" err="1" smtClean="0">
                <a:sym typeface="Wingdings" panose="05000000000000000000" pitchFamily="2" charset="2"/>
              </a:rPr>
              <a:t>amount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of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work</a:t>
            </a:r>
            <a:r>
              <a:rPr lang="de-DE" dirty="0" smtClean="0">
                <a:sym typeface="Wingdings" panose="05000000000000000000" pitchFamily="2" charset="2"/>
              </a:rPr>
              <a:t> (single</a:t>
            </a:r>
            <a:r>
              <a:rPr lang="de-DE" dirty="0">
                <a:sym typeface="Wingdings" panose="05000000000000000000" pitchFamily="2" charset="2"/>
              </a:rPr>
              <a:t>-</a:t>
            </a:r>
            <a:r>
              <a:rPr lang="de-DE" dirty="0" smtClean="0">
                <a:sym typeface="Wingdings" panose="05000000000000000000" pitchFamily="2" charset="2"/>
              </a:rPr>
              <a:t>chip </a:t>
            </a:r>
            <a:r>
              <a:rPr lang="de-DE" dirty="0" err="1" smtClean="0">
                <a:sym typeface="Wingdings" panose="05000000000000000000" pitchFamily="2" charset="2"/>
              </a:rPr>
              <a:t>process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for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resist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coating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u="sng" dirty="0" err="1" smtClean="0">
                <a:sym typeface="Wingdings" panose="05000000000000000000" pitchFamily="2" charset="2"/>
              </a:rPr>
              <a:t>and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stripping</a:t>
            </a:r>
            <a:r>
              <a:rPr lang="de-DE" dirty="0" smtClean="0">
                <a:sym typeface="Wingdings" panose="05000000000000000000" pitchFamily="2" charset="2"/>
              </a:rPr>
              <a:t>) 	</a:t>
            </a:r>
            <a:endParaRPr lang="de-DE" dirty="0" smtClean="0"/>
          </a:p>
          <a:p>
            <a:pPr marL="741953" lvl="1" indent="-285750" algn="l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endParaRPr lang="de-DE" dirty="0" smtClean="0"/>
          </a:p>
          <a:p>
            <a:pPr algn="l">
              <a:spcBef>
                <a:spcPts val="100"/>
              </a:spcBef>
              <a:spcAft>
                <a:spcPts val="100"/>
              </a:spcAft>
            </a:pPr>
            <a:endParaRPr lang="de-DE" dirty="0"/>
          </a:p>
          <a:p>
            <a:pPr marL="342900" indent="-342900" algn="l">
              <a:spcBef>
                <a:spcPts val="100"/>
              </a:spcBef>
              <a:spcAft>
                <a:spcPts val="100"/>
              </a:spcAft>
              <a:buAutoNum type="arabicPeriod"/>
            </a:pPr>
            <a:endParaRPr lang="de-DE" dirty="0" smtClean="0"/>
          </a:p>
          <a:p>
            <a:pPr marL="342900" indent="-342900" algn="l">
              <a:spcBef>
                <a:spcPts val="100"/>
              </a:spcBef>
              <a:spcAft>
                <a:spcPts val="100"/>
              </a:spcAft>
              <a:buAutoNum type="arabicPeriod"/>
            </a:pPr>
            <a:endParaRPr lang="de-DE" dirty="0"/>
          </a:p>
          <a:p>
            <a:pPr marL="342900" indent="-342900" algn="l">
              <a:spcBef>
                <a:spcPts val="100"/>
              </a:spcBef>
              <a:spcAft>
                <a:spcPts val="100"/>
              </a:spcAft>
              <a:buAutoNum type="arabicPeriod"/>
            </a:pPr>
            <a:endParaRPr lang="de-DE" dirty="0" smtClean="0"/>
          </a:p>
          <a:p>
            <a:pPr marL="342900" indent="-342900" algn="l">
              <a:spcBef>
                <a:spcPts val="100"/>
              </a:spcBef>
              <a:spcAft>
                <a:spcPts val="100"/>
              </a:spcAft>
              <a:buAutoNum type="arabicPeriod"/>
            </a:pPr>
            <a:endParaRPr lang="de-DE" dirty="0"/>
          </a:p>
          <a:p>
            <a:pPr marL="342900" indent="-342900" algn="l">
              <a:spcBef>
                <a:spcPts val="100"/>
              </a:spcBef>
              <a:spcAft>
                <a:spcPts val="100"/>
              </a:spcAft>
              <a:buAutoNum type="arabicPeriod"/>
            </a:pPr>
            <a:endParaRPr lang="de-DE" dirty="0" smtClean="0"/>
          </a:p>
          <a:p>
            <a:pPr marL="342900" indent="-342900" algn="l">
              <a:spcBef>
                <a:spcPts val="100"/>
              </a:spcBef>
              <a:spcAft>
                <a:spcPts val="100"/>
              </a:spcAft>
              <a:buAutoNum type="arabicPeriod"/>
            </a:pPr>
            <a:endParaRPr lang="de-DE" dirty="0"/>
          </a:p>
          <a:p>
            <a:pPr marL="342900" indent="-342900" algn="l">
              <a:spcBef>
                <a:spcPts val="100"/>
              </a:spcBef>
              <a:spcAft>
                <a:spcPts val="100"/>
              </a:spcAft>
              <a:buAutoNum type="arabicPeriod"/>
            </a:pPr>
            <a:endParaRPr lang="de-DE" dirty="0" smtClean="0"/>
          </a:p>
          <a:p>
            <a:pPr lvl="1" algn="l">
              <a:spcBef>
                <a:spcPts val="100"/>
              </a:spcBef>
              <a:spcAft>
                <a:spcPts val="100"/>
              </a:spcAft>
            </a:pPr>
            <a:endParaRPr lang="de-DE" dirty="0" smtClean="0"/>
          </a:p>
          <a:p>
            <a:pPr lvl="1" algn="l">
              <a:spcBef>
                <a:spcPts val="100"/>
              </a:spcBef>
              <a:spcAft>
                <a:spcPts val="100"/>
              </a:spcAft>
            </a:pPr>
            <a:endParaRPr lang="de-DE" dirty="0">
              <a:solidFill>
                <a:srgbClr val="FF0000"/>
              </a:solidFill>
            </a:endParaRPr>
          </a:p>
          <a:p>
            <a:pPr algn="l">
              <a:spcBef>
                <a:spcPts val="100"/>
              </a:spcBef>
              <a:spcAft>
                <a:spcPts val="100"/>
              </a:spcAft>
            </a:pPr>
            <a:endParaRPr lang="de-DE" dirty="0" smtClean="0">
              <a:solidFill>
                <a:srgbClr val="FF0000"/>
              </a:solidFill>
            </a:endParaRPr>
          </a:p>
          <a:p>
            <a:pPr algn="l">
              <a:spcBef>
                <a:spcPts val="100"/>
              </a:spcBef>
              <a:spcAft>
                <a:spcPts val="100"/>
              </a:spcAft>
            </a:pPr>
            <a:endParaRPr lang="de-DE" dirty="0">
              <a:solidFill>
                <a:srgbClr val="FF0000"/>
              </a:solidFill>
            </a:endParaRPr>
          </a:p>
          <a:p>
            <a:pPr algn="l">
              <a:spcBef>
                <a:spcPts val="100"/>
              </a:spcBef>
              <a:spcAft>
                <a:spcPts val="100"/>
              </a:spcAft>
            </a:pPr>
            <a:endParaRPr lang="de-DE" dirty="0" smtClean="0"/>
          </a:p>
          <a:p>
            <a:pPr algn="l">
              <a:spcBef>
                <a:spcPts val="100"/>
              </a:spcBef>
              <a:spcAft>
                <a:spcPts val="100"/>
              </a:spcAft>
            </a:pPr>
            <a:endParaRPr lang="de-DE" dirty="0"/>
          </a:p>
          <a:p>
            <a:pPr algn="l">
              <a:spcBef>
                <a:spcPts val="100"/>
              </a:spcBef>
              <a:spcAft>
                <a:spcPts val="100"/>
              </a:spcAft>
            </a:pPr>
            <a:r>
              <a:rPr lang="de-DE" dirty="0" smtClean="0"/>
              <a:t> </a:t>
            </a:r>
          </a:p>
          <a:p>
            <a:pPr algn="l">
              <a:spcBef>
                <a:spcPts val="100"/>
              </a:spcBef>
              <a:spcAft>
                <a:spcPts val="100"/>
              </a:spcAft>
            </a:pPr>
            <a:endParaRPr lang="de-DE" dirty="0" smtClean="0"/>
          </a:p>
        </p:txBody>
      </p:sp>
      <p:sp>
        <p:nvSpPr>
          <p:cNvPr id="2" name="Textfeld 1"/>
          <p:cNvSpPr txBox="1"/>
          <p:nvPr/>
        </p:nvSpPr>
        <p:spPr>
          <a:xfrm>
            <a:off x="2833427" y="4540061"/>
            <a:ext cx="3709367" cy="23029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algn="l">
              <a:spcBef>
                <a:spcPts val="100"/>
              </a:spcBef>
              <a:spcAft>
                <a:spcPts val="100"/>
              </a:spcAft>
            </a:pPr>
            <a:r>
              <a:rPr lang="de-DE" sz="1000" dirty="0" smtClean="0"/>
              <a:t>Fig.11: </a:t>
            </a:r>
            <a:r>
              <a:rPr lang="de-DE" sz="1000" dirty="0" err="1" smtClean="0"/>
              <a:t>one</a:t>
            </a:r>
            <a:r>
              <a:rPr lang="de-DE" sz="1000" dirty="0" smtClean="0"/>
              <a:t> </a:t>
            </a:r>
            <a:r>
              <a:rPr lang="de-DE" sz="1000" dirty="0" err="1" smtClean="0"/>
              <a:t>representative</a:t>
            </a:r>
            <a:r>
              <a:rPr lang="de-DE" sz="1000" dirty="0" smtClean="0"/>
              <a:t> </a:t>
            </a:r>
            <a:r>
              <a:rPr lang="de-DE" sz="1000" dirty="0" err="1" smtClean="0"/>
              <a:t>chip</a:t>
            </a:r>
            <a:r>
              <a:rPr lang="de-DE" sz="1000" dirty="0" smtClean="0"/>
              <a:t> after ENIG </a:t>
            </a:r>
            <a:r>
              <a:rPr lang="de-DE" sz="1000" dirty="0" err="1" smtClean="0"/>
              <a:t>process</a:t>
            </a:r>
            <a:r>
              <a:rPr lang="de-DE" sz="1000" dirty="0" smtClean="0"/>
              <a:t> (x100)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1179494" y="3354377"/>
            <a:ext cx="1728192" cy="3780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de-DE" sz="1400" dirty="0" err="1">
                <a:solidFill>
                  <a:srgbClr val="FF0000"/>
                </a:solidFill>
              </a:rPr>
              <a:t>c</a:t>
            </a:r>
            <a:r>
              <a:rPr lang="de-DE" sz="1400" dirty="0" err="1" smtClean="0">
                <a:solidFill>
                  <a:srgbClr val="FF0000"/>
                </a:solidFill>
              </a:rPr>
              <a:t>ritical</a:t>
            </a:r>
            <a:r>
              <a:rPr lang="de-DE" sz="1400" dirty="0" smtClean="0">
                <a:solidFill>
                  <a:srgbClr val="FF0000"/>
                </a:solidFill>
              </a:rPr>
              <a:t> pad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390431"/>
            <a:ext cx="1980220" cy="2149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Ellipse 10"/>
          <p:cNvSpPr/>
          <p:nvPr/>
        </p:nvSpPr>
        <p:spPr bwMode="auto">
          <a:xfrm>
            <a:off x="2951820" y="3846778"/>
            <a:ext cx="468052" cy="468052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cxnSp>
        <p:nvCxnSpPr>
          <p:cNvPr id="12" name="Gerade Verbindung mit Pfeil 11"/>
          <p:cNvCxnSpPr/>
          <p:nvPr/>
        </p:nvCxnSpPr>
        <p:spPr bwMode="auto">
          <a:xfrm flipH="1" flipV="1">
            <a:off x="2519772" y="3615405"/>
            <a:ext cx="666074" cy="234028"/>
          </a:xfrm>
          <a:prstGeom prst="straightConnector1">
            <a:avLst/>
          </a:prstGeom>
          <a:solidFill>
            <a:schemeClr val="tx2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41060324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Eva Scheugenpflug, MPG Halbleiterlabor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852D20-2352-4749-B7C5-DD441254C40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DEPFET Workshop, Seeon, May 2016</a:t>
            </a:r>
            <a:endParaRPr lang="de-DE" dirty="0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1627987" y="157383"/>
            <a:ext cx="6530175" cy="609600"/>
          </a:xfrm>
        </p:spPr>
        <p:txBody>
          <a:bodyPr/>
          <a:lstStyle/>
          <a:p>
            <a:r>
              <a:rPr lang="de-DE" dirty="0" smtClean="0"/>
              <a:t>Description </a:t>
            </a:r>
            <a:r>
              <a:rPr lang="de-DE" dirty="0" err="1" smtClean="0"/>
              <a:t>test</a:t>
            </a:r>
            <a:r>
              <a:rPr lang="de-DE" dirty="0" smtClean="0"/>
              <a:t> 2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667644" y="1016732"/>
            <a:ext cx="7900799" cy="5760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algn="l">
              <a:spcBef>
                <a:spcPts val="100"/>
              </a:spcBef>
              <a:spcAft>
                <a:spcPts val="100"/>
              </a:spcAft>
            </a:pPr>
            <a:r>
              <a:rPr lang="de-DE" b="1" dirty="0" smtClean="0"/>
              <a:t>Test 2: </a:t>
            </a:r>
            <a:r>
              <a:rPr lang="de-DE" dirty="0" err="1" smtClean="0"/>
              <a:t>Rebuilding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a </a:t>
            </a:r>
            <a:r>
              <a:rPr lang="de-DE" dirty="0" err="1" smtClean="0"/>
              <a:t>wafer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/>
              <a:t> </a:t>
            </a:r>
            <a:r>
              <a:rPr lang="de-DE" dirty="0" err="1" smtClean="0"/>
              <a:t>get</a:t>
            </a:r>
            <a:r>
              <a:rPr lang="de-DE" dirty="0" smtClean="0"/>
              <a:t> a multi</a:t>
            </a:r>
            <a:r>
              <a:rPr lang="de-DE" dirty="0"/>
              <a:t>-</a:t>
            </a:r>
            <a:r>
              <a:rPr lang="de-DE" dirty="0" smtClean="0"/>
              <a:t>chip </a:t>
            </a:r>
            <a:r>
              <a:rPr lang="de-DE" dirty="0" err="1" smtClean="0"/>
              <a:t>coating</a:t>
            </a:r>
            <a:r>
              <a:rPr lang="de-DE" dirty="0" smtClean="0"/>
              <a:t> </a:t>
            </a:r>
            <a:r>
              <a:rPr lang="de-DE" dirty="0" err="1" smtClean="0"/>
              <a:t>process</a:t>
            </a:r>
            <a:r>
              <a:rPr lang="de-DE" dirty="0" smtClean="0">
                <a:sym typeface="Wingdings" panose="05000000000000000000" pitchFamily="2" charset="2"/>
              </a:rPr>
              <a:t>	</a:t>
            </a:r>
            <a:endParaRPr lang="de-DE" dirty="0" smtClean="0"/>
          </a:p>
          <a:p>
            <a:pPr marL="741953" lvl="1" indent="-285750" algn="l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endParaRPr lang="de-DE" dirty="0" smtClean="0"/>
          </a:p>
          <a:p>
            <a:pPr algn="l">
              <a:spcBef>
                <a:spcPts val="100"/>
              </a:spcBef>
              <a:spcAft>
                <a:spcPts val="100"/>
              </a:spcAft>
            </a:pPr>
            <a:endParaRPr lang="de-DE" dirty="0"/>
          </a:p>
          <a:p>
            <a:pPr marL="342900" indent="-342900" algn="l">
              <a:spcBef>
                <a:spcPts val="100"/>
              </a:spcBef>
              <a:spcAft>
                <a:spcPts val="100"/>
              </a:spcAft>
              <a:buAutoNum type="arabicPeriod"/>
            </a:pPr>
            <a:endParaRPr lang="de-DE" dirty="0" smtClean="0"/>
          </a:p>
          <a:p>
            <a:pPr marL="342900" indent="-342900">
              <a:spcBef>
                <a:spcPts val="100"/>
              </a:spcBef>
              <a:spcAft>
                <a:spcPts val="100"/>
              </a:spcAft>
              <a:buAutoNum type="arabicPeriod"/>
            </a:pPr>
            <a:endParaRPr lang="de-DE" dirty="0"/>
          </a:p>
          <a:p>
            <a:pPr marL="342900" indent="-342900" algn="l">
              <a:spcBef>
                <a:spcPts val="100"/>
              </a:spcBef>
              <a:spcAft>
                <a:spcPts val="100"/>
              </a:spcAft>
              <a:buAutoNum type="arabicPeriod"/>
            </a:pPr>
            <a:endParaRPr lang="de-DE" dirty="0" smtClean="0"/>
          </a:p>
          <a:p>
            <a:pPr marL="342900" indent="-342900" algn="l">
              <a:spcBef>
                <a:spcPts val="100"/>
              </a:spcBef>
              <a:spcAft>
                <a:spcPts val="100"/>
              </a:spcAft>
              <a:buAutoNum type="arabicPeriod"/>
            </a:pPr>
            <a:endParaRPr lang="de-DE" dirty="0"/>
          </a:p>
          <a:p>
            <a:pPr marL="342900" indent="-342900" algn="l">
              <a:spcBef>
                <a:spcPts val="100"/>
              </a:spcBef>
              <a:spcAft>
                <a:spcPts val="100"/>
              </a:spcAft>
              <a:buAutoNum type="arabicPeriod"/>
            </a:pPr>
            <a:endParaRPr lang="de-DE" dirty="0" smtClean="0"/>
          </a:p>
          <a:p>
            <a:pPr marL="342900" indent="-342900" algn="l">
              <a:spcBef>
                <a:spcPts val="100"/>
              </a:spcBef>
              <a:spcAft>
                <a:spcPts val="100"/>
              </a:spcAft>
              <a:buAutoNum type="arabicPeriod"/>
            </a:pPr>
            <a:endParaRPr lang="de-DE" dirty="0"/>
          </a:p>
          <a:p>
            <a:pPr marL="342900" indent="-342900" algn="l">
              <a:spcBef>
                <a:spcPts val="100"/>
              </a:spcBef>
              <a:spcAft>
                <a:spcPts val="100"/>
              </a:spcAft>
              <a:buAutoNum type="arabicPeriod"/>
            </a:pPr>
            <a:endParaRPr lang="de-DE" dirty="0" smtClean="0"/>
          </a:p>
          <a:p>
            <a:pPr lvl="1" algn="l">
              <a:spcBef>
                <a:spcPts val="100"/>
              </a:spcBef>
              <a:spcAft>
                <a:spcPts val="100"/>
              </a:spcAft>
            </a:pPr>
            <a:endParaRPr lang="de-DE" dirty="0" smtClean="0"/>
          </a:p>
          <a:p>
            <a:pPr lvl="1" algn="l">
              <a:spcBef>
                <a:spcPts val="100"/>
              </a:spcBef>
              <a:spcAft>
                <a:spcPts val="100"/>
              </a:spcAft>
            </a:pPr>
            <a:endParaRPr lang="de-DE" dirty="0">
              <a:solidFill>
                <a:srgbClr val="FF0000"/>
              </a:solidFill>
            </a:endParaRPr>
          </a:p>
          <a:p>
            <a:pPr algn="l">
              <a:spcBef>
                <a:spcPts val="100"/>
              </a:spcBef>
              <a:spcAft>
                <a:spcPts val="100"/>
              </a:spcAft>
            </a:pPr>
            <a:endParaRPr lang="de-DE" dirty="0" smtClean="0">
              <a:solidFill>
                <a:srgbClr val="FF0000"/>
              </a:solidFill>
            </a:endParaRPr>
          </a:p>
          <a:p>
            <a:pPr algn="l">
              <a:spcBef>
                <a:spcPts val="100"/>
              </a:spcBef>
              <a:spcAft>
                <a:spcPts val="100"/>
              </a:spcAft>
            </a:pPr>
            <a:endParaRPr lang="de-DE" dirty="0">
              <a:solidFill>
                <a:srgbClr val="FF0000"/>
              </a:solidFill>
            </a:endParaRPr>
          </a:p>
          <a:p>
            <a:pPr algn="l">
              <a:spcBef>
                <a:spcPts val="100"/>
              </a:spcBef>
              <a:spcAft>
                <a:spcPts val="100"/>
              </a:spcAft>
            </a:pPr>
            <a:endParaRPr lang="de-DE" dirty="0" smtClean="0"/>
          </a:p>
          <a:p>
            <a:pPr algn="l">
              <a:spcBef>
                <a:spcPts val="100"/>
              </a:spcBef>
              <a:spcAft>
                <a:spcPts val="100"/>
              </a:spcAft>
            </a:pPr>
            <a:endParaRPr lang="de-DE" dirty="0"/>
          </a:p>
          <a:p>
            <a:pPr algn="l">
              <a:spcBef>
                <a:spcPts val="100"/>
              </a:spcBef>
              <a:spcAft>
                <a:spcPts val="100"/>
              </a:spcAft>
            </a:pPr>
            <a:r>
              <a:rPr lang="de-DE" dirty="0" smtClean="0"/>
              <a:t> </a:t>
            </a:r>
          </a:p>
          <a:p>
            <a:pPr algn="l">
              <a:spcBef>
                <a:spcPts val="100"/>
              </a:spcBef>
              <a:spcAft>
                <a:spcPts val="100"/>
              </a:spcAft>
            </a:pPr>
            <a:endParaRPr lang="de-DE" dirty="0" smtClean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644" y="1448780"/>
            <a:ext cx="2134927" cy="2049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6614" y="2792633"/>
            <a:ext cx="5909889" cy="3493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Gerade Verbindung mit Pfeil 4"/>
          <p:cNvCxnSpPr/>
          <p:nvPr/>
        </p:nvCxnSpPr>
        <p:spPr bwMode="auto">
          <a:xfrm>
            <a:off x="2447764" y="2996952"/>
            <a:ext cx="504056" cy="501358"/>
          </a:xfrm>
          <a:prstGeom prst="straightConnector1">
            <a:avLst/>
          </a:prstGeom>
          <a:solidFill>
            <a:schemeClr val="tx2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Textfeld 8"/>
          <p:cNvSpPr txBox="1"/>
          <p:nvPr/>
        </p:nvSpPr>
        <p:spPr>
          <a:xfrm>
            <a:off x="3570893" y="2457606"/>
            <a:ext cx="914400" cy="4572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de-DE" dirty="0" err="1" smtClean="0"/>
              <a:t>opening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wafer</a:t>
            </a:r>
            <a:endParaRPr lang="de-DE" dirty="0" smtClean="0"/>
          </a:p>
        </p:txBody>
      </p:sp>
      <p:sp>
        <p:nvSpPr>
          <p:cNvPr id="13" name="Textfeld 12"/>
          <p:cNvSpPr txBox="1"/>
          <p:nvPr/>
        </p:nvSpPr>
        <p:spPr>
          <a:xfrm>
            <a:off x="4478288" y="2792633"/>
            <a:ext cx="914400" cy="4572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de-DE" dirty="0" err="1" smtClean="0"/>
              <a:t>chip</a:t>
            </a:r>
            <a:endParaRPr lang="de-DE" dirty="0" smtClean="0"/>
          </a:p>
        </p:txBody>
      </p:sp>
      <p:sp>
        <p:nvSpPr>
          <p:cNvPr id="14" name="Textfeld 13"/>
          <p:cNvSpPr txBox="1"/>
          <p:nvPr/>
        </p:nvSpPr>
        <p:spPr>
          <a:xfrm>
            <a:off x="5976156" y="2924944"/>
            <a:ext cx="914400" cy="4572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de-DE" dirty="0" err="1" smtClean="0"/>
              <a:t>opening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PR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2951820" y="1412776"/>
            <a:ext cx="5700296" cy="50405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algn="l">
              <a:spcBef>
                <a:spcPts val="100"/>
              </a:spcBef>
              <a:spcAft>
                <a:spcPts val="100"/>
              </a:spcAft>
            </a:pPr>
            <a:r>
              <a:rPr lang="de-DE" b="1" dirty="0" smtClean="0">
                <a:sym typeface="Wingdings" panose="05000000000000000000" pitchFamily="2" charset="2"/>
              </a:rPr>
              <a:t> </a:t>
            </a:r>
            <a:r>
              <a:rPr lang="de-DE" dirty="0" smtClean="0">
                <a:sym typeface="Wingdings" panose="05000000000000000000" pitchFamily="2" charset="2"/>
              </a:rPr>
              <a:t>280 SBWs on </a:t>
            </a:r>
            <a:r>
              <a:rPr lang="de-DE" dirty="0" err="1" smtClean="0">
                <a:sym typeface="Wingdings" panose="05000000000000000000" pitchFamily="2" charset="2"/>
              </a:rPr>
              <a:t>one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wafer</a:t>
            </a:r>
            <a:endParaRPr lang="de-DE" dirty="0"/>
          </a:p>
          <a:p>
            <a:pPr marL="342900" indent="-342900" algn="l">
              <a:spcBef>
                <a:spcPts val="100"/>
              </a:spcBef>
              <a:spcAft>
                <a:spcPts val="100"/>
              </a:spcAft>
              <a:buAutoNum type="arabicPeriod"/>
            </a:pPr>
            <a:endParaRPr lang="de-DE" dirty="0" smtClean="0"/>
          </a:p>
          <a:p>
            <a:pPr marL="342900" indent="-342900" algn="l">
              <a:spcBef>
                <a:spcPts val="100"/>
              </a:spcBef>
              <a:spcAft>
                <a:spcPts val="100"/>
              </a:spcAft>
              <a:buAutoNum type="arabicPeriod"/>
            </a:pPr>
            <a:endParaRPr lang="de-DE" dirty="0"/>
          </a:p>
          <a:p>
            <a:pPr marL="342900" indent="-342900" algn="l">
              <a:spcBef>
                <a:spcPts val="100"/>
              </a:spcBef>
              <a:spcAft>
                <a:spcPts val="100"/>
              </a:spcAft>
              <a:buAutoNum type="arabicPeriod"/>
            </a:pPr>
            <a:endParaRPr lang="de-DE" dirty="0" smtClean="0"/>
          </a:p>
          <a:p>
            <a:pPr lvl="1" algn="l">
              <a:spcBef>
                <a:spcPts val="100"/>
              </a:spcBef>
              <a:spcAft>
                <a:spcPts val="100"/>
              </a:spcAft>
            </a:pPr>
            <a:endParaRPr lang="de-DE" dirty="0" smtClean="0"/>
          </a:p>
          <a:p>
            <a:pPr lvl="1" algn="l">
              <a:spcBef>
                <a:spcPts val="100"/>
              </a:spcBef>
              <a:spcAft>
                <a:spcPts val="100"/>
              </a:spcAft>
            </a:pPr>
            <a:endParaRPr lang="de-DE" dirty="0">
              <a:solidFill>
                <a:srgbClr val="FF0000"/>
              </a:solidFill>
            </a:endParaRPr>
          </a:p>
          <a:p>
            <a:pPr algn="l">
              <a:spcBef>
                <a:spcPts val="100"/>
              </a:spcBef>
              <a:spcAft>
                <a:spcPts val="100"/>
              </a:spcAft>
            </a:pPr>
            <a:endParaRPr lang="de-DE" dirty="0" smtClean="0">
              <a:solidFill>
                <a:srgbClr val="FF0000"/>
              </a:solidFill>
            </a:endParaRPr>
          </a:p>
          <a:p>
            <a:pPr algn="l">
              <a:spcBef>
                <a:spcPts val="100"/>
              </a:spcBef>
              <a:spcAft>
                <a:spcPts val="100"/>
              </a:spcAft>
            </a:pPr>
            <a:endParaRPr lang="de-DE" dirty="0">
              <a:solidFill>
                <a:srgbClr val="FF0000"/>
              </a:solidFill>
            </a:endParaRPr>
          </a:p>
          <a:p>
            <a:pPr algn="l">
              <a:spcBef>
                <a:spcPts val="100"/>
              </a:spcBef>
              <a:spcAft>
                <a:spcPts val="100"/>
              </a:spcAft>
            </a:pPr>
            <a:endParaRPr lang="de-DE" dirty="0" smtClean="0"/>
          </a:p>
          <a:p>
            <a:pPr algn="l">
              <a:spcBef>
                <a:spcPts val="100"/>
              </a:spcBef>
              <a:spcAft>
                <a:spcPts val="100"/>
              </a:spcAft>
            </a:pPr>
            <a:endParaRPr lang="de-DE" dirty="0"/>
          </a:p>
          <a:p>
            <a:pPr algn="l">
              <a:spcBef>
                <a:spcPts val="100"/>
              </a:spcBef>
              <a:spcAft>
                <a:spcPts val="100"/>
              </a:spcAft>
            </a:pPr>
            <a:r>
              <a:rPr lang="de-DE" dirty="0" smtClean="0"/>
              <a:t> </a:t>
            </a:r>
          </a:p>
          <a:p>
            <a:pPr algn="l">
              <a:spcBef>
                <a:spcPts val="100"/>
              </a:spcBef>
              <a:spcAft>
                <a:spcPts val="100"/>
              </a:spcAft>
            </a:pPr>
            <a:endParaRPr lang="de-DE" dirty="0" smtClean="0"/>
          </a:p>
        </p:txBody>
      </p:sp>
      <p:sp>
        <p:nvSpPr>
          <p:cNvPr id="16" name="Textfeld 15"/>
          <p:cNvSpPr txBox="1"/>
          <p:nvPr/>
        </p:nvSpPr>
        <p:spPr>
          <a:xfrm>
            <a:off x="667644" y="3519728"/>
            <a:ext cx="3709367" cy="23029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algn="l">
              <a:spcBef>
                <a:spcPts val="100"/>
              </a:spcBef>
              <a:spcAft>
                <a:spcPts val="100"/>
              </a:spcAft>
            </a:pPr>
            <a:r>
              <a:rPr lang="de-DE" sz="1000" dirty="0" smtClean="0"/>
              <a:t>Fig.12: </a:t>
            </a:r>
            <a:r>
              <a:rPr lang="de-DE" sz="1000" dirty="0" err="1" smtClean="0"/>
              <a:t>wafer</a:t>
            </a:r>
            <a:r>
              <a:rPr lang="de-DE" sz="1000" dirty="0" smtClean="0"/>
              <a:t> </a:t>
            </a:r>
            <a:r>
              <a:rPr lang="de-DE" sz="1000" dirty="0" err="1" smtClean="0"/>
              <a:t>with</a:t>
            </a:r>
            <a:r>
              <a:rPr lang="de-DE" sz="1000" dirty="0" smtClean="0"/>
              <a:t> 280 </a:t>
            </a:r>
            <a:r>
              <a:rPr lang="de-DE" sz="1000" dirty="0" err="1" smtClean="0"/>
              <a:t>openings</a:t>
            </a:r>
            <a:r>
              <a:rPr lang="de-DE" sz="1000" dirty="0" smtClean="0"/>
              <a:t> </a:t>
            </a:r>
          </a:p>
          <a:p>
            <a:pPr algn="l">
              <a:spcBef>
                <a:spcPts val="100"/>
              </a:spcBef>
              <a:spcAft>
                <a:spcPts val="100"/>
              </a:spcAft>
            </a:pPr>
            <a:r>
              <a:rPr lang="de-DE" sz="1000" dirty="0" smtClean="0"/>
              <a:t>           </a:t>
            </a:r>
            <a:r>
              <a:rPr lang="de-DE" sz="1000" dirty="0" err="1" smtClean="0"/>
              <a:t>for</a:t>
            </a:r>
            <a:r>
              <a:rPr lang="de-DE" sz="1000" dirty="0" smtClean="0"/>
              <a:t> SWBs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2915816" y="6223042"/>
            <a:ext cx="6161787" cy="23029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algn="l">
              <a:spcBef>
                <a:spcPts val="100"/>
              </a:spcBef>
              <a:spcAft>
                <a:spcPts val="100"/>
              </a:spcAft>
            </a:pPr>
            <a:r>
              <a:rPr lang="de-DE" sz="1000" dirty="0" smtClean="0"/>
              <a:t>Fig.13: </a:t>
            </a:r>
            <a:r>
              <a:rPr lang="de-DE" sz="1000" dirty="0" err="1" smtClean="0"/>
              <a:t>Enlarged</a:t>
            </a:r>
            <a:r>
              <a:rPr lang="de-DE" sz="1000" dirty="0" smtClean="0"/>
              <a:t> </a:t>
            </a:r>
            <a:r>
              <a:rPr lang="de-DE" sz="1000" dirty="0" err="1" smtClean="0"/>
              <a:t>section</a:t>
            </a:r>
            <a:r>
              <a:rPr lang="de-DE" sz="1000" dirty="0" smtClean="0"/>
              <a:t> </a:t>
            </a:r>
            <a:r>
              <a:rPr lang="de-DE" sz="1000" dirty="0" err="1" smtClean="0"/>
              <a:t>of</a:t>
            </a:r>
            <a:r>
              <a:rPr lang="de-DE" sz="1000" dirty="0" smtClean="0"/>
              <a:t> </a:t>
            </a:r>
            <a:r>
              <a:rPr lang="de-DE" sz="1000" dirty="0" err="1" smtClean="0"/>
              <a:t>the</a:t>
            </a:r>
            <a:r>
              <a:rPr lang="de-DE" sz="1000" dirty="0" smtClean="0"/>
              <a:t> </a:t>
            </a:r>
            <a:r>
              <a:rPr lang="de-DE" sz="1000" dirty="0" err="1" smtClean="0"/>
              <a:t>wafer</a:t>
            </a:r>
            <a:r>
              <a:rPr lang="de-DE" sz="1000" dirty="0" smtClean="0"/>
              <a:t>: </a:t>
            </a:r>
            <a:r>
              <a:rPr lang="de-DE" sz="1000" dirty="0" err="1" smtClean="0"/>
              <a:t>one</a:t>
            </a:r>
            <a:r>
              <a:rPr lang="de-DE" sz="1000" dirty="0" smtClean="0"/>
              <a:t> </a:t>
            </a:r>
            <a:r>
              <a:rPr lang="de-DE" sz="1000" dirty="0" err="1" smtClean="0"/>
              <a:t>opening</a:t>
            </a:r>
            <a:r>
              <a:rPr lang="de-DE" sz="1000" dirty="0" smtClean="0"/>
              <a:t> </a:t>
            </a:r>
            <a:r>
              <a:rPr lang="de-DE" sz="1000" dirty="0" err="1" smtClean="0"/>
              <a:t>with</a:t>
            </a:r>
            <a:r>
              <a:rPr lang="de-DE" sz="1000" dirty="0" smtClean="0"/>
              <a:t> a SWB (</a:t>
            </a:r>
            <a:r>
              <a:rPr lang="de-DE" sz="1000" dirty="0" err="1" smtClean="0"/>
              <a:t>red</a:t>
            </a:r>
            <a:r>
              <a:rPr lang="de-DE" sz="1000" dirty="0" smtClean="0"/>
              <a:t>) in </a:t>
            </a:r>
            <a:r>
              <a:rPr lang="de-DE" sz="1000" dirty="0" err="1" smtClean="0"/>
              <a:t>it</a:t>
            </a:r>
            <a:r>
              <a:rPr lang="de-DE" sz="1000" dirty="0" smtClean="0"/>
              <a:t> </a:t>
            </a:r>
            <a:r>
              <a:rPr lang="de-DE" sz="1000" dirty="0" err="1" smtClean="0"/>
              <a:t>and</a:t>
            </a:r>
            <a:r>
              <a:rPr lang="de-DE" sz="1000" dirty="0" smtClean="0"/>
              <a:t> </a:t>
            </a:r>
            <a:r>
              <a:rPr lang="de-DE" sz="1000" dirty="0" err="1" smtClean="0"/>
              <a:t>the</a:t>
            </a:r>
            <a:r>
              <a:rPr lang="de-DE" sz="1000" dirty="0" smtClean="0"/>
              <a:t> </a:t>
            </a:r>
            <a:r>
              <a:rPr lang="de-DE" sz="1000" dirty="0" err="1" smtClean="0"/>
              <a:t>photo</a:t>
            </a:r>
            <a:r>
              <a:rPr lang="de-DE" sz="1000" dirty="0" smtClean="0"/>
              <a:t> </a:t>
            </a:r>
            <a:r>
              <a:rPr lang="de-DE" sz="1000" dirty="0" err="1" smtClean="0"/>
              <a:t>resist</a:t>
            </a:r>
            <a:r>
              <a:rPr lang="de-DE" sz="1000" dirty="0" smtClean="0"/>
              <a:t> </a:t>
            </a:r>
            <a:r>
              <a:rPr lang="de-DE" sz="1000" dirty="0" err="1" smtClean="0"/>
              <a:t>opening</a:t>
            </a:r>
            <a:r>
              <a:rPr lang="de-DE" sz="1000" dirty="0" smtClean="0"/>
              <a:t>              (</a:t>
            </a:r>
            <a:r>
              <a:rPr lang="de-DE" sz="1000" dirty="0" err="1" smtClean="0"/>
              <a:t>green</a:t>
            </a:r>
            <a:r>
              <a:rPr lang="de-DE" sz="1000" dirty="0" smtClean="0"/>
              <a:t>) on </a:t>
            </a:r>
            <a:r>
              <a:rPr lang="de-DE" sz="1000" dirty="0" err="1" smtClean="0"/>
              <a:t>the</a:t>
            </a:r>
            <a:r>
              <a:rPr lang="de-DE" sz="1000" dirty="0" smtClean="0"/>
              <a:t> SWB </a:t>
            </a:r>
          </a:p>
        </p:txBody>
      </p:sp>
    </p:spTree>
    <p:extLst>
      <p:ext uri="{BB962C8B-B14F-4D97-AF65-F5344CB8AC3E}">
        <p14:creationId xmlns:p14="http://schemas.microsoft.com/office/powerpoint/2010/main" val="8531681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Eva Scheugenpflug, MPG Halbleiterlabor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852D20-2352-4749-B7C5-DD441254C40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DEPFET Workshop, Seeon, May 2016</a:t>
            </a:r>
            <a:endParaRPr lang="de-DE" dirty="0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1627987" y="157383"/>
            <a:ext cx="6530175" cy="609600"/>
          </a:xfrm>
        </p:spPr>
        <p:txBody>
          <a:bodyPr/>
          <a:lstStyle/>
          <a:p>
            <a:r>
              <a:rPr lang="de-DE" dirty="0" smtClean="0"/>
              <a:t>Description </a:t>
            </a:r>
            <a:r>
              <a:rPr lang="de-DE" dirty="0" err="1" smtClean="0"/>
              <a:t>test</a:t>
            </a:r>
            <a:r>
              <a:rPr lang="de-DE" dirty="0" smtClean="0"/>
              <a:t> 2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667644" y="1016732"/>
            <a:ext cx="7900799" cy="5760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algn="l">
              <a:spcBef>
                <a:spcPts val="100"/>
              </a:spcBef>
              <a:spcAft>
                <a:spcPts val="100"/>
              </a:spcAft>
            </a:pPr>
            <a:r>
              <a:rPr lang="de-DE" b="1" dirty="0" smtClean="0"/>
              <a:t>Processing </a:t>
            </a:r>
            <a:r>
              <a:rPr lang="de-DE" b="1" dirty="0" err="1" smtClean="0"/>
              <a:t>steps</a:t>
            </a:r>
            <a:r>
              <a:rPr lang="de-DE" b="1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multi</a:t>
            </a:r>
            <a:r>
              <a:rPr lang="de-DE" dirty="0"/>
              <a:t>-</a:t>
            </a:r>
            <a:r>
              <a:rPr lang="de-DE" dirty="0" smtClean="0"/>
              <a:t>chip </a:t>
            </a:r>
            <a:r>
              <a:rPr lang="de-DE" dirty="0" err="1" smtClean="0"/>
              <a:t>coating</a:t>
            </a:r>
            <a:r>
              <a:rPr lang="de-DE" b="1" dirty="0" smtClean="0"/>
              <a:t>: </a:t>
            </a:r>
          </a:p>
          <a:p>
            <a:pPr algn="l">
              <a:spcBef>
                <a:spcPts val="100"/>
              </a:spcBef>
              <a:spcAft>
                <a:spcPts val="100"/>
              </a:spcAft>
            </a:pPr>
            <a:endParaRPr lang="de-DE" b="1" dirty="0" smtClean="0"/>
          </a:p>
          <a:p>
            <a:pPr marL="342900" indent="-342900" algn="l">
              <a:spcBef>
                <a:spcPts val="100"/>
              </a:spcBef>
              <a:spcAft>
                <a:spcPts val="100"/>
              </a:spcAft>
              <a:buAutoNum type="arabicPeriod"/>
            </a:pPr>
            <a:r>
              <a:rPr lang="de-DE" dirty="0" err="1" smtClean="0">
                <a:sym typeface="Wingdings" panose="05000000000000000000" pitchFamily="2" charset="2"/>
              </a:rPr>
              <a:t>laser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cutting</a:t>
            </a:r>
            <a:r>
              <a:rPr lang="de-DE" dirty="0" smtClean="0">
                <a:sym typeface="Wingdings" panose="05000000000000000000" pitchFamily="2" charset="2"/>
              </a:rPr>
              <a:t>: </a:t>
            </a:r>
            <a:r>
              <a:rPr lang="de-DE" dirty="0" err="1" smtClean="0">
                <a:sym typeface="Wingdings" panose="05000000000000000000" pitchFamily="2" charset="2"/>
              </a:rPr>
              <a:t>openings</a:t>
            </a:r>
            <a:r>
              <a:rPr lang="de-DE" dirty="0" smtClean="0">
                <a:sym typeface="Wingdings" panose="05000000000000000000" pitchFamily="2" charset="2"/>
              </a:rPr>
              <a:t> in </a:t>
            </a:r>
            <a:r>
              <a:rPr lang="de-DE" dirty="0" err="1" smtClean="0">
                <a:sym typeface="Wingdings" panose="05000000000000000000" pitchFamily="2" charset="2"/>
              </a:rPr>
              <a:t>the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wafer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and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alignment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marks</a:t>
            </a:r>
            <a:endParaRPr lang="de-DE" dirty="0" smtClean="0">
              <a:sym typeface="Wingdings" panose="05000000000000000000" pitchFamily="2" charset="2"/>
            </a:endParaRPr>
          </a:p>
          <a:p>
            <a:pPr marL="342900" indent="-342900" algn="l">
              <a:spcBef>
                <a:spcPts val="100"/>
              </a:spcBef>
              <a:spcAft>
                <a:spcPts val="100"/>
              </a:spcAft>
              <a:buAutoNum type="arabicPeriod"/>
            </a:pPr>
            <a:r>
              <a:rPr lang="de-DE" dirty="0" err="1" smtClean="0">
                <a:sym typeface="Wingdings" panose="05000000000000000000" pitchFamily="2" charset="2"/>
              </a:rPr>
              <a:t>mounting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wafer</a:t>
            </a:r>
            <a:r>
              <a:rPr lang="de-DE" dirty="0" smtClean="0">
                <a:sym typeface="Wingdings" panose="05000000000000000000" pitchFamily="2" charset="2"/>
              </a:rPr>
              <a:t> on </a:t>
            </a:r>
            <a:r>
              <a:rPr lang="de-DE" dirty="0" err="1" smtClean="0">
                <a:sym typeface="Wingdings" panose="05000000000000000000" pitchFamily="2" charset="2"/>
              </a:rPr>
              <a:t>the</a:t>
            </a:r>
            <a:r>
              <a:rPr lang="de-DE" dirty="0" smtClean="0">
                <a:sym typeface="Wingdings" panose="05000000000000000000" pitchFamily="2" charset="2"/>
              </a:rPr>
              <a:t> HT (high </a:t>
            </a:r>
            <a:r>
              <a:rPr lang="de-DE" dirty="0" err="1" smtClean="0">
                <a:sym typeface="Wingdings" panose="05000000000000000000" pitchFamily="2" charset="2"/>
              </a:rPr>
              <a:t>temperature</a:t>
            </a:r>
            <a:r>
              <a:rPr lang="de-DE" dirty="0" smtClean="0">
                <a:sym typeface="Wingdings" panose="05000000000000000000" pitchFamily="2" charset="2"/>
              </a:rPr>
              <a:t>) </a:t>
            </a:r>
            <a:r>
              <a:rPr lang="de-DE" dirty="0" err="1" smtClean="0">
                <a:sym typeface="Wingdings" panose="05000000000000000000" pitchFamily="2" charset="2"/>
              </a:rPr>
              <a:t>tape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</a:p>
          <a:p>
            <a:pPr marL="342900" lvl="1" indent="-342900" algn="l">
              <a:spcBef>
                <a:spcPts val="100"/>
              </a:spcBef>
              <a:spcAft>
                <a:spcPts val="100"/>
              </a:spcAft>
              <a:buAutoNum type="arabicPeriod" startAt="3"/>
            </a:pPr>
            <a:r>
              <a:rPr lang="de-DE" dirty="0" err="1" smtClean="0">
                <a:sym typeface="Wingdings" panose="05000000000000000000" pitchFamily="2" charset="2"/>
              </a:rPr>
              <a:t>put</a:t>
            </a:r>
            <a:r>
              <a:rPr lang="de-DE" dirty="0" smtClean="0">
                <a:sym typeface="Wingdings" panose="05000000000000000000" pitchFamily="2" charset="2"/>
              </a:rPr>
              <a:t> SBWs </a:t>
            </a:r>
            <a:r>
              <a:rPr lang="de-DE" dirty="0" err="1" smtClean="0">
                <a:sym typeface="Wingdings" panose="05000000000000000000" pitchFamily="2" charset="2"/>
              </a:rPr>
              <a:t>into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wafer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openings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with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vacuum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tweezer</a:t>
            </a:r>
            <a:endParaRPr lang="de-DE" dirty="0" smtClean="0">
              <a:sym typeface="Wingdings" panose="05000000000000000000" pitchFamily="2" charset="2"/>
            </a:endParaRPr>
          </a:p>
          <a:p>
            <a:pPr marL="342900" lvl="1" indent="-342900" algn="l">
              <a:spcBef>
                <a:spcPts val="100"/>
              </a:spcBef>
              <a:spcAft>
                <a:spcPts val="100"/>
              </a:spcAft>
              <a:buAutoNum type="arabicPeriod" startAt="3"/>
            </a:pPr>
            <a:r>
              <a:rPr lang="de-DE" dirty="0" err="1" smtClean="0">
                <a:sym typeface="Wingdings" panose="05000000000000000000" pitchFamily="2" charset="2"/>
              </a:rPr>
              <a:t>lithography</a:t>
            </a:r>
            <a:endParaRPr lang="de-DE" dirty="0" smtClean="0">
              <a:sym typeface="Wingdings" panose="05000000000000000000" pitchFamily="2" charset="2"/>
            </a:endParaRPr>
          </a:p>
          <a:p>
            <a:pPr marL="799108" lvl="2" indent="-342900" algn="l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de-DE" dirty="0" smtClean="0">
                <a:sym typeface="Wingdings" panose="05000000000000000000" pitchFamily="2" charset="2"/>
              </a:rPr>
              <a:t>spray </a:t>
            </a:r>
            <a:r>
              <a:rPr lang="de-DE" dirty="0" err="1" smtClean="0">
                <a:sym typeface="Wingdings" panose="05000000000000000000" pitchFamily="2" charset="2"/>
              </a:rPr>
              <a:t>coating</a:t>
            </a:r>
            <a:endParaRPr lang="de-DE" dirty="0" smtClean="0">
              <a:sym typeface="Wingdings" panose="05000000000000000000" pitchFamily="2" charset="2"/>
            </a:endParaRPr>
          </a:p>
          <a:p>
            <a:pPr marL="799108" lvl="2" indent="-342900" algn="l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de-DE" dirty="0" err="1" smtClean="0">
                <a:sym typeface="Wingdings" panose="05000000000000000000" pitchFamily="2" charset="2"/>
              </a:rPr>
              <a:t>exposure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</a:p>
          <a:p>
            <a:pPr marL="799108" lvl="2" indent="-342900" algn="l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de-DE" dirty="0" err="1" smtClean="0">
                <a:sym typeface="Wingdings" panose="05000000000000000000" pitchFamily="2" charset="2"/>
              </a:rPr>
              <a:t>development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</a:p>
          <a:p>
            <a:pPr marL="342900" lvl="1" indent="-342900" algn="l">
              <a:spcBef>
                <a:spcPts val="100"/>
              </a:spcBef>
              <a:spcAft>
                <a:spcPts val="100"/>
              </a:spcAft>
              <a:buAutoNum type="arabicPeriod" startAt="3"/>
            </a:pPr>
            <a:r>
              <a:rPr lang="de-DE" dirty="0" err="1" smtClean="0">
                <a:sym typeface="Wingdings" panose="05000000000000000000" pitchFamily="2" charset="2"/>
              </a:rPr>
              <a:t>temperature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treatment</a:t>
            </a:r>
            <a:r>
              <a:rPr lang="de-DE" dirty="0" smtClean="0">
                <a:sym typeface="Wingdings" panose="05000000000000000000" pitchFamily="2" charset="2"/>
              </a:rPr>
              <a:t> (1h, 115°C, </a:t>
            </a:r>
            <a:r>
              <a:rPr lang="de-DE" dirty="0" err="1" smtClean="0">
                <a:sym typeface="Wingdings" panose="05000000000000000000" pitchFamily="2" charset="2"/>
              </a:rPr>
              <a:t>under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nitrogen</a:t>
            </a:r>
            <a:r>
              <a:rPr lang="de-DE" dirty="0" smtClean="0">
                <a:sym typeface="Wingdings" panose="05000000000000000000" pitchFamily="2" charset="2"/>
              </a:rPr>
              <a:t>)</a:t>
            </a:r>
          </a:p>
          <a:p>
            <a:pPr marL="342900" lvl="1" indent="-342900" algn="l">
              <a:spcBef>
                <a:spcPts val="100"/>
              </a:spcBef>
              <a:spcAft>
                <a:spcPts val="100"/>
              </a:spcAft>
              <a:buAutoNum type="arabicPeriod" startAt="3"/>
            </a:pPr>
            <a:endParaRPr lang="de-DE" dirty="0">
              <a:sym typeface="Wingdings" panose="05000000000000000000" pitchFamily="2" charset="2"/>
            </a:endParaRPr>
          </a:p>
          <a:p>
            <a:pPr marL="0" lvl="1" algn="l">
              <a:spcBef>
                <a:spcPts val="100"/>
              </a:spcBef>
              <a:spcAft>
                <a:spcPts val="100"/>
              </a:spcAft>
            </a:pPr>
            <a:r>
              <a:rPr lang="de-DE" dirty="0" smtClean="0">
                <a:sym typeface="Wingdings" panose="05000000000000000000" pitchFamily="2" charset="2"/>
              </a:rPr>
              <a:t> Next </a:t>
            </a:r>
            <a:r>
              <a:rPr lang="de-DE" dirty="0" err="1" smtClean="0">
                <a:sym typeface="Wingdings" panose="05000000000000000000" pitchFamily="2" charset="2"/>
              </a:rPr>
              <a:t>step</a:t>
            </a:r>
            <a:r>
              <a:rPr lang="de-DE" dirty="0" smtClean="0">
                <a:sym typeface="Wingdings" panose="05000000000000000000" pitchFamily="2" charset="2"/>
              </a:rPr>
              <a:t>: ENIG </a:t>
            </a:r>
            <a:r>
              <a:rPr lang="de-DE" dirty="0" err="1" smtClean="0">
                <a:sym typeface="Wingdings" panose="05000000000000000000" pitchFamily="2" charset="2"/>
              </a:rPr>
              <a:t>process</a:t>
            </a:r>
            <a:r>
              <a:rPr lang="de-DE" dirty="0" smtClean="0">
                <a:sym typeface="Wingdings" panose="05000000000000000000" pitchFamily="2" charset="2"/>
              </a:rPr>
              <a:t> at </a:t>
            </a:r>
            <a:r>
              <a:rPr lang="de-DE" dirty="0" err="1" smtClean="0">
                <a:sym typeface="Wingdings" panose="05000000000000000000" pitchFamily="2" charset="2"/>
              </a:rPr>
              <a:t>PacTech</a:t>
            </a:r>
            <a:endParaRPr lang="de-DE" dirty="0" smtClean="0">
              <a:sym typeface="Wingdings" panose="05000000000000000000" pitchFamily="2" charset="2"/>
            </a:endParaRPr>
          </a:p>
          <a:p>
            <a:pPr marL="342900" lvl="1" indent="-342900" algn="l">
              <a:spcBef>
                <a:spcPts val="100"/>
              </a:spcBef>
              <a:spcAft>
                <a:spcPts val="100"/>
              </a:spcAft>
              <a:buAutoNum type="arabicPeriod" startAt="3"/>
            </a:pPr>
            <a:endParaRPr lang="de-DE" dirty="0" smtClean="0"/>
          </a:p>
          <a:p>
            <a:pPr marL="741953" lvl="1" indent="-285750" algn="l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endParaRPr lang="de-DE" dirty="0" smtClean="0"/>
          </a:p>
          <a:p>
            <a:pPr algn="l">
              <a:spcBef>
                <a:spcPts val="100"/>
              </a:spcBef>
              <a:spcAft>
                <a:spcPts val="100"/>
              </a:spcAft>
            </a:pPr>
            <a:endParaRPr lang="de-DE" dirty="0"/>
          </a:p>
          <a:p>
            <a:pPr marL="342900" indent="-342900" algn="l">
              <a:spcBef>
                <a:spcPts val="100"/>
              </a:spcBef>
              <a:spcAft>
                <a:spcPts val="100"/>
              </a:spcAft>
              <a:buAutoNum type="arabicPeriod"/>
            </a:pPr>
            <a:endParaRPr lang="de-DE" dirty="0" smtClean="0"/>
          </a:p>
          <a:p>
            <a:pPr marL="342900" indent="-342900">
              <a:spcBef>
                <a:spcPts val="100"/>
              </a:spcBef>
              <a:spcAft>
                <a:spcPts val="100"/>
              </a:spcAft>
              <a:buAutoNum type="arabicPeriod"/>
            </a:pPr>
            <a:endParaRPr lang="de-DE" dirty="0"/>
          </a:p>
          <a:p>
            <a:pPr marL="342900" indent="-342900" algn="l">
              <a:spcBef>
                <a:spcPts val="100"/>
              </a:spcBef>
              <a:spcAft>
                <a:spcPts val="100"/>
              </a:spcAft>
              <a:buAutoNum type="arabicPeriod"/>
            </a:pPr>
            <a:endParaRPr lang="de-DE" dirty="0" smtClean="0"/>
          </a:p>
          <a:p>
            <a:pPr marL="342900" indent="-342900" algn="l">
              <a:spcBef>
                <a:spcPts val="100"/>
              </a:spcBef>
              <a:spcAft>
                <a:spcPts val="100"/>
              </a:spcAft>
              <a:buAutoNum type="arabicPeriod"/>
            </a:pPr>
            <a:endParaRPr lang="de-DE" dirty="0"/>
          </a:p>
          <a:p>
            <a:pPr marL="342900" indent="-342900" algn="l">
              <a:spcBef>
                <a:spcPts val="100"/>
              </a:spcBef>
              <a:spcAft>
                <a:spcPts val="100"/>
              </a:spcAft>
              <a:buAutoNum type="arabicPeriod"/>
            </a:pPr>
            <a:endParaRPr lang="de-DE" dirty="0" smtClean="0"/>
          </a:p>
          <a:p>
            <a:pPr marL="342900" indent="-342900" algn="l">
              <a:spcBef>
                <a:spcPts val="100"/>
              </a:spcBef>
              <a:spcAft>
                <a:spcPts val="100"/>
              </a:spcAft>
              <a:buAutoNum type="arabicPeriod"/>
            </a:pPr>
            <a:endParaRPr lang="de-DE" dirty="0"/>
          </a:p>
          <a:p>
            <a:pPr marL="342900" indent="-342900" algn="l">
              <a:spcBef>
                <a:spcPts val="100"/>
              </a:spcBef>
              <a:spcAft>
                <a:spcPts val="100"/>
              </a:spcAft>
              <a:buAutoNum type="arabicPeriod"/>
            </a:pPr>
            <a:endParaRPr lang="de-DE" dirty="0" smtClean="0"/>
          </a:p>
          <a:p>
            <a:pPr lvl="1" algn="l">
              <a:spcBef>
                <a:spcPts val="100"/>
              </a:spcBef>
              <a:spcAft>
                <a:spcPts val="100"/>
              </a:spcAft>
            </a:pPr>
            <a:endParaRPr lang="de-DE" dirty="0" smtClean="0"/>
          </a:p>
          <a:p>
            <a:pPr lvl="1" algn="l">
              <a:spcBef>
                <a:spcPts val="100"/>
              </a:spcBef>
              <a:spcAft>
                <a:spcPts val="100"/>
              </a:spcAft>
            </a:pPr>
            <a:endParaRPr lang="de-DE" dirty="0">
              <a:solidFill>
                <a:srgbClr val="FF0000"/>
              </a:solidFill>
            </a:endParaRPr>
          </a:p>
          <a:p>
            <a:pPr algn="l">
              <a:spcBef>
                <a:spcPts val="100"/>
              </a:spcBef>
              <a:spcAft>
                <a:spcPts val="100"/>
              </a:spcAft>
            </a:pPr>
            <a:endParaRPr lang="de-DE" dirty="0" smtClean="0">
              <a:solidFill>
                <a:srgbClr val="FF0000"/>
              </a:solidFill>
            </a:endParaRPr>
          </a:p>
          <a:p>
            <a:pPr algn="l">
              <a:spcBef>
                <a:spcPts val="100"/>
              </a:spcBef>
              <a:spcAft>
                <a:spcPts val="100"/>
              </a:spcAft>
            </a:pPr>
            <a:endParaRPr lang="de-DE" dirty="0">
              <a:solidFill>
                <a:srgbClr val="FF0000"/>
              </a:solidFill>
            </a:endParaRPr>
          </a:p>
          <a:p>
            <a:pPr algn="l">
              <a:spcBef>
                <a:spcPts val="100"/>
              </a:spcBef>
              <a:spcAft>
                <a:spcPts val="100"/>
              </a:spcAft>
            </a:pPr>
            <a:endParaRPr lang="de-DE" dirty="0" smtClean="0"/>
          </a:p>
          <a:p>
            <a:pPr algn="l">
              <a:spcBef>
                <a:spcPts val="100"/>
              </a:spcBef>
              <a:spcAft>
                <a:spcPts val="100"/>
              </a:spcAft>
            </a:pPr>
            <a:endParaRPr lang="de-DE" dirty="0"/>
          </a:p>
          <a:p>
            <a:pPr algn="l">
              <a:spcBef>
                <a:spcPts val="100"/>
              </a:spcBef>
              <a:spcAft>
                <a:spcPts val="100"/>
              </a:spcAft>
            </a:pPr>
            <a:r>
              <a:rPr lang="de-DE" dirty="0" smtClean="0"/>
              <a:t> </a:t>
            </a:r>
          </a:p>
          <a:p>
            <a:pPr algn="l">
              <a:spcBef>
                <a:spcPts val="100"/>
              </a:spcBef>
              <a:spcAft>
                <a:spcPts val="100"/>
              </a:spcAft>
            </a:pP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4198983816"/>
      </p:ext>
    </p:extLst>
  </p:cSld>
  <p:clrMapOvr>
    <a:masterClrMapping/>
  </p:clrMapOvr>
</p:sld>
</file>

<file path=ppt/theme/theme1.xml><?xml version="1.0" encoding="utf-8"?>
<a:theme xmlns:a="http://schemas.openxmlformats.org/drawingml/2006/main" name="1_HLL Standard">
  <a:themeElements>
    <a:clrScheme name="Benutzerdefiniert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3333CC"/>
      </a:hlink>
      <a:folHlink>
        <a:srgbClr val="2D2DB9"/>
      </a:folHlink>
    </a:clrScheme>
    <a:fontScheme name="Benutzerdefiniert 1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85000"/>
          </a:schemeClr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  <a:no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  <a:ln>
          <a:noFill/>
        </a:ln>
      </a:spPr>
      <a:bodyPr wrap="none" rtlCol="0">
        <a:noAutofit/>
      </a:bodyPr>
      <a:lstStyle>
        <a:defPPr>
          <a:spcBef>
            <a:spcPts val="100"/>
          </a:spcBef>
          <a:spcAft>
            <a:spcPts val="100"/>
          </a:spcAft>
          <a:defRPr dirty="0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1010</Words>
  <Application>Microsoft Office PowerPoint</Application>
  <PresentationFormat>Bildschirmpräsentation (4:3)</PresentationFormat>
  <Paragraphs>392</Paragraphs>
  <Slides>13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20" baseType="lpstr">
      <vt:lpstr>Arial</vt:lpstr>
      <vt:lpstr>Segoe UI</vt:lpstr>
      <vt:lpstr>Tahoma</vt:lpstr>
      <vt:lpstr>Times New Roman</vt:lpstr>
      <vt:lpstr>Wingdings</vt:lpstr>
      <vt:lpstr>Wingdings 3</vt:lpstr>
      <vt:lpstr>1_HLL Standard</vt:lpstr>
      <vt:lpstr>PowerPoint-Präsentation</vt:lpstr>
      <vt:lpstr>Process: UBM and ball bumping</vt:lpstr>
      <vt:lpstr>UBM process issue </vt:lpstr>
      <vt:lpstr>Process issue solving approaches</vt:lpstr>
      <vt:lpstr>Description test 1</vt:lpstr>
      <vt:lpstr>Results test 1</vt:lpstr>
      <vt:lpstr>Results test 1</vt:lpstr>
      <vt:lpstr>Description test 2</vt:lpstr>
      <vt:lpstr>Description test 2</vt:lpstr>
      <vt:lpstr>Results test 2</vt:lpstr>
      <vt:lpstr>Results test 2</vt:lpstr>
      <vt:lpstr>Summary and Outlook</vt:lpstr>
      <vt:lpstr>PowerPoint-Präsentation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Talk</dc:title>
  <dc:creator>Jelena Ninkovic</dc:creator>
  <cp:lastModifiedBy>Eva Scheugenpflug</cp:lastModifiedBy>
  <cp:revision>1350</cp:revision>
  <cp:lastPrinted>2016-05-04T07:09:52Z</cp:lastPrinted>
  <dcterms:created xsi:type="dcterms:W3CDTF">2000-08-08T15:04:12Z</dcterms:created>
  <dcterms:modified xsi:type="dcterms:W3CDTF">2016-05-10T15:30:16Z</dcterms:modified>
</cp:coreProperties>
</file>