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54" r:id="rId1"/>
  </p:sldMasterIdLst>
  <p:notesMasterIdLst>
    <p:notesMasterId r:id="rId9"/>
  </p:notesMasterIdLst>
  <p:handoutMasterIdLst>
    <p:handoutMasterId r:id="rId10"/>
  </p:handoutMasterIdLst>
  <p:sldIdLst>
    <p:sldId id="315" r:id="rId2"/>
    <p:sldId id="375" r:id="rId3"/>
    <p:sldId id="376" r:id="rId4"/>
    <p:sldId id="377" r:id="rId5"/>
    <p:sldId id="378" r:id="rId6"/>
    <p:sldId id="372" r:id="rId7"/>
    <p:sldId id="374" r:id="rId8"/>
  </p:sldIdLst>
  <p:sldSz cx="9906000" cy="6858000" type="A4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EAA11A3-8E1C-BA46-B0FA-31FF2D5470FC}">
          <p14:sldIdLst>
            <p14:sldId id="315"/>
            <p14:sldId id="375"/>
            <p14:sldId id="376"/>
            <p14:sldId id="377"/>
            <p14:sldId id="378"/>
            <p14:sldId id="372"/>
            <p14:sldId id="3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66FF33"/>
    <a:srgbClr val="FF3300"/>
    <a:srgbClr val="FF66FF"/>
    <a:srgbClr val="FF9900"/>
    <a:srgbClr val="FF0000"/>
    <a:srgbClr val="FFFF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5" autoAdjust="0"/>
    <p:restoredTop sz="94653" autoAdjust="0"/>
  </p:normalViewPr>
  <p:slideViewPr>
    <p:cSldViewPr>
      <p:cViewPr>
        <p:scale>
          <a:sx n="75" d="100"/>
          <a:sy n="75" d="100"/>
        </p:scale>
        <p:origin x="-812" y="24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24" y="1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9A634F0C-0B52-0C40-879D-97E3704B049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318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9B7E7108-E737-3E42-A3FC-06C1B2A9CD8C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1213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E7108-E737-3E42-A3FC-06C1B2A9CD8C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5978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https://silab-redmine.physik.uni-bonn.de/images/silab/SilabLogoM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758825"/>
            <a:ext cx="2209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http://upload.wikimedia.org/wikipedia/en/thumb/7/72/Universit%C3%A4t_Bonn.svg/2000px-Universit%C3%A4t_Bonn.svg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8013"/>
            <a:ext cx="267493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2276872"/>
            <a:ext cx="6192688" cy="1143000"/>
          </a:xfrm>
          <a:prstGeom prst="rect">
            <a:avLst/>
          </a:prstGeom>
        </p:spPr>
        <p:txBody>
          <a:bodyPr vert="horz"/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712912" y="3573463"/>
            <a:ext cx="3744143" cy="9144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11.03.2016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58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4 CuadroTexto"/>
          <p:cNvSpPr txBox="1">
            <a:spLocks noChangeArrowheads="1"/>
          </p:cNvSpPr>
          <p:nvPr userDrawn="1"/>
        </p:nvSpPr>
        <p:spPr bwMode="auto">
          <a:xfrm>
            <a:off x="57150" y="2699316"/>
            <a:ext cx="68992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000" b="1" dirty="0" err="1" smtClean="0">
                <a:solidFill>
                  <a:schemeClr val="tx2"/>
                </a:solidFill>
                <a:latin typeface="+mj-lt"/>
                <a:ea typeface="+mn-ea"/>
              </a:rPr>
              <a:t>Titel</a:t>
            </a:r>
            <a:endParaRPr lang="en-GB" sz="6000" b="1" dirty="0">
              <a:solidFill>
                <a:schemeClr val="tx2"/>
              </a:solidFill>
              <a:latin typeface="+mj-lt"/>
              <a:ea typeface="+mn-ea"/>
            </a:endParaRPr>
          </a:p>
        </p:txBody>
      </p:sp>
      <p:sp>
        <p:nvSpPr>
          <p:cNvPr id="11" name="5 Rectángulo"/>
          <p:cNvSpPr>
            <a:spLocks noChangeArrowheads="1"/>
          </p:cNvSpPr>
          <p:nvPr userDrawn="1"/>
        </p:nvSpPr>
        <p:spPr bwMode="auto">
          <a:xfrm>
            <a:off x="1039813" y="4050629"/>
            <a:ext cx="495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1" dirty="0" err="1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Fabian</a:t>
            </a:r>
            <a:r>
              <a:rPr lang="en-GB" altLang="en-US" b="1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 Hügging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1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University of Bonn</a:t>
            </a:r>
          </a:p>
        </p:txBody>
      </p:sp>
      <p:pic>
        <p:nvPicPr>
          <p:cNvPr id="12" name="Picture 10" descr="https://silab-redmine.physik.uni-bonn.de/images/silab/SilabLogoM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758825"/>
            <a:ext cx="2209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http://upload.wikimedia.org/wikipedia/en/thumb/7/72/Universit%C3%A4t_Bonn.svg/2000px-Universit%C3%A4t_Bonn.svg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8013"/>
            <a:ext cx="267493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11.03.2016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6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 userDrawn="1"/>
        </p:nvSpPr>
        <p:spPr bwMode="auto">
          <a:xfrm>
            <a:off x="57150" y="3284984"/>
            <a:ext cx="68992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000" b="1" dirty="0" smtClean="0">
                <a:solidFill>
                  <a:srgbClr val="1F497D"/>
                </a:solidFill>
                <a:latin typeface="+mj-lt"/>
                <a:ea typeface="+mn-ea"/>
              </a:rPr>
              <a:t>Thank you</a:t>
            </a:r>
            <a:endParaRPr lang="en-GB" sz="6000" b="1" dirty="0">
              <a:solidFill>
                <a:srgbClr val="1F497D"/>
              </a:solidFill>
              <a:latin typeface="+mj-lt"/>
              <a:ea typeface="+mn-ea"/>
            </a:endParaRPr>
          </a:p>
        </p:txBody>
      </p:sp>
      <p:pic>
        <p:nvPicPr>
          <p:cNvPr id="6" name="Picture 10" descr="https://silab-redmine.physik.uni-bonn.de/images/silab/SilabLogoM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758825"/>
            <a:ext cx="2209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http://upload.wikimedia.org/wikipedia/en/thumb/7/72/Universit%C3%A4t_Bonn.svg/2000px-Universit%C3%A4t_Bonn.svg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8013"/>
            <a:ext cx="267493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495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88640"/>
            <a:ext cx="7488832" cy="57606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80728"/>
            <a:ext cx="9066212" cy="532859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2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11.03.2016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09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2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11.03.2016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45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88640"/>
            <a:ext cx="7488832" cy="57606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0512" y="980728"/>
            <a:ext cx="4320480" cy="5400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5008" y="980728"/>
            <a:ext cx="4392488" cy="5400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1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11.03.2016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7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88640"/>
            <a:ext cx="7488832" cy="57606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908720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556792"/>
            <a:ext cx="4385692" cy="4752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908720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1556792"/>
            <a:ext cx="4457129" cy="4752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3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11.03.2016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8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" name="Picture 59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</a:ln>
          <a:effectLst/>
        </p:spPr>
      </p:cxnSp>
      <p:sp>
        <p:nvSpPr>
          <p:cNvPr id="10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11.03.2016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88504" y="188640"/>
            <a:ext cx="7488832" cy="57606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51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1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2"/>
          </p:nvPr>
        </p:nvSpPr>
        <p:spPr>
          <a:xfrm>
            <a:off x="502096" y="6453336"/>
            <a:ext cx="2801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1346" y="6453336"/>
            <a:ext cx="47368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11.03.2016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2164" y="6453336"/>
            <a:ext cx="1145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528AB73-45B1-EF46-9695-5E2C4287C7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12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5" r:id="rId1"/>
    <p:sldLayoutId id="2147484863" r:id="rId2"/>
    <p:sldLayoutId id="2147484864" r:id="rId3"/>
    <p:sldLayoutId id="2147484856" r:id="rId4"/>
    <p:sldLayoutId id="2147484857" r:id="rId5"/>
    <p:sldLayoutId id="2147484858" r:id="rId6"/>
    <p:sldLayoutId id="2147484859" r:id="rId7"/>
    <p:sldLayoutId id="2147484861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DHPT 1.2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 smtClean="0"/>
              <a:t>Changes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8200" y="3581400"/>
            <a:ext cx="5257800" cy="914400"/>
          </a:xfrm>
        </p:spPr>
        <p:txBody>
          <a:bodyPr/>
          <a:lstStyle/>
          <a:p>
            <a:r>
              <a:rPr lang="en-US" dirty="0" smtClean="0"/>
              <a:t>T. Hemperek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hemperek@uni-bonn.de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11.03.2016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5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Mem dump issue when output at 800Mb/s</a:t>
            </a:r>
            <a:r>
              <a:rPr lang="en-US" dirty="0"/>
              <a:t> </a:t>
            </a:r>
            <a:r>
              <a:rPr lang="en-US" dirty="0" smtClean="0"/>
              <a:t>and Clock Compensation</a:t>
            </a:r>
          </a:p>
          <a:p>
            <a:r>
              <a:rPr lang="en-US" dirty="0"/>
              <a:t>I</a:t>
            </a:r>
            <a:r>
              <a:rPr lang="en-US" dirty="0" smtClean="0"/>
              <a:t>nternal system clock fixed phase relation to GCK (divided reset)</a:t>
            </a:r>
          </a:p>
          <a:p>
            <a:r>
              <a:rPr lang="en-US" dirty="0" smtClean="0"/>
              <a:t>Double first word in gated mode</a:t>
            </a:r>
          </a:p>
          <a:p>
            <a:endParaRPr lang="pl-PL" dirty="0" smtClean="0"/>
          </a:p>
          <a:p>
            <a:r>
              <a:rPr lang="en-US" dirty="0" smtClean="0"/>
              <a:t>Change </a:t>
            </a:r>
            <a:r>
              <a:rPr lang="pl-PL" smtClean="0"/>
              <a:t>JATAG </a:t>
            </a:r>
            <a:r>
              <a:rPr lang="pl-PL" dirty="0" smtClean="0"/>
              <a:t>USERID </a:t>
            </a:r>
          </a:p>
          <a:p>
            <a:endParaRPr lang="en-US" dirty="0" smtClean="0"/>
          </a:p>
          <a:p>
            <a:r>
              <a:rPr lang="en-US" dirty="0" smtClean="0"/>
              <a:t>Gated mode without readout*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hemperek@uni-bonn.de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11.03.2016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requests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D</a:t>
            </a:r>
            <a:r>
              <a:rPr lang="en-GB" sz="1800" dirty="0" smtClean="0"/>
              <a:t>ecoding </a:t>
            </a:r>
            <a:r>
              <a:rPr lang="en-GB" sz="1800" dirty="0"/>
              <a:t>synchronous commands using GCK clock instead of PLL divided </a:t>
            </a:r>
          </a:p>
          <a:p>
            <a:pPr marL="0" indent="0">
              <a:buNone/>
            </a:pPr>
            <a:r>
              <a:rPr lang="en-GB" sz="1800" dirty="0"/>
              <a:t>clock. Decoded commands shall be used for PLL divider phase </a:t>
            </a:r>
            <a:r>
              <a:rPr lang="en-GB" sz="1800" dirty="0" smtClean="0"/>
              <a:t>alignment</a:t>
            </a:r>
          </a:p>
          <a:p>
            <a:pPr marL="0" indent="0">
              <a:buNone/>
            </a:pPr>
            <a:r>
              <a:rPr lang="en-GB" sz="1800" i="1" dirty="0">
                <a:solidFill>
                  <a:schemeClr val="accent3"/>
                </a:solidFill>
              </a:rPr>
              <a:t>No. But the phase will be </a:t>
            </a:r>
            <a:r>
              <a:rPr lang="en-GB" sz="1800" i="1" dirty="0" smtClean="0">
                <a:solidFill>
                  <a:schemeClr val="accent3"/>
                </a:solidFill>
              </a:rPr>
              <a:t>fixed.</a:t>
            </a:r>
            <a:endParaRPr lang="en-GB" sz="1800" i="1" dirty="0">
              <a:solidFill>
                <a:schemeClr val="accent3"/>
              </a:solidFill>
            </a:endParaRPr>
          </a:p>
          <a:p>
            <a:r>
              <a:rPr lang="en-GB" sz="1800" dirty="0" smtClean="0"/>
              <a:t> For </a:t>
            </a:r>
            <a:r>
              <a:rPr lang="en-GB" sz="1800" dirty="0"/>
              <a:t>gated mode operation include an option to jump from gate control </a:t>
            </a:r>
          </a:p>
          <a:p>
            <a:pPr marL="0" indent="0">
              <a:buNone/>
            </a:pPr>
            <a:r>
              <a:rPr lang="en-GB" sz="1800" dirty="0"/>
              <a:t>sequence back to main </a:t>
            </a:r>
            <a:r>
              <a:rPr lang="en-GB" sz="1800" dirty="0" smtClean="0"/>
              <a:t>sequence </a:t>
            </a:r>
            <a:r>
              <a:rPr lang="en-GB" sz="1800" dirty="0"/>
              <a:t>to the point where it was </a:t>
            </a:r>
            <a:r>
              <a:rPr lang="en-GB" sz="1800" dirty="0" smtClean="0"/>
              <a:t>interrupted</a:t>
            </a:r>
          </a:p>
          <a:p>
            <a:pPr marL="0" indent="0">
              <a:buNone/>
            </a:pPr>
            <a:r>
              <a:rPr lang="en-US" sz="1800" i="1" dirty="0" smtClean="0">
                <a:solidFill>
                  <a:schemeClr val="accent3"/>
                </a:solidFill>
              </a:rPr>
              <a:t>-&gt; the synchronization with machine will be lost.</a:t>
            </a:r>
            <a:endParaRPr lang="en-GB" sz="1800" i="1" dirty="0">
              <a:solidFill>
                <a:schemeClr val="accent3"/>
              </a:solidFill>
            </a:endParaRPr>
          </a:p>
          <a:p>
            <a:r>
              <a:rPr lang="en-GB" sz="1800" dirty="0" smtClean="0"/>
              <a:t>Control </a:t>
            </a:r>
            <a:r>
              <a:rPr lang="en-GB" sz="1800" dirty="0"/>
              <a:t>for Power On reset from the synchronous command </a:t>
            </a:r>
            <a:r>
              <a:rPr lang="en-GB" sz="1800" dirty="0" smtClean="0"/>
              <a:t>interface</a:t>
            </a:r>
            <a:endParaRPr lang="en-GB" sz="1800" i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1800" i="1" dirty="0">
                <a:solidFill>
                  <a:schemeClr val="accent3"/>
                </a:solidFill>
              </a:rPr>
              <a:t>?</a:t>
            </a:r>
            <a:endParaRPr lang="en-GB" sz="1800" i="1" dirty="0">
              <a:solidFill>
                <a:schemeClr val="accent3"/>
              </a:solidFill>
            </a:endParaRPr>
          </a:p>
          <a:p>
            <a:r>
              <a:rPr lang="en-GB" sz="1800" dirty="0" smtClean="0"/>
              <a:t>Configurable </a:t>
            </a:r>
            <a:r>
              <a:rPr lang="en-GB" sz="1800" dirty="0"/>
              <a:t>start row for the memory </a:t>
            </a:r>
            <a:r>
              <a:rPr lang="en-GB" sz="1800" dirty="0" smtClean="0"/>
              <a:t>dump</a:t>
            </a:r>
          </a:p>
          <a:p>
            <a:pPr marL="0" indent="0">
              <a:buNone/>
            </a:pPr>
            <a:r>
              <a:rPr lang="en-US" sz="1800" i="1" dirty="0" smtClean="0">
                <a:solidFill>
                  <a:schemeClr val="accent3"/>
                </a:solidFill>
              </a:rPr>
              <a:t>If needed?</a:t>
            </a:r>
            <a:endParaRPr lang="en-GB" sz="1800" i="1" dirty="0">
              <a:solidFill>
                <a:schemeClr val="accent3"/>
              </a:solidFill>
            </a:endParaRPr>
          </a:p>
          <a:p>
            <a:r>
              <a:rPr lang="en-GB" sz="1800" dirty="0" smtClean="0"/>
              <a:t>Use </a:t>
            </a:r>
            <a:r>
              <a:rPr lang="en-GB" sz="1800" dirty="0"/>
              <a:t>internal DHPT clock for UB ADC and not the </a:t>
            </a:r>
            <a:r>
              <a:rPr lang="en-GB" sz="1800" dirty="0" smtClean="0"/>
              <a:t>TCK</a:t>
            </a:r>
          </a:p>
          <a:p>
            <a:pPr marL="0" indent="0">
              <a:buNone/>
            </a:pPr>
            <a:r>
              <a:rPr lang="en-US" sz="1800" i="1" dirty="0" smtClean="0">
                <a:solidFill>
                  <a:schemeClr val="accent3"/>
                </a:solidFill>
              </a:rPr>
              <a:t>I have no idea how this works -&gt; UB</a:t>
            </a:r>
            <a:endParaRPr lang="en-GB" sz="1800" i="1" dirty="0">
              <a:solidFill>
                <a:schemeClr val="accent3"/>
              </a:solidFill>
            </a:endParaRPr>
          </a:p>
          <a:p>
            <a:r>
              <a:rPr lang="en-GB" sz="1800" dirty="0" smtClean="0"/>
              <a:t>Configurable </a:t>
            </a:r>
            <a:r>
              <a:rPr lang="en-GB" sz="1800" dirty="0"/>
              <a:t>delays on DCD JTAG </a:t>
            </a:r>
            <a:r>
              <a:rPr lang="en-GB" sz="1800" dirty="0" smtClean="0"/>
              <a:t>pins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 smtClean="0"/>
              <a:t>DHPT </a:t>
            </a:r>
            <a:r>
              <a:rPr lang="en-GB" sz="1800" dirty="0"/>
              <a:t>ID in memory dump </a:t>
            </a:r>
            <a:r>
              <a:rPr lang="en-GB" sz="1800" dirty="0" smtClean="0"/>
              <a:t>frames</a:t>
            </a:r>
          </a:p>
          <a:p>
            <a:pPr marL="0" indent="0">
              <a:buNone/>
            </a:pPr>
            <a:r>
              <a:rPr lang="en-US" sz="1800" i="1" dirty="0" smtClean="0">
                <a:solidFill>
                  <a:schemeClr val="accent3"/>
                </a:solidFill>
              </a:rPr>
              <a:t>OK</a:t>
            </a:r>
            <a:endParaRPr lang="en-GB" sz="1800" i="1" dirty="0">
              <a:solidFill>
                <a:schemeClr val="accent3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hemperek@uni-bonn.de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11.03.2016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0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 have re-run the DHPT10 flow that looks OK (the netlist are functionally equivalent -&gt; Formality)</a:t>
            </a:r>
          </a:p>
          <a:p>
            <a:endParaRPr lang="en-US" dirty="0"/>
          </a:p>
          <a:p>
            <a:r>
              <a:rPr lang="en-US" dirty="0" smtClean="0"/>
              <a:t>One can rather fast implement changes (Leo is also looking into simulation)</a:t>
            </a:r>
          </a:p>
          <a:p>
            <a:endParaRPr lang="en-US" dirty="0"/>
          </a:p>
          <a:p>
            <a:r>
              <a:rPr lang="en-US" dirty="0" smtClean="0"/>
              <a:t>It takes about 48h to create digital layout</a:t>
            </a:r>
          </a:p>
          <a:p>
            <a:endParaRPr lang="en-US" dirty="0"/>
          </a:p>
          <a:p>
            <a:r>
              <a:rPr lang="en-US" dirty="0" err="1" smtClean="0"/>
              <a:t>Itchi</a:t>
            </a:r>
            <a:r>
              <a:rPr lang="en-US" dirty="0" smtClean="0"/>
              <a:t> will help with LVS and final finishing (this takes about 1 week)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11.03.2016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0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11.03.2016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11.03.2016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362200" y="2452604"/>
            <a:ext cx="533400" cy="43641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3048000" y="2369820"/>
            <a:ext cx="1295400" cy="3806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29000"/>
            <a:ext cx="558165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343400" y="2612017"/>
            <a:ext cx="1891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startup conditions</a:t>
            </a:r>
            <a:endParaRPr lang="en-US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6" y="748257"/>
            <a:ext cx="9207554" cy="268074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0" y="914401"/>
            <a:ext cx="9683800" cy="281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hemperek@uni-bonn.de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11.03.2016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0" y="2667000"/>
            <a:ext cx="457200" cy="0"/>
          </a:xfrm>
          <a:prstGeom prst="line">
            <a:avLst/>
          </a:prstGeom>
          <a:ln w="317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95401" y="2438400"/>
            <a:ext cx="990600" cy="4190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PROGRAM.</a:t>
            </a:r>
          </a:p>
          <a:p>
            <a:pPr algn="ctr"/>
            <a:r>
              <a:rPr lang="en-US" b="1" dirty="0" smtClean="0"/>
              <a:t>DELAY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743200" y="2667000"/>
            <a:ext cx="0" cy="76200"/>
          </a:xfrm>
          <a:prstGeom prst="line">
            <a:avLst/>
          </a:prstGeom>
          <a:ln w="317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66800" y="2647950"/>
            <a:ext cx="0" cy="835271"/>
          </a:xfrm>
          <a:prstGeom prst="line">
            <a:avLst/>
          </a:prstGeom>
          <a:ln w="317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5" idx="1"/>
          </p:cNvCxnSpPr>
          <p:nvPr/>
        </p:nvCxnSpPr>
        <p:spPr>
          <a:xfrm>
            <a:off x="1066800" y="2647949"/>
            <a:ext cx="228601" cy="1"/>
          </a:xfrm>
          <a:prstGeom prst="line">
            <a:avLst/>
          </a:prstGeom>
          <a:ln w="317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226455" y="2438400"/>
            <a:ext cx="5167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SYNC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306388" y="4648200"/>
            <a:ext cx="9066212" cy="1295400"/>
          </a:xfrm>
        </p:spPr>
        <p:txBody>
          <a:bodyPr/>
          <a:lstStyle/>
          <a:p>
            <a:r>
              <a:rPr lang="en-US" sz="1800" dirty="0" smtClean="0"/>
              <a:t>Does not require changing/charactering PLL</a:t>
            </a:r>
          </a:p>
          <a:p>
            <a:r>
              <a:rPr lang="en-US" sz="1800" dirty="0" smtClean="0"/>
              <a:t>Possibly need some calibration once (like DCD delays) to avoid hold/setup problems since the relationship between GCK and CLK_DES is unknown at this point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28AB73-45B1-EF46-9695-5E2C4287C79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ab_uni_bonn_24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SiLab_uni_bonn_24pt</Template>
  <TotalTime>8953</TotalTime>
  <Words>282</Words>
  <Application>Microsoft Office PowerPoint</Application>
  <PresentationFormat>A4 Paper (210x297 mm)</PresentationFormat>
  <Paragraphs>68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SiLab_uni_bonn_24pt</vt:lpstr>
      <vt:lpstr>DHPT 1.2 Changes </vt:lpstr>
      <vt:lpstr>Fixes</vt:lpstr>
      <vt:lpstr>Further requests</vt:lpstr>
      <vt:lpstr>Status</vt:lpstr>
      <vt:lpstr>Backup</vt:lpstr>
      <vt:lpstr>Synchronization</vt:lpstr>
      <vt:lpstr>Other solutions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Hemperek</dc:creator>
  <cp:lastModifiedBy>Tomasz Hemperek</cp:lastModifiedBy>
  <cp:revision>333</cp:revision>
  <dcterms:created xsi:type="dcterms:W3CDTF">2014-04-09T13:11:09Z</dcterms:created>
  <dcterms:modified xsi:type="dcterms:W3CDTF">2016-03-10T21:36:11Z</dcterms:modified>
</cp:coreProperties>
</file>