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0" r:id="rId4"/>
    <p:sldId id="259" r:id="rId5"/>
    <p:sldId id="273" r:id="rId6"/>
    <p:sldId id="270" r:id="rId7"/>
    <p:sldId id="261" r:id="rId8"/>
    <p:sldId id="268" r:id="rId9"/>
    <p:sldId id="267" r:id="rId10"/>
    <p:sldId id="262" r:id="rId11"/>
    <p:sldId id="263" r:id="rId12"/>
    <p:sldId id="272" r:id="rId13"/>
    <p:sldId id="264" r:id="rId14"/>
    <p:sldId id="276" r:id="rId15"/>
    <p:sldId id="265" r:id="rId16"/>
    <p:sldId id="266" r:id="rId17"/>
    <p:sldId id="269" r:id="rId18"/>
    <p:sldId id="271"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7" d="100"/>
          <a:sy n="97" d="100"/>
        </p:scale>
        <p:origin x="-1042" y="-91"/>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0C109441-3F8B-4AE3-8622-59FE338449FA}" type="datetimeFigureOut">
              <a:rPr lang="en-US" smtClean="0"/>
              <a:pPr/>
              <a:t>2/12/2009</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E723FEAE-F1C6-4F03-B5A9-7F75EAE9BE29}"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C109441-3F8B-4AE3-8622-59FE338449FA}" type="datetimeFigureOut">
              <a:rPr lang="en-US" smtClean="0"/>
              <a:pPr/>
              <a:t>2/12/2009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723FEAE-F1C6-4F03-B5A9-7F75EAE9BE2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C109441-3F8B-4AE3-8622-59FE338449FA}" type="datetimeFigureOut">
              <a:rPr lang="en-US" smtClean="0"/>
              <a:pPr/>
              <a:t>2/12/2009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723FEAE-F1C6-4F03-B5A9-7F75EAE9BE2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C109441-3F8B-4AE3-8622-59FE338449FA}" type="datetimeFigureOut">
              <a:rPr lang="en-US" smtClean="0"/>
              <a:pPr/>
              <a:t>2/12/2009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723FEAE-F1C6-4F03-B5A9-7F75EAE9BE2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C109441-3F8B-4AE3-8622-59FE338449FA}" type="datetimeFigureOut">
              <a:rPr lang="en-US" smtClean="0"/>
              <a:pPr/>
              <a:t>2/12/2009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723FEAE-F1C6-4F03-B5A9-7F75EAE9BE29}"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C109441-3F8B-4AE3-8622-59FE338449FA}" type="datetimeFigureOut">
              <a:rPr lang="en-US" smtClean="0"/>
              <a:pPr/>
              <a:t>2/12/2009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723FEAE-F1C6-4F03-B5A9-7F75EAE9BE2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C109441-3F8B-4AE3-8622-59FE338449FA}" type="datetimeFigureOut">
              <a:rPr lang="en-US" smtClean="0"/>
              <a:pPr/>
              <a:t>2/12/2009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723FEAE-F1C6-4F03-B5A9-7F75EAE9BE2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0C109441-3F8B-4AE3-8622-59FE338449FA}" type="datetimeFigureOut">
              <a:rPr lang="en-US" smtClean="0"/>
              <a:pPr/>
              <a:t>2/12/2009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723FEAE-F1C6-4F03-B5A9-7F75EAE9BE2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0C109441-3F8B-4AE3-8622-59FE338449FA}" type="datetimeFigureOut">
              <a:rPr lang="en-US" smtClean="0"/>
              <a:pPr/>
              <a:t>2/12/2009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723FEAE-F1C6-4F03-B5A9-7F75EAE9BE29}"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C109441-3F8B-4AE3-8622-59FE338449FA}" type="datetimeFigureOut">
              <a:rPr lang="en-US" smtClean="0"/>
              <a:pPr/>
              <a:t>2/12/2009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723FEAE-F1C6-4F03-B5A9-7F75EAE9BE2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0C109441-3F8B-4AE3-8622-59FE338449FA}" type="datetimeFigureOut">
              <a:rPr lang="en-US" smtClean="0"/>
              <a:pPr/>
              <a:t>2/12/2009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723FEAE-F1C6-4F03-B5A9-7F75EAE9BE29}"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C109441-3F8B-4AE3-8622-59FE338449FA}" type="datetimeFigureOut">
              <a:rPr lang="en-US" smtClean="0"/>
              <a:pPr/>
              <a:t>2/12/2009</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723FEAE-F1C6-4F03-B5A9-7F75EAE9BE29}"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362200"/>
            <a:ext cx="7851648" cy="914400"/>
          </a:xfrm>
        </p:spPr>
        <p:style>
          <a:lnRef idx="1">
            <a:schemeClr val="accent1"/>
          </a:lnRef>
          <a:fillRef idx="2">
            <a:schemeClr val="accent1"/>
          </a:fillRef>
          <a:effectRef idx="1">
            <a:schemeClr val="accent1"/>
          </a:effectRef>
          <a:fontRef idx="minor">
            <a:schemeClr val="dk1"/>
          </a:fontRef>
        </p:style>
        <p:txBody>
          <a:bodyPr/>
          <a:lstStyle/>
          <a:p>
            <a:pPr algn="ctr"/>
            <a:r>
              <a:rPr lang="en-US" dirty="0" smtClean="0"/>
              <a:t>HEC </a:t>
            </a:r>
            <a:r>
              <a:rPr lang="en-US" dirty="0"/>
              <a:t>I chip </a:t>
            </a:r>
            <a:r>
              <a:rPr lang="en-US" dirty="0" smtClean="0"/>
              <a:t>design</a:t>
            </a:r>
            <a:endParaRPr lang="en-US" dirty="0"/>
          </a:p>
        </p:txBody>
      </p:sp>
      <p:sp>
        <p:nvSpPr>
          <p:cNvPr id="3" name="Subtitle 2"/>
          <p:cNvSpPr>
            <a:spLocks noGrp="1"/>
          </p:cNvSpPr>
          <p:nvPr>
            <p:ph type="subTitle" idx="1"/>
          </p:nvPr>
        </p:nvSpPr>
        <p:spPr>
          <a:xfrm>
            <a:off x="2057400" y="3886200"/>
            <a:ext cx="5791200" cy="533400"/>
          </a:xfrm>
        </p:spPr>
        <p:style>
          <a:lnRef idx="1">
            <a:schemeClr val="accent1"/>
          </a:lnRef>
          <a:fillRef idx="2">
            <a:schemeClr val="accent1"/>
          </a:fillRef>
          <a:effectRef idx="1">
            <a:schemeClr val="accent1"/>
          </a:effectRef>
          <a:fontRef idx="minor">
            <a:schemeClr val="dk1"/>
          </a:fontRef>
        </p:style>
        <p:txBody>
          <a:bodyPr>
            <a:normAutofit fontScale="62500" lnSpcReduction="20000"/>
          </a:bodyPr>
          <a:lstStyle/>
          <a:p>
            <a:pPr algn="ctr"/>
            <a:r>
              <a:rPr lang="en-US" dirty="0" smtClean="0"/>
              <a:t>Short summary</a:t>
            </a:r>
          </a:p>
          <a:p>
            <a:pPr algn="ctr"/>
            <a:r>
              <a:rPr lang="en-US" dirty="0" smtClean="0"/>
              <a:t>(J.B</a:t>
            </a:r>
            <a:r>
              <a:rPr lang="sk-SK" dirty="0" smtClean="0"/>
              <a:t>án</a:t>
            </a:r>
            <a:r>
              <a:rPr lang="en-US" dirty="0" smtClean="0"/>
              <a:t>)</a:t>
            </a:r>
          </a:p>
          <a:p>
            <a:endParaRPr lang="en-US" dirty="0" smtClean="0"/>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2057400" y="381000"/>
            <a:ext cx="5934075" cy="4448175"/>
          </a:xfrm>
          <a:prstGeom prst="rect">
            <a:avLst/>
          </a:prstGeom>
          <a:noFill/>
          <a:ln w="9525">
            <a:noFill/>
            <a:miter lim="800000"/>
            <a:headEnd/>
            <a:tailEnd/>
          </a:ln>
          <a:effectLst/>
        </p:spPr>
      </p:pic>
      <p:sp>
        <p:nvSpPr>
          <p:cNvPr id="4" name="Rectangle 3"/>
          <p:cNvSpPr/>
          <p:nvPr/>
        </p:nvSpPr>
        <p:spPr>
          <a:xfrm>
            <a:off x="2590800" y="4953000"/>
            <a:ext cx="51816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dirty="0" smtClean="0"/>
              <a:t>Absolute value of input impedance vs. frequency for three different </a:t>
            </a:r>
            <a:r>
              <a:rPr lang="en-US" dirty="0" err="1" smtClean="0"/>
              <a:t>GaAs</a:t>
            </a:r>
            <a:r>
              <a:rPr lang="en-US" dirty="0" smtClean="0"/>
              <a:t> chips.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475903" y="762000"/>
            <a:ext cx="7668097" cy="4943475"/>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447800" y="1219200"/>
            <a:ext cx="7477125" cy="4095750"/>
          </a:xfrm>
          <a:prstGeom prst="rect">
            <a:avLst/>
          </a:prstGeom>
          <a:noFill/>
          <a:ln w="9525">
            <a:noFill/>
            <a:miter lim="800000"/>
            <a:headEnd/>
            <a:tailEnd/>
          </a:ln>
          <a:effectLst/>
        </p:spPr>
      </p:pic>
      <p:sp>
        <p:nvSpPr>
          <p:cNvPr id="3" name="TextBox 2"/>
          <p:cNvSpPr txBox="1"/>
          <p:nvPr/>
        </p:nvSpPr>
        <p:spPr>
          <a:xfrm>
            <a:off x="2895600" y="5410200"/>
            <a:ext cx="4519058" cy="92333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ENI versus peaking time (a) for three input</a:t>
            </a:r>
          </a:p>
          <a:p>
            <a:r>
              <a:rPr lang="en-US" dirty="0" smtClean="0"/>
              <a:t>capacitors and versus detector capacitance for</a:t>
            </a:r>
          </a:p>
          <a:p>
            <a:r>
              <a:rPr lang="en-US" dirty="0" smtClean="0"/>
              <a:t>fixed peaking times (b).</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676400" y="1219200"/>
            <a:ext cx="7023100" cy="43561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5181600" y="1981200"/>
            <a:ext cx="3614737" cy="2681452"/>
          </a:xfrm>
          <a:prstGeom prst="rect">
            <a:avLst/>
          </a:prstGeom>
          <a:noFill/>
          <a:ln w="9525">
            <a:noFill/>
            <a:miter lim="800000"/>
            <a:headEnd/>
            <a:tailEnd/>
          </a:ln>
          <a:effectLst/>
        </p:spPr>
      </p:pic>
      <p:sp>
        <p:nvSpPr>
          <p:cNvPr id="3" name="Rectangle 2"/>
          <p:cNvSpPr/>
          <p:nvPr/>
        </p:nvSpPr>
        <p:spPr>
          <a:xfrm>
            <a:off x="5181600" y="5105400"/>
            <a:ext cx="37338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dirty="0" smtClean="0"/>
              <a:t>Output signal rise time constant </a:t>
            </a:r>
            <a:r>
              <a:rPr lang="en-US" dirty="0" err="1" smtClean="0"/>
              <a:t>vs</a:t>
            </a:r>
            <a:r>
              <a:rPr lang="en-US" dirty="0" smtClean="0"/>
              <a:t> detector capacitance.</a:t>
            </a:r>
            <a:endParaRPr lang="en-US" dirty="0"/>
          </a:p>
        </p:txBody>
      </p:sp>
      <p:pic>
        <p:nvPicPr>
          <p:cNvPr id="1027" name="Picture 3"/>
          <p:cNvPicPr>
            <a:picLocks noChangeAspect="1" noChangeArrowheads="1"/>
          </p:cNvPicPr>
          <p:nvPr/>
        </p:nvPicPr>
        <p:blipFill>
          <a:blip r:embed="rId3"/>
          <a:srcRect/>
          <a:stretch>
            <a:fillRect/>
          </a:stretch>
        </p:blipFill>
        <p:spPr bwMode="auto">
          <a:xfrm>
            <a:off x="1524000" y="1905000"/>
            <a:ext cx="3505200" cy="2687085"/>
          </a:xfrm>
          <a:prstGeom prst="rect">
            <a:avLst/>
          </a:prstGeom>
          <a:noFill/>
          <a:ln w="9525">
            <a:noFill/>
            <a:miter lim="800000"/>
            <a:headEnd/>
            <a:tailEnd/>
          </a:ln>
          <a:effectLst/>
        </p:spPr>
      </p:pic>
      <p:sp>
        <p:nvSpPr>
          <p:cNvPr id="5" name="Rectangle 4"/>
          <p:cNvSpPr/>
          <p:nvPr/>
        </p:nvSpPr>
        <p:spPr>
          <a:xfrm>
            <a:off x="1295400" y="5105400"/>
            <a:ext cx="37338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dirty="0" smtClean="0"/>
              <a:t>Output signal shape (circles) fitted by two exponents (line).</a:t>
            </a:r>
            <a:endParaRPr lang="en-US" dirty="0"/>
          </a:p>
        </p:txBody>
      </p:sp>
      <p:sp>
        <p:nvSpPr>
          <p:cNvPr id="6" name="Rectangle 5"/>
          <p:cNvSpPr/>
          <p:nvPr/>
        </p:nvSpPr>
        <p:spPr>
          <a:xfrm>
            <a:off x="2743200" y="304800"/>
            <a:ext cx="4572000" cy="1200329"/>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r>
              <a:rPr lang="en-US" dirty="0" smtClean="0"/>
              <a:t>The real shape of the output signal is reasonably described by an integration time constant corresponding to a resistivity of 48.4 </a:t>
            </a:r>
            <a:r>
              <a:rPr lang="en-US" i="1" dirty="0" smtClean="0"/>
              <a:t>Ohm and an offset time of 5.83 ns.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1447800" y="914400"/>
            <a:ext cx="7461250" cy="489585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1600200" y="914400"/>
            <a:ext cx="7207250" cy="4959350"/>
          </a:xfrm>
          <a:prstGeom prst="rect">
            <a:avLst/>
          </a:prstGeom>
          <a:noFill/>
          <a:ln w="9525">
            <a:noFill/>
            <a:miter lim="800000"/>
            <a:headEnd/>
            <a:tailEnd/>
          </a:ln>
          <a:effectLst/>
        </p:spPr>
      </p:pic>
      <p:sp>
        <p:nvSpPr>
          <p:cNvPr id="3" name="TextBox 2"/>
          <p:cNvSpPr txBox="1"/>
          <p:nvPr/>
        </p:nvSpPr>
        <p:spPr>
          <a:xfrm>
            <a:off x="3733800" y="6172200"/>
            <a:ext cx="26670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Typical linearity of the chip</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a:spLocks noGrp="1"/>
          </p:cNvSpPr>
          <p:nvPr>
            <p:ph type="subTitle" idx="1"/>
          </p:nvPr>
        </p:nvSpPr>
        <p:spPr>
          <a:xfrm>
            <a:off x="1219200" y="3733800"/>
            <a:ext cx="7543800" cy="2971800"/>
          </a:xfrm>
        </p:spPr>
        <p:style>
          <a:lnRef idx="1">
            <a:schemeClr val="accent1"/>
          </a:lnRef>
          <a:fillRef idx="2">
            <a:schemeClr val="accent1"/>
          </a:fillRef>
          <a:effectRef idx="1">
            <a:schemeClr val="accent1"/>
          </a:effectRef>
          <a:fontRef idx="minor">
            <a:schemeClr val="dk1"/>
          </a:fontRef>
        </p:style>
        <p:txBody>
          <a:bodyPr>
            <a:normAutofit fontScale="92500"/>
          </a:bodyPr>
          <a:lstStyle/>
          <a:p>
            <a:r>
              <a:rPr lang="en-US" dirty="0" smtClean="0">
                <a:latin typeface="Arial" pitchFamily="34" charset="0"/>
                <a:cs typeface="Arial" pitchFamily="34" charset="0"/>
              </a:rPr>
              <a:t>The chip shows a stable performance in terms of transfer function, peaking time, noise and linearity up to a high neutron </a:t>
            </a:r>
            <a:r>
              <a:rPr lang="en-US" dirty="0" err="1" smtClean="0">
                <a:latin typeface="Arial" pitchFamily="34" charset="0"/>
                <a:cs typeface="Arial" pitchFamily="34" charset="0"/>
              </a:rPr>
              <a:t>fluence</a:t>
            </a:r>
            <a:r>
              <a:rPr lang="en-US" dirty="0" smtClean="0">
                <a:latin typeface="Arial" pitchFamily="34" charset="0"/>
                <a:cs typeface="Arial" pitchFamily="34" charset="0"/>
              </a:rPr>
              <a:t> of </a:t>
            </a:r>
            <a:r>
              <a:rPr lang="en-US" dirty="0" smtClean="0">
                <a:solidFill>
                  <a:srgbClr val="FF0000"/>
                </a:solidFill>
                <a:latin typeface="Arial" pitchFamily="34" charset="0"/>
                <a:cs typeface="Arial" pitchFamily="34" charset="0"/>
              </a:rPr>
              <a:t>5 *10**14 n/cm2 </a:t>
            </a:r>
            <a:r>
              <a:rPr lang="en-US" dirty="0" smtClean="0">
                <a:latin typeface="Arial" pitchFamily="34" charset="0"/>
                <a:cs typeface="Arial" pitchFamily="34" charset="0"/>
              </a:rPr>
              <a:t>independent  detector capacitance. For neutron </a:t>
            </a:r>
            <a:r>
              <a:rPr lang="en-US" dirty="0" err="1" smtClean="0">
                <a:latin typeface="Arial" pitchFamily="34" charset="0"/>
                <a:cs typeface="Arial" pitchFamily="34" charset="0"/>
              </a:rPr>
              <a:t>fluences</a:t>
            </a:r>
            <a:r>
              <a:rPr lang="en-US" dirty="0" smtClean="0">
                <a:latin typeface="Arial" pitchFamily="34" charset="0"/>
                <a:cs typeface="Arial" pitchFamily="34" charset="0"/>
              </a:rPr>
              <a:t> beyond this value a clear deterioration of the transfer function and linearity has been observed. Under g-irradiation no damage of the performance has been seen up to an accumulated dose of </a:t>
            </a:r>
            <a:r>
              <a:rPr lang="en-US" dirty="0" smtClean="0">
                <a:solidFill>
                  <a:srgbClr val="FF0000"/>
                </a:solidFill>
                <a:latin typeface="Arial" pitchFamily="34" charset="0"/>
                <a:cs typeface="Arial" pitchFamily="34" charset="0"/>
              </a:rPr>
              <a:t>55 </a:t>
            </a:r>
            <a:r>
              <a:rPr lang="en-US" dirty="0" err="1" smtClean="0">
                <a:solidFill>
                  <a:srgbClr val="FF0000"/>
                </a:solidFill>
                <a:latin typeface="Arial" pitchFamily="34" charset="0"/>
                <a:cs typeface="Arial" pitchFamily="34" charset="0"/>
              </a:rPr>
              <a:t>kGy</a:t>
            </a:r>
            <a:r>
              <a:rPr lang="en-US" dirty="0" smtClean="0">
                <a:solidFill>
                  <a:srgbClr val="FF0000"/>
                </a:solidFill>
                <a:latin typeface="Arial" pitchFamily="34" charset="0"/>
                <a:cs typeface="Arial" pitchFamily="34" charset="0"/>
              </a:rPr>
              <a:t>.</a:t>
            </a:r>
          </a:p>
          <a:p>
            <a:endParaRPr lang="en-US" dirty="0" smtClean="0"/>
          </a:p>
          <a:p>
            <a:endParaRPr lang="en-US" dirty="0" smtClean="0"/>
          </a:p>
          <a:p>
            <a:endParaRPr lang="en-US" dirty="0"/>
          </a:p>
        </p:txBody>
      </p:sp>
      <p:pic>
        <p:nvPicPr>
          <p:cNvPr id="3074" name="Picture 2"/>
          <p:cNvPicPr>
            <a:picLocks noChangeAspect="1" noChangeArrowheads="1"/>
          </p:cNvPicPr>
          <p:nvPr/>
        </p:nvPicPr>
        <p:blipFill>
          <a:blip r:embed="rId2"/>
          <a:srcRect/>
          <a:stretch>
            <a:fillRect/>
          </a:stretch>
        </p:blipFill>
        <p:spPr bwMode="auto">
          <a:xfrm>
            <a:off x="1828800" y="0"/>
            <a:ext cx="6108700" cy="35433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219200" y="1371600"/>
            <a:ext cx="7784202" cy="3124200"/>
          </a:xfrm>
          <a:prstGeom prst="rect">
            <a:avLst/>
          </a:prstGeom>
          <a:noFill/>
          <a:ln w="9525">
            <a:noFill/>
            <a:miter lim="800000"/>
            <a:headEnd/>
            <a:tailEnd/>
          </a:ln>
          <a:effectLst/>
        </p:spPr>
      </p:pic>
      <p:sp>
        <p:nvSpPr>
          <p:cNvPr id="4" name="TextBox 3"/>
          <p:cNvSpPr txBox="1"/>
          <p:nvPr/>
        </p:nvSpPr>
        <p:spPr>
          <a:xfrm>
            <a:off x="2667000" y="4572000"/>
            <a:ext cx="48768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Power consumption at nominal power supply</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a:stretch>
            <a:fillRect/>
          </a:stretch>
        </p:blipFill>
        <p:spPr bwMode="auto">
          <a:xfrm>
            <a:off x="2133600" y="228600"/>
            <a:ext cx="5772150" cy="5543550"/>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a:srcRect/>
          <a:stretch>
            <a:fillRect/>
          </a:stretch>
        </p:blipFill>
        <p:spPr bwMode="auto">
          <a:xfrm>
            <a:off x="2971800" y="5791200"/>
            <a:ext cx="4467225" cy="2381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533400"/>
            <a:ext cx="4191000" cy="838200"/>
          </a:xfrm>
        </p:spPr>
        <p:style>
          <a:lnRef idx="1">
            <a:schemeClr val="accent1"/>
          </a:lnRef>
          <a:fillRef idx="2">
            <a:schemeClr val="accent1"/>
          </a:fillRef>
          <a:effectRef idx="1">
            <a:schemeClr val="accent1"/>
          </a:effectRef>
          <a:fontRef idx="minor">
            <a:schemeClr val="dk1"/>
          </a:fontRef>
        </p:style>
        <p:txBody>
          <a:bodyPr>
            <a:normAutofit/>
          </a:bodyPr>
          <a:lstStyle/>
          <a:p>
            <a:r>
              <a:rPr lang="en-US" dirty="0" smtClean="0"/>
              <a:t>Technology</a:t>
            </a:r>
            <a:endParaRPr lang="en-US" dirty="0"/>
          </a:p>
        </p:txBody>
      </p:sp>
      <p:sp>
        <p:nvSpPr>
          <p:cNvPr id="3" name="Subtitle 2"/>
          <p:cNvSpPr>
            <a:spLocks noGrp="1"/>
          </p:cNvSpPr>
          <p:nvPr>
            <p:ph type="subTitle" idx="1"/>
          </p:nvPr>
        </p:nvSpPr>
        <p:spPr>
          <a:xfrm>
            <a:off x="1295400" y="1524000"/>
            <a:ext cx="7543800" cy="4953000"/>
          </a:xfrm>
        </p:spPr>
        <p:style>
          <a:lnRef idx="1">
            <a:schemeClr val="accent1"/>
          </a:lnRef>
          <a:fillRef idx="2">
            <a:schemeClr val="accent1"/>
          </a:fillRef>
          <a:effectRef idx="1">
            <a:schemeClr val="accent1"/>
          </a:effectRef>
          <a:fontRef idx="minor">
            <a:schemeClr val="dk1"/>
          </a:fontRef>
        </p:style>
        <p:txBody>
          <a:bodyPr>
            <a:normAutofit/>
          </a:bodyPr>
          <a:lstStyle/>
          <a:p>
            <a:endParaRPr lang="en-US" dirty="0" smtClean="0"/>
          </a:p>
          <a:p>
            <a:r>
              <a:rPr lang="en-US" dirty="0" err="1" smtClean="0"/>
              <a:t>GaAs</a:t>
            </a:r>
            <a:r>
              <a:rPr lang="en-US" dirty="0" smtClean="0"/>
              <a:t> </a:t>
            </a:r>
            <a:r>
              <a:rPr lang="en-US" dirty="0" err="1" smtClean="0"/>
              <a:t>TriQuint</a:t>
            </a:r>
            <a:r>
              <a:rPr lang="en-US" dirty="0" smtClean="0"/>
              <a:t> QED-A 1um</a:t>
            </a:r>
          </a:p>
          <a:p>
            <a:r>
              <a:rPr lang="en-US" dirty="0" smtClean="0"/>
              <a:t>(a commercial ion-implanted MESFET process)</a:t>
            </a:r>
          </a:p>
          <a:p>
            <a:r>
              <a:rPr lang="en-US" dirty="0" smtClean="0"/>
              <a:t>MESFET transistors of types M, D, E available</a:t>
            </a:r>
          </a:p>
          <a:p>
            <a:r>
              <a:rPr lang="en-US" dirty="0" smtClean="0"/>
              <a:t>FET types differ in channel doping level</a:t>
            </a:r>
          </a:p>
          <a:p>
            <a:r>
              <a:rPr lang="en-US" dirty="0" smtClean="0"/>
              <a:t>(M-highest doping, E-lowest )</a:t>
            </a:r>
          </a:p>
          <a:p>
            <a:r>
              <a:rPr lang="en-US" dirty="0" smtClean="0"/>
              <a:t>M,D depletion types;   E enhancement type</a:t>
            </a:r>
          </a:p>
          <a:p>
            <a:endParaRPr lang="en-US" dirty="0" smtClean="0"/>
          </a:p>
          <a:p>
            <a:r>
              <a:rPr lang="en-US" dirty="0" smtClean="0"/>
              <a:t>(</a:t>
            </a:r>
            <a:r>
              <a:rPr lang="sk-SK" dirty="0" smtClean="0"/>
              <a:t>The d</a:t>
            </a:r>
            <a:r>
              <a:rPr lang="en-US" dirty="0" err="1" smtClean="0"/>
              <a:t>esign</a:t>
            </a:r>
            <a:r>
              <a:rPr lang="en-US" dirty="0" smtClean="0"/>
              <a:t> done in 1996)</a:t>
            </a:r>
          </a:p>
          <a:p>
            <a:endParaRPr lang="en-US" dirty="0" smtClean="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1295400"/>
            <a:ext cx="7543800" cy="4076700"/>
          </a:xfrm>
        </p:spPr>
        <p:style>
          <a:lnRef idx="1">
            <a:schemeClr val="accent1"/>
          </a:lnRef>
          <a:fillRef idx="2">
            <a:schemeClr val="accent1"/>
          </a:fillRef>
          <a:effectRef idx="1">
            <a:schemeClr val="accent1"/>
          </a:effectRef>
          <a:fontRef idx="minor">
            <a:schemeClr val="dk1"/>
          </a:fontRef>
        </p:style>
        <p:txBody>
          <a:bodyPr>
            <a:normAutofit/>
          </a:bodyPr>
          <a:lstStyle/>
          <a:p>
            <a:r>
              <a:rPr lang="en-US" dirty="0" smtClean="0"/>
              <a:t>CONCLUSION</a:t>
            </a:r>
          </a:p>
          <a:p>
            <a:endParaRPr lang="en-US" dirty="0" smtClean="0"/>
          </a:p>
          <a:p>
            <a:r>
              <a:rPr lang="en-US" dirty="0" smtClean="0"/>
              <a:t>The HEC cold electronics has been designed (in 1996) to meet the requirements of operation for more than 10 years in low temperature, high rate and high radiation environment of Atlas   (coming to operation in 2009). </a:t>
            </a:r>
          </a:p>
          <a:p>
            <a:endParaRPr lang="en-US" dirty="0" smtClean="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28600"/>
            <a:ext cx="4191000" cy="838200"/>
          </a:xfrm>
        </p:spPr>
        <p:style>
          <a:lnRef idx="1">
            <a:schemeClr val="accent1"/>
          </a:lnRef>
          <a:fillRef idx="2">
            <a:schemeClr val="accent1"/>
          </a:fillRef>
          <a:effectRef idx="1">
            <a:schemeClr val="accent1"/>
          </a:effectRef>
          <a:fontRef idx="minor">
            <a:schemeClr val="dk1"/>
          </a:fontRef>
        </p:style>
        <p:txBody>
          <a:bodyPr>
            <a:normAutofit/>
          </a:bodyPr>
          <a:lstStyle/>
          <a:p>
            <a:r>
              <a:rPr lang="en-US" dirty="0" smtClean="0"/>
              <a:t>Technology</a:t>
            </a:r>
            <a:endParaRPr lang="en-US" dirty="0"/>
          </a:p>
        </p:txBody>
      </p:sp>
      <p:pic>
        <p:nvPicPr>
          <p:cNvPr id="2050" name="Picture 2"/>
          <p:cNvPicPr>
            <a:picLocks noChangeAspect="1" noChangeArrowheads="1"/>
          </p:cNvPicPr>
          <p:nvPr/>
        </p:nvPicPr>
        <p:blipFill>
          <a:blip r:embed="rId2"/>
          <a:srcRect/>
          <a:stretch>
            <a:fillRect/>
          </a:stretch>
        </p:blipFill>
        <p:spPr bwMode="auto">
          <a:xfrm>
            <a:off x="990600" y="1447800"/>
            <a:ext cx="8153400" cy="1726107"/>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1066800" y="6083914"/>
            <a:ext cx="7242175" cy="774086"/>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1022350" y="3200400"/>
            <a:ext cx="8121650" cy="2812795"/>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1371600" y="228600"/>
            <a:ext cx="3652157" cy="25146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5029200" y="228600"/>
            <a:ext cx="3966483" cy="2514600"/>
          </a:xfrm>
          <a:prstGeom prst="rect">
            <a:avLst/>
          </a:prstGeom>
          <a:noFill/>
          <a:ln w="9525">
            <a:noFill/>
            <a:miter lim="800000"/>
            <a:headEnd/>
            <a:tailEnd/>
          </a:ln>
          <a:effectLst/>
        </p:spPr>
      </p:pic>
      <p:pic>
        <p:nvPicPr>
          <p:cNvPr id="3074" name="Picture 2"/>
          <p:cNvPicPr>
            <a:picLocks noChangeAspect="1" noChangeArrowheads="1"/>
          </p:cNvPicPr>
          <p:nvPr/>
        </p:nvPicPr>
        <p:blipFill>
          <a:blip r:embed="rId4"/>
          <a:srcRect/>
          <a:stretch>
            <a:fillRect/>
          </a:stretch>
        </p:blipFill>
        <p:spPr bwMode="auto">
          <a:xfrm>
            <a:off x="990600" y="3048000"/>
            <a:ext cx="4114800" cy="2628216"/>
          </a:xfrm>
          <a:prstGeom prst="rect">
            <a:avLst/>
          </a:prstGeom>
          <a:noFill/>
          <a:ln w="9525">
            <a:noFill/>
            <a:miter lim="800000"/>
            <a:headEnd/>
            <a:tailEnd/>
          </a:ln>
          <a:effectLst/>
        </p:spPr>
      </p:pic>
      <p:pic>
        <p:nvPicPr>
          <p:cNvPr id="3075" name="Picture 3"/>
          <p:cNvPicPr>
            <a:picLocks noChangeAspect="1" noChangeArrowheads="1"/>
          </p:cNvPicPr>
          <p:nvPr/>
        </p:nvPicPr>
        <p:blipFill>
          <a:blip r:embed="rId5"/>
          <a:srcRect/>
          <a:stretch>
            <a:fillRect/>
          </a:stretch>
        </p:blipFill>
        <p:spPr bwMode="auto">
          <a:xfrm>
            <a:off x="1752600" y="5791200"/>
            <a:ext cx="2971800" cy="329453"/>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209800" y="1447800"/>
            <a:ext cx="6096000" cy="2439276"/>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2667000" y="4191000"/>
            <a:ext cx="5133975" cy="1292031"/>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19400" y="4800600"/>
            <a:ext cx="4419600"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sk-SK" dirty="0" smtClean="0"/>
              <a:t>The  need to sum</a:t>
            </a:r>
            <a:r>
              <a:rPr lang="en-US" dirty="0" smtClean="0"/>
              <a:t>-</a:t>
            </a:r>
            <a:r>
              <a:rPr lang="sk-SK" dirty="0" smtClean="0"/>
              <a:t>up</a:t>
            </a:r>
            <a:r>
              <a:rPr lang="en-US" dirty="0" smtClean="0"/>
              <a:t> pads with large capacitance</a:t>
            </a:r>
            <a:r>
              <a:rPr lang="sk-SK" dirty="0" smtClean="0"/>
              <a:t> </a:t>
            </a:r>
            <a:r>
              <a:rPr lang="sk-SK" dirty="0" smtClean="0"/>
              <a:t>led </a:t>
            </a:r>
            <a:r>
              <a:rPr lang="sk-SK" dirty="0" smtClean="0"/>
              <a:t>to</a:t>
            </a:r>
            <a:r>
              <a:rPr lang="en-US" dirty="0" smtClean="0"/>
              <a:t> “active pad” architecture.</a:t>
            </a:r>
          </a:p>
          <a:p>
            <a:endParaRPr lang="en-US" dirty="0" smtClean="0"/>
          </a:p>
          <a:p>
            <a:r>
              <a:rPr lang="en-US" dirty="0" smtClean="0"/>
              <a:t>The </a:t>
            </a:r>
            <a:r>
              <a:rPr lang="en-US" smtClean="0"/>
              <a:t>technology  </a:t>
            </a:r>
            <a:r>
              <a:rPr lang="en-US" smtClean="0"/>
              <a:t>led </a:t>
            </a:r>
            <a:r>
              <a:rPr lang="en-US" dirty="0" smtClean="0"/>
              <a:t>to current sensitive </a:t>
            </a:r>
            <a:r>
              <a:rPr lang="en-US" dirty="0" smtClean="0"/>
              <a:t>amplifier.</a:t>
            </a:r>
            <a:r>
              <a:rPr lang="sk-SK" dirty="0" smtClean="0"/>
              <a:t> </a:t>
            </a:r>
            <a:endParaRPr lang="sk-SK" dirty="0" smtClean="0"/>
          </a:p>
          <a:p>
            <a:endParaRPr lang="en-US" dirty="0"/>
          </a:p>
        </p:txBody>
      </p:sp>
      <p:pic>
        <p:nvPicPr>
          <p:cNvPr id="1027" name="Picture 3"/>
          <p:cNvPicPr>
            <a:picLocks noChangeAspect="1" noChangeArrowheads="1"/>
          </p:cNvPicPr>
          <p:nvPr/>
        </p:nvPicPr>
        <p:blipFill>
          <a:blip r:embed="rId2"/>
          <a:srcRect/>
          <a:stretch>
            <a:fillRect/>
          </a:stretch>
        </p:blipFill>
        <p:spPr bwMode="auto">
          <a:xfrm>
            <a:off x="2514600" y="457200"/>
            <a:ext cx="5334000" cy="4246195"/>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00200" y="5943600"/>
            <a:ext cx="71628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dirty="0">
                <a:latin typeface="Arial" charset="0"/>
                <a:cs typeface="Arial" charset="0"/>
              </a:rPr>
              <a:t>Circuit diagrams of the </a:t>
            </a:r>
            <a:r>
              <a:rPr lang="en-US" dirty="0" err="1">
                <a:latin typeface="Arial" charset="0"/>
                <a:cs typeface="Arial" charset="0"/>
              </a:rPr>
              <a:t>GaAs</a:t>
            </a:r>
            <a:r>
              <a:rPr lang="en-US" dirty="0">
                <a:latin typeface="Arial" charset="0"/>
                <a:cs typeface="Arial" charset="0"/>
              </a:rPr>
              <a:t> preamplifier (left) and driver (right). </a:t>
            </a:r>
            <a:endParaRPr lang="en-US" dirty="0"/>
          </a:p>
        </p:txBody>
      </p:sp>
      <p:pic>
        <p:nvPicPr>
          <p:cNvPr id="1026" name="Picture 2"/>
          <p:cNvPicPr>
            <a:picLocks noChangeAspect="1" noChangeArrowheads="1"/>
          </p:cNvPicPr>
          <p:nvPr/>
        </p:nvPicPr>
        <p:blipFill>
          <a:blip r:embed="rId2"/>
          <a:srcRect/>
          <a:stretch>
            <a:fillRect/>
          </a:stretch>
        </p:blipFill>
        <p:spPr bwMode="auto">
          <a:xfrm>
            <a:off x="1143000" y="304800"/>
            <a:ext cx="7900213" cy="47244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a:spLocks noGrp="1"/>
          </p:cNvSpPr>
          <p:nvPr>
            <p:ph type="subTitle" idx="1"/>
          </p:nvPr>
        </p:nvSpPr>
        <p:spPr>
          <a:xfrm>
            <a:off x="1295400" y="304800"/>
            <a:ext cx="7543800" cy="6172200"/>
          </a:xfrm>
        </p:spPr>
        <p:style>
          <a:lnRef idx="1">
            <a:schemeClr val="accent1"/>
          </a:lnRef>
          <a:fillRef idx="2">
            <a:schemeClr val="accent1"/>
          </a:fillRef>
          <a:effectRef idx="1">
            <a:schemeClr val="accent1"/>
          </a:effectRef>
          <a:fontRef idx="minor">
            <a:schemeClr val="dk1"/>
          </a:fontRef>
        </p:style>
        <p:txBody>
          <a:bodyPr>
            <a:normAutofit/>
          </a:bodyPr>
          <a:lstStyle/>
          <a:p>
            <a:endParaRPr lang="en-US" dirty="0" smtClean="0"/>
          </a:p>
          <a:p>
            <a:endParaRPr lang="en-US" dirty="0" smtClean="0"/>
          </a:p>
          <a:p>
            <a:pPr hangingPunct="0"/>
            <a:r>
              <a:rPr lang="en-US" dirty="0" smtClean="0"/>
              <a:t>Chip size				 4*3mm</a:t>
            </a:r>
          </a:p>
          <a:p>
            <a:pPr hangingPunct="0"/>
            <a:r>
              <a:rPr lang="en-US" dirty="0" smtClean="0"/>
              <a:t>Function blocks 	8 preamplifier channels</a:t>
            </a:r>
          </a:p>
          <a:p>
            <a:pPr hangingPunct="0"/>
            <a:r>
              <a:rPr lang="en-US" dirty="0" smtClean="0"/>
              <a:t>			2 summing and driver channels</a:t>
            </a:r>
          </a:p>
          <a:p>
            <a:pPr hangingPunct="0"/>
            <a:r>
              <a:rPr lang="en-US" dirty="0" smtClean="0"/>
              <a:t>Power: separated groups 1: pa1, pa2, pa3, pa4;</a:t>
            </a:r>
          </a:p>
          <a:p>
            <a:pPr hangingPunct="0"/>
            <a:r>
              <a:rPr lang="en-US" dirty="0" smtClean="0"/>
              <a:t>                                     2: pa5, pa6, pa7, pa8         </a:t>
            </a:r>
          </a:p>
          <a:p>
            <a:pPr hangingPunct="0"/>
            <a:r>
              <a:rPr lang="en-US" dirty="0" smtClean="0"/>
              <a:t>                                     3: dr1;      </a:t>
            </a:r>
          </a:p>
          <a:p>
            <a:pPr hangingPunct="0"/>
            <a:r>
              <a:rPr lang="en-US" dirty="0" smtClean="0"/>
              <a:t>                                     4: dr2;		</a:t>
            </a:r>
          </a:p>
          <a:p>
            <a:pPr hangingPunct="0"/>
            <a:r>
              <a:rPr lang="en-US" dirty="0" smtClean="0"/>
              <a:t>Supply voltages	  +8V, +4V, -2V, </a:t>
            </a:r>
          </a:p>
          <a:p>
            <a:endParaRPr lang="en-US" dirty="0" smtClean="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b96die.jpg"/>
          <p:cNvPicPr>
            <a:picLocks noChangeAspect="1"/>
          </p:cNvPicPr>
          <p:nvPr/>
        </p:nvPicPr>
        <p:blipFill>
          <a:blip r:embed="rId2"/>
          <a:stretch>
            <a:fillRect/>
          </a:stretch>
        </p:blipFill>
        <p:spPr>
          <a:xfrm>
            <a:off x="1752600" y="228600"/>
            <a:ext cx="6237981" cy="5791200"/>
          </a:xfrm>
          <a:prstGeom prst="rect">
            <a:avLst/>
          </a:prstGeom>
        </p:spPr>
      </p:pic>
      <p:sp>
        <p:nvSpPr>
          <p:cNvPr id="4" name="TextBox 3"/>
          <p:cNvSpPr txBox="1"/>
          <p:nvPr/>
        </p:nvSpPr>
        <p:spPr>
          <a:xfrm>
            <a:off x="3886200" y="6248400"/>
            <a:ext cx="22098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Chip BB96B photo</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350</TotalTime>
  <Words>320</Words>
  <Application>Microsoft Office PowerPoint</Application>
  <PresentationFormat>On-screen Show (4:3)</PresentationFormat>
  <Paragraphs>43</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Solstice</vt:lpstr>
      <vt:lpstr>HEC I chip design</vt:lpstr>
      <vt:lpstr>Technology</vt:lpstr>
      <vt:lpstr>Technology</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Columbia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HEC I chip design </dc:title>
  <dc:creator>JaroBan</dc:creator>
  <cp:lastModifiedBy>JaroBan</cp:lastModifiedBy>
  <cp:revision>51</cp:revision>
  <dcterms:created xsi:type="dcterms:W3CDTF">2009-02-11T07:35:45Z</dcterms:created>
  <dcterms:modified xsi:type="dcterms:W3CDTF">2009-02-12T09:04:10Z</dcterms:modified>
</cp:coreProperties>
</file>