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sldIdLst>
    <p:sldId id="404" r:id="rId2"/>
    <p:sldId id="426" r:id="rId3"/>
    <p:sldId id="427" r:id="rId4"/>
    <p:sldId id="422" r:id="rId5"/>
    <p:sldId id="423" r:id="rId6"/>
    <p:sldId id="424" r:id="rId7"/>
    <p:sldId id="428" r:id="rId8"/>
    <p:sldId id="429" r:id="rId9"/>
    <p:sldId id="408" r:id="rId10"/>
    <p:sldId id="412" r:id="rId11"/>
    <p:sldId id="413" r:id="rId12"/>
    <p:sldId id="414" r:id="rId13"/>
    <p:sldId id="415" r:id="rId14"/>
    <p:sldId id="416" r:id="rId15"/>
    <p:sldId id="430" r:id="rId16"/>
    <p:sldId id="432" r:id="rId17"/>
    <p:sldId id="431" r:id="rId18"/>
    <p:sldId id="425" r:id="rId19"/>
    <p:sldId id="419" r:id="rId20"/>
    <p:sldId id="418" r:id="rId21"/>
    <p:sldId id="405" r:id="rId22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FF3399"/>
    <a:srgbClr val="3399FF"/>
    <a:srgbClr val="FF6600"/>
    <a:srgbClr val="66CCFF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26" autoAdjust="0"/>
    <p:restoredTop sz="93073" autoAdjust="0"/>
  </p:normalViewPr>
  <p:slideViewPr>
    <p:cSldViewPr>
      <p:cViewPr>
        <p:scale>
          <a:sx n="112" d="100"/>
          <a:sy n="112" d="100"/>
        </p:scale>
        <p:origin x="-150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25.02.2014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Mueller, Max-Planck-Institute for Physics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3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25.02.2014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Felix Mueller, Max-Planck-Institute for Physics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07C5D2B-938F-4D68-A41D-C2BA8F53E75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7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06.06.2016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825952"/>
            <a:ext cx="3686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65" y="5334822"/>
            <a:ext cx="623967" cy="8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Characterization of Pilot Run Modules for the Belle II Pixel Detector</a:t>
            </a:r>
            <a:endParaRPr lang="en-US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564904"/>
            <a:ext cx="6008688" cy="1752600"/>
          </a:xfrm>
        </p:spPr>
        <p:txBody>
          <a:bodyPr/>
          <a:lstStyle/>
          <a:p>
            <a:pPr eaLnBrk="1" hangingPunct="1"/>
            <a:r>
              <a:rPr lang="de-DE" sz="2400" dirty="0" smtClean="0">
                <a:latin typeface="Arial" charset="0"/>
              </a:rPr>
              <a:t>Felix Müller</a:t>
            </a:r>
          </a:p>
          <a:p>
            <a:pPr eaLnBrk="1" hangingPunct="1"/>
            <a:r>
              <a:rPr lang="de-DE" sz="1800" dirty="0" smtClean="0">
                <a:latin typeface="Arial" charset="0"/>
              </a:rPr>
              <a:t>Max-Planck-Institut für Physik</a:t>
            </a:r>
          </a:p>
          <a:p>
            <a:r>
              <a:rPr lang="en-US" dirty="0">
                <a:latin typeface="Arial" charset="0"/>
              </a:rPr>
              <a:t>IMPRS Young Scientist </a:t>
            </a:r>
            <a:r>
              <a:rPr lang="en-US" dirty="0" smtClean="0">
                <a:latin typeface="Arial" charset="0"/>
              </a:rPr>
              <a:t>Workshop</a:t>
            </a:r>
          </a:p>
          <a:p>
            <a:r>
              <a:rPr lang="en-US" dirty="0" err="1" smtClean="0">
                <a:latin typeface="Arial" charset="0"/>
              </a:rPr>
              <a:t>Ringberg</a:t>
            </a:r>
            <a:r>
              <a:rPr lang="en-US" dirty="0" smtClean="0">
                <a:latin typeface="Arial" charset="0"/>
              </a:rPr>
              <a:t> Castle 2016, June 7</a:t>
            </a:r>
            <a:r>
              <a:rPr lang="de-DE" dirty="0" smtClean="0">
                <a:latin typeface="Arial" charset="0"/>
              </a:rPr>
              <a:t>, 2016</a:t>
            </a:r>
            <a:endParaRPr lang="en-US" dirty="0" smtClean="0">
              <a:latin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2420"/>
            <a:ext cx="836686" cy="6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3888432" cy="14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PXD9 – W30-OB1 – </a:t>
            </a:r>
            <a:r>
              <a:rPr lang="de-DE" dirty="0" err="1" smtClean="0"/>
              <a:t>Pedestals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16" y="3550260"/>
            <a:ext cx="4140000" cy="29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0" y="3550261"/>
            <a:ext cx="4140000" cy="29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16" y="789194"/>
            <a:ext cx="4140000" cy="29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0" y="789194"/>
            <a:ext cx="4140000" cy="29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1079544" y="4186469"/>
            <a:ext cx="466725" cy="2095500"/>
          </a:xfrm>
          <a:prstGeom prst="ellipse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794168" y="3716717"/>
            <a:ext cx="247651" cy="2095500"/>
          </a:xfrm>
          <a:prstGeom prst="ellipse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Gerade Verbindung mit Pfeil 9"/>
          <p:cNvCxnSpPr>
            <a:endCxn id="9" idx="2"/>
          </p:cNvCxnSpPr>
          <p:nvPr/>
        </p:nvCxnSpPr>
        <p:spPr bwMode="auto">
          <a:xfrm flipV="1">
            <a:off x="1546269" y="4764467"/>
            <a:ext cx="2247899" cy="326877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rgbClr val="FF33CC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9" y="789194"/>
            <a:ext cx="8028096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13" name="Fußzeilenplatzhalt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PXD9 – W30-OB1 – Noise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9672"/>
            <a:ext cx="3996000" cy="28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84" y="769672"/>
            <a:ext cx="3996000" cy="28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5360"/>
            <a:ext cx="3996000" cy="28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84" y="3595360"/>
            <a:ext cx="3996000" cy="28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512146" y="1531762"/>
            <a:ext cx="1459576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  <a:cs typeface="+mn-cs"/>
              </a:rPr>
              <a:t>µ=0.60 ADU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47475" y="1531762"/>
            <a:ext cx="1459576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  <a:cs typeface="+mn-cs"/>
              </a:rPr>
              <a:t>µ=0.63 ADU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512146" y="4344787"/>
            <a:ext cx="1459576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  <a:cs typeface="+mn-cs"/>
              </a:rPr>
              <a:t>µ=0.59 ADU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847475" y="4344787"/>
            <a:ext cx="1459576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ahoma" charset="0"/>
                <a:cs typeface="+mn-cs"/>
              </a:rPr>
              <a:t>µ=0.60 ADU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21" name="Fußzeilenplatzhalter 2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PXD9 – W30-OB1 – Laser </a:t>
            </a:r>
            <a:r>
              <a:rPr lang="de-DE" dirty="0" err="1" smtClean="0"/>
              <a:t>scan</a:t>
            </a:r>
            <a:endParaRPr lang="en-US" dirty="0"/>
          </a:p>
        </p:txBody>
      </p:sp>
      <p:sp>
        <p:nvSpPr>
          <p:cNvPr id="4" name="Inhaltsplatzhalter 5"/>
          <p:cNvSpPr>
            <a:spLocks noGrp="1"/>
          </p:cNvSpPr>
          <p:nvPr>
            <p:ph sz="quarter" idx="4294967295"/>
          </p:nvPr>
        </p:nvSpPr>
        <p:spPr>
          <a:xfrm>
            <a:off x="793052" y="885712"/>
            <a:ext cx="7765732" cy="5030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Laser signal </a:t>
            </a:r>
            <a:r>
              <a:rPr lang="en-US" dirty="0" smtClean="0"/>
              <a:t>~2-4mip</a:t>
            </a:r>
            <a:r>
              <a:rPr lang="en-US" dirty="0"/>
              <a:t>, </a:t>
            </a:r>
            <a:r>
              <a:rPr lang="en-US" b="1" dirty="0"/>
              <a:t>read out at full speed </a:t>
            </a:r>
            <a:r>
              <a:rPr lang="en-US" dirty="0"/>
              <a:t>with a noise of ~1.8 ADU (laser instability and system noise)</a:t>
            </a:r>
          </a:p>
          <a:p>
            <a:r>
              <a:rPr lang="en-US" dirty="0"/>
              <a:t>~</a:t>
            </a:r>
            <a:r>
              <a:rPr lang="en-US" dirty="0" smtClean="0"/>
              <a:t>105 </a:t>
            </a:r>
            <a:r>
              <a:rPr lang="en-US" dirty="0"/>
              <a:t>ns/row, of which ~</a:t>
            </a:r>
            <a:r>
              <a:rPr lang="en-US" dirty="0" smtClean="0"/>
              <a:t>26ns </a:t>
            </a:r>
            <a:r>
              <a:rPr lang="en-US" dirty="0"/>
              <a:t>are used for clear </a:t>
            </a:r>
            <a:r>
              <a:rPr lang="en-US" dirty="0" smtClean="0"/>
              <a:t>pulse (8 ticks of 32)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2586"/>
          <a:stretch/>
        </p:blipFill>
        <p:spPr>
          <a:xfrm>
            <a:off x="755576" y="1805511"/>
            <a:ext cx="7124256" cy="4653887"/>
          </a:xfrm>
          <a:prstGeom prst="rect">
            <a:avLst/>
          </a:prstGeom>
        </p:spPr>
      </p:pic>
      <p:pic>
        <p:nvPicPr>
          <p:cNvPr id="6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9" r="11799"/>
          <a:stretch/>
        </p:blipFill>
        <p:spPr>
          <a:xfrm>
            <a:off x="6979866" y="1196752"/>
            <a:ext cx="2088231" cy="139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PXD9 – W30-1 – Clear behavior</a:t>
            </a:r>
            <a:endParaRPr lang="en-US" dirty="0"/>
          </a:p>
        </p:txBody>
      </p:sp>
      <p:pic>
        <p:nvPicPr>
          <p:cNvPr id="62" name="Inhalts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7176"/>
          <a:stretch/>
        </p:blipFill>
        <p:spPr>
          <a:xfrm>
            <a:off x="704186" y="1008713"/>
            <a:ext cx="6617970" cy="4462717"/>
          </a:xfrm>
          <a:prstGeom prst="rect">
            <a:avLst/>
          </a:prstGeom>
        </p:spPr>
      </p:pic>
      <p:grpSp>
        <p:nvGrpSpPr>
          <p:cNvPr id="63" name="Gruppieren 62"/>
          <p:cNvGrpSpPr/>
          <p:nvPr/>
        </p:nvGrpSpPr>
        <p:grpSpPr>
          <a:xfrm>
            <a:off x="7262203" y="1088007"/>
            <a:ext cx="1978830" cy="5463983"/>
            <a:chOff x="6653026" y="1088008"/>
            <a:chExt cx="1978830" cy="5463983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6653026" y="1088008"/>
              <a:ext cx="1978830" cy="5463983"/>
              <a:chOff x="1142461" y="1564570"/>
              <a:chExt cx="1385411" cy="3825425"/>
            </a:xfrm>
          </p:grpSpPr>
          <p:pic>
            <p:nvPicPr>
              <p:cNvPr id="73" name="Picture 2" descr="D:\Laci\2-Projects\Belle-II\PXD9\layout-metall-system\outer-bwd-al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5" t="6849" r="42118" b="2157"/>
              <a:stretch/>
            </p:blipFill>
            <p:spPr bwMode="auto">
              <a:xfrm>
                <a:off x="1142461" y="1564570"/>
                <a:ext cx="1023761" cy="3825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4" name="Gerade Verbindung mit Pfeil 73"/>
              <p:cNvCxnSpPr/>
              <p:nvPr/>
            </p:nvCxnSpPr>
            <p:spPr bwMode="auto">
              <a:xfrm>
                <a:off x="1403332" y="4523476"/>
                <a:ext cx="495055" cy="0"/>
              </a:xfrm>
              <a:prstGeom prst="straightConnector1">
                <a:avLst/>
              </a:prstGeom>
              <a:solidFill>
                <a:srgbClr val="000000"/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 flipV="1">
                <a:off x="2078407" y="1688161"/>
                <a:ext cx="0" cy="2449683"/>
              </a:xfrm>
              <a:prstGeom prst="straightConnector1">
                <a:avLst/>
              </a:prstGeom>
              <a:solidFill>
                <a:srgbClr val="000000"/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6" name="Textfeld 75"/>
              <p:cNvSpPr txBox="1"/>
              <p:nvPr/>
            </p:nvSpPr>
            <p:spPr>
              <a:xfrm>
                <a:off x="2070672" y="4192716"/>
                <a:ext cx="457200" cy="349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charset="0"/>
                    <a:cs typeface="+mn-cs"/>
                  </a:rPr>
                  <a:t>OB</a:t>
                </a:r>
              </a:p>
            </p:txBody>
          </p:sp>
        </p:grpSp>
        <p:cxnSp>
          <p:nvCxnSpPr>
            <p:cNvPr id="65" name="Gerade Verbindung 64"/>
            <p:cNvCxnSpPr/>
            <p:nvPr/>
          </p:nvCxnSpPr>
          <p:spPr bwMode="auto">
            <a:xfrm flipV="1">
              <a:off x="7109460" y="1088009"/>
              <a:ext cx="0" cy="4003331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 Verbindung 65"/>
            <p:cNvCxnSpPr/>
            <p:nvPr/>
          </p:nvCxnSpPr>
          <p:spPr bwMode="auto">
            <a:xfrm flipV="1">
              <a:off x="7312904" y="1101818"/>
              <a:ext cx="0" cy="4003331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Gerade Verbindung 66"/>
            <p:cNvCxnSpPr/>
            <p:nvPr/>
          </p:nvCxnSpPr>
          <p:spPr bwMode="auto">
            <a:xfrm flipV="1">
              <a:off x="7516349" y="1088009"/>
              <a:ext cx="0" cy="4003331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6881247" y="4324855"/>
              <a:ext cx="863311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 Verbindung 68"/>
            <p:cNvCxnSpPr/>
            <p:nvPr/>
          </p:nvCxnSpPr>
          <p:spPr bwMode="auto">
            <a:xfrm>
              <a:off x="6881248" y="1681498"/>
              <a:ext cx="863311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 Verbindung 69"/>
            <p:cNvCxnSpPr/>
            <p:nvPr/>
          </p:nvCxnSpPr>
          <p:spPr bwMode="auto">
            <a:xfrm>
              <a:off x="6869430" y="2342337"/>
              <a:ext cx="863311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 Verbindung 70"/>
            <p:cNvCxnSpPr/>
            <p:nvPr/>
          </p:nvCxnSpPr>
          <p:spPr bwMode="auto">
            <a:xfrm>
              <a:off x="6830549" y="3003176"/>
              <a:ext cx="863311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71"/>
            <p:cNvCxnSpPr/>
            <p:nvPr/>
          </p:nvCxnSpPr>
          <p:spPr bwMode="auto">
            <a:xfrm>
              <a:off x="6830548" y="3664015"/>
              <a:ext cx="863311" cy="0"/>
            </a:xfrm>
            <a:prstGeom prst="lin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uppieren 76"/>
          <p:cNvGrpSpPr/>
          <p:nvPr/>
        </p:nvGrpSpPr>
        <p:grpSpPr>
          <a:xfrm>
            <a:off x="7502246" y="2588478"/>
            <a:ext cx="243364" cy="243364"/>
            <a:chOff x="4064800" y="3089220"/>
            <a:chExt cx="533455" cy="533455"/>
          </a:xfrm>
        </p:grpSpPr>
        <p:sp>
          <p:nvSpPr>
            <p:cNvPr id="78" name="Ellipse 77"/>
            <p:cNvSpPr/>
            <p:nvPr/>
          </p:nvSpPr>
          <p:spPr bwMode="auto">
            <a:xfrm>
              <a:off x="4064800" y="3089220"/>
              <a:ext cx="533455" cy="533455"/>
            </a:xfrm>
            <a:prstGeom prst="ellipse">
              <a:avLst/>
            </a:prstGeom>
            <a:solidFill>
              <a:srgbClr val="00CC9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+mn-cs"/>
              </a:endParaRPr>
            </a:p>
          </p:txBody>
        </p:sp>
        <p:sp>
          <p:nvSpPr>
            <p:cNvPr id="79" name="Ellipse 78"/>
            <p:cNvSpPr/>
            <p:nvPr/>
          </p:nvSpPr>
          <p:spPr bwMode="auto">
            <a:xfrm>
              <a:off x="4162718" y="3187138"/>
              <a:ext cx="337617" cy="337617"/>
            </a:xfrm>
            <a:prstGeom prst="ellipse">
              <a:avLst/>
            </a:prstGeom>
            <a:solidFill>
              <a:srgbClr val="2D2DB9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+mn-cs"/>
              </a:endParaRPr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4237941" y="3262362"/>
              <a:ext cx="187169" cy="18716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cs typeface="+mn-cs"/>
              </a:endParaRPr>
            </a:p>
          </p:txBody>
        </p:sp>
      </p:grpSp>
      <p:sp>
        <p:nvSpPr>
          <p:cNvPr id="81" name="Inhaltsplatzhalter 5"/>
          <p:cNvSpPr txBox="1">
            <a:spLocks/>
          </p:cNvSpPr>
          <p:nvPr/>
        </p:nvSpPr>
        <p:spPr>
          <a:xfrm>
            <a:off x="661670" y="5471432"/>
            <a:ext cx="8362438" cy="1105306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Consecutive frames are readout</a:t>
            </a:r>
          </a:p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the laser set to have one laser pulse within 4 frames</a:t>
            </a:r>
          </a:p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of zero suppression is set to 5 ADU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Gerade Verbindung mit Pfeil 81"/>
          <p:cNvCxnSpPr/>
          <p:nvPr/>
        </p:nvCxnSpPr>
        <p:spPr bwMode="auto">
          <a:xfrm flipH="1">
            <a:off x="2677886" y="3967399"/>
            <a:ext cx="108856" cy="147401"/>
          </a:xfrm>
          <a:prstGeom prst="straightConnector1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Textfeld 82"/>
          <p:cNvSpPr txBox="1"/>
          <p:nvPr/>
        </p:nvSpPr>
        <p:spPr>
          <a:xfrm>
            <a:off x="2209799" y="3548744"/>
            <a:ext cx="1153886" cy="3256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+mn-cs"/>
              </a:rPr>
              <a:t>Laser spot</a:t>
            </a: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+mn-cs"/>
              </a:rPr>
              <a:t>91ADU 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4528457" y="1264536"/>
            <a:ext cx="2460172" cy="194675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cxnSp>
        <p:nvCxnSpPr>
          <p:cNvPr id="85" name="Gerade Verbindung mit Pfeil 84"/>
          <p:cNvCxnSpPr/>
          <p:nvPr/>
        </p:nvCxnSpPr>
        <p:spPr bwMode="auto">
          <a:xfrm flipV="1">
            <a:off x="1458686" y="2831842"/>
            <a:ext cx="87085" cy="501126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Gerade Verbindung mit Pfeil 85"/>
          <p:cNvCxnSpPr/>
          <p:nvPr/>
        </p:nvCxnSpPr>
        <p:spPr bwMode="auto">
          <a:xfrm flipH="1" flipV="1">
            <a:off x="1643743" y="2787171"/>
            <a:ext cx="566057" cy="545797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Gerade Verbindung mit Pfeil 86"/>
          <p:cNvCxnSpPr/>
          <p:nvPr/>
        </p:nvCxnSpPr>
        <p:spPr bwMode="auto">
          <a:xfrm flipV="1">
            <a:off x="2757011" y="2845342"/>
            <a:ext cx="87085" cy="501126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Gerade Verbindung mit Pfeil 87"/>
          <p:cNvCxnSpPr/>
          <p:nvPr/>
        </p:nvCxnSpPr>
        <p:spPr bwMode="auto">
          <a:xfrm flipH="1" flipV="1">
            <a:off x="2942068" y="2800671"/>
            <a:ext cx="566057" cy="545797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Gerade Verbindung mit Pfeil 88"/>
          <p:cNvCxnSpPr/>
          <p:nvPr/>
        </p:nvCxnSpPr>
        <p:spPr bwMode="auto">
          <a:xfrm flipV="1">
            <a:off x="3926086" y="2868492"/>
            <a:ext cx="87085" cy="501126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Gerade Verbindung mit Pfeil 89"/>
          <p:cNvCxnSpPr/>
          <p:nvPr/>
        </p:nvCxnSpPr>
        <p:spPr bwMode="auto">
          <a:xfrm flipH="1" flipV="1">
            <a:off x="4111143" y="2823821"/>
            <a:ext cx="566057" cy="545797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Datumsplatzhalter 9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92" name="Fußzeilenplatzhalter 9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 bwMode="auto">
          <a:xfrm>
            <a:off x="1691680" y="1008715"/>
            <a:ext cx="4066863" cy="2558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PXD9 – W30-OB1 – Source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1"/>
            <a:ext cx="7438334" cy="554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TestBeam</a:t>
            </a:r>
            <a:r>
              <a:rPr lang="en-US" dirty="0" smtClean="0"/>
              <a:t> April 2016 @ DESY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836712"/>
            <a:ext cx="8224838" cy="452120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66 registrants from 10 countries for beam test in April 16 at DESY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Complete system integration test (2 layers PXD, 4 layers SVD)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7513" cy="31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4" y="3933056"/>
            <a:ext cx="59894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96784" y="5048541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2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/>
          <p:cNvCxnSpPr>
            <a:stCxn id="6" idx="1"/>
          </p:cNvCxnSpPr>
          <p:nvPr/>
        </p:nvCxnSpPr>
        <p:spPr bwMode="auto">
          <a:xfrm flipH="1">
            <a:off x="5868144" y="5193196"/>
            <a:ext cx="728640" cy="2520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6516216" y="5733256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>
            <a:stCxn id="13" idx="1"/>
          </p:cNvCxnSpPr>
          <p:nvPr/>
        </p:nvCxnSpPr>
        <p:spPr bwMode="auto">
          <a:xfrm flipH="1">
            <a:off x="5508104" y="5877911"/>
            <a:ext cx="100811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1547664" y="5776344"/>
            <a:ext cx="1140303" cy="49244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block</a:t>
            </a:r>
          </a:p>
          <a:p>
            <a:pPr>
              <a:lnSpc>
                <a:spcPct val="10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</a:t>
            </a:r>
            <a:r>
              <a:rPr lang="de-DE" sz="1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pipes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4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Beam April 2016 @ DESY (2)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54219" cy="57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600" y="1196752"/>
            <a:ext cx="21836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 solenoid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GeV electrons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layers telescope,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layers SVD,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layers PXD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 flipV="1">
            <a:off x="8172400" y="3861048"/>
            <a:ext cx="864096" cy="21602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8752038" y="3787762"/>
            <a:ext cx="34336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6103065" y="4149080"/>
            <a:ext cx="1512168" cy="1440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85023"/>
            <a:ext cx="4044403" cy="256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275856" y="4725144"/>
            <a:ext cx="6046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77966" y="5733256"/>
            <a:ext cx="60465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1639741" y="4581128"/>
            <a:ext cx="423664" cy="121683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572051" y="5797966"/>
            <a:ext cx="34336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1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TestBeam</a:t>
            </a:r>
            <a:r>
              <a:rPr lang="de-DE" dirty="0" smtClean="0"/>
              <a:t> Analysis – Layer1 Module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pic>
        <p:nvPicPr>
          <p:cNvPr id="6" name="Picture 2" descr="D:\TB042016\Run0081_inner_DC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174496" cy="54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3"/>
          <p:cNvSpPr txBox="1"/>
          <p:nvPr/>
        </p:nvSpPr>
        <p:spPr>
          <a:xfrm>
            <a:off x="2062163" y="920621"/>
            <a:ext cx="5019675" cy="501675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19672" y="119063"/>
            <a:ext cx="7344816" cy="479425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4294967295"/>
          </p:nvPr>
        </p:nvSpPr>
        <p:spPr>
          <a:xfrm>
            <a:off x="827584" y="879004"/>
            <a:ext cx="7765732" cy="5430316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To fully exploit the high luminosity </a:t>
            </a:r>
            <a:r>
              <a:rPr lang="en-US" dirty="0" smtClean="0"/>
              <a:t>provided by </a:t>
            </a:r>
            <a:r>
              <a:rPr lang="en-US" dirty="0" err="1" smtClean="0"/>
              <a:t>SuperKEKB</a:t>
            </a:r>
            <a:r>
              <a:rPr lang="en-US" dirty="0" smtClean="0"/>
              <a:t>, </a:t>
            </a:r>
            <a:r>
              <a:rPr lang="en-US" dirty="0" smtClean="0"/>
              <a:t>a pixel detector close to the beam pipe is mandatory for the precise vertex reconstruction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PXD: Excellent </a:t>
            </a:r>
            <a:r>
              <a:rPr lang="en-US" i="1" dirty="0" smtClean="0"/>
              <a:t>spatial resolution</a:t>
            </a:r>
            <a:r>
              <a:rPr lang="en-US" dirty="0" smtClean="0"/>
              <a:t> of ~ 15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m; </a:t>
            </a:r>
            <a:r>
              <a:rPr lang="en-US" i="1" dirty="0" smtClean="0"/>
              <a:t>occupancy</a:t>
            </a:r>
            <a:r>
              <a:rPr lang="en-US" dirty="0" smtClean="0"/>
              <a:t> ~ 1%, fast readout (50 kHz frame rate), huge number of pixels (~ 8 </a:t>
            </a:r>
            <a:r>
              <a:rPr lang="en-US" dirty="0" err="1" smtClean="0"/>
              <a:t>Mpix</a:t>
            </a:r>
            <a:r>
              <a:rPr lang="en-US" dirty="0" smtClean="0"/>
              <a:t>) =&gt; fits all the requirements for Belle II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omplex DEPFET technology; fully functional; successful demonstration in lab and beam tests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Thinning of sensitive area down to 50µm / 75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(0.2% X</a:t>
            </a:r>
            <a:r>
              <a:rPr lang="en-US" baseline="-25000" dirty="0" smtClean="0"/>
              <a:t>0</a:t>
            </a:r>
            <a:r>
              <a:rPr lang="en-US" dirty="0" smtClean="0"/>
              <a:t>), minimizing multiple scattering;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Low </a:t>
            </a:r>
            <a:r>
              <a:rPr lang="en-US" i="1" dirty="0" smtClean="0"/>
              <a:t>power consumption </a:t>
            </a:r>
            <a:r>
              <a:rPr lang="en-US" dirty="0" smtClean="0"/>
              <a:t>~ 18 W per ladder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ASICs and Sensors close to final version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Signal to Noise: ~ 40 (including noise from ASICs)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Many aspects not covered in this talk; though in development by the Collaboration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Shows a good clear performance over the entire sensitive area</a:t>
            </a:r>
          </a:p>
          <a:p>
            <a:pPr marL="285750" indent="-28575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</a:t>
            </a:r>
            <a:r>
              <a:rPr lang="en-US" dirty="0" smtClean="0"/>
              <a:t>hows spectrum of all 24 DCD/Switcher regions with reduced speed</a:t>
            </a:r>
          </a:p>
          <a:p>
            <a:pPr marL="0" indent="0"/>
            <a:endParaRPr lang="en-US" b="1" dirty="0" smtClean="0"/>
          </a:p>
          <a:p>
            <a:pPr marL="0" indent="0"/>
            <a:r>
              <a:rPr lang="en-US" b="1" dirty="0" smtClean="0"/>
              <a:t>Outlook</a:t>
            </a:r>
            <a:r>
              <a:rPr lang="en-US" dirty="0" smtClean="0"/>
              <a:t>:</a:t>
            </a:r>
          </a:p>
          <a:p>
            <a:pPr marL="269875" lvl="1" indent="-269875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Optimization of ASIC settings &amp; Supply voltages</a:t>
            </a:r>
          </a:p>
          <a:p>
            <a:pPr marL="269875" lvl="1" indent="-269875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Analysis of beam test data during the next weeks</a:t>
            </a:r>
          </a:p>
          <a:p>
            <a:pPr marL="269875" lvl="1" indent="-269875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Further detector characterization &amp; optimization</a:t>
            </a:r>
          </a:p>
          <a:p>
            <a:pPr marL="355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0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Tolerance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664871" y="1329069"/>
            <a:ext cx="3009016" cy="39340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srgbClr val="002060"/>
                </a:solidFill>
                <a:latin typeface="Tahoma" charset="0"/>
              </a:rPr>
              <a:t>R&amp;D since 2008:</a:t>
            </a:r>
          </a:p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 3" panose="05040102010807070707" pitchFamily="18" charset="2"/>
              <a:buChar char="w"/>
            </a:pPr>
            <a:r>
              <a:rPr lang="en-US" sz="1400" dirty="0" smtClean="0">
                <a:solidFill>
                  <a:srgbClr val="002060"/>
                </a:solidFill>
                <a:latin typeface="Tahoma" charset="0"/>
              </a:rPr>
              <a:t>Reduce </a:t>
            </a:r>
            <a:r>
              <a:rPr lang="en-US" sz="1400" dirty="0" err="1" smtClean="0">
                <a:solidFill>
                  <a:srgbClr val="002060"/>
                </a:solidFill>
                <a:latin typeface="Tahoma" charset="0"/>
              </a:rPr>
              <a:t>t</a:t>
            </a:r>
            <a:r>
              <a:rPr lang="en-US" sz="1400" baseline="-25000" dirty="0" err="1" smtClean="0">
                <a:solidFill>
                  <a:srgbClr val="002060"/>
                </a:solidFill>
                <a:latin typeface="Tahoma" charset="0"/>
              </a:rPr>
              <a:t>ox</a:t>
            </a:r>
            <a:endParaRPr lang="en-US" sz="1400" baseline="-25000" dirty="0" smtClean="0">
              <a:solidFill>
                <a:srgbClr val="002060"/>
              </a:solidFill>
              <a:latin typeface="Tahoma" charset="0"/>
            </a:endParaRPr>
          </a:p>
          <a:p>
            <a:pPr marL="285750" indent="-285750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Wingdings 3" panose="05040102010807070707" pitchFamily="18" charset="2"/>
              <a:buChar char="w"/>
            </a:pPr>
            <a:r>
              <a:rPr lang="en-US" sz="1400" dirty="0" smtClean="0">
                <a:solidFill>
                  <a:srgbClr val="002060"/>
                </a:solidFill>
                <a:latin typeface="Tahoma" charset="0"/>
              </a:rPr>
              <a:t>Optimize gate dielectric layer</a:t>
            </a:r>
          </a:p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dirty="0" smtClean="0">
              <a:solidFill>
                <a:srgbClr val="002060"/>
              </a:solidFill>
              <a:latin typeface="Tahoma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Tahoma" charset="0"/>
                <a:sym typeface="Symbol"/>
              </a:rPr>
              <a:t></a:t>
            </a:r>
            <a:r>
              <a:rPr lang="en-US" sz="1400" b="1" dirty="0" err="1" smtClean="0">
                <a:solidFill>
                  <a:srgbClr val="002060"/>
                </a:solidFill>
                <a:latin typeface="Tahoma" charset="0"/>
                <a:sym typeface="Symbol"/>
              </a:rPr>
              <a:t>Vt</a:t>
            </a:r>
            <a:r>
              <a:rPr lang="en-US" sz="1400" b="1" dirty="0" smtClean="0">
                <a:solidFill>
                  <a:srgbClr val="002060"/>
                </a:solidFill>
                <a:latin typeface="Tahoma" charset="0"/>
                <a:sym typeface="Symbol"/>
              </a:rPr>
              <a:t>(10Mrad): ~15V </a:t>
            </a:r>
            <a:r>
              <a:rPr lang="en-US" sz="1400" b="1" dirty="0" smtClean="0">
                <a:solidFill>
                  <a:srgbClr val="002060"/>
                </a:solidFill>
                <a:latin typeface="Tahoma" charset="0"/>
                <a:sym typeface="Wingdings" panose="05000000000000000000" pitchFamily="2" charset="2"/>
              </a:rPr>
              <a:t> 3 V</a:t>
            </a: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b="1" dirty="0" smtClean="0">
              <a:solidFill>
                <a:srgbClr val="002060"/>
              </a:solidFill>
              <a:latin typeface="Tahoma" charset="0"/>
              <a:sym typeface="Wingdings" panose="05000000000000000000" pitchFamily="2" charset="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b="1" dirty="0" smtClean="0">
              <a:solidFill>
                <a:srgbClr val="002060"/>
              </a:solidFill>
              <a:latin typeface="Tahoma" charset="0"/>
              <a:sym typeface="Wingdings" panose="05000000000000000000" pitchFamily="2" charset="2"/>
            </a:endParaRPr>
          </a:p>
          <a:p>
            <a:pPr marL="444500" indent="-266700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kern="0" dirty="0">
                <a:solidFill>
                  <a:srgbClr val="002060"/>
                </a:solidFill>
                <a:latin typeface="Tahoma" charset="0"/>
              </a:rPr>
              <a:t>The remaining small </a:t>
            </a: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threshold </a:t>
            </a:r>
          </a:p>
          <a:p>
            <a:pPr marL="444500" indent="-266700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voltage </a:t>
            </a:r>
            <a:r>
              <a:rPr lang="en-US" sz="1400" kern="0" dirty="0">
                <a:solidFill>
                  <a:srgbClr val="002060"/>
                </a:solidFill>
                <a:latin typeface="Tahoma" charset="0"/>
              </a:rPr>
              <a:t>shift can easily </a:t>
            </a: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be</a:t>
            </a:r>
          </a:p>
          <a:p>
            <a:pPr marL="444500" indent="-266700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compensated by </a:t>
            </a:r>
            <a:r>
              <a:rPr lang="en-US" sz="1400" kern="0" dirty="0">
                <a:solidFill>
                  <a:srgbClr val="002060"/>
                </a:solidFill>
                <a:latin typeface="Tahoma" charset="0"/>
              </a:rPr>
              <a:t>a shift of </a:t>
            </a:r>
            <a:endParaRPr lang="en-US" sz="1400" kern="0" dirty="0" smtClean="0">
              <a:solidFill>
                <a:srgbClr val="002060"/>
              </a:solidFill>
              <a:latin typeface="Tahoma" charset="0"/>
            </a:endParaRPr>
          </a:p>
          <a:p>
            <a:pPr marL="444500" indent="-266700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the </a:t>
            </a:r>
            <a:r>
              <a:rPr lang="en-US" sz="1400" kern="0" dirty="0">
                <a:solidFill>
                  <a:srgbClr val="002060"/>
                </a:solidFill>
                <a:latin typeface="Tahoma" charset="0"/>
              </a:rPr>
              <a:t>operating voltages </a:t>
            </a: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 </a:t>
            </a:r>
          </a:p>
          <a:p>
            <a:pPr marL="444500" indent="-266700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of </a:t>
            </a:r>
            <a:r>
              <a:rPr lang="en-US" sz="1400" kern="0" dirty="0">
                <a:solidFill>
                  <a:srgbClr val="002060"/>
                </a:solidFill>
                <a:latin typeface="Tahoma" charset="0"/>
              </a:rPr>
              <a:t>the </a:t>
            </a:r>
            <a:r>
              <a:rPr lang="en-US" sz="1400" kern="0" dirty="0" smtClean="0">
                <a:solidFill>
                  <a:srgbClr val="002060"/>
                </a:solidFill>
                <a:latin typeface="Tahoma" charset="0"/>
              </a:rPr>
              <a:t>DEPFET!</a:t>
            </a:r>
            <a:endParaRPr lang="en-US" sz="1400" kern="0" dirty="0">
              <a:solidFill>
                <a:srgbClr val="002060"/>
              </a:solidFill>
              <a:latin typeface="Tahoma" charset="0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b="1" dirty="0" smtClean="0">
              <a:solidFill>
                <a:srgbClr val="002060"/>
              </a:solidFill>
              <a:latin typeface="Tahoma" charset="0"/>
              <a:sym typeface="Wingdings" panose="05000000000000000000" pitchFamily="2" charset="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</a:pPr>
            <a:endParaRPr lang="en-US" sz="1400" b="1" dirty="0" smtClean="0">
              <a:solidFill>
                <a:srgbClr val="002060"/>
              </a:solidFill>
              <a:latin typeface="Tahoma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93605" y="6039292"/>
            <a:ext cx="5658591" cy="361637"/>
          </a:xfrm>
          <a:prstGeom prst="rect">
            <a:avLst/>
          </a:prstGeom>
          <a:solidFill>
            <a:srgbClr val="7CA6A6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marL="444500" indent="-266700" algn="ctr" defTabSz="914400" eaLnBrk="1" fontAlgn="auto" hangingPunct="1">
              <a:lnSpc>
                <a:spcPct val="12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Tahoma" charset="0"/>
                <a:sym typeface="Wingdings" panose="05000000000000000000" pitchFamily="2" charset="2"/>
              </a:rPr>
              <a:t> Safe operation for about 10 years in Belle II</a:t>
            </a:r>
            <a:endParaRPr lang="en-US" sz="1400" kern="0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4293"/>
            <a:ext cx="5400600" cy="41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II Vertex Detector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860032" y="1052736"/>
            <a:ext cx="3706464" cy="1021883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Silicon Vertex Detector (SVD)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layers of double sided silicon strip detector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R= 3.8 cm, 8.0 cm, 11.5 cm, 14 cm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87458" y="4749522"/>
            <a:ext cx="2273315" cy="1021883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Detector (PXD)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layers of DEPFET pixels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1.4 cm, 2.2 cm</a:t>
            </a: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84475"/>
            <a:ext cx="4389940" cy="1392597"/>
          </a:xfrm>
          <a:prstGeom prst="rect">
            <a:avLst/>
          </a:prstGeom>
        </p:spPr>
      </p:pic>
      <p:sp>
        <p:nvSpPr>
          <p:cNvPr id="9" name="CuadroTexto 6"/>
          <p:cNvSpPr txBox="1"/>
          <p:nvPr/>
        </p:nvSpPr>
        <p:spPr>
          <a:xfrm>
            <a:off x="822483" y="4591854"/>
            <a:ext cx="1897897" cy="315956"/>
          </a:xfrm>
          <a:prstGeom prst="rect">
            <a:avLst/>
          </a:prstGeom>
          <a:noFill/>
        </p:spPr>
        <p:txBody>
          <a:bodyPr wrap="none" lIns="99539" tIns="49770" rIns="99539" bIns="49770" rtlCol="0">
            <a:spAutoFit/>
          </a:bodyPr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FFFFFF">
                    <a:lumMod val="20000"/>
                    <a:lumOff val="80000"/>
                  </a:srgbClr>
                </a:solidFill>
                <a:latin typeface="Tahoma" charset="0"/>
              </a:rPr>
              <a:t>Beam pipe: R=10mm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0" y="2780928"/>
            <a:ext cx="3892300" cy="15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friedl\Desktop\materials\rev0_half_rendering_lo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22" y="764704"/>
            <a:ext cx="3650116" cy="213874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57" y="4317541"/>
            <a:ext cx="3335778" cy="2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/>
          <p:nvPr/>
        </p:nvCxnSpPr>
        <p:spPr bwMode="auto">
          <a:xfrm flipH="1" flipV="1">
            <a:off x="2915816" y="2564904"/>
            <a:ext cx="720080" cy="57606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2483768" y="3833856"/>
            <a:ext cx="507918" cy="60325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500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 </a:t>
            </a:r>
            <a:r>
              <a:rPr lang="de-DE" dirty="0" err="1" smtClean="0"/>
              <a:t>Tolerance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pic>
        <p:nvPicPr>
          <p:cNvPr id="6" name="Picture 44" descr="depfet-cross-section-chann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41" y="869926"/>
            <a:ext cx="34417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5899704" y="620688"/>
            <a:ext cx="1951037" cy="274638"/>
          </a:xfrm>
          <a:prstGeom prst="rect">
            <a:avLst/>
          </a:prstGeom>
          <a:solidFill>
            <a:srgbClr val="7CA6A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kumimoji="1" lang="en-US" altLang="en-US" sz="1200">
                <a:solidFill>
                  <a:schemeClr val="bg1"/>
                </a:solidFill>
              </a:rPr>
              <a:t>Gate Dielectrics: ~ 200nm</a:t>
            </a:r>
            <a:endParaRPr kumimoji="1" lang="en-US" altLang="en-US" sz="1200" baseline="-25000">
              <a:solidFill>
                <a:schemeClr val="bg1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08590" y="908720"/>
            <a:ext cx="4175125" cy="56092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44500" indent="-26670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1060450" indent="-35560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63550" indent="-285750" algn="l" eaLnBrk="1" hangingPunct="1">
              <a:lnSpc>
                <a:spcPct val="125000"/>
              </a:lnSpc>
              <a:spcBef>
                <a:spcPct val="25000"/>
              </a:spcBef>
              <a:buFont typeface="Wingdings 3" panose="05040102010807070707" pitchFamily="18" charset="2"/>
              <a:buChar char="w"/>
            </a:pP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Radiation field at Belle II dominated by </a:t>
            </a:r>
            <a:b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eV electrons/positrons from QED beam background</a:t>
            </a: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 - Total Ionizing Dose (TID</a:t>
            </a:r>
            <a:r>
              <a:rPr lang="en-US" altLang="en-US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(~2Mrad/a at Belle II)</a:t>
            </a:r>
          </a:p>
          <a:p>
            <a:pPr algn="ctr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fixed 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 positive charge 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∆V</a:t>
            </a:r>
            <a:r>
              <a:rPr lang="en-US" altLang="en-US" sz="12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</a:t>
            </a: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interface trap density  </a:t>
            </a:r>
          </a:p>
          <a:p>
            <a:pPr lvl="1"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reduced mobility (</a:t>
            </a:r>
            <a:r>
              <a:rPr lang="en-US" alt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</a:t>
            </a:r>
            <a:r>
              <a:rPr lang="en-US" altLang="en-US" sz="12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lvl="1" algn="l" eaLnBrk="1" hangingPunct="1"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higher 1/f noise</a:t>
            </a: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alt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ct val="25000"/>
              </a:spcBef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altLang="en-US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Energy </a:t>
            </a:r>
            <a:r>
              <a:rPr lang="en-US" altLang="en-US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(NIEL</a:t>
            </a:r>
            <a:r>
              <a:rPr lang="en-US" altLang="en-US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25000"/>
              </a:lnSpc>
              <a:spcBef>
                <a:spcPct val="25000"/>
              </a:spcBef>
            </a:pP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n-US" altLang="en-US" sz="1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200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/cm²/year at Belle II)</a:t>
            </a:r>
          </a:p>
          <a:p>
            <a:pPr algn="ctr">
              <a:lnSpc>
                <a:spcPct val="125000"/>
              </a:lnSpc>
              <a:spcBef>
                <a:spcPct val="25000"/>
              </a:spcBef>
            </a:pP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eakage 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increase 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shot noise</a:t>
            </a:r>
          </a:p>
          <a:p>
            <a:pPr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Trapping 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not considered to be 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critical</a:t>
            </a:r>
          </a:p>
          <a:p>
            <a:pPr>
              <a:lnSpc>
                <a:spcPct val="125000"/>
              </a:lnSpc>
              <a:spcBef>
                <a:spcPct val="25000"/>
              </a:spcBef>
              <a:buFontTx/>
              <a:buChar char="•"/>
            </a:pP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Type inversion expected after 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2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/cm²</a:t>
            </a:r>
            <a:endParaRPr lang="en-US" alt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alt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3913"/>
            <a:ext cx="4336366" cy="29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dependent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CP </a:t>
            </a:r>
            <a:r>
              <a:rPr lang="de-DE" dirty="0" err="1" smtClean="0"/>
              <a:t>violation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888432" cy="25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7056784" cy="2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H="1">
            <a:off x="3995936" y="1772816"/>
            <a:ext cx="144016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1584176" cy="5848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97923" y="6100767"/>
            <a:ext cx="164339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(Belle: ~200µm)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Shape 36"/>
          <p:cNvSpPr txBox="1"/>
          <p:nvPr/>
        </p:nvSpPr>
        <p:spPr>
          <a:xfrm>
            <a:off x="4729075" y="1270085"/>
            <a:ext cx="4248472" cy="138830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2060"/>
                </a:solidFill>
                <a:latin typeface="Arial"/>
              </a:rPr>
              <a:t>Y(4S) is the first resonance just above the BB production threshold</a:t>
            </a:r>
            <a:endParaRPr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2060"/>
                </a:solidFill>
                <a:latin typeface="Arial"/>
              </a:rPr>
              <a:t>Only BB pairs are produced, and are quasi at rest in the Y(4S) frame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II – PXD Requirements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9" y="4869160"/>
            <a:ext cx="2507219" cy="15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25560"/>
              </p:ext>
            </p:extLst>
          </p:nvPr>
        </p:nvGraphicFramePr>
        <p:xfrm>
          <a:off x="2508448" y="836712"/>
          <a:ext cx="6258306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67608"/>
                <a:gridCol w="36906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Occupancy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1 %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 time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µs (rolling shutter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mode)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range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momentum 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</a:t>
                      </a:r>
                      <a:r>
                        <a:rPr lang="en-US" sz="14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50 MeV/c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Acceptance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17°-150°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~20 </a:t>
                      </a:r>
                      <a:r>
                        <a:rPr lang="en-US" sz="1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kGy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/year, 1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aseline="30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n/ab</a:t>
                      </a:r>
                      <a:r>
                        <a:rPr lang="en-US" sz="1400" baseline="30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cm²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1907704" y="2924944"/>
            <a:ext cx="65355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Belle II is dominated by low momentum tracks (&lt;P&gt; = 500 MeV/c)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Modest intrinsic resolution (15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dominated by multiple scattering → Moderate pixel size (50 x 75 μm²)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Lowest possible material budget (0.2% X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/layer) [including ASICs]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of background by factor 20-40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irreducible background by 2-photon QED process: Needs to cope with radiation damage, occupancy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fake hits and pile-up 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100x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 rate (30 kHz) compared to Belle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Silicon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strip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(SVD)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close to beam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excluded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(too large occupancy): replace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PXD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D:\Laci\2-PROJECTS\Belle-II\Dummies\ThinDummies\no-frame\Resistorwafer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03277"/>
            <a:ext cx="1576383" cy="126835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  <p:pic>
        <p:nvPicPr>
          <p:cNvPr id="10" name="Picture 5" descr="D:\Laci\2-PROJECTS\Belle-II\PXD6-1\after_dicing\Image6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437" y="772821"/>
            <a:ext cx="1601316" cy="1200988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  <p:pic>
        <p:nvPicPr>
          <p:cNvPr id="11" name="Picture 3" descr="D:\Laci\2-PROJECTS\Belle-II\Dummies\ThinDummies\Pictures\AfterCutI\IMG_8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1340146" cy="2445904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6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65853" y="116632"/>
            <a:ext cx="7980362" cy="479425"/>
          </a:xfrm>
        </p:spPr>
        <p:txBody>
          <a:bodyPr/>
          <a:lstStyle/>
          <a:p>
            <a:r>
              <a:rPr lang="de-DE" dirty="0" smtClean="0"/>
              <a:t>DEPFET (</a:t>
            </a:r>
            <a:r>
              <a:rPr lang="de-DE" dirty="0" err="1" smtClean="0"/>
              <a:t>DEPleted</a:t>
            </a:r>
            <a:r>
              <a:rPr lang="de-DE" dirty="0" smtClean="0"/>
              <a:t> p-</a:t>
            </a:r>
            <a:r>
              <a:rPr lang="de-DE" dirty="0" err="1" smtClean="0"/>
              <a:t>channel</a:t>
            </a:r>
            <a:r>
              <a:rPr lang="de-DE" dirty="0" smtClean="0"/>
              <a:t> Field </a:t>
            </a:r>
            <a:r>
              <a:rPr lang="de-DE" dirty="0" err="1" smtClean="0"/>
              <a:t>Effect</a:t>
            </a:r>
            <a:r>
              <a:rPr lang="de-DE" dirty="0" smtClean="0"/>
              <a:t> Transistor)</a:t>
            </a:r>
            <a:endParaRPr lang="de-DE" dirty="0"/>
          </a:p>
        </p:txBody>
      </p:sp>
      <p:pic>
        <p:nvPicPr>
          <p:cNvPr id="7" name="Picture 2" descr="D:\14 02 Novosibirsk\proceedings\depf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334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3635896" y="1412776"/>
            <a:ext cx="2376264" cy="46085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565170" y="1203113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dirty="0" err="1" smtClean="0">
                <a:solidFill>
                  <a:srgbClr val="2D2DB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impinging</a:t>
            </a:r>
            <a:endParaRPr lang="de-DE" sz="1600" b="1" dirty="0" smtClean="0">
              <a:solidFill>
                <a:srgbClr val="2D2DB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600" b="1" dirty="0" err="1" smtClean="0">
                <a:solidFill>
                  <a:srgbClr val="2D2DB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endParaRPr lang="de-DE" sz="1600" b="1" dirty="0">
              <a:solidFill>
                <a:srgbClr val="2D2DB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824028" y="3933056"/>
            <a:ext cx="216024" cy="216024"/>
            <a:chOff x="7380312" y="5013176"/>
            <a:chExt cx="216024" cy="216024"/>
          </a:xfrm>
        </p:grpSpPr>
        <p:sp>
          <p:nvSpPr>
            <p:cNvPr id="11" name="Ellipse 10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12" name="Gerade Verbindung 11"/>
            <p:cNvCxnSpPr>
              <a:stCxn id="11" idx="2"/>
              <a:endCxn id="11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uppieren 12"/>
          <p:cNvGrpSpPr/>
          <p:nvPr/>
        </p:nvGrpSpPr>
        <p:grpSpPr>
          <a:xfrm>
            <a:off x="5148022" y="3825044"/>
            <a:ext cx="216024" cy="216024"/>
            <a:chOff x="7380312" y="5013176"/>
            <a:chExt cx="216024" cy="216024"/>
          </a:xfrm>
        </p:grpSpPr>
        <p:sp>
          <p:nvSpPr>
            <p:cNvPr id="14" name="Ellipse 13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15" name="Gerade Verbindung 14"/>
            <p:cNvCxnSpPr>
              <a:stCxn id="14" idx="2"/>
              <a:endCxn id="14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uppieren 15"/>
          <p:cNvGrpSpPr/>
          <p:nvPr/>
        </p:nvGrpSpPr>
        <p:grpSpPr>
          <a:xfrm>
            <a:off x="4528125" y="4041068"/>
            <a:ext cx="216024" cy="216024"/>
            <a:chOff x="7380312" y="5013176"/>
            <a:chExt cx="216024" cy="216024"/>
          </a:xfrm>
        </p:grpSpPr>
        <p:sp>
          <p:nvSpPr>
            <p:cNvPr id="17" name="Ellipse 16"/>
            <p:cNvSpPr/>
            <p:nvPr/>
          </p:nvSpPr>
          <p:spPr bwMode="auto">
            <a:xfrm>
              <a:off x="7380312" y="5013176"/>
              <a:ext cx="216024" cy="21602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mtClean="0">
                <a:solidFill>
                  <a:srgbClr val="000000"/>
                </a:solidFill>
              </a:endParaRPr>
            </a:p>
          </p:txBody>
        </p:sp>
        <p:cxnSp>
          <p:nvCxnSpPr>
            <p:cNvPr id="18" name="Gerade Verbindung 17"/>
            <p:cNvCxnSpPr>
              <a:stCxn id="17" idx="2"/>
              <a:endCxn id="17" idx="6"/>
            </p:cNvCxnSpPr>
            <p:nvPr/>
          </p:nvCxnSpPr>
          <p:spPr bwMode="auto">
            <a:xfrm>
              <a:off x="7380312" y="5121188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uppieren 18"/>
          <p:cNvGrpSpPr/>
          <p:nvPr/>
        </p:nvGrpSpPr>
        <p:grpSpPr>
          <a:xfrm>
            <a:off x="4420113" y="3825044"/>
            <a:ext cx="216024" cy="216024"/>
            <a:chOff x="7313712" y="5401469"/>
            <a:chExt cx="216024" cy="21602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22" name="Ellipse 21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ln>
                    <a:solidFill>
                      <a:srgbClr val="FF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" name="Gerade Verbindung 22"/>
              <p:cNvCxnSpPr>
                <a:stCxn id="22" idx="2"/>
                <a:endCxn id="22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Gerade Verbindung 20"/>
            <p:cNvCxnSpPr>
              <a:stCxn id="22" idx="0"/>
              <a:endCxn id="22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uppieren 23"/>
          <p:cNvGrpSpPr/>
          <p:nvPr/>
        </p:nvGrpSpPr>
        <p:grpSpPr>
          <a:xfrm>
            <a:off x="4720038" y="3717032"/>
            <a:ext cx="216024" cy="216024"/>
            <a:chOff x="7313712" y="5401469"/>
            <a:chExt cx="216024" cy="216024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27" name="Ellipse 26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ln>
                    <a:solidFill>
                      <a:srgbClr val="FF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" name="Gerade Verbindung 27"/>
              <p:cNvCxnSpPr>
                <a:stCxn id="27" idx="2"/>
                <a:endCxn id="27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" name="Gerade Verbindung 25"/>
            <p:cNvCxnSpPr>
              <a:stCxn id="27" idx="0"/>
              <a:endCxn id="27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uppieren 28"/>
          <p:cNvGrpSpPr/>
          <p:nvPr/>
        </p:nvGrpSpPr>
        <p:grpSpPr>
          <a:xfrm>
            <a:off x="5148022" y="3989953"/>
            <a:ext cx="216024" cy="216024"/>
            <a:chOff x="7313712" y="5401469"/>
            <a:chExt cx="216024" cy="21602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7313712" y="5401469"/>
              <a:ext cx="216024" cy="216024"/>
              <a:chOff x="7380312" y="5013176"/>
              <a:chExt cx="216024" cy="216024"/>
            </a:xfrm>
          </p:grpSpPr>
          <p:sp>
            <p:nvSpPr>
              <p:cNvPr id="32" name="Ellipse 31"/>
              <p:cNvSpPr/>
              <p:nvPr/>
            </p:nvSpPr>
            <p:spPr bwMode="auto">
              <a:xfrm>
                <a:off x="7380312" y="5013176"/>
                <a:ext cx="216024" cy="21602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mtClean="0">
                  <a:ln>
                    <a:solidFill>
                      <a:srgbClr val="FF0000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" name="Gerade Verbindung 32"/>
              <p:cNvCxnSpPr>
                <a:stCxn id="32" idx="2"/>
                <a:endCxn id="32" idx="6"/>
              </p:cNvCxnSpPr>
              <p:nvPr/>
            </p:nvCxnSpPr>
            <p:spPr bwMode="auto">
              <a:xfrm>
                <a:off x="7380312" y="5121188"/>
                <a:ext cx="21602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" name="Gerade Verbindung 30"/>
            <p:cNvCxnSpPr>
              <a:stCxn id="32" idx="0"/>
              <a:endCxn id="32" idx="4"/>
            </p:cNvCxnSpPr>
            <p:nvPr/>
          </p:nvCxnSpPr>
          <p:spPr bwMode="auto">
            <a:xfrm>
              <a:off x="7421724" y="5401469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4" name="Picture 4" descr="http://www.leifiphysik.de/sites/default/files/medien/analog1_elgrund_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35" y="3819094"/>
            <a:ext cx="1905720" cy="26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Bogen 34"/>
          <p:cNvSpPr/>
          <p:nvPr/>
        </p:nvSpPr>
        <p:spPr bwMode="auto">
          <a:xfrm>
            <a:off x="5580112" y="1124744"/>
            <a:ext cx="3240360" cy="5400599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36" name="Gerade Verbindung 35"/>
          <p:cNvCxnSpPr/>
          <p:nvPr/>
        </p:nvCxnSpPr>
        <p:spPr bwMode="auto">
          <a:xfrm>
            <a:off x="1331640" y="1446256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1475656" y="1203113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>
            <a:off x="1475656" y="1645540"/>
            <a:ext cx="1728192" cy="106338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/>
        </p:nvCxnSpPr>
        <p:spPr bwMode="auto">
          <a:xfrm flipH="1">
            <a:off x="1043608" y="1645540"/>
            <a:ext cx="2880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/>
        </p:nvCxnSpPr>
        <p:spPr bwMode="auto">
          <a:xfrm>
            <a:off x="1043608" y="1645540"/>
            <a:ext cx="0" cy="45197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 Verbindung 40"/>
          <p:cNvCxnSpPr/>
          <p:nvPr/>
        </p:nvCxnSpPr>
        <p:spPr bwMode="auto">
          <a:xfrm>
            <a:off x="1043608" y="6165304"/>
            <a:ext cx="627010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Ellipse 41"/>
          <p:cNvSpPr/>
          <p:nvPr/>
        </p:nvSpPr>
        <p:spPr bwMode="auto">
          <a:xfrm>
            <a:off x="7457728" y="4205977"/>
            <a:ext cx="288032" cy="25202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43" name="Gerade Verbindung 42"/>
          <p:cNvCxnSpPr/>
          <p:nvPr/>
        </p:nvCxnSpPr>
        <p:spPr bwMode="auto">
          <a:xfrm>
            <a:off x="1691680" y="4284211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>
            <a:off x="1835696" y="4041068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 flipV="1">
            <a:off x="1835696" y="3501008"/>
            <a:ext cx="1368152" cy="100493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45"/>
          <p:cNvCxnSpPr/>
          <p:nvPr/>
        </p:nvCxnSpPr>
        <p:spPr bwMode="auto">
          <a:xfrm flipH="1">
            <a:off x="1475656" y="4483495"/>
            <a:ext cx="2160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 flipV="1">
            <a:off x="1475656" y="1689400"/>
            <a:ext cx="54006" cy="279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feld 47"/>
          <p:cNvSpPr txBox="1"/>
          <p:nvPr/>
        </p:nvSpPr>
        <p:spPr>
          <a:xfrm>
            <a:off x="1475656" y="5123025"/>
            <a:ext cx="6976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645782" y="844744"/>
            <a:ext cx="179645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on DEPFET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ussdiagramm: Zusammenführen 49"/>
          <p:cNvSpPr/>
          <p:nvPr/>
        </p:nvSpPr>
        <p:spPr bwMode="auto">
          <a:xfrm rot="12470001">
            <a:off x="3571018" y="5753635"/>
            <a:ext cx="254732" cy="360040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" name="Stern mit 5 Zacken 50"/>
          <p:cNvSpPr/>
          <p:nvPr/>
        </p:nvSpPr>
        <p:spPr bwMode="auto">
          <a:xfrm>
            <a:off x="1948312" y="4330545"/>
            <a:ext cx="360040" cy="35078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52" name="Gerade Verbindung 51"/>
          <p:cNvCxnSpPr/>
          <p:nvPr/>
        </p:nvCxnSpPr>
        <p:spPr bwMode="auto">
          <a:xfrm flipH="1" flipV="1">
            <a:off x="2843808" y="1711484"/>
            <a:ext cx="598429" cy="60369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/>
          <p:cNvCxnSpPr/>
          <p:nvPr/>
        </p:nvCxnSpPr>
        <p:spPr bwMode="auto">
          <a:xfrm>
            <a:off x="2825944" y="1520912"/>
            <a:ext cx="0" cy="398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/>
          <p:nvPr/>
        </p:nvCxnSpPr>
        <p:spPr bwMode="auto">
          <a:xfrm>
            <a:off x="2699792" y="1277769"/>
            <a:ext cx="0" cy="92974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 flipH="1" flipV="1">
            <a:off x="1529662" y="1689400"/>
            <a:ext cx="1152266" cy="220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980939" y="2207512"/>
            <a:ext cx="85632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4294" y="1961646"/>
            <a:ext cx="64152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25313 -0.6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324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3333 -3.7037E-6 C 0.04826 -3.7037E-6 0.06684 0.03102 0.06684 0.05625 L 0.06684 0.112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6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573 1.11111E-6 C 0.00816 1.11111E-6 0.01146 0.03611 0.01146 0.06551 L 0.01146 0.13125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6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556 3.7037E-7 C -0.00799 3.7037E-7 -0.01094 0.04051 -0.01094 0.07361 L -0.01094 0.14722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0591 3.7037E-7 C -0.00868 3.7037E-7 -0.01181 -0.01759 -0.01181 -0.03148 L -0.01181 -0.06296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31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-0.078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381 -2.59259E-6 C -0.00555 -2.59259E-6 -0.00763 -0.02338 -0.00763 -0.04213 L -0.00763 -0.08403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42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08 L 0.0309 -0.01875 C 0.0375 -0.02222 0.04722 -0.02384 0.05747 -0.02454 C 0.06944 -0.02523 0.07882 -0.025 0.08559 -0.02199 L 0.11771 -0.00903 " pathEditMode="relative" rAng="-149162" ptsTypes="FffFF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764 -0.08403 L -0.11788 -0.0946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53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7 -0.07893 L -0.04878 -0.04051 C -0.05885 -0.03148 -0.07413 -0.02639 -0.08976 -0.02639 C -0.10799 -0.02639 -0.12274 -0.03148 -0.13264 -0.04051 L -0.18108 -0.07893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6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181 -0.06296 L -0.13785 -0.0523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53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1771 -0.00903 L 0.08594 -0.02361 C 0.07934 -0.02639 0.06945 -0.02824 0.05938 -0.02755 C 0.04757 -0.02685 0.03837 -0.02431 0.03195 -0.02037 L 0.00122 -0.00255 " pathEditMode="relative" rAng="10655661" ptsTypes="FffFF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2" grpId="1" animBg="1"/>
      <p:bldP spid="42" grpId="2" animBg="1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pic>
        <p:nvPicPr>
          <p:cNvPr id="6" name="Picture 2" descr="D:\14 02 Novosibirsk\proceedings\depf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4" y="766702"/>
            <a:ext cx="5129228" cy="41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75656" y="5123025"/>
            <a:ext cx="69762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6343998" y="908720"/>
            <a:ext cx="2637260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 smtClean="0">
                <a:latin typeface="Arial" charset="0"/>
              </a:rPr>
              <a:t>A DEPFET is a MOSFET onto a sideward depleted silicon bulk</a:t>
            </a:r>
            <a:endParaRPr lang="en-US" sz="1400" dirty="0"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69393" y="5134436"/>
            <a:ext cx="2323072" cy="954107"/>
          </a:xfrm>
          <a:prstGeom prst="rect">
            <a:avLst/>
          </a:prstGeom>
          <a:solidFill>
            <a:srgbClr val="EEF9F4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Low noise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Low power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High signal/noise-ratio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Non-destructive readout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43608" y="5746432"/>
            <a:ext cx="1866217" cy="523220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amplification:</a:t>
            </a:r>
          </a:p>
          <a:p>
            <a:pPr algn="ctr">
              <a:lnSpc>
                <a:spcPct val="10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0.5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/e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2708920"/>
            <a:ext cx="2598788" cy="1600438"/>
          </a:xfrm>
          <a:prstGeom prst="rect">
            <a:avLst/>
          </a:prstGeom>
          <a:solidFill>
            <a:srgbClr val="EEF9F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steps fabrication process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Implantations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Lithographies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Polysilicon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Aluminum layers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Copper layer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Back side processing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980362" cy="479425"/>
          </a:xfrm>
        </p:spPr>
        <p:txBody>
          <a:bodyPr/>
          <a:lstStyle/>
          <a:p>
            <a:r>
              <a:rPr lang="en-US" dirty="0" smtClean="0"/>
              <a:t>DEPFET (</a:t>
            </a:r>
            <a:r>
              <a:rPr lang="en-US" dirty="0" err="1" smtClean="0"/>
              <a:t>DEPleted</a:t>
            </a:r>
            <a:r>
              <a:rPr lang="en-US" dirty="0" smtClean="0"/>
              <a:t> p-channel Field Effect Transistor)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06.06.2016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Young Scientist Workshop, Ringberg Castle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1" y="-171400"/>
            <a:ext cx="83343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en-US" dirty="0" smtClean="0"/>
              <a:t>Control and readout electronics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 bwMode="auto">
          <a:xfrm>
            <a:off x="6274914" y="2272226"/>
            <a:ext cx="2869085" cy="830997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AB6"/>
                </a:solidFill>
                <a:effectLst/>
                <a:uLnTx/>
                <a:uFillTx/>
                <a:latin typeface="Arial" charset="0"/>
              </a:rPr>
              <a:t>SWITCHER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Fast voltage pulses up to 20 V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64 outputs gate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clear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192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electrical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rows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(6 per module)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12"/>
          <p:cNvSpPr/>
          <p:nvPr/>
        </p:nvSpPr>
        <p:spPr bwMode="auto">
          <a:xfrm>
            <a:off x="827583" y="908720"/>
            <a:ext cx="2880321" cy="1015663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AB6"/>
                </a:solidFill>
                <a:effectLst/>
                <a:uLnTx/>
                <a:uFillTx/>
                <a:latin typeface="Arial" charset="0"/>
              </a:rPr>
              <a:t>Drain Current Digitizer (DCD)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8 </a:t>
            </a: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bit ADCs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Compensates for pedestal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variation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256 </a:t>
            </a: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input channels (4 per module)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1" name="Straight Arrow Connector 15"/>
          <p:cNvCxnSpPr>
            <a:stCxn id="9" idx="2"/>
          </p:cNvCxnSpPr>
          <p:nvPr/>
        </p:nvCxnSpPr>
        <p:spPr bwMode="auto">
          <a:xfrm>
            <a:off x="2267744" y="1924383"/>
            <a:ext cx="720080" cy="208068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9"/>
          <p:cNvCxnSpPr>
            <a:stCxn id="8" idx="1"/>
          </p:cNvCxnSpPr>
          <p:nvPr/>
        </p:nvCxnSpPr>
        <p:spPr bwMode="auto">
          <a:xfrm flipH="1">
            <a:off x="4869310" y="2687725"/>
            <a:ext cx="1405604" cy="63735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01" y="1123547"/>
            <a:ext cx="1914581" cy="11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36" y="865400"/>
            <a:ext cx="1459300" cy="8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/>
          <p:nvPr/>
        </p:nvSpPr>
        <p:spPr bwMode="auto">
          <a:xfrm>
            <a:off x="1475656" y="5232951"/>
            <a:ext cx="2568864" cy="830997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AB6"/>
                </a:solidFill>
                <a:effectLst/>
                <a:uLnTx/>
                <a:uFillTx/>
                <a:latin typeface="Arial" charset="0"/>
              </a:rPr>
              <a:t>Kapton</a:t>
            </a:r>
            <a:r>
              <a:rPr lang="en-US" sz="1200" b="1" kern="0" dirty="0">
                <a:solidFill>
                  <a:srgbClr val="00BAB6"/>
                </a:solidFill>
                <a:latin typeface="Arial" charset="0"/>
              </a:rPr>
              <a:t> </a:t>
            </a:r>
            <a:r>
              <a:rPr lang="en-US" sz="1200" b="1" kern="0" dirty="0" smtClean="0">
                <a:solidFill>
                  <a:srgbClr val="00BAB6"/>
                </a:solidFill>
                <a:latin typeface="Arial" charset="0"/>
              </a:rPr>
              <a:t>Flex cable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BAB6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Power </a:t>
            </a:r>
            <a:r>
              <a:rPr lang="en-US" sz="1200" kern="0" dirty="0" smtClean="0">
                <a:solidFill>
                  <a:srgbClr val="000000"/>
                </a:solidFill>
                <a:latin typeface="Arial" charset="0"/>
              </a:rPr>
              <a:t>Supply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Data transmission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 layers, 48 cm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1223628" y="5232953"/>
            <a:ext cx="252028" cy="415497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7"/>
          <p:cNvCxnSpPr>
            <a:stCxn id="10" idx="1"/>
          </p:cNvCxnSpPr>
          <p:nvPr/>
        </p:nvCxnSpPr>
        <p:spPr bwMode="auto">
          <a:xfrm flipH="1" flipV="1">
            <a:off x="3370534" y="4509123"/>
            <a:ext cx="958772" cy="110421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665808" y="685304"/>
            <a:ext cx="8478192" cy="739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8DD6C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9"/>
          <p:cNvSpPr/>
          <p:nvPr/>
        </p:nvSpPr>
        <p:spPr bwMode="auto">
          <a:xfrm>
            <a:off x="3926316" y="2086244"/>
            <a:ext cx="897426" cy="276999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AB6"/>
                </a:solidFill>
                <a:effectLst/>
                <a:uLnTx/>
                <a:uFillTx/>
                <a:latin typeface="Arial" charset="0"/>
              </a:rPr>
              <a:t>DEPFET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>
            <a:off x="4375029" y="2363243"/>
            <a:ext cx="268979" cy="441919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3073375" y="3723480"/>
            <a:ext cx="216024" cy="18459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 flipH="1">
            <a:off x="3289399" y="3820467"/>
            <a:ext cx="216024" cy="18459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 flipH="1">
            <a:off x="3476111" y="3938759"/>
            <a:ext cx="216024" cy="18459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3619468" y="4033240"/>
            <a:ext cx="216024" cy="18459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3073375" y="3619103"/>
            <a:ext cx="399225" cy="30467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flipH="1">
            <a:off x="3289399" y="3717032"/>
            <a:ext cx="366402" cy="3037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>
            <a:off x="3476111" y="3820467"/>
            <a:ext cx="359381" cy="31858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 flipH="1">
            <a:off x="3619468" y="3897052"/>
            <a:ext cx="376468" cy="33648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 flipH="1">
            <a:off x="3073377" y="3439083"/>
            <a:ext cx="582424" cy="4955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Gerade Verbindung mit Pfeil 30"/>
          <p:cNvCxnSpPr/>
          <p:nvPr/>
        </p:nvCxnSpPr>
        <p:spPr bwMode="auto">
          <a:xfrm flipH="1">
            <a:off x="3289400" y="3568439"/>
            <a:ext cx="546092" cy="46320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 flipH="1">
            <a:off x="3476112" y="3645024"/>
            <a:ext cx="519824" cy="50491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rade Verbindung mit Pfeil 32"/>
          <p:cNvCxnSpPr/>
          <p:nvPr/>
        </p:nvCxnSpPr>
        <p:spPr bwMode="auto">
          <a:xfrm flipH="1">
            <a:off x="3619468" y="3748459"/>
            <a:ext cx="520484" cy="4959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Gerade Verbindung mit Pfeil 33"/>
          <p:cNvCxnSpPr/>
          <p:nvPr/>
        </p:nvCxnSpPr>
        <p:spPr bwMode="auto">
          <a:xfrm flipH="1" flipV="1">
            <a:off x="3609726" y="3439083"/>
            <a:ext cx="650460" cy="360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 flipH="1" flipV="1">
            <a:off x="3414930" y="3568439"/>
            <a:ext cx="650460" cy="360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 flipH="1" flipV="1">
            <a:off x="3275856" y="3717032"/>
            <a:ext cx="650460" cy="360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3397411" y="4149938"/>
            <a:ext cx="1426331" cy="28717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rade Verbindung mit Pfeil 41"/>
          <p:cNvCxnSpPr/>
          <p:nvPr/>
        </p:nvCxnSpPr>
        <p:spPr bwMode="auto">
          <a:xfrm flipH="1">
            <a:off x="2699792" y="4509121"/>
            <a:ext cx="589608" cy="50405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rade Verbindung mit Pfeil 42"/>
          <p:cNvCxnSpPr/>
          <p:nvPr/>
        </p:nvCxnSpPr>
        <p:spPr bwMode="auto">
          <a:xfrm flipH="1">
            <a:off x="827583" y="4689444"/>
            <a:ext cx="942877" cy="7557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 flipH="1" flipV="1">
            <a:off x="1835696" y="4689445"/>
            <a:ext cx="864096" cy="3778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feld 44"/>
          <p:cNvSpPr txBox="1"/>
          <p:nvPr/>
        </p:nvSpPr>
        <p:spPr>
          <a:xfrm rot="19181179">
            <a:off x="4949463" y="1902567"/>
            <a:ext cx="183736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768x250 </a:t>
            </a:r>
            <a:r>
              <a:rPr lang="de-DE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2 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0" y="4293096"/>
            <a:ext cx="1756659" cy="21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3"/>
          <p:cNvSpPr/>
          <p:nvPr/>
        </p:nvSpPr>
        <p:spPr bwMode="auto">
          <a:xfrm>
            <a:off x="4329306" y="5013176"/>
            <a:ext cx="3195022" cy="1200329"/>
          </a:xfrm>
          <a:prstGeom prst="rect">
            <a:avLst/>
          </a:prstGeom>
          <a:solidFill>
            <a:srgbClr val="AAE2CA">
              <a:lumMod val="20000"/>
              <a:lumOff val="8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AB6"/>
                </a:solidFill>
                <a:effectLst/>
                <a:uLnTx/>
                <a:uFillTx/>
                <a:latin typeface="Arial" charset="0"/>
              </a:rPr>
              <a:t>Data Handling Processor (DHP)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Pedestal correction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Common mode correction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Data reduction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(triggered readout and zero suppression)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Wingdings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Control of DCDs and Switcher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Wingdings" pitchFamily="2" charset="2"/>
            </a:endParaRP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02677"/>
              </p:ext>
            </p:extLst>
          </p:nvPr>
        </p:nvGraphicFramePr>
        <p:xfrm>
          <a:off x="4836442" y="3603265"/>
          <a:ext cx="1751856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720"/>
                <a:gridCol w="576064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Stern mit 5 Zacken 38"/>
          <p:cNvSpPr/>
          <p:nvPr/>
        </p:nvSpPr>
        <p:spPr bwMode="auto">
          <a:xfrm>
            <a:off x="6084168" y="4042797"/>
            <a:ext cx="288032" cy="252029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5868144" y="3938759"/>
            <a:ext cx="720080" cy="4983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595645" y="3675812"/>
            <a:ext cx="992579" cy="28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i,j,v</a:t>
            </a:r>
            <a:endParaRPr lang="de-DE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steps in module </a:t>
            </a:r>
            <a:r>
              <a:rPr lang="en-US" dirty="0" smtClean="0"/>
              <a:t>production (1)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pic>
        <p:nvPicPr>
          <p:cNvPr id="1026" name="Picture 2" descr="B:\PXD9\PXD9-Alu-Dummies-Cut\IMG_2798_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8910"/>
            <a:ext cx="5985332" cy="27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879186"/>
            <a:ext cx="318548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Semiconductor Laboratory: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21111" y="1340768"/>
            <a:ext cx="2322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implants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Metallization routings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Thinned to 75 µm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3224" y="4208867"/>
            <a:ext cx="67778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of (control and readout)  ASICs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(@IZM, Berlin)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of passives (SMD components)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(@ Semiconductor Laboratory)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 of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 (data and power connection)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(@ MPP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End-on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gluing of two modules to a self-supporting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(@ MPP)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190875"/>
            <a:ext cx="5761037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772072" y="188640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2pPr>
            <a:lvl3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3pPr>
            <a:lvl4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4pPr>
            <a:lvl5pPr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5pPr>
            <a:lvl6pPr marL="4572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6pPr>
            <a:lvl7pPr marL="9144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7pPr>
            <a:lvl8pPr marL="13716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8pPr>
            <a:lvl9pPr marL="1828800" algn="ctr" defTabSz="44926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Comic Sans MS" pitchFamily="66" charset="0"/>
              <a:defRPr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defRPr>
            </a:lvl9pPr>
          </a:lstStyle>
          <a:p>
            <a:r>
              <a:rPr lang="en-US" kern="0" dirty="0"/>
              <a:t>Additional steps in module </a:t>
            </a:r>
            <a:r>
              <a:rPr lang="en-US" kern="0" dirty="0" smtClean="0"/>
              <a:t>production (</a:t>
            </a:r>
            <a:r>
              <a:rPr lang="en-US" kern="0" dirty="0"/>
              <a:t>2</a:t>
            </a:r>
            <a:r>
              <a:rPr lang="en-US" kern="0" dirty="0" smtClean="0"/>
              <a:t>)</a:t>
            </a:r>
            <a:endParaRPr lang="en-US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5089"/>
            <a:ext cx="8433320" cy="56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 rot="20706489">
            <a:off x="3826751" y="3594580"/>
            <a:ext cx="10708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DEPFETs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79712" y="3158608"/>
            <a:ext cx="104067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2949849" y="3303263"/>
            <a:ext cx="830063" cy="84581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1692410" y="3755645"/>
            <a:ext cx="63991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2332329" y="3900300"/>
            <a:ext cx="1231559" cy="24878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2920439" y="1402269"/>
            <a:ext cx="923651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12038" y="1402269"/>
            <a:ext cx="1107996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 Verbindung mit Pfeil 20"/>
          <p:cNvCxnSpPr>
            <a:stCxn id="19" idx="2"/>
          </p:cNvCxnSpPr>
          <p:nvPr/>
        </p:nvCxnSpPr>
        <p:spPr bwMode="auto">
          <a:xfrm>
            <a:off x="3382265" y="2282510"/>
            <a:ext cx="2989935" cy="78645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Gerade Verbindung mit Pfeil 23"/>
          <p:cNvCxnSpPr>
            <a:stCxn id="20" idx="2"/>
          </p:cNvCxnSpPr>
          <p:nvPr/>
        </p:nvCxnSpPr>
        <p:spPr bwMode="auto">
          <a:xfrm>
            <a:off x="4666036" y="2282510"/>
            <a:ext cx="1994196" cy="64243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752248" y="5229200"/>
            <a:ext cx="2266967" cy="118801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areas: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layer: ~ 45 x 13 mm²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layer: ~ 61 x 13 mm²</a:t>
            </a:r>
          </a:p>
          <a:p>
            <a:endParaRPr lang="en-US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sizes: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layer: ~ 70 x 15 mm²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layer: ~ 85 x 15 mm²</a:t>
            </a:r>
          </a:p>
        </p:txBody>
      </p:sp>
      <p:sp>
        <p:nvSpPr>
          <p:cNvPr id="26" name="Textfeld 25"/>
          <p:cNvSpPr txBox="1"/>
          <p:nvPr/>
        </p:nvSpPr>
        <p:spPr>
          <a:xfrm rot="20613722">
            <a:off x="3804615" y="4484088"/>
            <a:ext cx="184858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thinned area (75 µm)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9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D:\Laci\2-Projects\Belle-II\PXD9\PXD9-Pilot\Pics-after-first-SMD\IMG_0058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830" y="1736281"/>
            <a:ext cx="7992888" cy="13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PXD9 Pilot Run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126398" y="762868"/>
            <a:ext cx="8322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Digitizer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36296" y="787602"/>
            <a:ext cx="9909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123727" y="916757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768 x 250 = 192.000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DEPFETs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43608" y="321297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1479785" y="2564904"/>
            <a:ext cx="489241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619672" y="2294660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951380" y="3231443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Capacitors &amp; Resistors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SMD 01005, 0201, 0402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/>
          <a:stretch/>
        </p:blipFill>
        <p:spPr>
          <a:xfrm>
            <a:off x="716979" y="3861048"/>
            <a:ext cx="5955599" cy="2593068"/>
          </a:xfrm>
          <a:prstGeom prst="rect">
            <a:avLst/>
          </a:prstGeom>
        </p:spPr>
      </p:pic>
      <p:sp>
        <p:nvSpPr>
          <p:cNvPr id="31" name="Datumsplatzhalter 3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06.06.2016</a:t>
            </a:r>
            <a:endParaRPr lang="en-US" dirty="0"/>
          </a:p>
        </p:txBody>
      </p:sp>
      <p:sp>
        <p:nvSpPr>
          <p:cNvPr id="35" name="Fußzeilenplatzhalter 3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Young Scientist Workshop,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689854" y="4465084"/>
            <a:ext cx="2454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handling of sensor required, protected by special jig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(grounding, cooling, electrical insulation)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15"/>
          <p:cNvCxnSpPr>
            <a:stCxn id="14" idx="2"/>
          </p:cNvCxnSpPr>
          <p:nvPr/>
        </p:nvCxnSpPr>
        <p:spPr bwMode="auto">
          <a:xfrm>
            <a:off x="3154619" y="1501532"/>
            <a:ext cx="265253" cy="48730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15"/>
          <p:cNvCxnSpPr>
            <a:stCxn id="6" idx="2"/>
          </p:cNvCxnSpPr>
          <p:nvPr/>
        </p:nvCxnSpPr>
        <p:spPr bwMode="auto">
          <a:xfrm>
            <a:off x="6542538" y="1501532"/>
            <a:ext cx="261710" cy="343292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5"/>
          <p:cNvCxnSpPr>
            <a:stCxn id="9" idx="2"/>
          </p:cNvCxnSpPr>
          <p:nvPr/>
        </p:nvCxnSpPr>
        <p:spPr bwMode="auto">
          <a:xfrm flipH="1">
            <a:off x="7459966" y="1526266"/>
            <a:ext cx="271819" cy="31855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15"/>
          <p:cNvCxnSpPr>
            <a:stCxn id="16" idx="0"/>
          </p:cNvCxnSpPr>
          <p:nvPr/>
        </p:nvCxnSpPr>
        <p:spPr bwMode="auto">
          <a:xfrm flipV="1">
            <a:off x="1479786" y="2924945"/>
            <a:ext cx="715950" cy="288031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15"/>
          <p:cNvCxnSpPr>
            <a:stCxn id="23" idx="0"/>
          </p:cNvCxnSpPr>
          <p:nvPr/>
        </p:nvCxnSpPr>
        <p:spPr bwMode="auto">
          <a:xfrm flipV="1">
            <a:off x="7155396" y="2852937"/>
            <a:ext cx="800980" cy="37850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15"/>
          <p:cNvCxnSpPr>
            <a:stCxn id="23" idx="0"/>
          </p:cNvCxnSpPr>
          <p:nvPr/>
        </p:nvCxnSpPr>
        <p:spPr bwMode="auto">
          <a:xfrm flipH="1" flipV="1">
            <a:off x="6444209" y="2924947"/>
            <a:ext cx="711187" cy="306496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AB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4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1268</Words>
  <Application>Microsoft Office PowerPoint</Application>
  <PresentationFormat>Bildschirmpräsentation (4:3)</PresentationFormat>
  <Paragraphs>280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MPP_HLL</vt:lpstr>
      <vt:lpstr>Characterization of Pilot Run Modules for the Belle II Pixel Detector</vt:lpstr>
      <vt:lpstr>Belle II Vertex Detector</vt:lpstr>
      <vt:lpstr>Belle II – PXD Requirements</vt:lpstr>
      <vt:lpstr>DEPFET (DEPleted p-channel Field Effect Transistor)</vt:lpstr>
      <vt:lpstr>DEPFET (DEPleted p-channel Field Effect Transistor)</vt:lpstr>
      <vt:lpstr>Control and readout electronics</vt:lpstr>
      <vt:lpstr>Additional steps in module production (1)</vt:lpstr>
      <vt:lpstr>PowerPoint-Präsentation</vt:lpstr>
      <vt:lpstr>PXD9 Pilot Run</vt:lpstr>
      <vt:lpstr>PXD9 – W30-OB1 – Pedestals</vt:lpstr>
      <vt:lpstr>PXD9 – W30-OB1 – Noise</vt:lpstr>
      <vt:lpstr>PXD9 – W30-OB1 – Laser scan</vt:lpstr>
      <vt:lpstr>PXD9 – W30-1 – Clear behavior</vt:lpstr>
      <vt:lpstr>PXD9 – W30-OB1 – Source Measurement</vt:lpstr>
      <vt:lpstr>TestBeam April 2016 @ DESY (1)</vt:lpstr>
      <vt:lpstr>Test Beam April 2016 @ DESY (2)</vt:lpstr>
      <vt:lpstr>Preliminary TestBeam Analysis – Layer1 Module</vt:lpstr>
      <vt:lpstr>Summary and Outlook</vt:lpstr>
      <vt:lpstr>Radiation Tolerance</vt:lpstr>
      <vt:lpstr>Radiation Tolerance</vt:lpstr>
      <vt:lpstr>Time dependent measurements of CP violation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large DEPFET pixel modules for the Belle II Pixel Detector</dc:title>
  <dc:creator>Felix Müller</dc:creator>
  <cp:lastModifiedBy>besitzer</cp:lastModifiedBy>
  <cp:revision>31</cp:revision>
  <cp:lastPrinted>2012-02-06T08:36:01Z</cp:lastPrinted>
  <dcterms:created xsi:type="dcterms:W3CDTF">2016-02-19T08:55:40Z</dcterms:created>
  <dcterms:modified xsi:type="dcterms:W3CDTF">2016-06-05T08:44:37Z</dcterms:modified>
</cp:coreProperties>
</file>